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726" r:id="rId1"/>
    <p:sldMasterId id="2147483741" r:id="rId2"/>
  </p:sldMasterIdLst>
  <p:notesMasterIdLst>
    <p:notesMasterId r:id="rId15"/>
  </p:notesMasterIdLst>
  <p:sldIdLst>
    <p:sldId id="446" r:id="rId3"/>
    <p:sldId id="1418" r:id="rId4"/>
    <p:sldId id="4542" r:id="rId5"/>
    <p:sldId id="3368" r:id="rId6"/>
    <p:sldId id="4562" r:id="rId7"/>
    <p:sldId id="695" r:id="rId8"/>
    <p:sldId id="257" r:id="rId9"/>
    <p:sldId id="2147477676" r:id="rId10"/>
    <p:sldId id="2147477674" r:id="rId11"/>
    <p:sldId id="4557" r:id="rId12"/>
    <p:sldId id="4487" r:id="rId13"/>
    <p:sldId id="4488" r:id="rId14"/>
  </p:sldIdLst>
  <p:sldSz cx="12192000" cy="6858000"/>
  <p:notesSz cx="6858000" cy="9144000"/>
  <p:embeddedFontLst>
    <p:embeddedFont>
      <p:font typeface="Exo" pitchFamily="2" charset="0"/>
      <p:regular r:id="rId16"/>
      <p:bold r:id="rId17"/>
      <p:italic r:id="rId18"/>
      <p:boldItalic r:id="rId19"/>
    </p:embeddedFont>
    <p:embeddedFont>
      <p:font typeface="Exo Bold" pitchFamily="2" charset="0"/>
      <p:bold r:id="rId20"/>
    </p:embeddedFont>
    <p:embeddedFont>
      <p:font typeface="Exo Light" pitchFamily="2" charset="0"/>
      <p:regular r:id="rId21"/>
      <p:italic r:id="rId22"/>
    </p:embeddedFont>
    <p:embeddedFont>
      <p:font typeface="Exo SemiBold" pitchFamily="2" charset="0"/>
      <p:bold r:id="rId23"/>
      <p:boldItalic r:id="rId24"/>
    </p:embeddedFont>
    <p:embeddedFont>
      <p:font typeface="Montserrat" pitchFamily="2" charset="0"/>
      <p:regular r:id="rId25"/>
      <p:bold r:id="rId26"/>
      <p:italic r:id="rId27"/>
      <p:boldItalic r:id="rId28"/>
    </p:embeddedFont>
    <p:embeddedFont>
      <p:font typeface="Montserrat Medium" pitchFamily="2" charset="0"/>
      <p:regular r:id="rId29"/>
      <p:italic r:id="rId30"/>
    </p:embeddedFont>
    <p:embeddedFont>
      <p:font typeface="Montserrat SemiBold" pitchFamily="2" charset="0"/>
      <p:bold r:id="rId31"/>
      <p:boldItalic r:id="rId32"/>
    </p:embeddedFont>
    <p:embeddedFont>
      <p:font typeface="Roboto Condensed Light" panose="02000000000000000000" pitchFamily="2" charset="0"/>
      <p:regular r:id="rId33"/>
      <p:italic r:id="rId34"/>
    </p:embeddedFont>
    <p:embeddedFont>
      <p:font typeface="Roboto Light" panose="02000000000000000000" pitchFamily="2" charset="0"/>
      <p:regular r:id="rId35"/>
      <p:italic r:id="rId3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7E7"/>
    <a:srgbClr val="D2D2D2"/>
    <a:srgbClr val="E9880A"/>
    <a:srgbClr val="B3242E"/>
    <a:srgbClr val="6AABE0"/>
    <a:srgbClr val="5A61FF"/>
    <a:srgbClr val="00C3A6"/>
    <a:srgbClr val="9D74CE"/>
    <a:srgbClr val="494949"/>
    <a:srgbClr val="EFFB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5E0030-976D-4277-AF81-A69A56BA6BDF}" v="432" dt="2025-08-12T14:24:26.085"/>
    <p1510:client id="{D53A7799-1B6C-420E-B4F5-143254289A27}" v="5" dt="2025-08-13T12:19:22.4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7628" autoAdjust="0"/>
    <p:restoredTop sz="96247" autoAdjust="0"/>
  </p:normalViewPr>
  <p:slideViewPr>
    <p:cSldViewPr snapToGrid="0">
      <p:cViewPr varScale="1">
        <p:scale>
          <a:sx n="107" d="100"/>
          <a:sy n="107" d="100"/>
        </p:scale>
        <p:origin x="666" y="10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font" Target="fonts/font11.fntdata"/><Relationship Id="rId39" Type="http://schemas.openxmlformats.org/officeDocument/2006/relationships/theme" Target="theme/theme1.xml"/><Relationship Id="rId21" Type="http://schemas.openxmlformats.org/officeDocument/2006/relationships/font" Target="fonts/font6.fntdata"/><Relationship Id="rId34" Type="http://schemas.openxmlformats.org/officeDocument/2006/relationships/font" Target="fonts/font19.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9.fntdata"/><Relationship Id="rId32" Type="http://schemas.openxmlformats.org/officeDocument/2006/relationships/font" Target="fonts/font17.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font" Target="fonts/font21.fntdata"/><Relationship Id="rId10" Type="http://schemas.openxmlformats.org/officeDocument/2006/relationships/slide" Target="slides/slide8.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font" Target="fonts/font20.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font" Target="fonts/font18.fntdata"/><Relationship Id="rId3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gradFill>
                <a:gsLst>
                  <a:gs pos="0">
                    <a:schemeClr val="accent1">
                      <a:lumMod val="60000"/>
                      <a:lumOff val="40000"/>
                    </a:schemeClr>
                  </a:gs>
                  <a:gs pos="85000">
                    <a:schemeClr val="accent1"/>
                  </a:gs>
                </a:gsLst>
                <a:lin ang="3000000" scaled="0"/>
              </a:gradFill>
              <a:ln w="19050">
                <a:noFill/>
              </a:ln>
              <a:effectLst/>
            </c:spPr>
            <c:extLst>
              <c:ext xmlns:c16="http://schemas.microsoft.com/office/drawing/2014/chart" uri="{C3380CC4-5D6E-409C-BE32-E72D297353CC}">
                <c16:uniqueId val="{00000001-FAE0-9840-8FB2-1378F0E7FDB1}"/>
              </c:ext>
            </c:extLst>
          </c:dPt>
          <c:dPt>
            <c:idx val="1"/>
            <c:bubble3D val="0"/>
            <c:spPr>
              <a:gradFill>
                <a:gsLst>
                  <a:gs pos="0">
                    <a:schemeClr val="accent1">
                      <a:lumMod val="20000"/>
                      <a:lumOff val="80000"/>
                    </a:schemeClr>
                  </a:gs>
                  <a:gs pos="85000">
                    <a:schemeClr val="accent1">
                      <a:lumMod val="40000"/>
                      <a:lumOff val="60000"/>
                    </a:schemeClr>
                  </a:gs>
                </a:gsLst>
                <a:lin ang="3000000" scaled="0"/>
              </a:gradFill>
              <a:ln w="19050">
                <a:noFill/>
              </a:ln>
              <a:effectLst/>
            </c:spPr>
            <c:extLst>
              <c:ext xmlns:c16="http://schemas.microsoft.com/office/drawing/2014/chart" uri="{C3380CC4-5D6E-409C-BE32-E72D297353CC}">
                <c16:uniqueId val="{00000003-FAE0-9840-8FB2-1378F0E7FDB1}"/>
              </c:ext>
            </c:extLst>
          </c:dPt>
          <c:cat>
            <c:strRef>
              <c:f>Sheet1!$A$2:$A$3</c:f>
              <c:strCache>
                <c:ptCount val="2"/>
                <c:pt idx="0">
                  <c:v>Used</c:v>
                </c:pt>
                <c:pt idx="1">
                  <c:v>Unused</c:v>
                </c:pt>
              </c:strCache>
            </c:strRef>
          </c:cat>
          <c:val>
            <c:numRef>
              <c:f>Sheet1!$B$2:$B$3</c:f>
              <c:numCache>
                <c:formatCode>General</c:formatCode>
                <c:ptCount val="2"/>
                <c:pt idx="0">
                  <c:v>47</c:v>
                </c:pt>
                <c:pt idx="1">
                  <c:v>53</c:v>
                </c:pt>
              </c:numCache>
            </c:numRef>
          </c:val>
          <c:extLst>
            <c:ext xmlns:c16="http://schemas.microsoft.com/office/drawing/2014/chart" uri="{C3380CC4-5D6E-409C-BE32-E72D297353CC}">
              <c16:uniqueId val="{00000004-FAE0-9840-8FB2-1378F0E7FDB1}"/>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5E73FC-11E3-4A26-883E-54973A36CC26}" type="datetimeFigureOut">
              <a:rPr lang="en-GB" smtClean="0"/>
              <a:t>13/08/2025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0D4E56-3ABE-4F39-816B-C159FA77E43C}" type="slidenum">
              <a:rPr lang="en-GB" smtClean="0"/>
              <a:t>‹#›</a:t>
            </a:fld>
            <a:endParaRPr lang="en-GB"/>
          </a:p>
        </p:txBody>
      </p:sp>
    </p:spTree>
    <p:extLst>
      <p:ext uri="{BB962C8B-B14F-4D97-AF65-F5344CB8AC3E}">
        <p14:creationId xmlns:p14="http://schemas.microsoft.com/office/powerpoint/2010/main" val="741153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337521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6B0FC7D-8687-9A40-9CA8-0B2F00AB98E3}" type="slidenum">
              <a:rPr lang="en-US" smtClean="0"/>
              <a:pPr/>
              <a:t>6</a:t>
            </a:fld>
            <a:endParaRPr lang="en-US"/>
          </a:p>
        </p:txBody>
      </p:sp>
    </p:spTree>
    <p:extLst>
      <p:ext uri="{BB962C8B-B14F-4D97-AF65-F5344CB8AC3E}">
        <p14:creationId xmlns:p14="http://schemas.microsoft.com/office/powerpoint/2010/main" val="3355831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charset="0"/>
                <a:ea typeface="+mn-ea"/>
                <a:cs typeface="+mn-cs"/>
              </a:rPr>
              <a:t>Info-Tech Research Group</a:t>
            </a:r>
          </a:p>
        </p:txBody>
      </p:sp>
      <p:sp>
        <p:nvSpPr>
          <p:cNvPr id="6" name="Slide Number Placeholder 5"/>
          <p:cNvSpPr>
            <a:spLocks noGrp="1"/>
          </p:cNvSpPr>
          <p:nvPr>
            <p:ph type="sldNum" sz="quarter" idx="5"/>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FF8485B-9FDB-9147-B48D-B05806D03D92}" type="slidenum">
              <a:rPr kumimoji="0" lang="en-US" sz="3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9</a:t>
            </a:fld>
            <a:endParaRPr kumimoji="0" lang="en-US" sz="3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477076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553A285-AEA4-8F36-A60E-5304FCC016C1}"/>
              </a:ext>
            </a:extLst>
          </p:cNvPr>
          <p:cNvSpPr/>
          <p:nvPr userDrawn="1"/>
        </p:nvSpPr>
        <p:spPr>
          <a:xfrm rot="10800000">
            <a:off x="0" y="-19051"/>
            <a:ext cx="12192000" cy="4429125"/>
          </a:xfrm>
          <a:prstGeom prst="rect">
            <a:avLst/>
          </a:prstGeom>
          <a:gradFill>
            <a:gsLst>
              <a:gs pos="53000">
                <a:schemeClr val="bg1">
                  <a:alpha val="0"/>
                </a:schemeClr>
              </a:gs>
              <a:gs pos="100000">
                <a:schemeClr val="bg1">
                  <a:alpha val="10000"/>
                </a:schemeClr>
              </a:gs>
            </a:gsLst>
            <a:lin ang="4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C1131E45-BAAF-2FD8-ACA1-34B2C99BDC4F}"/>
              </a:ext>
            </a:extLst>
          </p:cNvPr>
          <p:cNvSpPr/>
          <p:nvPr userDrawn="1"/>
        </p:nvSpPr>
        <p:spPr>
          <a:xfrm>
            <a:off x="0" y="2428875"/>
            <a:ext cx="12192000" cy="4429125"/>
          </a:xfrm>
          <a:prstGeom prst="rect">
            <a:avLst/>
          </a:prstGeom>
          <a:gradFill>
            <a:gsLst>
              <a:gs pos="35000">
                <a:srgbClr val="000000">
                  <a:alpha val="0"/>
                </a:srgbClr>
              </a:gs>
              <a:gs pos="100000">
                <a:srgbClr val="000000"/>
              </a:gs>
            </a:gsLst>
            <a:lin ang="6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12">
            <a:extLst>
              <a:ext uri="{FF2B5EF4-FFF2-40B4-BE49-F238E27FC236}">
                <a16:creationId xmlns:a16="http://schemas.microsoft.com/office/drawing/2014/main" id="{9F40FDD0-3CC9-E242-BC04-78D2DEF4846A}"/>
              </a:ext>
            </a:extLst>
          </p:cNvPr>
          <p:cNvSpPr>
            <a:spLocks noGrp="1"/>
          </p:cNvSpPr>
          <p:nvPr>
            <p:ph type="body" sz="quarter" idx="11" hasCustomPrompt="1"/>
          </p:nvPr>
        </p:nvSpPr>
        <p:spPr>
          <a:xfrm>
            <a:off x="650790" y="4981575"/>
            <a:ext cx="6589039" cy="342899"/>
          </a:xfrm>
          <a:prstGeom prst="rect">
            <a:avLst/>
          </a:prstGeom>
        </p:spPr>
        <p:txBody>
          <a:bodyPr>
            <a:normAutofit/>
          </a:bodyPr>
          <a:lstStyle>
            <a:lvl1pPr marL="0" indent="0">
              <a:lnSpc>
                <a:spcPct val="100000"/>
              </a:lnSpc>
              <a:buNone/>
              <a:defRPr sz="1800" b="0" i="0">
                <a:solidFill>
                  <a:schemeClr val="bg1"/>
                </a:solidFill>
                <a:latin typeface="Montserrat" panose="00000500000000000000" pitchFamily="2" charset="0"/>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a:t>Prepared for:</a:t>
            </a:r>
          </a:p>
        </p:txBody>
      </p:sp>
      <p:cxnSp>
        <p:nvCxnSpPr>
          <p:cNvPr id="6" name="Straight Connector 5">
            <a:extLst>
              <a:ext uri="{FF2B5EF4-FFF2-40B4-BE49-F238E27FC236}">
                <a16:creationId xmlns:a16="http://schemas.microsoft.com/office/drawing/2014/main" id="{56827CA0-35EF-DF92-4DF3-A62843945085}"/>
              </a:ext>
            </a:extLst>
          </p:cNvPr>
          <p:cNvCxnSpPr/>
          <p:nvPr userDrawn="1"/>
        </p:nvCxnSpPr>
        <p:spPr>
          <a:xfrm>
            <a:off x="650791" y="4724400"/>
            <a:ext cx="4714875"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0" name="Text Placeholder 9">
            <a:extLst>
              <a:ext uri="{FF2B5EF4-FFF2-40B4-BE49-F238E27FC236}">
                <a16:creationId xmlns:a16="http://schemas.microsoft.com/office/drawing/2014/main" id="{D0CA231A-4448-706F-6F68-961D262E8A08}"/>
              </a:ext>
            </a:extLst>
          </p:cNvPr>
          <p:cNvSpPr>
            <a:spLocks noGrp="1"/>
          </p:cNvSpPr>
          <p:nvPr>
            <p:ph type="body" sz="quarter" idx="13" hasCustomPrompt="1"/>
          </p:nvPr>
        </p:nvSpPr>
        <p:spPr>
          <a:xfrm>
            <a:off x="650875" y="5323881"/>
            <a:ext cx="6589713" cy="381000"/>
          </a:xfrm>
        </p:spPr>
        <p:txBody>
          <a:bodyPr vert="horz" lIns="91440" tIns="45720" rIns="91440" bIns="45720" rtlCol="0">
            <a:normAutofit/>
          </a:bodyPr>
          <a:lstStyle>
            <a:lvl1pPr>
              <a:defRPr lang="en-GB" sz="1800" b="0" i="0" dirty="0">
                <a:solidFill>
                  <a:schemeClr val="bg1"/>
                </a:solidFill>
                <a:latin typeface="Montserrat" panose="00000500000000000000" pitchFamily="2" charset="0"/>
              </a:defRPr>
            </a:lvl1pPr>
          </a:lstStyle>
          <a:p>
            <a:pPr marL="0" lvl="0" indent="0">
              <a:lnSpc>
                <a:spcPct val="100000"/>
              </a:lnSpc>
              <a:buNone/>
            </a:pPr>
            <a:r>
              <a:rPr lang="en-US" sz="2400">
                <a:solidFill>
                  <a:schemeClr val="bg1"/>
                </a:solidFill>
                <a:latin typeface="Montserrat SemiBold" panose="00000700000000000000" pitchFamily="2" charset="0"/>
              </a:rPr>
              <a:t>&lt;Client Name&gt;</a:t>
            </a:r>
          </a:p>
          <a:p>
            <a:pPr marL="0" lvl="0" indent="0">
              <a:lnSpc>
                <a:spcPct val="100000"/>
              </a:lnSpc>
              <a:buNone/>
            </a:pPr>
            <a:endParaRPr lang="en-GB"/>
          </a:p>
        </p:txBody>
      </p:sp>
      <p:sp>
        <p:nvSpPr>
          <p:cNvPr id="14" name="Text Placeholder 13">
            <a:extLst>
              <a:ext uri="{FF2B5EF4-FFF2-40B4-BE49-F238E27FC236}">
                <a16:creationId xmlns:a16="http://schemas.microsoft.com/office/drawing/2014/main" id="{C0F4C2F4-1093-94C1-5B9A-5ED67F91DB41}"/>
              </a:ext>
            </a:extLst>
          </p:cNvPr>
          <p:cNvSpPr>
            <a:spLocks noGrp="1"/>
          </p:cNvSpPr>
          <p:nvPr>
            <p:ph type="body" sz="quarter" idx="14" hasCustomPrompt="1"/>
          </p:nvPr>
        </p:nvSpPr>
        <p:spPr>
          <a:xfrm>
            <a:off x="650875" y="504825"/>
            <a:ext cx="4483100" cy="504825"/>
          </a:xfrm>
        </p:spPr>
        <p:txBody>
          <a:bodyPr/>
          <a:lstStyle>
            <a:lvl1pPr marL="0" indent="0">
              <a:buNone/>
              <a:defRPr>
                <a:solidFill>
                  <a:schemeClr val="bg1"/>
                </a:solidFill>
                <a:latin typeface="+mn-lt"/>
              </a:defRPr>
            </a:lvl1pPr>
          </a:lstStyle>
          <a:p>
            <a:pPr lvl="0"/>
            <a:r>
              <a:rPr lang="en-GB"/>
              <a:t>&lt;Insert Company Logo&gt;</a:t>
            </a:r>
          </a:p>
        </p:txBody>
      </p:sp>
    </p:spTree>
    <p:extLst>
      <p:ext uri="{BB962C8B-B14F-4D97-AF65-F5344CB8AC3E}">
        <p14:creationId xmlns:p14="http://schemas.microsoft.com/office/powerpoint/2010/main" val="3779714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F15E153-BE8A-5DF4-9F86-318FAC78A051}"/>
              </a:ext>
            </a:extLst>
          </p:cNvPr>
          <p:cNvGrpSpPr>
            <a:grpSpLocks/>
          </p:cNvGrpSpPr>
          <p:nvPr userDrawn="1"/>
        </p:nvGrpSpPr>
        <p:grpSpPr>
          <a:xfrm>
            <a:off x="-66675" y="843379"/>
            <a:ext cx="12258675" cy="6014175"/>
            <a:chOff x="6096794" y="0"/>
            <a:chExt cx="6096794" cy="6858000"/>
          </a:xfrm>
        </p:grpSpPr>
        <p:cxnSp>
          <p:nvCxnSpPr>
            <p:cNvPr id="4" name="Straight Connector 3">
              <a:extLst>
                <a:ext uri="{FF2B5EF4-FFF2-40B4-BE49-F238E27FC236}">
                  <a16:creationId xmlns:a16="http://schemas.microsoft.com/office/drawing/2014/main" id="{BE6B3E3D-D677-11AE-7138-5DC55D94F71E}"/>
                </a:ext>
              </a:extLst>
            </p:cNvPr>
            <p:cNvCxnSpPr>
              <a:cxnSpLocks/>
            </p:cNvCxnSpPr>
            <p:nvPr/>
          </p:nvCxnSpPr>
          <p:spPr>
            <a:xfrm>
              <a:off x="6661120" y="0"/>
              <a:ext cx="0" cy="6858000"/>
            </a:xfrm>
            <a:prstGeom prst="line">
              <a:avLst/>
            </a:prstGeom>
            <a:ln w="12700">
              <a:solidFill>
                <a:schemeClr val="bg1">
                  <a:lumMod val="9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802F79B-2B1F-0D34-7AF2-B749801358E2}"/>
                </a:ext>
              </a:extLst>
            </p:cNvPr>
            <p:cNvCxnSpPr>
              <a:cxnSpLocks/>
            </p:cNvCxnSpPr>
            <p:nvPr/>
          </p:nvCxnSpPr>
          <p:spPr>
            <a:xfrm>
              <a:off x="11634143" y="0"/>
              <a:ext cx="0" cy="6858000"/>
            </a:xfrm>
            <a:prstGeom prst="line">
              <a:avLst/>
            </a:prstGeom>
            <a:ln w="12700">
              <a:solidFill>
                <a:schemeClr val="bg1">
                  <a:lumMod val="9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F216874-63C0-402A-154C-31A8B516AD19}"/>
                </a:ext>
              </a:extLst>
            </p:cNvPr>
            <p:cNvCxnSpPr>
              <a:cxnSpLocks/>
            </p:cNvCxnSpPr>
            <p:nvPr/>
          </p:nvCxnSpPr>
          <p:spPr>
            <a:xfrm>
              <a:off x="6096794" y="949935"/>
              <a:ext cx="6096794" cy="0"/>
            </a:xfrm>
            <a:prstGeom prst="line">
              <a:avLst/>
            </a:prstGeom>
            <a:ln w="12700">
              <a:solidFill>
                <a:schemeClr val="bg1">
                  <a:lumMod val="9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C4B2A63-1A0F-098D-D229-E30027860BE9}"/>
                </a:ext>
              </a:extLst>
            </p:cNvPr>
            <p:cNvCxnSpPr>
              <a:cxnSpLocks/>
            </p:cNvCxnSpPr>
            <p:nvPr/>
          </p:nvCxnSpPr>
          <p:spPr>
            <a:xfrm>
              <a:off x="9147631" y="0"/>
              <a:ext cx="0" cy="6858000"/>
            </a:xfrm>
            <a:prstGeom prst="line">
              <a:avLst/>
            </a:prstGeom>
            <a:ln w="12700">
              <a:solidFill>
                <a:schemeClr val="bg1">
                  <a:lumMod val="9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ECC743E-DC02-8B5B-FF87-6F12CEF0C557}"/>
                </a:ext>
              </a:extLst>
            </p:cNvPr>
            <p:cNvCxnSpPr>
              <a:cxnSpLocks/>
            </p:cNvCxnSpPr>
            <p:nvPr/>
          </p:nvCxnSpPr>
          <p:spPr>
            <a:xfrm>
              <a:off x="7904375" y="0"/>
              <a:ext cx="0" cy="6858000"/>
            </a:xfrm>
            <a:prstGeom prst="line">
              <a:avLst/>
            </a:prstGeom>
            <a:ln w="12700">
              <a:solidFill>
                <a:schemeClr val="bg1">
                  <a:lumMod val="9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DE37C82-C7F8-DFC2-1295-13DFFEAD7740}"/>
                </a:ext>
              </a:extLst>
            </p:cNvPr>
            <p:cNvCxnSpPr>
              <a:cxnSpLocks/>
            </p:cNvCxnSpPr>
            <p:nvPr/>
          </p:nvCxnSpPr>
          <p:spPr>
            <a:xfrm>
              <a:off x="10390887" y="0"/>
              <a:ext cx="0" cy="6858000"/>
            </a:xfrm>
            <a:prstGeom prst="line">
              <a:avLst/>
            </a:prstGeom>
            <a:ln w="12700">
              <a:solidFill>
                <a:schemeClr val="bg1">
                  <a:lumMod val="9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BB00A7-DEE1-2B2B-BE8A-0C041D265FF4}"/>
                </a:ext>
              </a:extLst>
            </p:cNvPr>
            <p:cNvCxnSpPr>
              <a:cxnSpLocks/>
            </p:cNvCxnSpPr>
            <p:nvPr/>
          </p:nvCxnSpPr>
          <p:spPr>
            <a:xfrm>
              <a:off x="7282748" y="0"/>
              <a:ext cx="0" cy="6858000"/>
            </a:xfrm>
            <a:prstGeom prst="line">
              <a:avLst/>
            </a:prstGeom>
            <a:ln w="12700">
              <a:solidFill>
                <a:schemeClr val="bg1">
                  <a:lumMod val="9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62DF61D-D954-9FB2-5193-E560D790F23F}"/>
                </a:ext>
              </a:extLst>
            </p:cNvPr>
            <p:cNvCxnSpPr>
              <a:cxnSpLocks/>
            </p:cNvCxnSpPr>
            <p:nvPr/>
          </p:nvCxnSpPr>
          <p:spPr>
            <a:xfrm>
              <a:off x="8526003" y="0"/>
              <a:ext cx="0" cy="6858000"/>
            </a:xfrm>
            <a:prstGeom prst="line">
              <a:avLst/>
            </a:prstGeom>
            <a:ln w="12700">
              <a:solidFill>
                <a:schemeClr val="bg1">
                  <a:lumMod val="9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FB2577F-4E8E-71E9-936D-B8D271ED7D2F}"/>
                </a:ext>
              </a:extLst>
            </p:cNvPr>
            <p:cNvCxnSpPr>
              <a:cxnSpLocks/>
            </p:cNvCxnSpPr>
            <p:nvPr/>
          </p:nvCxnSpPr>
          <p:spPr>
            <a:xfrm>
              <a:off x="9769259" y="0"/>
              <a:ext cx="0" cy="6858000"/>
            </a:xfrm>
            <a:prstGeom prst="line">
              <a:avLst/>
            </a:prstGeom>
            <a:ln w="12700">
              <a:solidFill>
                <a:schemeClr val="bg1">
                  <a:lumMod val="9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B1FF689-85D1-CF1D-DE70-29B3EAEE5B63}"/>
                </a:ext>
              </a:extLst>
            </p:cNvPr>
            <p:cNvCxnSpPr>
              <a:cxnSpLocks/>
            </p:cNvCxnSpPr>
            <p:nvPr/>
          </p:nvCxnSpPr>
          <p:spPr>
            <a:xfrm>
              <a:off x="11012515" y="0"/>
              <a:ext cx="0" cy="6858000"/>
            </a:xfrm>
            <a:prstGeom prst="line">
              <a:avLst/>
            </a:prstGeom>
            <a:ln w="12700">
              <a:solidFill>
                <a:schemeClr val="bg1">
                  <a:lumMod val="9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B936DA9-6BC3-A18C-47C8-D9ED4A975701}"/>
                </a:ext>
              </a:extLst>
            </p:cNvPr>
            <p:cNvCxnSpPr>
              <a:cxnSpLocks/>
            </p:cNvCxnSpPr>
            <p:nvPr/>
          </p:nvCxnSpPr>
          <p:spPr>
            <a:xfrm>
              <a:off x="6096794" y="3419536"/>
              <a:ext cx="6096794" cy="0"/>
            </a:xfrm>
            <a:prstGeom prst="line">
              <a:avLst/>
            </a:prstGeom>
            <a:ln w="12700">
              <a:solidFill>
                <a:schemeClr val="bg1">
                  <a:lumMod val="9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9E7ACEC-AB7A-780D-1679-830CC08411F2}"/>
                </a:ext>
              </a:extLst>
            </p:cNvPr>
            <p:cNvCxnSpPr>
              <a:cxnSpLocks/>
            </p:cNvCxnSpPr>
            <p:nvPr/>
          </p:nvCxnSpPr>
          <p:spPr>
            <a:xfrm>
              <a:off x="6096794" y="5889138"/>
              <a:ext cx="6096794" cy="0"/>
            </a:xfrm>
            <a:prstGeom prst="line">
              <a:avLst/>
            </a:prstGeom>
            <a:ln w="12700">
              <a:solidFill>
                <a:schemeClr val="bg1">
                  <a:lumMod val="9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0FEE687-6BA6-DA34-0BF2-4FBA92FD47A3}"/>
                </a:ext>
              </a:extLst>
            </p:cNvPr>
            <p:cNvCxnSpPr>
              <a:cxnSpLocks/>
            </p:cNvCxnSpPr>
            <p:nvPr/>
          </p:nvCxnSpPr>
          <p:spPr>
            <a:xfrm>
              <a:off x="6096794" y="4407377"/>
              <a:ext cx="6096794" cy="0"/>
            </a:xfrm>
            <a:prstGeom prst="line">
              <a:avLst/>
            </a:prstGeom>
            <a:ln w="12700">
              <a:solidFill>
                <a:schemeClr val="bg1">
                  <a:lumMod val="9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C7700CE-BFFA-2D37-3EDA-F299F1D17ABE}"/>
                </a:ext>
              </a:extLst>
            </p:cNvPr>
            <p:cNvCxnSpPr>
              <a:cxnSpLocks/>
            </p:cNvCxnSpPr>
            <p:nvPr/>
          </p:nvCxnSpPr>
          <p:spPr>
            <a:xfrm>
              <a:off x="6096794" y="2431696"/>
              <a:ext cx="6096794" cy="0"/>
            </a:xfrm>
            <a:prstGeom prst="line">
              <a:avLst/>
            </a:prstGeom>
            <a:ln w="12700">
              <a:solidFill>
                <a:schemeClr val="bg1">
                  <a:lumMod val="9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1D0EC50-925F-DCFA-D004-B343E76A4419}"/>
                </a:ext>
              </a:extLst>
            </p:cNvPr>
            <p:cNvCxnSpPr>
              <a:cxnSpLocks/>
            </p:cNvCxnSpPr>
            <p:nvPr/>
          </p:nvCxnSpPr>
          <p:spPr>
            <a:xfrm>
              <a:off x="6096794" y="1937775"/>
              <a:ext cx="6096794" cy="0"/>
            </a:xfrm>
            <a:prstGeom prst="line">
              <a:avLst/>
            </a:prstGeom>
            <a:ln w="12700">
              <a:solidFill>
                <a:schemeClr val="bg1">
                  <a:lumMod val="9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D50D64C-5E3B-FB07-D5F3-B2A9F4098791}"/>
                </a:ext>
              </a:extLst>
            </p:cNvPr>
            <p:cNvCxnSpPr>
              <a:cxnSpLocks/>
            </p:cNvCxnSpPr>
            <p:nvPr/>
          </p:nvCxnSpPr>
          <p:spPr>
            <a:xfrm>
              <a:off x="6096794" y="2925616"/>
              <a:ext cx="6096794" cy="0"/>
            </a:xfrm>
            <a:prstGeom prst="line">
              <a:avLst/>
            </a:prstGeom>
            <a:ln w="12700">
              <a:solidFill>
                <a:schemeClr val="bg1">
                  <a:lumMod val="9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3BF0BE9-D774-80B4-C582-D3E27A16735C}"/>
                </a:ext>
              </a:extLst>
            </p:cNvPr>
            <p:cNvCxnSpPr>
              <a:cxnSpLocks/>
            </p:cNvCxnSpPr>
            <p:nvPr/>
          </p:nvCxnSpPr>
          <p:spPr>
            <a:xfrm>
              <a:off x="6096794" y="3913457"/>
              <a:ext cx="6096794" cy="0"/>
            </a:xfrm>
            <a:prstGeom prst="line">
              <a:avLst/>
            </a:prstGeom>
            <a:ln w="12700">
              <a:solidFill>
                <a:schemeClr val="bg1">
                  <a:lumMod val="9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262BBA4-83E8-BFFC-F930-0E4CB331C603}"/>
                </a:ext>
              </a:extLst>
            </p:cNvPr>
            <p:cNvCxnSpPr>
              <a:cxnSpLocks/>
            </p:cNvCxnSpPr>
            <p:nvPr/>
          </p:nvCxnSpPr>
          <p:spPr>
            <a:xfrm>
              <a:off x="6096794" y="4901297"/>
              <a:ext cx="6096794" cy="0"/>
            </a:xfrm>
            <a:prstGeom prst="line">
              <a:avLst/>
            </a:prstGeom>
            <a:ln w="12700">
              <a:solidFill>
                <a:schemeClr val="bg1">
                  <a:lumMod val="9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1FCC840-F886-3D11-6956-28B321228EF0}"/>
                </a:ext>
              </a:extLst>
            </p:cNvPr>
            <p:cNvCxnSpPr>
              <a:cxnSpLocks/>
            </p:cNvCxnSpPr>
            <p:nvPr/>
          </p:nvCxnSpPr>
          <p:spPr>
            <a:xfrm>
              <a:off x="6096794" y="6383056"/>
              <a:ext cx="6096794" cy="0"/>
            </a:xfrm>
            <a:prstGeom prst="line">
              <a:avLst/>
            </a:prstGeom>
            <a:ln w="12700">
              <a:solidFill>
                <a:schemeClr val="bg1">
                  <a:lumMod val="9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2FAF09C-BF3B-D98B-F8F4-D7D51D87F09E}"/>
                </a:ext>
              </a:extLst>
            </p:cNvPr>
            <p:cNvCxnSpPr>
              <a:cxnSpLocks/>
            </p:cNvCxnSpPr>
            <p:nvPr userDrawn="1"/>
          </p:nvCxnSpPr>
          <p:spPr>
            <a:xfrm>
              <a:off x="6096794" y="1443855"/>
              <a:ext cx="6096794" cy="0"/>
            </a:xfrm>
            <a:prstGeom prst="line">
              <a:avLst/>
            </a:prstGeom>
            <a:ln w="12700">
              <a:solidFill>
                <a:schemeClr val="bg1">
                  <a:lumMod val="9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F988A0D-FF7E-50A1-D914-67B680DEB1C1}"/>
                </a:ext>
              </a:extLst>
            </p:cNvPr>
            <p:cNvCxnSpPr>
              <a:cxnSpLocks/>
            </p:cNvCxnSpPr>
            <p:nvPr userDrawn="1"/>
          </p:nvCxnSpPr>
          <p:spPr>
            <a:xfrm>
              <a:off x="6096794" y="5395218"/>
              <a:ext cx="6096794" cy="0"/>
            </a:xfrm>
            <a:prstGeom prst="line">
              <a:avLst/>
            </a:prstGeom>
            <a:ln w="12700">
              <a:solidFill>
                <a:schemeClr val="bg1">
                  <a:lumMod val="9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36E0D15-2C84-7388-4AB9-511309A9E76E}"/>
                </a:ext>
              </a:extLst>
            </p:cNvPr>
            <p:cNvCxnSpPr>
              <a:cxnSpLocks/>
            </p:cNvCxnSpPr>
            <p:nvPr userDrawn="1"/>
          </p:nvCxnSpPr>
          <p:spPr>
            <a:xfrm>
              <a:off x="11323329" y="0"/>
              <a:ext cx="0" cy="6858000"/>
            </a:xfrm>
            <a:prstGeom prst="line">
              <a:avLst/>
            </a:prstGeom>
            <a:ln w="12700">
              <a:solidFill>
                <a:schemeClr val="bg1">
                  <a:lumMod val="9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0AE6574-4CB9-FB84-B88D-85136FFBBFB8}"/>
                </a:ext>
              </a:extLst>
            </p:cNvPr>
            <p:cNvCxnSpPr>
              <a:cxnSpLocks/>
            </p:cNvCxnSpPr>
            <p:nvPr userDrawn="1"/>
          </p:nvCxnSpPr>
          <p:spPr>
            <a:xfrm>
              <a:off x="10701701" y="0"/>
              <a:ext cx="0" cy="6858000"/>
            </a:xfrm>
            <a:prstGeom prst="line">
              <a:avLst/>
            </a:prstGeom>
            <a:ln w="12700">
              <a:solidFill>
                <a:schemeClr val="bg1">
                  <a:lumMod val="9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A906515-9CBB-0C33-8D55-726C90A729B1}"/>
                </a:ext>
              </a:extLst>
            </p:cNvPr>
            <p:cNvCxnSpPr>
              <a:cxnSpLocks/>
            </p:cNvCxnSpPr>
            <p:nvPr userDrawn="1"/>
          </p:nvCxnSpPr>
          <p:spPr>
            <a:xfrm>
              <a:off x="10080073" y="0"/>
              <a:ext cx="0" cy="6858000"/>
            </a:xfrm>
            <a:prstGeom prst="line">
              <a:avLst/>
            </a:prstGeom>
            <a:ln w="12700">
              <a:solidFill>
                <a:schemeClr val="bg1">
                  <a:lumMod val="9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364DD2E-868F-0C70-9D49-BC5E5501A196}"/>
                </a:ext>
              </a:extLst>
            </p:cNvPr>
            <p:cNvCxnSpPr>
              <a:cxnSpLocks/>
            </p:cNvCxnSpPr>
            <p:nvPr userDrawn="1"/>
          </p:nvCxnSpPr>
          <p:spPr>
            <a:xfrm>
              <a:off x="9458445" y="0"/>
              <a:ext cx="0" cy="6858000"/>
            </a:xfrm>
            <a:prstGeom prst="line">
              <a:avLst/>
            </a:prstGeom>
            <a:ln w="12700">
              <a:solidFill>
                <a:schemeClr val="bg1">
                  <a:lumMod val="9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D4BB549-64CD-CFAF-DA34-E76544326562}"/>
                </a:ext>
              </a:extLst>
            </p:cNvPr>
            <p:cNvCxnSpPr>
              <a:cxnSpLocks/>
            </p:cNvCxnSpPr>
            <p:nvPr userDrawn="1"/>
          </p:nvCxnSpPr>
          <p:spPr>
            <a:xfrm>
              <a:off x="8836817" y="0"/>
              <a:ext cx="0" cy="6858000"/>
            </a:xfrm>
            <a:prstGeom prst="line">
              <a:avLst/>
            </a:prstGeom>
            <a:ln w="12700">
              <a:solidFill>
                <a:schemeClr val="bg1">
                  <a:lumMod val="9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7C755420-91BF-BAFB-0BB7-C34DD8F77BEF}"/>
                </a:ext>
              </a:extLst>
            </p:cNvPr>
            <p:cNvCxnSpPr>
              <a:cxnSpLocks/>
            </p:cNvCxnSpPr>
            <p:nvPr userDrawn="1"/>
          </p:nvCxnSpPr>
          <p:spPr>
            <a:xfrm>
              <a:off x="8215189" y="0"/>
              <a:ext cx="0" cy="6858000"/>
            </a:xfrm>
            <a:prstGeom prst="line">
              <a:avLst/>
            </a:prstGeom>
            <a:ln w="12700">
              <a:solidFill>
                <a:schemeClr val="bg1">
                  <a:lumMod val="9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9662C79-2A35-BFDF-1B67-25683E6C8EDD}"/>
                </a:ext>
              </a:extLst>
            </p:cNvPr>
            <p:cNvCxnSpPr>
              <a:cxnSpLocks/>
            </p:cNvCxnSpPr>
            <p:nvPr userDrawn="1"/>
          </p:nvCxnSpPr>
          <p:spPr>
            <a:xfrm>
              <a:off x="7593562" y="0"/>
              <a:ext cx="0" cy="6858000"/>
            </a:xfrm>
            <a:prstGeom prst="line">
              <a:avLst/>
            </a:prstGeom>
            <a:ln w="12700">
              <a:solidFill>
                <a:schemeClr val="bg1">
                  <a:lumMod val="9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C778E388-B8BD-D181-24B0-F397E5831D86}"/>
                </a:ext>
              </a:extLst>
            </p:cNvPr>
            <p:cNvCxnSpPr>
              <a:cxnSpLocks/>
            </p:cNvCxnSpPr>
            <p:nvPr userDrawn="1"/>
          </p:nvCxnSpPr>
          <p:spPr>
            <a:xfrm>
              <a:off x="6971934" y="0"/>
              <a:ext cx="0" cy="6858000"/>
            </a:xfrm>
            <a:prstGeom prst="line">
              <a:avLst/>
            </a:prstGeom>
            <a:ln w="12700">
              <a:solidFill>
                <a:schemeClr val="bg1">
                  <a:lumMod val="9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512B931B-D1D1-6CCB-73A2-E39ADC80F9EA}"/>
                </a:ext>
              </a:extLst>
            </p:cNvPr>
            <p:cNvCxnSpPr>
              <a:cxnSpLocks/>
            </p:cNvCxnSpPr>
            <p:nvPr userDrawn="1"/>
          </p:nvCxnSpPr>
          <p:spPr>
            <a:xfrm>
              <a:off x="6350306" y="0"/>
              <a:ext cx="0" cy="6858000"/>
            </a:xfrm>
            <a:prstGeom prst="line">
              <a:avLst/>
            </a:prstGeom>
            <a:ln w="12700">
              <a:solidFill>
                <a:schemeClr val="bg1">
                  <a:lumMod val="9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75BF11E4-D307-EC79-AA2C-A35324ABD1A2}"/>
                </a:ext>
              </a:extLst>
            </p:cNvPr>
            <p:cNvCxnSpPr>
              <a:cxnSpLocks/>
            </p:cNvCxnSpPr>
            <p:nvPr userDrawn="1"/>
          </p:nvCxnSpPr>
          <p:spPr>
            <a:xfrm>
              <a:off x="11944956" y="0"/>
              <a:ext cx="0" cy="6858000"/>
            </a:xfrm>
            <a:prstGeom prst="line">
              <a:avLst/>
            </a:prstGeom>
            <a:ln w="12700">
              <a:solidFill>
                <a:schemeClr val="bg1">
                  <a:lumMod val="95000"/>
                  <a:alpha val="60000"/>
                </a:schemeClr>
              </a:solidFill>
            </a:ln>
          </p:spPr>
          <p:style>
            <a:lnRef idx="1">
              <a:schemeClr val="accent1"/>
            </a:lnRef>
            <a:fillRef idx="0">
              <a:schemeClr val="accent1"/>
            </a:fillRef>
            <a:effectRef idx="0">
              <a:schemeClr val="accent1"/>
            </a:effectRef>
            <a:fontRef idx="minor">
              <a:schemeClr val="tx1"/>
            </a:fontRef>
          </p:style>
        </p:cxnSp>
      </p:grpSp>
      <p:grpSp>
        <p:nvGrpSpPr>
          <p:cNvPr id="80" name="Group 79">
            <a:extLst>
              <a:ext uri="{FF2B5EF4-FFF2-40B4-BE49-F238E27FC236}">
                <a16:creationId xmlns:a16="http://schemas.microsoft.com/office/drawing/2014/main" id="{6909DF1E-ED3B-0B37-8AF4-3ECC9EBFF735}"/>
              </a:ext>
            </a:extLst>
          </p:cNvPr>
          <p:cNvGrpSpPr/>
          <p:nvPr userDrawn="1"/>
        </p:nvGrpSpPr>
        <p:grpSpPr>
          <a:xfrm>
            <a:off x="0" y="-6263"/>
            <a:ext cx="12241989" cy="6871362"/>
            <a:chOff x="-58858" y="0"/>
            <a:chExt cx="12241989" cy="6871362"/>
          </a:xfrm>
        </p:grpSpPr>
        <p:sp>
          <p:nvSpPr>
            <p:cNvPr id="77" name="Rectangle 76">
              <a:extLst>
                <a:ext uri="{FF2B5EF4-FFF2-40B4-BE49-F238E27FC236}">
                  <a16:creationId xmlns:a16="http://schemas.microsoft.com/office/drawing/2014/main" id="{2F01D5A8-16D2-006A-1401-5F50F3D23292}"/>
                </a:ext>
              </a:extLst>
            </p:cNvPr>
            <p:cNvSpPr/>
            <p:nvPr userDrawn="1"/>
          </p:nvSpPr>
          <p:spPr>
            <a:xfrm>
              <a:off x="-39936" y="0"/>
              <a:ext cx="3105280" cy="6858000"/>
            </a:xfrm>
            <a:prstGeom prst="rect">
              <a:avLst/>
            </a:prstGeom>
            <a:gradFill>
              <a:gsLst>
                <a:gs pos="0">
                  <a:schemeClr val="bg1"/>
                </a:gs>
                <a:gs pos="85000">
                  <a:schemeClr val="bg1">
                    <a:alpha val="0"/>
                  </a:schemeClr>
                </a:gs>
              </a:gsLst>
              <a:lin ang="0" scaled="0"/>
            </a:gra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 name="Rectangle 77">
              <a:extLst>
                <a:ext uri="{FF2B5EF4-FFF2-40B4-BE49-F238E27FC236}">
                  <a16:creationId xmlns:a16="http://schemas.microsoft.com/office/drawing/2014/main" id="{8C30D2A2-9008-5737-3D38-2E410A05BB16}"/>
                </a:ext>
              </a:extLst>
            </p:cNvPr>
            <p:cNvSpPr/>
            <p:nvPr userDrawn="1"/>
          </p:nvSpPr>
          <p:spPr>
            <a:xfrm flipH="1">
              <a:off x="9008941" y="0"/>
              <a:ext cx="3174187" cy="6858000"/>
            </a:xfrm>
            <a:prstGeom prst="rect">
              <a:avLst/>
            </a:prstGeom>
            <a:gradFill>
              <a:gsLst>
                <a:gs pos="0">
                  <a:schemeClr val="bg1"/>
                </a:gs>
                <a:gs pos="85000">
                  <a:schemeClr val="bg1">
                    <a:alpha val="0"/>
                  </a:schemeClr>
                </a:gs>
              </a:gsLst>
              <a:lin ang="0" scaled="0"/>
            </a:gra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78">
              <a:extLst>
                <a:ext uri="{FF2B5EF4-FFF2-40B4-BE49-F238E27FC236}">
                  <a16:creationId xmlns:a16="http://schemas.microsoft.com/office/drawing/2014/main" id="{277655F1-371E-0531-AF47-478DB1B07075}"/>
                </a:ext>
              </a:extLst>
            </p:cNvPr>
            <p:cNvSpPr/>
            <p:nvPr userDrawn="1"/>
          </p:nvSpPr>
          <p:spPr>
            <a:xfrm rot="5400000" flipH="1">
              <a:off x="4611421" y="-700347"/>
              <a:ext cx="2901430" cy="12241988"/>
            </a:xfrm>
            <a:prstGeom prst="rect">
              <a:avLst/>
            </a:prstGeom>
            <a:gradFill>
              <a:gsLst>
                <a:gs pos="0">
                  <a:schemeClr val="bg1"/>
                </a:gs>
                <a:gs pos="85000">
                  <a:schemeClr val="bg1">
                    <a:alpha val="0"/>
                  </a:schemeClr>
                </a:gs>
              </a:gsLst>
              <a:lin ang="0" scaled="0"/>
            </a:gra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80">
              <a:extLst>
                <a:ext uri="{FF2B5EF4-FFF2-40B4-BE49-F238E27FC236}">
                  <a16:creationId xmlns:a16="http://schemas.microsoft.com/office/drawing/2014/main" id="{C29B028B-508E-E2AA-6857-5F66214A03DD}"/>
                </a:ext>
              </a:extLst>
            </p:cNvPr>
            <p:cNvSpPr/>
            <p:nvPr userDrawn="1"/>
          </p:nvSpPr>
          <p:spPr>
            <a:xfrm rot="16200000" flipH="1">
              <a:off x="4828853" y="-4038066"/>
              <a:ext cx="2466567" cy="12241988"/>
            </a:xfrm>
            <a:prstGeom prst="rect">
              <a:avLst/>
            </a:prstGeom>
            <a:gradFill>
              <a:gsLst>
                <a:gs pos="0">
                  <a:schemeClr val="bg1"/>
                </a:gs>
                <a:gs pos="85000">
                  <a:schemeClr val="bg1">
                    <a:alpha val="0"/>
                  </a:schemeClr>
                </a:gs>
              </a:gsLst>
              <a:lin ang="0" scaled="0"/>
            </a:gra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5" name="Picture 104" descr="A black background with a blue light&#10;&#10;AI-generated content may be incorrect.">
            <a:extLst>
              <a:ext uri="{FF2B5EF4-FFF2-40B4-BE49-F238E27FC236}">
                <a16:creationId xmlns:a16="http://schemas.microsoft.com/office/drawing/2014/main" id="{44195657-1F28-C984-0DD5-38C8FCB74E18}"/>
              </a:ext>
            </a:extLst>
          </p:cNvPr>
          <p:cNvPicPr>
            <a:picLocks noChangeAspect="1"/>
          </p:cNvPicPr>
          <p:nvPr userDrawn="1"/>
        </p:nvPicPr>
        <p:blipFill>
          <a:blip r:embed="rId2">
            <a:alphaModFix amt="25000"/>
            <a:extLst>
              <a:ext uri="{28A0092B-C50C-407E-A947-70E740481C1C}">
                <a14:useLocalDpi xmlns:a14="http://schemas.microsoft.com/office/drawing/2010/main" val="0"/>
              </a:ext>
            </a:extLst>
          </a:blip>
          <a:srcRect/>
          <a:stretch>
            <a:fillRect/>
          </a:stretch>
        </p:blipFill>
        <p:spPr>
          <a:xfrm>
            <a:off x="484095" y="3642408"/>
            <a:ext cx="5381754" cy="2731479"/>
          </a:xfrm>
          <a:prstGeom prst="rect">
            <a:avLst/>
          </a:prstGeom>
        </p:spPr>
      </p:pic>
      <p:pic>
        <p:nvPicPr>
          <p:cNvPr id="106" name="Picture 105" descr="A black background with a blue light&#10;&#10;AI-generated content may be incorrect.">
            <a:extLst>
              <a:ext uri="{FF2B5EF4-FFF2-40B4-BE49-F238E27FC236}">
                <a16:creationId xmlns:a16="http://schemas.microsoft.com/office/drawing/2014/main" id="{3A112E3D-5C0A-D876-E8AF-D115F7220D6C}"/>
              </a:ext>
            </a:extLst>
          </p:cNvPr>
          <p:cNvPicPr>
            <a:picLocks noChangeAspect="1"/>
          </p:cNvPicPr>
          <p:nvPr userDrawn="1"/>
        </p:nvPicPr>
        <p:blipFill>
          <a:blip r:embed="rId2">
            <a:alphaModFix amt="25000"/>
            <a:extLst>
              <a:ext uri="{28A0092B-C50C-407E-A947-70E740481C1C}">
                <a14:useLocalDpi xmlns:a14="http://schemas.microsoft.com/office/drawing/2010/main" val="0"/>
              </a:ext>
            </a:extLst>
          </a:blip>
          <a:srcRect/>
          <a:stretch>
            <a:fillRect/>
          </a:stretch>
        </p:blipFill>
        <p:spPr>
          <a:xfrm>
            <a:off x="6316990" y="3642408"/>
            <a:ext cx="5381754" cy="2731479"/>
          </a:xfrm>
          <a:prstGeom prst="rect">
            <a:avLst/>
          </a:prstGeom>
        </p:spPr>
      </p:pic>
      <p:pic>
        <p:nvPicPr>
          <p:cNvPr id="108" name="Picture 107">
            <a:extLst>
              <a:ext uri="{FF2B5EF4-FFF2-40B4-BE49-F238E27FC236}">
                <a16:creationId xmlns:a16="http://schemas.microsoft.com/office/drawing/2014/main" id="{D137120E-8A41-ACB1-9AC5-19F34E8C7531}"/>
              </a:ext>
            </a:extLst>
          </p:cNvPr>
          <p:cNvPicPr>
            <a:picLocks noChangeAspect="1"/>
          </p:cNvPicPr>
          <p:nvPr userDrawn="1"/>
        </p:nvPicPr>
        <p:blipFill>
          <a:blip r:embed="rId3">
            <a:alphaModFix amt="25000"/>
            <a:extLst>
              <a:ext uri="{28A0092B-C50C-407E-A947-70E740481C1C}">
                <a14:useLocalDpi xmlns:a14="http://schemas.microsoft.com/office/drawing/2010/main" val="0"/>
              </a:ext>
            </a:extLst>
          </a:blip>
          <a:srcRect/>
          <a:stretch/>
        </p:blipFill>
        <p:spPr>
          <a:xfrm rot="5400000">
            <a:off x="-260571" y="4373082"/>
            <a:ext cx="2799588" cy="1420915"/>
          </a:xfrm>
          <a:prstGeom prst="rect">
            <a:avLst/>
          </a:prstGeom>
        </p:spPr>
      </p:pic>
      <p:pic>
        <p:nvPicPr>
          <p:cNvPr id="109" name="Picture 108">
            <a:extLst>
              <a:ext uri="{FF2B5EF4-FFF2-40B4-BE49-F238E27FC236}">
                <a16:creationId xmlns:a16="http://schemas.microsoft.com/office/drawing/2014/main" id="{24FF63E8-3C96-D900-CB43-1BCE892E77C3}"/>
              </a:ext>
            </a:extLst>
          </p:cNvPr>
          <p:cNvPicPr>
            <a:picLocks noChangeAspect="1"/>
          </p:cNvPicPr>
          <p:nvPr userDrawn="1"/>
        </p:nvPicPr>
        <p:blipFill>
          <a:blip r:embed="rId3">
            <a:alphaModFix amt="25000"/>
            <a:extLst>
              <a:ext uri="{28A0092B-C50C-407E-A947-70E740481C1C}">
                <a14:useLocalDpi xmlns:a14="http://schemas.microsoft.com/office/drawing/2010/main" val="0"/>
              </a:ext>
            </a:extLst>
          </a:blip>
          <a:srcRect/>
          <a:stretch/>
        </p:blipFill>
        <p:spPr>
          <a:xfrm rot="5400000">
            <a:off x="-260571" y="1831028"/>
            <a:ext cx="2799588" cy="1420915"/>
          </a:xfrm>
          <a:prstGeom prst="rect">
            <a:avLst/>
          </a:prstGeom>
        </p:spPr>
      </p:pic>
      <p:cxnSp>
        <p:nvCxnSpPr>
          <p:cNvPr id="68" name="Straight Connector 67">
            <a:extLst>
              <a:ext uri="{FF2B5EF4-FFF2-40B4-BE49-F238E27FC236}">
                <a16:creationId xmlns:a16="http://schemas.microsoft.com/office/drawing/2014/main" id="{7E73F4BF-5349-669E-65DF-8DB0C6E6F4BC}"/>
              </a:ext>
            </a:extLst>
          </p:cNvPr>
          <p:cNvCxnSpPr>
            <a:cxnSpLocks/>
          </p:cNvCxnSpPr>
          <p:nvPr userDrawn="1"/>
        </p:nvCxnSpPr>
        <p:spPr>
          <a:xfrm>
            <a:off x="6059679" y="1420096"/>
            <a:ext cx="0" cy="4784164"/>
          </a:xfrm>
          <a:prstGeom prst="line">
            <a:avLst/>
          </a:prstGeom>
          <a:ln w="22225">
            <a:gradFill>
              <a:gsLst>
                <a:gs pos="0">
                  <a:schemeClr val="tx1">
                    <a:alpha val="0"/>
                  </a:schemeClr>
                </a:gs>
                <a:gs pos="50000">
                  <a:schemeClr val="tx1"/>
                </a:gs>
                <a:gs pos="100000">
                  <a:schemeClr val="tx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86" name="Group 85">
            <a:extLst>
              <a:ext uri="{FF2B5EF4-FFF2-40B4-BE49-F238E27FC236}">
                <a16:creationId xmlns:a16="http://schemas.microsoft.com/office/drawing/2014/main" id="{49F1788D-68FA-07BC-6942-2291CFC400A7}"/>
              </a:ext>
            </a:extLst>
          </p:cNvPr>
          <p:cNvGrpSpPr/>
          <p:nvPr userDrawn="1"/>
        </p:nvGrpSpPr>
        <p:grpSpPr>
          <a:xfrm>
            <a:off x="635793" y="3761280"/>
            <a:ext cx="11096553" cy="180000"/>
            <a:chOff x="1052220" y="4296847"/>
            <a:chExt cx="10014918" cy="180000"/>
          </a:xfrm>
        </p:grpSpPr>
        <p:cxnSp>
          <p:nvCxnSpPr>
            <p:cNvPr id="67" name="Straight Connector 66">
              <a:extLst>
                <a:ext uri="{FF2B5EF4-FFF2-40B4-BE49-F238E27FC236}">
                  <a16:creationId xmlns:a16="http://schemas.microsoft.com/office/drawing/2014/main" id="{D9AEF7E0-09ED-E2BC-5F50-6DAD065A6979}"/>
                </a:ext>
              </a:extLst>
            </p:cNvPr>
            <p:cNvCxnSpPr>
              <a:cxnSpLocks/>
            </p:cNvCxnSpPr>
            <p:nvPr userDrawn="1"/>
          </p:nvCxnSpPr>
          <p:spPr>
            <a:xfrm>
              <a:off x="1052220" y="4383901"/>
              <a:ext cx="10014918" cy="0"/>
            </a:xfrm>
            <a:prstGeom prst="line">
              <a:avLst/>
            </a:prstGeom>
            <a:ln w="22225">
              <a:gradFill>
                <a:gsLst>
                  <a:gs pos="0">
                    <a:schemeClr val="tx1">
                      <a:alpha val="0"/>
                    </a:schemeClr>
                  </a:gs>
                  <a:gs pos="50000">
                    <a:schemeClr val="tx1"/>
                  </a:gs>
                  <a:gs pos="100000">
                    <a:schemeClr val="tx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83" name="Flowchart: Decision 82">
              <a:extLst>
                <a:ext uri="{FF2B5EF4-FFF2-40B4-BE49-F238E27FC236}">
                  <a16:creationId xmlns:a16="http://schemas.microsoft.com/office/drawing/2014/main" id="{BEF9F0CA-D6C2-584B-9898-50AD3FA28779}"/>
                </a:ext>
              </a:extLst>
            </p:cNvPr>
            <p:cNvSpPr/>
            <p:nvPr userDrawn="1"/>
          </p:nvSpPr>
          <p:spPr>
            <a:xfrm>
              <a:off x="5867415" y="4296847"/>
              <a:ext cx="162455" cy="180000"/>
            </a:xfrm>
            <a:prstGeom prst="flowChartDecisi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7" name="TextBox 86">
            <a:extLst>
              <a:ext uri="{FF2B5EF4-FFF2-40B4-BE49-F238E27FC236}">
                <a16:creationId xmlns:a16="http://schemas.microsoft.com/office/drawing/2014/main" id="{1E28D1EB-7443-78DE-8C26-8271E55F9279}"/>
              </a:ext>
            </a:extLst>
          </p:cNvPr>
          <p:cNvSpPr txBox="1"/>
          <p:nvPr userDrawn="1"/>
        </p:nvSpPr>
        <p:spPr>
          <a:xfrm rot="16200000">
            <a:off x="-912150" y="3736167"/>
            <a:ext cx="2351606" cy="189860"/>
          </a:xfrm>
          <a:prstGeom prst="rect">
            <a:avLst/>
          </a:prstGeom>
        </p:spPr>
        <p:txBody>
          <a:bodyPr wrap="square" lIns="0" tIns="0" rIns="0" bIns="0" numCol="1" spcCol="360000" rtlCol="0">
            <a:spAutoFit/>
          </a:bodyPr>
          <a:lstStyle>
            <a:defPPr>
              <a:defRPr lang="en-US"/>
            </a:defPPr>
            <a:lvl1pPr lvl="0" indent="0">
              <a:lnSpc>
                <a:spcPct val="110000"/>
              </a:lnSpc>
              <a:buFont typeface="Arial" panose="020B0604020202020204" pitchFamily="34" charset="0"/>
              <a:buNone/>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stStyle>
          <a:p>
            <a:pPr lvl="0" algn="ctr"/>
            <a:r>
              <a:rPr lang="en-US" sz="1200" dirty="0">
                <a:solidFill>
                  <a:schemeClr val="tx1">
                    <a:lumMod val="60000"/>
                    <a:lumOff val="40000"/>
                  </a:schemeClr>
                </a:solidFill>
              </a:rPr>
              <a:t>←  Buyer organization size  →</a:t>
            </a:r>
            <a:endParaRPr lang="en-CA" sz="1200" dirty="0">
              <a:solidFill>
                <a:schemeClr val="tx1">
                  <a:lumMod val="60000"/>
                  <a:lumOff val="40000"/>
                </a:schemeClr>
              </a:solidFill>
            </a:endParaRPr>
          </a:p>
        </p:txBody>
      </p:sp>
      <p:sp>
        <p:nvSpPr>
          <p:cNvPr id="88" name="TextBox 87">
            <a:extLst>
              <a:ext uri="{FF2B5EF4-FFF2-40B4-BE49-F238E27FC236}">
                <a16:creationId xmlns:a16="http://schemas.microsoft.com/office/drawing/2014/main" id="{04D327ED-30AE-1273-43E6-54BD0F381FC2}"/>
              </a:ext>
            </a:extLst>
          </p:cNvPr>
          <p:cNvSpPr txBox="1"/>
          <p:nvPr userDrawn="1"/>
        </p:nvSpPr>
        <p:spPr>
          <a:xfrm>
            <a:off x="5038535" y="6424275"/>
            <a:ext cx="2042288" cy="189860"/>
          </a:xfrm>
          <a:prstGeom prst="rect">
            <a:avLst/>
          </a:prstGeom>
        </p:spPr>
        <p:txBody>
          <a:bodyPr wrap="square" lIns="0" tIns="0" rIns="0" bIns="0" numCol="1" spcCol="360000" rtlCol="0">
            <a:spAutoFit/>
          </a:bodyPr>
          <a:lstStyle>
            <a:defPPr>
              <a:defRPr lang="en-US"/>
            </a:defPPr>
            <a:lvl1pPr indent="0" algn="ctr">
              <a:lnSpc>
                <a:spcPct val="110000"/>
              </a:lnSpc>
              <a:buFont typeface="Arial" panose="020B0604020202020204" pitchFamily="34" charset="0"/>
              <a:buNone/>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stStyle>
          <a:p>
            <a:pPr lvl="0" algn="ctr"/>
            <a:r>
              <a:rPr lang="en-US" sz="1200" dirty="0">
                <a:solidFill>
                  <a:schemeClr val="tx1">
                    <a:lumMod val="60000"/>
                    <a:lumOff val="40000"/>
                  </a:schemeClr>
                </a:solidFill>
              </a:rPr>
              <a:t>←  Product portfolio scope →</a:t>
            </a:r>
            <a:endParaRPr lang="en-CA" sz="1200" dirty="0">
              <a:solidFill>
                <a:schemeClr val="tx1">
                  <a:lumMod val="60000"/>
                  <a:lumOff val="40000"/>
                </a:schemeClr>
              </a:solidFill>
            </a:endParaRPr>
          </a:p>
        </p:txBody>
      </p:sp>
      <p:sp>
        <p:nvSpPr>
          <p:cNvPr id="93" name="TextBox 92">
            <a:extLst>
              <a:ext uri="{FF2B5EF4-FFF2-40B4-BE49-F238E27FC236}">
                <a16:creationId xmlns:a16="http://schemas.microsoft.com/office/drawing/2014/main" id="{C7319FAF-32B7-ECC3-72F3-672DB38989EC}"/>
              </a:ext>
            </a:extLst>
          </p:cNvPr>
          <p:cNvSpPr txBox="1"/>
          <p:nvPr userDrawn="1"/>
        </p:nvSpPr>
        <p:spPr>
          <a:xfrm rot="16200000">
            <a:off x="-90667" y="2205453"/>
            <a:ext cx="1454561" cy="222050"/>
          </a:xfrm>
          <a:prstGeom prst="rect">
            <a:avLst/>
          </a:prstGeom>
        </p:spPr>
        <p:txBody>
          <a:bodyPr wrap="square" lIns="0" tIns="0" rIns="0" bIns="0" numCol="1" spcCol="360000" rtlCol="0">
            <a:spAutoFit/>
          </a:bodyPr>
          <a:lstStyle/>
          <a:p>
            <a:pPr marL="0" indent="0" algn="ctr">
              <a:lnSpc>
                <a:spcPct val="110000"/>
              </a:lnSpc>
              <a:buFont typeface="Arial" panose="020B0604020202020204" pitchFamily="34" charset="0"/>
              <a:buNone/>
              <a:tabLst/>
            </a:pPr>
            <a:r>
              <a:rPr lang="en-GB" sz="1400" dirty="0">
                <a:solidFill>
                  <a:schemeClr val="accent4"/>
                </a:solidFill>
                <a:latin typeface="Roboto Condensed Light" panose="02000000000000000000" pitchFamily="2" charset="0"/>
                <a:ea typeface="Roboto Condensed Light" panose="02000000000000000000" pitchFamily="2" charset="0"/>
              </a:rPr>
              <a:t>Enterprise</a:t>
            </a:r>
          </a:p>
        </p:txBody>
      </p:sp>
      <p:sp>
        <p:nvSpPr>
          <p:cNvPr id="94" name="TextBox 93">
            <a:extLst>
              <a:ext uri="{FF2B5EF4-FFF2-40B4-BE49-F238E27FC236}">
                <a16:creationId xmlns:a16="http://schemas.microsoft.com/office/drawing/2014/main" id="{08F8481D-922D-C403-5B8B-6D0006D5C1E3}"/>
              </a:ext>
            </a:extLst>
          </p:cNvPr>
          <p:cNvSpPr txBox="1"/>
          <p:nvPr userDrawn="1"/>
        </p:nvSpPr>
        <p:spPr>
          <a:xfrm rot="16200000">
            <a:off x="-90665" y="5250174"/>
            <a:ext cx="1454561" cy="222050"/>
          </a:xfrm>
          <a:prstGeom prst="rect">
            <a:avLst/>
          </a:prstGeom>
        </p:spPr>
        <p:txBody>
          <a:bodyPr wrap="square" lIns="0" tIns="0" rIns="0" bIns="0" numCol="1" spcCol="360000" rtlCol="0">
            <a:spAutoFit/>
          </a:bodyPr>
          <a:lstStyle/>
          <a:p>
            <a:pPr marL="0" indent="0" algn="ctr">
              <a:lnSpc>
                <a:spcPct val="110000"/>
              </a:lnSpc>
              <a:buFont typeface="Arial" panose="020B0604020202020204" pitchFamily="34" charset="0"/>
              <a:buNone/>
              <a:tabLst/>
            </a:pPr>
            <a:r>
              <a:rPr lang="en-GB" sz="1400" dirty="0">
                <a:solidFill>
                  <a:schemeClr val="accent4"/>
                </a:solidFill>
                <a:latin typeface="Roboto Condensed Light" panose="02000000000000000000" pitchFamily="2" charset="0"/>
                <a:ea typeface="Roboto Condensed Light" panose="02000000000000000000" pitchFamily="2" charset="0"/>
              </a:rPr>
              <a:t>Small to Mid-Size</a:t>
            </a:r>
          </a:p>
        </p:txBody>
      </p:sp>
      <p:sp>
        <p:nvSpPr>
          <p:cNvPr id="95" name="TextBox 94">
            <a:extLst>
              <a:ext uri="{FF2B5EF4-FFF2-40B4-BE49-F238E27FC236}">
                <a16:creationId xmlns:a16="http://schemas.microsoft.com/office/drawing/2014/main" id="{CEA1EC17-DDD1-29FC-32C0-BAEED07280A0}"/>
              </a:ext>
            </a:extLst>
          </p:cNvPr>
          <p:cNvSpPr txBox="1"/>
          <p:nvPr userDrawn="1"/>
        </p:nvSpPr>
        <p:spPr>
          <a:xfrm>
            <a:off x="2539958" y="6032365"/>
            <a:ext cx="1454561" cy="222050"/>
          </a:xfrm>
          <a:prstGeom prst="rect">
            <a:avLst/>
          </a:prstGeom>
        </p:spPr>
        <p:txBody>
          <a:bodyPr wrap="square" lIns="0" tIns="0" rIns="0" bIns="0" numCol="1" spcCol="360000" rtlCol="0">
            <a:spAutoFit/>
          </a:bodyPr>
          <a:lstStyle/>
          <a:p>
            <a:pPr marL="0" indent="0" algn="ctr">
              <a:lnSpc>
                <a:spcPct val="110000"/>
              </a:lnSpc>
              <a:buFont typeface="Arial" panose="020B0604020202020204" pitchFamily="34" charset="0"/>
              <a:buNone/>
              <a:tabLst/>
            </a:pPr>
            <a:r>
              <a:rPr lang="en-GB" sz="1400" dirty="0">
                <a:solidFill>
                  <a:schemeClr val="accent1"/>
                </a:solidFill>
                <a:latin typeface="Roboto Condensed Light" panose="02000000000000000000" pitchFamily="2" charset="0"/>
                <a:ea typeface="Roboto Condensed Light" panose="02000000000000000000" pitchFamily="2" charset="0"/>
              </a:rPr>
              <a:t>Specialized Providers</a:t>
            </a:r>
          </a:p>
        </p:txBody>
      </p:sp>
      <p:sp>
        <p:nvSpPr>
          <p:cNvPr id="96" name="TextBox 95">
            <a:extLst>
              <a:ext uri="{FF2B5EF4-FFF2-40B4-BE49-F238E27FC236}">
                <a16:creationId xmlns:a16="http://schemas.microsoft.com/office/drawing/2014/main" id="{E09EC9A4-F88C-56A1-9AED-4BBBF10E0F1F}"/>
              </a:ext>
            </a:extLst>
          </p:cNvPr>
          <p:cNvSpPr txBox="1"/>
          <p:nvPr userDrawn="1"/>
        </p:nvSpPr>
        <p:spPr>
          <a:xfrm>
            <a:off x="8479752" y="6032365"/>
            <a:ext cx="1454561" cy="222050"/>
          </a:xfrm>
          <a:prstGeom prst="rect">
            <a:avLst/>
          </a:prstGeom>
        </p:spPr>
        <p:txBody>
          <a:bodyPr wrap="square" lIns="0" tIns="0" rIns="0" bIns="0" numCol="1" spcCol="360000" rtlCol="0">
            <a:spAutoFit/>
          </a:bodyPr>
          <a:lstStyle/>
          <a:p>
            <a:pPr marL="0" indent="0" algn="ctr">
              <a:lnSpc>
                <a:spcPct val="110000"/>
              </a:lnSpc>
              <a:buFont typeface="Arial" panose="020B0604020202020204" pitchFamily="34" charset="0"/>
              <a:buNone/>
              <a:tabLst/>
            </a:pPr>
            <a:r>
              <a:rPr lang="en-GB" sz="1400" dirty="0">
                <a:solidFill>
                  <a:schemeClr val="accent1"/>
                </a:solidFill>
                <a:latin typeface="Roboto Condensed Light" panose="02000000000000000000" pitchFamily="2" charset="0"/>
                <a:ea typeface="Roboto Condensed Light" panose="02000000000000000000" pitchFamily="2" charset="0"/>
              </a:rPr>
              <a:t>Platform Providers</a:t>
            </a:r>
          </a:p>
        </p:txBody>
      </p:sp>
      <p:sp>
        <p:nvSpPr>
          <p:cNvPr id="101" name="TextBox 100">
            <a:extLst>
              <a:ext uri="{FF2B5EF4-FFF2-40B4-BE49-F238E27FC236}">
                <a16:creationId xmlns:a16="http://schemas.microsoft.com/office/drawing/2014/main" id="{FF2D6A86-1D33-0CC3-CD8B-60D5AD880A5F}"/>
              </a:ext>
            </a:extLst>
          </p:cNvPr>
          <p:cNvSpPr txBox="1"/>
          <p:nvPr userDrawn="1"/>
        </p:nvSpPr>
        <p:spPr>
          <a:xfrm>
            <a:off x="8802875" y="6449569"/>
            <a:ext cx="3437887" cy="123111"/>
          </a:xfrm>
          <a:prstGeom prst="rect">
            <a:avLst/>
          </a:prstGeom>
          <a:noFill/>
        </p:spPr>
        <p:txBody>
          <a:bodyPr vert="horz" wrap="square" lIns="0" tIns="0" rIns="91428" bIns="0" rtlCol="0">
            <a:spAutoFit/>
          </a:bodyPr>
          <a:lstStyle/>
          <a:p>
            <a:pPr marL="7700" marR="242951" lvl="0" indent="0" algn="r" defTabSz="554437" rtl="0" eaLnBrk="1" fontAlgn="auto" latinLnBrk="0" hangingPunct="1">
              <a:lnSpc>
                <a:spcPct val="10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0" marR="242951" lvl="0" indent="0" algn="r" defTabSz="554437" rtl="0" eaLnBrk="1" fontAlgn="auto" latinLnBrk="0" hangingPunct="1">
                <a:lnSpc>
                  <a:spcPct val="100000"/>
                </a:lnSpc>
                <a:spcBef>
                  <a:spcPts val="55"/>
                </a:spcBef>
                <a:spcAft>
                  <a:spcPts val="0"/>
                </a:spcAft>
                <a:buClrTx/>
                <a:buSzTx/>
                <a:buFontTx/>
                <a:buNone/>
                <a:tabLst/>
                <a:defRPr/>
              </a:pPr>
              <a:t>‹#›</a:t>
            </a:fld>
            <a:endParaRPr sz="800" spc="6" dirty="0">
              <a:solidFill>
                <a:schemeClr val="tx1">
                  <a:lumMod val="50000"/>
                </a:schemeClr>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900881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AF50A-B21E-5196-8D3C-F1148607AD37}"/>
              </a:ext>
            </a:extLst>
          </p:cNvPr>
          <p:cNvSpPr>
            <a:spLocks noGrp="1"/>
          </p:cNvSpPr>
          <p:nvPr>
            <p:ph type="title"/>
          </p:nvPr>
        </p:nvSpPr>
        <p:spPr>
          <a:xfrm>
            <a:off x="838200" y="365125"/>
            <a:ext cx="10515600" cy="625475"/>
          </a:xfrm>
        </p:spPr>
        <p:txBody>
          <a:bodyPr/>
          <a:lstStyle/>
          <a:p>
            <a:r>
              <a:rPr lang="en-US"/>
              <a:t>Click to edit Master title style</a:t>
            </a:r>
          </a:p>
        </p:txBody>
      </p:sp>
      <p:sp>
        <p:nvSpPr>
          <p:cNvPr id="4" name="TextBox 3">
            <a:extLst>
              <a:ext uri="{FF2B5EF4-FFF2-40B4-BE49-F238E27FC236}">
                <a16:creationId xmlns:a16="http://schemas.microsoft.com/office/drawing/2014/main" id="{56864D52-8629-42C1-74B8-2B78FD573076}"/>
              </a:ext>
            </a:extLst>
          </p:cNvPr>
          <p:cNvSpPr txBox="1"/>
          <p:nvPr userDrawn="1"/>
        </p:nvSpPr>
        <p:spPr>
          <a:xfrm>
            <a:off x="8802875" y="6449569"/>
            <a:ext cx="3437887" cy="123111"/>
          </a:xfrm>
          <a:prstGeom prst="rect">
            <a:avLst/>
          </a:prstGeom>
        </p:spPr>
        <p:txBody>
          <a:bodyPr vert="horz" wrap="square" lIns="0" tIns="0" rIns="91428" bIns="0" rtlCol="0">
            <a:spAutoFit/>
          </a:bodyPr>
          <a:lstStyle/>
          <a:p>
            <a:pPr marL="7700" marR="242951" lvl="0" indent="0" algn="r" defTabSz="554437" rtl="0" eaLnBrk="1" fontAlgn="auto" latinLnBrk="0" hangingPunct="1">
              <a:lnSpc>
                <a:spcPct val="10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0" marR="242951" lvl="0" indent="0" algn="r" defTabSz="554437" rtl="0" eaLnBrk="1" fontAlgn="auto" latinLnBrk="0" hangingPunct="1">
                <a:lnSpc>
                  <a:spcPct val="100000"/>
                </a:lnSpc>
                <a:spcBef>
                  <a:spcPts val="55"/>
                </a:spcBef>
                <a:spcAft>
                  <a:spcPts val="0"/>
                </a:spcAft>
                <a:buClrTx/>
                <a:buSzTx/>
                <a:buFontTx/>
                <a:buNone/>
                <a:tabLst/>
                <a:defRPr/>
              </a:pPr>
              <a:t>‹#›</a:t>
            </a:fld>
            <a:endParaRPr sz="800" spc="6" dirty="0">
              <a:solidFill>
                <a:schemeClr val="tx1">
                  <a:lumMod val="50000"/>
                </a:schemeClr>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3505226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ontent Slide-gray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40" y="1648758"/>
            <a:ext cx="5686246"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08" y="2035250"/>
            <a:ext cx="5676478"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060" y="530021"/>
            <a:ext cx="4966394" cy="1130188"/>
          </a:xfrm>
        </p:spPr>
        <p:txBody>
          <a:bodyPr>
            <a:noAutofit/>
          </a:bodyPr>
          <a:lstStyle>
            <a:lvl1pPr>
              <a:lnSpc>
                <a:spcPct val="90000"/>
              </a:lnSpc>
              <a:defRPr b="0" i="0"/>
            </a:lvl1pPr>
          </a:lstStyle>
          <a:p>
            <a:r>
              <a:rPr lang="en-US"/>
              <a:t>Click to edit Master title style</a:t>
            </a:r>
          </a:p>
        </p:txBody>
      </p:sp>
      <p:sp>
        <p:nvSpPr>
          <p:cNvPr id="8" name="Text Placeholder 4">
            <a:extLst>
              <a:ext uri="{FF2B5EF4-FFF2-40B4-BE49-F238E27FC236}">
                <a16:creationId xmlns:a16="http://schemas.microsoft.com/office/drawing/2014/main" id="{2721BB38-35D8-6041-AE06-91C7C44D942C}"/>
              </a:ext>
            </a:extLst>
          </p:cNvPr>
          <p:cNvSpPr>
            <a:spLocks noGrp="1"/>
          </p:cNvSpPr>
          <p:nvPr>
            <p:ph type="body" sz="quarter" idx="33"/>
          </p:nvPr>
        </p:nvSpPr>
        <p:spPr>
          <a:xfrm>
            <a:off x="371427" y="3125004"/>
            <a:ext cx="6677743" cy="2637843"/>
          </a:xfrm>
          <a:prstGeom prst="rect">
            <a:avLst/>
          </a:prstGeom>
        </p:spPr>
        <p:txBody>
          <a:bodyPr lIns="0" tIns="0" rIns="0" bIns="0" numCol="1" spcCol="292608"/>
          <a:lstStyle>
            <a:lvl1pPr marL="179370" indent="-17937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87"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916" indent="-17460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245" indent="-17778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050"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F39C547E-7388-DC4A-B7BE-F29EBC5287ED}"/>
              </a:ext>
            </a:extLst>
          </p:cNvPr>
          <p:cNvSpPr txBox="1"/>
          <p:nvPr userDrawn="1"/>
        </p:nvSpPr>
        <p:spPr>
          <a:xfrm>
            <a:off x="11408194" y="6471920"/>
            <a:ext cx="0" cy="0"/>
          </a:xfrm>
          <a:prstGeom prst="rect">
            <a:avLst/>
          </a:prstGeom>
        </p:spPr>
        <p:txBody>
          <a:bodyPr wrap="none" lIns="0" tIns="0" rIns="0" bIns="0" numCol="1" spcCol="360000" rtlCol="0">
            <a:noAutofit/>
          </a:bodyPr>
          <a:lstStyle/>
          <a:p>
            <a:pPr marL="179370" indent="-179370" algn="l">
              <a:lnSpc>
                <a:spcPct val="110000"/>
              </a:lnSpc>
              <a:buFont typeface="Arial" panose="020B0604020202020204" pitchFamily="34" charset="0"/>
              <a:buChar char="•"/>
              <a:tabLst/>
            </a:pPr>
            <a:endParaRPr lang="en-US" sz="1400" err="1">
              <a:solidFill>
                <a:schemeClr val="tx1">
                  <a:lumMod val="50000"/>
                </a:schemeClr>
              </a:solidFill>
              <a:latin typeface="Roboto Condensed Light" panose="02000000000000000000" pitchFamily="2" charset="0"/>
              <a:ea typeface="Roboto Condensed Light" panose="02000000000000000000" pitchFamily="2" charset="0"/>
            </a:endParaRPr>
          </a:p>
        </p:txBody>
      </p:sp>
      <p:sp>
        <p:nvSpPr>
          <p:cNvPr id="3" name="TextBox 2">
            <a:extLst>
              <a:ext uri="{FF2B5EF4-FFF2-40B4-BE49-F238E27FC236}">
                <a16:creationId xmlns:a16="http://schemas.microsoft.com/office/drawing/2014/main" id="{E4A192E9-853F-93B3-263F-81EDD9DD10BE}"/>
              </a:ext>
            </a:extLst>
          </p:cNvPr>
          <p:cNvSpPr txBox="1"/>
          <p:nvPr userDrawn="1"/>
        </p:nvSpPr>
        <p:spPr>
          <a:xfrm>
            <a:off x="8802875" y="6449569"/>
            <a:ext cx="3437887" cy="123111"/>
          </a:xfrm>
          <a:prstGeom prst="rect">
            <a:avLst/>
          </a:prstGeom>
        </p:spPr>
        <p:txBody>
          <a:bodyPr vert="horz" wrap="square" lIns="0" tIns="0" rIns="91428" bIns="0" rtlCol="0">
            <a:spAutoFit/>
          </a:bodyPr>
          <a:lstStyle/>
          <a:p>
            <a:pPr marL="7700" marR="242951" lvl="0" indent="0" algn="r" defTabSz="554437" rtl="0" eaLnBrk="1" fontAlgn="auto" latinLnBrk="0" hangingPunct="1">
              <a:lnSpc>
                <a:spcPct val="10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0" marR="242951" lvl="0" indent="0" algn="r" defTabSz="554437" rtl="0" eaLnBrk="1" fontAlgn="auto" latinLnBrk="0" hangingPunct="1">
                <a:lnSpc>
                  <a:spcPct val="100000"/>
                </a:lnSpc>
                <a:spcBef>
                  <a:spcPts val="55"/>
                </a:spcBef>
                <a:spcAft>
                  <a:spcPts val="0"/>
                </a:spcAft>
                <a:buClrTx/>
                <a:buSzTx/>
                <a:buFontTx/>
                <a:buNone/>
                <a:tabLst/>
                <a:defRPr/>
              </a:pPr>
              <a:t>‹#›</a:t>
            </a:fld>
            <a:endParaRPr sz="800" spc="6" dirty="0">
              <a:solidFill>
                <a:schemeClr val="tx1">
                  <a:lumMod val="50000"/>
                </a:schemeClr>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843621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
        <p:nvSpPr>
          <p:cNvPr id="2" name="Title Placeholder 11">
            <a:extLst>
              <a:ext uri="{FF2B5EF4-FFF2-40B4-BE49-F238E27FC236}">
                <a16:creationId xmlns:a16="http://schemas.microsoft.com/office/drawing/2014/main" id="{E52F795C-27C2-8046-8EBA-637111198D80}"/>
              </a:ext>
            </a:extLst>
          </p:cNvPr>
          <p:cNvSpPr>
            <a:spLocks noGrp="1"/>
          </p:cNvSpPr>
          <p:nvPr>
            <p:ph type="title"/>
          </p:nvPr>
        </p:nvSpPr>
        <p:spPr>
          <a:xfrm>
            <a:off x="368968" y="528896"/>
            <a:ext cx="10515600" cy="1325563"/>
          </a:xfrm>
          <a:prstGeom prst="rect">
            <a:avLst/>
          </a:prstGeom>
        </p:spPr>
        <p:txBody>
          <a:bodyPr vert="horz" lIns="0" tIns="0" rIns="0" bIns="0" rtlCol="0" anchor="t">
            <a:normAutofit/>
          </a:bodyPr>
          <a:lstStyle>
            <a:lvl1pPr>
              <a:defRPr sz="4000" b="1" i="0">
                <a:solidFill>
                  <a:srgbClr val="717171"/>
                </a:solidFill>
                <a:latin typeface="Montserrat SemiBold" pitchFamily="2" charset="77"/>
              </a:defRPr>
            </a:lvl1pPr>
          </a:lstStyle>
          <a:p>
            <a:r>
              <a:rPr lang="en-US"/>
              <a:t>Click to edit Master title style</a:t>
            </a:r>
          </a:p>
        </p:txBody>
      </p:sp>
      <p:sp>
        <p:nvSpPr>
          <p:cNvPr id="3" name="Text Placeholder 4">
            <a:extLst>
              <a:ext uri="{FF2B5EF4-FFF2-40B4-BE49-F238E27FC236}">
                <a16:creationId xmlns:a16="http://schemas.microsoft.com/office/drawing/2014/main" id="{410EDEE3-640B-504D-9EE5-6837D51D0F1B}"/>
              </a:ext>
            </a:extLst>
          </p:cNvPr>
          <p:cNvSpPr>
            <a:spLocks noGrp="1"/>
          </p:cNvSpPr>
          <p:nvPr>
            <p:ph type="body" sz="quarter" idx="10"/>
          </p:nvPr>
        </p:nvSpPr>
        <p:spPr>
          <a:xfrm>
            <a:off x="369889" y="1098119"/>
            <a:ext cx="3832225" cy="616383"/>
          </a:xfrm>
          <a:prstGeom prst="rect">
            <a:avLst/>
          </a:prstGeom>
        </p:spPr>
        <p:txBody>
          <a:bodyPr lIns="0" tIns="0" rIns="0" bIns="0"/>
          <a:lstStyle>
            <a:lvl1pPr marL="0" indent="0">
              <a:lnSpc>
                <a:spcPct val="110000"/>
              </a:lnSpc>
              <a:buNone/>
              <a:defRPr sz="1600" b="0" i="0">
                <a:solidFill>
                  <a:srgbClr val="717171"/>
                </a:solidFill>
                <a:latin typeface="Exo" panose="02000503000000000000" pitchFamily="2" charset="77"/>
              </a:defRPr>
            </a:lvl1pPr>
            <a:lvl2pPr marL="457154" indent="0">
              <a:lnSpc>
                <a:spcPct val="110000"/>
              </a:lnSpc>
              <a:buNone/>
              <a:defRPr sz="1600" b="0" i="0">
                <a:solidFill>
                  <a:srgbClr val="717171"/>
                </a:solidFill>
                <a:latin typeface="Exo" panose="02000503000000000000" pitchFamily="2" charset="77"/>
              </a:defRPr>
            </a:lvl2pPr>
            <a:lvl3pPr marL="914309" indent="0">
              <a:lnSpc>
                <a:spcPct val="110000"/>
              </a:lnSpc>
              <a:buNone/>
              <a:defRPr sz="1600" b="0" i="0">
                <a:solidFill>
                  <a:srgbClr val="717171"/>
                </a:solidFill>
                <a:latin typeface="Exo" panose="02000503000000000000" pitchFamily="2" charset="77"/>
              </a:defRPr>
            </a:lvl3pPr>
            <a:lvl4pPr marL="1371463" indent="0">
              <a:lnSpc>
                <a:spcPct val="110000"/>
              </a:lnSpc>
              <a:buNone/>
              <a:defRPr sz="1600" b="0" i="0">
                <a:solidFill>
                  <a:srgbClr val="717171"/>
                </a:solidFill>
                <a:latin typeface="Exo" panose="02000503000000000000" pitchFamily="2" charset="77"/>
              </a:defRPr>
            </a:lvl4pPr>
            <a:lvl5pPr marL="1828617" indent="0">
              <a:lnSpc>
                <a:spcPct val="110000"/>
              </a:lnSpc>
              <a:buNone/>
              <a:defRPr sz="1600" b="0" i="0">
                <a:solidFill>
                  <a:srgbClr val="717171"/>
                </a:solidFill>
                <a:latin typeface="Exo" panose="02000503000000000000"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8D14BA8E-DE78-8586-71C7-22C74F06A582}"/>
              </a:ext>
            </a:extLst>
          </p:cNvPr>
          <p:cNvSpPr txBox="1"/>
          <p:nvPr userDrawn="1"/>
        </p:nvSpPr>
        <p:spPr>
          <a:xfrm>
            <a:off x="8802875" y="6449569"/>
            <a:ext cx="3437887" cy="123111"/>
          </a:xfrm>
          <a:prstGeom prst="rect">
            <a:avLst/>
          </a:prstGeom>
        </p:spPr>
        <p:txBody>
          <a:bodyPr vert="horz" wrap="square" lIns="0" tIns="0" rIns="91428" bIns="0" rtlCol="0">
            <a:spAutoFit/>
          </a:bodyPr>
          <a:lstStyle/>
          <a:p>
            <a:pPr marL="7700" marR="242951" lvl="0" indent="0" algn="r" defTabSz="554437" rtl="0" eaLnBrk="1" fontAlgn="auto" latinLnBrk="0" hangingPunct="1">
              <a:lnSpc>
                <a:spcPct val="10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0" marR="242951" lvl="0" indent="0" algn="r" defTabSz="554437" rtl="0" eaLnBrk="1" fontAlgn="auto" latinLnBrk="0" hangingPunct="1">
                <a:lnSpc>
                  <a:spcPct val="100000"/>
                </a:lnSpc>
                <a:spcBef>
                  <a:spcPts val="55"/>
                </a:spcBef>
                <a:spcAft>
                  <a:spcPts val="0"/>
                </a:spcAft>
                <a:buClrTx/>
                <a:buSzTx/>
                <a:buFontTx/>
                <a:buNone/>
                <a:tabLst/>
                <a:defRPr/>
              </a:pPr>
              <a:t>‹#›</a:t>
            </a:fld>
            <a:endParaRPr sz="800" spc="6" dirty="0">
              <a:solidFill>
                <a:schemeClr val="tx1">
                  <a:lumMod val="50000"/>
                </a:schemeClr>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2763988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5_Content Page 1 column - White 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57C0555-C189-D29B-7C3F-5664EF656367}"/>
              </a:ext>
            </a:extLst>
          </p:cNvPr>
          <p:cNvSpPr>
            <a:spLocks noGrp="1"/>
          </p:cNvSpPr>
          <p:nvPr>
            <p:ph type="title"/>
          </p:nvPr>
        </p:nvSpPr>
        <p:spPr>
          <a:xfrm>
            <a:off x="973520" y="987171"/>
            <a:ext cx="5615318" cy="894018"/>
          </a:xfrm>
          <a:prstGeom prst="rect">
            <a:avLst/>
          </a:prstGeom>
        </p:spPr>
        <p:txBody>
          <a:bodyPr lIns="0" tIns="0" rIns="0" bIns="0"/>
          <a:lstStyle>
            <a:lvl1pPr>
              <a:lnSpc>
                <a:spcPct val="76000"/>
              </a:lnSpc>
              <a:defRPr>
                <a:solidFill>
                  <a:schemeClr val="tx1"/>
                </a:solidFill>
              </a:defRPr>
            </a:lvl1pPr>
          </a:lstStyle>
          <a:p>
            <a:r>
              <a:rPr lang="en-US"/>
              <a:t>Click to edit Master title style</a:t>
            </a:r>
          </a:p>
        </p:txBody>
      </p:sp>
      <p:sp>
        <p:nvSpPr>
          <p:cNvPr id="2" name="TextBox 1">
            <a:extLst>
              <a:ext uri="{FF2B5EF4-FFF2-40B4-BE49-F238E27FC236}">
                <a16:creationId xmlns:a16="http://schemas.microsoft.com/office/drawing/2014/main" id="{2497689A-1080-38A5-6E66-88E14233B705}"/>
              </a:ext>
            </a:extLst>
          </p:cNvPr>
          <p:cNvSpPr txBox="1"/>
          <p:nvPr userDrawn="1"/>
        </p:nvSpPr>
        <p:spPr>
          <a:xfrm>
            <a:off x="8802875" y="6449569"/>
            <a:ext cx="3437887" cy="123111"/>
          </a:xfrm>
          <a:prstGeom prst="rect">
            <a:avLst/>
          </a:prstGeom>
        </p:spPr>
        <p:txBody>
          <a:bodyPr vert="horz" wrap="square" lIns="0" tIns="0" rIns="91428" bIns="0" rtlCol="0">
            <a:spAutoFit/>
          </a:bodyPr>
          <a:lstStyle/>
          <a:p>
            <a:pPr marL="7700" marR="242951" lvl="0" indent="0" algn="r" defTabSz="554437" rtl="0" eaLnBrk="1" fontAlgn="auto" latinLnBrk="0" hangingPunct="1">
              <a:lnSpc>
                <a:spcPct val="10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0" marR="242951" lvl="0" indent="0" algn="r" defTabSz="554437" rtl="0" eaLnBrk="1" fontAlgn="auto" latinLnBrk="0" hangingPunct="1">
                <a:lnSpc>
                  <a:spcPct val="100000"/>
                </a:lnSpc>
                <a:spcBef>
                  <a:spcPts val="55"/>
                </a:spcBef>
                <a:spcAft>
                  <a:spcPts val="0"/>
                </a:spcAft>
                <a:buClrTx/>
                <a:buSzTx/>
                <a:buFontTx/>
                <a:buNone/>
                <a:tabLst/>
                <a:defRPr/>
              </a:pPr>
              <a:t>‹#›</a:t>
            </a:fld>
            <a:endParaRPr sz="800" spc="6" dirty="0">
              <a:solidFill>
                <a:schemeClr val="tx1">
                  <a:lumMod val="50000"/>
                </a:schemeClr>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2235696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2B Software Revolution">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49FC868-7BF5-4343-A718-74BD9CBD2748}"/>
              </a:ext>
            </a:extLst>
          </p:cNvPr>
          <p:cNvSpPr>
            <a:spLocks noGrp="1"/>
          </p:cNvSpPr>
          <p:nvPr>
            <p:ph type="ftr" sz="quarter" idx="11"/>
          </p:nvPr>
        </p:nvSpPr>
        <p:spPr>
          <a:xfrm>
            <a:off x="379664" y="194104"/>
            <a:ext cx="4114800" cy="315441"/>
          </a:xfrm>
          <a:prstGeom prst="rect">
            <a:avLst/>
          </a:prstGeom>
        </p:spPr>
        <p:txBody>
          <a:bodyPr lIns="0" tIns="0" rIns="0" bIns="0"/>
          <a:lstStyle>
            <a:lvl1pPr>
              <a:defRPr b="0" i="0">
                <a:solidFill>
                  <a:schemeClr val="tx1">
                    <a:lumMod val="50000"/>
                    <a:lumOff val="50000"/>
                  </a:schemeClr>
                </a:solidFill>
                <a:latin typeface="Montserrat" pitchFamily="2" charset="77"/>
              </a:defRPr>
            </a:lvl1pPr>
          </a:lstStyle>
          <a:p>
            <a:r>
              <a:rPr lang="en-US">
                <a:solidFill>
                  <a:srgbClr val="000000">
                    <a:lumMod val="50000"/>
                    <a:lumOff val="50000"/>
                  </a:srgbClr>
                </a:solidFill>
              </a:rPr>
              <a:t>Join the B2B Software Selection R/Evolution</a:t>
            </a:r>
          </a:p>
        </p:txBody>
      </p:sp>
      <p:sp>
        <p:nvSpPr>
          <p:cNvPr id="3" name="Text Placeholder 2">
            <a:extLst>
              <a:ext uri="{FF2B5EF4-FFF2-40B4-BE49-F238E27FC236}">
                <a16:creationId xmlns:a16="http://schemas.microsoft.com/office/drawing/2014/main" id="{3B8AC33C-B834-A748-922C-7FD1208421D8}"/>
              </a:ext>
            </a:extLst>
          </p:cNvPr>
          <p:cNvSpPr>
            <a:spLocks noGrp="1"/>
          </p:cNvSpPr>
          <p:nvPr>
            <p:ph type="body" sz="quarter" idx="13"/>
          </p:nvPr>
        </p:nvSpPr>
        <p:spPr>
          <a:xfrm>
            <a:off x="371426" y="592910"/>
            <a:ext cx="11366608" cy="2257425"/>
          </a:xfrm>
        </p:spPr>
        <p:txBody>
          <a:bodyPr>
            <a:normAutofit/>
          </a:bodyPr>
          <a:lstStyle>
            <a:lvl1pPr>
              <a:defRPr sz="4400" b="1" i="0">
                <a:latin typeface="Montserrat SemiBold" pitchFamily="2" charset="77"/>
              </a:defRPr>
            </a:lvl1pPr>
          </a:lstStyle>
          <a:p>
            <a:pPr lvl="0"/>
            <a:r>
              <a:rPr lang="en-US"/>
              <a:t>Click to edit Master text styles</a:t>
            </a:r>
          </a:p>
        </p:txBody>
      </p:sp>
      <p:sp>
        <p:nvSpPr>
          <p:cNvPr id="2" name="TextBox 1">
            <a:extLst>
              <a:ext uri="{FF2B5EF4-FFF2-40B4-BE49-F238E27FC236}">
                <a16:creationId xmlns:a16="http://schemas.microsoft.com/office/drawing/2014/main" id="{7673B140-C320-15F9-8068-9697FCF3BA36}"/>
              </a:ext>
            </a:extLst>
          </p:cNvPr>
          <p:cNvSpPr txBox="1"/>
          <p:nvPr userDrawn="1"/>
        </p:nvSpPr>
        <p:spPr>
          <a:xfrm>
            <a:off x="8802875" y="6449569"/>
            <a:ext cx="3437887" cy="123111"/>
          </a:xfrm>
          <a:prstGeom prst="rect">
            <a:avLst/>
          </a:prstGeom>
        </p:spPr>
        <p:txBody>
          <a:bodyPr vert="horz" wrap="square" lIns="0" tIns="0" rIns="91428" bIns="0" rtlCol="0">
            <a:spAutoFit/>
          </a:bodyPr>
          <a:lstStyle/>
          <a:p>
            <a:pPr marL="7700" marR="242951" lvl="0" indent="0" algn="r" defTabSz="554437" rtl="0" eaLnBrk="1" fontAlgn="auto" latinLnBrk="0" hangingPunct="1">
              <a:lnSpc>
                <a:spcPct val="10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0" marR="242951" lvl="0" indent="0" algn="r" defTabSz="554437" rtl="0" eaLnBrk="1" fontAlgn="auto" latinLnBrk="0" hangingPunct="1">
                <a:lnSpc>
                  <a:spcPct val="100000"/>
                </a:lnSpc>
                <a:spcBef>
                  <a:spcPts val="55"/>
                </a:spcBef>
                <a:spcAft>
                  <a:spcPts val="0"/>
                </a:spcAft>
                <a:buClrTx/>
                <a:buSzTx/>
                <a:buFontTx/>
                <a:buNone/>
                <a:tabLst/>
                <a:defRPr/>
              </a:pPr>
              <a:t>‹#›</a:t>
            </a:fld>
            <a:endParaRPr sz="800" spc="6" dirty="0">
              <a:solidFill>
                <a:schemeClr val="tx1">
                  <a:lumMod val="50000"/>
                </a:schemeClr>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2127408008"/>
      </p:ext>
    </p:extLst>
  </p:cSld>
  <p:clrMapOvr>
    <a:masterClrMapping/>
  </p:clrMapOvr>
  <p:extLst>
    <p:ext uri="{DCECCB84-F9BA-43D5-87BE-67443E8EF086}">
      <p15:sldGuideLst xmlns:p15="http://schemas.microsoft.com/office/powerpoint/2012/main">
        <p15:guide id="1" orient="horz" pos="232">
          <p15:clr>
            <a:srgbClr val="FBAE40"/>
          </p15:clr>
        </p15:guide>
        <p15:guide id="2" pos="23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lours">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6670167"/>
      </p:ext>
    </p:extLst>
  </p:cSld>
  <p:clrMapOvr>
    <a:masterClrMapping/>
  </p:clrMapOvr>
  <p:extLst>
    <p:ext uri="{DCECCB84-F9BA-43D5-87BE-67443E8EF086}">
      <p15:sldGuideLst xmlns:p15="http://schemas.microsoft.com/office/powerpoint/2012/main">
        <p15:guide id="1" orient="horz" pos="57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eneric-slide-1">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060" y="544769"/>
            <a:ext cx="4966394" cy="1130188"/>
          </a:xfrm>
        </p:spPr>
        <p:txBody>
          <a:bodyPr>
            <a:noAutofit/>
          </a:bodyPr>
          <a:lstStyle>
            <a:lvl1pPr>
              <a:lnSpc>
                <a:spcPct val="90000"/>
              </a:lnSpc>
              <a:defRPr b="0" i="0"/>
            </a:lvl1pPr>
          </a:lstStyle>
          <a:p>
            <a:r>
              <a:rPr lang="en-US"/>
              <a:t>Click to edit Master title style</a:t>
            </a:r>
          </a:p>
        </p:txBody>
      </p:sp>
      <p:sp>
        <p:nvSpPr>
          <p:cNvPr id="4" name="Text Placeholder 11">
            <a:extLst>
              <a:ext uri="{FF2B5EF4-FFF2-40B4-BE49-F238E27FC236}">
                <a16:creationId xmlns:a16="http://schemas.microsoft.com/office/drawing/2014/main" id="{DDF1013D-24FA-B04E-AE09-DB6F11760046}"/>
              </a:ext>
            </a:extLst>
          </p:cNvPr>
          <p:cNvSpPr>
            <a:spLocks noGrp="1"/>
          </p:cNvSpPr>
          <p:nvPr>
            <p:ph type="body" sz="quarter" idx="11"/>
          </p:nvPr>
        </p:nvSpPr>
        <p:spPr>
          <a:xfrm>
            <a:off x="367610" y="1643564"/>
            <a:ext cx="4115672" cy="669978"/>
          </a:xfrm>
          <a:prstGeom prst="rect">
            <a:avLst/>
          </a:prstGeom>
        </p:spPr>
        <p:txBody>
          <a:bodyPr lIns="0" tIns="0" rIns="0" bIns="0">
            <a:noAutofit/>
          </a:bodyPr>
          <a:lstStyle>
            <a:lvl1pPr marL="0" indent="0">
              <a:lnSpc>
                <a:spcPct val="110000"/>
              </a:lnSpc>
              <a:buNone/>
              <a:defRPr sz="2000" b="0" i="0" spc="0">
                <a:solidFill>
                  <a:srgbClr val="2576B7"/>
                </a:solidFill>
                <a:latin typeface="Montserrat Medium" pitchFamily="2" charset="77"/>
                <a:cs typeface="Arial" panose="020B0604020202020204" pitchFamily="34" charset="0"/>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 name="Text Placeholder 4">
            <a:extLst>
              <a:ext uri="{FF2B5EF4-FFF2-40B4-BE49-F238E27FC236}">
                <a16:creationId xmlns:a16="http://schemas.microsoft.com/office/drawing/2014/main" id="{9881DA12-3A02-104C-8DA9-67C6D34506B4}"/>
              </a:ext>
            </a:extLst>
          </p:cNvPr>
          <p:cNvSpPr>
            <a:spLocks noGrp="1"/>
          </p:cNvSpPr>
          <p:nvPr>
            <p:ph type="body" sz="quarter" idx="33"/>
          </p:nvPr>
        </p:nvSpPr>
        <p:spPr>
          <a:xfrm>
            <a:off x="371428" y="2710334"/>
            <a:ext cx="5688858" cy="2999350"/>
          </a:xfrm>
          <a:prstGeom prst="rect">
            <a:avLst/>
          </a:prstGeom>
        </p:spPr>
        <p:txBody>
          <a:bodyPr lIns="0" tIns="0" rIns="0" bIns="0" numCol="1" spcCol="292608"/>
          <a:lstStyle>
            <a:lvl1pPr marL="179370" indent="-17937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87"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916" indent="-17460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245" indent="-17778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050"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55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
        <p:nvSpPr>
          <p:cNvPr id="2" name="Title Placeholder 11">
            <a:extLst>
              <a:ext uri="{FF2B5EF4-FFF2-40B4-BE49-F238E27FC236}">
                <a16:creationId xmlns:a16="http://schemas.microsoft.com/office/drawing/2014/main" id="{E52F795C-27C2-8046-8EBA-637111198D80}"/>
              </a:ext>
            </a:extLst>
          </p:cNvPr>
          <p:cNvSpPr>
            <a:spLocks noGrp="1"/>
          </p:cNvSpPr>
          <p:nvPr>
            <p:ph type="title"/>
          </p:nvPr>
        </p:nvSpPr>
        <p:spPr>
          <a:xfrm>
            <a:off x="368968" y="528896"/>
            <a:ext cx="10515600" cy="1325563"/>
          </a:xfrm>
          <a:prstGeom prst="rect">
            <a:avLst/>
          </a:prstGeom>
        </p:spPr>
        <p:txBody>
          <a:bodyPr vert="horz" lIns="0" tIns="0" rIns="0" bIns="0" rtlCol="0" anchor="t">
            <a:normAutofit/>
          </a:bodyPr>
          <a:lstStyle>
            <a:lvl1pPr>
              <a:defRPr sz="4000" b="1" i="0">
                <a:solidFill>
                  <a:srgbClr val="717171"/>
                </a:solidFill>
                <a:latin typeface="Montserrat SemiBold" pitchFamily="2" charset="77"/>
              </a:defRPr>
            </a:lvl1pPr>
          </a:lstStyle>
          <a:p>
            <a:r>
              <a:rPr lang="en-US"/>
              <a:t>Click to edit Master title style</a:t>
            </a:r>
          </a:p>
        </p:txBody>
      </p:sp>
      <p:sp>
        <p:nvSpPr>
          <p:cNvPr id="3" name="Text Placeholder 4">
            <a:extLst>
              <a:ext uri="{FF2B5EF4-FFF2-40B4-BE49-F238E27FC236}">
                <a16:creationId xmlns:a16="http://schemas.microsoft.com/office/drawing/2014/main" id="{410EDEE3-640B-504D-9EE5-6837D51D0F1B}"/>
              </a:ext>
            </a:extLst>
          </p:cNvPr>
          <p:cNvSpPr>
            <a:spLocks noGrp="1"/>
          </p:cNvSpPr>
          <p:nvPr>
            <p:ph type="body" sz="quarter" idx="10"/>
          </p:nvPr>
        </p:nvSpPr>
        <p:spPr>
          <a:xfrm>
            <a:off x="369889" y="1098119"/>
            <a:ext cx="3832225" cy="616383"/>
          </a:xfrm>
          <a:prstGeom prst="rect">
            <a:avLst/>
          </a:prstGeom>
        </p:spPr>
        <p:txBody>
          <a:bodyPr lIns="0" tIns="0" rIns="0" bIns="0"/>
          <a:lstStyle>
            <a:lvl1pPr marL="0" indent="0">
              <a:lnSpc>
                <a:spcPct val="110000"/>
              </a:lnSpc>
              <a:buNone/>
              <a:defRPr sz="1600" b="0" i="0">
                <a:solidFill>
                  <a:srgbClr val="717171"/>
                </a:solidFill>
                <a:latin typeface="Exo" panose="02000503000000000000" pitchFamily="2" charset="77"/>
              </a:defRPr>
            </a:lvl1pPr>
            <a:lvl2pPr marL="457154" indent="0">
              <a:lnSpc>
                <a:spcPct val="110000"/>
              </a:lnSpc>
              <a:buNone/>
              <a:defRPr sz="1600" b="0" i="0">
                <a:solidFill>
                  <a:srgbClr val="717171"/>
                </a:solidFill>
                <a:latin typeface="Exo" panose="02000503000000000000" pitchFamily="2" charset="77"/>
              </a:defRPr>
            </a:lvl2pPr>
            <a:lvl3pPr marL="914309" indent="0">
              <a:lnSpc>
                <a:spcPct val="110000"/>
              </a:lnSpc>
              <a:buNone/>
              <a:defRPr sz="1600" b="0" i="0">
                <a:solidFill>
                  <a:srgbClr val="717171"/>
                </a:solidFill>
                <a:latin typeface="Exo" panose="02000503000000000000" pitchFamily="2" charset="77"/>
              </a:defRPr>
            </a:lvl3pPr>
            <a:lvl4pPr marL="1371463" indent="0">
              <a:lnSpc>
                <a:spcPct val="110000"/>
              </a:lnSpc>
              <a:buNone/>
              <a:defRPr sz="1600" b="0" i="0">
                <a:solidFill>
                  <a:srgbClr val="717171"/>
                </a:solidFill>
                <a:latin typeface="Exo" panose="02000503000000000000" pitchFamily="2" charset="77"/>
              </a:defRPr>
            </a:lvl4pPr>
            <a:lvl5pPr marL="1828617" indent="0">
              <a:lnSpc>
                <a:spcPct val="110000"/>
              </a:lnSpc>
              <a:buNone/>
              <a:defRPr sz="1600" b="0" i="0">
                <a:solidFill>
                  <a:srgbClr val="717171"/>
                </a:solidFill>
                <a:latin typeface="Exo" panose="02000503000000000000"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611301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theme" Target="../theme/theme2.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079E4E1-5863-4785-B222-3DE96A624ECB}" type="datetimeFigureOut">
              <a:rPr lang="en-GB" smtClean="0"/>
              <a:t>13/08/2025</a:t>
            </a:fld>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0027460-E6CF-40BE-B3E2-A1856FA4DDBA}" type="slidenum">
              <a:rPr lang="en-GB" smtClean="0"/>
              <a:t>‹#›</a:t>
            </a:fld>
            <a:endParaRPr lang="en-GB"/>
          </a:p>
        </p:txBody>
      </p:sp>
    </p:spTree>
    <p:extLst>
      <p:ext uri="{BB962C8B-B14F-4D97-AF65-F5344CB8AC3E}">
        <p14:creationId xmlns:p14="http://schemas.microsoft.com/office/powerpoint/2010/main" val="1612437738"/>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800" r:id="rId3"/>
    <p:sldLayoutId id="2147483801" r:id="rId4"/>
    <p:sldLayoutId id="2147483802" r:id="rId5"/>
    <p:sldLayoutId id="2147483805"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9D2D98CA-E486-8443-9BF6-95C9C1E815D5}"/>
              </a:ext>
            </a:extLst>
          </p:cNvPr>
          <p:cNvSpPr>
            <a:spLocks noGrp="1"/>
          </p:cNvSpPr>
          <p:nvPr>
            <p:ph type="title"/>
          </p:nvPr>
        </p:nvSpPr>
        <p:spPr>
          <a:xfrm>
            <a:off x="354061" y="530021"/>
            <a:ext cx="5631623" cy="1130188"/>
          </a:xfrm>
          <a:prstGeom prst="rect">
            <a:avLst/>
          </a:prstGeom>
        </p:spPr>
        <p:txBody>
          <a:bodyPr vert="horz" lIns="0" tIns="0" rIns="0" bIns="0" rtlCol="0" anchor="t" anchorCtr="0">
            <a:noAutofit/>
          </a:bodyPr>
          <a:lstStyle/>
          <a:p>
            <a:r>
              <a:rPr lang="en-US"/>
              <a:t>Click to edit Master title style</a:t>
            </a:r>
          </a:p>
        </p:txBody>
      </p:sp>
      <p:sp>
        <p:nvSpPr>
          <p:cNvPr id="12" name="TextBox 11">
            <a:extLst>
              <a:ext uri="{FF2B5EF4-FFF2-40B4-BE49-F238E27FC236}">
                <a16:creationId xmlns:a16="http://schemas.microsoft.com/office/drawing/2014/main" id="{9A5610B7-08DB-7849-96D1-46BF1C785ED5}"/>
              </a:ext>
            </a:extLst>
          </p:cNvPr>
          <p:cNvSpPr txBox="1"/>
          <p:nvPr userDrawn="1"/>
        </p:nvSpPr>
        <p:spPr>
          <a:xfrm>
            <a:off x="8802875" y="6449569"/>
            <a:ext cx="3437887" cy="123111"/>
          </a:xfrm>
          <a:prstGeom prst="rect">
            <a:avLst/>
          </a:prstGeom>
        </p:spPr>
        <p:txBody>
          <a:bodyPr vert="horz" wrap="square" lIns="0" tIns="0" rIns="91428" bIns="0" rtlCol="0">
            <a:spAutoFit/>
          </a:bodyPr>
          <a:lstStyle/>
          <a:p>
            <a:pPr marL="7700" marR="242951" lvl="0" indent="0" algn="r" defTabSz="554437" rtl="0" eaLnBrk="1" fontAlgn="auto" latinLnBrk="0" hangingPunct="1">
              <a:lnSpc>
                <a:spcPct val="10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0" marR="242951" lvl="0" indent="0" algn="r" defTabSz="554437" rtl="0" eaLnBrk="1" fontAlgn="auto" latinLnBrk="0" hangingPunct="1">
                <a:lnSpc>
                  <a:spcPct val="100000"/>
                </a:lnSpc>
                <a:spcBef>
                  <a:spcPts val="55"/>
                </a:spcBef>
                <a:spcAft>
                  <a:spcPts val="0"/>
                </a:spcAft>
                <a:buClrTx/>
                <a:buSzTx/>
                <a:buFontTx/>
                <a:buNone/>
                <a:tabLst/>
                <a:defRPr/>
              </a:pPr>
              <a:t>‹#›</a:t>
            </a:fld>
            <a:endParaRPr sz="800" spc="6" dirty="0">
              <a:solidFill>
                <a:schemeClr val="tx1">
                  <a:lumMod val="50000"/>
                </a:schemeClr>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3431782107"/>
      </p:ext>
    </p:extLst>
  </p:cSld>
  <p:clrMap bg1="lt1" tx1="dk1" bg2="lt2" tx2="dk2" accent1="accent1" accent2="accent2" accent3="accent3" accent4="accent4" accent5="accent5" accent6="accent6" hlink="hlink" folHlink="folHlink"/>
  <p:sldLayoutIdLst>
    <p:sldLayoutId id="2147483742" r:id="rId1"/>
    <p:sldLayoutId id="2147483777" r:id="rId2"/>
    <p:sldLayoutId id="2147483799" r:id="rId3"/>
    <p:sldLayoutId id="2147483807" r:id="rId4"/>
  </p:sldLayoutIdLst>
  <p:hf hdr="0" ftr="0" dt="0"/>
  <p:txStyles>
    <p:titleStyle>
      <a:lvl1pPr algn="l" defTabSz="914309" rtl="0" eaLnBrk="1" latinLnBrk="0" hangingPunct="1">
        <a:lnSpc>
          <a:spcPct val="90000"/>
        </a:lnSpc>
        <a:spcBef>
          <a:spcPct val="0"/>
        </a:spcBef>
        <a:buNone/>
        <a:defRPr sz="4000" b="0" i="0" kern="1200">
          <a:solidFill>
            <a:srgbClr val="4A4A4A"/>
          </a:solidFill>
          <a:latin typeface="Montserrat SemiBold" pitchFamily="2" charset="77"/>
          <a:ea typeface="+mj-ea"/>
          <a:cs typeface="Arial" panose="020B0604020202020204" pitchFamily="34" charset="0"/>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96">
          <p15:clr>
            <a:srgbClr val="F26B43"/>
          </p15:clr>
        </p15:guide>
        <p15:guide id="2" pos="3818">
          <p15:clr>
            <a:srgbClr val="F26B43"/>
          </p15:clr>
        </p15:guide>
        <p15:guide id="3" pos="3909">
          <p15:clr>
            <a:srgbClr val="F26B43"/>
          </p15:clr>
        </p15:guide>
        <p15:guide id="4" pos="4441">
          <p15:clr>
            <a:srgbClr val="F26B43"/>
          </p15:clr>
        </p15:guide>
        <p15:guide id="5" pos="3205">
          <p15:clr>
            <a:srgbClr val="F26B43"/>
          </p15:clr>
        </p15:guide>
        <p15:guide id="6" pos="2684">
          <p15:clr>
            <a:srgbClr val="F26B43"/>
          </p15:clr>
        </p15:guide>
        <p15:guide id="7" pos="2593">
          <p15:clr>
            <a:srgbClr val="F26B43"/>
          </p15:clr>
        </p15:guide>
        <p15:guide id="8" pos="2071">
          <p15:clr>
            <a:srgbClr val="F26B43"/>
          </p15:clr>
        </p15:guide>
        <p15:guide id="9" pos="4521">
          <p15:clr>
            <a:srgbClr val="F26B43"/>
          </p15:clr>
        </p15:guide>
        <p15:guide id="10" pos="5043">
          <p15:clr>
            <a:srgbClr val="F26B43"/>
          </p15:clr>
        </p15:guide>
        <p15:guide id="11" pos="5133">
          <p15:clr>
            <a:srgbClr val="F26B43"/>
          </p15:clr>
        </p15:guide>
        <p15:guide id="12" pos="5655">
          <p15:clr>
            <a:srgbClr val="F26B43"/>
          </p15:clr>
        </p15:guide>
        <p15:guide id="13" pos="5737">
          <p15:clr>
            <a:srgbClr val="F26B43"/>
          </p15:clr>
        </p15:guide>
        <p15:guide id="14" pos="6265">
          <p15:clr>
            <a:srgbClr val="F26B43"/>
          </p15:clr>
        </p15:guide>
        <p15:guide id="15" pos="6358">
          <p15:clr>
            <a:srgbClr val="F26B43"/>
          </p15:clr>
        </p15:guide>
        <p15:guide id="16" pos="6880">
          <p15:clr>
            <a:srgbClr val="F26B43"/>
          </p15:clr>
        </p15:guide>
        <p15:guide id="17" pos="6970">
          <p15:clr>
            <a:srgbClr val="F26B43"/>
          </p15:clr>
        </p15:guide>
        <p15:guide id="18" pos="7492">
          <p15:clr>
            <a:srgbClr val="F26B43"/>
          </p15:clr>
        </p15:guide>
        <p15:guide id="19" pos="1981">
          <p15:clr>
            <a:srgbClr val="F26B43"/>
          </p15:clr>
        </p15:guide>
        <p15:guide id="20" pos="1459">
          <p15:clr>
            <a:srgbClr val="F26B43"/>
          </p15:clr>
        </p15:guide>
        <p15:guide id="21" pos="1368">
          <p15:clr>
            <a:srgbClr val="F26B43"/>
          </p15:clr>
        </p15:guide>
        <p15:guide id="22" pos="847">
          <p15:clr>
            <a:srgbClr val="F26B43"/>
          </p15:clr>
        </p15:guide>
        <p15:guide id="23" pos="756">
          <p15:clr>
            <a:srgbClr val="F26B43"/>
          </p15:clr>
        </p15:guide>
        <p15:guide id="24" pos="234">
          <p15:clr>
            <a:srgbClr val="F26B43"/>
          </p15:clr>
        </p15:guide>
        <p15:guide id="25" orient="horz" pos="60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infotech.com/research/ss/build-your-ai-solution-selection-criteria" TargetMode="External"/><Relationship Id="rId7" Type="http://schemas.openxmlformats.org/officeDocument/2006/relationships/image" Target="../media/image22.png"/><Relationship Id="rId2" Type="http://schemas.openxmlformats.org/officeDocument/2006/relationships/hyperlink" Target="https://www.infotech.com/research/ss/the-rapid-application-selection-framework" TargetMode="External"/><Relationship Id="rId1" Type="http://schemas.openxmlformats.org/officeDocument/2006/relationships/slideLayout" Target="../slideLayouts/slideLayout3.xml"/><Relationship Id="rId6" Type="http://schemas.openxmlformats.org/officeDocument/2006/relationships/image" Target="../media/image21.jpeg"/><Relationship Id="rId5" Type="http://schemas.openxmlformats.org/officeDocument/2006/relationships/image" Target="../media/image18.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hyperlink" Target="https://www.softwarereviews.com/services" TargetMode="External"/><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hyperlink" Target="https://www.softwarereviews.com/services" TargetMode="External"/><Relationship Id="rId2" Type="http://schemas.openxmlformats.org/officeDocument/2006/relationships/image" Target="../media/image25.png"/><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hyperlink" Target="https://www.dnv.com/article/ai-spells-opportunity-and-manageable-risk-for-the-oil-and-gas-industry/" TargetMode="External"/><Relationship Id="rId5" Type="http://schemas.openxmlformats.org/officeDocument/2006/relationships/chart" Target="../charts/chart1.xml"/><Relationship Id="rId4" Type="http://schemas.openxmlformats.org/officeDocument/2006/relationships/hyperlink" Target="https://energyconferencenetwork.com/ai-in-oil-gas-market-worth-3-54-billion-in-2025-revenues-forecast-to-reach-6-4-billion-by-2030"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9.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hyperlink" Target="http://www.infotech.com/ai-marketplace" TargetMode="External"/><Relationship Id="rId4"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B8769A90-5F44-48E1-72E4-79010612D6D7}"/>
              </a:ext>
            </a:extLst>
          </p:cNvPr>
          <p:cNvSpPr txBox="1">
            <a:spLocks/>
          </p:cNvSpPr>
          <p:nvPr/>
        </p:nvSpPr>
        <p:spPr>
          <a:xfrm>
            <a:off x="650791" y="781750"/>
            <a:ext cx="6006042" cy="1180400"/>
          </a:xfrm>
          <a:prstGeom prst="rect">
            <a:avLst/>
          </a:prstGeom>
        </p:spPr>
        <p:txBody>
          <a:bodyPr vert="horz" lIns="91428" tIns="45714" rIns="91428" bIns="45714"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2000" b="0" i="0" kern="1200">
                <a:solidFill>
                  <a:schemeClr val="bg1"/>
                </a:solidFill>
                <a:latin typeface="Montserrat Med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Exo"/>
              </a:rPr>
              <a:t>&lt;Market Name&gt;</a:t>
            </a:r>
          </a:p>
        </p:txBody>
      </p:sp>
      <p:sp>
        <p:nvSpPr>
          <p:cNvPr id="5" name="Text Placeholder 2">
            <a:extLst>
              <a:ext uri="{FF2B5EF4-FFF2-40B4-BE49-F238E27FC236}">
                <a16:creationId xmlns:a16="http://schemas.microsoft.com/office/drawing/2014/main" id="{2B371CF3-3555-F623-78B3-2029EE73F3B4}"/>
              </a:ext>
            </a:extLst>
          </p:cNvPr>
          <p:cNvSpPr txBox="1">
            <a:spLocks noGrp="1"/>
          </p:cNvSpPr>
          <p:nvPr>
            <p:ph type="title" idx="4294967295"/>
          </p:nvPr>
        </p:nvSpPr>
        <p:spPr>
          <a:xfrm>
            <a:off x="650791" y="4889180"/>
            <a:ext cx="6006042" cy="1180400"/>
          </a:xfrm>
          <a:prstGeom prst="rect">
            <a:avLst/>
          </a:prstGeom>
          <a:noFill/>
          <a:ln>
            <a:noFill/>
            <a:prstDash/>
          </a:ln>
          <a:effectLst/>
        </p:spPr>
        <p:txBody>
          <a:bodyPr rot="0" spcFirstLastPara="0" vertOverflow="overflow" horzOverflow="overflow" vert="horz" wrap="square" lIns="91428" tIns="45714" rIns="91428" bIns="45714" numCol="1" spcCol="0" rtlCol="0" fromWordArt="0" anchor="t" anchorCtr="0" forceAA="0" compatLnSpc="1">
            <a:prstTxWarp prst="textNoShape">
              <a:avLst/>
            </a:prstTxWarp>
            <a:normAutofit/>
          </a:bodyPr>
          <a:lstStyle>
            <a:lvl1pPr marL="0" indent="0" algn="l" defTabSz="914400" rtl="0" eaLnBrk="1" latinLnBrk="0" hangingPunct="1">
              <a:lnSpc>
                <a:spcPct val="100000"/>
              </a:lnSpc>
              <a:spcBef>
                <a:spcPts val="1000"/>
              </a:spcBef>
              <a:buFont typeface="Arial" panose="020B0604020202020204" pitchFamily="34" charset="0"/>
              <a:buNone/>
              <a:defRPr sz="2000" b="0" i="0" kern="1200">
                <a:solidFill>
                  <a:schemeClr val="bg1"/>
                </a:solidFill>
                <a:latin typeface="Montserrat Med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chemeClr val="bg1"/>
                </a:solidFill>
                <a:effectLst/>
                <a:uLnTx/>
                <a:uFillTx/>
                <a:latin typeface="Exo"/>
                <a:ea typeface="+mn-ea"/>
                <a:cs typeface="+mn-cs"/>
              </a:rPr>
              <a:t>AI Vendor Landscape Analysis</a:t>
            </a:r>
          </a:p>
        </p:txBody>
      </p:sp>
    </p:spTree>
    <p:extLst>
      <p:ext uri="{BB962C8B-B14F-4D97-AF65-F5344CB8AC3E}">
        <p14:creationId xmlns:p14="http://schemas.microsoft.com/office/powerpoint/2010/main" val="23173547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F8E43048-EBC6-E07F-5869-1743FB68E4C9}"/>
              </a:ext>
            </a:extLst>
          </p:cNvPr>
          <p:cNvSpPr txBox="1">
            <a:spLocks noGrp="1"/>
          </p:cNvSpPr>
          <p:nvPr>
            <p:ph type="title" idx="4294967295"/>
          </p:nvPr>
        </p:nvSpPr>
        <p:spPr>
          <a:xfrm>
            <a:off x="0" y="446"/>
            <a:ext cx="12192000" cy="1084333"/>
          </a:xfrm>
          <a:prstGeom prst="rect">
            <a:avLst/>
          </a:prstGeom>
          <a:solidFill>
            <a:srgbClr val="2576B6"/>
          </a:solidFill>
          <a:ln>
            <a:noFill/>
            <a:prstDash/>
          </a:ln>
          <a:effectLst/>
        </p:spPr>
        <p:txBody>
          <a:bodyPr rot="0" spcFirstLastPara="0" vertOverflow="overflow" horzOverflow="overflow" vert="horz" wrap="square" lIns="720000" tIns="0" rIns="0" bIns="0" numCol="1" spcCol="0" rtlCol="0" fromWordArt="0" anchor="ctr" anchorCtr="0" forceAA="0" compatLnSpc="1">
            <a:prstTxWarp prst="textNoShape">
              <a:avLst/>
            </a:prstTxWarp>
            <a:noAutofit/>
          </a:bodyPr>
          <a:lstStyle>
            <a:lvl1pPr defTabSz="914309">
              <a:lnSpc>
                <a:spcPct val="90000"/>
              </a:lnSpc>
              <a:spcBef>
                <a:spcPct val="0"/>
              </a:spcBef>
              <a:buNone/>
              <a:defRPr sz="4000" b="0" i="0">
                <a:solidFill>
                  <a:schemeClr val="bg1"/>
                </a:solidFill>
                <a:latin typeface="Montserrat SemiBold" pitchFamily="2" charset="77"/>
                <a:ea typeface="+mj-ea"/>
                <a:cs typeface="Arial" panose="020B0604020202020204" pitchFamily="34" charset="0"/>
              </a:defRPr>
            </a:lvl1pPr>
          </a:lstStyle>
          <a:p>
            <a:pPr marL="0" marR="0" lvl="0" indent="0" algn="l" defTabSz="914309"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Montserrat SemiBold" pitchFamily="2" charset="77"/>
                <a:ea typeface="+mj-ea"/>
                <a:cs typeface="Arial" panose="020B0604020202020204" pitchFamily="34" charset="0"/>
              </a:rPr>
              <a:t>Next Steps</a:t>
            </a:r>
          </a:p>
        </p:txBody>
      </p:sp>
      <p:sp>
        <p:nvSpPr>
          <p:cNvPr id="18" name="Text Placeholder 7">
            <a:extLst>
              <a:ext uri="{FF2B5EF4-FFF2-40B4-BE49-F238E27FC236}">
                <a16:creationId xmlns:a16="http://schemas.microsoft.com/office/drawing/2014/main" id="{6AA867C5-EFF8-6D47-A450-0A2EEDAF523F}"/>
              </a:ext>
            </a:extLst>
          </p:cNvPr>
          <p:cNvSpPr txBox="1">
            <a:spLocks/>
          </p:cNvSpPr>
          <p:nvPr/>
        </p:nvSpPr>
        <p:spPr>
          <a:xfrm>
            <a:off x="641342" y="1294924"/>
            <a:ext cx="11083931" cy="2049961"/>
          </a:xfrm>
          <a:prstGeom prst="rect">
            <a:avLst/>
          </a:prstGeom>
          <a:solidFill>
            <a:srgbClr val="F2F2F2"/>
          </a:solidFill>
          <a:ln/>
        </p:spPr>
        <p:txBody>
          <a:bodyPr lIns="180000" tIns="36000" rIns="0" bIns="0" numCol="1" spcCol="360000" anchor="ctr" anchorCtr="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200"/>
              </a:spcAft>
            </a:pPr>
            <a:r>
              <a:rPr lang="en-US" sz="1800" dirty="0"/>
              <a:t>The next step are to undergo a </a:t>
            </a:r>
            <a:r>
              <a:rPr lang="en-US" sz="1800" i="1" dirty="0"/>
              <a:t>right-sized</a:t>
            </a:r>
            <a:r>
              <a:rPr lang="en-US" sz="1800" dirty="0"/>
              <a:t> vendor selection process. </a:t>
            </a:r>
          </a:p>
          <a:p>
            <a:pPr>
              <a:spcAft>
                <a:spcPts val="200"/>
              </a:spcAft>
            </a:pPr>
            <a:r>
              <a:rPr lang="en-US" sz="1800" dirty="0">
                <a:latin typeface="Roboto Condensed Light" panose="02000000000000000000" pitchFamily="2" charset="0"/>
                <a:ea typeface="Roboto Condensed Light" panose="02000000000000000000" pitchFamily="2" charset="0"/>
              </a:rPr>
              <a:t>This process includes:</a:t>
            </a:r>
          </a:p>
          <a:p>
            <a:pPr marL="895350" lvl="2" indent="-266700">
              <a:spcAft>
                <a:spcPts val="200"/>
              </a:spcAft>
              <a:buFont typeface="+mj-lt"/>
              <a:buAutoNum type="arabicPeriod"/>
            </a:pPr>
            <a:r>
              <a:rPr lang="en-US" sz="1800" dirty="0">
                <a:latin typeface="Roboto Condensed Light" panose="02000000000000000000" pitchFamily="2" charset="0"/>
                <a:ea typeface="Roboto Condensed Light" panose="02000000000000000000" pitchFamily="2" charset="0"/>
              </a:rPr>
              <a:t>Gathering and prioritizing granular requirements. </a:t>
            </a:r>
          </a:p>
          <a:p>
            <a:pPr marL="895350" lvl="2" indent="-266700">
              <a:spcAft>
                <a:spcPts val="200"/>
              </a:spcAft>
              <a:buFont typeface="+mj-lt"/>
              <a:buAutoNum type="arabicPeriod"/>
            </a:pPr>
            <a:r>
              <a:rPr lang="en-US" sz="1800" dirty="0">
                <a:latin typeface="Roboto Condensed Light" panose="02000000000000000000" pitchFamily="2" charset="0"/>
                <a:ea typeface="Roboto Condensed Light" panose="02000000000000000000" pitchFamily="2" charset="0"/>
              </a:rPr>
              <a:t>Shortlisting vendors.</a:t>
            </a:r>
          </a:p>
          <a:p>
            <a:pPr marL="895350" lvl="2" indent="-266700">
              <a:spcAft>
                <a:spcPts val="200"/>
              </a:spcAft>
              <a:buFont typeface="+mj-lt"/>
              <a:buAutoNum type="arabicPeriod"/>
            </a:pPr>
            <a:r>
              <a:rPr lang="en-US" sz="1800" dirty="0">
                <a:latin typeface="Roboto Condensed Light" panose="02000000000000000000" pitchFamily="2" charset="0"/>
                <a:ea typeface="Roboto Condensed Light" panose="02000000000000000000" pitchFamily="2" charset="0"/>
              </a:rPr>
              <a:t>Participating in vendor demonstrations. </a:t>
            </a:r>
          </a:p>
          <a:p>
            <a:pPr marL="895350" lvl="2" indent="-266700">
              <a:spcAft>
                <a:spcPts val="200"/>
              </a:spcAft>
              <a:buFont typeface="+mj-lt"/>
              <a:buAutoNum type="arabicPeriod"/>
            </a:pPr>
            <a:r>
              <a:rPr lang="en-US" sz="1800" dirty="0">
                <a:latin typeface="Roboto Condensed Light" panose="02000000000000000000" pitchFamily="2" charset="0"/>
                <a:ea typeface="Roboto Condensed Light" panose="02000000000000000000" pitchFamily="2" charset="0"/>
              </a:rPr>
              <a:t>Selecting the right vendor based on a weighted-average scorecard. </a:t>
            </a:r>
          </a:p>
        </p:txBody>
      </p:sp>
      <p:sp>
        <p:nvSpPr>
          <p:cNvPr id="11" name="TextBox 10">
            <a:extLst>
              <a:ext uri="{FF2B5EF4-FFF2-40B4-BE49-F238E27FC236}">
                <a16:creationId xmlns:a16="http://schemas.microsoft.com/office/drawing/2014/main" id="{3BAB0FDB-ECCE-12F6-71B3-EC881667355A}"/>
              </a:ext>
            </a:extLst>
          </p:cNvPr>
          <p:cNvSpPr txBox="1"/>
          <p:nvPr/>
        </p:nvSpPr>
        <p:spPr>
          <a:xfrm>
            <a:off x="395954" y="3498015"/>
            <a:ext cx="6096000" cy="338554"/>
          </a:xfrm>
          <a:prstGeom prst="rect">
            <a:avLst/>
          </a:prstGeom>
          <a:noFill/>
        </p:spPr>
        <p:txBody>
          <a:bodyPr wrap="square">
            <a:spAutoFit/>
          </a:bodyPr>
          <a:lstStyle/>
          <a:p>
            <a:pPr>
              <a:spcAft>
                <a:spcPts val="200"/>
              </a:spcAft>
            </a:pPr>
            <a:r>
              <a:rPr lang="en-US" sz="1600" dirty="0">
                <a:latin typeface="+mj-lt"/>
              </a:rPr>
              <a:t>We encourage reviewing our relevant research</a:t>
            </a:r>
          </a:p>
        </p:txBody>
      </p:sp>
      <p:sp>
        <p:nvSpPr>
          <p:cNvPr id="17" name="Rectangle 16">
            <a:extLst>
              <a:ext uri="{FF2B5EF4-FFF2-40B4-BE49-F238E27FC236}">
                <a16:creationId xmlns:a16="http://schemas.microsoft.com/office/drawing/2014/main" id="{D4FAC924-DAC6-62BD-0ECA-DED0C8F0F00D}"/>
              </a:ext>
            </a:extLst>
          </p:cNvPr>
          <p:cNvSpPr/>
          <p:nvPr/>
        </p:nvSpPr>
        <p:spPr>
          <a:xfrm>
            <a:off x="938459" y="5839280"/>
            <a:ext cx="2880000" cy="46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Exo" panose="02000503000000000000" pitchFamily="2" charset="77"/>
                <a:hlinkClick r:id="rId2">
                  <a:extLst>
                    <a:ext uri="{A12FA001-AC4F-418D-AE19-62706E023703}">
                      <ahyp:hlinkClr xmlns:ahyp="http://schemas.microsoft.com/office/drawing/2018/hyperlinkcolor" val="tx"/>
                    </a:ext>
                  </a:extLst>
                </a:hlinkClick>
              </a:rPr>
              <a:t>The Rapid Application Selection Framework</a:t>
            </a:r>
            <a:endParaRPr lang="en-US" sz="1200" b="1" dirty="0">
              <a:solidFill>
                <a:schemeClr val="bg1"/>
              </a:solidFill>
              <a:latin typeface="Exo" panose="02000503000000000000" pitchFamily="2" charset="77"/>
            </a:endParaRPr>
          </a:p>
        </p:txBody>
      </p:sp>
      <p:sp>
        <p:nvSpPr>
          <p:cNvPr id="28" name="Rectangle 27">
            <a:extLst>
              <a:ext uri="{FF2B5EF4-FFF2-40B4-BE49-F238E27FC236}">
                <a16:creationId xmlns:a16="http://schemas.microsoft.com/office/drawing/2014/main" id="{A2245C41-9137-BFF1-547C-DED25B1660E8}"/>
              </a:ext>
            </a:extLst>
          </p:cNvPr>
          <p:cNvSpPr/>
          <p:nvPr/>
        </p:nvSpPr>
        <p:spPr>
          <a:xfrm>
            <a:off x="4890599" y="5839280"/>
            <a:ext cx="2880000" cy="46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Exo" panose="02000503000000000000" pitchFamily="2" charset="77"/>
                <a:hlinkClick r:id="rId3">
                  <a:extLst>
                    <a:ext uri="{A12FA001-AC4F-418D-AE19-62706E023703}">
                      <ahyp:hlinkClr xmlns:ahyp="http://schemas.microsoft.com/office/drawing/2018/hyperlinkcolor" val="tx"/>
                    </a:ext>
                  </a:extLst>
                </a:hlinkClick>
              </a:rPr>
              <a:t>Build Your AI Solution Selection Criteria</a:t>
            </a:r>
            <a:endParaRPr lang="en-US" sz="1200" b="1" dirty="0">
              <a:solidFill>
                <a:schemeClr val="bg1"/>
              </a:solidFill>
              <a:latin typeface="Exo" panose="02000503000000000000" pitchFamily="2" charset="77"/>
            </a:endParaRPr>
          </a:p>
        </p:txBody>
      </p:sp>
      <p:sp>
        <p:nvSpPr>
          <p:cNvPr id="43" name="Rectangle 42">
            <a:extLst>
              <a:ext uri="{FF2B5EF4-FFF2-40B4-BE49-F238E27FC236}">
                <a16:creationId xmlns:a16="http://schemas.microsoft.com/office/drawing/2014/main" id="{57C9F08C-E2D1-015C-6D17-E419152CA3FB}"/>
              </a:ext>
            </a:extLst>
          </p:cNvPr>
          <p:cNvSpPr/>
          <p:nvPr/>
        </p:nvSpPr>
        <p:spPr>
          <a:xfrm>
            <a:off x="8830812" y="5839280"/>
            <a:ext cx="2880000" cy="46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Exo" panose="02000503000000000000" pitchFamily="2" charset="77"/>
                <a:hlinkClick r:id="rId2">
                  <a:extLst>
                    <a:ext uri="{A12FA001-AC4F-418D-AE19-62706E023703}">
                      <ahyp:hlinkClr xmlns:ahyp="http://schemas.microsoft.com/office/drawing/2018/hyperlinkcolor" val="tx"/>
                    </a:ext>
                  </a:extLst>
                </a:hlinkClick>
              </a:rPr>
              <a:t>Artificial Intelligence Research Center</a:t>
            </a:r>
            <a:endParaRPr lang="en-US" sz="1200" b="1" dirty="0">
              <a:solidFill>
                <a:schemeClr val="bg1"/>
              </a:solidFill>
              <a:latin typeface="Exo" panose="02000503000000000000" pitchFamily="2" charset="77"/>
            </a:endParaRPr>
          </a:p>
        </p:txBody>
      </p:sp>
      <p:sp>
        <p:nvSpPr>
          <p:cNvPr id="6" name="Rectangle 5">
            <a:extLst>
              <a:ext uri="{FF2B5EF4-FFF2-40B4-BE49-F238E27FC236}">
                <a16:creationId xmlns:a16="http://schemas.microsoft.com/office/drawing/2014/main" id="{AA007E54-E661-6EE4-6526-FE79A5115429}"/>
              </a:ext>
              <a:ext uri="{C183D7F6-B498-43B3-948B-1728B52AA6E4}">
                <adec:decorative xmlns:adec="http://schemas.microsoft.com/office/drawing/2017/decorative" val="1"/>
              </a:ext>
            </a:extLst>
          </p:cNvPr>
          <p:cNvSpPr/>
          <p:nvPr/>
        </p:nvSpPr>
        <p:spPr>
          <a:xfrm>
            <a:off x="323954" y="1"/>
            <a:ext cx="144000" cy="1084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3" name="Rectangle 12">
            <a:extLst>
              <a:ext uri="{FF2B5EF4-FFF2-40B4-BE49-F238E27FC236}">
                <a16:creationId xmlns:a16="http://schemas.microsoft.com/office/drawing/2014/main" id="{87CD32D4-5F39-BA05-655C-B240DF79977E}"/>
              </a:ext>
              <a:ext uri="{C183D7F6-B498-43B3-948B-1728B52AA6E4}">
                <adec:decorative xmlns:adec="http://schemas.microsoft.com/office/drawing/2017/decorative" val="1"/>
              </a:ext>
            </a:extLst>
          </p:cNvPr>
          <p:cNvSpPr/>
          <p:nvPr/>
        </p:nvSpPr>
        <p:spPr>
          <a:xfrm>
            <a:off x="478785" y="1294924"/>
            <a:ext cx="162557" cy="20499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Arial" panose="020B0604020202020204" pitchFamily="34" charset="0"/>
            </a:endParaRPr>
          </a:p>
        </p:txBody>
      </p:sp>
      <p:pic>
        <p:nvPicPr>
          <p:cNvPr id="2050" name="Picture 2">
            <a:extLst>
              <a:ext uri="{FF2B5EF4-FFF2-40B4-BE49-F238E27FC236}">
                <a16:creationId xmlns:a16="http://schemas.microsoft.com/office/drawing/2014/main" id="{77C5BB76-2339-2443-7E85-D762A666CBCD}"/>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477586" y="3955358"/>
            <a:ext cx="3349198" cy="188392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F4E2EA52-AC6F-7800-BB39-A051F6AB8FDB}"/>
              </a:ext>
              <a:ext uri="{C183D7F6-B498-43B3-948B-1728B52AA6E4}">
                <adec:decorative xmlns:adec="http://schemas.microsoft.com/office/drawing/2017/decorative" val="1"/>
              </a:ext>
            </a:extLst>
          </p:cNvPr>
          <p:cNvSpPr>
            <a:spLocks noChangeAspect="1"/>
          </p:cNvSpPr>
          <p:nvPr/>
        </p:nvSpPr>
        <p:spPr>
          <a:xfrm>
            <a:off x="478785" y="5839280"/>
            <a:ext cx="468000" cy="468000"/>
          </a:xfrm>
          <a:prstGeom prst="rect">
            <a:avLst/>
          </a:prstGeom>
          <a:solidFill>
            <a:srgbClr val="1E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latin typeface="Exo" panose="02000503000000000000" pitchFamily="2" charset="77"/>
            </a:endParaRPr>
          </a:p>
        </p:txBody>
      </p:sp>
      <p:pic>
        <p:nvPicPr>
          <p:cNvPr id="16" name="Picture 15">
            <a:extLst>
              <a:ext uri="{FF2B5EF4-FFF2-40B4-BE49-F238E27FC236}">
                <a16:creationId xmlns:a16="http://schemas.microsoft.com/office/drawing/2014/main" id="{F96AFD6F-2BD6-C104-0F3D-BA65A273DF9F}"/>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582344" y="5943549"/>
            <a:ext cx="260883" cy="260884"/>
          </a:xfrm>
          <a:prstGeom prst="rect">
            <a:avLst/>
          </a:prstGeom>
        </p:spPr>
      </p:pic>
      <p:pic>
        <p:nvPicPr>
          <p:cNvPr id="36" name="Picture 2">
            <a:extLst>
              <a:ext uri="{FF2B5EF4-FFF2-40B4-BE49-F238E27FC236}">
                <a16:creationId xmlns:a16="http://schemas.microsoft.com/office/drawing/2014/main" id="{628C7E3C-353D-2352-5E4D-8475B16C7F38}"/>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0200" y="3955357"/>
            <a:ext cx="3349198" cy="188392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CBEE1B0B-3352-55B1-AA46-0464FD97E581}"/>
              </a:ext>
              <a:ext uri="{C183D7F6-B498-43B3-948B-1728B52AA6E4}">
                <adec:decorative xmlns:adec="http://schemas.microsoft.com/office/drawing/2017/decorative" val="1"/>
              </a:ext>
            </a:extLst>
          </p:cNvPr>
          <p:cNvSpPr>
            <a:spLocks noChangeAspect="1"/>
          </p:cNvSpPr>
          <p:nvPr/>
        </p:nvSpPr>
        <p:spPr>
          <a:xfrm>
            <a:off x="4421400" y="5839280"/>
            <a:ext cx="468000" cy="468000"/>
          </a:xfrm>
          <a:prstGeom prst="rect">
            <a:avLst/>
          </a:prstGeom>
          <a:solidFill>
            <a:srgbClr val="1E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latin typeface="Exo" panose="02000503000000000000" pitchFamily="2" charset="77"/>
            </a:endParaRPr>
          </a:p>
        </p:txBody>
      </p:sp>
      <p:pic>
        <p:nvPicPr>
          <p:cNvPr id="27" name="Picture 26">
            <a:extLst>
              <a:ext uri="{FF2B5EF4-FFF2-40B4-BE49-F238E27FC236}">
                <a16:creationId xmlns:a16="http://schemas.microsoft.com/office/drawing/2014/main" id="{C835FF9E-EBA4-6EE2-D025-E6AE42D36560}"/>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4524959" y="5943549"/>
            <a:ext cx="260883" cy="260884"/>
          </a:xfrm>
          <a:prstGeom prst="rect">
            <a:avLst/>
          </a:prstGeom>
        </p:spPr>
      </p:pic>
      <p:pic>
        <p:nvPicPr>
          <p:cNvPr id="45" name="Picture 2">
            <a:extLst>
              <a:ext uri="{FF2B5EF4-FFF2-40B4-BE49-F238E27FC236}">
                <a16:creationId xmlns:a16="http://schemas.microsoft.com/office/drawing/2014/main" id="{D13BE020-5594-9706-96DB-38EFFF8F3340}"/>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8359211" y="3955358"/>
            <a:ext cx="3349198" cy="1883923"/>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a:extLst>
              <a:ext uri="{FF2B5EF4-FFF2-40B4-BE49-F238E27FC236}">
                <a16:creationId xmlns:a16="http://schemas.microsoft.com/office/drawing/2014/main" id="{6987180F-9E2D-8502-0267-010F3D0B84DE}"/>
              </a:ext>
              <a:ext uri="{C183D7F6-B498-43B3-948B-1728B52AA6E4}">
                <adec:decorative xmlns:adec="http://schemas.microsoft.com/office/drawing/2017/decorative" val="1"/>
              </a:ext>
            </a:extLst>
          </p:cNvPr>
          <p:cNvSpPr>
            <a:spLocks noChangeAspect="1"/>
          </p:cNvSpPr>
          <p:nvPr/>
        </p:nvSpPr>
        <p:spPr>
          <a:xfrm>
            <a:off x="8361613" y="5839280"/>
            <a:ext cx="468000" cy="468000"/>
          </a:xfrm>
          <a:prstGeom prst="rect">
            <a:avLst/>
          </a:prstGeom>
          <a:solidFill>
            <a:srgbClr val="1E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latin typeface="Exo" panose="02000503000000000000" pitchFamily="2" charset="77"/>
            </a:endParaRPr>
          </a:p>
        </p:txBody>
      </p:sp>
      <p:pic>
        <p:nvPicPr>
          <p:cNvPr id="42" name="Picture 41">
            <a:extLst>
              <a:ext uri="{FF2B5EF4-FFF2-40B4-BE49-F238E27FC236}">
                <a16:creationId xmlns:a16="http://schemas.microsoft.com/office/drawing/2014/main" id="{3F0D0185-8D7A-A63B-6144-A0986AE2CCBF}"/>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8465172" y="5943549"/>
            <a:ext cx="260883" cy="260884"/>
          </a:xfrm>
          <a:prstGeom prst="rect">
            <a:avLst/>
          </a:prstGeom>
        </p:spPr>
      </p:pic>
    </p:spTree>
    <p:extLst>
      <p:ext uri="{BB962C8B-B14F-4D97-AF65-F5344CB8AC3E}">
        <p14:creationId xmlns:p14="http://schemas.microsoft.com/office/powerpoint/2010/main" val="17261768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96D25E9-9521-F442-9904-97DB9D795307}"/>
              </a:ext>
              <a:ext uri="{C183D7F6-B498-43B3-948B-1728B52AA6E4}">
                <adec:decorative xmlns:adec="http://schemas.microsoft.com/office/drawing/2017/decorative" val="1"/>
              </a:ext>
            </a:extLst>
          </p:cNvPr>
          <p:cNvSpPr/>
          <p:nvPr/>
        </p:nvSpPr>
        <p:spPr>
          <a:xfrm>
            <a:off x="-24875" y="447"/>
            <a:ext cx="4800747" cy="6857107"/>
          </a:xfrm>
          <a:prstGeom prst="rect">
            <a:avLst/>
          </a:prstGeom>
          <a:gradFill>
            <a:gsLst>
              <a:gs pos="86000">
                <a:schemeClr val="bg1">
                  <a:alpha val="38000"/>
                </a:schemeClr>
              </a:gs>
              <a:gs pos="14000">
                <a:schemeClr val="bg1">
                  <a:lumMod val="85000"/>
                  <a:alpha val="69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lnSpc>
                <a:spcPct val="110000"/>
              </a:lnSpc>
              <a:defRPr/>
            </a:pPr>
            <a:endParaRPr lang="en-US">
              <a:solidFill>
                <a:prstClr val="white"/>
              </a:solidFill>
              <a:latin typeface="Calibri" panose="020F0502020204030204"/>
            </a:endParaRPr>
          </a:p>
        </p:txBody>
      </p:sp>
      <p:sp>
        <p:nvSpPr>
          <p:cNvPr id="2" name="Rectangle 1">
            <a:extLst>
              <a:ext uri="{FF2B5EF4-FFF2-40B4-BE49-F238E27FC236}">
                <a16:creationId xmlns:a16="http://schemas.microsoft.com/office/drawing/2014/main" id="{A54C98DF-D15B-1F54-DA01-25B69A870A76}"/>
              </a:ext>
              <a:ext uri="{C183D7F6-B498-43B3-948B-1728B52AA6E4}">
                <adec:decorative xmlns:adec="http://schemas.microsoft.com/office/drawing/2017/decorative" val="1"/>
              </a:ext>
            </a:extLst>
          </p:cNvPr>
          <p:cNvSpPr/>
          <p:nvPr/>
        </p:nvSpPr>
        <p:spPr>
          <a:xfrm>
            <a:off x="0" y="680291"/>
            <a:ext cx="442583" cy="77743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accent4"/>
              </a:solidFill>
              <a:latin typeface="Arial" panose="020B0604020202020204" pitchFamily="34" charset="0"/>
            </a:endParaRPr>
          </a:p>
        </p:txBody>
      </p:sp>
      <p:sp>
        <p:nvSpPr>
          <p:cNvPr id="13" name="Text Placeholder 2">
            <a:extLst>
              <a:ext uri="{FF2B5EF4-FFF2-40B4-BE49-F238E27FC236}">
                <a16:creationId xmlns:a16="http://schemas.microsoft.com/office/drawing/2014/main" id="{0F2AEB12-511C-5C40-A88C-DD9970F8A5C6}"/>
              </a:ext>
            </a:extLst>
          </p:cNvPr>
          <p:cNvSpPr txBox="1">
            <a:spLocks noGrp="1"/>
          </p:cNvSpPr>
          <p:nvPr>
            <p:ph type="title" idx="4294967295"/>
          </p:nvPr>
        </p:nvSpPr>
        <p:spPr>
          <a:xfrm>
            <a:off x="540266" y="680291"/>
            <a:ext cx="4056645" cy="77743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4400" b="1" i="0" kern="1200">
                <a:solidFill>
                  <a:srgbClr val="717272"/>
                </a:solidFill>
                <a:latin typeface="Montserrat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4B4B4B"/>
                </a:solidFill>
                <a:latin typeface="Roboto Light" panose="02000000000000000000" pitchFamily="2"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ts val="2000"/>
              </a:lnSpc>
              <a:spcBef>
                <a:spcPts val="500"/>
              </a:spcBef>
              <a:buFont typeface="Arial" panose="020B0604020202020204" pitchFamily="34" charset="0"/>
              <a:buChar char="•"/>
              <a:defRPr sz="1600" b="0" i="0" kern="1200">
                <a:solidFill>
                  <a:srgbClr val="4B4B4B"/>
                </a:solidFill>
                <a:latin typeface="Roboto Light" panose="02000000000000000000" pitchFamily="2" charset="0"/>
                <a:ea typeface="Roboto Light" panose="02000000000000000000" pitchFamily="2" charset="0"/>
                <a:cs typeface="+mn-cs"/>
              </a:defRPr>
            </a:lvl4pPr>
            <a:lvl5pPr marL="2057400" indent="-228600" algn="l" defTabSz="914400" rtl="0" eaLnBrk="1" latinLnBrk="0" hangingPunct="1">
              <a:lnSpc>
                <a:spcPts val="1600"/>
              </a:lnSpc>
              <a:spcBef>
                <a:spcPts val="500"/>
              </a:spcBef>
              <a:buFont typeface="Arial" panose="020B0604020202020204" pitchFamily="34" charset="0"/>
              <a:buChar char="•"/>
              <a:defRPr sz="1200" b="0" i="0" kern="1200">
                <a:solidFill>
                  <a:srgbClr val="4B4B4B"/>
                </a:solidFill>
                <a:latin typeface="Roboto Light" panose="02000000000000000000" pitchFamily="2"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12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rgbClr val="3EAA45"/>
                </a:solidFill>
                <a:effectLst/>
                <a:uLnTx/>
                <a:uFillTx/>
                <a:latin typeface="Montserrat" pitchFamily="2" charset="77"/>
                <a:ea typeface="+mn-ea"/>
                <a:cs typeface="+mn-cs"/>
              </a:rPr>
              <a:t>Software Selection Engagement</a:t>
            </a:r>
          </a:p>
        </p:txBody>
      </p:sp>
      <p:sp>
        <p:nvSpPr>
          <p:cNvPr id="22" name="TextBox 21">
            <a:extLst>
              <a:ext uri="{FF2B5EF4-FFF2-40B4-BE49-F238E27FC236}">
                <a16:creationId xmlns:a16="http://schemas.microsoft.com/office/drawing/2014/main" id="{3184D695-8AB0-7F4F-AD4F-62F5116401F9}"/>
              </a:ext>
            </a:extLst>
          </p:cNvPr>
          <p:cNvSpPr txBox="1"/>
          <p:nvPr/>
        </p:nvSpPr>
        <p:spPr>
          <a:xfrm>
            <a:off x="570061" y="1647881"/>
            <a:ext cx="3562809" cy="824187"/>
          </a:xfrm>
          <a:prstGeom prst="rect">
            <a:avLst/>
          </a:prstGeom>
          <a:noFill/>
        </p:spPr>
        <p:txBody>
          <a:bodyPr wrap="square" lIns="0" tIns="0" rIns="0" bIns="0" rtlCol="0">
            <a:spAutoFit/>
          </a:bodyPr>
          <a:lstStyle/>
          <a:p>
            <a:pPr defTabSz="554327">
              <a:lnSpc>
                <a:spcPct val="110000"/>
              </a:lnSpc>
              <a:defRPr/>
            </a:pPr>
            <a:r>
              <a:rPr lang="en-US" sz="1600" dirty="0">
                <a:solidFill>
                  <a:srgbClr val="39BB3F"/>
                </a:solidFill>
                <a:latin typeface="Montserrat Medium" pitchFamily="2" charset="77"/>
                <a:cs typeface="Poppins Light" pitchFamily="2" charset="77"/>
              </a:rPr>
              <a:t>5 advisory calls over a 5-week period to accelerate your selection process</a:t>
            </a:r>
          </a:p>
        </p:txBody>
      </p:sp>
      <p:cxnSp>
        <p:nvCxnSpPr>
          <p:cNvPr id="16" name="Straight Connector 15">
            <a:extLst>
              <a:ext uri="{FF2B5EF4-FFF2-40B4-BE49-F238E27FC236}">
                <a16:creationId xmlns:a16="http://schemas.microsoft.com/office/drawing/2014/main" id="{C4CE3C00-AC25-4341-B1AB-D64398F05524}"/>
              </a:ext>
              <a:ext uri="{C183D7F6-B498-43B3-948B-1728B52AA6E4}">
                <adec:decorative xmlns:adec="http://schemas.microsoft.com/office/drawing/2017/decorative" val="1"/>
              </a:ext>
            </a:extLst>
          </p:cNvPr>
          <p:cNvCxnSpPr>
            <a:cxnSpLocks/>
          </p:cNvCxnSpPr>
          <p:nvPr/>
        </p:nvCxnSpPr>
        <p:spPr>
          <a:xfrm>
            <a:off x="540266" y="2794747"/>
            <a:ext cx="3395467" cy="0"/>
          </a:xfrm>
          <a:prstGeom prst="line">
            <a:avLst/>
          </a:prstGeom>
          <a:ln/>
        </p:spPr>
        <p:style>
          <a:lnRef idx="1">
            <a:schemeClr val="accent4"/>
          </a:lnRef>
          <a:fillRef idx="0">
            <a:schemeClr val="accent4"/>
          </a:fillRef>
          <a:effectRef idx="0">
            <a:schemeClr val="accent4"/>
          </a:effectRef>
          <a:fontRef idx="minor">
            <a:schemeClr val="tx1"/>
          </a:fontRef>
        </p:style>
      </p:cxnSp>
      <p:cxnSp>
        <p:nvCxnSpPr>
          <p:cNvPr id="18" name="Straight Connector 17">
            <a:extLst>
              <a:ext uri="{FF2B5EF4-FFF2-40B4-BE49-F238E27FC236}">
                <a16:creationId xmlns:a16="http://schemas.microsoft.com/office/drawing/2014/main" id="{E7616AF2-65F9-4F4B-8D06-D9303CA52057}"/>
              </a:ext>
              <a:ext uri="{C183D7F6-B498-43B3-948B-1728B52AA6E4}">
                <adec:decorative xmlns:adec="http://schemas.microsoft.com/office/drawing/2017/decorative" val="1"/>
              </a:ext>
            </a:extLst>
          </p:cNvPr>
          <p:cNvCxnSpPr>
            <a:cxnSpLocks/>
          </p:cNvCxnSpPr>
          <p:nvPr/>
        </p:nvCxnSpPr>
        <p:spPr>
          <a:xfrm>
            <a:off x="599292" y="2799453"/>
            <a:ext cx="3023005" cy="0"/>
          </a:xfrm>
          <a:prstGeom prst="line">
            <a:avLst/>
          </a:prstGeom>
          <a:ln>
            <a:solidFill>
              <a:srgbClr val="3EAA45"/>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0EC9E9C-09EA-6548-B3D9-95B88AA516D7}"/>
              </a:ext>
            </a:extLst>
          </p:cNvPr>
          <p:cNvSpPr txBox="1"/>
          <p:nvPr/>
        </p:nvSpPr>
        <p:spPr>
          <a:xfrm>
            <a:off x="599292" y="3025233"/>
            <a:ext cx="3735433" cy="3697297"/>
          </a:xfrm>
          <a:prstGeom prst="rect">
            <a:avLst/>
          </a:prstGeom>
          <a:noFill/>
        </p:spPr>
        <p:txBody>
          <a:bodyPr wrap="square" lIns="0" tIns="0" rIns="0" bIns="0" rtlCol="0" anchor="t" anchorCtr="0">
            <a:noAutofit/>
          </a:bodyPr>
          <a:lstStyle/>
          <a:p>
            <a:pPr defTabSz="554327">
              <a:spcBef>
                <a:spcPts val="2600"/>
              </a:spcBef>
              <a:defRPr/>
            </a:pPr>
            <a:r>
              <a:rPr lang="en-US" sz="1400" b="1" dirty="0">
                <a:solidFill>
                  <a:srgbClr val="575757"/>
                </a:solidFill>
                <a:latin typeface="Montserrat" pitchFamily="2" charset="77"/>
              </a:rPr>
              <a:t>Expert analyst guidance </a:t>
            </a:r>
            <a:r>
              <a:rPr lang="en-US" sz="1400" dirty="0">
                <a:solidFill>
                  <a:srgbClr val="575757"/>
                </a:solidFill>
                <a:latin typeface="Montserrat" pitchFamily="2" charset="77"/>
              </a:rPr>
              <a:t>over for </a:t>
            </a:r>
            <a:br>
              <a:rPr lang="en-US" sz="1400" dirty="0">
                <a:solidFill>
                  <a:srgbClr val="575757"/>
                </a:solidFill>
                <a:latin typeface="Montserrat" pitchFamily="2" charset="77"/>
              </a:rPr>
            </a:br>
            <a:r>
              <a:rPr lang="en-US" sz="1400" dirty="0">
                <a:solidFill>
                  <a:srgbClr val="575757"/>
                </a:solidFill>
                <a:latin typeface="Montserrat" pitchFamily="2" charset="77"/>
              </a:rPr>
              <a:t>five weeks on average to select &amp; </a:t>
            </a:r>
            <a:br>
              <a:rPr lang="en-US" sz="1400" dirty="0">
                <a:solidFill>
                  <a:srgbClr val="575757"/>
                </a:solidFill>
                <a:latin typeface="Montserrat" pitchFamily="2" charset="77"/>
              </a:rPr>
            </a:br>
            <a:r>
              <a:rPr lang="en-US" sz="1400" dirty="0">
                <a:solidFill>
                  <a:srgbClr val="575757"/>
                </a:solidFill>
                <a:latin typeface="Montserrat" pitchFamily="2" charset="77"/>
              </a:rPr>
              <a:t>negotiate software</a:t>
            </a:r>
          </a:p>
          <a:p>
            <a:pPr defTabSz="554327">
              <a:spcBef>
                <a:spcPts val="2600"/>
              </a:spcBef>
              <a:defRPr/>
            </a:pPr>
            <a:r>
              <a:rPr lang="en-US" sz="1400" b="1" dirty="0">
                <a:solidFill>
                  <a:srgbClr val="575757"/>
                </a:solidFill>
                <a:latin typeface="Montserrat" pitchFamily="2" charset="77"/>
              </a:rPr>
              <a:t>Save money, align stakeholders, </a:t>
            </a:r>
            <a:br>
              <a:rPr lang="en-US" sz="1400" b="1" dirty="0">
                <a:solidFill>
                  <a:srgbClr val="575757"/>
                </a:solidFill>
                <a:latin typeface="Montserrat" pitchFamily="2" charset="77"/>
              </a:rPr>
            </a:br>
            <a:r>
              <a:rPr lang="en-US" sz="1400" b="1" dirty="0">
                <a:solidFill>
                  <a:srgbClr val="575757"/>
                </a:solidFill>
                <a:latin typeface="Montserrat" pitchFamily="2" charset="77"/>
              </a:rPr>
              <a:t>speed up the process </a:t>
            </a:r>
            <a:r>
              <a:rPr lang="en-US" sz="1400" dirty="0">
                <a:solidFill>
                  <a:srgbClr val="575757"/>
                </a:solidFill>
                <a:latin typeface="Montserrat" pitchFamily="2" charset="77"/>
              </a:rPr>
              <a:t>&amp; make </a:t>
            </a:r>
            <a:br>
              <a:rPr lang="en-US" sz="1400" dirty="0">
                <a:solidFill>
                  <a:srgbClr val="575757"/>
                </a:solidFill>
                <a:latin typeface="Montserrat" pitchFamily="2" charset="77"/>
              </a:rPr>
            </a:br>
            <a:r>
              <a:rPr lang="en-US" sz="1400" dirty="0">
                <a:solidFill>
                  <a:srgbClr val="575757"/>
                </a:solidFill>
                <a:latin typeface="Montserrat" pitchFamily="2" charset="77"/>
              </a:rPr>
              <a:t>better decisions</a:t>
            </a:r>
          </a:p>
          <a:p>
            <a:pPr defTabSz="554327">
              <a:spcBef>
                <a:spcPts val="2600"/>
              </a:spcBef>
              <a:defRPr/>
            </a:pPr>
            <a:r>
              <a:rPr lang="en-US" sz="1400" b="1" dirty="0">
                <a:solidFill>
                  <a:srgbClr val="575757"/>
                </a:solidFill>
                <a:latin typeface="Montserrat" pitchFamily="2" charset="77"/>
              </a:rPr>
              <a:t>Use a repeatable, formal </a:t>
            </a:r>
            <a:br>
              <a:rPr lang="en-US" sz="1400" b="1" dirty="0">
                <a:solidFill>
                  <a:srgbClr val="575757"/>
                </a:solidFill>
                <a:latin typeface="Montserrat" pitchFamily="2" charset="77"/>
              </a:rPr>
            </a:br>
            <a:r>
              <a:rPr lang="en-US" sz="1400" b="1" dirty="0">
                <a:solidFill>
                  <a:srgbClr val="575757"/>
                </a:solidFill>
                <a:latin typeface="Montserrat" pitchFamily="2" charset="77"/>
              </a:rPr>
              <a:t>methodology </a:t>
            </a:r>
            <a:r>
              <a:rPr lang="en-US" sz="1400" dirty="0">
                <a:solidFill>
                  <a:srgbClr val="575757"/>
                </a:solidFill>
                <a:latin typeface="Montserrat" pitchFamily="2" charset="77"/>
              </a:rPr>
              <a:t>to improve your application selection process</a:t>
            </a:r>
          </a:p>
          <a:p>
            <a:pPr defTabSz="554327">
              <a:spcBef>
                <a:spcPts val="2600"/>
              </a:spcBef>
              <a:defRPr/>
            </a:pPr>
            <a:r>
              <a:rPr lang="en-US" sz="1400" b="1" dirty="0">
                <a:solidFill>
                  <a:srgbClr val="575757"/>
                </a:solidFill>
                <a:latin typeface="Montserrat" pitchFamily="2" charset="77"/>
              </a:rPr>
              <a:t>Better, faster results</a:t>
            </a:r>
            <a:r>
              <a:rPr lang="en-US" sz="1400" dirty="0">
                <a:solidFill>
                  <a:srgbClr val="575757"/>
                </a:solidFill>
                <a:latin typeface="Montserrat" pitchFamily="2" charset="77"/>
              </a:rPr>
              <a:t>, guaranteed, included in membership</a:t>
            </a:r>
          </a:p>
        </p:txBody>
      </p:sp>
      <p:pic>
        <p:nvPicPr>
          <p:cNvPr id="14" name="Picture 13">
            <a:extLst>
              <a:ext uri="{FF2B5EF4-FFF2-40B4-BE49-F238E27FC236}">
                <a16:creationId xmlns:a16="http://schemas.microsoft.com/office/drawing/2014/main" id="{B4F87FB3-5F32-4B48-8A83-EB659A80362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107351" y="934974"/>
            <a:ext cx="6786283" cy="4136788"/>
          </a:xfrm>
          <a:prstGeom prst="rect">
            <a:avLst/>
          </a:prstGeom>
        </p:spPr>
      </p:pic>
      <p:sp>
        <p:nvSpPr>
          <p:cNvPr id="21" name="Rectangle 20">
            <a:extLst>
              <a:ext uri="{FF2B5EF4-FFF2-40B4-BE49-F238E27FC236}">
                <a16:creationId xmlns:a16="http://schemas.microsoft.com/office/drawing/2014/main" id="{8F987D4E-2DAA-CA42-A92E-5DDF88417E1E}"/>
              </a:ext>
            </a:extLst>
          </p:cNvPr>
          <p:cNvSpPr/>
          <p:nvPr/>
        </p:nvSpPr>
        <p:spPr>
          <a:xfrm>
            <a:off x="6407496" y="5360919"/>
            <a:ext cx="5347368" cy="562107"/>
          </a:xfrm>
          <a:prstGeom prst="rect">
            <a:avLst/>
          </a:prstGeom>
          <a:solidFill>
            <a:srgbClr val="299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Exo" panose="02000503000000000000" pitchFamily="2" charset="77"/>
                <a:hlinkClick r:id="rId3">
                  <a:extLst>
                    <a:ext uri="{A12FA001-AC4F-418D-AE19-62706E023703}">
                      <ahyp:hlinkClr xmlns:ahyp="http://schemas.microsoft.com/office/drawing/2018/hyperlinkcolor" val="tx"/>
                    </a:ext>
                  </a:extLst>
                </a:hlinkClick>
              </a:rPr>
              <a:t>Book Your Selection Engagement</a:t>
            </a:r>
            <a:endParaRPr lang="en-US" dirty="0">
              <a:solidFill>
                <a:schemeClr val="bg1"/>
              </a:solidFill>
              <a:latin typeface="Exo" panose="02000503000000000000" pitchFamily="2" charset="77"/>
            </a:endParaRPr>
          </a:p>
        </p:txBody>
      </p:sp>
      <p:sp>
        <p:nvSpPr>
          <p:cNvPr id="23" name="Rectangle 22">
            <a:extLst>
              <a:ext uri="{FF2B5EF4-FFF2-40B4-BE49-F238E27FC236}">
                <a16:creationId xmlns:a16="http://schemas.microsoft.com/office/drawing/2014/main" id="{EF0C29F5-5F8C-3C47-B0B2-99FE64415E50}"/>
              </a:ext>
              <a:ext uri="{C183D7F6-B498-43B3-948B-1728B52AA6E4}">
                <adec:decorative xmlns:adec="http://schemas.microsoft.com/office/drawing/2017/decorative" val="1"/>
              </a:ext>
            </a:extLst>
          </p:cNvPr>
          <p:cNvSpPr>
            <a:spLocks noChangeAspect="1"/>
          </p:cNvSpPr>
          <p:nvPr/>
        </p:nvSpPr>
        <p:spPr>
          <a:xfrm>
            <a:off x="5845247" y="5360920"/>
            <a:ext cx="562107" cy="56210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latin typeface="Exo" panose="02000503000000000000" pitchFamily="2" charset="77"/>
            </a:endParaRPr>
          </a:p>
        </p:txBody>
      </p:sp>
      <p:pic>
        <p:nvPicPr>
          <p:cNvPr id="25" name="Picture 24">
            <a:extLst>
              <a:ext uri="{FF2B5EF4-FFF2-40B4-BE49-F238E27FC236}">
                <a16:creationId xmlns:a16="http://schemas.microsoft.com/office/drawing/2014/main" id="{EB2148D0-0BCD-AB44-87CD-97DBCFA20619}"/>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87127" y="5392785"/>
            <a:ext cx="496633" cy="496633"/>
          </a:xfrm>
          <a:prstGeom prst="rect">
            <a:avLst/>
          </a:prstGeom>
        </p:spPr>
      </p:pic>
    </p:spTree>
    <p:extLst>
      <p:ext uri="{BB962C8B-B14F-4D97-AF65-F5344CB8AC3E}">
        <p14:creationId xmlns:p14="http://schemas.microsoft.com/office/powerpoint/2010/main" val="15793393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167C776-4068-5747-AF73-4E69D11605D4}"/>
              </a:ext>
              <a:ext uri="{C183D7F6-B498-43B3-948B-1728B52AA6E4}">
                <adec:decorative xmlns:adec="http://schemas.microsoft.com/office/drawing/2017/decorative" val="1"/>
              </a:ext>
            </a:extLst>
          </p:cNvPr>
          <p:cNvSpPr/>
          <p:nvPr/>
        </p:nvSpPr>
        <p:spPr>
          <a:xfrm>
            <a:off x="-24875" y="447"/>
            <a:ext cx="4800747" cy="6857107"/>
          </a:xfrm>
          <a:prstGeom prst="rect">
            <a:avLst/>
          </a:prstGeom>
          <a:gradFill>
            <a:gsLst>
              <a:gs pos="86000">
                <a:schemeClr val="bg1">
                  <a:alpha val="38000"/>
                </a:schemeClr>
              </a:gs>
              <a:gs pos="14000">
                <a:schemeClr val="bg1">
                  <a:lumMod val="85000"/>
                  <a:alpha val="69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lnSpc>
                <a:spcPct val="110000"/>
              </a:lnSpc>
              <a:defRPr/>
            </a:pPr>
            <a:endParaRPr lang="en-US">
              <a:solidFill>
                <a:prstClr val="white"/>
              </a:solidFill>
              <a:latin typeface="Calibri" panose="020F0502020204030204"/>
            </a:endParaRPr>
          </a:p>
        </p:txBody>
      </p:sp>
      <p:sp>
        <p:nvSpPr>
          <p:cNvPr id="2" name="Rectangle 1">
            <a:extLst>
              <a:ext uri="{FF2B5EF4-FFF2-40B4-BE49-F238E27FC236}">
                <a16:creationId xmlns:a16="http://schemas.microsoft.com/office/drawing/2014/main" id="{479F9995-633B-E347-B86F-4AD9F3D267F4}"/>
              </a:ext>
              <a:ext uri="{C183D7F6-B498-43B3-948B-1728B52AA6E4}">
                <adec:decorative xmlns:adec="http://schemas.microsoft.com/office/drawing/2017/decorative" val="1"/>
              </a:ext>
            </a:extLst>
          </p:cNvPr>
          <p:cNvSpPr/>
          <p:nvPr/>
        </p:nvSpPr>
        <p:spPr>
          <a:xfrm>
            <a:off x="0" y="680291"/>
            <a:ext cx="442583" cy="77743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accent4"/>
              </a:solidFill>
              <a:latin typeface="Arial" panose="020B0604020202020204" pitchFamily="34" charset="0"/>
            </a:endParaRPr>
          </a:p>
        </p:txBody>
      </p:sp>
      <p:sp>
        <p:nvSpPr>
          <p:cNvPr id="14" name="Text Placeholder 2">
            <a:extLst>
              <a:ext uri="{FF2B5EF4-FFF2-40B4-BE49-F238E27FC236}">
                <a16:creationId xmlns:a16="http://schemas.microsoft.com/office/drawing/2014/main" id="{81677BBF-9F28-3D4B-B29E-C13D8BBFBB7A}"/>
              </a:ext>
            </a:extLst>
          </p:cNvPr>
          <p:cNvSpPr txBox="1">
            <a:spLocks noGrp="1"/>
          </p:cNvSpPr>
          <p:nvPr>
            <p:ph type="title" idx="4294967295"/>
          </p:nvPr>
        </p:nvSpPr>
        <p:spPr>
          <a:xfrm>
            <a:off x="540266" y="680291"/>
            <a:ext cx="4056645" cy="77743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4400" b="1" i="0" kern="1200">
                <a:solidFill>
                  <a:srgbClr val="717272"/>
                </a:solidFill>
                <a:latin typeface="Montserrat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4B4B4B"/>
                </a:solidFill>
                <a:latin typeface="Roboto Light" panose="02000000000000000000" pitchFamily="2"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ts val="2000"/>
              </a:lnSpc>
              <a:spcBef>
                <a:spcPts val="500"/>
              </a:spcBef>
              <a:buFont typeface="Arial" panose="020B0604020202020204" pitchFamily="34" charset="0"/>
              <a:buChar char="•"/>
              <a:defRPr sz="1600" b="0" i="0" kern="1200">
                <a:solidFill>
                  <a:srgbClr val="4B4B4B"/>
                </a:solidFill>
                <a:latin typeface="Roboto Light" panose="02000000000000000000" pitchFamily="2" charset="0"/>
                <a:ea typeface="Roboto Light" panose="02000000000000000000" pitchFamily="2" charset="0"/>
                <a:cs typeface="+mn-cs"/>
              </a:defRPr>
            </a:lvl4pPr>
            <a:lvl5pPr marL="2057400" indent="-228600" algn="l" defTabSz="914400" rtl="0" eaLnBrk="1" latinLnBrk="0" hangingPunct="1">
              <a:lnSpc>
                <a:spcPts val="1600"/>
              </a:lnSpc>
              <a:spcBef>
                <a:spcPts val="500"/>
              </a:spcBef>
              <a:buFont typeface="Arial" panose="020B0604020202020204" pitchFamily="34" charset="0"/>
              <a:buChar char="•"/>
              <a:defRPr sz="1200" b="0" i="0" kern="1200">
                <a:solidFill>
                  <a:srgbClr val="4B4B4B"/>
                </a:solidFill>
                <a:latin typeface="Roboto Light" panose="02000000000000000000" pitchFamily="2"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12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rgbClr val="5D3391"/>
                </a:solidFill>
                <a:effectLst/>
                <a:uLnTx/>
                <a:uFillTx/>
                <a:latin typeface="Montserrat" pitchFamily="2" charset="77"/>
                <a:ea typeface="+mn-ea"/>
                <a:cs typeface="+mn-cs"/>
              </a:rPr>
              <a:t>Software Selection Workshops</a:t>
            </a:r>
          </a:p>
        </p:txBody>
      </p:sp>
      <p:sp>
        <p:nvSpPr>
          <p:cNvPr id="17" name="TextBox 16">
            <a:extLst>
              <a:ext uri="{FF2B5EF4-FFF2-40B4-BE49-F238E27FC236}">
                <a16:creationId xmlns:a16="http://schemas.microsoft.com/office/drawing/2014/main" id="{814B4AB8-2C45-2542-A0E6-F900F0194194}"/>
              </a:ext>
            </a:extLst>
          </p:cNvPr>
          <p:cNvSpPr txBox="1"/>
          <p:nvPr/>
        </p:nvSpPr>
        <p:spPr>
          <a:xfrm>
            <a:off x="570061" y="1647881"/>
            <a:ext cx="3562809" cy="1066318"/>
          </a:xfrm>
          <a:prstGeom prst="rect">
            <a:avLst/>
          </a:prstGeom>
          <a:noFill/>
        </p:spPr>
        <p:txBody>
          <a:bodyPr wrap="square" lIns="0" tIns="0" rIns="0" bIns="0" rtlCol="0">
            <a:spAutoFit/>
          </a:bodyPr>
          <a:lstStyle/>
          <a:p>
            <a:pPr defTabSz="554327">
              <a:lnSpc>
                <a:spcPct val="110000"/>
              </a:lnSpc>
              <a:defRPr/>
            </a:pPr>
            <a:r>
              <a:rPr lang="en-US" sz="1600" dirty="0">
                <a:solidFill>
                  <a:srgbClr val="5D3391"/>
                </a:solidFill>
                <a:latin typeface="Montserrat Medium" pitchFamily="2" charset="77"/>
                <a:cs typeface="Poppins Light" pitchFamily="2" charset="77"/>
              </a:rPr>
              <a:t>40 hours of advisory assistance delivered online. </a:t>
            </a:r>
          </a:p>
          <a:p>
            <a:pPr defTabSz="554327">
              <a:lnSpc>
                <a:spcPct val="110000"/>
              </a:lnSpc>
              <a:defRPr/>
            </a:pPr>
            <a:endParaRPr lang="en-US" sz="1600" dirty="0">
              <a:solidFill>
                <a:srgbClr val="5D3391"/>
              </a:solidFill>
              <a:latin typeface="Montserrat Medium" pitchFamily="2" charset="77"/>
              <a:cs typeface="Poppins Light" pitchFamily="2" charset="77"/>
            </a:endParaRPr>
          </a:p>
          <a:p>
            <a:pPr defTabSz="554327">
              <a:lnSpc>
                <a:spcPct val="110000"/>
              </a:lnSpc>
              <a:defRPr/>
            </a:pPr>
            <a:r>
              <a:rPr lang="en-US" sz="1600" dirty="0">
                <a:solidFill>
                  <a:srgbClr val="5D3391"/>
                </a:solidFill>
                <a:latin typeface="Montserrat Medium" pitchFamily="2" charset="77"/>
                <a:cs typeface="Poppins Light" pitchFamily="2" charset="77"/>
              </a:rPr>
              <a:t>Select better software, faster.</a:t>
            </a:r>
          </a:p>
        </p:txBody>
      </p:sp>
      <p:cxnSp>
        <p:nvCxnSpPr>
          <p:cNvPr id="23" name="Straight Connector 22">
            <a:extLst>
              <a:ext uri="{FF2B5EF4-FFF2-40B4-BE49-F238E27FC236}">
                <a16:creationId xmlns:a16="http://schemas.microsoft.com/office/drawing/2014/main" id="{221692BB-1C2A-244D-9BC7-BDE827D5C3CE}"/>
              </a:ext>
              <a:ext uri="{C183D7F6-B498-43B3-948B-1728B52AA6E4}">
                <adec:decorative xmlns:adec="http://schemas.microsoft.com/office/drawing/2017/decorative" val="1"/>
              </a:ext>
            </a:extLst>
          </p:cNvPr>
          <p:cNvCxnSpPr>
            <a:cxnSpLocks/>
          </p:cNvCxnSpPr>
          <p:nvPr/>
        </p:nvCxnSpPr>
        <p:spPr>
          <a:xfrm>
            <a:off x="570061" y="3314580"/>
            <a:ext cx="3395467" cy="0"/>
          </a:xfrm>
          <a:prstGeom prst="line">
            <a:avLst/>
          </a:prstGeom>
          <a:ln/>
        </p:spPr>
        <p:style>
          <a:lnRef idx="1">
            <a:schemeClr val="accent2"/>
          </a:lnRef>
          <a:fillRef idx="0">
            <a:schemeClr val="accent2"/>
          </a:fillRef>
          <a:effectRef idx="0">
            <a:schemeClr val="accent2"/>
          </a:effectRef>
          <a:fontRef idx="minor">
            <a:schemeClr val="tx1"/>
          </a:fontRef>
        </p:style>
      </p:cxnSp>
      <p:sp>
        <p:nvSpPr>
          <p:cNvPr id="16" name="TextBox 15">
            <a:extLst>
              <a:ext uri="{FF2B5EF4-FFF2-40B4-BE49-F238E27FC236}">
                <a16:creationId xmlns:a16="http://schemas.microsoft.com/office/drawing/2014/main" id="{5C846E3F-926C-9B4A-8D64-BD32AAA0BD6B}"/>
              </a:ext>
            </a:extLst>
          </p:cNvPr>
          <p:cNvSpPr txBox="1"/>
          <p:nvPr/>
        </p:nvSpPr>
        <p:spPr>
          <a:xfrm>
            <a:off x="599292" y="3763070"/>
            <a:ext cx="3395467" cy="2555995"/>
          </a:xfrm>
          <a:prstGeom prst="rect">
            <a:avLst/>
          </a:prstGeom>
          <a:noFill/>
        </p:spPr>
        <p:txBody>
          <a:bodyPr wrap="square" lIns="0" tIns="0" rIns="0" bIns="0" rtlCol="0" anchor="t" anchorCtr="0">
            <a:noAutofit/>
          </a:bodyPr>
          <a:lstStyle/>
          <a:p>
            <a:pPr defTabSz="554327">
              <a:defRPr/>
            </a:pPr>
            <a:r>
              <a:rPr lang="en-US" sz="1400" dirty="0">
                <a:solidFill>
                  <a:srgbClr val="575757"/>
                </a:solidFill>
                <a:latin typeface="Montserrat" pitchFamily="2" charset="77"/>
              </a:rPr>
              <a:t>40 hours of </a:t>
            </a:r>
            <a:r>
              <a:rPr lang="en-US" sz="1400" b="1" dirty="0">
                <a:solidFill>
                  <a:srgbClr val="575757"/>
                </a:solidFill>
                <a:latin typeface="Montserrat" pitchFamily="2" charset="77"/>
              </a:rPr>
              <a:t>expert analyst guidance </a:t>
            </a:r>
          </a:p>
          <a:p>
            <a:pPr defTabSz="554327">
              <a:defRPr/>
            </a:pPr>
            <a:endParaRPr lang="en-US" sz="1400" dirty="0">
              <a:solidFill>
                <a:srgbClr val="575757"/>
              </a:solidFill>
              <a:latin typeface="Montserrat" pitchFamily="2" charset="77"/>
            </a:endParaRPr>
          </a:p>
          <a:p>
            <a:pPr defTabSz="554327">
              <a:defRPr/>
            </a:pPr>
            <a:r>
              <a:rPr lang="en-US" sz="1400" dirty="0">
                <a:solidFill>
                  <a:srgbClr val="575757"/>
                </a:solidFill>
                <a:latin typeface="Montserrat" pitchFamily="2" charset="77"/>
              </a:rPr>
              <a:t>Project &amp; stakeholder </a:t>
            </a:r>
            <a:r>
              <a:rPr lang="en-US" sz="1400" b="1" dirty="0">
                <a:solidFill>
                  <a:srgbClr val="575757"/>
                </a:solidFill>
                <a:latin typeface="Montserrat" pitchFamily="2" charset="77"/>
              </a:rPr>
              <a:t>management assistance </a:t>
            </a:r>
          </a:p>
          <a:p>
            <a:pPr defTabSz="554327">
              <a:defRPr/>
            </a:pPr>
            <a:endParaRPr lang="en-US" sz="1400" b="1" dirty="0">
              <a:solidFill>
                <a:srgbClr val="575757"/>
              </a:solidFill>
              <a:latin typeface="Montserrat" pitchFamily="2" charset="77"/>
            </a:endParaRPr>
          </a:p>
          <a:p>
            <a:pPr defTabSz="554327">
              <a:defRPr/>
            </a:pPr>
            <a:r>
              <a:rPr lang="en-US" sz="1400" b="1" dirty="0">
                <a:solidFill>
                  <a:srgbClr val="575757"/>
                </a:solidFill>
                <a:latin typeface="Montserrat" pitchFamily="2" charset="77"/>
              </a:rPr>
              <a:t>Save money, align stakeholders, speed up the process </a:t>
            </a:r>
            <a:r>
              <a:rPr lang="en-US" sz="1400" dirty="0">
                <a:solidFill>
                  <a:srgbClr val="575757"/>
                </a:solidFill>
                <a:latin typeface="Montserrat" pitchFamily="2" charset="77"/>
              </a:rPr>
              <a:t>&amp; make better decisions</a:t>
            </a:r>
          </a:p>
          <a:p>
            <a:pPr defTabSz="554327">
              <a:defRPr/>
            </a:pPr>
            <a:endParaRPr lang="en-US" sz="1400" b="1" dirty="0">
              <a:solidFill>
                <a:srgbClr val="575757"/>
              </a:solidFill>
              <a:latin typeface="Montserrat" pitchFamily="2" charset="77"/>
            </a:endParaRPr>
          </a:p>
          <a:p>
            <a:pPr defTabSz="554327">
              <a:defRPr/>
            </a:pPr>
            <a:r>
              <a:rPr lang="en-US" sz="1400" b="1" dirty="0">
                <a:solidFill>
                  <a:srgbClr val="575757"/>
                </a:solidFill>
                <a:latin typeface="Montserrat" pitchFamily="2" charset="77"/>
              </a:rPr>
              <a:t>Better, faster results, guaranteed</a:t>
            </a:r>
            <a:r>
              <a:rPr lang="en-US" sz="1400" dirty="0">
                <a:solidFill>
                  <a:srgbClr val="575757"/>
                </a:solidFill>
                <a:latin typeface="Montserrat" pitchFamily="2" charset="77"/>
              </a:rPr>
              <a:t>, $20K standard engagement fee</a:t>
            </a:r>
          </a:p>
        </p:txBody>
      </p:sp>
      <p:pic>
        <p:nvPicPr>
          <p:cNvPr id="21" name="Picture 20">
            <a:extLst>
              <a:ext uri="{FF2B5EF4-FFF2-40B4-BE49-F238E27FC236}">
                <a16:creationId xmlns:a16="http://schemas.microsoft.com/office/drawing/2014/main" id="{439DEE26-2A24-C945-AE7B-62392A1313E6}"/>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107351" y="934974"/>
            <a:ext cx="6786283" cy="4136788"/>
          </a:xfrm>
          <a:prstGeom prst="rect">
            <a:avLst/>
          </a:prstGeom>
        </p:spPr>
      </p:pic>
      <p:sp>
        <p:nvSpPr>
          <p:cNvPr id="32" name="Rectangle 31">
            <a:extLst>
              <a:ext uri="{FF2B5EF4-FFF2-40B4-BE49-F238E27FC236}">
                <a16:creationId xmlns:a16="http://schemas.microsoft.com/office/drawing/2014/main" id="{6ABB69BA-F4E4-6644-8F79-F965351D3AF1}"/>
              </a:ext>
            </a:extLst>
          </p:cNvPr>
          <p:cNvSpPr/>
          <p:nvPr/>
        </p:nvSpPr>
        <p:spPr>
          <a:xfrm>
            <a:off x="6407496" y="5360919"/>
            <a:ext cx="5347368" cy="5621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Exo" panose="02000503000000000000" pitchFamily="2" charset="77"/>
                <a:hlinkClick r:id="rId3">
                  <a:extLst>
                    <a:ext uri="{A12FA001-AC4F-418D-AE19-62706E023703}">
                      <ahyp:hlinkClr xmlns:ahyp="http://schemas.microsoft.com/office/drawing/2018/hyperlinkcolor" val="tx"/>
                    </a:ext>
                  </a:extLst>
                </a:hlinkClick>
              </a:rPr>
              <a:t>Book Your Workshop Engagement</a:t>
            </a:r>
            <a:endParaRPr lang="en-US" dirty="0">
              <a:solidFill>
                <a:schemeClr val="bg1"/>
              </a:solidFill>
              <a:latin typeface="Exo" panose="02000503000000000000" pitchFamily="2" charset="77"/>
            </a:endParaRPr>
          </a:p>
        </p:txBody>
      </p:sp>
      <p:sp>
        <p:nvSpPr>
          <p:cNvPr id="33" name="Rectangle 32">
            <a:extLst>
              <a:ext uri="{FF2B5EF4-FFF2-40B4-BE49-F238E27FC236}">
                <a16:creationId xmlns:a16="http://schemas.microsoft.com/office/drawing/2014/main" id="{F0A445AD-6EC3-8E40-900D-DA86D68FFAAE}"/>
              </a:ext>
              <a:ext uri="{C183D7F6-B498-43B3-948B-1728B52AA6E4}">
                <adec:decorative xmlns:adec="http://schemas.microsoft.com/office/drawing/2017/decorative" val="1"/>
              </a:ext>
            </a:extLst>
          </p:cNvPr>
          <p:cNvSpPr>
            <a:spLocks noChangeAspect="1"/>
          </p:cNvSpPr>
          <p:nvPr/>
        </p:nvSpPr>
        <p:spPr>
          <a:xfrm>
            <a:off x="5845247" y="5360920"/>
            <a:ext cx="562107" cy="56210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latin typeface="Exo" panose="02000503000000000000" pitchFamily="2" charset="77"/>
            </a:endParaRPr>
          </a:p>
        </p:txBody>
      </p:sp>
      <p:pic>
        <p:nvPicPr>
          <p:cNvPr id="34" name="Picture 33">
            <a:extLst>
              <a:ext uri="{FF2B5EF4-FFF2-40B4-BE49-F238E27FC236}">
                <a16:creationId xmlns:a16="http://schemas.microsoft.com/office/drawing/2014/main" id="{F8B25DAD-D0CE-DA40-93D1-F9CFB7CB054A}"/>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87127" y="5392785"/>
            <a:ext cx="496633" cy="496633"/>
          </a:xfrm>
          <a:prstGeom prst="rect">
            <a:avLst/>
          </a:prstGeom>
        </p:spPr>
      </p:pic>
    </p:spTree>
    <p:extLst>
      <p:ext uri="{BB962C8B-B14F-4D97-AF65-F5344CB8AC3E}">
        <p14:creationId xmlns:p14="http://schemas.microsoft.com/office/powerpoint/2010/main" val="18699883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D9C7414-0630-279F-5ACB-D06EDBD22026}"/>
              </a:ext>
              <a:ext uri="{C183D7F6-B498-43B3-948B-1728B52AA6E4}">
                <adec:decorative xmlns:adec="http://schemas.microsoft.com/office/drawing/2017/decorative" val="1"/>
              </a:ext>
            </a:extLst>
          </p:cNvPr>
          <p:cNvSpPr/>
          <p:nvPr/>
        </p:nvSpPr>
        <p:spPr>
          <a:xfrm>
            <a:off x="578518" y="4693161"/>
            <a:ext cx="162557" cy="11690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Arial" panose="020B0604020202020204" pitchFamily="34" charset="0"/>
            </a:endParaRPr>
          </a:p>
        </p:txBody>
      </p:sp>
      <p:sp>
        <p:nvSpPr>
          <p:cNvPr id="8" name="Rectangle 7">
            <a:extLst>
              <a:ext uri="{FF2B5EF4-FFF2-40B4-BE49-F238E27FC236}">
                <a16:creationId xmlns:a16="http://schemas.microsoft.com/office/drawing/2014/main" id="{134CF61D-CB42-C55B-0391-92CCA16354F6}"/>
              </a:ext>
              <a:ext uri="{C183D7F6-B498-43B3-948B-1728B52AA6E4}">
                <adec:decorative xmlns:adec="http://schemas.microsoft.com/office/drawing/2017/decorative" val="1"/>
              </a:ext>
            </a:extLst>
          </p:cNvPr>
          <p:cNvSpPr/>
          <p:nvPr/>
        </p:nvSpPr>
        <p:spPr>
          <a:xfrm>
            <a:off x="578520" y="1735221"/>
            <a:ext cx="162557" cy="26177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Arial" panose="020B0604020202020204" pitchFamily="34" charset="0"/>
            </a:endParaRPr>
          </a:p>
        </p:txBody>
      </p:sp>
      <p:sp>
        <p:nvSpPr>
          <p:cNvPr id="15" name="Title 5">
            <a:extLst>
              <a:ext uri="{FF2B5EF4-FFF2-40B4-BE49-F238E27FC236}">
                <a16:creationId xmlns:a16="http://schemas.microsoft.com/office/drawing/2014/main" id="{7B6B8664-C02F-1BBD-E83D-B40253305706}"/>
              </a:ext>
            </a:extLst>
          </p:cNvPr>
          <p:cNvSpPr txBox="1">
            <a:spLocks noGrp="1"/>
          </p:cNvSpPr>
          <p:nvPr>
            <p:ph type="title" idx="4294967295"/>
          </p:nvPr>
        </p:nvSpPr>
        <p:spPr>
          <a:xfrm>
            <a:off x="0" y="446"/>
            <a:ext cx="12192000" cy="1084333"/>
          </a:xfrm>
          <a:prstGeom prst="rect">
            <a:avLst/>
          </a:prstGeom>
          <a:solidFill>
            <a:srgbClr val="2576B6"/>
          </a:solidFill>
          <a:ln>
            <a:noFill/>
            <a:prstDash/>
          </a:ln>
          <a:effectLst/>
        </p:spPr>
        <p:txBody>
          <a:bodyPr rot="0" spcFirstLastPara="0" vertOverflow="overflow" horzOverflow="overflow" vert="horz" wrap="square" lIns="720000" tIns="0" rIns="0" bIns="0" numCol="1" spcCol="0" rtlCol="0" fromWordArt="0" anchor="ctr" anchorCtr="0" forceAA="0" compatLnSpc="1">
            <a:prstTxWarp prst="textNoShape">
              <a:avLst/>
            </a:prstTxWarp>
            <a:noAutofit/>
          </a:bodyPr>
          <a:lstStyle>
            <a:lvl1pPr defTabSz="914309">
              <a:lnSpc>
                <a:spcPct val="90000"/>
              </a:lnSpc>
              <a:spcBef>
                <a:spcPct val="0"/>
              </a:spcBef>
              <a:buNone/>
              <a:defRPr sz="4000" b="0" i="0">
                <a:solidFill>
                  <a:schemeClr val="bg1"/>
                </a:solidFill>
                <a:latin typeface="Montserrat SemiBold" pitchFamily="2" charset="77"/>
                <a:ea typeface="+mj-ea"/>
                <a:cs typeface="Arial" panose="020B0604020202020204" pitchFamily="34" charset="0"/>
              </a:defRPr>
            </a:lvl1pPr>
          </a:lstStyle>
          <a:p>
            <a:pPr marL="0" marR="0" lvl="0" indent="0" algn="l" defTabSz="914309"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Montserrat SemiBold" pitchFamily="2" charset="77"/>
                <a:ea typeface="+mj-ea"/>
                <a:cs typeface="Arial" panose="020B0604020202020204" pitchFamily="34" charset="0"/>
              </a:rPr>
              <a:t>AI Vendor Snapshot Methodology</a:t>
            </a:r>
          </a:p>
        </p:txBody>
      </p:sp>
      <p:sp>
        <p:nvSpPr>
          <p:cNvPr id="7" name="Rectangle 6">
            <a:extLst>
              <a:ext uri="{FF2B5EF4-FFF2-40B4-BE49-F238E27FC236}">
                <a16:creationId xmlns:a16="http://schemas.microsoft.com/office/drawing/2014/main" id="{0B7A3061-D9C6-F291-059C-319C860105C3}"/>
              </a:ext>
              <a:ext uri="{C183D7F6-B498-43B3-948B-1728B52AA6E4}">
                <adec:decorative xmlns:adec="http://schemas.microsoft.com/office/drawing/2017/decorative" val="1"/>
              </a:ext>
            </a:extLst>
          </p:cNvPr>
          <p:cNvSpPr/>
          <p:nvPr/>
        </p:nvSpPr>
        <p:spPr>
          <a:xfrm>
            <a:off x="323954" y="1"/>
            <a:ext cx="144000" cy="1084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5" name="Speech Bubble: Rectangle 4">
            <a:extLst>
              <a:ext uri="{FF2B5EF4-FFF2-40B4-BE49-F238E27FC236}">
                <a16:creationId xmlns:a16="http://schemas.microsoft.com/office/drawing/2014/main" id="{22492FCD-68CF-8B23-D2E0-87B01D0BBAFA}"/>
              </a:ext>
            </a:extLst>
          </p:cNvPr>
          <p:cNvSpPr/>
          <p:nvPr/>
        </p:nvSpPr>
        <p:spPr>
          <a:xfrm>
            <a:off x="9163051" y="1171489"/>
            <a:ext cx="2752728" cy="489677"/>
          </a:xfrm>
          <a:prstGeom prst="wedgeRectCallout">
            <a:avLst>
              <a:gd name="adj1" fmla="val -35010"/>
              <a:gd name="adj2" fmla="val -106115"/>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t>Keep the methodology slide as it is unless it is necessary.</a:t>
            </a:r>
          </a:p>
        </p:txBody>
      </p:sp>
      <p:sp>
        <p:nvSpPr>
          <p:cNvPr id="11" name="TextBox 10">
            <a:extLst>
              <a:ext uri="{FF2B5EF4-FFF2-40B4-BE49-F238E27FC236}">
                <a16:creationId xmlns:a16="http://schemas.microsoft.com/office/drawing/2014/main" id="{8B8E821F-3890-8CA1-6DEF-33576E2A5674}"/>
              </a:ext>
            </a:extLst>
          </p:cNvPr>
          <p:cNvSpPr txBox="1"/>
          <p:nvPr/>
        </p:nvSpPr>
        <p:spPr>
          <a:xfrm>
            <a:off x="741074" y="1735220"/>
            <a:ext cx="10746075" cy="2617704"/>
          </a:xfrm>
          <a:prstGeom prst="rect">
            <a:avLst/>
          </a:prstGeom>
          <a:solidFill>
            <a:srgbClr val="F2F2F2"/>
          </a:solidFill>
          <a:ln/>
        </p:spPr>
        <p:txBody>
          <a:bodyPr wrap="square" lIns="180000" tIns="0" rIns="180000" bIns="0" rtlCol="0" anchor="ctr" anchorCtr="0">
            <a:noAutofit/>
          </a:bodyPr>
          <a:lstStyle/>
          <a:p>
            <a:r>
              <a:rPr lang="en-US" b="1" dirty="0">
                <a:solidFill>
                  <a:schemeClr val="tx2"/>
                </a:solidFill>
                <a:latin typeface="Exo Bold" panose="02000803000000000000" pitchFamily="2" charset="0"/>
                <a:ea typeface="League Spartan" charset="0"/>
                <a:cs typeface="Poppins" pitchFamily="2" charset="77"/>
              </a:rPr>
              <a:t>Information Gathering Approach</a:t>
            </a:r>
          </a:p>
          <a:p>
            <a:pPr marL="0" marR="0" lvl="0" indent="0" algn="l" defTabSz="1087527" rtl="0" eaLnBrk="1" fontAlgn="auto" latinLnBrk="0" hangingPunct="1">
              <a:lnSpc>
                <a:spcPct val="110000"/>
              </a:lnSpc>
              <a:spcBef>
                <a:spcPts val="600"/>
              </a:spcBef>
              <a:spcAft>
                <a:spcPts val="0"/>
              </a:spcAft>
              <a:buClrTx/>
              <a:buSzTx/>
              <a:buFontTx/>
              <a:buNone/>
              <a:tabLst/>
              <a:defRPr/>
            </a:pPr>
            <a:r>
              <a:rPr kumimoji="0" lang="en-US" sz="1600" b="0" i="0" u="none" strike="noStrike" kern="1200" cap="none" spc="0" normalizeH="0" baseline="0" noProof="0" dirty="0">
                <a:ln>
                  <a:noFill/>
                </a:ln>
                <a:solidFill>
                  <a:srgbClr val="494A4A"/>
                </a:solidFill>
                <a:effectLst/>
                <a:uLnTx/>
                <a:uFillTx/>
                <a:latin typeface="Roboto Condensed Light" panose="02000000000000000000" pitchFamily="2" charset="0"/>
                <a:ea typeface="Roboto Condensed Light" panose="02000000000000000000" pitchFamily="2" charset="0"/>
                <a:cs typeface="Mukta ExtraLight" panose="020B0000000000000000" pitchFamily="34" charset="77"/>
              </a:rPr>
              <a:t>This vendor snapshot is an unbiased, third-party overview of the landscape. The results are based on the informed opinion of the analyst and detailed secondary research.</a:t>
            </a:r>
          </a:p>
          <a:p>
            <a:pPr marL="0" marR="0" lvl="0" indent="0" algn="l" defTabSz="1087527" rtl="0" eaLnBrk="1" fontAlgn="auto" latinLnBrk="0" hangingPunct="1">
              <a:lnSpc>
                <a:spcPct val="110000"/>
              </a:lnSpc>
              <a:spcBef>
                <a:spcPts val="600"/>
              </a:spcBef>
              <a:spcAft>
                <a:spcPts val="0"/>
              </a:spcAft>
              <a:buClrTx/>
              <a:buSzTx/>
              <a:buFontTx/>
              <a:buNone/>
              <a:tabLst/>
              <a:defRPr/>
            </a:pPr>
            <a:r>
              <a:rPr kumimoji="0" lang="en-US" sz="1600" b="0" i="0" u="none" strike="noStrike" kern="1200" cap="none" spc="0" normalizeH="0" baseline="0" noProof="0" dirty="0">
                <a:ln>
                  <a:noFill/>
                </a:ln>
                <a:solidFill>
                  <a:srgbClr val="494A4A"/>
                </a:solidFill>
                <a:effectLst/>
                <a:uLnTx/>
                <a:uFillTx/>
                <a:latin typeface="Roboto Condensed Light" panose="02000000000000000000" pitchFamily="2" charset="0"/>
                <a:ea typeface="Roboto Condensed Light" panose="02000000000000000000" pitchFamily="2" charset="0"/>
                <a:cs typeface="Mukta ExtraLight" panose="020B0000000000000000" pitchFamily="34" charset="77"/>
              </a:rPr>
              <a:t>While ancillary data from Info-Tech’s sister organization </a:t>
            </a:r>
            <a:r>
              <a:rPr kumimoji="0" lang="en-US" sz="1600" b="0" i="0" u="none" strike="noStrike" kern="1200" cap="none" spc="0" normalizeH="0" baseline="0" noProof="0" dirty="0" err="1">
                <a:ln>
                  <a:noFill/>
                </a:ln>
                <a:solidFill>
                  <a:srgbClr val="494A4A"/>
                </a:solidFill>
                <a:effectLst/>
                <a:uLnTx/>
                <a:uFillTx/>
                <a:latin typeface="Roboto Condensed Light" panose="02000000000000000000" pitchFamily="2" charset="0"/>
                <a:ea typeface="Roboto Condensed Light" panose="02000000000000000000" pitchFamily="2" charset="0"/>
                <a:cs typeface="Mukta ExtraLight" panose="020B0000000000000000" pitchFamily="34" charset="77"/>
              </a:rPr>
              <a:t>SoftwareReviews</a:t>
            </a:r>
            <a:r>
              <a:rPr kumimoji="0" lang="en-US" sz="1600" b="0" i="0" u="none" strike="noStrike" kern="1200" cap="none" spc="0" normalizeH="0" baseline="0" noProof="0" dirty="0">
                <a:ln>
                  <a:noFill/>
                </a:ln>
                <a:solidFill>
                  <a:srgbClr val="494A4A"/>
                </a:solidFill>
                <a:effectLst/>
                <a:uLnTx/>
                <a:uFillTx/>
                <a:latin typeface="Roboto Condensed Light" panose="02000000000000000000" pitchFamily="2" charset="0"/>
                <a:ea typeface="Roboto Condensed Light" panose="02000000000000000000" pitchFamily="2" charset="0"/>
                <a:cs typeface="Mukta ExtraLight" panose="020B0000000000000000" pitchFamily="34" charset="77"/>
              </a:rPr>
              <a:t> may be leveraged, this vendor snapshot service applies to software categories where no incumbent vendor Data Quadrant exists, and custom research is required.</a:t>
            </a:r>
          </a:p>
          <a:p>
            <a:pPr marL="0" marR="0" lvl="0" indent="0" algn="l" defTabSz="1087527" rtl="0" eaLnBrk="1" fontAlgn="auto" latinLnBrk="0" hangingPunct="1">
              <a:lnSpc>
                <a:spcPct val="110000"/>
              </a:lnSpc>
              <a:spcBef>
                <a:spcPts val="600"/>
              </a:spcBef>
              <a:spcAft>
                <a:spcPts val="0"/>
              </a:spcAft>
              <a:buClrTx/>
              <a:buSzTx/>
              <a:buFontTx/>
              <a:buNone/>
              <a:tabLst/>
              <a:defRPr/>
            </a:pPr>
            <a:r>
              <a:rPr kumimoji="0" lang="en-US" sz="1600" b="0" i="0" u="none" strike="noStrike" kern="1200" cap="none" spc="0" normalizeH="0" baseline="0" noProof="0" dirty="0">
                <a:ln>
                  <a:noFill/>
                </a:ln>
                <a:solidFill>
                  <a:srgbClr val="494A4A"/>
                </a:solidFill>
                <a:effectLst/>
                <a:uLnTx/>
                <a:uFillTx/>
                <a:latin typeface="Roboto Condensed Light" panose="02000000000000000000" pitchFamily="2" charset="0"/>
                <a:ea typeface="Roboto Condensed Light" panose="02000000000000000000" pitchFamily="2" charset="0"/>
                <a:cs typeface="Mukta ExtraLight" panose="020B0000000000000000" pitchFamily="34" charset="77"/>
              </a:rPr>
              <a:t>Assessments are conducted by detailed reviews of the vendor’s public collateral (feature lists, price sheets, white papers/case studies) where available and may be supplemented with other publicly assessable data sources (market information, press releases, cited scholarly works, public-facing comments or complaints).</a:t>
            </a:r>
            <a:endParaRPr lang="en-US" b="1" dirty="0">
              <a:solidFill>
                <a:schemeClr val="tx2"/>
              </a:solidFill>
              <a:latin typeface="Exo Bold" panose="02000803000000000000" pitchFamily="2" charset="0"/>
              <a:ea typeface="League Spartan" charset="0"/>
              <a:cs typeface="Poppins" pitchFamily="2" charset="77"/>
            </a:endParaRPr>
          </a:p>
        </p:txBody>
      </p:sp>
      <p:sp>
        <p:nvSpPr>
          <p:cNvPr id="13" name="TextBox 12">
            <a:extLst>
              <a:ext uri="{FF2B5EF4-FFF2-40B4-BE49-F238E27FC236}">
                <a16:creationId xmlns:a16="http://schemas.microsoft.com/office/drawing/2014/main" id="{5B642747-6FB3-3188-42ED-4C7E1D98B0C2}"/>
              </a:ext>
            </a:extLst>
          </p:cNvPr>
          <p:cNvSpPr txBox="1"/>
          <p:nvPr/>
        </p:nvSpPr>
        <p:spPr>
          <a:xfrm>
            <a:off x="741072" y="4693161"/>
            <a:ext cx="10746076" cy="1169020"/>
          </a:xfrm>
          <a:prstGeom prst="rect">
            <a:avLst/>
          </a:prstGeom>
          <a:solidFill>
            <a:srgbClr val="F2F2F2"/>
          </a:solidFill>
          <a:ln/>
        </p:spPr>
        <p:txBody>
          <a:bodyPr wrap="square" lIns="180000" tIns="0" rIns="180000" bIns="0" rtlCol="0" anchor="ctr" anchorCtr="0">
            <a:noAutofit/>
          </a:bodyPr>
          <a:lstStyle>
            <a:defPPr>
              <a:defRPr lang="en-US"/>
            </a:defPPr>
            <a:lvl1pPr>
              <a:defRPr b="1">
                <a:solidFill>
                  <a:schemeClr val="tx2"/>
                </a:solidFill>
                <a:latin typeface="Exo Bold" panose="02000803000000000000" pitchFamily="2" charset="0"/>
                <a:ea typeface="League Spartan" charset="0"/>
                <a:cs typeface="Poppins" pitchFamily="2" charset="77"/>
              </a:defRPr>
            </a:lvl1pPr>
          </a:lstStyle>
          <a:p>
            <a:r>
              <a:rPr lang="en-US" dirty="0"/>
              <a:t>Research Distribution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dirty="0">
                <a:solidFill>
                  <a:srgbClr val="494A4A"/>
                </a:solidFill>
                <a:latin typeface="Roboto Condensed Light" panose="02000000000000000000" pitchFamily="2" charset="0"/>
                <a:ea typeface="Roboto Condensed Light" panose="02000000000000000000" pitchFamily="2" charset="0"/>
              </a:rPr>
              <a:t>Members are free to share the Vendor Snapshot with their team members.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dirty="0">
                <a:solidFill>
                  <a:srgbClr val="494A4A"/>
                </a:solidFill>
                <a:latin typeface="Roboto Condensed Light" panose="02000000000000000000" pitchFamily="2" charset="0"/>
                <a:ea typeface="Roboto Condensed Light" panose="02000000000000000000" pitchFamily="2" charset="0"/>
              </a:rPr>
              <a:t>Anonymized elements of the market research conducted will be published on Info-Tech’s website.</a:t>
            </a:r>
          </a:p>
        </p:txBody>
      </p:sp>
    </p:spTree>
    <p:extLst>
      <p:ext uri="{BB962C8B-B14F-4D97-AF65-F5344CB8AC3E}">
        <p14:creationId xmlns:p14="http://schemas.microsoft.com/office/powerpoint/2010/main" val="19320166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4CA82B1-EF6B-6442-AFD4-99B7AC11CD83}"/>
              </a:ext>
            </a:extLst>
          </p:cNvPr>
          <p:cNvSpPr>
            <a:spLocks noGrp="1"/>
          </p:cNvSpPr>
          <p:nvPr>
            <p:ph type="title" idx="4294967295"/>
          </p:nvPr>
        </p:nvSpPr>
        <p:spPr>
          <a:xfrm>
            <a:off x="0" y="446"/>
            <a:ext cx="12192000" cy="1084333"/>
          </a:xfrm>
          <a:solidFill>
            <a:srgbClr val="2576B7"/>
          </a:solidFill>
          <a:ln/>
        </p:spPr>
        <p:txBody>
          <a:bodyPr lIns="720000" anchor="ctr" anchorCtr="0">
            <a:noAutofit/>
          </a:bodyPr>
          <a:lstStyle/>
          <a:p>
            <a:r>
              <a:rPr lang="en-US" dirty="0">
                <a:solidFill>
                  <a:schemeClr val="bg1"/>
                </a:solidFill>
              </a:rPr>
              <a:t>Market Landscape</a:t>
            </a:r>
          </a:p>
        </p:txBody>
      </p:sp>
      <p:sp>
        <p:nvSpPr>
          <p:cNvPr id="5" name="Rectangle 4">
            <a:extLst>
              <a:ext uri="{FF2B5EF4-FFF2-40B4-BE49-F238E27FC236}">
                <a16:creationId xmlns:a16="http://schemas.microsoft.com/office/drawing/2014/main" id="{D50F3A8E-7350-E50B-B5F2-B963C4EF94F9}"/>
              </a:ext>
              <a:ext uri="{C183D7F6-B498-43B3-948B-1728B52AA6E4}">
                <adec:decorative xmlns:adec="http://schemas.microsoft.com/office/drawing/2017/decorative" val="1"/>
              </a:ext>
            </a:extLst>
          </p:cNvPr>
          <p:cNvSpPr>
            <a:spLocks/>
          </p:cNvSpPr>
          <p:nvPr/>
        </p:nvSpPr>
        <p:spPr>
          <a:xfrm>
            <a:off x="323954" y="1"/>
            <a:ext cx="144000" cy="1084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1" name="Rectangle 10">
            <a:extLst>
              <a:ext uri="{FF2B5EF4-FFF2-40B4-BE49-F238E27FC236}">
                <a16:creationId xmlns:a16="http://schemas.microsoft.com/office/drawing/2014/main" id="{F9307B24-E803-838D-AEED-000833BA9AF0}"/>
              </a:ext>
              <a:ext uri="{C183D7F6-B498-43B3-948B-1728B52AA6E4}">
                <adec:decorative xmlns:adec="http://schemas.microsoft.com/office/drawing/2017/decorative" val="1"/>
              </a:ext>
            </a:extLst>
          </p:cNvPr>
          <p:cNvSpPr/>
          <p:nvPr/>
        </p:nvSpPr>
        <p:spPr>
          <a:xfrm>
            <a:off x="467954" y="1291343"/>
            <a:ext cx="144000" cy="515281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2" name="Text Placeholder 7">
            <a:extLst>
              <a:ext uri="{FF2B5EF4-FFF2-40B4-BE49-F238E27FC236}">
                <a16:creationId xmlns:a16="http://schemas.microsoft.com/office/drawing/2014/main" id="{8AB524EB-A632-6840-B82A-50EA0861A48B}"/>
              </a:ext>
            </a:extLst>
          </p:cNvPr>
          <p:cNvSpPr txBox="1">
            <a:spLocks/>
          </p:cNvSpPr>
          <p:nvPr/>
        </p:nvSpPr>
        <p:spPr>
          <a:xfrm>
            <a:off x="611954" y="1289389"/>
            <a:ext cx="4848121" cy="5152818"/>
          </a:xfrm>
          <a:prstGeom prst="rect">
            <a:avLst/>
          </a:prstGeom>
          <a:solidFill>
            <a:srgbClr val="F2F2F2"/>
          </a:solidFill>
          <a:ln/>
        </p:spPr>
        <p:txBody>
          <a:bodyPr lIns="180000" tIns="2520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2400"/>
              </a:spcAft>
              <a:buNone/>
            </a:pPr>
            <a:r>
              <a:rPr lang="en-CA" b="1" dirty="0">
                <a:solidFill>
                  <a:schemeClr val="accent1"/>
                </a:solidFill>
                <a:latin typeface="Exo" panose="02000303000000000000" pitchFamily="2" charset="0"/>
              </a:rPr>
              <a:t>Market Definition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94949"/>
                </a:solidFill>
                <a:effectLst/>
                <a:uLnTx/>
                <a:uFillTx/>
                <a:latin typeface="Roboto Light"/>
                <a:ea typeface="Roboto Condensed Light" panose="02000000000000000000" pitchFamily="2" charset="0"/>
                <a:cs typeface="+mn-cs"/>
              </a:rPr>
              <a:t>AI in the oil and gas industry encompasses a suite of machine learning (ML), deep learning, natural language processing (NLP), and data analytics technologies designed to optimize complex operations across the upstream, midstream, and downstream sectors. AI solutions leverage real-time and historical data from sensors, geospatial platforms, enterprise systems, and digital twins to improve decision-making, operational efficiency, safety, and environmental performance.</a:t>
            </a:r>
          </a:p>
        </p:txBody>
      </p:sp>
      <p:sp>
        <p:nvSpPr>
          <p:cNvPr id="43" name="Speech Bubble: Rectangle 42">
            <a:extLst>
              <a:ext uri="{FF2B5EF4-FFF2-40B4-BE49-F238E27FC236}">
                <a16:creationId xmlns:a16="http://schemas.microsoft.com/office/drawing/2014/main" id="{3D50102A-BD9F-886B-9115-59418927BD38}"/>
              </a:ext>
            </a:extLst>
          </p:cNvPr>
          <p:cNvSpPr/>
          <p:nvPr/>
        </p:nvSpPr>
        <p:spPr>
          <a:xfrm>
            <a:off x="8047772" y="961607"/>
            <a:ext cx="3928692" cy="569612"/>
          </a:xfrm>
          <a:prstGeom prst="wedgeRectCallout">
            <a:avLst>
              <a:gd name="adj1" fmla="val -55045"/>
              <a:gd name="adj2" fmla="val 38204"/>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If secondary research is available, include a few key trends and data to illustrate the status of the market.</a:t>
            </a:r>
          </a:p>
        </p:txBody>
      </p:sp>
      <p:sp>
        <p:nvSpPr>
          <p:cNvPr id="7" name="Text Placeholder 6">
            <a:extLst>
              <a:ext uri="{FF2B5EF4-FFF2-40B4-BE49-F238E27FC236}">
                <a16:creationId xmlns:a16="http://schemas.microsoft.com/office/drawing/2014/main" id="{E26898AF-7A03-F140-B7B4-6BF59FD40A8E}"/>
              </a:ext>
            </a:extLst>
          </p:cNvPr>
          <p:cNvSpPr>
            <a:spLocks noGrp="1"/>
          </p:cNvSpPr>
          <p:nvPr>
            <p:ph type="body" sz="quarter" idx="4294967295"/>
          </p:nvPr>
        </p:nvSpPr>
        <p:spPr>
          <a:xfrm>
            <a:off x="5930967" y="1489577"/>
            <a:ext cx="5686425" cy="406084"/>
          </a:xfrm>
          <a:prstGeom prst="rect">
            <a:avLst/>
          </a:prstGeom>
        </p:spPr>
        <p:txBody>
          <a:bodyPr lIns="0" tIns="0" rIns="0" bIns="0"/>
          <a:lstStyle/>
          <a:p>
            <a:pPr marL="0" indent="0">
              <a:buNone/>
            </a:pPr>
            <a:r>
              <a:rPr lang="en-US" b="1" dirty="0">
                <a:latin typeface="Exo" panose="02000303000000000000" pitchFamily="2" charset="0"/>
              </a:rPr>
              <a:t>Key Trends</a:t>
            </a:r>
          </a:p>
        </p:txBody>
      </p:sp>
      <p:sp>
        <p:nvSpPr>
          <p:cNvPr id="9" name="Text Placeholder 8">
            <a:extLst>
              <a:ext uri="{FF2B5EF4-FFF2-40B4-BE49-F238E27FC236}">
                <a16:creationId xmlns:a16="http://schemas.microsoft.com/office/drawing/2014/main" id="{115F46BF-978B-0E4B-915D-06750B09B8EA}"/>
              </a:ext>
            </a:extLst>
          </p:cNvPr>
          <p:cNvSpPr>
            <a:spLocks noGrp="1"/>
          </p:cNvSpPr>
          <p:nvPr>
            <p:ph type="body" sz="quarter" idx="4294967295"/>
          </p:nvPr>
        </p:nvSpPr>
        <p:spPr>
          <a:xfrm>
            <a:off x="5954353" y="1928558"/>
            <a:ext cx="5583678" cy="664797"/>
          </a:xfrm>
          <a:prstGeom prst="rect">
            <a:avLst/>
          </a:prstGeom>
        </p:spPr>
        <p:txBody>
          <a:bodyPr wrap="square" lIns="0" tIns="0" rIns="0" bIns="0">
            <a:spAutoFit/>
          </a:bodyPr>
          <a:lstStyle/>
          <a:p>
            <a:pPr marL="0" indent="0">
              <a:buNone/>
            </a:pPr>
            <a:r>
              <a:rPr lang="en-US" sz="1600" dirty="0"/>
              <a:t>As we see the proliferation of B2B and B2C communication channels, fax has remained a critical means of information sharing in the corporate word.</a:t>
            </a:r>
          </a:p>
        </p:txBody>
      </p:sp>
      <p:grpSp>
        <p:nvGrpSpPr>
          <p:cNvPr id="4" name="Group 3">
            <a:extLst>
              <a:ext uri="{FF2B5EF4-FFF2-40B4-BE49-F238E27FC236}">
                <a16:creationId xmlns:a16="http://schemas.microsoft.com/office/drawing/2014/main" id="{CCFC9C82-0BAE-3595-247B-80A65C2EBF0C}"/>
              </a:ext>
              <a:ext uri="{C183D7F6-B498-43B3-948B-1728B52AA6E4}">
                <adec:decorative xmlns:adec="http://schemas.microsoft.com/office/drawing/2017/decorative" val="0"/>
              </a:ext>
            </a:extLst>
          </p:cNvPr>
          <p:cNvGrpSpPr/>
          <p:nvPr/>
        </p:nvGrpSpPr>
        <p:grpSpPr>
          <a:xfrm>
            <a:off x="9916092" y="2819282"/>
            <a:ext cx="1418347" cy="1418347"/>
            <a:chOff x="6239753" y="2704776"/>
            <a:chExt cx="1418347" cy="1418347"/>
          </a:xfrm>
        </p:grpSpPr>
        <p:pic>
          <p:nvPicPr>
            <p:cNvPr id="46" name="Graphic 45">
              <a:extLst>
                <a:ext uri="{FF2B5EF4-FFF2-40B4-BE49-F238E27FC236}">
                  <a16:creationId xmlns:a16="http://schemas.microsoft.com/office/drawing/2014/main" id="{2495DE57-8301-6DAD-1DC7-83ED317BFC7D}"/>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6239753" y="2704776"/>
              <a:ext cx="1418347" cy="1418347"/>
            </a:xfrm>
            <a:prstGeom prst="rect">
              <a:avLst/>
            </a:prstGeom>
          </p:spPr>
        </p:pic>
        <p:sp>
          <p:nvSpPr>
            <p:cNvPr id="44" name="Text Placeholder 7">
              <a:extLst>
                <a:ext uri="{FF2B5EF4-FFF2-40B4-BE49-F238E27FC236}">
                  <a16:creationId xmlns:a16="http://schemas.microsoft.com/office/drawing/2014/main" id="{48834EDB-2C43-F313-A2C4-A53BA65B8463}"/>
                </a:ext>
              </a:extLst>
            </p:cNvPr>
            <p:cNvSpPr txBox="1">
              <a:spLocks/>
            </p:cNvSpPr>
            <p:nvPr/>
          </p:nvSpPr>
          <p:spPr>
            <a:xfrm>
              <a:off x="6287273" y="3087567"/>
              <a:ext cx="1323307" cy="880482"/>
            </a:xfrm>
            <a:prstGeom prst="rect">
              <a:avLst/>
            </a:prstGeom>
          </p:spPr>
          <p:txBody>
            <a:bodyPr lIns="0" tIns="0" rIns="0" bIns="0" numCol="1" spcCol="360000" anchor="ctr">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000"/>
                </a:lnSpc>
                <a:defRPr/>
              </a:pPr>
              <a:r>
                <a:rPr lang="en-CA" sz="3200" b="1" dirty="0">
                  <a:solidFill>
                    <a:schemeClr val="accent4"/>
                  </a:solidFill>
                  <a:latin typeface="Exo" panose="02000303000000000000" pitchFamily="2" charset="0"/>
                  <a:cs typeface="Space Grotesk" pitchFamily="2" charset="0"/>
                </a:rPr>
                <a:t>$3–5 </a:t>
              </a:r>
            </a:p>
            <a:p>
              <a:pPr algn="ctr">
                <a:lnSpc>
                  <a:spcPts val="2000"/>
                </a:lnSpc>
                <a:defRPr/>
              </a:pPr>
              <a:r>
                <a:rPr lang="en-CA" sz="2400" dirty="0">
                  <a:solidFill>
                    <a:schemeClr val="accent4"/>
                  </a:solidFill>
                  <a:latin typeface="Exo" panose="02000303000000000000" pitchFamily="2" charset="0"/>
                  <a:cs typeface="Space Grotesk" pitchFamily="2" charset="0"/>
                </a:rPr>
                <a:t>billion</a:t>
              </a:r>
            </a:p>
          </p:txBody>
        </p:sp>
      </p:grpSp>
      <p:sp>
        <p:nvSpPr>
          <p:cNvPr id="16" name="Text Placeholder 7">
            <a:extLst>
              <a:ext uri="{FF2B5EF4-FFF2-40B4-BE49-F238E27FC236}">
                <a16:creationId xmlns:a16="http://schemas.microsoft.com/office/drawing/2014/main" id="{C7156D6F-1CDB-7248-8880-F622EAE9406D}"/>
              </a:ext>
            </a:extLst>
          </p:cNvPr>
          <p:cNvSpPr txBox="1">
            <a:spLocks/>
          </p:cNvSpPr>
          <p:nvPr/>
        </p:nvSpPr>
        <p:spPr>
          <a:xfrm>
            <a:off x="5930967" y="3050499"/>
            <a:ext cx="3494752" cy="757002"/>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000"/>
              </a:lnSpc>
              <a:defRPr/>
            </a:pPr>
            <a:r>
              <a:rPr lang="en-US" dirty="0">
                <a:latin typeface="Montserrat Medium" pitchFamily="2" charset="77"/>
              </a:rPr>
              <a:t>While estimates vary, the AI in oil and gas market is projected to reach US$3–5 billion by 2030.</a:t>
            </a:r>
            <a:endParaRPr lang="en-CA" dirty="0">
              <a:latin typeface="Montserrat Medium" pitchFamily="2" charset="77"/>
            </a:endParaRPr>
          </a:p>
        </p:txBody>
      </p:sp>
      <p:sp>
        <p:nvSpPr>
          <p:cNvPr id="30" name="Text Placeholder 7">
            <a:extLst>
              <a:ext uri="{FF2B5EF4-FFF2-40B4-BE49-F238E27FC236}">
                <a16:creationId xmlns:a16="http://schemas.microsoft.com/office/drawing/2014/main" id="{DAD37CA4-21C5-4FE7-89FF-E8503CD5F87A}"/>
              </a:ext>
            </a:extLst>
          </p:cNvPr>
          <p:cNvSpPr txBox="1">
            <a:spLocks/>
          </p:cNvSpPr>
          <p:nvPr/>
        </p:nvSpPr>
        <p:spPr>
          <a:xfrm>
            <a:off x="5930967" y="3833684"/>
            <a:ext cx="2283697" cy="247436"/>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lnSpc>
                <a:spcPts val="2000"/>
              </a:lnSpc>
              <a:defRPr/>
            </a:pPr>
            <a:r>
              <a:rPr lang="en-CA" sz="1000" dirty="0">
                <a:ea typeface="Roboto Condensed Light" panose="02000000000000000000" pitchFamily="2" charset="0"/>
              </a:rPr>
              <a:t>Source: </a:t>
            </a:r>
            <a:r>
              <a:rPr lang="en-CA" sz="1000" dirty="0">
                <a:ea typeface="Roboto Condensed Light" panose="02000000000000000000" pitchFamily="2" charset="0"/>
                <a:hlinkClick r:id="rId4"/>
              </a:rPr>
              <a:t>Energy Conference Network</a:t>
            </a:r>
            <a:r>
              <a:rPr lang="en-CA" sz="1000" dirty="0">
                <a:ea typeface="Roboto Condensed Light" panose="02000000000000000000" pitchFamily="2" charset="0"/>
              </a:rPr>
              <a:t>, 2025</a:t>
            </a:r>
          </a:p>
        </p:txBody>
      </p:sp>
      <p:grpSp>
        <p:nvGrpSpPr>
          <p:cNvPr id="24" name="Group 23" descr="Donut chart, 47%">
            <a:extLst>
              <a:ext uri="{FF2B5EF4-FFF2-40B4-BE49-F238E27FC236}">
                <a16:creationId xmlns:a16="http://schemas.microsoft.com/office/drawing/2014/main" id="{19960A22-6C7A-EF4D-B665-B04CF0B076C1}"/>
              </a:ext>
            </a:extLst>
          </p:cNvPr>
          <p:cNvGrpSpPr/>
          <p:nvPr/>
        </p:nvGrpSpPr>
        <p:grpSpPr>
          <a:xfrm>
            <a:off x="6020692" y="4365811"/>
            <a:ext cx="1926317" cy="1871670"/>
            <a:chOff x="6132779" y="3824285"/>
            <a:chExt cx="3273953" cy="2159884"/>
          </a:xfrm>
        </p:grpSpPr>
        <p:graphicFrame>
          <p:nvGraphicFramePr>
            <p:cNvPr id="25" name="Chart 24">
              <a:extLst>
                <a:ext uri="{FF2B5EF4-FFF2-40B4-BE49-F238E27FC236}">
                  <a16:creationId xmlns:a16="http://schemas.microsoft.com/office/drawing/2014/main" id="{E346590B-931E-DD4B-8F5D-FCEE40664E40}"/>
                </a:ext>
              </a:extLst>
            </p:cNvPr>
            <p:cNvGraphicFramePr/>
            <p:nvPr>
              <p:extLst>
                <p:ext uri="{D42A27DB-BD31-4B8C-83A1-F6EECF244321}">
                  <p14:modId xmlns:p14="http://schemas.microsoft.com/office/powerpoint/2010/main" val="2228058705"/>
                </p:ext>
              </p:extLst>
            </p:nvPr>
          </p:nvGraphicFramePr>
          <p:xfrm>
            <a:off x="6132779" y="3824285"/>
            <a:ext cx="3273953" cy="2159884"/>
          </p:xfrm>
          <a:graphic>
            <a:graphicData uri="http://schemas.openxmlformats.org/drawingml/2006/chart">
              <c:chart xmlns:c="http://schemas.openxmlformats.org/drawingml/2006/chart" xmlns:r="http://schemas.openxmlformats.org/officeDocument/2006/relationships" r:id="rId5"/>
            </a:graphicData>
          </a:graphic>
        </p:graphicFrame>
        <p:sp>
          <p:nvSpPr>
            <p:cNvPr id="26" name="TextBox 25">
              <a:extLst>
                <a:ext uri="{FF2B5EF4-FFF2-40B4-BE49-F238E27FC236}">
                  <a16:creationId xmlns:a16="http://schemas.microsoft.com/office/drawing/2014/main" id="{615228EF-FEB2-8A4E-856B-48CD25E0C8C7}"/>
                </a:ext>
              </a:extLst>
            </p:cNvPr>
            <p:cNvSpPr txBox="1"/>
            <p:nvPr/>
          </p:nvSpPr>
          <p:spPr>
            <a:xfrm>
              <a:off x="6586538" y="4713963"/>
              <a:ext cx="2343149" cy="426205"/>
            </a:xfrm>
            <a:prstGeom prst="rect">
              <a:avLst/>
            </a:prstGeom>
          </p:spPr>
          <p:txBody>
            <a:bodyPr vert="horz" wrap="square" lIns="0" tIns="0" rIns="0" bIns="0" rtlCol="0">
              <a:spAutoFit/>
            </a:bodyPr>
            <a:lstStyle/>
            <a:p>
              <a:pPr marL="289917" marR="242951" lvl="1" algn="ctr" defTabSz="554437">
                <a:spcBef>
                  <a:spcPts val="55"/>
                </a:spcBef>
                <a:defRPr/>
              </a:pPr>
              <a:r>
                <a:rPr lang="en-US" sz="2400" spc="-30" dirty="0">
                  <a:solidFill>
                    <a:schemeClr val="accent1"/>
                  </a:solidFill>
                  <a:latin typeface="Exo" panose="02000503000000000000" pitchFamily="2" charset="77"/>
                  <a:cs typeface="Space Grotesk" pitchFamily="2" charset="0"/>
                </a:rPr>
                <a:t>47%</a:t>
              </a:r>
            </a:p>
          </p:txBody>
        </p:sp>
      </p:grpSp>
      <p:sp>
        <p:nvSpPr>
          <p:cNvPr id="20" name="Text Placeholder 7">
            <a:extLst>
              <a:ext uri="{FF2B5EF4-FFF2-40B4-BE49-F238E27FC236}">
                <a16:creationId xmlns:a16="http://schemas.microsoft.com/office/drawing/2014/main" id="{658C81C1-3793-C748-AC68-BE9D0CAF2101}"/>
              </a:ext>
            </a:extLst>
          </p:cNvPr>
          <p:cNvSpPr txBox="1">
            <a:spLocks/>
          </p:cNvSpPr>
          <p:nvPr/>
        </p:nvSpPr>
        <p:spPr>
          <a:xfrm>
            <a:off x="8016450" y="4797142"/>
            <a:ext cx="3494752" cy="822119"/>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000"/>
              </a:lnSpc>
              <a:defRPr/>
            </a:pPr>
            <a:r>
              <a:rPr lang="en-US" dirty="0">
                <a:latin typeface="Montserrat Medium" pitchFamily="2" charset="77"/>
              </a:rPr>
              <a:t>of gas and oil industry organizations stated that they would use AI operationally in 2024.</a:t>
            </a:r>
            <a:endParaRPr lang="en-CA" dirty="0">
              <a:latin typeface="Montserrat" pitchFamily="2" charset="77"/>
            </a:endParaRPr>
          </a:p>
        </p:txBody>
      </p:sp>
      <p:sp>
        <p:nvSpPr>
          <p:cNvPr id="42" name="Speech Bubble: Rectangle 41">
            <a:extLst>
              <a:ext uri="{FF2B5EF4-FFF2-40B4-BE49-F238E27FC236}">
                <a16:creationId xmlns:a16="http://schemas.microsoft.com/office/drawing/2014/main" id="{956394BD-126A-C9B8-B475-E6958C074309}"/>
              </a:ext>
            </a:extLst>
          </p:cNvPr>
          <p:cNvSpPr/>
          <p:nvPr/>
        </p:nvSpPr>
        <p:spPr>
          <a:xfrm>
            <a:off x="1161065" y="5573291"/>
            <a:ext cx="4646327" cy="1033610"/>
          </a:xfrm>
          <a:prstGeom prst="wedgeRectCallout">
            <a:avLst>
              <a:gd name="adj1" fmla="val -24982"/>
              <a:gd name="adj2" fmla="val -70488"/>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Provide a snapshot of the current state of the market. Explain how and where the solutions offered in this market are used. Describe a few top use cases in this market. If the requested vendor belongs to a niche market, you may use the encompassing market instead.</a:t>
            </a:r>
          </a:p>
        </p:txBody>
      </p:sp>
      <p:sp>
        <p:nvSpPr>
          <p:cNvPr id="31" name="Text Placeholder 7">
            <a:extLst>
              <a:ext uri="{FF2B5EF4-FFF2-40B4-BE49-F238E27FC236}">
                <a16:creationId xmlns:a16="http://schemas.microsoft.com/office/drawing/2014/main" id="{54094DBD-3EC3-410A-9625-B94D972E6DC4}"/>
              </a:ext>
            </a:extLst>
          </p:cNvPr>
          <p:cNvSpPr txBox="1">
            <a:spLocks/>
          </p:cNvSpPr>
          <p:nvPr/>
        </p:nvSpPr>
        <p:spPr>
          <a:xfrm>
            <a:off x="8016450" y="5576788"/>
            <a:ext cx="1544877" cy="319605"/>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lnSpc>
                <a:spcPts val="2000"/>
              </a:lnSpc>
              <a:defRPr/>
            </a:pPr>
            <a:r>
              <a:rPr lang="en-CA" sz="1000" dirty="0">
                <a:ea typeface="Roboto Condensed Light" panose="02000000000000000000" pitchFamily="2" charset="0"/>
              </a:rPr>
              <a:t>Source: </a:t>
            </a:r>
            <a:r>
              <a:rPr lang="en-CA" sz="1000" dirty="0">
                <a:ea typeface="Roboto Condensed Light" panose="02000000000000000000" pitchFamily="2" charset="0"/>
                <a:hlinkClick r:id="rId6"/>
              </a:rPr>
              <a:t>DNV</a:t>
            </a:r>
            <a:r>
              <a:rPr lang="en-CA" sz="1000" dirty="0">
                <a:ea typeface="Roboto Condensed Light" panose="02000000000000000000" pitchFamily="2" charset="0"/>
              </a:rPr>
              <a:t>, 2024</a:t>
            </a:r>
          </a:p>
        </p:txBody>
      </p:sp>
    </p:spTree>
    <p:extLst>
      <p:ext uri="{BB962C8B-B14F-4D97-AF65-F5344CB8AC3E}">
        <p14:creationId xmlns:p14="http://schemas.microsoft.com/office/powerpoint/2010/main" val="890338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65BD47-310C-3776-D024-7693FC080DD4}"/>
              </a:ext>
              <a:ext uri="{C183D7F6-B498-43B3-948B-1728B52AA6E4}">
                <adec:decorative xmlns:adec="http://schemas.microsoft.com/office/drawing/2017/decorative" val="1"/>
              </a:ext>
            </a:extLst>
          </p:cNvPr>
          <p:cNvSpPr/>
          <p:nvPr/>
        </p:nvSpPr>
        <p:spPr>
          <a:xfrm>
            <a:off x="-5388" y="193819"/>
            <a:ext cx="144000" cy="75422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a:xfrm>
            <a:off x="138611" y="194978"/>
            <a:ext cx="12047997" cy="754895"/>
          </a:xfrm>
          <a:solidFill>
            <a:srgbClr val="FFFFFF"/>
          </a:solidFill>
          <a:ln/>
        </p:spPr>
        <p:txBody>
          <a:bodyPr lIns="180000" anchor="ctr">
            <a:noAutofit/>
          </a:bodyPr>
          <a:lstStyle/>
          <a:p>
            <a:pPr defTabSz="914400"/>
            <a:r>
              <a:rPr lang="en-US" spc="-61" dirty="0">
                <a:latin typeface="+mj-lt"/>
                <a:cs typeface="+mj-cs"/>
              </a:rPr>
              <a:t>Top Level Features</a:t>
            </a:r>
          </a:p>
        </p:txBody>
      </p:sp>
      <p:sp>
        <p:nvSpPr>
          <p:cNvPr id="23" name="Rectangle 22">
            <a:extLst>
              <a:ext uri="{FF2B5EF4-FFF2-40B4-BE49-F238E27FC236}">
                <a16:creationId xmlns:a16="http://schemas.microsoft.com/office/drawing/2014/main" id="{2867C691-3874-E043-A610-CEB7D2987D7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506458" y="1255669"/>
            <a:ext cx="11179084" cy="5068934"/>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endParaRPr lang="en-US" sz="1092">
              <a:solidFill>
                <a:srgbClr val="FFFFFF"/>
              </a:solidFill>
              <a:latin typeface="Calibri" panose="020F0502020204030204"/>
            </a:endParaRPr>
          </a:p>
        </p:txBody>
      </p:sp>
      <p:graphicFrame>
        <p:nvGraphicFramePr>
          <p:cNvPr id="25" name="Table 24">
            <a:extLst>
              <a:ext uri="{FF2B5EF4-FFF2-40B4-BE49-F238E27FC236}">
                <a16:creationId xmlns:a16="http://schemas.microsoft.com/office/drawing/2014/main" id="{E0E7B936-D546-7941-96C6-E625862A3DC1}"/>
              </a:ext>
            </a:extLst>
          </p:cNvPr>
          <p:cNvGraphicFramePr>
            <a:graphicFrameLocks noGrp="1"/>
          </p:cNvGraphicFramePr>
          <p:nvPr>
            <p:extLst>
              <p:ext uri="{D42A27DB-BD31-4B8C-83A1-F6EECF244321}">
                <p14:modId xmlns:p14="http://schemas.microsoft.com/office/powerpoint/2010/main" val="2756230750"/>
              </p:ext>
            </p:extLst>
          </p:nvPr>
        </p:nvGraphicFramePr>
        <p:xfrm>
          <a:off x="506459" y="1271605"/>
          <a:ext cx="11179084" cy="5052998"/>
        </p:xfrm>
        <a:graphic>
          <a:graphicData uri="http://schemas.openxmlformats.org/drawingml/2006/table">
            <a:tbl>
              <a:tblPr firstRow="1" bandRow="1">
                <a:effectLst/>
                <a:tableStyleId>{5C22544A-7EE6-4342-B048-85BDC9FD1C3A}</a:tableStyleId>
              </a:tblPr>
              <a:tblGrid>
                <a:gridCol w="3134773">
                  <a:extLst>
                    <a:ext uri="{9D8B030D-6E8A-4147-A177-3AD203B41FA5}">
                      <a16:colId xmlns:a16="http://schemas.microsoft.com/office/drawing/2014/main" val="866264451"/>
                    </a:ext>
                  </a:extLst>
                </a:gridCol>
                <a:gridCol w="8044311">
                  <a:extLst>
                    <a:ext uri="{9D8B030D-6E8A-4147-A177-3AD203B41FA5}">
                      <a16:colId xmlns:a16="http://schemas.microsoft.com/office/drawing/2014/main" val="2703970457"/>
                    </a:ext>
                  </a:extLst>
                </a:gridCol>
              </a:tblGrid>
              <a:tr h="668738">
                <a:tc>
                  <a:txBody>
                    <a:bodyPr/>
                    <a:lstStyle/>
                    <a:p>
                      <a:pPr marL="0" indent="0" algn="l" rtl="0">
                        <a:lnSpc>
                          <a:spcPts val="2400"/>
                        </a:lnSpc>
                        <a:spcBef>
                          <a:spcPts val="0"/>
                        </a:spcBef>
                        <a:buSzPts val="1100"/>
                        <a:buFont typeface="Arial" panose="020B0604020202020204" pitchFamily="34" charset="0"/>
                        <a:buNone/>
                        <a:tabLst/>
                      </a:pPr>
                      <a:r>
                        <a:rPr lang="en-US" sz="1800" b="0" i="0" kern="1200" dirty="0">
                          <a:solidFill>
                            <a:schemeClr val="bg1"/>
                          </a:solidFill>
                          <a:latin typeface="Montserrat SemiBold" pitchFamily="2" charset="0"/>
                          <a:ea typeface="Roboto Condensed Light" panose="02000000000000000000" pitchFamily="2" charset="0"/>
                          <a:cs typeface="+mn-cs"/>
                        </a:rPr>
                        <a:t>Feature Name</a:t>
                      </a:r>
                    </a:p>
                  </a:txBody>
                  <a:tcPr marL="46800" marR="46800" marT="46800" marB="46800" anchor="ctr">
                    <a:lnR w="38100" cap="flat" cmpd="sng" algn="ctr">
                      <a:solidFill>
                        <a:schemeClr val="bg1"/>
                      </a:solidFill>
                      <a:prstDash val="solid"/>
                      <a:round/>
                      <a:headEnd type="none" w="med" len="med"/>
                      <a:tailEnd type="none" w="med" len="med"/>
                    </a:lnR>
                    <a:lnT w="38100" cmpd="sng">
                      <a:noFill/>
                    </a:lnT>
                    <a:lnB w="12700" cmpd="sng">
                      <a:noFill/>
                    </a:lnB>
                    <a:gradFill>
                      <a:gsLst>
                        <a:gs pos="0">
                          <a:schemeClr val="accent1">
                            <a:lumMod val="60000"/>
                            <a:lumOff val="40000"/>
                          </a:schemeClr>
                        </a:gs>
                        <a:gs pos="95000">
                          <a:srgbClr val="2576B7"/>
                        </a:gs>
                      </a:gsLst>
                      <a:lin ang="3000000" scaled="0"/>
                    </a:gradFill>
                  </a:tcPr>
                </a:tc>
                <a:tc>
                  <a:txBody>
                    <a:bodyPr/>
                    <a:lstStyle/>
                    <a:p>
                      <a:pPr marL="0" indent="0" algn="l">
                        <a:lnSpc>
                          <a:spcPts val="2400"/>
                        </a:lnSpc>
                        <a:spcBef>
                          <a:spcPts val="0"/>
                        </a:spcBef>
                        <a:buFont typeface="Arial" panose="020B0604020202020204" pitchFamily="34" charset="0"/>
                        <a:buNone/>
                        <a:tabLst/>
                      </a:pPr>
                      <a:r>
                        <a:rPr lang="en-US" sz="1800" b="0" i="0">
                          <a:solidFill>
                            <a:schemeClr val="bg1"/>
                          </a:solidFill>
                          <a:latin typeface="Montserrat SemiBold" pitchFamily="2" charset="0"/>
                          <a:ea typeface="Roboto Condensed Light" panose="02000000000000000000" pitchFamily="2" charset="0"/>
                        </a:rPr>
                        <a:t>Description</a:t>
                      </a:r>
                    </a:p>
                  </a:txBody>
                  <a:tcPr marL="46800" marR="46800" marT="46800" marB="46800" anchor="ctr">
                    <a:lnL w="38100" cap="flat" cmpd="sng" algn="ctr">
                      <a:solidFill>
                        <a:schemeClr val="bg1"/>
                      </a:solidFill>
                      <a:prstDash val="solid"/>
                      <a:round/>
                      <a:headEnd type="none" w="med" len="med"/>
                      <a:tailEnd type="none" w="med" len="med"/>
                    </a:lnL>
                    <a:lnT w="38100" cmpd="sng">
                      <a:noFill/>
                    </a:lnT>
                    <a:lnB w="12700" cmpd="sng">
                      <a:noFill/>
                    </a:lnB>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551143364"/>
                  </a:ext>
                </a:extLst>
              </a:tr>
              <a:tr h="438426">
                <a:tc>
                  <a:txBody>
                    <a:bodyPr/>
                    <a:lstStyle/>
                    <a:p>
                      <a:pPr marL="0" indent="0" algn="l" rtl="0">
                        <a:lnSpc>
                          <a:spcPts val="1600"/>
                        </a:lnSpc>
                        <a:spcBef>
                          <a:spcPts val="800"/>
                        </a:spcBef>
                        <a:buSzPts val="1100"/>
                        <a:buFont typeface="Arial" panose="020B0604020202020204" pitchFamily="34" charset="0"/>
                        <a:buNone/>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Real-Time Performance Monitoring</a:t>
                      </a:r>
                    </a:p>
                  </a:txBody>
                  <a:tcPr marL="46800" marR="46800" marT="46800" marB="46800" anchor="ctr">
                    <a:lnR w="6350" cap="flat" cmpd="sng" algn="ctr">
                      <a:noFill/>
                      <a:prstDash val="solid"/>
                      <a:round/>
                      <a:headEnd type="none" w="med" len="med"/>
                      <a:tailEnd type="none" w="med" len="med"/>
                    </a:lnR>
                    <a:lnT w="38100" cmpd="sng">
                      <a:noFill/>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indent="0" algn="l">
                        <a:lnSpc>
                          <a:spcPts val="1600"/>
                        </a:lnSpc>
                        <a:spcBef>
                          <a:spcPts val="800"/>
                        </a:spcBef>
                        <a:buFont typeface="Arial" panose="020B0604020202020204" pitchFamily="34" charset="0"/>
                        <a:buNone/>
                        <a:tabLst/>
                      </a:pPr>
                      <a:r>
                        <a:rPr lang="en-US" sz="1200" b="0" i="0" dirty="0">
                          <a:solidFill>
                            <a:srgbClr val="000000"/>
                          </a:solidFill>
                          <a:latin typeface="Roboto Condensed Light" panose="02000000000000000000" pitchFamily="2" charset="0"/>
                          <a:ea typeface="Roboto Condensed Light" panose="02000000000000000000" pitchFamily="2" charset="0"/>
                        </a:rPr>
                        <a:t>Tracks parameters like pressure, flow rate, current draw to detect anomalies early.</a:t>
                      </a:r>
                    </a:p>
                  </a:txBody>
                  <a:tcPr marL="46800" marR="46800" marT="46800" marB="46800" anchor="ctr">
                    <a:lnL w="6350" cap="flat" cmpd="sng" algn="ctr">
                      <a:noFill/>
                      <a:prstDash val="solid"/>
                      <a:round/>
                      <a:headEnd type="none" w="med" len="med"/>
                      <a:tailEnd type="none" w="med" len="med"/>
                    </a:lnL>
                    <a:lnT w="38100" cmpd="sng">
                      <a:noFill/>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86074955"/>
                  </a:ext>
                </a:extLst>
              </a:tr>
              <a:tr h="438426">
                <a:tc>
                  <a:txBody>
                    <a:bodyPr/>
                    <a:lstStyle/>
                    <a:p>
                      <a:pPr marL="0" indent="0" algn="l" rtl="0">
                        <a:lnSpc>
                          <a:spcPts val="1600"/>
                        </a:lnSpc>
                        <a:spcBef>
                          <a:spcPts val="800"/>
                        </a:spcBef>
                        <a:buSzPts val="1100"/>
                        <a:buFont typeface="Arial" panose="020B0604020202020204" pitchFamily="34" charset="0"/>
                        <a:buNone/>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Predictive Maintenance</a:t>
                      </a:r>
                    </a:p>
                  </a:txBody>
                  <a:tcPr marL="46800" marR="46800" marT="46800" marB="46800" anchor="ctr">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indent="0" algn="l">
                        <a:lnSpc>
                          <a:spcPts val="1600"/>
                        </a:lnSpc>
                        <a:spcBef>
                          <a:spcPts val="800"/>
                        </a:spcBef>
                        <a:buFont typeface="Arial" panose="020B0604020202020204" pitchFamily="34" charset="0"/>
                        <a:buNone/>
                        <a:tabLst/>
                      </a:pPr>
                      <a:r>
                        <a:rPr lang="en-US" sz="1200" b="0" i="0" dirty="0">
                          <a:solidFill>
                            <a:srgbClr val="000000"/>
                          </a:solidFill>
                          <a:latin typeface="Roboto Condensed Light" panose="02000000000000000000" pitchFamily="2" charset="0"/>
                          <a:ea typeface="Roboto Condensed Light" panose="02000000000000000000" pitchFamily="2" charset="0"/>
                        </a:rPr>
                        <a:t>Uses AI models to forecast failures or degradation, minimizing downtime.</a:t>
                      </a:r>
                    </a:p>
                  </a:txBody>
                  <a:tcPr marL="46800" marR="46800" marT="46800" marB="46800" anchor="ctr">
                    <a:lnL w="6350" cap="flat" cmpd="sng" algn="ctr">
                      <a:noFill/>
                      <a:prstDash val="solid"/>
                      <a:round/>
                      <a:headEnd type="none" w="med" len="med"/>
                      <a:tailEnd type="none" w="med" len="med"/>
                    </a:lnL>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91020403"/>
                  </a:ext>
                </a:extLst>
              </a:tr>
              <a:tr h="438426">
                <a:tc>
                  <a:txBody>
                    <a:bodyPr/>
                    <a:lstStyle/>
                    <a:p>
                      <a:pPr marL="0" indent="0" algn="l" rtl="0">
                        <a:lnSpc>
                          <a:spcPts val="1600"/>
                        </a:lnSpc>
                        <a:spcBef>
                          <a:spcPts val="800"/>
                        </a:spcBef>
                        <a:buSzPts val="1100"/>
                        <a:buFont typeface="Arial" panose="020B0604020202020204" pitchFamily="34" charset="0"/>
                        <a:buNone/>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Dynamic Setpoint Optimization</a:t>
                      </a:r>
                    </a:p>
                  </a:txBody>
                  <a:tcPr marL="46800" marR="46800" marT="46800" marB="46800" anchor="ctr">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indent="0" algn="l">
                        <a:lnSpc>
                          <a:spcPts val="1600"/>
                        </a:lnSpc>
                        <a:spcBef>
                          <a:spcPts val="800"/>
                        </a:spcBef>
                        <a:buFont typeface="Arial" panose="020B0604020202020204" pitchFamily="34" charset="0"/>
                        <a:buNone/>
                        <a:tabLst/>
                      </a:pPr>
                      <a:r>
                        <a:rPr lang="en-US" sz="1200" b="0" i="0" dirty="0">
                          <a:solidFill>
                            <a:srgbClr val="000000"/>
                          </a:solidFill>
                          <a:latin typeface="Roboto Condensed Light" panose="02000000000000000000" pitchFamily="2" charset="0"/>
                          <a:ea typeface="Roboto Condensed Light" panose="02000000000000000000" pitchFamily="2" charset="0"/>
                        </a:rPr>
                        <a:t>Adjusts pump speeds and operational settings for energy efficiency and optimal lift.</a:t>
                      </a:r>
                    </a:p>
                  </a:txBody>
                  <a:tcPr marL="46800" marR="46800" marT="46800" marB="46800" anchor="ctr">
                    <a:lnL w="6350" cap="flat" cmpd="sng" algn="ctr">
                      <a:noFill/>
                      <a:prstDash val="solid"/>
                      <a:round/>
                      <a:headEnd type="none" w="med" len="med"/>
                      <a:tailEnd type="none" w="med" len="med"/>
                    </a:lnL>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80789470"/>
                  </a:ext>
                </a:extLst>
              </a:tr>
              <a:tr h="438426">
                <a:tc>
                  <a:txBody>
                    <a:bodyPr/>
                    <a:lstStyle/>
                    <a:p>
                      <a:pPr marL="0" marR="0" lvl="0" indent="0" algn="l" defTabSz="914400" rtl="0" eaLnBrk="1" fontAlgn="auto" latinLnBrk="0" hangingPunct="1">
                        <a:lnSpc>
                          <a:spcPts val="1600"/>
                        </a:lnSpc>
                        <a:spcBef>
                          <a:spcPts val="800"/>
                        </a:spcBef>
                        <a:spcAft>
                          <a:spcPts val="0"/>
                        </a:spcAft>
                        <a:buClrTx/>
                        <a:buSzPts val="1100"/>
                        <a:buFont typeface="Arial" panose="020B0604020202020204" pitchFamily="34" charset="0"/>
                        <a:buNone/>
                        <a:tabLst/>
                        <a:defRPr/>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Anomaly Detection &amp; Alerting</a:t>
                      </a:r>
                    </a:p>
                  </a:txBody>
                  <a:tcPr marL="46800" marR="46800" marT="46800" marB="46800" anchor="ctr">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indent="0" algn="l">
                        <a:lnSpc>
                          <a:spcPts val="1600"/>
                        </a:lnSpc>
                        <a:spcBef>
                          <a:spcPts val="800"/>
                        </a:spcBef>
                        <a:buFont typeface="Arial" panose="020B0604020202020204" pitchFamily="34" charset="0"/>
                        <a:buNone/>
                        <a:tabLst/>
                      </a:pPr>
                      <a:r>
                        <a:rPr lang="en-US" sz="1200" b="0" i="0" dirty="0">
                          <a:solidFill>
                            <a:srgbClr val="000000"/>
                          </a:solidFill>
                          <a:latin typeface="Roboto Condensed Light" panose="02000000000000000000" pitchFamily="2" charset="0"/>
                          <a:ea typeface="Roboto Condensed Light" panose="02000000000000000000" pitchFamily="2" charset="0"/>
                        </a:rPr>
                        <a:t>Identifies unusual patterns indicating gas lock, pump-off, or scaling issues.</a:t>
                      </a:r>
                    </a:p>
                  </a:txBody>
                  <a:tcPr marL="46800" marR="46800" marT="46800" marB="46800" anchor="ctr">
                    <a:lnL w="6350" cap="flat" cmpd="sng" algn="ctr">
                      <a:noFill/>
                      <a:prstDash val="solid"/>
                      <a:round/>
                      <a:headEnd type="none" w="med" len="med"/>
                      <a:tailEnd type="none" w="med" len="med"/>
                    </a:lnL>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05239513"/>
                  </a:ext>
                </a:extLst>
              </a:tr>
              <a:tr h="438426">
                <a:tc>
                  <a:txBody>
                    <a:bodyPr/>
                    <a:lstStyle/>
                    <a:p>
                      <a:pPr marL="0" marR="0" lvl="0" indent="0" algn="l" defTabSz="914400" rtl="0" eaLnBrk="1" fontAlgn="auto" latinLnBrk="0" hangingPunct="1">
                        <a:lnSpc>
                          <a:spcPts val="1600"/>
                        </a:lnSpc>
                        <a:spcBef>
                          <a:spcPts val="800"/>
                        </a:spcBef>
                        <a:spcAft>
                          <a:spcPts val="0"/>
                        </a:spcAft>
                        <a:buClrTx/>
                        <a:buSzPts val="1100"/>
                        <a:buFont typeface="Arial" panose="020B0604020202020204" pitchFamily="34" charset="0"/>
                        <a:buNone/>
                        <a:tabLst/>
                        <a:defRPr/>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Production Forecasting</a:t>
                      </a:r>
                    </a:p>
                  </a:txBody>
                  <a:tcPr marL="46800" marR="46800" marT="46800" marB="46800" anchor="ctr">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indent="0" algn="l">
                        <a:lnSpc>
                          <a:spcPts val="1600"/>
                        </a:lnSpc>
                        <a:spcBef>
                          <a:spcPts val="800"/>
                        </a:spcBef>
                        <a:buFont typeface="Arial" panose="020B0604020202020204" pitchFamily="34" charset="0"/>
                        <a:buNone/>
                        <a:tabLst/>
                      </a:pPr>
                      <a:r>
                        <a:rPr lang="en-US" sz="1200" b="0" i="0" dirty="0">
                          <a:solidFill>
                            <a:srgbClr val="000000"/>
                          </a:solidFill>
                          <a:latin typeface="Roboto Condensed Light" panose="02000000000000000000" pitchFamily="2" charset="0"/>
                          <a:ea typeface="Roboto Condensed Light" panose="02000000000000000000" pitchFamily="2" charset="0"/>
                        </a:rPr>
                        <a:t>Predicts output based on reservoir and operational data, improving planning.</a:t>
                      </a:r>
                    </a:p>
                  </a:txBody>
                  <a:tcPr marL="46800" marR="46800" marT="46800" marB="46800" anchor="ctr">
                    <a:lnL w="6350" cap="flat" cmpd="sng" algn="ctr">
                      <a:noFill/>
                      <a:prstDash val="solid"/>
                      <a:round/>
                      <a:headEnd type="none" w="med" len="med"/>
                      <a:tailEnd type="none" w="med" len="med"/>
                    </a:lnL>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83449702"/>
                  </a:ext>
                </a:extLst>
              </a:tr>
              <a:tr h="438426">
                <a:tc>
                  <a:txBody>
                    <a:bodyPr/>
                    <a:lstStyle/>
                    <a:p>
                      <a:pPr marL="0" marR="0" lvl="0" indent="0" algn="l" defTabSz="914400" rtl="0" eaLnBrk="1" fontAlgn="auto" latinLnBrk="0" hangingPunct="1">
                        <a:lnSpc>
                          <a:spcPts val="1600"/>
                        </a:lnSpc>
                        <a:spcBef>
                          <a:spcPts val="800"/>
                        </a:spcBef>
                        <a:spcAft>
                          <a:spcPts val="0"/>
                        </a:spcAft>
                        <a:buClrTx/>
                        <a:buSzPts val="1100"/>
                        <a:buFont typeface="Arial" panose="020B0604020202020204" pitchFamily="34" charset="0"/>
                        <a:buNone/>
                        <a:tabLst/>
                        <a:defRPr/>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Integration With SCADA and IoT</a:t>
                      </a:r>
                    </a:p>
                  </a:txBody>
                  <a:tcPr marL="46800" marR="46800" marT="46800" marB="46800" anchor="ctr">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indent="0" algn="l">
                        <a:lnSpc>
                          <a:spcPts val="1600"/>
                        </a:lnSpc>
                        <a:spcBef>
                          <a:spcPts val="800"/>
                        </a:spcBef>
                        <a:buFont typeface="Arial" panose="020B0604020202020204" pitchFamily="34" charset="0"/>
                        <a:buNone/>
                        <a:tabLst/>
                      </a:pPr>
                      <a:r>
                        <a:rPr lang="en-US" sz="1200" b="0" i="0" dirty="0">
                          <a:solidFill>
                            <a:srgbClr val="000000"/>
                          </a:solidFill>
                          <a:latin typeface="Roboto Condensed Light" panose="02000000000000000000" pitchFamily="2" charset="0"/>
                          <a:ea typeface="Roboto Condensed Light" panose="02000000000000000000" pitchFamily="2" charset="0"/>
                        </a:rPr>
                        <a:t>Enables closed-loop optimization using live sensor data and historical trends.</a:t>
                      </a:r>
                    </a:p>
                  </a:txBody>
                  <a:tcPr marL="46800" marR="46800" marT="46800" marB="46800" anchor="ctr">
                    <a:lnL w="6350" cap="flat" cmpd="sng" algn="ctr">
                      <a:noFill/>
                      <a:prstDash val="solid"/>
                      <a:round/>
                      <a:headEnd type="none" w="med" len="med"/>
                      <a:tailEnd type="none" w="med" len="med"/>
                    </a:lnL>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34261817"/>
                  </a:ext>
                </a:extLst>
              </a:tr>
              <a:tr h="438426">
                <a:tc>
                  <a:txBody>
                    <a:bodyPr/>
                    <a:lstStyle/>
                    <a:p>
                      <a:pPr marL="0" marR="0" lvl="0" indent="0" algn="l" defTabSz="914400" rtl="0" eaLnBrk="1" fontAlgn="auto" latinLnBrk="0" hangingPunct="1">
                        <a:lnSpc>
                          <a:spcPts val="1600"/>
                        </a:lnSpc>
                        <a:spcBef>
                          <a:spcPts val="800"/>
                        </a:spcBef>
                        <a:spcAft>
                          <a:spcPts val="0"/>
                        </a:spcAft>
                        <a:buClrTx/>
                        <a:buSzPts val="1100"/>
                        <a:buFont typeface="Arial" panose="020B0604020202020204" pitchFamily="34" charset="0"/>
                        <a:buNone/>
                        <a:tabLst/>
                        <a:defRPr/>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Usage Pattern Analysis</a:t>
                      </a:r>
                    </a:p>
                  </a:txBody>
                  <a:tcPr marL="46800" marR="46800" marT="46800" marB="46800" anchor="ctr">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indent="0" algn="l">
                        <a:lnSpc>
                          <a:spcPts val="1600"/>
                        </a:lnSpc>
                        <a:spcBef>
                          <a:spcPts val="800"/>
                        </a:spcBef>
                        <a:buFont typeface="Arial" panose="020B0604020202020204" pitchFamily="34" charset="0"/>
                        <a:buNone/>
                        <a:tabLst/>
                      </a:pPr>
                      <a:r>
                        <a:rPr lang="en-US" sz="1200" b="0" i="0" dirty="0">
                          <a:solidFill>
                            <a:srgbClr val="000000"/>
                          </a:solidFill>
                          <a:latin typeface="Roboto Condensed Light" panose="02000000000000000000" pitchFamily="2" charset="0"/>
                          <a:ea typeface="Roboto Condensed Light" panose="02000000000000000000" pitchFamily="2" charset="0"/>
                        </a:rPr>
                        <a:t>Tracks chemical consumption trends to optimize dosing schedules.</a:t>
                      </a:r>
                    </a:p>
                  </a:txBody>
                  <a:tcPr marL="46800" marR="46800" marT="46800" marB="46800" anchor="ctr">
                    <a:lnL w="6350" cap="flat" cmpd="sng" algn="ctr">
                      <a:noFill/>
                      <a:prstDash val="solid"/>
                      <a:round/>
                      <a:headEnd type="none" w="med" len="med"/>
                      <a:tailEnd type="none" w="med" len="med"/>
                    </a:lnL>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31843243"/>
                  </a:ext>
                </a:extLst>
              </a:tr>
              <a:tr h="438426">
                <a:tc>
                  <a:txBody>
                    <a:bodyPr/>
                    <a:lstStyle/>
                    <a:p>
                      <a:pPr marL="0" marR="0" lvl="0" indent="0" algn="l" defTabSz="914400" rtl="0" eaLnBrk="1" fontAlgn="auto" latinLnBrk="0" hangingPunct="1">
                        <a:lnSpc>
                          <a:spcPts val="1600"/>
                        </a:lnSpc>
                        <a:spcBef>
                          <a:spcPts val="800"/>
                        </a:spcBef>
                        <a:spcAft>
                          <a:spcPts val="0"/>
                        </a:spcAft>
                        <a:buClrTx/>
                        <a:buSzPts val="1100"/>
                        <a:buFont typeface="Arial" panose="020B0604020202020204" pitchFamily="34" charset="0"/>
                        <a:buNone/>
                        <a:tabLst/>
                        <a:defRPr/>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Inventory Forecasting</a:t>
                      </a:r>
                    </a:p>
                  </a:txBody>
                  <a:tcPr marL="46800" marR="46800" marT="46800" marB="46800" anchor="ctr">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indent="0" algn="l">
                        <a:lnSpc>
                          <a:spcPts val="1600"/>
                        </a:lnSpc>
                        <a:spcBef>
                          <a:spcPts val="800"/>
                        </a:spcBef>
                        <a:buFont typeface="Arial" panose="020B0604020202020204" pitchFamily="34" charset="0"/>
                        <a:buNone/>
                        <a:tabLst/>
                      </a:pPr>
                      <a:r>
                        <a:rPr lang="en-US" sz="1200" b="0" i="0" dirty="0">
                          <a:solidFill>
                            <a:srgbClr val="000000"/>
                          </a:solidFill>
                          <a:latin typeface="Roboto Condensed Light" panose="02000000000000000000" pitchFamily="2" charset="0"/>
                          <a:ea typeface="Roboto Condensed Light" panose="02000000000000000000" pitchFamily="2" charset="0"/>
                        </a:rPr>
                        <a:t>Predicts refill needs to prevent overstocking or running empty.</a:t>
                      </a:r>
                    </a:p>
                  </a:txBody>
                  <a:tcPr marL="46800" marR="46800" marT="46800" marB="46800" anchor="ctr">
                    <a:lnL w="6350" cap="flat" cmpd="sng" algn="ctr">
                      <a:noFill/>
                      <a:prstDash val="solid"/>
                      <a:round/>
                      <a:headEnd type="none" w="med" len="med"/>
                      <a:tailEnd type="none" w="med" len="med"/>
                    </a:lnL>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16090132"/>
                  </a:ext>
                </a:extLst>
              </a:tr>
              <a:tr h="438426">
                <a:tc>
                  <a:txBody>
                    <a:bodyPr/>
                    <a:lstStyle/>
                    <a:p>
                      <a:pPr marL="0" marR="0" lvl="0" indent="0" algn="l" defTabSz="914400" rtl="0" eaLnBrk="1" fontAlgn="auto" latinLnBrk="0" hangingPunct="1">
                        <a:lnSpc>
                          <a:spcPts val="1600"/>
                        </a:lnSpc>
                        <a:spcBef>
                          <a:spcPts val="800"/>
                        </a:spcBef>
                        <a:spcAft>
                          <a:spcPts val="0"/>
                        </a:spcAft>
                        <a:buClrTx/>
                        <a:buSzPts val="1100"/>
                        <a:buFont typeface="Arial" panose="020B0604020202020204" pitchFamily="34" charset="0"/>
                        <a:buNone/>
                        <a:tabLst/>
                        <a:defRPr/>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Dosing Optimization</a:t>
                      </a:r>
                    </a:p>
                  </a:txBody>
                  <a:tcPr marL="46800" marR="46800" marT="46800" marB="46800" anchor="ctr">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indent="0" algn="l">
                        <a:lnSpc>
                          <a:spcPts val="1600"/>
                        </a:lnSpc>
                        <a:spcBef>
                          <a:spcPts val="800"/>
                        </a:spcBef>
                        <a:buFont typeface="Arial" panose="020B0604020202020204" pitchFamily="34" charset="0"/>
                        <a:buNone/>
                        <a:tabLst/>
                      </a:pPr>
                      <a:r>
                        <a:rPr lang="en-US" sz="1200" b="0" i="0" dirty="0">
                          <a:solidFill>
                            <a:srgbClr val="000000"/>
                          </a:solidFill>
                          <a:latin typeface="Roboto Condensed Light" panose="02000000000000000000" pitchFamily="2" charset="0"/>
                          <a:ea typeface="Roboto Condensed Light" panose="02000000000000000000" pitchFamily="2" charset="0"/>
                        </a:rPr>
                        <a:t>Adjusts chemical injection rates based on flow rates and fluid composition.</a:t>
                      </a:r>
                    </a:p>
                  </a:txBody>
                  <a:tcPr marL="46800" marR="46800" marT="46800" marB="46800" anchor="ctr">
                    <a:lnL w="6350" cap="flat" cmpd="sng" algn="ctr">
                      <a:noFill/>
                      <a:prstDash val="solid"/>
                      <a:round/>
                      <a:headEnd type="none" w="med" len="med"/>
                      <a:tailEnd type="none" w="med" len="med"/>
                    </a:lnL>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13640994"/>
                  </a:ext>
                </a:extLst>
              </a:tr>
              <a:tr h="438426">
                <a:tc>
                  <a:txBody>
                    <a:bodyPr/>
                    <a:lstStyle/>
                    <a:p>
                      <a:pPr marL="0" marR="0" lvl="0" indent="0" algn="l" defTabSz="914400" rtl="0" eaLnBrk="1" fontAlgn="auto" latinLnBrk="0" hangingPunct="1">
                        <a:lnSpc>
                          <a:spcPts val="1600"/>
                        </a:lnSpc>
                        <a:spcBef>
                          <a:spcPts val="800"/>
                        </a:spcBef>
                        <a:spcAft>
                          <a:spcPts val="0"/>
                        </a:spcAft>
                        <a:buClrTx/>
                        <a:buSzPts val="1100"/>
                        <a:buFont typeface="Arial" panose="020B0604020202020204" pitchFamily="34" charset="0"/>
                        <a:buNone/>
                        <a:tabLst/>
                        <a:defRPr/>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Corrosion &amp; Scaling Risk Prediction</a:t>
                      </a:r>
                    </a:p>
                  </a:txBody>
                  <a:tcPr marL="46800" marR="46800" marT="46800" marB="46800" anchor="ctr">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mpd="sng">
                      <a:noFill/>
                    </a:lnB>
                    <a:solidFill>
                      <a:schemeClr val="bg1"/>
                    </a:solidFill>
                  </a:tcPr>
                </a:tc>
                <a:tc>
                  <a:txBody>
                    <a:bodyPr/>
                    <a:lstStyle/>
                    <a:p>
                      <a:pPr marL="0" indent="0" algn="l">
                        <a:lnSpc>
                          <a:spcPts val="1600"/>
                        </a:lnSpc>
                        <a:spcBef>
                          <a:spcPts val="800"/>
                        </a:spcBef>
                        <a:buFont typeface="Arial" panose="020B0604020202020204" pitchFamily="34" charset="0"/>
                        <a:buNone/>
                        <a:tabLst/>
                      </a:pPr>
                      <a:r>
                        <a:rPr lang="en-US" sz="1200" b="0" i="0" dirty="0">
                          <a:solidFill>
                            <a:srgbClr val="000000"/>
                          </a:solidFill>
                          <a:latin typeface="Roboto Condensed Light" panose="02000000000000000000" pitchFamily="2" charset="0"/>
                          <a:ea typeface="Roboto Condensed Light" panose="02000000000000000000" pitchFamily="2" charset="0"/>
                        </a:rPr>
                        <a:t>AI models estimate future risks based on operating conditions.</a:t>
                      </a:r>
                    </a:p>
                  </a:txBody>
                  <a:tcPr marL="46800" marR="46800" marT="46800" marB="46800" anchor="ctr">
                    <a:lnL w="6350" cap="flat" cmpd="sng" algn="ctr">
                      <a:noFill/>
                      <a:prstDash val="solid"/>
                      <a:round/>
                      <a:headEnd type="none" w="med" len="med"/>
                      <a:tailEnd type="none" w="med" len="med"/>
                    </a:lnL>
                    <a:lnT w="6350" cap="flat" cmpd="sng" algn="ctr">
                      <a:solidFill>
                        <a:schemeClr val="bg1">
                          <a:lumMod val="85000"/>
                        </a:schemeClr>
                      </a:solidFill>
                      <a:prstDash val="solid"/>
                      <a:round/>
                      <a:headEnd type="none" w="med" len="med"/>
                      <a:tailEnd type="none" w="med" len="med"/>
                    </a:lnT>
                    <a:lnB w="12700" cmpd="sng">
                      <a:noFill/>
                    </a:lnB>
                    <a:solidFill>
                      <a:schemeClr val="bg1"/>
                    </a:solidFill>
                  </a:tcPr>
                </a:tc>
                <a:extLst>
                  <a:ext uri="{0D108BD9-81ED-4DB2-BD59-A6C34878D82A}">
                    <a16:rowId xmlns:a16="http://schemas.microsoft.com/office/drawing/2014/main" val="4105063161"/>
                  </a:ext>
                </a:extLst>
              </a:tr>
            </a:tbl>
          </a:graphicData>
        </a:graphic>
      </p:graphicFrame>
      <p:sp>
        <p:nvSpPr>
          <p:cNvPr id="7" name="Speech Bubble: Rectangle 6">
            <a:extLst>
              <a:ext uri="{FF2B5EF4-FFF2-40B4-BE49-F238E27FC236}">
                <a16:creationId xmlns:a16="http://schemas.microsoft.com/office/drawing/2014/main" id="{6614874B-BFF1-D0FB-8BCD-54F091A1998E}"/>
              </a:ext>
            </a:extLst>
          </p:cNvPr>
          <p:cNvSpPr/>
          <p:nvPr/>
        </p:nvSpPr>
        <p:spPr>
          <a:xfrm>
            <a:off x="8020051" y="355843"/>
            <a:ext cx="3513090" cy="754895"/>
          </a:xfrm>
          <a:prstGeom prst="wedgeRectCallout">
            <a:avLst>
              <a:gd name="adj1" fmla="val -20486"/>
              <a:gd name="adj2" fmla="val 94703"/>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t>List the features the vendor offers and include brief descriptions. Insert or remove additional rows when necessary.</a:t>
            </a:r>
          </a:p>
        </p:txBody>
      </p:sp>
    </p:spTree>
    <p:extLst>
      <p:ext uri="{BB962C8B-B14F-4D97-AF65-F5344CB8AC3E}">
        <p14:creationId xmlns:p14="http://schemas.microsoft.com/office/powerpoint/2010/main" val="40421357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C6DC35E-E2E9-8FB9-DD63-871DC95027E4}"/>
              </a:ext>
              <a:ext uri="{C183D7F6-B498-43B3-948B-1728B52AA6E4}">
                <adec:decorative xmlns:adec="http://schemas.microsoft.com/office/drawing/2017/decorative" val="1"/>
              </a:ext>
            </a:extLst>
          </p:cNvPr>
          <p:cNvSpPr/>
          <p:nvPr/>
        </p:nvSpPr>
        <p:spPr>
          <a:xfrm>
            <a:off x="-5388" y="193819"/>
            <a:ext cx="144000" cy="75422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itle 2">
            <a:extLst>
              <a:ext uri="{FF2B5EF4-FFF2-40B4-BE49-F238E27FC236}">
                <a16:creationId xmlns:a16="http://schemas.microsoft.com/office/drawing/2014/main" id="{5A2BDEF1-5F0B-A54D-91C9-0BEE3A3E66A1}"/>
              </a:ext>
            </a:extLst>
          </p:cNvPr>
          <p:cNvSpPr txBox="1">
            <a:spLocks noGrp="1"/>
          </p:cNvSpPr>
          <p:nvPr>
            <p:ph type="title" idx="4294967295"/>
          </p:nvPr>
        </p:nvSpPr>
        <p:spPr>
          <a:xfrm>
            <a:off x="138612" y="194977"/>
            <a:ext cx="12047998" cy="754895"/>
          </a:xfrm>
          <a:prstGeom prst="rect">
            <a:avLst/>
          </a:prstGeom>
          <a:solidFill>
            <a:srgbClr val="FFFFFF"/>
          </a:solidFill>
          <a:ln>
            <a:noFill/>
            <a:prstDash/>
          </a:ln>
          <a:effectLst/>
        </p:spPr>
        <p:txBody>
          <a:bodyPr rot="0" spcFirstLastPara="0" vertOverflow="overflow" horzOverflow="overflow" vert="horz" wrap="square" lIns="180000" tIns="0" rIns="0" bIns="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000" b="0" i="0" kern="1200">
                <a:solidFill>
                  <a:srgbClr val="4A4A4A"/>
                </a:solidFill>
                <a:latin typeface="Montserrat SemiBold" pitchFamily="2" charset="77"/>
                <a:ea typeface="+mj-ea"/>
                <a:cs typeface="Arial" panose="020B0604020202020204" pitchFamily="34" charset="0"/>
              </a:defRPr>
            </a:lvl1pPr>
          </a:lstStyle>
          <a:p>
            <a:pPr marL="0" marR="0" lvl="0" indent="0" algn="l" defTabSz="914309"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4A4A4A"/>
                </a:solidFill>
                <a:effectLst/>
                <a:uLnTx/>
                <a:uFillTx/>
                <a:latin typeface="Montserrat SemiBold" pitchFamily="2" charset="77"/>
                <a:ea typeface="+mj-ea"/>
                <a:cs typeface="Arial" panose="020B0604020202020204" pitchFamily="34" charset="0"/>
              </a:rPr>
              <a:t>Key Players</a:t>
            </a:r>
          </a:p>
        </p:txBody>
      </p:sp>
      <p:sp>
        <p:nvSpPr>
          <p:cNvPr id="34" name="Text Placeholder 6">
            <a:extLst>
              <a:ext uri="{FF2B5EF4-FFF2-40B4-BE49-F238E27FC236}">
                <a16:creationId xmlns:a16="http://schemas.microsoft.com/office/drawing/2014/main" id="{1EE3668A-56F9-5A45-97C7-D7FE7F3BE881}"/>
              </a:ext>
            </a:extLst>
          </p:cNvPr>
          <p:cNvSpPr txBox="1">
            <a:spLocks/>
          </p:cNvSpPr>
          <p:nvPr/>
        </p:nvSpPr>
        <p:spPr>
          <a:xfrm>
            <a:off x="468496" y="1055862"/>
            <a:ext cx="11028180" cy="329449"/>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a:solidFill>
                  <a:srgbClr val="4A4A4A"/>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sz="1800" dirty="0">
                <a:solidFill>
                  <a:schemeClr val="tx1"/>
                </a:solidFill>
              </a:rPr>
              <a:t>Info-Tech identified 6 platforms applicable to the use case. The platforms are listed in alphabetical order.</a:t>
            </a:r>
          </a:p>
        </p:txBody>
      </p:sp>
      <p:grpSp>
        <p:nvGrpSpPr>
          <p:cNvPr id="10" name="Group 9">
            <a:extLst>
              <a:ext uri="{FF2B5EF4-FFF2-40B4-BE49-F238E27FC236}">
                <a16:creationId xmlns:a16="http://schemas.microsoft.com/office/drawing/2014/main" id="{5638AD38-BB15-4E3E-7DA6-832A0BAAB9C1}"/>
              </a:ext>
              <a:ext uri="{C183D7F6-B498-43B3-948B-1728B52AA6E4}">
                <adec:decorative xmlns:adec="http://schemas.microsoft.com/office/drawing/2017/decorative" val="1"/>
              </a:ext>
            </a:extLst>
          </p:cNvPr>
          <p:cNvGrpSpPr/>
          <p:nvPr/>
        </p:nvGrpSpPr>
        <p:grpSpPr>
          <a:xfrm>
            <a:off x="1133679" y="2017166"/>
            <a:ext cx="1131001" cy="1260000"/>
            <a:chOff x="1133679" y="2017166"/>
            <a:chExt cx="1131001" cy="1260000"/>
          </a:xfrm>
        </p:grpSpPr>
        <p:sp>
          <p:nvSpPr>
            <p:cNvPr id="59" name="Rectangle 58">
              <a:extLst>
                <a:ext uri="{FF2B5EF4-FFF2-40B4-BE49-F238E27FC236}">
                  <a16:creationId xmlns:a16="http://schemas.microsoft.com/office/drawing/2014/main" id="{DAD68058-D7C2-9D4D-B3FB-A72E37B5613B}"/>
                </a:ext>
                <a:ext uri="{C183D7F6-B498-43B3-948B-1728B52AA6E4}">
                  <adec:decorative xmlns:adec="http://schemas.microsoft.com/office/drawing/2017/decorative" val="1"/>
                </a:ext>
              </a:extLst>
            </p:cNvPr>
            <p:cNvSpPr/>
            <p:nvPr/>
          </p:nvSpPr>
          <p:spPr>
            <a:xfrm>
              <a:off x="1133679" y="2017166"/>
              <a:ext cx="1131001" cy="1260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Arial" panose="020B0604020202020204" pitchFamily="34" charset="0"/>
              </a:endParaRPr>
            </a:p>
          </p:txBody>
        </p:sp>
        <p:pic>
          <p:nvPicPr>
            <p:cNvPr id="1026" name="Picture 2">
              <a:extLst>
                <a:ext uri="{FF2B5EF4-FFF2-40B4-BE49-F238E27FC236}">
                  <a16:creationId xmlns:a16="http://schemas.microsoft.com/office/drawing/2014/main" id="{49746CC1-0AEC-BB27-411A-86D019293AE4}"/>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8142" y="2566115"/>
              <a:ext cx="799983" cy="162102"/>
            </a:xfrm>
            <a:prstGeom prst="rect">
              <a:avLst/>
            </a:prstGeom>
            <a:noFill/>
            <a:extLst>
              <a:ext uri="{909E8E84-426E-40DD-AFC4-6F175D3DCCD1}">
                <a14:hiddenFill xmlns:a14="http://schemas.microsoft.com/office/drawing/2010/main">
                  <a:solidFill>
                    <a:srgbClr val="FFFFFF"/>
                  </a:solidFill>
                </a14:hiddenFill>
              </a:ext>
            </a:extLst>
          </p:spPr>
        </p:pic>
      </p:grpSp>
      <p:sp>
        <p:nvSpPr>
          <p:cNvPr id="60" name="TextBox 59">
            <a:extLst>
              <a:ext uri="{FF2B5EF4-FFF2-40B4-BE49-F238E27FC236}">
                <a16:creationId xmlns:a16="http://schemas.microsoft.com/office/drawing/2014/main" id="{B02ACFE8-2895-E146-8FDE-C1116177B1A1}"/>
              </a:ext>
            </a:extLst>
          </p:cNvPr>
          <p:cNvSpPr txBox="1"/>
          <p:nvPr/>
        </p:nvSpPr>
        <p:spPr>
          <a:xfrm>
            <a:off x="2262587" y="2017166"/>
            <a:ext cx="3551091" cy="1260000"/>
          </a:xfrm>
          <a:prstGeom prst="rect">
            <a:avLst/>
          </a:prstGeom>
          <a:solidFill>
            <a:srgbClr val="494949"/>
          </a:solidFill>
          <a:ln/>
        </p:spPr>
        <p:txBody>
          <a:bodyPr wrap="square" lIns="180000" tIns="0" rIns="180000" bIns="0" rtlCol="0" anchor="ctr" anchorCtr="0">
            <a:noAutofit/>
          </a:bodyPr>
          <a:lstStyle>
            <a:defPPr>
              <a:defRPr lang="en-US"/>
            </a:defPPr>
            <a:lvl1pPr>
              <a:defRPr sz="1600" b="1">
                <a:solidFill>
                  <a:schemeClr val="bg1"/>
                </a:solidFill>
                <a:latin typeface="Montserrat SemiBold"/>
                <a:ea typeface="League Spartan" charset="0"/>
                <a:cs typeface="Poppins" pitchFamily="2" charset="77"/>
              </a:defRPr>
            </a:lvl1pPr>
          </a:lstStyle>
          <a:p>
            <a:r>
              <a:rPr lang="en-US" dirty="0" err="1">
                <a:ea typeface="Roboto Condensed Light" panose="02000000000000000000" pitchFamily="2" charset="0"/>
              </a:rPr>
              <a:t>Ambyint</a:t>
            </a:r>
            <a:endParaRPr lang="en-US" dirty="0">
              <a:ea typeface="Roboto Condensed Light" panose="02000000000000000000" pitchFamily="2" charset="0"/>
            </a:endParaRPr>
          </a:p>
          <a:p>
            <a:pPr marR="0" lvl="0" defTabSz="1087636" fontAlgn="auto">
              <a:lnSpc>
                <a:spcPts val="1750"/>
              </a:lnSpc>
              <a:spcBef>
                <a:spcPct val="20000"/>
              </a:spcBef>
              <a:spcAft>
                <a:spcPts val="0"/>
              </a:spcAft>
              <a:buClrTx/>
              <a:buSzTx/>
              <a:tabLst/>
              <a:defRPr/>
            </a:pPr>
            <a:r>
              <a:rPr lang="en-US" sz="1200" b="0" dirty="0">
                <a:latin typeface="Roboto Condensed Light" panose="02000000000000000000" pitchFamily="2" charset="0"/>
                <a:ea typeface="Roboto Condensed Light" panose="02000000000000000000" pitchFamily="2" charset="0"/>
              </a:rPr>
              <a:t>Optimize every well daily, providing enhanced visibility and efficient problem-solving at scale.</a:t>
            </a:r>
          </a:p>
        </p:txBody>
      </p:sp>
      <p:grpSp>
        <p:nvGrpSpPr>
          <p:cNvPr id="21" name="Group 20">
            <a:extLst>
              <a:ext uri="{FF2B5EF4-FFF2-40B4-BE49-F238E27FC236}">
                <a16:creationId xmlns:a16="http://schemas.microsoft.com/office/drawing/2014/main" id="{252F0416-8F55-1713-8B10-44B9AE81F915}"/>
              </a:ext>
              <a:ext uri="{C183D7F6-B498-43B3-948B-1728B52AA6E4}">
                <adec:decorative xmlns:adec="http://schemas.microsoft.com/office/drawing/2017/decorative" val="1"/>
              </a:ext>
            </a:extLst>
          </p:cNvPr>
          <p:cNvGrpSpPr/>
          <p:nvPr/>
        </p:nvGrpSpPr>
        <p:grpSpPr>
          <a:xfrm>
            <a:off x="6169889" y="2017166"/>
            <a:ext cx="1131001" cy="1260000"/>
            <a:chOff x="6169889" y="2017166"/>
            <a:chExt cx="1131001" cy="1260000"/>
          </a:xfrm>
        </p:grpSpPr>
        <p:sp>
          <p:nvSpPr>
            <p:cNvPr id="62" name="Rectangle 61">
              <a:extLst>
                <a:ext uri="{FF2B5EF4-FFF2-40B4-BE49-F238E27FC236}">
                  <a16:creationId xmlns:a16="http://schemas.microsoft.com/office/drawing/2014/main" id="{72E45664-EDBD-3544-BD95-00999F30ADA2}"/>
                </a:ext>
                <a:ext uri="{C183D7F6-B498-43B3-948B-1728B52AA6E4}">
                  <adec:decorative xmlns:adec="http://schemas.microsoft.com/office/drawing/2017/decorative" val="1"/>
                </a:ext>
              </a:extLst>
            </p:cNvPr>
            <p:cNvSpPr/>
            <p:nvPr/>
          </p:nvSpPr>
          <p:spPr>
            <a:xfrm>
              <a:off x="6169889" y="2017166"/>
              <a:ext cx="1131001" cy="1260000"/>
            </a:xfrm>
            <a:prstGeom prst="rect">
              <a:avLst/>
            </a:prstGeom>
            <a:solidFill>
              <a:srgbClr val="090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Arial" panose="020B0604020202020204" pitchFamily="34" charset="0"/>
              </a:endParaRPr>
            </a:p>
          </p:txBody>
        </p:sp>
        <p:pic>
          <p:nvPicPr>
            <p:cNvPr id="1028" name="Picture 4">
              <a:extLst>
                <a:ext uri="{FF2B5EF4-FFF2-40B4-BE49-F238E27FC236}">
                  <a16:creationId xmlns:a16="http://schemas.microsoft.com/office/drawing/2014/main" id="{2E54B5C1-9220-9931-12B1-E2ACAC52A6AF}"/>
                </a:ext>
                <a:ext uri="{C183D7F6-B498-43B3-948B-1728B52AA6E4}">
                  <adec:decorative xmlns:adec="http://schemas.microsoft.com/office/drawing/2017/decorative" val="1"/>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6277998" y="2590016"/>
              <a:ext cx="914780" cy="169404"/>
            </a:xfrm>
            <a:prstGeom prst="rect">
              <a:avLst/>
            </a:prstGeom>
            <a:noFill/>
            <a:extLst>
              <a:ext uri="{909E8E84-426E-40DD-AFC4-6F175D3DCCD1}">
                <a14:hiddenFill xmlns:a14="http://schemas.microsoft.com/office/drawing/2010/main">
                  <a:solidFill>
                    <a:srgbClr val="FFFFFF"/>
                  </a:solidFill>
                </a14:hiddenFill>
              </a:ext>
            </a:extLst>
          </p:spPr>
        </p:pic>
      </p:grpSp>
      <p:sp>
        <p:nvSpPr>
          <p:cNvPr id="64" name="Subtitle 2">
            <a:extLst>
              <a:ext uri="{FF2B5EF4-FFF2-40B4-BE49-F238E27FC236}">
                <a16:creationId xmlns:a16="http://schemas.microsoft.com/office/drawing/2014/main" id="{5EAF84D4-B865-1441-92F8-73A81E937468}"/>
              </a:ext>
            </a:extLst>
          </p:cNvPr>
          <p:cNvSpPr txBox="1">
            <a:spLocks/>
          </p:cNvSpPr>
          <p:nvPr/>
        </p:nvSpPr>
        <p:spPr>
          <a:xfrm>
            <a:off x="7300885" y="2017166"/>
            <a:ext cx="3549003" cy="1260000"/>
          </a:xfrm>
          <a:prstGeom prst="rect">
            <a:avLst/>
          </a:prstGeom>
          <a:solidFill>
            <a:srgbClr val="5A61FF"/>
          </a:solidFill>
          <a:ln/>
        </p:spPr>
        <p:txBody>
          <a:bodyPr vert="horz" wrap="square" lIns="180000" tIns="0" rIns="180000" bIns="0" rtlCol="0" anchor="ctr" anchorCtr="0">
            <a:noAutofit/>
          </a:bodyPr>
          <a:lstStyle>
            <a:defPPr>
              <a:defRPr lang="en-US"/>
            </a:defPPr>
            <a:lvl1pPr indent="0" defTabSz="1087636">
              <a:lnSpc>
                <a:spcPts val="1750"/>
              </a:lnSpc>
              <a:spcBef>
                <a:spcPct val="20000"/>
              </a:spcBef>
              <a:buFont typeface="Arial"/>
              <a:buNone/>
              <a:defRPr sz="1200">
                <a:solidFill>
                  <a:schemeClr val="bg1"/>
                </a:solidFill>
                <a:latin typeface="Roboto Condensed Light" panose="02000000000000000000" pitchFamily="2" charset="0"/>
                <a:ea typeface="Roboto Condensed Light" panose="02000000000000000000" pitchFamily="2" charset="0"/>
                <a:cs typeface="Mukta ExtraLight" panose="020B0000000000000000" pitchFamily="34" charset="77"/>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r>
              <a:rPr lang="en-US" sz="1600" b="1" dirty="0" err="1">
                <a:latin typeface="Montserrat SemiBold"/>
                <a:cs typeface="Poppins" pitchFamily="2" charset="77"/>
              </a:rPr>
              <a:t>Xecta</a:t>
            </a:r>
            <a:r>
              <a:rPr lang="en-US" dirty="0"/>
              <a:t> </a:t>
            </a:r>
          </a:p>
          <a:p>
            <a:r>
              <a:rPr lang="en-US" dirty="0"/>
              <a:t>Rapid transformation of data into value, regardless of digital maturity level.</a:t>
            </a:r>
          </a:p>
        </p:txBody>
      </p:sp>
      <p:sp>
        <p:nvSpPr>
          <p:cNvPr id="7" name="Speech Bubble: Rectangle 6">
            <a:extLst>
              <a:ext uri="{FF2B5EF4-FFF2-40B4-BE49-F238E27FC236}">
                <a16:creationId xmlns:a16="http://schemas.microsoft.com/office/drawing/2014/main" id="{35AAD53C-C086-7FDC-0111-F7514B756CE9}"/>
              </a:ext>
            </a:extLst>
          </p:cNvPr>
          <p:cNvSpPr/>
          <p:nvPr/>
        </p:nvSpPr>
        <p:spPr>
          <a:xfrm>
            <a:off x="8631994" y="893438"/>
            <a:ext cx="3339130" cy="1027128"/>
          </a:xfrm>
          <a:prstGeom prst="wedgeRectCallout">
            <a:avLst>
              <a:gd name="adj1" fmla="val -21137"/>
              <a:gd name="adj2" fmla="val 92179"/>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t>Give brief details on each similar vendor’s strengths and advantages. Provide a link if that vendor is covered within AI marketplace.</a:t>
            </a:r>
          </a:p>
        </p:txBody>
      </p:sp>
      <p:sp>
        <p:nvSpPr>
          <p:cNvPr id="53" name="Subtitle 2">
            <a:extLst>
              <a:ext uri="{FF2B5EF4-FFF2-40B4-BE49-F238E27FC236}">
                <a16:creationId xmlns:a16="http://schemas.microsoft.com/office/drawing/2014/main" id="{E83538E1-D4F4-754C-B94B-93A9923812EE}"/>
              </a:ext>
            </a:extLst>
          </p:cNvPr>
          <p:cNvSpPr txBox="1">
            <a:spLocks/>
          </p:cNvSpPr>
          <p:nvPr/>
        </p:nvSpPr>
        <p:spPr>
          <a:xfrm>
            <a:off x="7300888" y="3377797"/>
            <a:ext cx="3549002" cy="1260000"/>
          </a:xfrm>
          <a:prstGeom prst="rect">
            <a:avLst/>
          </a:prstGeom>
          <a:solidFill>
            <a:srgbClr val="00C3A6"/>
          </a:solidFill>
          <a:ln/>
        </p:spPr>
        <p:txBody>
          <a:bodyPr vert="horz" wrap="square" lIns="180000" tIns="0" rIns="180000" bIns="0" rtlCol="0" anchor="ctr" anchorCtr="0">
            <a:noAutofit/>
          </a:bodyPr>
          <a:lstStyle>
            <a:defPPr>
              <a:defRPr lang="en-US"/>
            </a:defPPr>
            <a:lvl1pPr indent="0" defTabSz="1087636">
              <a:lnSpc>
                <a:spcPts val="1750"/>
              </a:lnSpc>
              <a:spcBef>
                <a:spcPct val="20000"/>
              </a:spcBef>
              <a:buFont typeface="Arial"/>
              <a:buNone/>
              <a:defRPr sz="1200">
                <a:solidFill>
                  <a:schemeClr val="bg1"/>
                </a:solidFill>
                <a:latin typeface="Roboto Condensed Light" panose="02000000000000000000" pitchFamily="2" charset="0"/>
                <a:ea typeface="Roboto Condensed Light" panose="02000000000000000000" pitchFamily="2" charset="0"/>
                <a:cs typeface="Mukta ExtraLight" panose="020B0000000000000000" pitchFamily="34" charset="77"/>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pPr marR="0" lvl="0" indent="0" defTabSz="457200" fontAlgn="auto">
              <a:lnSpc>
                <a:spcPct val="100000"/>
              </a:lnSpc>
              <a:spcBef>
                <a:spcPts val="0"/>
              </a:spcBef>
              <a:spcAft>
                <a:spcPts val="0"/>
              </a:spcAft>
              <a:buClrTx/>
              <a:buSzTx/>
              <a:buFontTx/>
              <a:buNone/>
              <a:tabLst/>
              <a:defRPr/>
            </a:pPr>
            <a:r>
              <a:rPr lang="en-US" sz="1600" b="1" dirty="0">
                <a:latin typeface="Montserrat SemiBold"/>
                <a:cs typeface="Poppins" pitchFamily="2" charset="77"/>
              </a:rPr>
              <a:t>ROAM AI</a:t>
            </a:r>
          </a:p>
          <a:p>
            <a:r>
              <a:rPr lang="en-US" dirty="0"/>
              <a:t>Leading provider of autonomous ESP optimization with automated backpressure control valve technology.</a:t>
            </a:r>
          </a:p>
        </p:txBody>
      </p:sp>
      <p:grpSp>
        <p:nvGrpSpPr>
          <p:cNvPr id="12" name="Group 11">
            <a:extLst>
              <a:ext uri="{FF2B5EF4-FFF2-40B4-BE49-F238E27FC236}">
                <a16:creationId xmlns:a16="http://schemas.microsoft.com/office/drawing/2014/main" id="{8907E8C3-D93A-7304-2FD2-7348F3CCB9AA}"/>
              </a:ext>
              <a:ext uri="{C183D7F6-B498-43B3-948B-1728B52AA6E4}">
                <adec:decorative xmlns:adec="http://schemas.microsoft.com/office/drawing/2017/decorative" val="1"/>
              </a:ext>
            </a:extLst>
          </p:cNvPr>
          <p:cNvGrpSpPr/>
          <p:nvPr/>
        </p:nvGrpSpPr>
        <p:grpSpPr>
          <a:xfrm>
            <a:off x="1133679" y="3377798"/>
            <a:ext cx="1131001" cy="1260000"/>
            <a:chOff x="1133679" y="3377798"/>
            <a:chExt cx="1131001" cy="1260000"/>
          </a:xfrm>
        </p:grpSpPr>
        <p:sp>
          <p:nvSpPr>
            <p:cNvPr id="4" name="Rectangle 3">
              <a:extLst>
                <a:ext uri="{FF2B5EF4-FFF2-40B4-BE49-F238E27FC236}">
                  <a16:creationId xmlns:a16="http://schemas.microsoft.com/office/drawing/2014/main" id="{BD3BA26D-915B-A047-929C-25A33DFC819D}"/>
                </a:ext>
                <a:ext uri="{C183D7F6-B498-43B3-948B-1728B52AA6E4}">
                  <adec:decorative xmlns:adec="http://schemas.microsoft.com/office/drawing/2017/decorative" val="1"/>
                </a:ext>
              </a:extLst>
            </p:cNvPr>
            <p:cNvSpPr/>
            <p:nvPr/>
          </p:nvSpPr>
          <p:spPr>
            <a:xfrm>
              <a:off x="1133679" y="3377798"/>
              <a:ext cx="1131001" cy="12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Arial" panose="020B0604020202020204" pitchFamily="34" charset="0"/>
              </a:endParaRPr>
            </a:p>
          </p:txBody>
        </p:sp>
        <p:pic>
          <p:nvPicPr>
            <p:cNvPr id="11" name="Graphic 10">
              <a:extLst>
                <a:ext uri="{FF2B5EF4-FFF2-40B4-BE49-F238E27FC236}">
                  <a16:creationId xmlns:a16="http://schemas.microsoft.com/office/drawing/2014/main" id="{A38A8E96-0154-580F-2489-D0241075100D}"/>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74270" y="3870088"/>
              <a:ext cx="847725" cy="304800"/>
            </a:xfrm>
            <a:prstGeom prst="rect">
              <a:avLst/>
            </a:prstGeom>
          </p:spPr>
        </p:pic>
      </p:grpSp>
      <p:sp>
        <p:nvSpPr>
          <p:cNvPr id="33" name="Subtitle 2">
            <a:extLst>
              <a:ext uri="{FF2B5EF4-FFF2-40B4-BE49-F238E27FC236}">
                <a16:creationId xmlns:a16="http://schemas.microsoft.com/office/drawing/2014/main" id="{E29A0786-60D1-764F-A720-6A0EE513B800}"/>
              </a:ext>
            </a:extLst>
          </p:cNvPr>
          <p:cNvSpPr txBox="1">
            <a:spLocks/>
          </p:cNvSpPr>
          <p:nvPr/>
        </p:nvSpPr>
        <p:spPr>
          <a:xfrm>
            <a:off x="2262585" y="3377798"/>
            <a:ext cx="3551093" cy="1260000"/>
          </a:xfrm>
          <a:prstGeom prst="rect">
            <a:avLst/>
          </a:prstGeom>
          <a:solidFill>
            <a:srgbClr val="9D74CE"/>
          </a:solidFill>
          <a:ln/>
        </p:spPr>
        <p:txBody>
          <a:bodyPr vert="horz" wrap="square" lIns="180000" tIns="0" rIns="180000" bIns="0" rtlCol="0" anchor="ctr" anchorCtr="0">
            <a:noAutofit/>
          </a:bodyPr>
          <a:lstStyle>
            <a:defPPr>
              <a:defRPr lang="en-US"/>
            </a:defPPr>
            <a:lvl1pPr indent="0" defTabSz="1087636">
              <a:lnSpc>
                <a:spcPts val="1750"/>
              </a:lnSpc>
              <a:spcBef>
                <a:spcPct val="20000"/>
              </a:spcBef>
              <a:buFont typeface="Arial"/>
              <a:buNone/>
              <a:defRPr sz="1200">
                <a:solidFill>
                  <a:schemeClr val="bg1"/>
                </a:solidFill>
                <a:latin typeface="Roboto Condensed Light" panose="02000000000000000000" pitchFamily="2" charset="0"/>
                <a:ea typeface="Roboto Condensed Light" panose="02000000000000000000" pitchFamily="2" charset="0"/>
                <a:cs typeface="Mukta ExtraLight" panose="020B0000000000000000" pitchFamily="34" charset="77"/>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pPr defTabSz="457200"/>
            <a:r>
              <a:rPr lang="en-US" sz="1600" b="1" dirty="0" err="1">
                <a:latin typeface="Montserrat SemiBold"/>
                <a:cs typeface="Poppins" pitchFamily="2" charset="77"/>
              </a:rPr>
              <a:t>Seeq</a:t>
            </a:r>
            <a:endParaRPr lang="en-US" sz="1600" b="1" dirty="0">
              <a:latin typeface="Montserrat SemiBold"/>
              <a:cs typeface="Poppins" pitchFamily="2" charset="77"/>
            </a:endParaRPr>
          </a:p>
          <a:p>
            <a:r>
              <a:rPr lang="en-US" dirty="0"/>
              <a:t>Use operational time series data to make business more efficient, profitable, and sustainable.</a:t>
            </a:r>
          </a:p>
        </p:txBody>
      </p:sp>
      <p:grpSp>
        <p:nvGrpSpPr>
          <p:cNvPr id="20" name="Group 19">
            <a:extLst>
              <a:ext uri="{FF2B5EF4-FFF2-40B4-BE49-F238E27FC236}">
                <a16:creationId xmlns:a16="http://schemas.microsoft.com/office/drawing/2014/main" id="{1C44096B-1213-B1E8-6B74-21D7714A3C03}"/>
              </a:ext>
              <a:ext uri="{C183D7F6-B498-43B3-948B-1728B52AA6E4}">
                <adec:decorative xmlns:adec="http://schemas.microsoft.com/office/drawing/2017/decorative" val="1"/>
              </a:ext>
            </a:extLst>
          </p:cNvPr>
          <p:cNvGrpSpPr/>
          <p:nvPr/>
        </p:nvGrpSpPr>
        <p:grpSpPr>
          <a:xfrm>
            <a:off x="6169890" y="3377798"/>
            <a:ext cx="1131001" cy="1260000"/>
            <a:chOff x="6169890" y="3377798"/>
            <a:chExt cx="1131001" cy="1260000"/>
          </a:xfrm>
        </p:grpSpPr>
        <p:sp>
          <p:nvSpPr>
            <p:cNvPr id="44" name="Rectangle 43">
              <a:extLst>
                <a:ext uri="{FF2B5EF4-FFF2-40B4-BE49-F238E27FC236}">
                  <a16:creationId xmlns:a16="http://schemas.microsoft.com/office/drawing/2014/main" id="{F761325A-CF06-FB45-A7F1-B39FD1E2B5E4}"/>
                </a:ext>
                <a:ext uri="{C183D7F6-B498-43B3-948B-1728B52AA6E4}">
                  <adec:decorative xmlns:adec="http://schemas.microsoft.com/office/drawing/2017/decorative" val="1"/>
                </a:ext>
              </a:extLst>
            </p:cNvPr>
            <p:cNvSpPr/>
            <p:nvPr/>
          </p:nvSpPr>
          <p:spPr>
            <a:xfrm>
              <a:off x="6169890" y="3377798"/>
              <a:ext cx="1131001" cy="1260000"/>
            </a:xfrm>
            <a:prstGeom prst="rect">
              <a:avLst/>
            </a:prstGeom>
            <a:solidFill>
              <a:srgbClr val="0279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Arial" panose="020B0604020202020204" pitchFamily="34" charset="0"/>
              </a:endParaRPr>
            </a:p>
          </p:txBody>
        </p:sp>
        <p:pic>
          <p:nvPicPr>
            <p:cNvPr id="31" name="Graphic 30">
              <a:extLst>
                <a:ext uri="{FF2B5EF4-FFF2-40B4-BE49-F238E27FC236}">
                  <a16:creationId xmlns:a16="http://schemas.microsoft.com/office/drawing/2014/main" id="{2DFA74C3-247F-3EF1-09DD-52A9BB0C5D31}"/>
                </a:ext>
                <a:ext uri="{C183D7F6-B498-43B3-948B-1728B52AA6E4}">
                  <adec:decorative xmlns:adec="http://schemas.microsoft.com/office/drawing/2017/decorative" val="1"/>
                </a:ext>
              </a:extLst>
            </p:cNvPr>
            <p:cNvPicPr>
              <a:picLocks noChangeAspect="1"/>
            </p:cNvPicPr>
            <p:nvPr/>
          </p:nvPicPr>
          <p:blipFill>
            <a:blip r:embed="rId6">
              <a:biLevel thresh="25000"/>
              <a:extLst>
                <a:ext uri="{28A0092B-C50C-407E-A947-70E740481C1C}">
                  <a14:useLocalDpi xmlns:a14="http://schemas.microsoft.com/office/drawing/2010/main" val="0"/>
                </a:ext>
              </a:extLst>
            </a:blip>
            <a:srcRect/>
            <a:stretch/>
          </p:blipFill>
          <p:spPr>
            <a:xfrm>
              <a:off x="6383036" y="3909021"/>
              <a:ext cx="728176" cy="196629"/>
            </a:xfrm>
            <a:prstGeom prst="rect">
              <a:avLst/>
            </a:prstGeom>
          </p:spPr>
        </p:pic>
      </p:grpSp>
      <p:sp>
        <p:nvSpPr>
          <p:cNvPr id="37" name="Subtitle 2">
            <a:extLst>
              <a:ext uri="{FF2B5EF4-FFF2-40B4-BE49-F238E27FC236}">
                <a16:creationId xmlns:a16="http://schemas.microsoft.com/office/drawing/2014/main" id="{91DA3ED5-BD1A-6D43-818C-64F6D1E940B4}"/>
              </a:ext>
            </a:extLst>
          </p:cNvPr>
          <p:cNvSpPr txBox="1">
            <a:spLocks/>
          </p:cNvSpPr>
          <p:nvPr/>
        </p:nvSpPr>
        <p:spPr>
          <a:xfrm>
            <a:off x="2262585" y="4738429"/>
            <a:ext cx="3551094" cy="1260000"/>
          </a:xfrm>
          <a:prstGeom prst="rect">
            <a:avLst/>
          </a:prstGeom>
          <a:solidFill>
            <a:srgbClr val="E16C74"/>
          </a:solidFill>
          <a:ln/>
        </p:spPr>
        <p:txBody>
          <a:bodyPr vert="horz" wrap="square" lIns="180000" tIns="0" rIns="180000" bIns="0" rtlCol="0" anchor="ctr" anchorCtr="0">
            <a:noAutofit/>
          </a:bodyPr>
          <a:lstStyle>
            <a:defPPr>
              <a:defRPr lang="en-US"/>
            </a:defPPr>
            <a:lvl1pPr indent="0" defTabSz="1087636">
              <a:lnSpc>
                <a:spcPts val="1750"/>
              </a:lnSpc>
              <a:spcBef>
                <a:spcPct val="20000"/>
              </a:spcBef>
              <a:buFont typeface="Arial"/>
              <a:buNone/>
              <a:defRPr sz="1200">
                <a:solidFill>
                  <a:schemeClr val="bg1"/>
                </a:solidFill>
                <a:latin typeface="Roboto Condensed Light" panose="02000000000000000000" pitchFamily="2" charset="0"/>
                <a:ea typeface="Roboto Condensed Light" panose="02000000000000000000" pitchFamily="2" charset="0"/>
                <a:cs typeface="Mukta ExtraLight" panose="020B0000000000000000" pitchFamily="34" charset="77"/>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pPr marR="0" lvl="0" indent="0" defTabSz="457200" fontAlgn="auto">
              <a:lnSpc>
                <a:spcPct val="100000"/>
              </a:lnSpc>
              <a:spcBef>
                <a:spcPts val="0"/>
              </a:spcBef>
              <a:spcAft>
                <a:spcPts val="0"/>
              </a:spcAft>
              <a:buClrTx/>
              <a:buSzTx/>
              <a:buFontTx/>
              <a:buNone/>
              <a:tabLst/>
              <a:defRPr/>
            </a:pPr>
            <a:r>
              <a:rPr lang="en-US" sz="1600" b="1" dirty="0">
                <a:latin typeface="Montserrat SemiBold"/>
                <a:cs typeface="Poppins" pitchFamily="2" charset="77"/>
              </a:rPr>
              <a:t>Vendor #3</a:t>
            </a:r>
          </a:p>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grpSp>
        <p:nvGrpSpPr>
          <p:cNvPr id="13" name="Group 12">
            <a:extLst>
              <a:ext uri="{FF2B5EF4-FFF2-40B4-BE49-F238E27FC236}">
                <a16:creationId xmlns:a16="http://schemas.microsoft.com/office/drawing/2014/main" id="{5D1B5427-9D85-C052-7721-A0E09F833499}"/>
              </a:ext>
              <a:ext uri="{C183D7F6-B498-43B3-948B-1728B52AA6E4}">
                <adec:decorative xmlns:adec="http://schemas.microsoft.com/office/drawing/2017/decorative" val="1"/>
              </a:ext>
            </a:extLst>
          </p:cNvPr>
          <p:cNvGrpSpPr/>
          <p:nvPr/>
        </p:nvGrpSpPr>
        <p:grpSpPr>
          <a:xfrm>
            <a:off x="1133679" y="4738430"/>
            <a:ext cx="1131001" cy="1260000"/>
            <a:chOff x="1133679" y="4738430"/>
            <a:chExt cx="1131001" cy="1260000"/>
          </a:xfrm>
        </p:grpSpPr>
        <p:sp>
          <p:nvSpPr>
            <p:cNvPr id="9" name="Rectangle 8">
              <a:extLst>
                <a:ext uri="{FF2B5EF4-FFF2-40B4-BE49-F238E27FC236}">
                  <a16:creationId xmlns:a16="http://schemas.microsoft.com/office/drawing/2014/main" id="{5E074DDE-56D7-9640-AAA5-364FABFBB820}"/>
                </a:ext>
                <a:ext uri="{C183D7F6-B498-43B3-948B-1728B52AA6E4}">
                  <adec:decorative xmlns:adec="http://schemas.microsoft.com/office/drawing/2017/decorative" val="1"/>
                </a:ext>
              </a:extLst>
            </p:cNvPr>
            <p:cNvSpPr/>
            <p:nvPr/>
          </p:nvSpPr>
          <p:spPr>
            <a:xfrm>
              <a:off x="1133679" y="4738430"/>
              <a:ext cx="1131001" cy="126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Arial" panose="020B0604020202020204" pitchFamily="34" charset="0"/>
              </a:endParaRPr>
            </a:p>
          </p:txBody>
        </p:sp>
        <p:pic>
          <p:nvPicPr>
            <p:cNvPr id="29" name="Graphic 28">
              <a:extLst>
                <a:ext uri="{FF2B5EF4-FFF2-40B4-BE49-F238E27FC236}">
                  <a16:creationId xmlns:a16="http://schemas.microsoft.com/office/drawing/2014/main" id="{F436646C-33B6-85A4-A06B-9BB553EB2CF4}"/>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28134" y="5079842"/>
              <a:ext cx="540000" cy="540000"/>
            </a:xfrm>
            <a:prstGeom prst="rect">
              <a:avLst/>
            </a:prstGeom>
          </p:spPr>
        </p:pic>
      </p:grpSp>
      <p:grpSp>
        <p:nvGrpSpPr>
          <p:cNvPr id="14" name="Group 13">
            <a:extLst>
              <a:ext uri="{FF2B5EF4-FFF2-40B4-BE49-F238E27FC236}">
                <a16:creationId xmlns:a16="http://schemas.microsoft.com/office/drawing/2014/main" id="{38AD735E-A05B-2BB1-2059-7C7112BC059F}"/>
              </a:ext>
              <a:ext uri="{C183D7F6-B498-43B3-948B-1728B52AA6E4}">
                <adec:decorative xmlns:adec="http://schemas.microsoft.com/office/drawing/2017/decorative" val="1"/>
              </a:ext>
            </a:extLst>
          </p:cNvPr>
          <p:cNvGrpSpPr/>
          <p:nvPr/>
        </p:nvGrpSpPr>
        <p:grpSpPr>
          <a:xfrm>
            <a:off x="6169888" y="4738430"/>
            <a:ext cx="1131001" cy="1260000"/>
            <a:chOff x="6169888" y="4738430"/>
            <a:chExt cx="1131001" cy="1260000"/>
          </a:xfrm>
        </p:grpSpPr>
        <p:sp>
          <p:nvSpPr>
            <p:cNvPr id="46" name="Rectangle 45">
              <a:extLst>
                <a:ext uri="{FF2B5EF4-FFF2-40B4-BE49-F238E27FC236}">
                  <a16:creationId xmlns:a16="http://schemas.microsoft.com/office/drawing/2014/main" id="{C002720B-CDC6-554D-8DF0-8A458CAD43B3}"/>
                </a:ext>
                <a:ext uri="{C183D7F6-B498-43B3-948B-1728B52AA6E4}">
                  <adec:decorative xmlns:adec="http://schemas.microsoft.com/office/drawing/2017/decorative" val="1"/>
                </a:ext>
              </a:extLst>
            </p:cNvPr>
            <p:cNvSpPr/>
            <p:nvPr/>
          </p:nvSpPr>
          <p:spPr>
            <a:xfrm>
              <a:off x="6169888" y="4738430"/>
              <a:ext cx="1131001" cy="1260000"/>
            </a:xfrm>
            <a:prstGeom prst="rect">
              <a:avLst/>
            </a:prstGeom>
            <a:solidFill>
              <a:srgbClr val="E988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Arial" panose="020B0604020202020204" pitchFamily="34" charset="0"/>
              </a:endParaRPr>
            </a:p>
          </p:txBody>
        </p:sp>
        <p:pic>
          <p:nvPicPr>
            <p:cNvPr id="38" name="Graphic 37">
              <a:extLst>
                <a:ext uri="{FF2B5EF4-FFF2-40B4-BE49-F238E27FC236}">
                  <a16:creationId xmlns:a16="http://schemas.microsoft.com/office/drawing/2014/main" id="{5DB0315D-3DE2-2F07-C134-0E172180669D}"/>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87811" y="5038835"/>
              <a:ext cx="540000" cy="540000"/>
            </a:xfrm>
            <a:prstGeom prst="rect">
              <a:avLst/>
            </a:prstGeom>
          </p:spPr>
        </p:pic>
      </p:grpSp>
      <p:sp>
        <p:nvSpPr>
          <p:cNvPr id="55" name="Subtitle 2">
            <a:extLst>
              <a:ext uri="{FF2B5EF4-FFF2-40B4-BE49-F238E27FC236}">
                <a16:creationId xmlns:a16="http://schemas.microsoft.com/office/drawing/2014/main" id="{A272FFF9-D51E-514B-86B8-D9FE452DFF9B}"/>
              </a:ext>
            </a:extLst>
          </p:cNvPr>
          <p:cNvSpPr txBox="1">
            <a:spLocks/>
          </p:cNvSpPr>
          <p:nvPr/>
        </p:nvSpPr>
        <p:spPr>
          <a:xfrm>
            <a:off x="7300888" y="4738430"/>
            <a:ext cx="3548999" cy="1260000"/>
          </a:xfrm>
          <a:prstGeom prst="rect">
            <a:avLst/>
          </a:prstGeom>
          <a:solidFill>
            <a:srgbClr val="FF9300"/>
          </a:solidFill>
          <a:ln/>
        </p:spPr>
        <p:txBody>
          <a:bodyPr vert="horz" wrap="square" lIns="180000" tIns="0" rIns="180000" bIns="0" rtlCol="0" anchor="ctr" anchorCtr="0">
            <a:noAutofit/>
          </a:bodyPr>
          <a:lstStyle>
            <a:defPPr>
              <a:defRPr lang="en-US"/>
            </a:defPPr>
            <a:lvl1pPr indent="0" defTabSz="1087636">
              <a:lnSpc>
                <a:spcPts val="1750"/>
              </a:lnSpc>
              <a:spcBef>
                <a:spcPct val="20000"/>
              </a:spcBef>
              <a:buFont typeface="Arial"/>
              <a:buNone/>
              <a:defRPr sz="1200">
                <a:solidFill>
                  <a:schemeClr val="bg1"/>
                </a:solidFill>
                <a:latin typeface="Roboto Condensed Light" panose="02000000000000000000" pitchFamily="2" charset="0"/>
                <a:ea typeface="Roboto Condensed Light" panose="02000000000000000000" pitchFamily="2" charset="0"/>
                <a:cs typeface="Mukta ExtraLight" panose="020B0000000000000000" pitchFamily="34" charset="77"/>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pPr marR="0" lvl="0" indent="0" defTabSz="457200" fontAlgn="auto">
              <a:lnSpc>
                <a:spcPct val="100000"/>
              </a:lnSpc>
              <a:spcBef>
                <a:spcPts val="0"/>
              </a:spcBef>
              <a:spcAft>
                <a:spcPts val="0"/>
              </a:spcAft>
              <a:buClrTx/>
              <a:buSzTx/>
              <a:buFontTx/>
              <a:buNone/>
              <a:tabLst/>
              <a:defRPr/>
            </a:pPr>
            <a:r>
              <a:rPr lang="en-US" sz="1600" b="1" dirty="0">
                <a:latin typeface="Montserrat SemiBold"/>
                <a:cs typeface="Poppins" pitchFamily="2" charset="77"/>
              </a:rPr>
              <a:t>Vendor #6</a:t>
            </a:r>
          </a:p>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Tree>
    <p:extLst>
      <p:ext uri="{BB962C8B-B14F-4D97-AF65-F5344CB8AC3E}">
        <p14:creationId xmlns:p14="http://schemas.microsoft.com/office/powerpoint/2010/main" val="19268484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FBC389B2-7972-13A4-1982-64E642F4F046}"/>
              </a:ext>
              <a:ext uri="{C183D7F6-B498-43B3-948B-1728B52AA6E4}">
                <adec:decorative xmlns:adec="http://schemas.microsoft.com/office/drawing/2017/decorative" val="1"/>
              </a:ext>
            </a:extLst>
          </p:cNvPr>
          <p:cNvSpPr/>
          <p:nvPr/>
        </p:nvSpPr>
        <p:spPr>
          <a:xfrm>
            <a:off x="0" y="270039"/>
            <a:ext cx="314210" cy="82296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2">
            <a:extLst>
              <a:ext uri="{FF2B5EF4-FFF2-40B4-BE49-F238E27FC236}">
                <a16:creationId xmlns:a16="http://schemas.microsoft.com/office/drawing/2014/main" id="{3CADE553-46B5-123F-6F04-0DE407AFD6C9}"/>
              </a:ext>
            </a:extLst>
          </p:cNvPr>
          <p:cNvSpPr txBox="1">
            <a:spLocks noGrp="1"/>
          </p:cNvSpPr>
          <p:nvPr>
            <p:ph type="title" idx="4294967295"/>
          </p:nvPr>
        </p:nvSpPr>
        <p:spPr>
          <a:xfrm>
            <a:off x="471090" y="141022"/>
            <a:ext cx="5363554" cy="539930"/>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defTabSz="914309">
              <a:lnSpc>
                <a:spcPts val="4000"/>
              </a:lnSpc>
              <a:spcBef>
                <a:spcPct val="0"/>
              </a:spcBef>
              <a:buNone/>
              <a:defRPr sz="4000" b="1" i="0">
                <a:latin typeface="Montserrat SemiBold" pitchFamily="2" charset="77"/>
                <a:ea typeface="+mj-ea"/>
                <a:cs typeface="Arial" panose="020B0604020202020204" pitchFamily="34" charset="0"/>
              </a:defRPr>
            </a:lvl1pPr>
          </a:lstStyle>
          <a:p>
            <a:pPr marL="0" marR="0" lvl="0" indent="0" algn="l" defTabSz="914309" rtl="0" eaLnBrk="1" fontAlgn="auto" latinLnBrk="0" hangingPunct="1">
              <a:lnSpc>
                <a:spcPts val="4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Montserrat SemiBold" pitchFamily="2" charset="77"/>
                <a:ea typeface="+mj-ea"/>
                <a:cs typeface="Arial" panose="020B0604020202020204" pitchFamily="34" charset="0"/>
              </a:rPr>
              <a:t>AI Vendor Landscape</a:t>
            </a:r>
            <a:endParaRPr kumimoji="0" lang="en-CA" sz="3200" b="1" i="0" u="none" strike="noStrike" kern="1200" cap="none" spc="0" normalizeH="0" baseline="0" noProof="0" dirty="0">
              <a:ln>
                <a:noFill/>
              </a:ln>
              <a:solidFill>
                <a:schemeClr val="tx1"/>
              </a:solidFill>
              <a:effectLst/>
              <a:uLnTx/>
              <a:uFillTx/>
              <a:latin typeface="Montserrat SemiBold" pitchFamily="2" charset="77"/>
              <a:ea typeface="+mj-ea"/>
              <a:cs typeface="Arial" panose="020B0604020202020204" pitchFamily="34" charset="0"/>
            </a:endParaRPr>
          </a:p>
        </p:txBody>
      </p:sp>
      <p:sp>
        <p:nvSpPr>
          <p:cNvPr id="40" name="Title 2">
            <a:extLst>
              <a:ext uri="{FF2B5EF4-FFF2-40B4-BE49-F238E27FC236}">
                <a16:creationId xmlns:a16="http://schemas.microsoft.com/office/drawing/2014/main" id="{22B55D60-3E56-46E3-D9F5-4CCC9A842122}"/>
              </a:ext>
            </a:extLst>
          </p:cNvPr>
          <p:cNvSpPr txBox="1">
            <a:spLocks/>
          </p:cNvSpPr>
          <p:nvPr/>
        </p:nvSpPr>
        <p:spPr>
          <a:xfrm>
            <a:off x="471090" y="656371"/>
            <a:ext cx="5429930" cy="503598"/>
          </a:xfrm>
          <a:prstGeom prst="rect">
            <a:avLst/>
          </a:prstGeom>
        </p:spPr>
        <p:txBody>
          <a:bodyPr vert="horz" lIns="0" tIns="0" rIns="0" bIns="0" rtlCol="0" anchor="ctr" anchorCtr="0">
            <a:noAutofit/>
          </a:bodyPr>
          <a:lstStyle>
            <a:lvl1pPr defTabSz="914309">
              <a:lnSpc>
                <a:spcPts val="4000"/>
              </a:lnSpc>
              <a:spcBef>
                <a:spcPct val="0"/>
              </a:spcBef>
              <a:buNone/>
              <a:defRPr sz="4000" b="1" i="0">
                <a:solidFill>
                  <a:schemeClr val="accent3">
                    <a:lumMod val="75000"/>
                  </a:schemeClr>
                </a:solidFill>
                <a:latin typeface="Montserrat SemiBold" pitchFamily="2" charset="77"/>
                <a:ea typeface="+mj-ea"/>
                <a:cs typeface="Arial" panose="020B0604020202020204" pitchFamily="34" charset="0"/>
              </a:defRPr>
            </a:lvl1pPr>
          </a:lstStyle>
          <a:p>
            <a:pPr>
              <a:lnSpc>
                <a:spcPct val="100000"/>
              </a:lnSpc>
            </a:pPr>
            <a:r>
              <a:rPr lang="en-US" sz="1400" b="0" dirty="0">
                <a:solidFill>
                  <a:schemeClr val="tx1"/>
                </a:solidFill>
                <a:latin typeface="+mn-lt"/>
              </a:rPr>
              <a:t>A strategic snapshot of AI vendors by use case orientation and organization size compatibility.</a:t>
            </a:r>
            <a:endParaRPr lang="en-CA" sz="1400" b="0" dirty="0">
              <a:solidFill>
                <a:schemeClr val="tx1"/>
              </a:solidFill>
              <a:latin typeface="+mn-lt"/>
            </a:endParaRPr>
          </a:p>
        </p:txBody>
      </p:sp>
      <p:graphicFrame>
        <p:nvGraphicFramePr>
          <p:cNvPr id="5" name="Table 4">
            <a:extLst>
              <a:ext uri="{FF2B5EF4-FFF2-40B4-BE49-F238E27FC236}">
                <a16:creationId xmlns:a16="http://schemas.microsoft.com/office/drawing/2014/main" id="{D97C3EC6-16A8-4FCA-18E6-5D1C8A67ACE7}"/>
              </a:ext>
            </a:extLst>
          </p:cNvPr>
          <p:cNvGraphicFramePr>
            <a:graphicFrameLocks noGrp="1"/>
          </p:cNvGraphicFramePr>
          <p:nvPr>
            <p:extLst>
              <p:ext uri="{D42A27DB-BD31-4B8C-83A1-F6EECF244321}">
                <p14:modId xmlns:p14="http://schemas.microsoft.com/office/powerpoint/2010/main" val="584122226"/>
              </p:ext>
            </p:extLst>
          </p:nvPr>
        </p:nvGraphicFramePr>
        <p:xfrm>
          <a:off x="6057900" y="270040"/>
          <a:ext cx="5663010" cy="739105"/>
        </p:xfrm>
        <a:graphic>
          <a:graphicData uri="http://schemas.openxmlformats.org/drawingml/2006/table">
            <a:tbl>
              <a:tblPr firstRow="1" bandRow="1">
                <a:tableStyleId>{5C22544A-7EE6-4342-B048-85BDC9FD1C3A}</a:tableStyleId>
              </a:tblPr>
              <a:tblGrid>
                <a:gridCol w="2831505">
                  <a:extLst>
                    <a:ext uri="{9D8B030D-6E8A-4147-A177-3AD203B41FA5}">
                      <a16:colId xmlns:a16="http://schemas.microsoft.com/office/drawing/2014/main" val="116366770"/>
                    </a:ext>
                  </a:extLst>
                </a:gridCol>
                <a:gridCol w="2831505">
                  <a:extLst>
                    <a:ext uri="{9D8B030D-6E8A-4147-A177-3AD203B41FA5}">
                      <a16:colId xmlns:a16="http://schemas.microsoft.com/office/drawing/2014/main" val="999620176"/>
                    </a:ext>
                  </a:extLst>
                </a:gridCol>
              </a:tblGrid>
              <a:tr h="281905">
                <a:tc>
                  <a:txBody>
                    <a:bodyPr/>
                    <a:lstStyle/>
                    <a:p>
                      <a:r>
                        <a:rPr lang="en-CA" sz="1200" b="0" dirty="0">
                          <a:solidFill>
                            <a:schemeClr val="dk1"/>
                          </a:solidFill>
                          <a:latin typeface="+mj-lt"/>
                          <a:ea typeface="Roboto Condensed Light" panose="02000000000000000000" pitchFamily="2" charset="0"/>
                          <a:cs typeface="+mn-cs"/>
                        </a:rPr>
                        <a:t>Specialized Providers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algn="l" defTabSz="914309" rtl="0" eaLnBrk="1" latinLnBrk="0" hangingPunct="1"/>
                      <a:r>
                        <a:rPr lang="en-CA" sz="1200" b="0" kern="1200" dirty="0">
                          <a:solidFill>
                            <a:schemeClr val="dk1"/>
                          </a:solidFill>
                          <a:latin typeface="+mj-lt"/>
                          <a:ea typeface="Roboto Condensed Light" panose="02000000000000000000" pitchFamily="2" charset="0"/>
                          <a:cs typeface="+mn-cs"/>
                        </a:rPr>
                        <a:t>Platform Providers</a:t>
                      </a:r>
                    </a:p>
                  </a:txBody>
                  <a:tcPr anchor="ctr">
                    <a:lnL w="12700" cap="flat" cmpd="sng" algn="ctr">
                      <a:solidFill>
                        <a:schemeClr val="tx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94089565"/>
                  </a:ext>
                </a:extLst>
              </a:tr>
              <a:tr h="391031">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CA" sz="1200" b="0" dirty="0">
                          <a:solidFill>
                            <a:schemeClr val="dk1"/>
                          </a:solidFill>
                          <a:latin typeface="+mn-lt"/>
                          <a:ea typeface="Roboto Condensed Light" panose="02000000000000000000" pitchFamily="2" charset="0"/>
                          <a:cs typeface="+mn-cs"/>
                        </a:rPr>
                        <a:t>Vendors offering comprehensive AI solutions tailored for specific sectors.</a:t>
                      </a:r>
                      <a:endParaRPr lang="en-GB"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CA" sz="1200" b="0" dirty="0">
                          <a:solidFill>
                            <a:schemeClr val="dk1"/>
                          </a:solidFill>
                          <a:latin typeface="+mn-lt"/>
                          <a:ea typeface="Roboto Condensed Light" panose="02000000000000000000" pitchFamily="2" charset="0"/>
                          <a:cs typeface="+mn-cs"/>
                        </a:rPr>
                        <a:t>Broad, scalable AI platforms usable across many industries.</a:t>
                      </a:r>
                      <a:endParaRPr lang="en-GB" sz="1200" dirty="0"/>
                    </a:p>
                  </a:txBody>
                  <a:tcPr anchor="ctr">
                    <a:lnL w="12700"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58548269"/>
                  </a:ext>
                </a:extLst>
              </a:tr>
            </a:tbl>
          </a:graphicData>
        </a:graphic>
      </p:graphicFrame>
      <p:grpSp>
        <p:nvGrpSpPr>
          <p:cNvPr id="3" name="Group 2" descr="Vendors are placed over a quadrant mapping buyer organization size (from small on the bottom to enterprise at the top) against product portfolio scope (from specialized providers on the left, to platform providers on the right).">
            <a:extLst>
              <a:ext uri="{FF2B5EF4-FFF2-40B4-BE49-F238E27FC236}">
                <a16:creationId xmlns:a16="http://schemas.microsoft.com/office/drawing/2014/main" id="{C8EAD6FC-4C56-9253-859C-02193144AA5A}"/>
              </a:ext>
            </a:extLst>
          </p:cNvPr>
          <p:cNvGrpSpPr/>
          <p:nvPr/>
        </p:nvGrpSpPr>
        <p:grpSpPr>
          <a:xfrm>
            <a:off x="1972692" y="2695072"/>
            <a:ext cx="7698920" cy="2861938"/>
            <a:chOff x="1972692" y="2695072"/>
            <a:chExt cx="7698920" cy="2861938"/>
          </a:xfrm>
        </p:grpSpPr>
        <p:sp>
          <p:nvSpPr>
            <p:cNvPr id="16" name="Rectangle: Rounded Corners 15">
              <a:extLst>
                <a:ext uri="{FF2B5EF4-FFF2-40B4-BE49-F238E27FC236}">
                  <a16:creationId xmlns:a16="http://schemas.microsoft.com/office/drawing/2014/main" id="{E34C51A1-6A17-D98B-0271-E2EF2E392F7E}"/>
                </a:ext>
              </a:extLst>
            </p:cNvPr>
            <p:cNvSpPr/>
            <p:nvPr/>
          </p:nvSpPr>
          <p:spPr>
            <a:xfrm>
              <a:off x="1972692" y="2695072"/>
              <a:ext cx="1882919" cy="478614"/>
            </a:xfrm>
            <a:prstGeom prst="roundRect">
              <a:avLst/>
            </a:prstGeom>
            <a:solidFill>
              <a:srgbClr val="4949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Roboto Condensed Light" panose="02000000000000000000" pitchFamily="2" charset="0"/>
                  <a:cs typeface="Space Grotesk" pitchFamily="2" charset="0"/>
                </a:rPr>
                <a:t>Ambyint</a:t>
              </a:r>
              <a:endParaRPr lang="en-CA" sz="1600" dirty="0">
                <a:latin typeface="Roboto Condensed Light" panose="02000000000000000000" pitchFamily="2" charset="0"/>
                <a:cs typeface="Space Grotesk" pitchFamily="2" charset="0"/>
              </a:endParaRPr>
            </a:p>
          </p:txBody>
        </p:sp>
        <p:sp>
          <p:nvSpPr>
            <p:cNvPr id="18" name="Rectangle: Rounded Corners 17">
              <a:extLst>
                <a:ext uri="{FF2B5EF4-FFF2-40B4-BE49-F238E27FC236}">
                  <a16:creationId xmlns:a16="http://schemas.microsoft.com/office/drawing/2014/main" id="{AE78C778-E67A-BAB8-926D-7A51E4404F0D}"/>
                </a:ext>
              </a:extLst>
            </p:cNvPr>
            <p:cNvSpPr/>
            <p:nvPr/>
          </p:nvSpPr>
          <p:spPr>
            <a:xfrm>
              <a:off x="7006486" y="2703588"/>
              <a:ext cx="1882919" cy="478614"/>
            </a:xfrm>
            <a:prstGeom prst="roundRect">
              <a:avLst/>
            </a:prstGeom>
            <a:solidFill>
              <a:srgbClr val="9D74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600" dirty="0">
                  <a:latin typeface="Roboto Condensed Light" panose="02000000000000000000" pitchFamily="2" charset="0"/>
                  <a:cs typeface="Space Grotesk" pitchFamily="2" charset="0"/>
                </a:rPr>
                <a:t>Seeq</a:t>
              </a:r>
            </a:p>
          </p:txBody>
        </p:sp>
        <p:sp>
          <p:nvSpPr>
            <p:cNvPr id="24" name="Rectangle: Rounded Corners 23">
              <a:extLst>
                <a:ext uri="{FF2B5EF4-FFF2-40B4-BE49-F238E27FC236}">
                  <a16:creationId xmlns:a16="http://schemas.microsoft.com/office/drawing/2014/main" id="{C1CBFC91-67B2-05A0-318B-CA3C0DF98D86}"/>
                </a:ext>
              </a:extLst>
            </p:cNvPr>
            <p:cNvSpPr/>
            <p:nvPr/>
          </p:nvSpPr>
          <p:spPr>
            <a:xfrm>
              <a:off x="8107198" y="4599782"/>
              <a:ext cx="1564414" cy="478614"/>
            </a:xfrm>
            <a:prstGeom prst="roundRect">
              <a:avLst/>
            </a:prstGeom>
            <a:solidFill>
              <a:srgbClr val="5A6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600" dirty="0">
                  <a:latin typeface="Roboto Condensed Light" panose="02000000000000000000" pitchFamily="2" charset="0"/>
                  <a:cs typeface="Space Grotesk" pitchFamily="2" charset="0"/>
                </a:rPr>
                <a:t>Xecta</a:t>
              </a:r>
            </a:p>
          </p:txBody>
        </p:sp>
        <p:sp>
          <p:nvSpPr>
            <p:cNvPr id="25" name="Rectangle: Rounded Corners 24">
              <a:extLst>
                <a:ext uri="{FF2B5EF4-FFF2-40B4-BE49-F238E27FC236}">
                  <a16:creationId xmlns:a16="http://schemas.microsoft.com/office/drawing/2014/main" id="{D3106795-B329-0FAA-D626-8E7326B574EF}"/>
                </a:ext>
              </a:extLst>
            </p:cNvPr>
            <p:cNvSpPr/>
            <p:nvPr/>
          </p:nvSpPr>
          <p:spPr>
            <a:xfrm>
              <a:off x="3038663" y="5078396"/>
              <a:ext cx="2156161" cy="478614"/>
            </a:xfrm>
            <a:prstGeom prst="roundRect">
              <a:avLst/>
            </a:prstGeom>
            <a:solidFill>
              <a:srgbClr val="00C3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Roboto Condensed Light" panose="02000000000000000000" pitchFamily="2" charset="0"/>
                  <a:cs typeface="Space Grotesk" pitchFamily="2" charset="0"/>
                </a:rPr>
                <a:t>ROAM AI</a:t>
              </a:r>
              <a:endParaRPr lang="en-CA" sz="1600" dirty="0">
                <a:latin typeface="Roboto Condensed Light" panose="02000000000000000000" pitchFamily="2" charset="0"/>
                <a:cs typeface="Space Grotesk" pitchFamily="2" charset="0"/>
              </a:endParaRPr>
            </a:p>
          </p:txBody>
        </p:sp>
        <p:sp>
          <p:nvSpPr>
            <p:cNvPr id="12" name="Rectangle: Rounded Corners 11">
              <a:extLst>
                <a:ext uri="{FF2B5EF4-FFF2-40B4-BE49-F238E27FC236}">
                  <a16:creationId xmlns:a16="http://schemas.microsoft.com/office/drawing/2014/main" id="{5C7615A0-9EFD-50F1-9592-33991D05D01A}"/>
                </a:ext>
              </a:extLst>
            </p:cNvPr>
            <p:cNvSpPr/>
            <p:nvPr/>
          </p:nvSpPr>
          <p:spPr>
            <a:xfrm>
              <a:off x="4018101" y="3189693"/>
              <a:ext cx="1882919" cy="478614"/>
            </a:xfrm>
            <a:prstGeom prst="roundRect">
              <a:avLst/>
            </a:prstGeom>
            <a:solidFill>
              <a:srgbClr val="B324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Roboto Condensed Light" panose="02000000000000000000" pitchFamily="2" charset="0"/>
                  <a:cs typeface="Space Grotesk" pitchFamily="2" charset="0"/>
                </a:rPr>
                <a:t>Vendor #5</a:t>
              </a:r>
            </a:p>
          </p:txBody>
        </p:sp>
        <p:sp>
          <p:nvSpPr>
            <p:cNvPr id="13" name="Rectangle: Rounded Corners 12">
              <a:extLst>
                <a:ext uri="{FF2B5EF4-FFF2-40B4-BE49-F238E27FC236}">
                  <a16:creationId xmlns:a16="http://schemas.microsoft.com/office/drawing/2014/main" id="{0C6D877F-1900-B77D-29F2-521B543F8474}"/>
                </a:ext>
              </a:extLst>
            </p:cNvPr>
            <p:cNvSpPr/>
            <p:nvPr/>
          </p:nvSpPr>
          <p:spPr>
            <a:xfrm>
              <a:off x="5594886" y="4599782"/>
              <a:ext cx="1882919" cy="478614"/>
            </a:xfrm>
            <a:prstGeom prst="roundRect">
              <a:avLst/>
            </a:prstGeom>
            <a:solidFill>
              <a:srgbClr val="E988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Roboto Condensed Light" panose="02000000000000000000" pitchFamily="2" charset="0"/>
                  <a:cs typeface="Space Grotesk" pitchFamily="2" charset="0"/>
                </a:rPr>
                <a:t>Vendor #6</a:t>
              </a:r>
              <a:endParaRPr lang="en-CA" sz="1600" dirty="0">
                <a:latin typeface="Roboto Condensed Light" panose="02000000000000000000" pitchFamily="2" charset="0"/>
                <a:cs typeface="Space Grotesk" pitchFamily="2" charset="0"/>
              </a:endParaRPr>
            </a:p>
          </p:txBody>
        </p:sp>
      </p:grpSp>
      <p:sp>
        <p:nvSpPr>
          <p:cNvPr id="2" name="Rectangle 1">
            <a:extLst>
              <a:ext uri="{FF2B5EF4-FFF2-40B4-BE49-F238E27FC236}">
                <a16:creationId xmlns:a16="http://schemas.microsoft.com/office/drawing/2014/main" id="{281767F5-7B31-75EB-A335-B4A8ADBDBCF2}"/>
              </a:ext>
            </a:extLst>
          </p:cNvPr>
          <p:cNvSpPr/>
          <p:nvPr/>
        </p:nvSpPr>
        <p:spPr>
          <a:xfrm>
            <a:off x="-5388" y="6331765"/>
            <a:ext cx="2710488" cy="526235"/>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Sample Landscape</a:t>
            </a:r>
          </a:p>
        </p:txBody>
      </p:sp>
    </p:spTree>
    <p:extLst>
      <p:ext uri="{BB962C8B-B14F-4D97-AF65-F5344CB8AC3E}">
        <p14:creationId xmlns:p14="http://schemas.microsoft.com/office/powerpoint/2010/main" val="6259908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13AD087-1FBA-90E2-597E-45C15BC20C14}"/>
              </a:ext>
              <a:ext uri="{C183D7F6-B498-43B3-948B-1728B52AA6E4}">
                <adec:decorative xmlns:adec="http://schemas.microsoft.com/office/drawing/2017/decorative" val="1"/>
              </a:ext>
            </a:extLst>
          </p:cNvPr>
          <p:cNvGrpSpPr>
            <a:grpSpLocks noGrp="1" noUngrp="1" noRot="1" noMove="1" noResize="1"/>
          </p:cNvGrpSpPr>
          <p:nvPr/>
        </p:nvGrpSpPr>
        <p:grpSpPr>
          <a:xfrm>
            <a:off x="7541" y="885864"/>
            <a:ext cx="12191998" cy="5786684"/>
            <a:chOff x="7541" y="885864"/>
            <a:chExt cx="12191998" cy="5786684"/>
          </a:xfrm>
        </p:grpSpPr>
        <p:grpSp>
          <p:nvGrpSpPr>
            <p:cNvPr id="14" name="Group 13">
              <a:extLst>
                <a:ext uri="{FF2B5EF4-FFF2-40B4-BE49-F238E27FC236}">
                  <a16:creationId xmlns:a16="http://schemas.microsoft.com/office/drawing/2014/main" id="{CAF8BA37-A5C1-D32F-AE9F-802625844B71}"/>
                </a:ext>
              </a:extLst>
            </p:cNvPr>
            <p:cNvGrpSpPr>
              <a:grpSpLocks noGrp="1" noUngrp="1" noRot="1" noMove="1" noResize="1"/>
            </p:cNvGrpSpPr>
            <p:nvPr/>
          </p:nvGrpSpPr>
          <p:grpSpPr>
            <a:xfrm>
              <a:off x="7541" y="885864"/>
              <a:ext cx="12191998" cy="5786684"/>
              <a:chOff x="0" y="890342"/>
              <a:chExt cx="12191998" cy="5786684"/>
            </a:xfrm>
          </p:grpSpPr>
          <p:grpSp>
            <p:nvGrpSpPr>
              <p:cNvPr id="9" name="Group 8">
                <a:extLst>
                  <a:ext uri="{FF2B5EF4-FFF2-40B4-BE49-F238E27FC236}">
                    <a16:creationId xmlns:a16="http://schemas.microsoft.com/office/drawing/2014/main" id="{676F8CD9-1050-352E-9C9D-9E44C991D6D0}"/>
                  </a:ext>
                </a:extLst>
              </p:cNvPr>
              <p:cNvGrpSpPr>
                <a:grpSpLocks noGrp="1" noUngrp="1" noRot="1" noMove="1" noResize="1"/>
              </p:cNvGrpSpPr>
              <p:nvPr/>
            </p:nvGrpSpPr>
            <p:grpSpPr>
              <a:xfrm>
                <a:off x="534739" y="1082107"/>
                <a:ext cx="11276261" cy="5213255"/>
                <a:chOff x="477709" y="1070287"/>
                <a:chExt cx="11276261" cy="4728202"/>
              </a:xfrm>
            </p:grpSpPr>
            <p:sp>
              <p:nvSpPr>
                <p:cNvPr id="6" name="Rectangle 5">
                  <a:extLst>
                    <a:ext uri="{FF2B5EF4-FFF2-40B4-BE49-F238E27FC236}">
                      <a16:creationId xmlns:a16="http://schemas.microsoft.com/office/drawing/2014/main" id="{C5CD5536-872C-9F76-F7D8-27719DE366A8}"/>
                    </a:ext>
                  </a:extLst>
                </p:cNvPr>
                <p:cNvSpPr>
                  <a:spLocks noGrp="1" noRot="1" noMove="1" noResize="1" noEditPoints="1" noAdjustHandles="1" noChangeArrowheads="1" noChangeShapeType="1"/>
                </p:cNvSpPr>
                <p:nvPr/>
              </p:nvSpPr>
              <p:spPr>
                <a:xfrm>
                  <a:off x="6055210" y="1070288"/>
                  <a:ext cx="5698760" cy="2435735"/>
                </a:xfrm>
                <a:prstGeom prst="rect">
                  <a:avLst/>
                </a:prstGeom>
                <a:gradFill>
                  <a:gsLst>
                    <a:gs pos="50000">
                      <a:schemeClr val="bg1">
                        <a:alpha val="25000"/>
                      </a:schemeClr>
                    </a:gs>
                    <a:gs pos="100000">
                      <a:schemeClr val="accent5">
                        <a:lumMod val="20000"/>
                        <a:lumOff val="80000"/>
                        <a:alpha val="25000"/>
                      </a:schemeClr>
                    </a:gs>
                  </a:gsLst>
                  <a:lin ang="7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endParaRPr lang="en-GB" sz="2800" b="1">
                    <a:solidFill>
                      <a:schemeClr val="accent5"/>
                    </a:solidFill>
                    <a:latin typeface="Exo SemiBold" pitchFamily="2" charset="0"/>
                    <a:cs typeface="Poppins" pitchFamily="2" charset="77"/>
                  </a:endParaRPr>
                </a:p>
              </p:txBody>
            </p:sp>
            <p:sp>
              <p:nvSpPr>
                <p:cNvPr id="4" name="Rectangle 3">
                  <a:extLst>
                    <a:ext uri="{FF2B5EF4-FFF2-40B4-BE49-F238E27FC236}">
                      <a16:creationId xmlns:a16="http://schemas.microsoft.com/office/drawing/2014/main" id="{728BD4D6-591D-891F-5BB4-1A37F7E70932}"/>
                    </a:ext>
                  </a:extLst>
                </p:cNvPr>
                <p:cNvSpPr>
                  <a:spLocks noGrp="1" noRot="1" noMove="1" noResize="1" noEditPoints="1" noAdjustHandles="1" noChangeArrowheads="1" noChangeShapeType="1"/>
                </p:cNvSpPr>
                <p:nvPr/>
              </p:nvSpPr>
              <p:spPr>
                <a:xfrm>
                  <a:off x="477710" y="1070287"/>
                  <a:ext cx="5577501" cy="2435735"/>
                </a:xfrm>
                <a:prstGeom prst="rect">
                  <a:avLst/>
                </a:prstGeom>
                <a:gradFill>
                  <a:gsLst>
                    <a:gs pos="50000">
                      <a:schemeClr val="bg1">
                        <a:alpha val="25000"/>
                      </a:schemeClr>
                    </a:gs>
                    <a:gs pos="100000">
                      <a:schemeClr val="accent4">
                        <a:lumMod val="20000"/>
                        <a:lumOff val="80000"/>
                        <a:alpha val="25000"/>
                      </a:schemeClr>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r"/>
                  <a:endParaRPr lang="en-GB" sz="2800" b="1">
                    <a:solidFill>
                      <a:schemeClr val="accent4"/>
                    </a:solidFill>
                    <a:latin typeface="Exo SemiBold" pitchFamily="2" charset="0"/>
                    <a:cs typeface="Poppins" pitchFamily="2" charset="77"/>
                  </a:endParaRPr>
                </a:p>
              </p:txBody>
            </p:sp>
            <p:sp>
              <p:nvSpPr>
                <p:cNvPr id="5" name="Rectangle 4">
                  <a:extLst>
                    <a:ext uri="{FF2B5EF4-FFF2-40B4-BE49-F238E27FC236}">
                      <a16:creationId xmlns:a16="http://schemas.microsoft.com/office/drawing/2014/main" id="{D2CACF5C-54A0-E101-6291-1E54DD82AA4C}"/>
                    </a:ext>
                  </a:extLst>
                </p:cNvPr>
                <p:cNvSpPr>
                  <a:spLocks noGrp="1" noRot="1" noMove="1" noResize="1" noEditPoints="1" noAdjustHandles="1" noChangeArrowheads="1" noChangeShapeType="1"/>
                </p:cNvSpPr>
                <p:nvPr/>
              </p:nvSpPr>
              <p:spPr>
                <a:xfrm>
                  <a:off x="477709" y="3506022"/>
                  <a:ext cx="5577501" cy="2292467"/>
                </a:xfrm>
                <a:prstGeom prst="rect">
                  <a:avLst/>
                </a:prstGeom>
                <a:gradFill>
                  <a:gsLst>
                    <a:gs pos="50000">
                      <a:schemeClr val="bg1">
                        <a:alpha val="25000"/>
                      </a:schemeClr>
                    </a:gs>
                    <a:gs pos="100000">
                      <a:schemeClr val="accent3">
                        <a:lumMod val="20000"/>
                        <a:lumOff val="80000"/>
                        <a:alpha val="25000"/>
                      </a:schemeClr>
                    </a:gs>
                  </a:gsLst>
                  <a:lin ang="19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r"/>
                  <a:endParaRPr lang="en-GB" sz="2800" b="1">
                    <a:solidFill>
                      <a:schemeClr val="accent3"/>
                    </a:solidFill>
                    <a:latin typeface="Exo SemiBold" pitchFamily="2" charset="0"/>
                    <a:cs typeface="Poppins" pitchFamily="2" charset="77"/>
                  </a:endParaRPr>
                </a:p>
              </p:txBody>
            </p:sp>
            <p:sp>
              <p:nvSpPr>
                <p:cNvPr id="7" name="Rectangle 6">
                  <a:extLst>
                    <a:ext uri="{FF2B5EF4-FFF2-40B4-BE49-F238E27FC236}">
                      <a16:creationId xmlns:a16="http://schemas.microsoft.com/office/drawing/2014/main" id="{F9E0D041-D2D4-F971-E624-63E38F5A4422}"/>
                    </a:ext>
                  </a:extLst>
                </p:cNvPr>
                <p:cNvSpPr>
                  <a:spLocks noGrp="1" noRot="1" noMove="1" noResize="1" noEditPoints="1" noAdjustHandles="1" noChangeArrowheads="1" noChangeShapeType="1"/>
                </p:cNvSpPr>
                <p:nvPr/>
              </p:nvSpPr>
              <p:spPr>
                <a:xfrm>
                  <a:off x="6055210" y="3506022"/>
                  <a:ext cx="5698759" cy="2292467"/>
                </a:xfrm>
                <a:prstGeom prst="rect">
                  <a:avLst/>
                </a:prstGeom>
                <a:gradFill>
                  <a:gsLst>
                    <a:gs pos="50000">
                      <a:schemeClr val="bg1">
                        <a:alpha val="25000"/>
                      </a:schemeClr>
                    </a:gs>
                    <a:gs pos="100000">
                      <a:schemeClr val="accent2">
                        <a:lumMod val="20000"/>
                        <a:lumOff val="80000"/>
                        <a:alpha val="25000"/>
                      </a:schemeClr>
                    </a:gs>
                  </a:gsLst>
                  <a:lin ang="14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en-GB" sz="2800" b="1">
                    <a:solidFill>
                      <a:schemeClr val="accent2"/>
                    </a:solidFill>
                    <a:latin typeface="Exo SemiBold" pitchFamily="2" charset="0"/>
                    <a:cs typeface="Poppins" pitchFamily="2" charset="77"/>
                  </a:endParaRPr>
                </a:p>
              </p:txBody>
            </p:sp>
          </p:grpSp>
          <p:grpSp>
            <p:nvGrpSpPr>
              <p:cNvPr id="8" name="Group 7">
                <a:extLst>
                  <a:ext uri="{FF2B5EF4-FFF2-40B4-BE49-F238E27FC236}">
                    <a16:creationId xmlns:a16="http://schemas.microsoft.com/office/drawing/2014/main" id="{2A60D758-3C22-DD16-ABF8-306C449088C7}"/>
                  </a:ext>
                </a:extLst>
              </p:cNvPr>
              <p:cNvGrpSpPr>
                <a:grpSpLocks noGrp="1" noUngrp="1" noRot="1" noMove="1" noResize="1"/>
              </p:cNvGrpSpPr>
              <p:nvPr/>
            </p:nvGrpSpPr>
            <p:grpSpPr>
              <a:xfrm>
                <a:off x="0" y="890342"/>
                <a:ext cx="12191998" cy="5786684"/>
                <a:chOff x="0" y="944917"/>
                <a:chExt cx="12191998" cy="5621930"/>
              </a:xfrm>
            </p:grpSpPr>
            <p:cxnSp>
              <p:nvCxnSpPr>
                <p:cNvPr id="24" name="Straight Connector 23">
                  <a:extLst>
                    <a:ext uri="{FF2B5EF4-FFF2-40B4-BE49-F238E27FC236}">
                      <a16:creationId xmlns:a16="http://schemas.microsoft.com/office/drawing/2014/main" id="{D5629CA6-5A40-EF99-0B2A-2E88D196B2E9}"/>
                    </a:ext>
                  </a:extLst>
                </p:cNvPr>
                <p:cNvCxnSpPr>
                  <a:cxnSpLocks noGrp="1" noRot="1" noMove="1" noResize="1" noEditPoints="1" noAdjustHandles="1" noChangeArrowheads="1" noChangeShapeType="1"/>
                </p:cNvCxnSpPr>
                <p:nvPr/>
              </p:nvCxnSpPr>
              <p:spPr>
                <a:xfrm>
                  <a:off x="6096000" y="944917"/>
                  <a:ext cx="0" cy="5621930"/>
                </a:xfrm>
                <a:prstGeom prst="line">
                  <a:avLst/>
                </a:prstGeom>
                <a:ln w="38100">
                  <a:gradFill>
                    <a:gsLst>
                      <a:gs pos="70000">
                        <a:schemeClr val="tx1"/>
                      </a:gs>
                      <a:gs pos="25000">
                        <a:schemeClr val="tx1"/>
                      </a:gs>
                      <a:gs pos="2000">
                        <a:schemeClr val="bg1">
                          <a:alpha val="0"/>
                        </a:schemeClr>
                      </a:gs>
                      <a:gs pos="100000">
                        <a:schemeClr val="bg1">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D980A2F-EB85-9246-874E-81BF330D07A3}"/>
                    </a:ext>
                  </a:extLst>
                </p:cNvPr>
                <p:cNvCxnSpPr>
                  <a:cxnSpLocks noGrp="1" noRot="1" noMove="1" noResize="1" noEditPoints="1" noAdjustHandles="1" noChangeArrowheads="1" noChangeShapeType="1"/>
                </p:cNvCxnSpPr>
                <p:nvPr/>
              </p:nvCxnSpPr>
              <p:spPr>
                <a:xfrm>
                  <a:off x="0" y="3741495"/>
                  <a:ext cx="12191998" cy="0"/>
                </a:xfrm>
                <a:prstGeom prst="line">
                  <a:avLst/>
                </a:prstGeom>
                <a:ln w="38100">
                  <a:gradFill>
                    <a:gsLst>
                      <a:gs pos="70000">
                        <a:schemeClr val="tx1"/>
                      </a:gs>
                      <a:gs pos="30000">
                        <a:schemeClr val="tx1"/>
                      </a:gs>
                      <a:gs pos="5000">
                        <a:schemeClr val="bg1"/>
                      </a:gs>
                      <a:gs pos="95000">
                        <a:schemeClr val="bg1"/>
                      </a:gs>
                    </a:gsLst>
                    <a:lin ang="0" scaled="0"/>
                  </a:gradFill>
                </a:ln>
              </p:spPr>
              <p:style>
                <a:lnRef idx="1">
                  <a:schemeClr val="accent1"/>
                </a:lnRef>
                <a:fillRef idx="0">
                  <a:schemeClr val="accent1"/>
                </a:fillRef>
                <a:effectRef idx="0">
                  <a:schemeClr val="accent1"/>
                </a:effectRef>
                <a:fontRef idx="minor">
                  <a:schemeClr val="tx1"/>
                </a:fontRef>
              </p:style>
            </p:cxnSp>
          </p:grpSp>
        </p:grpSp>
        <p:grpSp>
          <p:nvGrpSpPr>
            <p:cNvPr id="50" name="Group 49">
              <a:extLst>
                <a:ext uri="{FF2B5EF4-FFF2-40B4-BE49-F238E27FC236}">
                  <a16:creationId xmlns:a16="http://schemas.microsoft.com/office/drawing/2014/main" id="{BDCA9BB7-284A-D15B-3A29-F3ADB7BBC0D4}"/>
                </a:ext>
              </a:extLst>
            </p:cNvPr>
            <p:cNvGrpSpPr>
              <a:grpSpLocks noGrp="1" noUngrp="1" noRot="1" noMove="1" noResize="1"/>
            </p:cNvGrpSpPr>
            <p:nvPr/>
          </p:nvGrpSpPr>
          <p:grpSpPr>
            <a:xfrm>
              <a:off x="5575768" y="3240345"/>
              <a:ext cx="1050932" cy="1045158"/>
              <a:chOff x="5575768" y="3240345"/>
              <a:chExt cx="1050932" cy="1045158"/>
            </a:xfrm>
          </p:grpSpPr>
          <p:grpSp>
            <p:nvGrpSpPr>
              <p:cNvPr id="49" name="Group 48">
                <a:extLst>
                  <a:ext uri="{FF2B5EF4-FFF2-40B4-BE49-F238E27FC236}">
                    <a16:creationId xmlns:a16="http://schemas.microsoft.com/office/drawing/2014/main" id="{2BEBE9A0-0779-56C7-5D1B-1C63281CA1A2}"/>
                  </a:ext>
                </a:extLst>
              </p:cNvPr>
              <p:cNvGrpSpPr>
                <a:grpSpLocks noGrp="1" noUngrp="1" noRot="1" noMove="1" noResize="1"/>
              </p:cNvGrpSpPr>
              <p:nvPr/>
            </p:nvGrpSpPr>
            <p:grpSpPr>
              <a:xfrm>
                <a:off x="5575768" y="3240345"/>
                <a:ext cx="1049773" cy="1045158"/>
                <a:chOff x="5575768" y="3240345"/>
                <a:chExt cx="1049773" cy="1045158"/>
              </a:xfrm>
            </p:grpSpPr>
            <p:grpSp>
              <p:nvGrpSpPr>
                <p:cNvPr id="46" name="Group 45">
                  <a:extLst>
                    <a:ext uri="{FF2B5EF4-FFF2-40B4-BE49-F238E27FC236}">
                      <a16:creationId xmlns:a16="http://schemas.microsoft.com/office/drawing/2014/main" id="{325DBDE9-F70C-5002-4B8B-40589780C15B}"/>
                    </a:ext>
                  </a:extLst>
                </p:cNvPr>
                <p:cNvGrpSpPr>
                  <a:grpSpLocks noGrp="1" noUngrp="1" noRot="1" noMove="1" noResize="1"/>
                </p:cNvGrpSpPr>
                <p:nvPr/>
              </p:nvGrpSpPr>
              <p:grpSpPr>
                <a:xfrm>
                  <a:off x="5575768" y="3240345"/>
                  <a:ext cx="1049773" cy="1045158"/>
                  <a:chOff x="5575768" y="3240345"/>
                  <a:chExt cx="1049773" cy="1045158"/>
                </a:xfrm>
              </p:grpSpPr>
              <p:sp>
                <p:nvSpPr>
                  <p:cNvPr id="40" name="Partial Circle 39">
                    <a:extLst>
                      <a:ext uri="{FF2B5EF4-FFF2-40B4-BE49-F238E27FC236}">
                        <a16:creationId xmlns:a16="http://schemas.microsoft.com/office/drawing/2014/main" id="{19CE3E8A-A1A2-5152-547C-D4F3DE92FAF9}"/>
                      </a:ext>
                    </a:extLst>
                  </p:cNvPr>
                  <p:cNvSpPr>
                    <a:spLocks noGrp="1" noRot="1" noMove="1" noResize="1" noEditPoints="1" noAdjustHandles="1" noChangeArrowheads="1" noChangeShapeType="1"/>
                  </p:cNvSpPr>
                  <p:nvPr/>
                </p:nvSpPr>
                <p:spPr>
                  <a:xfrm>
                    <a:off x="5578760" y="3241503"/>
                    <a:ext cx="1044000" cy="1044000"/>
                  </a:xfrm>
                  <a:prstGeom prst="pie">
                    <a:avLst>
                      <a:gd name="adj1" fmla="val 10784284"/>
                      <a:gd name="adj2" fmla="val 1620000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3" name="Partial Circle 42">
                    <a:extLst>
                      <a:ext uri="{FF2B5EF4-FFF2-40B4-BE49-F238E27FC236}">
                        <a16:creationId xmlns:a16="http://schemas.microsoft.com/office/drawing/2014/main" id="{71DD535C-C530-B600-440F-8BDFC82D347B}"/>
                      </a:ext>
                    </a:extLst>
                  </p:cNvPr>
                  <p:cNvSpPr>
                    <a:spLocks/>
                  </p:cNvSpPr>
                  <p:nvPr/>
                </p:nvSpPr>
                <p:spPr>
                  <a:xfrm rot="5400000">
                    <a:off x="5581541" y="3241503"/>
                    <a:ext cx="1044000" cy="1044000"/>
                  </a:xfrm>
                  <a:prstGeom prst="pie">
                    <a:avLst>
                      <a:gd name="adj1" fmla="val 10784284"/>
                      <a:gd name="adj2" fmla="val 1620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4" name="Partial Circle 43">
                    <a:extLst>
                      <a:ext uri="{FF2B5EF4-FFF2-40B4-BE49-F238E27FC236}">
                        <a16:creationId xmlns:a16="http://schemas.microsoft.com/office/drawing/2014/main" id="{EAF86D93-D43D-EA4A-B83F-AE8064E5667A}"/>
                      </a:ext>
                    </a:extLst>
                  </p:cNvPr>
                  <p:cNvSpPr>
                    <a:spLocks noGrp="1" noRot="1" noMove="1" noResize="1" noEditPoints="1" noAdjustHandles="1" noChangeArrowheads="1" noChangeShapeType="1"/>
                  </p:cNvSpPr>
                  <p:nvPr/>
                </p:nvSpPr>
                <p:spPr>
                  <a:xfrm rot="10800000">
                    <a:off x="5581541" y="3240345"/>
                    <a:ext cx="1044000" cy="1044000"/>
                  </a:xfrm>
                  <a:prstGeom prst="pie">
                    <a:avLst>
                      <a:gd name="adj1" fmla="val 10784284"/>
                      <a:gd name="adj2" fmla="val 1620000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5" name="Partial Circle 44">
                    <a:extLst>
                      <a:ext uri="{FF2B5EF4-FFF2-40B4-BE49-F238E27FC236}">
                        <a16:creationId xmlns:a16="http://schemas.microsoft.com/office/drawing/2014/main" id="{30945E3C-E8C0-C359-F870-03FEC6F7D689}"/>
                      </a:ext>
                    </a:extLst>
                  </p:cNvPr>
                  <p:cNvSpPr>
                    <a:spLocks noGrp="1" noRot="1" noMove="1" noResize="1" noEditPoints="1" noAdjustHandles="1" noChangeArrowheads="1" noChangeShapeType="1"/>
                  </p:cNvSpPr>
                  <p:nvPr/>
                </p:nvSpPr>
                <p:spPr>
                  <a:xfrm rot="16200000">
                    <a:off x="5575768" y="3241503"/>
                    <a:ext cx="1044000" cy="1044000"/>
                  </a:xfrm>
                  <a:prstGeom prst="pie">
                    <a:avLst>
                      <a:gd name="adj1" fmla="val 10784284"/>
                      <a:gd name="adj2" fmla="val 1620000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21" name="TextBox 20">
                  <a:extLst>
                    <a:ext uri="{FF2B5EF4-FFF2-40B4-BE49-F238E27FC236}">
                      <a16:creationId xmlns:a16="http://schemas.microsoft.com/office/drawing/2014/main" id="{D1A362C5-D4A1-F949-6663-DC0CFA33EC5D}"/>
                    </a:ext>
                  </a:extLst>
                </p:cNvPr>
                <p:cNvSpPr txBox="1">
                  <a:spLocks noGrp="1" noRot="1" noMove="1" noResize="1" noEditPoints="1" noAdjustHandles="1" noChangeArrowheads="1" noChangeShapeType="1"/>
                </p:cNvSpPr>
                <p:nvPr/>
              </p:nvSpPr>
              <p:spPr>
                <a:xfrm>
                  <a:off x="6225795" y="3826195"/>
                  <a:ext cx="153888" cy="307777"/>
                </a:xfrm>
                <a:prstGeom prst="rect">
                  <a:avLst/>
                </a:prstGeom>
                <a:noFill/>
              </p:spPr>
              <p:txBody>
                <a:bodyPr wrap="none" lIns="0" tIns="0" rIns="0" bIns="0" rtlCol="0" anchor="ctr" anchorCtr="0">
                  <a:spAutoFit/>
                </a:bodyPr>
                <a:lstStyle/>
                <a:p>
                  <a:pPr defTabSz="554437">
                    <a:defRPr/>
                  </a:pPr>
                  <a:r>
                    <a:rPr lang="en-US" sz="2000" b="1">
                      <a:solidFill>
                        <a:schemeClr val="bg1"/>
                      </a:solidFill>
                      <a:latin typeface="Montserrat SemiBold" pitchFamily="2" charset="77"/>
                      <a:ea typeface="League Spartan" charset="0"/>
                      <a:cs typeface="Poppins" pitchFamily="2" charset="77"/>
                    </a:rPr>
                    <a:t>T</a:t>
                  </a:r>
                </a:p>
              </p:txBody>
            </p:sp>
            <p:sp>
              <p:nvSpPr>
                <p:cNvPr id="22" name="TextBox 21">
                  <a:extLst>
                    <a:ext uri="{FF2B5EF4-FFF2-40B4-BE49-F238E27FC236}">
                      <a16:creationId xmlns:a16="http://schemas.microsoft.com/office/drawing/2014/main" id="{1F6DF745-66B0-C33E-7964-7F9B8399834B}"/>
                    </a:ext>
                  </a:extLst>
                </p:cNvPr>
                <p:cNvSpPr txBox="1">
                  <a:spLocks noGrp="1" noRot="1" noMove="1" noResize="1" noEditPoints="1" noAdjustHandles="1" noChangeArrowheads="1" noChangeShapeType="1"/>
                </p:cNvSpPr>
                <p:nvPr/>
              </p:nvSpPr>
              <p:spPr>
                <a:xfrm>
                  <a:off x="6156064" y="3414581"/>
                  <a:ext cx="293350" cy="307777"/>
                </a:xfrm>
                <a:prstGeom prst="rect">
                  <a:avLst/>
                </a:prstGeom>
                <a:noFill/>
              </p:spPr>
              <p:txBody>
                <a:bodyPr wrap="none" lIns="0" tIns="0" rIns="0" bIns="0" rtlCol="0" anchor="ctr" anchorCtr="0">
                  <a:spAutoFit/>
                </a:bodyPr>
                <a:lstStyle/>
                <a:p>
                  <a:pPr defTabSz="554437">
                    <a:defRPr/>
                  </a:pPr>
                  <a:r>
                    <a:rPr lang="en-US" sz="2000" b="1">
                      <a:solidFill>
                        <a:schemeClr val="bg1"/>
                      </a:solidFill>
                      <a:latin typeface="Montserrat SemiBold" pitchFamily="2" charset="77"/>
                      <a:ea typeface="League Spartan" charset="0"/>
                      <a:cs typeface="Poppins" pitchFamily="2" charset="77"/>
                    </a:rPr>
                    <a:t>W</a:t>
                  </a:r>
                </a:p>
              </p:txBody>
            </p:sp>
            <p:sp>
              <p:nvSpPr>
                <p:cNvPr id="38" name="TextBox 37">
                  <a:extLst>
                    <a:ext uri="{FF2B5EF4-FFF2-40B4-BE49-F238E27FC236}">
                      <a16:creationId xmlns:a16="http://schemas.microsoft.com/office/drawing/2014/main" id="{B6E68C89-9488-75E7-A64F-EFDA3C7217B7}"/>
                    </a:ext>
                  </a:extLst>
                </p:cNvPr>
                <p:cNvSpPr txBox="1">
                  <a:spLocks noGrp="1" noRot="1" noMove="1" noResize="1" noEditPoints="1" noAdjustHandles="1" noChangeArrowheads="1" noChangeShapeType="1"/>
                </p:cNvSpPr>
                <p:nvPr/>
              </p:nvSpPr>
              <p:spPr>
                <a:xfrm>
                  <a:off x="5815362" y="3414581"/>
                  <a:ext cx="161904" cy="307777"/>
                </a:xfrm>
                <a:prstGeom prst="rect">
                  <a:avLst/>
                </a:prstGeom>
                <a:noFill/>
              </p:spPr>
              <p:txBody>
                <a:bodyPr wrap="none" lIns="0" tIns="0" rIns="0" bIns="0" rtlCol="0" anchor="ctr" anchorCtr="0">
                  <a:spAutoFit/>
                </a:bodyPr>
                <a:lstStyle/>
                <a:p>
                  <a:pPr defTabSz="554437">
                    <a:defRPr/>
                  </a:pPr>
                  <a:r>
                    <a:rPr lang="en-US" sz="2000" b="1">
                      <a:solidFill>
                        <a:schemeClr val="bg1"/>
                      </a:solidFill>
                      <a:latin typeface="Montserrat SemiBold" pitchFamily="2" charset="77"/>
                      <a:ea typeface="League Spartan" charset="0"/>
                      <a:cs typeface="Poppins" pitchFamily="2" charset="77"/>
                    </a:rPr>
                    <a:t>S</a:t>
                  </a:r>
                </a:p>
              </p:txBody>
            </p:sp>
            <p:sp>
              <p:nvSpPr>
                <p:cNvPr id="39" name="TextBox 38">
                  <a:extLst>
                    <a:ext uri="{FF2B5EF4-FFF2-40B4-BE49-F238E27FC236}">
                      <a16:creationId xmlns:a16="http://schemas.microsoft.com/office/drawing/2014/main" id="{21361B4E-B89B-87B8-E96C-C4C2573D7181}"/>
                    </a:ext>
                  </a:extLst>
                </p:cNvPr>
                <p:cNvSpPr txBox="1">
                  <a:spLocks noGrp="1" noRot="1" noMove="1" noResize="1" noEditPoints="1" noAdjustHandles="1" noChangeArrowheads="1" noChangeShapeType="1"/>
                </p:cNvSpPr>
                <p:nvPr/>
              </p:nvSpPr>
              <p:spPr>
                <a:xfrm>
                  <a:off x="5787632" y="3826195"/>
                  <a:ext cx="216406" cy="307777"/>
                </a:xfrm>
                <a:prstGeom prst="rect">
                  <a:avLst/>
                </a:prstGeom>
                <a:noFill/>
              </p:spPr>
              <p:txBody>
                <a:bodyPr wrap="none" lIns="0" tIns="0" rIns="0" bIns="0" rtlCol="0" anchor="ctr" anchorCtr="0">
                  <a:spAutoFit/>
                </a:bodyPr>
                <a:lstStyle/>
                <a:p>
                  <a:pPr defTabSz="554437">
                    <a:defRPr/>
                  </a:pPr>
                  <a:r>
                    <a:rPr lang="en-US" sz="2000" b="1">
                      <a:solidFill>
                        <a:schemeClr val="bg1"/>
                      </a:solidFill>
                      <a:latin typeface="Montserrat SemiBold" pitchFamily="2" charset="77"/>
                      <a:ea typeface="League Spartan" charset="0"/>
                      <a:cs typeface="Poppins" pitchFamily="2" charset="77"/>
                    </a:rPr>
                    <a:t>O</a:t>
                  </a:r>
                </a:p>
              </p:txBody>
            </p:sp>
          </p:grpSp>
          <p:sp>
            <p:nvSpPr>
              <p:cNvPr id="20" name="Oval 19">
                <a:extLst>
                  <a:ext uri="{FF2B5EF4-FFF2-40B4-BE49-F238E27FC236}">
                    <a16:creationId xmlns:a16="http://schemas.microsoft.com/office/drawing/2014/main" id="{BF1DA152-4DC0-A9BE-90C1-6F1F24A471A5}"/>
                  </a:ext>
                </a:extLst>
              </p:cNvPr>
              <p:cNvSpPr>
                <a:spLocks noGrp="1" noRot="1" noMove="1" noResize="1" noEditPoints="1" noAdjustHandles="1" noChangeArrowheads="1" noChangeShapeType="1"/>
              </p:cNvSpPr>
              <p:nvPr/>
            </p:nvSpPr>
            <p:spPr>
              <a:xfrm>
                <a:off x="5581542" y="3240345"/>
                <a:ext cx="1045158" cy="1045158"/>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1" name="Oval 50">
              <a:extLst>
                <a:ext uri="{FF2B5EF4-FFF2-40B4-BE49-F238E27FC236}">
                  <a16:creationId xmlns:a16="http://schemas.microsoft.com/office/drawing/2014/main" id="{EBB8254E-6462-3D67-9811-29F15660CA5F}"/>
                </a:ext>
              </a:extLst>
            </p:cNvPr>
            <p:cNvSpPr>
              <a:spLocks noGrp="1" noRot="1" noMove="1" noResize="1" noEditPoints="1" noAdjustHandles="1" noChangeArrowheads="1" noChangeShapeType="1"/>
            </p:cNvSpPr>
            <p:nvPr/>
          </p:nvSpPr>
          <p:spPr>
            <a:xfrm>
              <a:off x="6027389" y="3690345"/>
              <a:ext cx="144000" cy="144000"/>
            </a:xfrm>
            <a:prstGeom prst="ellipse">
              <a:avLst/>
            </a:prstGeom>
            <a:solidFill>
              <a:schemeClr val="bg1"/>
            </a:solidFill>
            <a:ln w="12700">
              <a:solidFill>
                <a:schemeClr val="tx1"/>
              </a:solidFill>
            </a:ln>
            <a:effectLst>
              <a:outerShdw blurRad="50800" dist="381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7" name="Rectangle 16">
            <a:extLst>
              <a:ext uri="{FF2B5EF4-FFF2-40B4-BE49-F238E27FC236}">
                <a16:creationId xmlns:a16="http://schemas.microsoft.com/office/drawing/2014/main" id="{99E05030-94E5-E982-BD35-26A575739036}"/>
              </a:ext>
              <a:ext uri="{C183D7F6-B498-43B3-948B-1728B52AA6E4}">
                <adec:decorative xmlns:adec="http://schemas.microsoft.com/office/drawing/2017/decorative" val="1"/>
              </a:ext>
            </a:extLst>
          </p:cNvPr>
          <p:cNvSpPr>
            <a:spLocks/>
          </p:cNvSpPr>
          <p:nvPr/>
        </p:nvSpPr>
        <p:spPr>
          <a:xfrm>
            <a:off x="-5388" y="194977"/>
            <a:ext cx="12191998" cy="754895"/>
          </a:xfrm>
          <a:prstGeom prst="rect">
            <a:avLst/>
          </a:prstGeom>
          <a:solidFill>
            <a:schemeClr val="bg1"/>
          </a:solidFill>
          <a:ln>
            <a:noFill/>
          </a:ln>
          <a:effectLst>
            <a:outerShdw blurRad="2540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Roboto Condensed Light" panose="02000000000000000000" pitchFamily="2" charset="0"/>
              <a:ea typeface="Roboto Condensed Light" panose="02000000000000000000" pitchFamily="2" charset="0"/>
              <a:cs typeface="Arial" panose="020B0604020202020204" pitchFamily="34" charset="0"/>
            </a:endParaRPr>
          </a:p>
        </p:txBody>
      </p:sp>
      <p:sp>
        <p:nvSpPr>
          <p:cNvPr id="18" name="Rectangle 17">
            <a:extLst>
              <a:ext uri="{FF2B5EF4-FFF2-40B4-BE49-F238E27FC236}">
                <a16:creationId xmlns:a16="http://schemas.microsoft.com/office/drawing/2014/main" id="{50420ABA-CA56-CF50-71E6-4156C53E54ED}"/>
              </a:ext>
              <a:ext uri="{C183D7F6-B498-43B3-948B-1728B52AA6E4}">
                <adec:decorative xmlns:adec="http://schemas.microsoft.com/office/drawing/2017/decorative" val="1"/>
              </a:ext>
            </a:extLst>
          </p:cNvPr>
          <p:cNvSpPr>
            <a:spLocks/>
          </p:cNvSpPr>
          <p:nvPr/>
        </p:nvSpPr>
        <p:spPr>
          <a:xfrm>
            <a:off x="-5388" y="193819"/>
            <a:ext cx="144000" cy="75422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58" name="Table 9">
            <a:extLst>
              <a:ext uri="{FF2B5EF4-FFF2-40B4-BE49-F238E27FC236}">
                <a16:creationId xmlns:a16="http://schemas.microsoft.com/office/drawing/2014/main" id="{4E3FDA1A-7119-3F50-34F3-EDB1ADA79305}"/>
              </a:ext>
            </a:extLst>
          </p:cNvPr>
          <p:cNvGraphicFramePr>
            <a:graphicFrameLocks noGrp="1"/>
          </p:cNvGraphicFramePr>
          <p:nvPr>
            <p:extLst>
              <p:ext uri="{D42A27DB-BD31-4B8C-83A1-F6EECF244321}">
                <p14:modId xmlns:p14="http://schemas.microsoft.com/office/powerpoint/2010/main" val="4045086653"/>
              </p:ext>
            </p:extLst>
          </p:nvPr>
        </p:nvGraphicFramePr>
        <p:xfrm>
          <a:off x="3848100" y="247650"/>
          <a:ext cx="7801620" cy="642692"/>
        </p:xfrm>
        <a:graphic>
          <a:graphicData uri="http://schemas.openxmlformats.org/drawingml/2006/table">
            <a:tbl>
              <a:tblPr firstRow="1" bandRow="1">
                <a:tableStyleId>{5C22544A-7EE6-4342-B048-85BDC9FD1C3A}</a:tableStyleId>
              </a:tblPr>
              <a:tblGrid>
                <a:gridCol w="1560324">
                  <a:extLst>
                    <a:ext uri="{9D8B030D-6E8A-4147-A177-3AD203B41FA5}">
                      <a16:colId xmlns:a16="http://schemas.microsoft.com/office/drawing/2014/main" val="829080764"/>
                    </a:ext>
                  </a:extLst>
                </a:gridCol>
                <a:gridCol w="1560324">
                  <a:extLst>
                    <a:ext uri="{9D8B030D-6E8A-4147-A177-3AD203B41FA5}">
                      <a16:colId xmlns:a16="http://schemas.microsoft.com/office/drawing/2014/main" val="3166971678"/>
                    </a:ext>
                  </a:extLst>
                </a:gridCol>
                <a:gridCol w="1560324">
                  <a:extLst>
                    <a:ext uri="{9D8B030D-6E8A-4147-A177-3AD203B41FA5}">
                      <a16:colId xmlns:a16="http://schemas.microsoft.com/office/drawing/2014/main" val="82560048"/>
                    </a:ext>
                  </a:extLst>
                </a:gridCol>
                <a:gridCol w="1560324">
                  <a:extLst>
                    <a:ext uri="{9D8B030D-6E8A-4147-A177-3AD203B41FA5}">
                      <a16:colId xmlns:a16="http://schemas.microsoft.com/office/drawing/2014/main" val="4245288059"/>
                    </a:ext>
                  </a:extLst>
                </a:gridCol>
                <a:gridCol w="1560324">
                  <a:extLst>
                    <a:ext uri="{9D8B030D-6E8A-4147-A177-3AD203B41FA5}">
                      <a16:colId xmlns:a16="http://schemas.microsoft.com/office/drawing/2014/main" val="1879688918"/>
                    </a:ext>
                  </a:extLst>
                </a:gridCol>
              </a:tblGrid>
              <a:tr h="0">
                <a:tc>
                  <a:txBody>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schemeClr val="tx1"/>
                          </a:solidFill>
                          <a:effectLst/>
                          <a:uLnTx/>
                          <a:uFillTx/>
                          <a:latin typeface="Montserrat Medium" panose="00000600000000000000" pitchFamily="2" charset="0"/>
                          <a:ea typeface="+mn-ea"/>
                          <a:cs typeface="Arial"/>
                        </a:rPr>
                        <a:t>Vendor Name</a:t>
                      </a:r>
                    </a:p>
                  </a:txBody>
                  <a:tcPr marL="107986" marR="107986" marT="35995" marB="71991">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schemeClr val="tx1"/>
                          </a:solidFill>
                          <a:effectLst/>
                          <a:uLnTx/>
                          <a:uFillTx/>
                          <a:latin typeface="Montserrat Medium" panose="00000600000000000000" pitchFamily="2" charset="0"/>
                          <a:ea typeface="+mn-ea"/>
                          <a:cs typeface="Arial"/>
                        </a:rPr>
                        <a:t>Headquarters</a:t>
                      </a:r>
                    </a:p>
                  </a:txBody>
                  <a:tcPr marL="107986" marR="107986" marT="35995" marB="71991">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schemeClr val="tx1"/>
                          </a:solidFill>
                          <a:effectLst/>
                          <a:uLnTx/>
                          <a:uFillTx/>
                          <a:latin typeface="Montserrat Medium" panose="00000600000000000000" pitchFamily="2" charset="0"/>
                          <a:ea typeface="+mn-ea"/>
                          <a:cs typeface="Arial"/>
                        </a:rPr>
                        <a:t>Founded</a:t>
                      </a:r>
                    </a:p>
                  </a:txBody>
                  <a:tcPr marL="107986" marR="107986" marT="35995" marB="71991">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schemeClr val="tx1"/>
                          </a:solidFill>
                          <a:effectLst/>
                          <a:uLnTx/>
                          <a:uFillTx/>
                          <a:latin typeface="Montserrat Medium" panose="00000600000000000000" pitchFamily="2" charset="0"/>
                          <a:ea typeface="+mn-ea"/>
                          <a:cs typeface="Arial"/>
                        </a:rPr>
                        <a:t>Employees</a:t>
                      </a:r>
                    </a:p>
                  </a:txBody>
                  <a:tcPr marL="107986" marR="107986" marT="35995" marB="71991">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schemeClr val="tx1"/>
                          </a:solidFill>
                          <a:effectLst/>
                          <a:uLnTx/>
                          <a:uFillTx/>
                          <a:latin typeface="Montserrat Medium" panose="00000600000000000000" pitchFamily="2" charset="0"/>
                          <a:ea typeface="+mn-ea"/>
                          <a:cs typeface="Arial"/>
                        </a:rPr>
                        <a:t>Presence</a:t>
                      </a:r>
                    </a:p>
                  </a:txBody>
                  <a:tcPr marL="107986" marR="107986" marT="35995" marB="71991">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75338095"/>
                  </a:ext>
                </a:extLst>
              </a:tr>
              <a:tr h="382270">
                <a:tc>
                  <a:txBody>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sz="1800" b="0" i="0" u="none" strike="noStrike" kern="1200" cap="none" spc="0" normalizeH="0" baseline="0" noProof="0" dirty="0">
                          <a:ln>
                            <a:noFill/>
                          </a:ln>
                          <a:solidFill>
                            <a:schemeClr val="tx1"/>
                          </a:solidFill>
                          <a:effectLst/>
                          <a:uLnTx/>
                          <a:uFillTx/>
                          <a:latin typeface="Montserrat SemiBold"/>
                          <a:ea typeface="+mn-ea"/>
                          <a:cs typeface="Arial"/>
                        </a:rPr>
                        <a:t>ROAM AI</a:t>
                      </a:r>
                      <a:endParaRPr kumimoji="0" lang="en-US" sz="1800" b="0" i="0" u="none" strike="noStrike" kern="1200" cap="none" spc="0" normalizeH="0" baseline="0" noProof="0" dirty="0">
                        <a:ln>
                          <a:noFill/>
                        </a:ln>
                        <a:solidFill>
                          <a:schemeClr val="tx1"/>
                        </a:solidFill>
                        <a:effectLst/>
                        <a:uLnTx/>
                        <a:uFillTx/>
                        <a:latin typeface="Montserrat SemiBold" pitchFamily="2" charset="77"/>
                        <a:ea typeface="+mn-ea"/>
                        <a:cs typeface="Arial" panose="020B0604020202020204" pitchFamily="34" charset="0"/>
                      </a:endParaRPr>
                    </a:p>
                  </a:txBody>
                  <a:tcPr marL="107986" marR="107986" marT="35995" marB="71991">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1000"/>
                        </a:spcBef>
                        <a:spcAft>
                          <a:spcPts val="0"/>
                        </a:spcAft>
                        <a:buClrTx/>
                        <a:buSzTx/>
                        <a:buFont typeface="Arial" panose="020B0604020202020204" pitchFamily="34" charset="0"/>
                        <a:buNone/>
                      </a:pPr>
                      <a:r>
                        <a:rPr lang="en-US" sz="1800" b="0" i="0" u="none" strike="noStrike" kern="1200" cap="none" spc="0" normalizeH="0" baseline="0" noProof="0" dirty="0">
                          <a:ln>
                            <a:noFill/>
                          </a:ln>
                          <a:solidFill>
                            <a:schemeClr val="tx1"/>
                          </a:solidFill>
                          <a:effectLst/>
                          <a:uLnTx/>
                          <a:uFillTx/>
                          <a:latin typeface="Montserrat SemiBold"/>
                          <a:ea typeface="+mn-ea"/>
                          <a:cs typeface="Arial"/>
                        </a:rPr>
                        <a:t>OK, USA</a:t>
                      </a:r>
                      <a:endParaRPr kumimoji="0" lang="en-US" sz="1800" b="0" i="0" u="none" strike="noStrike" kern="1200" cap="none" spc="0" normalizeH="0" baseline="0" noProof="0" dirty="0">
                        <a:ln>
                          <a:noFill/>
                        </a:ln>
                        <a:solidFill>
                          <a:schemeClr val="tx1"/>
                        </a:solidFill>
                        <a:effectLst/>
                        <a:uLnTx/>
                        <a:uFillTx/>
                        <a:latin typeface="Montserrat SemiBold"/>
                        <a:ea typeface="+mn-ea"/>
                        <a:cs typeface="Arial"/>
                      </a:endParaRPr>
                    </a:p>
                  </a:txBody>
                  <a:tcPr marL="107986" marR="107986" marT="35995" marB="71991">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sz="1800" b="0" i="0" u="none" strike="noStrike" kern="1200" cap="none" spc="0" normalizeH="0" baseline="0" noProof="0" dirty="0">
                          <a:ln>
                            <a:noFill/>
                          </a:ln>
                          <a:solidFill>
                            <a:schemeClr val="tx1"/>
                          </a:solidFill>
                          <a:effectLst/>
                          <a:uLnTx/>
                          <a:uFillTx/>
                          <a:latin typeface="Montserrat SemiBold"/>
                          <a:ea typeface="+mn-ea"/>
                          <a:cs typeface="Arial"/>
                        </a:rPr>
                        <a:t>2024</a:t>
                      </a:r>
                      <a:endParaRPr kumimoji="0" lang="en-US" sz="1800" b="0" i="0" u="none" strike="noStrike" kern="1200" cap="none" spc="0" normalizeH="0" baseline="0" noProof="0" dirty="0">
                        <a:ln>
                          <a:noFill/>
                        </a:ln>
                        <a:solidFill>
                          <a:schemeClr val="tx1"/>
                        </a:solidFill>
                        <a:effectLst/>
                        <a:uLnTx/>
                        <a:uFillTx/>
                        <a:latin typeface="Montserrat SemiBold" pitchFamily="2" charset="77"/>
                        <a:ea typeface="+mn-ea"/>
                        <a:cs typeface="Arial" panose="020B0604020202020204" pitchFamily="34" charset="0"/>
                      </a:endParaRPr>
                    </a:p>
                  </a:txBody>
                  <a:tcPr marL="107986" marR="107986" marT="35995" marB="71991">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tx1"/>
                          </a:solidFill>
                          <a:effectLst/>
                          <a:uLnTx/>
                          <a:uFillTx/>
                          <a:latin typeface="Montserrat SemiBold"/>
                          <a:ea typeface="+mn-ea"/>
                          <a:cs typeface="Arial"/>
                        </a:rPr>
                        <a:t>2–</a:t>
                      </a:r>
                      <a:r>
                        <a:rPr lang="en-US" sz="1800" b="0" i="0" u="none" strike="noStrike" kern="1200" cap="none" spc="0" normalizeH="0" baseline="0" noProof="0" dirty="0">
                          <a:ln>
                            <a:noFill/>
                          </a:ln>
                          <a:solidFill>
                            <a:schemeClr val="tx1"/>
                          </a:solidFill>
                          <a:effectLst/>
                          <a:uLnTx/>
                          <a:uFillTx/>
                          <a:latin typeface="Montserrat SemiBold"/>
                          <a:ea typeface="+mn-ea"/>
                          <a:cs typeface="Arial"/>
                        </a:rPr>
                        <a:t>10</a:t>
                      </a:r>
                      <a:endParaRPr kumimoji="0" lang="en-US" sz="1800" b="0" i="0" u="none" strike="noStrike" kern="1200" cap="none" spc="0" normalizeH="0" baseline="0" noProof="0" dirty="0">
                        <a:ln>
                          <a:noFill/>
                        </a:ln>
                        <a:solidFill>
                          <a:schemeClr val="tx1"/>
                        </a:solidFill>
                        <a:effectLst/>
                        <a:uLnTx/>
                        <a:uFillTx/>
                        <a:latin typeface="Montserrat SemiBold" pitchFamily="2" charset="77"/>
                        <a:ea typeface="+mn-ea"/>
                        <a:cs typeface="Arial" panose="020B0604020202020204" pitchFamily="34" charset="0"/>
                      </a:endParaRPr>
                    </a:p>
                  </a:txBody>
                  <a:tcPr marL="107986" marR="107986" marT="35995" marB="71991">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tx1"/>
                          </a:solidFill>
                          <a:effectLst/>
                          <a:uLnTx/>
                          <a:uFillTx/>
                          <a:latin typeface="Montserrat SemiBold"/>
                          <a:ea typeface="+mn-ea"/>
                          <a:cs typeface="Arial"/>
                        </a:rPr>
                        <a:t>Private</a:t>
                      </a:r>
                    </a:p>
                  </a:txBody>
                  <a:tcPr marL="107986" marR="107986" marT="35995" marB="71991">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63019320"/>
                  </a:ext>
                </a:extLst>
              </a:tr>
            </a:tbl>
          </a:graphicData>
        </a:graphic>
      </p:graphicFrame>
      <p:pic>
        <p:nvPicPr>
          <p:cNvPr id="2" name="Picture 2" descr="ROAM AI Logo">
            <a:extLst>
              <a:ext uri="{FF2B5EF4-FFF2-40B4-BE49-F238E27FC236}">
                <a16:creationId xmlns:a16="http://schemas.microsoft.com/office/drawing/2014/main" id="{3B204723-AB6E-1A89-F9D6-8A360B48BB5D}"/>
              </a:ext>
              <a:ext uri="{C183D7F6-B498-43B3-948B-1728B52AA6E4}">
                <adec:decorative xmlns:adec="http://schemas.microsoft.com/office/drawing/2017/decorative" val="0"/>
              </a:ext>
            </a:extLst>
          </p:cNvPr>
          <p:cNvPicPr>
            <a:picLocks noChangeAspect="1" noChangeArrowheads="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871742" y="301608"/>
            <a:ext cx="2054308" cy="552630"/>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CE195C3E-0288-88C2-510F-666E3DE0715D}"/>
              </a:ext>
            </a:extLst>
          </p:cNvPr>
          <p:cNvSpPr txBox="1"/>
          <p:nvPr/>
        </p:nvSpPr>
        <p:spPr>
          <a:xfrm>
            <a:off x="534740" y="1179029"/>
            <a:ext cx="1364156" cy="261610"/>
          </a:xfrm>
          <a:prstGeom prst="rect">
            <a:avLst/>
          </a:prstGeom>
          <a:noFill/>
        </p:spPr>
        <p:txBody>
          <a:bodyPr wrap="none" lIns="0" tIns="0" rIns="0" bIns="0" rtlCol="0" anchor="ctr" anchorCtr="0">
            <a:spAutoFit/>
          </a:bodyPr>
          <a:lstStyle/>
          <a:p>
            <a:pPr defTabSz="554437">
              <a:defRPr/>
            </a:pPr>
            <a:r>
              <a:rPr lang="en-US" sz="1700" b="1" dirty="0">
                <a:solidFill>
                  <a:schemeClr val="accent4"/>
                </a:solidFill>
                <a:latin typeface="Montserrat SemiBold" pitchFamily="2" charset="77"/>
                <a:ea typeface="League Spartan" charset="0"/>
                <a:cs typeface="Poppins" pitchFamily="2" charset="77"/>
              </a:rPr>
              <a:t>STRENGTHS</a:t>
            </a:r>
          </a:p>
        </p:txBody>
      </p:sp>
      <p:sp>
        <p:nvSpPr>
          <p:cNvPr id="33" name="Subtitle 2">
            <a:extLst>
              <a:ext uri="{FF2B5EF4-FFF2-40B4-BE49-F238E27FC236}">
                <a16:creationId xmlns:a16="http://schemas.microsoft.com/office/drawing/2014/main" id="{13B19819-4697-3F76-1990-B38E0C5914D3}"/>
              </a:ext>
            </a:extLst>
          </p:cNvPr>
          <p:cNvSpPr txBox="1">
            <a:spLocks/>
          </p:cNvSpPr>
          <p:nvPr/>
        </p:nvSpPr>
        <p:spPr>
          <a:xfrm>
            <a:off x="534740" y="1533758"/>
            <a:ext cx="4809333" cy="2000099"/>
          </a:xfrm>
          <a:prstGeom prst="rect">
            <a:avLst/>
          </a:prstGeom>
        </p:spPr>
        <p:txBody>
          <a:bodyPr vert="horz" wrap="square" lIns="0" tIns="0" rIns="0" bIns="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85721" indent="-285721" algn="l" defTabSz="1087527">
              <a:lnSpc>
                <a:spcPts val="1850"/>
              </a:lnSpc>
              <a:buFont typeface="Arial" panose="020B0604020202020204" pitchFamily="34" charset="0"/>
              <a:buChar char="•"/>
              <a:defRPr/>
            </a:pPr>
            <a:r>
              <a:rPr lang="en-US" sz="1200" dirty="0">
                <a:solidFill>
                  <a:srgbClr val="000000"/>
                </a:solidFill>
                <a:latin typeface="Roboto Condensed Light" panose="02000000000000000000" pitchFamily="2" charset="0"/>
                <a:ea typeface="Roboto Condensed Light" panose="02000000000000000000" pitchFamily="2" charset="0"/>
                <a:cs typeface="Open Sans Light" panose="020B0306030504020204" pitchFamily="34" charset="0"/>
              </a:rPr>
              <a:t>ROAM AI is positioned quite uniquely in the landscape by offering both ESP optimization, and AI-driven equipment/anomalies surveillance.</a:t>
            </a:r>
          </a:p>
          <a:p>
            <a:pPr marL="285721" indent="-285721" algn="l" defTabSz="1087527">
              <a:lnSpc>
                <a:spcPts val="1850"/>
              </a:lnSpc>
              <a:buFont typeface="Arial" panose="020B0604020202020204" pitchFamily="34" charset="0"/>
              <a:buChar char="•"/>
              <a:defRPr/>
            </a:pPr>
            <a:r>
              <a:rPr lang="en-US" sz="1200" dirty="0">
                <a:solidFill>
                  <a:srgbClr val="000000"/>
                </a:solidFill>
                <a:latin typeface="Roboto Condensed Light" panose="02000000000000000000" pitchFamily="2" charset="0"/>
                <a:ea typeface="Roboto Condensed Light" panose="02000000000000000000" pitchFamily="2" charset="0"/>
                <a:cs typeface="Open Sans Light" panose="020B0306030504020204" pitchFamily="34" charset="0"/>
              </a:rPr>
              <a:t>It allows deployment of models and storing data within private infrastructure, without a need of third-party server. However, AI-powered insights require integration into ROAM AI’s data lake.</a:t>
            </a:r>
          </a:p>
          <a:p>
            <a:pPr marL="285721" indent="-285721" algn="l" defTabSz="1087527">
              <a:lnSpc>
                <a:spcPts val="1850"/>
              </a:lnSpc>
              <a:buFont typeface="Arial" panose="020B0604020202020204" pitchFamily="34" charset="0"/>
              <a:buChar char="•"/>
              <a:defRPr/>
            </a:pPr>
            <a:r>
              <a:rPr lang="en-US" sz="1200" dirty="0">
                <a:solidFill>
                  <a:srgbClr val="000000"/>
                </a:solidFill>
                <a:latin typeface="Roboto Condensed Light" panose="02000000000000000000" pitchFamily="2" charset="0"/>
                <a:ea typeface="Roboto Condensed Light" panose="02000000000000000000" pitchFamily="2" charset="0"/>
                <a:cs typeface="Open Sans Light" panose="020B0306030504020204" pitchFamily="34" charset="0"/>
              </a:rPr>
              <a:t>Founded and led by industry professionals, they additionally offer digital transformation services such as AI strategy and roadmapping, consulting, cloud migration to AWS and training.</a:t>
            </a:r>
          </a:p>
        </p:txBody>
      </p:sp>
      <p:sp>
        <p:nvSpPr>
          <p:cNvPr id="30" name="TextBox 29">
            <a:extLst>
              <a:ext uri="{FF2B5EF4-FFF2-40B4-BE49-F238E27FC236}">
                <a16:creationId xmlns:a16="http://schemas.microsoft.com/office/drawing/2014/main" id="{A3B744E8-70D5-4C45-2745-E7F34562EC99}"/>
              </a:ext>
            </a:extLst>
          </p:cNvPr>
          <p:cNvSpPr txBox="1"/>
          <p:nvPr/>
        </p:nvSpPr>
        <p:spPr>
          <a:xfrm>
            <a:off x="6752975" y="1178342"/>
            <a:ext cx="1756671" cy="261610"/>
          </a:xfrm>
          <a:prstGeom prst="rect">
            <a:avLst/>
          </a:prstGeom>
          <a:noFill/>
        </p:spPr>
        <p:txBody>
          <a:bodyPr wrap="square" lIns="0" tIns="0" rIns="0" bIns="0" rtlCol="0" anchor="ctr" anchorCtr="0">
            <a:spAutoFit/>
          </a:bodyPr>
          <a:lstStyle/>
          <a:p>
            <a:pPr defTabSz="554437">
              <a:defRPr/>
            </a:pPr>
            <a:r>
              <a:rPr lang="en-US" sz="1700" b="1">
                <a:solidFill>
                  <a:schemeClr val="accent5"/>
                </a:solidFill>
                <a:latin typeface="Montserrat SemiBold" pitchFamily="2" charset="77"/>
                <a:ea typeface="League Spartan" charset="0"/>
                <a:cs typeface="Poppins" pitchFamily="2" charset="77"/>
              </a:rPr>
              <a:t>WEAKNESSES</a:t>
            </a:r>
          </a:p>
        </p:txBody>
      </p:sp>
      <p:sp>
        <p:nvSpPr>
          <p:cNvPr id="57" name="Subtitle 2">
            <a:extLst>
              <a:ext uri="{FF2B5EF4-FFF2-40B4-BE49-F238E27FC236}">
                <a16:creationId xmlns:a16="http://schemas.microsoft.com/office/drawing/2014/main" id="{D84E6BF3-29B8-C98B-07F5-0597473B5549}"/>
              </a:ext>
            </a:extLst>
          </p:cNvPr>
          <p:cNvSpPr txBox="1">
            <a:spLocks/>
          </p:cNvSpPr>
          <p:nvPr/>
        </p:nvSpPr>
        <p:spPr>
          <a:xfrm>
            <a:off x="6752975" y="1532232"/>
            <a:ext cx="4790626" cy="1756443"/>
          </a:xfrm>
          <a:prstGeom prst="rect">
            <a:avLst/>
          </a:prstGeom>
        </p:spPr>
        <p:txBody>
          <a:bodyPr vert="horz" wrap="square" lIns="0" tIns="0" rIns="0" bIns="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85721" indent="-285721" algn="l" defTabSz="1087527">
              <a:lnSpc>
                <a:spcPts val="1850"/>
              </a:lnSpc>
              <a:buFont typeface="Arial" panose="020B0604020202020204" pitchFamily="34" charset="0"/>
              <a:buChar char="•"/>
              <a:defRPr/>
            </a:pPr>
            <a:r>
              <a:rPr lang="en-US" sz="1200" dirty="0">
                <a:solidFill>
                  <a:srgbClr val="000000"/>
                </a:solidFill>
                <a:latin typeface="Roboto Condensed Light" panose="02000000000000000000" pitchFamily="2" charset="0"/>
                <a:ea typeface="Roboto Condensed Light" panose="02000000000000000000" pitchFamily="2" charset="0"/>
                <a:cs typeface="Open Sans Light" panose="020B0306030504020204" pitchFamily="34" charset="0"/>
              </a:rPr>
              <a:t>As a startup in its infancy, their solutions may face challenges in scaling operations. </a:t>
            </a:r>
          </a:p>
          <a:p>
            <a:pPr marL="285721" indent="-285721" algn="l" defTabSz="1087527">
              <a:lnSpc>
                <a:spcPts val="1850"/>
              </a:lnSpc>
              <a:buFont typeface="Arial" panose="020B0604020202020204" pitchFamily="34" charset="0"/>
              <a:buChar char="•"/>
              <a:defRPr/>
            </a:pPr>
            <a:r>
              <a:rPr lang="en-US" sz="1200" dirty="0">
                <a:solidFill>
                  <a:srgbClr val="000000"/>
                </a:solidFill>
                <a:latin typeface="Roboto Condensed Light" panose="02000000000000000000" pitchFamily="2" charset="0"/>
                <a:ea typeface="Roboto Condensed Light" panose="02000000000000000000" pitchFamily="2" charset="0"/>
                <a:cs typeface="Open Sans Light" panose="020B0306030504020204" pitchFamily="34" charset="0"/>
              </a:rPr>
              <a:t>Focused primarily on ESP automation/optimization and surveillance, their solution set falls behind compared to their alternatives – lack of broader asset optimizations, reservoir analytics.</a:t>
            </a:r>
          </a:p>
          <a:p>
            <a:pPr marL="285721" indent="-285721" algn="l" defTabSz="1087527">
              <a:lnSpc>
                <a:spcPts val="1850"/>
              </a:lnSpc>
              <a:buFont typeface="Arial" panose="020B0604020202020204" pitchFamily="34" charset="0"/>
              <a:buChar char="•"/>
              <a:defRPr/>
            </a:pPr>
            <a:r>
              <a:rPr lang="en-US" sz="1200" dirty="0">
                <a:solidFill>
                  <a:srgbClr val="000000"/>
                </a:solidFill>
                <a:latin typeface="Roboto Condensed Light" panose="02000000000000000000" pitchFamily="2" charset="0"/>
                <a:ea typeface="Roboto Condensed Light" panose="02000000000000000000" pitchFamily="2" charset="0"/>
                <a:cs typeface="Open Sans Light" panose="020B0306030504020204" pitchFamily="34" charset="0"/>
              </a:rPr>
              <a:t>They are still in process of building a stronger brand recognition and have a limited amount of case studies.</a:t>
            </a:r>
          </a:p>
        </p:txBody>
      </p:sp>
      <p:sp>
        <p:nvSpPr>
          <p:cNvPr id="32" name="TextBox 31">
            <a:extLst>
              <a:ext uri="{FF2B5EF4-FFF2-40B4-BE49-F238E27FC236}">
                <a16:creationId xmlns:a16="http://schemas.microsoft.com/office/drawing/2014/main" id="{9CEF921F-40BC-59ED-C113-827B3BFF3B97}"/>
              </a:ext>
            </a:extLst>
          </p:cNvPr>
          <p:cNvSpPr txBox="1"/>
          <p:nvPr/>
        </p:nvSpPr>
        <p:spPr>
          <a:xfrm>
            <a:off x="534740" y="4002393"/>
            <a:ext cx="1877117" cy="261610"/>
          </a:xfrm>
          <a:prstGeom prst="rect">
            <a:avLst/>
          </a:prstGeom>
          <a:noFill/>
        </p:spPr>
        <p:txBody>
          <a:bodyPr wrap="none" lIns="0" tIns="0" rIns="0" bIns="0" rtlCol="0" anchor="ctr" anchorCtr="0">
            <a:spAutoFit/>
          </a:bodyPr>
          <a:lstStyle/>
          <a:p>
            <a:pPr defTabSz="554437">
              <a:defRPr/>
            </a:pPr>
            <a:r>
              <a:rPr lang="en-US" sz="1700" b="1">
                <a:solidFill>
                  <a:schemeClr val="accent3"/>
                </a:solidFill>
                <a:latin typeface="Montserrat SemiBold" pitchFamily="2" charset="77"/>
                <a:ea typeface="League Spartan" charset="0"/>
                <a:cs typeface="Poppins" pitchFamily="2" charset="77"/>
              </a:rPr>
              <a:t>OPPORTUNITIES</a:t>
            </a:r>
          </a:p>
        </p:txBody>
      </p:sp>
      <p:sp>
        <p:nvSpPr>
          <p:cNvPr id="31" name="Subtitle 2">
            <a:extLst>
              <a:ext uri="{FF2B5EF4-FFF2-40B4-BE49-F238E27FC236}">
                <a16:creationId xmlns:a16="http://schemas.microsoft.com/office/drawing/2014/main" id="{9FEF0CF6-25E1-A290-F63A-12494C553EBD}"/>
              </a:ext>
            </a:extLst>
          </p:cNvPr>
          <p:cNvSpPr txBox="1">
            <a:spLocks/>
          </p:cNvSpPr>
          <p:nvPr/>
        </p:nvSpPr>
        <p:spPr>
          <a:xfrm>
            <a:off x="534740" y="4346758"/>
            <a:ext cx="4905464" cy="1512786"/>
          </a:xfrm>
          <a:prstGeom prst="rect">
            <a:avLst/>
          </a:prstGeom>
        </p:spPr>
        <p:txBody>
          <a:bodyPr vert="horz" wrap="square" lIns="0" tIns="0" rIns="0" bIns="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85115" indent="-285115" algn="l" defTabSz="1087527">
              <a:lnSpc>
                <a:spcPts val="1850"/>
              </a:lnSpc>
              <a:buFont typeface="Arial" panose="020B0604020202020204" pitchFamily="34" charset="0"/>
              <a:buChar char="•"/>
              <a:defRPr/>
            </a:pPr>
            <a:r>
              <a:rPr lang="en-US" sz="1200" dirty="0">
                <a:solidFill>
                  <a:srgbClr val="000000"/>
                </a:solidFill>
                <a:latin typeface="Roboto Condensed Light"/>
                <a:ea typeface="Roboto Condensed Light"/>
              </a:rPr>
              <a:t>Expanding beyond ESP optimization, including other lift types used in oil and gas production would help them directly compete with </a:t>
            </a:r>
            <a:r>
              <a:rPr lang="en-US" sz="1200" dirty="0" err="1">
                <a:solidFill>
                  <a:srgbClr val="000000"/>
                </a:solidFill>
                <a:latin typeface="Roboto Condensed Light"/>
                <a:ea typeface="Roboto Condensed Light"/>
              </a:rPr>
              <a:t>Ambyint</a:t>
            </a:r>
            <a:r>
              <a:rPr lang="en-US" sz="1200" dirty="0">
                <a:solidFill>
                  <a:srgbClr val="000000"/>
                </a:solidFill>
                <a:latin typeface="Roboto Condensed Light"/>
                <a:ea typeface="Roboto Condensed Light"/>
              </a:rPr>
              <a:t> or </a:t>
            </a:r>
            <a:r>
              <a:rPr lang="en-US" sz="1200" dirty="0" err="1">
                <a:solidFill>
                  <a:srgbClr val="000000"/>
                </a:solidFill>
                <a:latin typeface="Roboto Condensed Light"/>
                <a:ea typeface="Roboto Condensed Light"/>
              </a:rPr>
              <a:t>Seeq</a:t>
            </a:r>
            <a:r>
              <a:rPr lang="en-US" sz="1200" dirty="0">
                <a:solidFill>
                  <a:srgbClr val="000000"/>
                </a:solidFill>
                <a:latin typeface="Roboto Condensed Light"/>
                <a:ea typeface="Roboto Condensed Light"/>
              </a:rPr>
              <a:t>.</a:t>
            </a:r>
          </a:p>
          <a:p>
            <a:pPr marL="285115" indent="-285115" algn="l" defTabSz="1087527">
              <a:lnSpc>
                <a:spcPts val="1850"/>
              </a:lnSpc>
              <a:buFont typeface="Arial" panose="020B0604020202020204" pitchFamily="34" charset="0"/>
              <a:buChar char="•"/>
              <a:defRPr/>
            </a:pPr>
            <a:r>
              <a:rPr lang="en-US" sz="1200" dirty="0">
                <a:solidFill>
                  <a:srgbClr val="000000"/>
                </a:solidFill>
                <a:latin typeface="Roboto Condensed Light"/>
                <a:ea typeface="Roboto Condensed Light"/>
              </a:rPr>
              <a:t>Extending their partnerships and collaborations further with oilfield service companies to expand their market reach.</a:t>
            </a:r>
          </a:p>
          <a:p>
            <a:pPr marL="285115" indent="-285115" algn="l" defTabSz="1087527">
              <a:lnSpc>
                <a:spcPts val="1850"/>
              </a:lnSpc>
              <a:buFont typeface="Arial" panose="020B0604020202020204" pitchFamily="34" charset="0"/>
              <a:buChar char="•"/>
              <a:defRPr/>
            </a:pPr>
            <a:r>
              <a:rPr lang="en-US" sz="1200" dirty="0">
                <a:solidFill>
                  <a:srgbClr val="000000"/>
                </a:solidFill>
                <a:latin typeface="Roboto Condensed Light"/>
                <a:ea typeface="Roboto Condensed Light"/>
              </a:rPr>
              <a:t>Potential demand in international markets where ESP systems are heavily used, such as Middle East or Latin America.</a:t>
            </a:r>
          </a:p>
        </p:txBody>
      </p:sp>
      <p:sp>
        <p:nvSpPr>
          <p:cNvPr id="36" name="TextBox 35">
            <a:extLst>
              <a:ext uri="{FF2B5EF4-FFF2-40B4-BE49-F238E27FC236}">
                <a16:creationId xmlns:a16="http://schemas.microsoft.com/office/drawing/2014/main" id="{492D804E-CA71-35D3-1442-84241BF8890B}"/>
              </a:ext>
            </a:extLst>
          </p:cNvPr>
          <p:cNvSpPr txBox="1"/>
          <p:nvPr/>
        </p:nvSpPr>
        <p:spPr>
          <a:xfrm>
            <a:off x="6752974" y="4012475"/>
            <a:ext cx="1147645" cy="261610"/>
          </a:xfrm>
          <a:prstGeom prst="rect">
            <a:avLst/>
          </a:prstGeom>
          <a:noFill/>
        </p:spPr>
        <p:txBody>
          <a:bodyPr wrap="square" lIns="0" tIns="0" rIns="0" bIns="0" rtlCol="0" anchor="ctr" anchorCtr="0">
            <a:spAutoFit/>
          </a:bodyPr>
          <a:lstStyle/>
          <a:p>
            <a:pPr defTabSz="554437">
              <a:defRPr/>
            </a:pPr>
            <a:r>
              <a:rPr lang="en-US" sz="1700" b="1">
                <a:solidFill>
                  <a:schemeClr val="accent2"/>
                </a:solidFill>
                <a:latin typeface="Montserrat SemiBold" pitchFamily="2" charset="77"/>
                <a:ea typeface="League Spartan" charset="0"/>
                <a:cs typeface="Poppins" pitchFamily="2" charset="77"/>
              </a:rPr>
              <a:t>THREATS</a:t>
            </a:r>
          </a:p>
        </p:txBody>
      </p:sp>
      <p:sp>
        <p:nvSpPr>
          <p:cNvPr id="35" name="Subtitle 2">
            <a:extLst>
              <a:ext uri="{FF2B5EF4-FFF2-40B4-BE49-F238E27FC236}">
                <a16:creationId xmlns:a16="http://schemas.microsoft.com/office/drawing/2014/main" id="{8BEF6F9D-2DA9-EA87-62DB-835B681C1588}"/>
              </a:ext>
            </a:extLst>
          </p:cNvPr>
          <p:cNvSpPr txBox="1">
            <a:spLocks/>
          </p:cNvSpPr>
          <p:nvPr/>
        </p:nvSpPr>
        <p:spPr>
          <a:xfrm>
            <a:off x="6752976" y="4346758"/>
            <a:ext cx="4790626" cy="1232197"/>
          </a:xfrm>
          <a:prstGeom prst="rect">
            <a:avLst/>
          </a:prstGeom>
        </p:spPr>
        <p:txBody>
          <a:bodyPr vert="horz" wrap="square" lIns="0" tIns="0" rIns="0" bIns="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85115" indent="-285115" algn="l" defTabSz="1087527">
              <a:lnSpc>
                <a:spcPts val="1850"/>
              </a:lnSpc>
              <a:buFont typeface="Arial" panose="020B0604020202020204" pitchFamily="34" charset="0"/>
              <a:buChar char="•"/>
              <a:defRPr/>
            </a:pPr>
            <a:r>
              <a:rPr lang="en-US" sz="1200" dirty="0" err="1">
                <a:solidFill>
                  <a:srgbClr val="000000"/>
                </a:solidFill>
                <a:latin typeface="Roboto Condensed Light"/>
                <a:ea typeface="Roboto Condensed Light"/>
              </a:rPr>
              <a:t>Ambyint</a:t>
            </a:r>
            <a:r>
              <a:rPr lang="en-US" sz="1200" dirty="0">
                <a:solidFill>
                  <a:srgbClr val="000000"/>
                </a:solidFill>
                <a:latin typeface="Roboto Condensed Light"/>
                <a:ea typeface="Roboto Condensed Light"/>
              </a:rPr>
              <a:t> and </a:t>
            </a:r>
            <a:r>
              <a:rPr lang="en-US" sz="1200" dirty="0" err="1">
                <a:solidFill>
                  <a:srgbClr val="000000"/>
                </a:solidFill>
                <a:latin typeface="Roboto Condensed Light"/>
                <a:ea typeface="Roboto Condensed Light"/>
              </a:rPr>
              <a:t>Xecta</a:t>
            </a:r>
            <a:r>
              <a:rPr lang="en-US" sz="1200" dirty="0">
                <a:solidFill>
                  <a:srgbClr val="000000"/>
                </a:solidFill>
                <a:latin typeface="Roboto Condensed Light"/>
                <a:ea typeface="Roboto Condensed Light"/>
              </a:rPr>
              <a:t>, both specialized in oil and gas industry, are solid competitors, offering more robust solution sets including </a:t>
            </a:r>
            <a:r>
              <a:rPr lang="en-US" sz="1200" dirty="0" err="1">
                <a:solidFill>
                  <a:srgbClr val="000000"/>
                </a:solidFill>
                <a:latin typeface="Roboto Condensed Light"/>
                <a:ea typeface="Roboto Condensed Light"/>
              </a:rPr>
              <a:t>multilift</a:t>
            </a:r>
            <a:r>
              <a:rPr lang="en-US" sz="1200" dirty="0">
                <a:solidFill>
                  <a:srgbClr val="000000"/>
                </a:solidFill>
                <a:latin typeface="Roboto Condensed Light"/>
                <a:ea typeface="Roboto Condensed Light"/>
              </a:rPr>
              <a:t> optimization with mature deployments.</a:t>
            </a:r>
          </a:p>
          <a:p>
            <a:pPr marL="285115" indent="-285115" algn="l" defTabSz="1087527">
              <a:lnSpc>
                <a:spcPts val="1850"/>
              </a:lnSpc>
              <a:buFont typeface="Arial" panose="020B0604020202020204" pitchFamily="34" charset="0"/>
              <a:buChar char="•"/>
              <a:defRPr/>
            </a:pPr>
            <a:r>
              <a:rPr lang="en-US" sz="1200" dirty="0">
                <a:solidFill>
                  <a:srgbClr val="000000"/>
                </a:solidFill>
                <a:latin typeface="Roboto Condensed Light"/>
                <a:ea typeface="Roboto Condensed Light"/>
              </a:rPr>
              <a:t>Oil and gas is an industry conservative to adoption of new technologies, which can hinder start-ups like ROAM AI to grow.</a:t>
            </a:r>
          </a:p>
        </p:txBody>
      </p:sp>
      <p:sp>
        <p:nvSpPr>
          <p:cNvPr id="11" name="Title 10">
            <a:extLst>
              <a:ext uri="{FF2B5EF4-FFF2-40B4-BE49-F238E27FC236}">
                <a16:creationId xmlns:a16="http://schemas.microsoft.com/office/drawing/2014/main" id="{7BCCA3B3-387F-37FD-A428-7A195AA1353B}"/>
              </a:ext>
            </a:extLst>
          </p:cNvPr>
          <p:cNvSpPr>
            <a:spLocks noGrp="1"/>
          </p:cNvSpPr>
          <p:nvPr>
            <p:ph type="title" idx="4294967295"/>
          </p:nvPr>
        </p:nvSpPr>
        <p:spPr>
          <a:xfrm>
            <a:off x="-5388" y="6331765"/>
            <a:ext cx="2710488" cy="526235"/>
          </a:xfrm>
          <a:prstGeom prst="rect">
            <a:avLst/>
          </a:prstGeom>
          <a:solidFill>
            <a:schemeClr val="accent2"/>
          </a:solidFill>
          <a:ln w="19050" cap="flat" cmpd="sng" algn="ctr">
            <a:solidFill>
              <a:schemeClr val="accent1">
                <a:shade val="15000"/>
              </a:schemeClr>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lt1"/>
                </a:solidFill>
                <a:effectLst/>
                <a:uLnTx/>
                <a:uFillTx/>
                <a:latin typeface="+mn-lt"/>
                <a:ea typeface="+mn-ea"/>
                <a:cs typeface="+mn-cs"/>
              </a:rPr>
              <a:t>Sample SWOT</a:t>
            </a:r>
          </a:p>
        </p:txBody>
      </p:sp>
    </p:spTree>
    <p:extLst>
      <p:ext uri="{BB962C8B-B14F-4D97-AF65-F5344CB8AC3E}">
        <p14:creationId xmlns:p14="http://schemas.microsoft.com/office/powerpoint/2010/main" val="21235463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7B349F-D2E7-D05F-E593-AD98DD59F983}"/>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B9743698-B940-5CC2-6C12-F41822603B1B}"/>
              </a:ext>
            </a:extLst>
          </p:cNvPr>
          <p:cNvGrpSpPr>
            <a:grpSpLocks noGrp="1" noUngrp="1" noRot="1" noMove="1" noResize="1"/>
          </p:cNvGrpSpPr>
          <p:nvPr/>
        </p:nvGrpSpPr>
        <p:grpSpPr>
          <a:xfrm>
            <a:off x="-5388" y="193819"/>
            <a:ext cx="12191998" cy="756053"/>
            <a:chOff x="-5388" y="193819"/>
            <a:chExt cx="12191998" cy="756053"/>
          </a:xfrm>
        </p:grpSpPr>
        <p:sp>
          <p:nvSpPr>
            <p:cNvPr id="17" name="Rectangle 16">
              <a:extLst>
                <a:ext uri="{FF2B5EF4-FFF2-40B4-BE49-F238E27FC236}">
                  <a16:creationId xmlns:a16="http://schemas.microsoft.com/office/drawing/2014/main" id="{0DD8A49F-2A4F-EDAC-9BCC-6D4CBAEEAB6C}"/>
                </a:ext>
              </a:extLst>
            </p:cNvPr>
            <p:cNvSpPr>
              <a:spLocks noGrp="1" noRot="1" noMove="1" noResize="1" noEditPoints="1" noAdjustHandles="1" noChangeArrowheads="1" noChangeShapeType="1"/>
            </p:cNvSpPr>
            <p:nvPr/>
          </p:nvSpPr>
          <p:spPr>
            <a:xfrm>
              <a:off x="-5388" y="194977"/>
              <a:ext cx="12191998" cy="754895"/>
            </a:xfrm>
            <a:prstGeom prst="rect">
              <a:avLst/>
            </a:prstGeom>
            <a:solidFill>
              <a:schemeClr val="bg1"/>
            </a:solidFill>
            <a:ln>
              <a:noFill/>
            </a:ln>
            <a:effectLst>
              <a:outerShdw blurRad="2540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Roboto Condensed Light" panose="02000000000000000000" pitchFamily="2" charset="0"/>
                <a:ea typeface="Roboto Condensed Light" panose="02000000000000000000" pitchFamily="2" charset="0"/>
                <a:cs typeface="Arial" panose="020B0604020202020204" pitchFamily="34" charset="0"/>
              </a:endParaRPr>
            </a:p>
          </p:txBody>
        </p:sp>
        <p:sp>
          <p:nvSpPr>
            <p:cNvPr id="18" name="Rectangle 17">
              <a:extLst>
                <a:ext uri="{FF2B5EF4-FFF2-40B4-BE49-F238E27FC236}">
                  <a16:creationId xmlns:a16="http://schemas.microsoft.com/office/drawing/2014/main" id="{C7BF78C2-4EB3-4E16-C04D-E66C1A1FACD6}"/>
                </a:ext>
              </a:extLst>
            </p:cNvPr>
            <p:cNvSpPr>
              <a:spLocks noGrp="1" noRot="1" noMove="1" noResize="1" noEditPoints="1" noAdjustHandles="1" noChangeArrowheads="1" noChangeShapeType="1"/>
            </p:cNvSpPr>
            <p:nvPr/>
          </p:nvSpPr>
          <p:spPr>
            <a:xfrm>
              <a:off x="-5388" y="193819"/>
              <a:ext cx="144000" cy="75422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58" name="Table 9">
            <a:extLst>
              <a:ext uri="{FF2B5EF4-FFF2-40B4-BE49-F238E27FC236}">
                <a16:creationId xmlns:a16="http://schemas.microsoft.com/office/drawing/2014/main" id="{5D367852-1834-530C-5D15-E65F83AE440C}"/>
              </a:ext>
            </a:extLst>
          </p:cNvPr>
          <p:cNvGraphicFramePr>
            <a:graphicFrameLocks noGrp="1"/>
          </p:cNvGraphicFramePr>
          <p:nvPr>
            <p:extLst>
              <p:ext uri="{D42A27DB-BD31-4B8C-83A1-F6EECF244321}">
                <p14:modId xmlns:p14="http://schemas.microsoft.com/office/powerpoint/2010/main" val="1838842296"/>
              </p:ext>
            </p:extLst>
          </p:nvPr>
        </p:nvGraphicFramePr>
        <p:xfrm>
          <a:off x="3848100" y="247650"/>
          <a:ext cx="7801620" cy="642692"/>
        </p:xfrm>
        <a:graphic>
          <a:graphicData uri="http://schemas.openxmlformats.org/drawingml/2006/table">
            <a:tbl>
              <a:tblPr firstRow="1" bandRow="1">
                <a:tableStyleId>{5C22544A-7EE6-4342-B048-85BDC9FD1C3A}</a:tableStyleId>
              </a:tblPr>
              <a:tblGrid>
                <a:gridCol w="1560324">
                  <a:extLst>
                    <a:ext uri="{9D8B030D-6E8A-4147-A177-3AD203B41FA5}">
                      <a16:colId xmlns:a16="http://schemas.microsoft.com/office/drawing/2014/main" val="829080764"/>
                    </a:ext>
                  </a:extLst>
                </a:gridCol>
                <a:gridCol w="1560324">
                  <a:extLst>
                    <a:ext uri="{9D8B030D-6E8A-4147-A177-3AD203B41FA5}">
                      <a16:colId xmlns:a16="http://schemas.microsoft.com/office/drawing/2014/main" val="3166971678"/>
                    </a:ext>
                  </a:extLst>
                </a:gridCol>
                <a:gridCol w="1560324">
                  <a:extLst>
                    <a:ext uri="{9D8B030D-6E8A-4147-A177-3AD203B41FA5}">
                      <a16:colId xmlns:a16="http://schemas.microsoft.com/office/drawing/2014/main" val="82560048"/>
                    </a:ext>
                  </a:extLst>
                </a:gridCol>
                <a:gridCol w="1560324">
                  <a:extLst>
                    <a:ext uri="{9D8B030D-6E8A-4147-A177-3AD203B41FA5}">
                      <a16:colId xmlns:a16="http://schemas.microsoft.com/office/drawing/2014/main" val="4245288059"/>
                    </a:ext>
                  </a:extLst>
                </a:gridCol>
                <a:gridCol w="1560324">
                  <a:extLst>
                    <a:ext uri="{9D8B030D-6E8A-4147-A177-3AD203B41FA5}">
                      <a16:colId xmlns:a16="http://schemas.microsoft.com/office/drawing/2014/main" val="1879688918"/>
                    </a:ext>
                  </a:extLst>
                </a:gridCol>
              </a:tblGrid>
              <a:tr h="0">
                <a:tc>
                  <a:txBody>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schemeClr val="tx1"/>
                          </a:solidFill>
                          <a:effectLst/>
                          <a:uLnTx/>
                          <a:uFillTx/>
                          <a:latin typeface="Montserrat Medium" panose="00000600000000000000" pitchFamily="2" charset="0"/>
                          <a:ea typeface="+mn-ea"/>
                          <a:cs typeface="Arial"/>
                        </a:rPr>
                        <a:t>Vendor Name</a:t>
                      </a:r>
                    </a:p>
                  </a:txBody>
                  <a:tcPr marL="107986" marR="107986" marT="35995" marB="71991">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schemeClr val="tx1"/>
                          </a:solidFill>
                          <a:effectLst/>
                          <a:uLnTx/>
                          <a:uFillTx/>
                          <a:latin typeface="Montserrat Medium" panose="00000600000000000000" pitchFamily="2" charset="0"/>
                          <a:ea typeface="+mn-ea"/>
                          <a:cs typeface="Arial"/>
                        </a:rPr>
                        <a:t>Headquarters</a:t>
                      </a:r>
                    </a:p>
                  </a:txBody>
                  <a:tcPr marL="107986" marR="107986" marT="35995" marB="71991">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schemeClr val="tx1"/>
                          </a:solidFill>
                          <a:effectLst/>
                          <a:uLnTx/>
                          <a:uFillTx/>
                          <a:latin typeface="Montserrat Medium" panose="00000600000000000000" pitchFamily="2" charset="0"/>
                          <a:ea typeface="+mn-ea"/>
                          <a:cs typeface="Arial"/>
                        </a:rPr>
                        <a:t>Founded</a:t>
                      </a:r>
                    </a:p>
                  </a:txBody>
                  <a:tcPr marL="107986" marR="107986" marT="35995" marB="71991">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schemeClr val="tx1"/>
                          </a:solidFill>
                          <a:effectLst/>
                          <a:uLnTx/>
                          <a:uFillTx/>
                          <a:latin typeface="Montserrat Medium" panose="00000600000000000000" pitchFamily="2" charset="0"/>
                          <a:ea typeface="+mn-ea"/>
                          <a:cs typeface="Arial"/>
                        </a:rPr>
                        <a:t>Employees</a:t>
                      </a:r>
                    </a:p>
                  </a:txBody>
                  <a:tcPr marL="107986" marR="107986" marT="35995" marB="71991">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schemeClr val="tx1"/>
                          </a:solidFill>
                          <a:effectLst/>
                          <a:uLnTx/>
                          <a:uFillTx/>
                          <a:latin typeface="Montserrat Medium" panose="00000600000000000000" pitchFamily="2" charset="0"/>
                          <a:ea typeface="+mn-ea"/>
                          <a:cs typeface="Arial"/>
                        </a:rPr>
                        <a:t>Presence</a:t>
                      </a:r>
                    </a:p>
                  </a:txBody>
                  <a:tcPr marL="107986" marR="107986" marT="35995" marB="71991">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75338095"/>
                  </a:ext>
                </a:extLst>
              </a:tr>
              <a:tr h="382270">
                <a:tc>
                  <a:txBody>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sz="1800" b="0" i="0" u="none" strike="noStrike" kern="1200" cap="none" spc="0" normalizeH="0" baseline="0" noProof="0" dirty="0">
                          <a:ln>
                            <a:noFill/>
                          </a:ln>
                          <a:solidFill>
                            <a:schemeClr val="tx1"/>
                          </a:solidFill>
                          <a:effectLst/>
                          <a:uLnTx/>
                          <a:uFillTx/>
                          <a:latin typeface="Montserrat SemiBold"/>
                          <a:ea typeface="+mn-ea"/>
                          <a:cs typeface="Arial"/>
                        </a:rPr>
                        <a:t>&lt;text&gt;</a:t>
                      </a:r>
                      <a:endParaRPr kumimoji="0" lang="en-US" sz="1800" b="0" i="0" u="none" strike="noStrike" kern="1200" cap="none" spc="0" normalizeH="0" baseline="0" noProof="0" dirty="0">
                        <a:ln>
                          <a:noFill/>
                        </a:ln>
                        <a:solidFill>
                          <a:schemeClr val="tx1"/>
                        </a:solidFill>
                        <a:effectLst/>
                        <a:uLnTx/>
                        <a:uFillTx/>
                        <a:latin typeface="Montserrat SemiBold" pitchFamily="2" charset="77"/>
                        <a:ea typeface="+mn-ea"/>
                        <a:cs typeface="Arial" panose="020B0604020202020204" pitchFamily="34" charset="0"/>
                      </a:endParaRPr>
                    </a:p>
                  </a:txBody>
                  <a:tcPr marL="107986" marR="107986" marT="35995" marB="71991">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1000"/>
                        </a:spcBef>
                        <a:spcAft>
                          <a:spcPts val="0"/>
                        </a:spcAft>
                        <a:buClrTx/>
                        <a:buSzTx/>
                        <a:buFont typeface="Arial" panose="020B0604020202020204" pitchFamily="34" charset="0"/>
                        <a:buNone/>
                      </a:pPr>
                      <a:r>
                        <a:rPr lang="en-US" sz="1800" b="0" i="0" u="none" strike="noStrike" kern="1200" cap="none" spc="0" normalizeH="0" baseline="0" noProof="0">
                          <a:ln>
                            <a:noFill/>
                          </a:ln>
                          <a:solidFill>
                            <a:schemeClr val="tx1"/>
                          </a:solidFill>
                          <a:effectLst/>
                          <a:uLnTx/>
                          <a:uFillTx/>
                          <a:latin typeface="Montserrat SemiBold"/>
                          <a:ea typeface="+mn-ea"/>
                          <a:cs typeface="Arial"/>
                        </a:rPr>
                        <a:t>&lt;text&gt;</a:t>
                      </a:r>
                      <a:endParaRPr kumimoji="0" lang="en-US" sz="1800" b="0" i="0" u="none" strike="noStrike" kern="1200" cap="none" spc="0" normalizeH="0" baseline="0" noProof="0">
                        <a:ln>
                          <a:noFill/>
                        </a:ln>
                        <a:solidFill>
                          <a:schemeClr val="tx1"/>
                        </a:solidFill>
                        <a:effectLst/>
                        <a:uLnTx/>
                        <a:uFillTx/>
                        <a:latin typeface="Montserrat SemiBold"/>
                        <a:ea typeface="+mn-ea"/>
                        <a:cs typeface="Arial"/>
                      </a:endParaRPr>
                    </a:p>
                  </a:txBody>
                  <a:tcPr marL="107986" marR="107986" marT="35995" marB="71991">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sz="1800" b="0" i="0" u="none" strike="noStrike" kern="1200" cap="none" spc="0" normalizeH="0" baseline="0" noProof="0">
                          <a:ln>
                            <a:noFill/>
                          </a:ln>
                          <a:solidFill>
                            <a:schemeClr val="tx1"/>
                          </a:solidFill>
                          <a:effectLst/>
                          <a:uLnTx/>
                          <a:uFillTx/>
                          <a:latin typeface="Montserrat SemiBold"/>
                          <a:ea typeface="+mn-ea"/>
                          <a:cs typeface="Arial"/>
                        </a:rPr>
                        <a:t>&lt;#&gt;</a:t>
                      </a:r>
                      <a:endParaRPr kumimoji="0" lang="en-US" sz="1800" b="0" i="0" u="none" strike="noStrike" kern="1200" cap="none" spc="0" normalizeH="0" baseline="0" noProof="0">
                        <a:ln>
                          <a:noFill/>
                        </a:ln>
                        <a:solidFill>
                          <a:schemeClr val="tx1"/>
                        </a:solidFill>
                        <a:effectLst/>
                        <a:uLnTx/>
                        <a:uFillTx/>
                        <a:latin typeface="Montserrat SemiBold" pitchFamily="2" charset="77"/>
                        <a:ea typeface="+mn-ea"/>
                        <a:cs typeface="Arial" panose="020B0604020202020204" pitchFamily="34" charset="0"/>
                      </a:endParaRPr>
                    </a:p>
                  </a:txBody>
                  <a:tcPr marL="107986" marR="107986" marT="35995" marB="71991">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chemeClr val="tx1"/>
                          </a:solidFill>
                          <a:effectLst/>
                          <a:uLnTx/>
                          <a:uFillTx/>
                          <a:latin typeface="Montserrat SemiBold"/>
                          <a:ea typeface="+mn-ea"/>
                          <a:cs typeface="Arial"/>
                        </a:rPr>
                        <a:t>&lt;#&gt;</a:t>
                      </a:r>
                      <a:endParaRPr kumimoji="0" lang="en-US" sz="1800" b="0" i="0" u="none" strike="noStrike" kern="1200" cap="none" spc="0" normalizeH="0" baseline="0" noProof="0">
                        <a:ln>
                          <a:noFill/>
                        </a:ln>
                        <a:solidFill>
                          <a:schemeClr val="tx1"/>
                        </a:solidFill>
                        <a:effectLst/>
                        <a:uLnTx/>
                        <a:uFillTx/>
                        <a:latin typeface="Montserrat SemiBold" pitchFamily="2" charset="77"/>
                        <a:ea typeface="+mn-ea"/>
                        <a:cs typeface="Arial" panose="020B0604020202020204" pitchFamily="34" charset="0"/>
                      </a:endParaRPr>
                    </a:p>
                  </a:txBody>
                  <a:tcPr marL="107986" marR="107986" marT="35995" marB="71991">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tx1"/>
                          </a:solidFill>
                          <a:effectLst/>
                          <a:uLnTx/>
                          <a:uFillTx/>
                          <a:latin typeface="Montserrat SemiBold"/>
                          <a:ea typeface="+mn-ea"/>
                          <a:cs typeface="Arial"/>
                        </a:rPr>
                        <a:t>&lt;text&gt;</a:t>
                      </a:r>
                    </a:p>
                  </a:txBody>
                  <a:tcPr marL="107986" marR="107986" marT="35995" marB="71991">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63019320"/>
                  </a:ext>
                </a:extLst>
              </a:tr>
            </a:tbl>
          </a:graphicData>
        </a:graphic>
      </p:graphicFrame>
      <p:grpSp>
        <p:nvGrpSpPr>
          <p:cNvPr id="3" name="Group 2">
            <a:extLst>
              <a:ext uri="{FF2B5EF4-FFF2-40B4-BE49-F238E27FC236}">
                <a16:creationId xmlns:a16="http://schemas.microsoft.com/office/drawing/2014/main" id="{FBA2E586-B0D2-C089-3B7B-EE0D67A6BA33}"/>
              </a:ext>
            </a:extLst>
          </p:cNvPr>
          <p:cNvGrpSpPr>
            <a:grpSpLocks noGrp="1" noUngrp="1" noRot="1" noMove="1" noResize="1"/>
          </p:cNvGrpSpPr>
          <p:nvPr/>
        </p:nvGrpSpPr>
        <p:grpSpPr>
          <a:xfrm>
            <a:off x="7541" y="885864"/>
            <a:ext cx="12191998" cy="5786684"/>
            <a:chOff x="7541" y="885864"/>
            <a:chExt cx="12191998" cy="5786684"/>
          </a:xfrm>
        </p:grpSpPr>
        <p:grpSp>
          <p:nvGrpSpPr>
            <p:cNvPr id="14" name="Group 13">
              <a:extLst>
                <a:ext uri="{FF2B5EF4-FFF2-40B4-BE49-F238E27FC236}">
                  <a16:creationId xmlns:a16="http://schemas.microsoft.com/office/drawing/2014/main" id="{D4B581D0-E7F0-E2F1-E05A-8CCD6535D0C8}"/>
                </a:ext>
              </a:extLst>
            </p:cNvPr>
            <p:cNvGrpSpPr>
              <a:grpSpLocks noGrp="1" noUngrp="1" noRot="1" noMove="1" noResize="1"/>
            </p:cNvGrpSpPr>
            <p:nvPr/>
          </p:nvGrpSpPr>
          <p:grpSpPr>
            <a:xfrm>
              <a:off x="7541" y="885864"/>
              <a:ext cx="12191998" cy="5786684"/>
              <a:chOff x="0" y="890342"/>
              <a:chExt cx="12191998" cy="5786684"/>
            </a:xfrm>
          </p:grpSpPr>
          <p:grpSp>
            <p:nvGrpSpPr>
              <p:cNvPr id="9" name="Group 8">
                <a:extLst>
                  <a:ext uri="{FF2B5EF4-FFF2-40B4-BE49-F238E27FC236}">
                    <a16:creationId xmlns:a16="http://schemas.microsoft.com/office/drawing/2014/main" id="{EDD76DB8-49F3-AFFE-D923-A163C0D60452}"/>
                  </a:ext>
                </a:extLst>
              </p:cNvPr>
              <p:cNvGrpSpPr>
                <a:grpSpLocks noGrp="1" noUngrp="1" noRot="1" noMove="1" noResize="1"/>
              </p:cNvGrpSpPr>
              <p:nvPr/>
            </p:nvGrpSpPr>
            <p:grpSpPr>
              <a:xfrm>
                <a:off x="534739" y="1082107"/>
                <a:ext cx="11276261" cy="5213255"/>
                <a:chOff x="477709" y="1070287"/>
                <a:chExt cx="11276261" cy="4728202"/>
              </a:xfrm>
            </p:grpSpPr>
            <p:sp>
              <p:nvSpPr>
                <p:cNvPr id="6" name="Rectangle 5">
                  <a:extLst>
                    <a:ext uri="{FF2B5EF4-FFF2-40B4-BE49-F238E27FC236}">
                      <a16:creationId xmlns:a16="http://schemas.microsoft.com/office/drawing/2014/main" id="{BB687F90-C8F9-85BB-39C9-33D61E2E663A}"/>
                    </a:ext>
                  </a:extLst>
                </p:cNvPr>
                <p:cNvSpPr>
                  <a:spLocks noGrp="1" noRot="1" noMove="1" noResize="1" noEditPoints="1" noAdjustHandles="1" noChangeArrowheads="1" noChangeShapeType="1"/>
                </p:cNvSpPr>
                <p:nvPr/>
              </p:nvSpPr>
              <p:spPr>
                <a:xfrm>
                  <a:off x="6055210" y="1070288"/>
                  <a:ext cx="5698760" cy="2435735"/>
                </a:xfrm>
                <a:prstGeom prst="rect">
                  <a:avLst/>
                </a:prstGeom>
                <a:gradFill>
                  <a:gsLst>
                    <a:gs pos="50000">
                      <a:schemeClr val="bg1">
                        <a:alpha val="25000"/>
                      </a:schemeClr>
                    </a:gs>
                    <a:gs pos="100000">
                      <a:schemeClr val="accent5">
                        <a:lumMod val="20000"/>
                        <a:lumOff val="80000"/>
                        <a:alpha val="25000"/>
                      </a:schemeClr>
                    </a:gs>
                  </a:gsLst>
                  <a:lin ang="7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endParaRPr lang="en-GB" sz="2800" b="1">
                    <a:solidFill>
                      <a:schemeClr val="accent5"/>
                    </a:solidFill>
                    <a:latin typeface="Exo SemiBold" pitchFamily="2" charset="0"/>
                    <a:cs typeface="Poppins" pitchFamily="2" charset="77"/>
                  </a:endParaRPr>
                </a:p>
              </p:txBody>
            </p:sp>
            <p:sp>
              <p:nvSpPr>
                <p:cNvPr id="4" name="Rectangle 3">
                  <a:extLst>
                    <a:ext uri="{FF2B5EF4-FFF2-40B4-BE49-F238E27FC236}">
                      <a16:creationId xmlns:a16="http://schemas.microsoft.com/office/drawing/2014/main" id="{5569F819-F679-F416-419C-6E869F8F318A}"/>
                    </a:ext>
                  </a:extLst>
                </p:cNvPr>
                <p:cNvSpPr>
                  <a:spLocks noGrp="1" noRot="1" noMove="1" noResize="1" noEditPoints="1" noAdjustHandles="1" noChangeArrowheads="1" noChangeShapeType="1"/>
                </p:cNvSpPr>
                <p:nvPr/>
              </p:nvSpPr>
              <p:spPr>
                <a:xfrm>
                  <a:off x="477710" y="1070287"/>
                  <a:ext cx="5577501" cy="2435735"/>
                </a:xfrm>
                <a:prstGeom prst="rect">
                  <a:avLst/>
                </a:prstGeom>
                <a:gradFill>
                  <a:gsLst>
                    <a:gs pos="50000">
                      <a:schemeClr val="bg1">
                        <a:alpha val="25000"/>
                      </a:schemeClr>
                    </a:gs>
                    <a:gs pos="100000">
                      <a:schemeClr val="accent4">
                        <a:lumMod val="20000"/>
                        <a:lumOff val="80000"/>
                        <a:alpha val="25000"/>
                      </a:schemeClr>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r"/>
                  <a:endParaRPr lang="en-GB" sz="2800" b="1">
                    <a:solidFill>
                      <a:schemeClr val="accent4"/>
                    </a:solidFill>
                    <a:latin typeface="Exo SemiBold" pitchFamily="2" charset="0"/>
                    <a:cs typeface="Poppins" pitchFamily="2" charset="77"/>
                  </a:endParaRPr>
                </a:p>
              </p:txBody>
            </p:sp>
            <p:sp>
              <p:nvSpPr>
                <p:cNvPr id="5" name="Rectangle 4">
                  <a:extLst>
                    <a:ext uri="{FF2B5EF4-FFF2-40B4-BE49-F238E27FC236}">
                      <a16:creationId xmlns:a16="http://schemas.microsoft.com/office/drawing/2014/main" id="{DEC5542D-806A-27A0-512F-EEFF998A9D11}"/>
                    </a:ext>
                  </a:extLst>
                </p:cNvPr>
                <p:cNvSpPr>
                  <a:spLocks noGrp="1" noRot="1" noMove="1" noResize="1" noEditPoints="1" noAdjustHandles="1" noChangeArrowheads="1" noChangeShapeType="1"/>
                </p:cNvSpPr>
                <p:nvPr/>
              </p:nvSpPr>
              <p:spPr>
                <a:xfrm>
                  <a:off x="477709" y="3506022"/>
                  <a:ext cx="5577501" cy="2292467"/>
                </a:xfrm>
                <a:prstGeom prst="rect">
                  <a:avLst/>
                </a:prstGeom>
                <a:gradFill>
                  <a:gsLst>
                    <a:gs pos="50000">
                      <a:schemeClr val="bg1">
                        <a:alpha val="25000"/>
                      </a:schemeClr>
                    </a:gs>
                    <a:gs pos="100000">
                      <a:schemeClr val="accent3">
                        <a:lumMod val="20000"/>
                        <a:lumOff val="80000"/>
                        <a:alpha val="25000"/>
                      </a:schemeClr>
                    </a:gs>
                  </a:gsLst>
                  <a:lin ang="19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r"/>
                  <a:endParaRPr lang="en-GB" sz="2800" b="1">
                    <a:solidFill>
                      <a:schemeClr val="accent3"/>
                    </a:solidFill>
                    <a:latin typeface="Exo SemiBold" pitchFamily="2" charset="0"/>
                    <a:cs typeface="Poppins" pitchFamily="2" charset="77"/>
                  </a:endParaRPr>
                </a:p>
              </p:txBody>
            </p:sp>
            <p:sp>
              <p:nvSpPr>
                <p:cNvPr id="7" name="Rectangle 6">
                  <a:extLst>
                    <a:ext uri="{FF2B5EF4-FFF2-40B4-BE49-F238E27FC236}">
                      <a16:creationId xmlns:a16="http://schemas.microsoft.com/office/drawing/2014/main" id="{2A152375-1ECA-DD81-07A2-79C5516ABC0A}"/>
                    </a:ext>
                  </a:extLst>
                </p:cNvPr>
                <p:cNvSpPr>
                  <a:spLocks noGrp="1" noRot="1" noMove="1" noResize="1" noEditPoints="1" noAdjustHandles="1" noChangeArrowheads="1" noChangeShapeType="1"/>
                </p:cNvSpPr>
                <p:nvPr/>
              </p:nvSpPr>
              <p:spPr>
                <a:xfrm>
                  <a:off x="6055210" y="3506022"/>
                  <a:ext cx="5698759" cy="2292467"/>
                </a:xfrm>
                <a:prstGeom prst="rect">
                  <a:avLst/>
                </a:prstGeom>
                <a:gradFill>
                  <a:gsLst>
                    <a:gs pos="50000">
                      <a:schemeClr val="bg1">
                        <a:alpha val="25000"/>
                      </a:schemeClr>
                    </a:gs>
                    <a:gs pos="100000">
                      <a:schemeClr val="accent2">
                        <a:lumMod val="20000"/>
                        <a:lumOff val="80000"/>
                        <a:alpha val="25000"/>
                      </a:schemeClr>
                    </a:gs>
                  </a:gsLst>
                  <a:lin ang="14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en-GB" sz="2800" b="1">
                    <a:solidFill>
                      <a:schemeClr val="accent2"/>
                    </a:solidFill>
                    <a:latin typeface="Exo SemiBold" pitchFamily="2" charset="0"/>
                    <a:cs typeface="Poppins" pitchFamily="2" charset="77"/>
                  </a:endParaRPr>
                </a:p>
              </p:txBody>
            </p:sp>
          </p:grpSp>
          <p:grpSp>
            <p:nvGrpSpPr>
              <p:cNvPr id="8" name="Group 7">
                <a:extLst>
                  <a:ext uri="{FF2B5EF4-FFF2-40B4-BE49-F238E27FC236}">
                    <a16:creationId xmlns:a16="http://schemas.microsoft.com/office/drawing/2014/main" id="{59904A06-D368-D471-BA53-C7D9E34C4DDA}"/>
                  </a:ext>
                </a:extLst>
              </p:cNvPr>
              <p:cNvGrpSpPr>
                <a:grpSpLocks noGrp="1" noUngrp="1" noRot="1" noMove="1" noResize="1"/>
              </p:cNvGrpSpPr>
              <p:nvPr/>
            </p:nvGrpSpPr>
            <p:grpSpPr>
              <a:xfrm>
                <a:off x="0" y="890342"/>
                <a:ext cx="12191998" cy="5786684"/>
                <a:chOff x="0" y="944917"/>
                <a:chExt cx="12191998" cy="5621930"/>
              </a:xfrm>
            </p:grpSpPr>
            <p:cxnSp>
              <p:nvCxnSpPr>
                <p:cNvPr id="24" name="Straight Connector 23">
                  <a:extLst>
                    <a:ext uri="{FF2B5EF4-FFF2-40B4-BE49-F238E27FC236}">
                      <a16:creationId xmlns:a16="http://schemas.microsoft.com/office/drawing/2014/main" id="{6CB05D8E-1E39-A3AE-8B2A-1F1F5C9D7C6E}"/>
                    </a:ext>
                  </a:extLst>
                </p:cNvPr>
                <p:cNvCxnSpPr>
                  <a:cxnSpLocks noGrp="1" noRot="1" noMove="1" noResize="1" noEditPoints="1" noAdjustHandles="1" noChangeArrowheads="1" noChangeShapeType="1"/>
                </p:cNvCxnSpPr>
                <p:nvPr/>
              </p:nvCxnSpPr>
              <p:spPr>
                <a:xfrm>
                  <a:off x="6096000" y="944917"/>
                  <a:ext cx="0" cy="5621930"/>
                </a:xfrm>
                <a:prstGeom prst="line">
                  <a:avLst/>
                </a:prstGeom>
                <a:ln w="38100">
                  <a:gradFill>
                    <a:gsLst>
                      <a:gs pos="70000">
                        <a:schemeClr val="tx1"/>
                      </a:gs>
                      <a:gs pos="25000">
                        <a:schemeClr val="tx1"/>
                      </a:gs>
                      <a:gs pos="2000">
                        <a:schemeClr val="bg1">
                          <a:alpha val="0"/>
                        </a:schemeClr>
                      </a:gs>
                      <a:gs pos="100000">
                        <a:schemeClr val="bg1">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5083DFB-EBB9-EADE-B291-9EE54B185910}"/>
                    </a:ext>
                  </a:extLst>
                </p:cNvPr>
                <p:cNvCxnSpPr>
                  <a:cxnSpLocks noGrp="1" noRot="1" noMove="1" noResize="1" noEditPoints="1" noAdjustHandles="1" noChangeArrowheads="1" noChangeShapeType="1"/>
                </p:cNvCxnSpPr>
                <p:nvPr/>
              </p:nvCxnSpPr>
              <p:spPr>
                <a:xfrm>
                  <a:off x="0" y="3741495"/>
                  <a:ext cx="12191998" cy="0"/>
                </a:xfrm>
                <a:prstGeom prst="line">
                  <a:avLst/>
                </a:prstGeom>
                <a:ln w="38100">
                  <a:gradFill>
                    <a:gsLst>
                      <a:gs pos="70000">
                        <a:schemeClr val="tx1"/>
                      </a:gs>
                      <a:gs pos="30000">
                        <a:schemeClr val="tx1"/>
                      </a:gs>
                      <a:gs pos="5000">
                        <a:schemeClr val="bg1"/>
                      </a:gs>
                      <a:gs pos="95000">
                        <a:schemeClr val="bg1"/>
                      </a:gs>
                    </a:gsLst>
                    <a:lin ang="0" scaled="0"/>
                  </a:gradFill>
                </a:ln>
              </p:spPr>
              <p:style>
                <a:lnRef idx="1">
                  <a:schemeClr val="accent1"/>
                </a:lnRef>
                <a:fillRef idx="0">
                  <a:schemeClr val="accent1"/>
                </a:fillRef>
                <a:effectRef idx="0">
                  <a:schemeClr val="accent1"/>
                </a:effectRef>
                <a:fontRef idx="minor">
                  <a:schemeClr val="tx1"/>
                </a:fontRef>
              </p:style>
            </p:cxnSp>
          </p:grpSp>
        </p:grpSp>
        <p:grpSp>
          <p:nvGrpSpPr>
            <p:cNvPr id="50" name="Group 49">
              <a:extLst>
                <a:ext uri="{FF2B5EF4-FFF2-40B4-BE49-F238E27FC236}">
                  <a16:creationId xmlns:a16="http://schemas.microsoft.com/office/drawing/2014/main" id="{027DA06B-ED23-A59C-E1CA-3014E8D4D19D}"/>
                </a:ext>
              </a:extLst>
            </p:cNvPr>
            <p:cNvGrpSpPr>
              <a:grpSpLocks noGrp="1" noUngrp="1" noRot="1" noMove="1" noResize="1"/>
            </p:cNvGrpSpPr>
            <p:nvPr/>
          </p:nvGrpSpPr>
          <p:grpSpPr>
            <a:xfrm>
              <a:off x="5575768" y="3240345"/>
              <a:ext cx="1050932" cy="1045158"/>
              <a:chOff x="5575768" y="3240345"/>
              <a:chExt cx="1050932" cy="1045158"/>
            </a:xfrm>
          </p:grpSpPr>
          <p:grpSp>
            <p:nvGrpSpPr>
              <p:cNvPr id="49" name="Group 48">
                <a:extLst>
                  <a:ext uri="{FF2B5EF4-FFF2-40B4-BE49-F238E27FC236}">
                    <a16:creationId xmlns:a16="http://schemas.microsoft.com/office/drawing/2014/main" id="{CCC08DAA-150D-D0DD-697B-3202AA31700C}"/>
                  </a:ext>
                </a:extLst>
              </p:cNvPr>
              <p:cNvGrpSpPr>
                <a:grpSpLocks noGrp="1" noUngrp="1" noRot="1" noMove="1" noResize="1"/>
              </p:cNvGrpSpPr>
              <p:nvPr/>
            </p:nvGrpSpPr>
            <p:grpSpPr>
              <a:xfrm>
                <a:off x="5575768" y="3240345"/>
                <a:ext cx="1049773" cy="1045158"/>
                <a:chOff x="5575768" y="3240345"/>
                <a:chExt cx="1049773" cy="1045158"/>
              </a:xfrm>
            </p:grpSpPr>
            <p:grpSp>
              <p:nvGrpSpPr>
                <p:cNvPr id="46" name="Group 45">
                  <a:extLst>
                    <a:ext uri="{FF2B5EF4-FFF2-40B4-BE49-F238E27FC236}">
                      <a16:creationId xmlns:a16="http://schemas.microsoft.com/office/drawing/2014/main" id="{3ABD3E49-6C99-D387-8770-4A1EC903868B}"/>
                    </a:ext>
                  </a:extLst>
                </p:cNvPr>
                <p:cNvGrpSpPr>
                  <a:grpSpLocks noGrp="1" noUngrp="1" noRot="1" noMove="1" noResize="1"/>
                </p:cNvGrpSpPr>
                <p:nvPr/>
              </p:nvGrpSpPr>
              <p:grpSpPr>
                <a:xfrm>
                  <a:off x="5575768" y="3240345"/>
                  <a:ext cx="1049773" cy="1045158"/>
                  <a:chOff x="5575768" y="3240345"/>
                  <a:chExt cx="1049773" cy="1045158"/>
                </a:xfrm>
              </p:grpSpPr>
              <p:sp>
                <p:nvSpPr>
                  <p:cNvPr id="40" name="Partial Circle 39">
                    <a:extLst>
                      <a:ext uri="{FF2B5EF4-FFF2-40B4-BE49-F238E27FC236}">
                        <a16:creationId xmlns:a16="http://schemas.microsoft.com/office/drawing/2014/main" id="{77294602-0B1D-A73F-8884-CC0935CB515D}"/>
                      </a:ext>
                    </a:extLst>
                  </p:cNvPr>
                  <p:cNvSpPr>
                    <a:spLocks noGrp="1" noRot="1" noMove="1" noResize="1" noEditPoints="1" noAdjustHandles="1" noChangeArrowheads="1" noChangeShapeType="1"/>
                  </p:cNvSpPr>
                  <p:nvPr/>
                </p:nvSpPr>
                <p:spPr>
                  <a:xfrm>
                    <a:off x="5578760" y="3241503"/>
                    <a:ext cx="1044000" cy="1044000"/>
                  </a:xfrm>
                  <a:prstGeom prst="pie">
                    <a:avLst>
                      <a:gd name="adj1" fmla="val 10784284"/>
                      <a:gd name="adj2" fmla="val 1620000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3" name="Partial Circle 42">
                    <a:extLst>
                      <a:ext uri="{FF2B5EF4-FFF2-40B4-BE49-F238E27FC236}">
                        <a16:creationId xmlns:a16="http://schemas.microsoft.com/office/drawing/2014/main" id="{C9845081-819B-3AB7-BEB4-2F8311636D15}"/>
                      </a:ext>
                    </a:extLst>
                  </p:cNvPr>
                  <p:cNvSpPr>
                    <a:spLocks/>
                  </p:cNvSpPr>
                  <p:nvPr/>
                </p:nvSpPr>
                <p:spPr>
                  <a:xfrm rot="5400000">
                    <a:off x="5581541" y="3241503"/>
                    <a:ext cx="1044000" cy="1044000"/>
                  </a:xfrm>
                  <a:prstGeom prst="pie">
                    <a:avLst>
                      <a:gd name="adj1" fmla="val 10784284"/>
                      <a:gd name="adj2" fmla="val 1620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4" name="Partial Circle 43">
                    <a:extLst>
                      <a:ext uri="{FF2B5EF4-FFF2-40B4-BE49-F238E27FC236}">
                        <a16:creationId xmlns:a16="http://schemas.microsoft.com/office/drawing/2014/main" id="{A7EA6167-09CE-461E-8101-9C2C4E933B56}"/>
                      </a:ext>
                    </a:extLst>
                  </p:cNvPr>
                  <p:cNvSpPr>
                    <a:spLocks noGrp="1" noRot="1" noMove="1" noResize="1" noEditPoints="1" noAdjustHandles="1" noChangeArrowheads="1" noChangeShapeType="1"/>
                  </p:cNvSpPr>
                  <p:nvPr/>
                </p:nvSpPr>
                <p:spPr>
                  <a:xfrm rot="10800000">
                    <a:off x="5581541" y="3240345"/>
                    <a:ext cx="1044000" cy="1044000"/>
                  </a:xfrm>
                  <a:prstGeom prst="pie">
                    <a:avLst>
                      <a:gd name="adj1" fmla="val 10784284"/>
                      <a:gd name="adj2" fmla="val 1620000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5" name="Partial Circle 44">
                    <a:extLst>
                      <a:ext uri="{FF2B5EF4-FFF2-40B4-BE49-F238E27FC236}">
                        <a16:creationId xmlns:a16="http://schemas.microsoft.com/office/drawing/2014/main" id="{0A52E6B7-0425-EACD-4E63-E41387D558DE}"/>
                      </a:ext>
                    </a:extLst>
                  </p:cNvPr>
                  <p:cNvSpPr>
                    <a:spLocks noGrp="1" noRot="1" noMove="1" noResize="1" noEditPoints="1" noAdjustHandles="1" noChangeArrowheads="1" noChangeShapeType="1"/>
                  </p:cNvSpPr>
                  <p:nvPr/>
                </p:nvSpPr>
                <p:spPr>
                  <a:xfrm rot="16200000">
                    <a:off x="5575768" y="3241503"/>
                    <a:ext cx="1044000" cy="1044000"/>
                  </a:xfrm>
                  <a:prstGeom prst="pie">
                    <a:avLst>
                      <a:gd name="adj1" fmla="val 10784284"/>
                      <a:gd name="adj2" fmla="val 1620000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21" name="TextBox 20">
                  <a:extLst>
                    <a:ext uri="{FF2B5EF4-FFF2-40B4-BE49-F238E27FC236}">
                      <a16:creationId xmlns:a16="http://schemas.microsoft.com/office/drawing/2014/main" id="{FF94E67A-E9A7-AABC-4A6C-8A12B7001DF7}"/>
                    </a:ext>
                  </a:extLst>
                </p:cNvPr>
                <p:cNvSpPr txBox="1">
                  <a:spLocks noGrp="1" noRot="1" noMove="1" noResize="1" noEditPoints="1" noAdjustHandles="1" noChangeArrowheads="1" noChangeShapeType="1"/>
                </p:cNvSpPr>
                <p:nvPr/>
              </p:nvSpPr>
              <p:spPr>
                <a:xfrm>
                  <a:off x="6225795" y="3826195"/>
                  <a:ext cx="153888" cy="307777"/>
                </a:xfrm>
                <a:prstGeom prst="rect">
                  <a:avLst/>
                </a:prstGeom>
                <a:noFill/>
              </p:spPr>
              <p:txBody>
                <a:bodyPr wrap="none" lIns="0" tIns="0" rIns="0" bIns="0" rtlCol="0" anchor="ctr" anchorCtr="0">
                  <a:spAutoFit/>
                </a:bodyPr>
                <a:lstStyle/>
                <a:p>
                  <a:pPr defTabSz="554437">
                    <a:defRPr/>
                  </a:pPr>
                  <a:r>
                    <a:rPr lang="en-US" sz="2000" b="1">
                      <a:solidFill>
                        <a:schemeClr val="bg1"/>
                      </a:solidFill>
                      <a:latin typeface="Montserrat SemiBold" pitchFamily="2" charset="77"/>
                      <a:ea typeface="League Spartan" charset="0"/>
                      <a:cs typeface="Poppins" pitchFamily="2" charset="77"/>
                    </a:rPr>
                    <a:t>T</a:t>
                  </a:r>
                </a:p>
              </p:txBody>
            </p:sp>
            <p:sp>
              <p:nvSpPr>
                <p:cNvPr id="22" name="TextBox 21">
                  <a:extLst>
                    <a:ext uri="{FF2B5EF4-FFF2-40B4-BE49-F238E27FC236}">
                      <a16:creationId xmlns:a16="http://schemas.microsoft.com/office/drawing/2014/main" id="{8054AF23-C4FD-8DC0-7E1E-5390B00BC934}"/>
                    </a:ext>
                  </a:extLst>
                </p:cNvPr>
                <p:cNvSpPr txBox="1">
                  <a:spLocks noGrp="1" noRot="1" noMove="1" noResize="1" noEditPoints="1" noAdjustHandles="1" noChangeArrowheads="1" noChangeShapeType="1"/>
                </p:cNvSpPr>
                <p:nvPr/>
              </p:nvSpPr>
              <p:spPr>
                <a:xfrm>
                  <a:off x="6156064" y="3414581"/>
                  <a:ext cx="293350" cy="307777"/>
                </a:xfrm>
                <a:prstGeom prst="rect">
                  <a:avLst/>
                </a:prstGeom>
                <a:noFill/>
              </p:spPr>
              <p:txBody>
                <a:bodyPr wrap="none" lIns="0" tIns="0" rIns="0" bIns="0" rtlCol="0" anchor="ctr" anchorCtr="0">
                  <a:spAutoFit/>
                </a:bodyPr>
                <a:lstStyle/>
                <a:p>
                  <a:pPr defTabSz="554437">
                    <a:defRPr/>
                  </a:pPr>
                  <a:r>
                    <a:rPr lang="en-US" sz="2000" b="1">
                      <a:solidFill>
                        <a:schemeClr val="bg1"/>
                      </a:solidFill>
                      <a:latin typeface="Montserrat SemiBold" pitchFamily="2" charset="77"/>
                      <a:ea typeface="League Spartan" charset="0"/>
                      <a:cs typeface="Poppins" pitchFamily="2" charset="77"/>
                    </a:rPr>
                    <a:t>W</a:t>
                  </a:r>
                </a:p>
              </p:txBody>
            </p:sp>
            <p:sp>
              <p:nvSpPr>
                <p:cNvPr id="38" name="TextBox 37">
                  <a:extLst>
                    <a:ext uri="{FF2B5EF4-FFF2-40B4-BE49-F238E27FC236}">
                      <a16:creationId xmlns:a16="http://schemas.microsoft.com/office/drawing/2014/main" id="{EB0088E1-3B0F-793C-F6CC-56F059CB3C8B}"/>
                    </a:ext>
                  </a:extLst>
                </p:cNvPr>
                <p:cNvSpPr txBox="1">
                  <a:spLocks noGrp="1" noRot="1" noMove="1" noResize="1" noEditPoints="1" noAdjustHandles="1" noChangeArrowheads="1" noChangeShapeType="1"/>
                </p:cNvSpPr>
                <p:nvPr/>
              </p:nvSpPr>
              <p:spPr>
                <a:xfrm>
                  <a:off x="5815362" y="3414581"/>
                  <a:ext cx="161904" cy="307777"/>
                </a:xfrm>
                <a:prstGeom prst="rect">
                  <a:avLst/>
                </a:prstGeom>
                <a:noFill/>
              </p:spPr>
              <p:txBody>
                <a:bodyPr wrap="none" lIns="0" tIns="0" rIns="0" bIns="0" rtlCol="0" anchor="ctr" anchorCtr="0">
                  <a:spAutoFit/>
                </a:bodyPr>
                <a:lstStyle/>
                <a:p>
                  <a:pPr defTabSz="554437">
                    <a:defRPr/>
                  </a:pPr>
                  <a:r>
                    <a:rPr lang="en-US" sz="2000" b="1">
                      <a:solidFill>
                        <a:schemeClr val="bg1"/>
                      </a:solidFill>
                      <a:latin typeface="Montserrat SemiBold" pitchFamily="2" charset="77"/>
                      <a:ea typeface="League Spartan" charset="0"/>
                      <a:cs typeface="Poppins" pitchFamily="2" charset="77"/>
                    </a:rPr>
                    <a:t>S</a:t>
                  </a:r>
                </a:p>
              </p:txBody>
            </p:sp>
            <p:sp>
              <p:nvSpPr>
                <p:cNvPr id="39" name="TextBox 38">
                  <a:extLst>
                    <a:ext uri="{FF2B5EF4-FFF2-40B4-BE49-F238E27FC236}">
                      <a16:creationId xmlns:a16="http://schemas.microsoft.com/office/drawing/2014/main" id="{C688D90B-8D3F-60A6-D332-27EA6B5B5CE2}"/>
                    </a:ext>
                  </a:extLst>
                </p:cNvPr>
                <p:cNvSpPr txBox="1">
                  <a:spLocks noGrp="1" noRot="1" noMove="1" noResize="1" noEditPoints="1" noAdjustHandles="1" noChangeArrowheads="1" noChangeShapeType="1"/>
                </p:cNvSpPr>
                <p:nvPr/>
              </p:nvSpPr>
              <p:spPr>
                <a:xfrm>
                  <a:off x="5787632" y="3826195"/>
                  <a:ext cx="216406" cy="307777"/>
                </a:xfrm>
                <a:prstGeom prst="rect">
                  <a:avLst/>
                </a:prstGeom>
                <a:noFill/>
              </p:spPr>
              <p:txBody>
                <a:bodyPr wrap="none" lIns="0" tIns="0" rIns="0" bIns="0" rtlCol="0" anchor="ctr" anchorCtr="0">
                  <a:spAutoFit/>
                </a:bodyPr>
                <a:lstStyle/>
                <a:p>
                  <a:pPr defTabSz="554437">
                    <a:defRPr/>
                  </a:pPr>
                  <a:r>
                    <a:rPr lang="en-US" sz="2000" b="1">
                      <a:solidFill>
                        <a:schemeClr val="bg1"/>
                      </a:solidFill>
                      <a:latin typeface="Montserrat SemiBold" pitchFamily="2" charset="77"/>
                      <a:ea typeface="League Spartan" charset="0"/>
                      <a:cs typeface="Poppins" pitchFamily="2" charset="77"/>
                    </a:rPr>
                    <a:t>O</a:t>
                  </a:r>
                </a:p>
              </p:txBody>
            </p:sp>
          </p:grpSp>
          <p:sp>
            <p:nvSpPr>
              <p:cNvPr id="20" name="Oval 19">
                <a:extLst>
                  <a:ext uri="{FF2B5EF4-FFF2-40B4-BE49-F238E27FC236}">
                    <a16:creationId xmlns:a16="http://schemas.microsoft.com/office/drawing/2014/main" id="{EBEC4315-2DB8-CA3E-6A94-76AA3C05FB8A}"/>
                  </a:ext>
                </a:extLst>
              </p:cNvPr>
              <p:cNvSpPr>
                <a:spLocks noGrp="1" noRot="1" noMove="1" noResize="1" noEditPoints="1" noAdjustHandles="1" noChangeArrowheads="1" noChangeShapeType="1"/>
              </p:cNvSpPr>
              <p:nvPr/>
            </p:nvSpPr>
            <p:spPr>
              <a:xfrm>
                <a:off x="5581542" y="3240345"/>
                <a:ext cx="1045158" cy="1045158"/>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1" name="Oval 50">
              <a:extLst>
                <a:ext uri="{FF2B5EF4-FFF2-40B4-BE49-F238E27FC236}">
                  <a16:creationId xmlns:a16="http://schemas.microsoft.com/office/drawing/2014/main" id="{36AEAE43-6CB3-0B06-9A97-D0BEEB15E33D}"/>
                </a:ext>
              </a:extLst>
            </p:cNvPr>
            <p:cNvSpPr>
              <a:spLocks noGrp="1" noRot="1" noMove="1" noResize="1" noEditPoints="1" noAdjustHandles="1" noChangeArrowheads="1" noChangeShapeType="1"/>
            </p:cNvSpPr>
            <p:nvPr/>
          </p:nvSpPr>
          <p:spPr>
            <a:xfrm>
              <a:off x="6027389" y="3690345"/>
              <a:ext cx="144000" cy="144000"/>
            </a:xfrm>
            <a:prstGeom prst="ellipse">
              <a:avLst/>
            </a:prstGeom>
            <a:solidFill>
              <a:schemeClr val="bg1"/>
            </a:solidFill>
            <a:ln w="12700">
              <a:solidFill>
                <a:schemeClr val="tx1"/>
              </a:solidFill>
            </a:ln>
            <a:effectLst>
              <a:outerShdw blurRad="50800" dist="381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2" name="Graphic 11" descr="Images with solid fill">
            <a:extLst>
              <a:ext uri="{FF2B5EF4-FFF2-40B4-BE49-F238E27FC236}">
                <a16:creationId xmlns:a16="http://schemas.microsoft.com/office/drawing/2014/main" id="{F3BC6961-51CC-5483-C6E3-C8E07E63F16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4126" y="245770"/>
            <a:ext cx="642692" cy="642692"/>
          </a:xfrm>
          <a:prstGeom prst="rect">
            <a:avLst/>
          </a:prstGeom>
        </p:spPr>
      </p:pic>
      <p:sp>
        <p:nvSpPr>
          <p:cNvPr id="34" name="TextBox 33">
            <a:extLst>
              <a:ext uri="{FF2B5EF4-FFF2-40B4-BE49-F238E27FC236}">
                <a16:creationId xmlns:a16="http://schemas.microsoft.com/office/drawing/2014/main" id="{243E28F2-AC5F-B477-51D6-7C519BD902FD}"/>
              </a:ext>
            </a:extLst>
          </p:cNvPr>
          <p:cNvSpPr txBox="1"/>
          <p:nvPr/>
        </p:nvSpPr>
        <p:spPr>
          <a:xfrm>
            <a:off x="534740" y="1179029"/>
            <a:ext cx="1364156" cy="261610"/>
          </a:xfrm>
          <a:prstGeom prst="rect">
            <a:avLst/>
          </a:prstGeom>
          <a:noFill/>
        </p:spPr>
        <p:txBody>
          <a:bodyPr wrap="none" lIns="0" tIns="0" rIns="0" bIns="0" rtlCol="0" anchor="ctr" anchorCtr="0">
            <a:spAutoFit/>
          </a:bodyPr>
          <a:lstStyle/>
          <a:p>
            <a:pPr defTabSz="554437">
              <a:defRPr/>
            </a:pPr>
            <a:r>
              <a:rPr lang="en-US" sz="1700" b="1" dirty="0">
                <a:solidFill>
                  <a:schemeClr val="accent4"/>
                </a:solidFill>
                <a:latin typeface="Montserrat SemiBold" pitchFamily="2" charset="77"/>
                <a:ea typeface="League Spartan" charset="0"/>
                <a:cs typeface="Poppins" pitchFamily="2" charset="77"/>
              </a:rPr>
              <a:t>STRENGTHS</a:t>
            </a:r>
          </a:p>
        </p:txBody>
      </p:sp>
      <p:sp>
        <p:nvSpPr>
          <p:cNvPr id="13" name="Speech Bubble: Rectangle 12">
            <a:extLst>
              <a:ext uri="{FF2B5EF4-FFF2-40B4-BE49-F238E27FC236}">
                <a16:creationId xmlns:a16="http://schemas.microsoft.com/office/drawing/2014/main" id="{A7668EC7-9D3C-CAD3-67F7-3C85DAFF7847}"/>
              </a:ext>
            </a:extLst>
          </p:cNvPr>
          <p:cNvSpPr/>
          <p:nvPr/>
        </p:nvSpPr>
        <p:spPr>
          <a:xfrm>
            <a:off x="266637" y="1013977"/>
            <a:ext cx="3513090" cy="530196"/>
          </a:xfrm>
          <a:prstGeom prst="wedgeRectCallout">
            <a:avLst>
              <a:gd name="adj1" fmla="val -27808"/>
              <a:gd name="adj2" fmla="val -108380"/>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t>Replace this with the logo of the vendor -preferably a text based one if available.</a:t>
            </a:r>
          </a:p>
        </p:txBody>
      </p:sp>
      <p:sp>
        <p:nvSpPr>
          <p:cNvPr id="33" name="Subtitle 2">
            <a:extLst>
              <a:ext uri="{FF2B5EF4-FFF2-40B4-BE49-F238E27FC236}">
                <a16:creationId xmlns:a16="http://schemas.microsoft.com/office/drawing/2014/main" id="{480450AF-8B75-1D72-D9F5-4EDACADBC3C8}"/>
              </a:ext>
            </a:extLst>
          </p:cNvPr>
          <p:cNvSpPr txBox="1">
            <a:spLocks/>
          </p:cNvSpPr>
          <p:nvPr/>
        </p:nvSpPr>
        <p:spPr>
          <a:xfrm>
            <a:off x="534740" y="2423488"/>
            <a:ext cx="4809333" cy="220638"/>
          </a:xfrm>
          <a:prstGeom prst="rect">
            <a:avLst/>
          </a:prstGeom>
        </p:spPr>
        <p:txBody>
          <a:bodyPr vert="horz" wrap="square" lIns="0" tIns="0" rIns="0" bIns="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85721" indent="-285721" algn="l" defTabSz="1087527">
              <a:lnSpc>
                <a:spcPts val="1850"/>
              </a:lnSpc>
              <a:buFont typeface="Arial" panose="020B0604020202020204" pitchFamily="34" charset="0"/>
              <a:buChar char="•"/>
              <a:defRPr/>
            </a:pPr>
            <a:r>
              <a:rPr lang="en-US" sz="1200">
                <a:solidFill>
                  <a:srgbClr val="000000"/>
                </a:solidFill>
                <a:latin typeface="Roboto Condensed Light" panose="02000000000000000000" pitchFamily="2" charset="0"/>
                <a:ea typeface="Roboto Condensed Light" panose="02000000000000000000" pitchFamily="2" charset="0"/>
                <a:cs typeface="Open Sans Light" panose="020B0306030504020204" pitchFamily="34" charset="0"/>
              </a:rPr>
              <a:t>&lt;text&gt;</a:t>
            </a:r>
          </a:p>
        </p:txBody>
      </p:sp>
      <p:sp>
        <p:nvSpPr>
          <p:cNvPr id="30" name="TextBox 29">
            <a:extLst>
              <a:ext uri="{FF2B5EF4-FFF2-40B4-BE49-F238E27FC236}">
                <a16:creationId xmlns:a16="http://schemas.microsoft.com/office/drawing/2014/main" id="{46A9DD14-5E3A-A74C-8A4F-044BA83BEA8F}"/>
              </a:ext>
            </a:extLst>
          </p:cNvPr>
          <p:cNvSpPr txBox="1"/>
          <p:nvPr/>
        </p:nvSpPr>
        <p:spPr>
          <a:xfrm>
            <a:off x="6752975" y="1178342"/>
            <a:ext cx="1756671" cy="261610"/>
          </a:xfrm>
          <a:prstGeom prst="rect">
            <a:avLst/>
          </a:prstGeom>
          <a:noFill/>
        </p:spPr>
        <p:txBody>
          <a:bodyPr wrap="square" lIns="0" tIns="0" rIns="0" bIns="0" rtlCol="0" anchor="ctr" anchorCtr="0">
            <a:spAutoFit/>
          </a:bodyPr>
          <a:lstStyle/>
          <a:p>
            <a:pPr defTabSz="554437">
              <a:defRPr/>
            </a:pPr>
            <a:r>
              <a:rPr lang="en-US" sz="1700" b="1">
                <a:solidFill>
                  <a:schemeClr val="accent5"/>
                </a:solidFill>
                <a:latin typeface="Montserrat SemiBold" pitchFamily="2" charset="77"/>
                <a:ea typeface="League Spartan" charset="0"/>
                <a:cs typeface="Poppins" pitchFamily="2" charset="77"/>
              </a:rPr>
              <a:t>WEAKNESSES</a:t>
            </a:r>
          </a:p>
        </p:txBody>
      </p:sp>
      <p:sp>
        <p:nvSpPr>
          <p:cNvPr id="57" name="Subtitle 2">
            <a:extLst>
              <a:ext uri="{FF2B5EF4-FFF2-40B4-BE49-F238E27FC236}">
                <a16:creationId xmlns:a16="http://schemas.microsoft.com/office/drawing/2014/main" id="{C3A52F8F-064F-62F9-0FF5-EBB6F9A81D20}"/>
              </a:ext>
            </a:extLst>
          </p:cNvPr>
          <p:cNvSpPr txBox="1">
            <a:spLocks/>
          </p:cNvSpPr>
          <p:nvPr/>
        </p:nvSpPr>
        <p:spPr>
          <a:xfrm>
            <a:off x="6752975" y="2300134"/>
            <a:ext cx="4790626" cy="220638"/>
          </a:xfrm>
          <a:prstGeom prst="rect">
            <a:avLst/>
          </a:prstGeom>
        </p:spPr>
        <p:txBody>
          <a:bodyPr vert="horz" wrap="square" lIns="0" tIns="0" rIns="0" bIns="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85721" indent="-285721" algn="l" defTabSz="1087527">
              <a:lnSpc>
                <a:spcPts val="1850"/>
              </a:lnSpc>
              <a:buFont typeface="Arial" panose="020B0604020202020204" pitchFamily="34" charset="0"/>
              <a:buChar char="•"/>
              <a:defRPr/>
            </a:pPr>
            <a:r>
              <a:rPr lang="en-US" sz="1200">
                <a:solidFill>
                  <a:srgbClr val="000000"/>
                </a:solidFill>
                <a:latin typeface="Roboto Condensed Light" panose="02000000000000000000" pitchFamily="2" charset="0"/>
                <a:ea typeface="Roboto Condensed Light" panose="02000000000000000000" pitchFamily="2" charset="0"/>
                <a:cs typeface="Open Sans Light" panose="020B0306030504020204" pitchFamily="34" charset="0"/>
              </a:rPr>
              <a:t>&lt;text&gt;</a:t>
            </a:r>
          </a:p>
        </p:txBody>
      </p:sp>
      <p:sp>
        <p:nvSpPr>
          <p:cNvPr id="32" name="TextBox 31">
            <a:extLst>
              <a:ext uri="{FF2B5EF4-FFF2-40B4-BE49-F238E27FC236}">
                <a16:creationId xmlns:a16="http://schemas.microsoft.com/office/drawing/2014/main" id="{7CF3D308-4CF2-2A97-2DFB-9036C3F4B34D}"/>
              </a:ext>
            </a:extLst>
          </p:cNvPr>
          <p:cNvSpPr txBox="1"/>
          <p:nvPr/>
        </p:nvSpPr>
        <p:spPr>
          <a:xfrm>
            <a:off x="534740" y="4002393"/>
            <a:ext cx="1877117" cy="261610"/>
          </a:xfrm>
          <a:prstGeom prst="rect">
            <a:avLst/>
          </a:prstGeom>
          <a:noFill/>
        </p:spPr>
        <p:txBody>
          <a:bodyPr wrap="none" lIns="0" tIns="0" rIns="0" bIns="0" rtlCol="0" anchor="ctr" anchorCtr="0">
            <a:spAutoFit/>
          </a:bodyPr>
          <a:lstStyle/>
          <a:p>
            <a:pPr defTabSz="554437">
              <a:defRPr/>
            </a:pPr>
            <a:r>
              <a:rPr lang="en-US" sz="1700" b="1">
                <a:solidFill>
                  <a:schemeClr val="accent3"/>
                </a:solidFill>
                <a:latin typeface="Montserrat SemiBold" pitchFamily="2" charset="77"/>
                <a:ea typeface="League Spartan" charset="0"/>
                <a:cs typeface="Poppins" pitchFamily="2" charset="77"/>
              </a:rPr>
              <a:t>OPPORTUNITIES</a:t>
            </a:r>
          </a:p>
        </p:txBody>
      </p:sp>
      <p:sp>
        <p:nvSpPr>
          <p:cNvPr id="31" name="Subtitle 2">
            <a:extLst>
              <a:ext uri="{FF2B5EF4-FFF2-40B4-BE49-F238E27FC236}">
                <a16:creationId xmlns:a16="http://schemas.microsoft.com/office/drawing/2014/main" id="{0A47C1B8-0BBD-2F65-7940-2CEA991F1AA4}"/>
              </a:ext>
            </a:extLst>
          </p:cNvPr>
          <p:cNvSpPr txBox="1">
            <a:spLocks/>
          </p:cNvSpPr>
          <p:nvPr/>
        </p:nvSpPr>
        <p:spPr>
          <a:xfrm>
            <a:off x="534740" y="4992832"/>
            <a:ext cx="4905464" cy="220638"/>
          </a:xfrm>
          <a:prstGeom prst="rect">
            <a:avLst/>
          </a:prstGeom>
        </p:spPr>
        <p:txBody>
          <a:bodyPr vert="horz" wrap="square" lIns="0" tIns="0" rIns="0" bIns="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85721" indent="-285721" algn="l" defTabSz="1087527">
              <a:lnSpc>
                <a:spcPts val="1850"/>
              </a:lnSpc>
              <a:buFont typeface="Arial" panose="020B0604020202020204" pitchFamily="34" charset="0"/>
              <a:buChar char="•"/>
              <a:defRPr/>
            </a:pPr>
            <a:r>
              <a:rPr lang="en-US" sz="1200">
                <a:solidFill>
                  <a:srgbClr val="000000"/>
                </a:solidFill>
                <a:latin typeface="Roboto Condensed Light" panose="02000000000000000000" pitchFamily="2" charset="0"/>
                <a:ea typeface="Roboto Condensed Light" panose="02000000000000000000" pitchFamily="2" charset="0"/>
                <a:cs typeface="Open Sans Light" panose="020B0306030504020204" pitchFamily="34" charset="0"/>
              </a:rPr>
              <a:t>&lt;text&gt;</a:t>
            </a:r>
          </a:p>
        </p:txBody>
      </p:sp>
      <p:sp>
        <p:nvSpPr>
          <p:cNvPr id="36" name="TextBox 35">
            <a:extLst>
              <a:ext uri="{FF2B5EF4-FFF2-40B4-BE49-F238E27FC236}">
                <a16:creationId xmlns:a16="http://schemas.microsoft.com/office/drawing/2014/main" id="{5DBE146C-8C10-BEDD-3EB2-B30246BDE2FB}"/>
              </a:ext>
            </a:extLst>
          </p:cNvPr>
          <p:cNvSpPr txBox="1"/>
          <p:nvPr/>
        </p:nvSpPr>
        <p:spPr>
          <a:xfrm>
            <a:off x="6752974" y="4012475"/>
            <a:ext cx="1147645" cy="261610"/>
          </a:xfrm>
          <a:prstGeom prst="rect">
            <a:avLst/>
          </a:prstGeom>
          <a:noFill/>
        </p:spPr>
        <p:txBody>
          <a:bodyPr wrap="square" lIns="0" tIns="0" rIns="0" bIns="0" rtlCol="0" anchor="ctr" anchorCtr="0">
            <a:spAutoFit/>
          </a:bodyPr>
          <a:lstStyle/>
          <a:p>
            <a:pPr defTabSz="554437">
              <a:defRPr/>
            </a:pPr>
            <a:r>
              <a:rPr lang="en-US" sz="1700" b="1">
                <a:solidFill>
                  <a:schemeClr val="accent2"/>
                </a:solidFill>
                <a:latin typeface="Montserrat SemiBold" pitchFamily="2" charset="77"/>
                <a:ea typeface="League Spartan" charset="0"/>
                <a:cs typeface="Poppins" pitchFamily="2" charset="77"/>
              </a:rPr>
              <a:t>THREATS</a:t>
            </a:r>
          </a:p>
        </p:txBody>
      </p:sp>
      <p:sp>
        <p:nvSpPr>
          <p:cNvPr id="35" name="Subtitle 2">
            <a:extLst>
              <a:ext uri="{FF2B5EF4-FFF2-40B4-BE49-F238E27FC236}">
                <a16:creationId xmlns:a16="http://schemas.microsoft.com/office/drawing/2014/main" id="{9F680D33-DF79-1DC2-E7B6-44E89BB82B08}"/>
              </a:ext>
            </a:extLst>
          </p:cNvPr>
          <p:cNvSpPr txBox="1">
            <a:spLocks/>
          </p:cNvSpPr>
          <p:nvPr/>
        </p:nvSpPr>
        <p:spPr>
          <a:xfrm>
            <a:off x="6752976" y="4852537"/>
            <a:ext cx="4790626" cy="220638"/>
          </a:xfrm>
          <a:prstGeom prst="rect">
            <a:avLst/>
          </a:prstGeom>
        </p:spPr>
        <p:txBody>
          <a:bodyPr vert="horz" wrap="square" lIns="0" tIns="0" rIns="0" bIns="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85721" indent="-285721" algn="l" defTabSz="1087527">
              <a:lnSpc>
                <a:spcPts val="1850"/>
              </a:lnSpc>
              <a:buFont typeface="Arial" panose="020B0604020202020204" pitchFamily="34" charset="0"/>
              <a:buChar char="•"/>
              <a:defRPr/>
            </a:pPr>
            <a:r>
              <a:rPr lang="en-US" sz="1200">
                <a:solidFill>
                  <a:srgbClr val="000000"/>
                </a:solidFill>
                <a:latin typeface="Roboto Condensed Light" panose="02000000000000000000" pitchFamily="2" charset="0"/>
                <a:ea typeface="Roboto Condensed Light" panose="02000000000000000000" pitchFamily="2" charset="0"/>
                <a:cs typeface="Open Sans Light" panose="020B0306030504020204" pitchFamily="34" charset="0"/>
              </a:rPr>
              <a:t>&lt;text&gt;</a:t>
            </a:r>
          </a:p>
        </p:txBody>
      </p:sp>
      <p:sp>
        <p:nvSpPr>
          <p:cNvPr id="10" name="Speech Bubble: Rectangle 9">
            <a:extLst>
              <a:ext uri="{FF2B5EF4-FFF2-40B4-BE49-F238E27FC236}">
                <a16:creationId xmlns:a16="http://schemas.microsoft.com/office/drawing/2014/main" id="{ECD99497-65D7-76F9-EC31-2B817EFF60EB}"/>
              </a:ext>
            </a:extLst>
          </p:cNvPr>
          <p:cNvSpPr/>
          <p:nvPr/>
        </p:nvSpPr>
        <p:spPr>
          <a:xfrm>
            <a:off x="3429002" y="5763656"/>
            <a:ext cx="3513090" cy="530196"/>
          </a:xfrm>
          <a:prstGeom prst="wedgeRectCallout">
            <a:avLst>
              <a:gd name="adj1" fmla="val 25876"/>
              <a:gd name="adj2" fmla="val -104787"/>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t>Lay out the SWOT analysis of the vendors in their appropriate fields.</a:t>
            </a:r>
          </a:p>
        </p:txBody>
      </p:sp>
    </p:spTree>
    <p:extLst>
      <p:ext uri="{BB962C8B-B14F-4D97-AF65-F5344CB8AC3E}">
        <p14:creationId xmlns:p14="http://schemas.microsoft.com/office/powerpoint/2010/main" val="3429913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Info-Tech logo">
            <a:extLst>
              <a:ext uri="{FF2B5EF4-FFF2-40B4-BE49-F238E27FC236}">
                <a16:creationId xmlns:a16="http://schemas.microsoft.com/office/drawing/2014/main" id="{E548F3ED-79B9-F28C-E39D-9D7F835CED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4313" y="280988"/>
            <a:ext cx="2181225" cy="669674"/>
          </a:xfrm>
          <a:prstGeom prst="rect">
            <a:avLst/>
          </a:prstGeom>
        </p:spPr>
      </p:pic>
      <p:cxnSp>
        <p:nvCxnSpPr>
          <p:cNvPr id="7" name="Straight Connector 6">
            <a:extLst>
              <a:ext uri="{FF2B5EF4-FFF2-40B4-BE49-F238E27FC236}">
                <a16:creationId xmlns:a16="http://schemas.microsoft.com/office/drawing/2014/main" id="{A27824C0-FEB5-CA37-5170-2716902E7D7B}"/>
              </a:ext>
              <a:ext uri="{C183D7F6-B498-43B3-948B-1728B52AA6E4}">
                <adec:decorative xmlns:adec="http://schemas.microsoft.com/office/drawing/2017/decorative" val="1"/>
              </a:ext>
            </a:extLst>
          </p:cNvPr>
          <p:cNvCxnSpPr>
            <a:cxnSpLocks/>
          </p:cNvCxnSpPr>
          <p:nvPr/>
        </p:nvCxnSpPr>
        <p:spPr>
          <a:xfrm>
            <a:off x="360585" y="1028564"/>
            <a:ext cx="2935065" cy="0"/>
          </a:xfrm>
          <a:prstGeom prst="line">
            <a:avLst/>
          </a:prstGeom>
          <a:ln>
            <a:solidFill>
              <a:schemeClr val="accent1"/>
            </a:solidFill>
          </a:ln>
        </p:spPr>
        <p:style>
          <a:lnRef idx="1">
            <a:schemeClr val="accent2"/>
          </a:lnRef>
          <a:fillRef idx="0">
            <a:schemeClr val="accent2"/>
          </a:fillRef>
          <a:effectRef idx="0">
            <a:schemeClr val="accent2"/>
          </a:effectRef>
          <a:fontRef idx="minor">
            <a:schemeClr val="tx1"/>
          </a:fontRef>
        </p:style>
      </p:cxnSp>
      <p:sp>
        <p:nvSpPr>
          <p:cNvPr id="14" name="Title 13">
            <a:extLst>
              <a:ext uri="{FF2B5EF4-FFF2-40B4-BE49-F238E27FC236}">
                <a16:creationId xmlns:a16="http://schemas.microsoft.com/office/drawing/2014/main" id="{9143EC07-8837-4FF6-6CBA-06739DA292FE}"/>
              </a:ext>
            </a:extLst>
          </p:cNvPr>
          <p:cNvSpPr txBox="1">
            <a:spLocks noGrp="1"/>
          </p:cNvSpPr>
          <p:nvPr>
            <p:ph type="title" idx="4294967295"/>
          </p:nvPr>
        </p:nvSpPr>
        <p:spPr>
          <a:xfrm>
            <a:off x="274860" y="1851924"/>
            <a:ext cx="3277965"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ts val="750"/>
              </a:spcAft>
              <a:buClrTx/>
              <a:buSzTx/>
              <a:buFontTx/>
              <a:buNone/>
              <a:tabLst/>
              <a:defRPr/>
            </a:pPr>
            <a:r>
              <a:rPr kumimoji="0" lang="en-US" sz="2800" b="1" i="0" u="none" strike="noStrike" kern="1200" cap="none" spc="0" normalizeH="0" baseline="0" noProof="0" dirty="0">
                <a:ln>
                  <a:noFill/>
                </a:ln>
                <a:solidFill>
                  <a:srgbClr val="02347C"/>
                </a:solidFill>
                <a:effectLst/>
                <a:uLnTx/>
                <a:uFillTx/>
                <a:latin typeface="Montserrat" panose="00000500000000000000" pitchFamily="2" charset="0"/>
                <a:ea typeface="+mn-ea"/>
                <a:cs typeface="+mn-cs"/>
              </a:rPr>
              <a:t>AI Marketplace</a:t>
            </a:r>
          </a:p>
        </p:txBody>
      </p:sp>
      <p:sp>
        <p:nvSpPr>
          <p:cNvPr id="4" name="Rectangle 3">
            <a:extLst>
              <a:ext uri="{FF2B5EF4-FFF2-40B4-BE49-F238E27FC236}">
                <a16:creationId xmlns:a16="http://schemas.microsoft.com/office/drawing/2014/main" id="{0D3F6879-04E4-ACCC-59C5-A08E419C7CF9}"/>
              </a:ext>
            </a:extLst>
          </p:cNvPr>
          <p:cNvSpPr/>
          <p:nvPr/>
        </p:nvSpPr>
        <p:spPr>
          <a:xfrm>
            <a:off x="360585" y="2514602"/>
            <a:ext cx="2935065" cy="34915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base" latinLnBrk="0" hangingPunct="1">
              <a:lnSpc>
                <a:spcPct val="100000"/>
              </a:lnSpc>
              <a:spcBef>
                <a:spcPct val="0"/>
              </a:spcBef>
              <a:spcAft>
                <a:spcPts val="750"/>
              </a:spcAft>
              <a:buClrTx/>
              <a:buSzTx/>
              <a:buFontTx/>
              <a:buNone/>
              <a:tabLst/>
              <a:defRPr/>
            </a:pPr>
            <a:r>
              <a:rPr kumimoji="0" lang="en-US" sz="1800" b="0" i="0" u="none" strike="noStrike" kern="1200" cap="none" spc="0" normalizeH="0" baseline="0" noProof="0" dirty="0">
                <a:ln>
                  <a:noFill/>
                </a:ln>
                <a:solidFill>
                  <a:srgbClr val="494949"/>
                </a:solidFill>
                <a:effectLst/>
                <a:uLnTx/>
                <a:uFillTx/>
                <a:latin typeface="Roboto Light" panose="02000000000000000000" pitchFamily="2" charset="0"/>
                <a:ea typeface="Roboto Light" panose="02000000000000000000" pitchFamily="2" charset="0"/>
                <a:cs typeface="+mn-cs"/>
              </a:rPr>
              <a:t>Unlock the potential of AI tailored to your needs and transform possibilities into reality with our dedicated support.</a:t>
            </a:r>
          </a:p>
          <a:p>
            <a:pPr marL="0" marR="0" lvl="0" indent="0" algn="l" defTabSz="914400" rtl="0" eaLnBrk="1" fontAlgn="base" latinLnBrk="0" hangingPunct="1">
              <a:lnSpc>
                <a:spcPct val="100000"/>
              </a:lnSpc>
              <a:spcBef>
                <a:spcPct val="0"/>
              </a:spcBef>
              <a:spcAft>
                <a:spcPts val="750"/>
              </a:spcAft>
              <a:buClrTx/>
              <a:buSzTx/>
              <a:buFontTx/>
              <a:buNone/>
              <a:tabLst/>
              <a:defRPr/>
            </a:pPr>
            <a:r>
              <a:rPr kumimoji="0" lang="en-US" sz="1800" b="0" i="0" u="none" strike="noStrike" kern="1200" cap="none" spc="0" normalizeH="0" baseline="0" noProof="0" dirty="0">
                <a:ln>
                  <a:noFill/>
                </a:ln>
                <a:solidFill>
                  <a:srgbClr val="494949"/>
                </a:solidFill>
                <a:effectLst/>
                <a:uLnTx/>
                <a:uFillTx/>
                <a:latin typeface="Roboto Light" panose="02000000000000000000" pitchFamily="2" charset="0"/>
                <a:ea typeface="Roboto Light" panose="02000000000000000000" pitchFamily="2" charset="0"/>
                <a:cs typeface="+mn-cs"/>
              </a:rPr>
              <a:t>Info-Tech’s AI Marketplace makes your AI vendor selection a breeze by leveraging an extensive catalogue of case studies and thought leader interviews.</a:t>
            </a:r>
            <a:endParaRPr kumimoji="0" lang="en-GB" sz="3200" b="0" i="0" u="none" strike="noStrike" kern="1200" cap="none" spc="0" normalizeH="0" baseline="0" noProof="0" dirty="0">
              <a:ln>
                <a:noFill/>
              </a:ln>
              <a:solidFill>
                <a:srgbClr val="494949"/>
              </a:solidFill>
              <a:effectLst/>
              <a:uLnTx/>
              <a:uFillTx/>
              <a:latin typeface="Roboto Condensed Light"/>
              <a:ea typeface="+mn-ea"/>
              <a:cs typeface="+mn-cs"/>
            </a:endParaRPr>
          </a:p>
        </p:txBody>
      </p:sp>
      <p:sp>
        <p:nvSpPr>
          <p:cNvPr id="11" name="Rectangle 10">
            <a:extLst>
              <a:ext uri="{FF2B5EF4-FFF2-40B4-BE49-F238E27FC236}">
                <a16:creationId xmlns:a16="http://schemas.microsoft.com/office/drawing/2014/main" id="{A36FE1EF-86D8-0890-B1CB-86A9B9EBA0FE}"/>
              </a:ext>
            </a:extLst>
          </p:cNvPr>
          <p:cNvSpPr/>
          <p:nvPr/>
        </p:nvSpPr>
        <p:spPr>
          <a:xfrm>
            <a:off x="829784" y="6109012"/>
            <a:ext cx="2465865" cy="46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Exo" panose="02000503000000000000" pitchFamily="2" charset="77"/>
                <a:hlinkClick r:id="rId5">
                  <a:extLst>
                    <a:ext uri="{A12FA001-AC4F-418D-AE19-62706E023703}">
                      <ahyp:hlinkClr xmlns:ahyp="http://schemas.microsoft.com/office/drawing/2018/hyperlinkcolor" val="tx"/>
                    </a:ext>
                  </a:extLst>
                </a:hlinkClick>
              </a:rPr>
              <a:t>Info-Tech AI Marketplace</a:t>
            </a:r>
            <a:endParaRPr lang="en-US" sz="1200" dirty="0">
              <a:solidFill>
                <a:schemeClr val="bg1"/>
              </a:solidFill>
              <a:latin typeface="Exo" panose="02000503000000000000" pitchFamily="2" charset="77"/>
            </a:endParaRPr>
          </a:p>
        </p:txBody>
      </p:sp>
      <p:sp>
        <p:nvSpPr>
          <p:cNvPr id="12" name="Rectangle 11">
            <a:extLst>
              <a:ext uri="{FF2B5EF4-FFF2-40B4-BE49-F238E27FC236}">
                <a16:creationId xmlns:a16="http://schemas.microsoft.com/office/drawing/2014/main" id="{AEC96DF5-E829-30E8-4804-4818770F45AA}"/>
              </a:ext>
              <a:ext uri="{C183D7F6-B498-43B3-948B-1728B52AA6E4}">
                <adec:decorative xmlns:adec="http://schemas.microsoft.com/office/drawing/2017/decorative" val="1"/>
              </a:ext>
            </a:extLst>
          </p:cNvPr>
          <p:cNvSpPr>
            <a:spLocks noChangeAspect="1"/>
          </p:cNvSpPr>
          <p:nvPr/>
        </p:nvSpPr>
        <p:spPr>
          <a:xfrm>
            <a:off x="360585" y="6109012"/>
            <a:ext cx="468000" cy="468000"/>
          </a:xfrm>
          <a:prstGeom prst="rect">
            <a:avLst/>
          </a:prstGeom>
          <a:solidFill>
            <a:srgbClr val="1E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latin typeface="Exo" panose="02000503000000000000" pitchFamily="2" charset="77"/>
            </a:endParaRPr>
          </a:p>
        </p:txBody>
      </p:sp>
      <p:pic>
        <p:nvPicPr>
          <p:cNvPr id="10" name="Picture 9">
            <a:extLst>
              <a:ext uri="{FF2B5EF4-FFF2-40B4-BE49-F238E27FC236}">
                <a16:creationId xmlns:a16="http://schemas.microsoft.com/office/drawing/2014/main" id="{B27BF8F0-8E2A-1C45-6983-406D5568259B}"/>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464144" y="6213281"/>
            <a:ext cx="260883" cy="260884"/>
          </a:xfrm>
          <a:prstGeom prst="rect">
            <a:avLst/>
          </a:prstGeom>
        </p:spPr>
      </p:pic>
      <p:pic>
        <p:nvPicPr>
          <p:cNvPr id="5" name="Picture 4">
            <a:extLst>
              <a:ext uri="{FF2B5EF4-FFF2-40B4-BE49-F238E27FC236}">
                <a16:creationId xmlns:a16="http://schemas.microsoft.com/office/drawing/2014/main" id="{EFAA251F-7F5B-4FF8-377F-1B3544D8629D}"/>
              </a:ext>
              <a:ext uri="{C183D7F6-B498-43B3-948B-1728B52AA6E4}">
                <adec:decorative xmlns:adec="http://schemas.microsoft.com/office/drawing/2017/decorative" val="1"/>
              </a:ext>
            </a:extLst>
          </p:cNvPr>
          <p:cNvPicPr>
            <a:picLocks noChangeAspect="1"/>
          </p:cNvPicPr>
          <p:nvPr/>
        </p:nvPicPr>
        <p:blipFill>
          <a:blip r:embed="rId7"/>
          <a:srcRect l="14768" r="15076"/>
          <a:stretch/>
        </p:blipFill>
        <p:spPr>
          <a:xfrm>
            <a:off x="3638550" y="0"/>
            <a:ext cx="8553450" cy="6858000"/>
          </a:xfrm>
          <a:prstGeom prst="rect">
            <a:avLst/>
          </a:prstGeom>
        </p:spPr>
      </p:pic>
    </p:spTree>
    <p:extLst>
      <p:ext uri="{BB962C8B-B14F-4D97-AF65-F5344CB8AC3E}">
        <p14:creationId xmlns:p14="http://schemas.microsoft.com/office/powerpoint/2010/main" val="165884525"/>
      </p:ext>
    </p:extLst>
  </p:cSld>
  <p:clrMapOvr>
    <a:masterClrMapping/>
  </p:clrMapOvr>
</p:sld>
</file>

<file path=ppt/theme/theme1.xml><?xml version="1.0" encoding="utf-8"?>
<a:theme xmlns:a="http://schemas.openxmlformats.org/drawingml/2006/main" name="Office Theme">
  <a:themeElements>
    <a:clrScheme name="Custom 8">
      <a:dk1>
        <a:srgbClr val="494A4A"/>
      </a:dk1>
      <a:lt1>
        <a:srgbClr val="FFFFFF"/>
      </a:lt1>
      <a:dk2>
        <a:srgbClr val="494A4A"/>
      </a:dk2>
      <a:lt2>
        <a:srgbClr val="FFFFFF"/>
      </a:lt2>
      <a:accent1>
        <a:srgbClr val="2576B6"/>
      </a:accent1>
      <a:accent2>
        <a:srgbClr val="5D3291"/>
      </a:accent2>
      <a:accent3>
        <a:srgbClr val="F7C435"/>
      </a:accent3>
      <a:accent4>
        <a:srgbClr val="299C47"/>
      </a:accent4>
      <a:accent5>
        <a:srgbClr val="E83742"/>
      </a:accent5>
      <a:accent6>
        <a:srgbClr val="F07925"/>
      </a:accent6>
      <a:hlink>
        <a:srgbClr val="2576B6"/>
      </a:hlink>
      <a:folHlink>
        <a:srgbClr val="16476E"/>
      </a:folHlink>
    </a:clrScheme>
    <a:fontScheme name="Template">
      <a:majorFont>
        <a:latin typeface="Montserrat SemiBold"/>
        <a:ea typeface=""/>
        <a:cs typeface=""/>
      </a:majorFont>
      <a:minorFont>
        <a:latin typeface="Roboto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Slide-Generic">
  <a:themeElements>
    <a:clrScheme name="Custom 1">
      <a:dk1>
        <a:srgbClr val="494949"/>
      </a:dk1>
      <a:lt1>
        <a:srgbClr val="FFFFFF"/>
      </a:lt1>
      <a:dk2>
        <a:srgbClr val="494949"/>
      </a:dk2>
      <a:lt2>
        <a:srgbClr val="FFFFFF"/>
      </a:lt2>
      <a:accent1>
        <a:srgbClr val="2576B7"/>
      </a:accent1>
      <a:accent2>
        <a:srgbClr val="5E3391"/>
      </a:accent2>
      <a:accent3>
        <a:srgbClr val="EFC351"/>
      </a:accent3>
      <a:accent4>
        <a:srgbClr val="289D48"/>
      </a:accent4>
      <a:accent5>
        <a:srgbClr val="B3242E"/>
      </a:accent5>
      <a:accent6>
        <a:srgbClr val="F17926"/>
      </a:accent6>
      <a:hlink>
        <a:srgbClr val="2476B7"/>
      </a:hlink>
      <a:folHlink>
        <a:srgbClr val="16476E"/>
      </a:folHlink>
    </a:clrScheme>
    <a:fontScheme name="Template">
      <a:majorFont>
        <a:latin typeface="Montserrat SemiBold"/>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1363</Words>
  <Application>Microsoft Office PowerPoint</Application>
  <PresentationFormat>Widescreen</PresentationFormat>
  <Paragraphs>169</Paragraphs>
  <Slides>12</Slides>
  <Notes>3</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12</vt:i4>
      </vt:variant>
    </vt:vector>
  </HeadingPairs>
  <TitlesOfParts>
    <vt:vector size="26" baseType="lpstr">
      <vt:lpstr>Exo</vt:lpstr>
      <vt:lpstr>Exo Light</vt:lpstr>
      <vt:lpstr>Montserrat</vt:lpstr>
      <vt:lpstr>Aptos</vt:lpstr>
      <vt:lpstr>Montserrat SemiBold</vt:lpstr>
      <vt:lpstr>Roboto Condensed Light</vt:lpstr>
      <vt:lpstr>Exo SemiBold</vt:lpstr>
      <vt:lpstr>Roboto Light</vt:lpstr>
      <vt:lpstr>Montserrat Medium</vt:lpstr>
      <vt:lpstr>Calibri</vt:lpstr>
      <vt:lpstr>Arial</vt:lpstr>
      <vt:lpstr>Exo Bold</vt:lpstr>
      <vt:lpstr>Office Theme</vt:lpstr>
      <vt:lpstr>Slide-Generic</vt:lpstr>
      <vt:lpstr>AI Vendor Landscape Analysis</vt:lpstr>
      <vt:lpstr>AI Vendor Snapshot Methodology</vt:lpstr>
      <vt:lpstr>Market Landscape</vt:lpstr>
      <vt:lpstr>Top Level Features</vt:lpstr>
      <vt:lpstr>Key Players</vt:lpstr>
      <vt:lpstr>AI Vendor Landscape</vt:lpstr>
      <vt:lpstr>Sample SWOT</vt:lpstr>
      <vt:lpstr>PowerPoint Presentation</vt:lpstr>
      <vt:lpstr>AI Marketplace</vt:lpstr>
      <vt:lpstr>Next Steps</vt:lpstr>
      <vt:lpstr>Software Selection Engagement</vt:lpstr>
      <vt:lpstr>Software Selection Workshops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2025-08-13T12:17:35Z</dcterms:created>
  <dcterms:modified xsi:type="dcterms:W3CDTF">2025-08-13T12:19:55Z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d24214e-5322-4789-8422-cbe411bc3a74_Enabled">
    <vt:lpwstr>true</vt:lpwstr>
  </property>
  <property fmtid="{D5CDD505-2E9C-101B-9397-08002B2CF9AE}" pid="3" name="MSIP_Label_7d24214e-5322-4789-8422-cbe411bc3a74_SetDate">
    <vt:lpwstr>2025-08-13T12:17:46Z</vt:lpwstr>
  </property>
  <property fmtid="{D5CDD505-2E9C-101B-9397-08002B2CF9AE}" pid="4" name="MSIP_Label_7d24214e-5322-4789-8422-cbe411bc3a74_Method">
    <vt:lpwstr>Standard</vt:lpwstr>
  </property>
  <property fmtid="{D5CDD505-2E9C-101B-9397-08002B2CF9AE}" pid="5" name="MSIP_Label_7d24214e-5322-4789-8422-cbe411bc3a74_Name">
    <vt:lpwstr>7d24214e-5322-4789-8422-cbe411bc3a74</vt:lpwstr>
  </property>
  <property fmtid="{D5CDD505-2E9C-101B-9397-08002B2CF9AE}" pid="6" name="MSIP_Label_7d24214e-5322-4789-8422-cbe411bc3a74_SiteId">
    <vt:lpwstr>113d1920-a1e0-48cf-a70a-868cbb03f3f6</vt:lpwstr>
  </property>
  <property fmtid="{D5CDD505-2E9C-101B-9397-08002B2CF9AE}" pid="7" name="MSIP_Label_7d24214e-5322-4789-8422-cbe411bc3a74_ActionId">
    <vt:lpwstr>e483d814-12b3-4e26-83cd-ee15c48b0d0c</vt:lpwstr>
  </property>
  <property fmtid="{D5CDD505-2E9C-101B-9397-08002B2CF9AE}" pid="8" name="MSIP_Label_7d24214e-5322-4789-8422-cbe411bc3a74_ContentBits">
    <vt:lpwstr>0</vt:lpwstr>
  </property>
  <property fmtid="{D5CDD505-2E9C-101B-9397-08002B2CF9AE}" pid="9" name="MSIP_Label_7d24214e-5322-4789-8422-cbe411bc3a74_Tag">
    <vt:lpwstr>10, 3, 0, 1</vt:lpwstr>
  </property>
</Properties>
</file>