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 id="2147483663" r:id="rId2"/>
    <p:sldMasterId id="2147483665" r:id="rId3"/>
  </p:sldMasterIdLst>
  <p:notesMasterIdLst>
    <p:notesMasterId r:id="rId20"/>
  </p:notesMasterIdLst>
  <p:sldIdLst>
    <p:sldId id="347" r:id="rId4"/>
    <p:sldId id="6120" r:id="rId5"/>
    <p:sldId id="6121" r:id="rId6"/>
    <p:sldId id="399" r:id="rId7"/>
    <p:sldId id="398" r:id="rId8"/>
    <p:sldId id="681" r:id="rId9"/>
    <p:sldId id="682" r:id="rId10"/>
    <p:sldId id="685" r:id="rId11"/>
    <p:sldId id="686" r:id="rId12"/>
    <p:sldId id="687" r:id="rId13"/>
    <p:sldId id="688" r:id="rId14"/>
    <p:sldId id="691" r:id="rId15"/>
    <p:sldId id="684" r:id="rId16"/>
    <p:sldId id="2147477677" r:id="rId17"/>
    <p:sldId id="2147477674" r:id="rId18"/>
    <p:sldId id="372" r:id="rId19"/>
  </p:sldIdLst>
  <p:sldSz cx="12192000" cy="6858000"/>
  <p:notesSz cx="6858000" cy="9144000"/>
  <p:embeddedFontLst>
    <p:embeddedFont>
      <p:font typeface="Exo" pitchFamily="2" charset="0"/>
      <p:regular r:id="rId21"/>
      <p:bold r:id="rId22"/>
      <p:italic r:id="rId23"/>
      <p:boldItalic r:id="rId24"/>
    </p:embeddedFont>
    <p:embeddedFont>
      <p:font typeface="Exo Light" pitchFamily="2" charset="0"/>
      <p:regular r:id="rId25"/>
      <p:italic r:id="rId26"/>
    </p:embeddedFont>
    <p:embeddedFont>
      <p:font typeface="Exo SemiBold" pitchFamily="2" charset="0"/>
      <p:bold r:id="rId27"/>
      <p:boldItalic r:id="rId28"/>
    </p:embeddedFont>
    <p:embeddedFont>
      <p:font typeface="Montserrat" pitchFamily="2" charset="0"/>
      <p:regular r:id="rId29"/>
      <p:bold r:id="rId30"/>
      <p:italic r:id="rId31"/>
      <p:boldItalic r:id="rId32"/>
    </p:embeddedFont>
    <p:embeddedFont>
      <p:font typeface="Montserrat Light" pitchFamily="2" charset="0"/>
      <p:regular r:id="rId33"/>
      <p:italic r:id="rId34"/>
    </p:embeddedFont>
    <p:embeddedFont>
      <p:font typeface="Montserrat SemiBold" pitchFamily="2" charset="0"/>
      <p:regular r:id="rId35"/>
      <p:bold r:id="rId36"/>
      <p:boldItalic r:id="rId37"/>
    </p:embeddedFont>
    <p:embeddedFont>
      <p:font typeface="Roboto Condensed Light" panose="02000000000000000000" pitchFamily="2" charset="0"/>
      <p:regular r:id="rId38"/>
      <p:italic r:id="rId39"/>
    </p:embeddedFont>
    <p:embeddedFont>
      <p:font typeface="Roboto Light" panose="02000000000000000000"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32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C8FC"/>
    <a:srgbClr val="C7AACB"/>
    <a:srgbClr val="AA2474"/>
    <a:srgbClr val="FFD85B"/>
    <a:srgbClr val="299C47"/>
    <a:srgbClr val="CDF1D7"/>
    <a:srgbClr val="F4CED1"/>
    <a:srgbClr val="CFE4F5"/>
    <a:srgbClr val="2576B6"/>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63371-7778-4E86-88E1-E29B3F8DE905}" v="438" dt="2025-08-12T17:31:58.501"/>
    <p1510:client id="{AEC499BC-E801-4CBB-909F-6447B0856126}" v="217" dt="2025-08-13T13:58:18.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180" autoAdjust="0"/>
    <p:restoredTop sz="96106" autoAdjust="0"/>
  </p:normalViewPr>
  <p:slideViewPr>
    <p:cSldViewPr snapToGrid="0">
      <p:cViewPr varScale="1">
        <p:scale>
          <a:sx n="103" d="100"/>
          <a:sy n="103" d="100"/>
        </p:scale>
        <p:origin x="1572" y="102"/>
      </p:cViewPr>
      <p:guideLst>
        <p:guide orient="horz" pos="1094"/>
        <p:guide pos="32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5/10/relationships/revisionInfo" Target="revisionInfo.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09C30E6-7AC0-524F-95CD-6AA0C2CEF816}" type="datetimeFigureOut">
              <a:rPr lang="en-US" smtClean="0"/>
              <a:pPr/>
              <a:t>8/13/2025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B9753BB-AE35-9948-AAF2-E2FE19315FA7}" type="slidenum">
              <a:rPr lang="en-US" smtClean="0"/>
              <a:pPr/>
              <a:t>‹#›</a:t>
            </a:fld>
            <a:endParaRPr lang="en-US" dirty="0"/>
          </a:p>
        </p:txBody>
      </p:sp>
    </p:spTree>
    <p:extLst>
      <p:ext uri="{BB962C8B-B14F-4D97-AF65-F5344CB8AC3E}">
        <p14:creationId xmlns:p14="http://schemas.microsoft.com/office/powerpoint/2010/main" val="363286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023325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10</a:t>
            </a:fld>
            <a:endParaRPr lang="en-US" dirty="0"/>
          </a:p>
        </p:txBody>
      </p:sp>
    </p:spTree>
    <p:extLst>
      <p:ext uri="{BB962C8B-B14F-4D97-AF65-F5344CB8AC3E}">
        <p14:creationId xmlns:p14="http://schemas.microsoft.com/office/powerpoint/2010/main" val="113129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11</a:t>
            </a:fld>
            <a:endParaRPr lang="en-US" dirty="0"/>
          </a:p>
        </p:txBody>
      </p:sp>
    </p:spTree>
    <p:extLst>
      <p:ext uri="{BB962C8B-B14F-4D97-AF65-F5344CB8AC3E}">
        <p14:creationId xmlns:p14="http://schemas.microsoft.com/office/powerpoint/2010/main" val="401190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12</a:t>
            </a:fld>
            <a:endParaRPr lang="en-US" dirty="0"/>
          </a:p>
        </p:txBody>
      </p:sp>
    </p:spTree>
    <p:extLst>
      <p:ext uri="{BB962C8B-B14F-4D97-AF65-F5344CB8AC3E}">
        <p14:creationId xmlns:p14="http://schemas.microsoft.com/office/powerpoint/2010/main" val="248577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13</a:t>
            </a:fld>
            <a:endParaRPr lang="en-US" dirty="0"/>
          </a:p>
        </p:txBody>
      </p:sp>
    </p:spTree>
    <p:extLst>
      <p:ext uri="{BB962C8B-B14F-4D97-AF65-F5344CB8AC3E}">
        <p14:creationId xmlns:p14="http://schemas.microsoft.com/office/powerpoint/2010/main" val="66374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14</a:t>
            </a:fld>
            <a:endParaRPr lang="en-US" dirty="0"/>
          </a:p>
        </p:txBody>
      </p:sp>
    </p:spTree>
    <p:extLst>
      <p:ext uri="{BB962C8B-B14F-4D97-AF65-F5344CB8AC3E}">
        <p14:creationId xmlns:p14="http://schemas.microsoft.com/office/powerpoint/2010/main" val="335170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Info-Tech Research Group</a:t>
            </a:r>
          </a:p>
        </p:txBody>
      </p:sp>
      <p:sp>
        <p:nvSpPr>
          <p:cNvPr id="6" name="Slide Number Placeholder 5"/>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FF8485B-9FDB-9147-B48D-B05806D03D92}" type="slidenum">
              <a:rPr kumimoji="0" lang="en-US" sz="3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770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16</a:t>
            </a:fld>
            <a:endParaRPr lang="en-US" dirty="0"/>
          </a:p>
        </p:txBody>
      </p:sp>
    </p:spTree>
    <p:extLst>
      <p:ext uri="{BB962C8B-B14F-4D97-AF65-F5344CB8AC3E}">
        <p14:creationId xmlns:p14="http://schemas.microsoft.com/office/powerpoint/2010/main" val="137838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4737"/>
          </a:xfrm>
        </p:spPr>
      </p:sp>
      <p:sp>
        <p:nvSpPr>
          <p:cNvPr id="3" name="Notes Placeholder 2"/>
          <p:cNvSpPr>
            <a:spLocks noGrp="1"/>
          </p:cNvSpPr>
          <p:nvPr>
            <p:ph type="body" idx="1"/>
          </p:nvPr>
        </p:nvSpPr>
        <p:spPr/>
        <p:txBody>
          <a:bodyPr/>
          <a:lstStyle/>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732617" rtl="0" eaLnBrk="1" fontAlgn="auto" latinLnBrk="0" hangingPunct="1">
              <a:lnSpc>
                <a:spcPct val="100000"/>
              </a:lnSpc>
              <a:spcBef>
                <a:spcPts val="0"/>
              </a:spcBef>
              <a:spcAft>
                <a:spcPts val="0"/>
              </a:spcAft>
              <a:buClrTx/>
              <a:buSzTx/>
              <a:buFontTx/>
              <a:buNone/>
              <a:tabLst/>
              <a:defRPr/>
            </a:pPr>
            <a:fld id="{7C4236B1-61D2-4C4A-B26C-A74B1E48A64A}" type="slidenum">
              <a:rPr kumimoji="0" lang="en-US" sz="1100" b="0" i="0" u="none" strike="noStrike" kern="1200" cap="none" spc="0" normalizeH="0" baseline="0" noProof="0" smtClean="0">
                <a:ln>
                  <a:noFill/>
                </a:ln>
                <a:solidFill>
                  <a:prstClr val="black"/>
                </a:solidFill>
                <a:effectLst/>
                <a:uLnTx/>
                <a:uFillTx/>
                <a:ea typeface="Roboto Light" panose="02000000000000000000" pitchFamily="2" charset="0"/>
                <a:cs typeface="+mn-cs"/>
              </a:rPr>
              <a:pPr marL="0" marR="0" lvl="0" indent="0" algn="r" defTabSz="732617"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black"/>
              </a:solidFill>
              <a:effectLst/>
              <a:uLnTx/>
              <a:uFillTx/>
              <a:ea typeface="Roboto Light" panose="02000000000000000000" pitchFamily="2" charset="0"/>
              <a:cs typeface="+mn-cs"/>
            </a:endParaRPr>
          </a:p>
        </p:txBody>
      </p:sp>
    </p:spTree>
    <p:extLst>
      <p:ext uri="{BB962C8B-B14F-4D97-AF65-F5344CB8AC3E}">
        <p14:creationId xmlns:p14="http://schemas.microsoft.com/office/powerpoint/2010/main" val="46290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44E643F-A486-425F-8244-E952BF24567B}" type="slidenum">
              <a:rPr lang="en-CA" smtClean="0"/>
              <a:t>3</a:t>
            </a:fld>
            <a:endParaRPr lang="en-CA" dirty="0"/>
          </a:p>
        </p:txBody>
      </p:sp>
    </p:spTree>
    <p:extLst>
      <p:ext uri="{BB962C8B-B14F-4D97-AF65-F5344CB8AC3E}">
        <p14:creationId xmlns:p14="http://schemas.microsoft.com/office/powerpoint/2010/main" val="360705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4</a:t>
            </a:fld>
            <a:endParaRPr lang="en-US" dirty="0"/>
          </a:p>
        </p:txBody>
      </p:sp>
    </p:spTree>
    <p:extLst>
      <p:ext uri="{BB962C8B-B14F-4D97-AF65-F5344CB8AC3E}">
        <p14:creationId xmlns:p14="http://schemas.microsoft.com/office/powerpoint/2010/main" val="391813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5</a:t>
            </a:fld>
            <a:endParaRPr lang="en-US" dirty="0"/>
          </a:p>
        </p:txBody>
      </p:sp>
    </p:spTree>
    <p:extLst>
      <p:ext uri="{BB962C8B-B14F-4D97-AF65-F5344CB8AC3E}">
        <p14:creationId xmlns:p14="http://schemas.microsoft.com/office/powerpoint/2010/main" val="47953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6</a:t>
            </a:fld>
            <a:endParaRPr lang="en-US" dirty="0"/>
          </a:p>
        </p:txBody>
      </p:sp>
    </p:spTree>
    <p:extLst>
      <p:ext uri="{BB962C8B-B14F-4D97-AF65-F5344CB8AC3E}">
        <p14:creationId xmlns:p14="http://schemas.microsoft.com/office/powerpoint/2010/main" val="312463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7</a:t>
            </a:fld>
            <a:endParaRPr lang="en-US" dirty="0"/>
          </a:p>
        </p:txBody>
      </p:sp>
    </p:spTree>
    <p:extLst>
      <p:ext uri="{BB962C8B-B14F-4D97-AF65-F5344CB8AC3E}">
        <p14:creationId xmlns:p14="http://schemas.microsoft.com/office/powerpoint/2010/main" val="318560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8</a:t>
            </a:fld>
            <a:endParaRPr lang="en-US" dirty="0"/>
          </a:p>
        </p:txBody>
      </p:sp>
    </p:spTree>
    <p:extLst>
      <p:ext uri="{BB962C8B-B14F-4D97-AF65-F5344CB8AC3E}">
        <p14:creationId xmlns:p14="http://schemas.microsoft.com/office/powerpoint/2010/main" val="277406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753BB-AE35-9948-AAF2-E2FE19315FA7}" type="slidenum">
              <a:rPr lang="en-US" smtClean="0"/>
              <a:t>9</a:t>
            </a:fld>
            <a:endParaRPr lang="en-US" dirty="0"/>
          </a:p>
        </p:txBody>
      </p:sp>
    </p:spTree>
    <p:extLst>
      <p:ext uri="{BB962C8B-B14F-4D97-AF65-F5344CB8AC3E}">
        <p14:creationId xmlns:p14="http://schemas.microsoft.com/office/powerpoint/2010/main" val="4043671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lours">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A8F6BB2-B3AA-9101-FE49-B08A81F1CFA2}"/>
              </a:ext>
            </a:extLst>
          </p:cNvPr>
          <p:cNvSpPr>
            <a:spLocks noGrp="1"/>
          </p:cNvSpPr>
          <p:nvPr>
            <p:ph type="sldNum" sz="quarter" idx="4"/>
          </p:nvPr>
        </p:nvSpPr>
        <p:spPr>
          <a:xfrm>
            <a:off x="8789707" y="6492875"/>
            <a:ext cx="2743200" cy="134244"/>
          </a:xfrm>
          <a:prstGeom prst="rect">
            <a:avLst/>
          </a:prstGeom>
        </p:spPr>
        <p:txBody>
          <a:bodyPr vert="horz" lIns="91440" tIns="45720" rIns="91440" bIns="45720" rtlCol="0" anchor="ctr"/>
          <a:lstStyle>
            <a:lvl1pPr algn="r">
              <a:buFontTx/>
              <a:defRPr sz="1000">
                <a:solidFill>
                  <a:schemeClr val="tx1"/>
                </a:solidFill>
                <a:latin typeface="Roboto Condensed Light" panose="02000000000000000000" pitchFamily="2" charset="0"/>
                <a:ea typeface="+mn-lt"/>
                <a:cs typeface="+mn-lt"/>
              </a:defRPr>
            </a:lvl1pPr>
          </a:lstStyle>
          <a:p>
            <a:r>
              <a:rPr lang="en-US"/>
              <a:t>Info-Tech Research Group  |  </a:t>
            </a:r>
            <a:fld id="{42B24E7D-CF50-0F42-A0C4-08CA1B10D909}" type="slidenum">
              <a:rPr lang="en-US" smtClean="0"/>
              <a:pPr/>
              <a:t>‹#›</a:t>
            </a:fld>
            <a:endParaRPr lang="en-US" dirty="0"/>
          </a:p>
        </p:txBody>
      </p:sp>
      <p:sp>
        <p:nvSpPr>
          <p:cNvPr id="4" name="Title 3">
            <a:extLst>
              <a:ext uri="{FF2B5EF4-FFF2-40B4-BE49-F238E27FC236}">
                <a16:creationId xmlns:a16="http://schemas.microsoft.com/office/drawing/2014/main" id="{E20402B6-C716-46C7-7119-F4185FB107B8}"/>
              </a:ext>
            </a:extLst>
          </p:cNvPr>
          <p:cNvSpPr>
            <a:spLocks noGrp="1"/>
          </p:cNvSpPr>
          <p:nvPr>
            <p:ph type="title"/>
          </p:nvPr>
        </p:nvSpPr>
        <p:spPr>
          <a:xfrm>
            <a:off x="838200" y="365125"/>
            <a:ext cx="10515600" cy="1325563"/>
          </a:xfrm>
          <a:prstGeom prst="rect">
            <a:avLst/>
          </a:prstGeom>
        </p:spPr>
        <p:txBody>
          <a:bodyPr/>
          <a:lstStyle>
            <a:lvl1pPr>
              <a:buFontTx/>
              <a:defRPr>
                <a:latin typeface="Montserrat SemiBold" pitchFamily="2" charset="0"/>
                <a:ea typeface="+mj-lt"/>
                <a:cs typeface="+mj-lt"/>
              </a:defRPr>
            </a:lvl1pPr>
          </a:lstStyle>
          <a:p>
            <a:r>
              <a:rPr lang="en-US" dirty="0"/>
              <a:t>Click to edit Master title style</a:t>
            </a:r>
          </a:p>
        </p:txBody>
      </p:sp>
    </p:spTree>
    <p:extLst>
      <p:ext uri="{BB962C8B-B14F-4D97-AF65-F5344CB8AC3E}">
        <p14:creationId xmlns:p14="http://schemas.microsoft.com/office/powerpoint/2010/main" val="3566511390"/>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u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1EF82-E453-4B58-B816-5BDE8F53F8DC}"/>
              </a:ext>
            </a:extLst>
          </p:cNvPr>
          <p:cNvPicPr>
            <a:picLocks noChangeAspect="1"/>
          </p:cNvPicPr>
          <p:nvPr userDrawn="1"/>
        </p:nvPicPr>
        <p:blipFill rotWithShape="1">
          <a:blip r:embed="rId2" cstate="print">
            <a:alphaModFix amt="2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3">
            <a:extLst>
              <a:ext uri="{FF2B5EF4-FFF2-40B4-BE49-F238E27FC236}">
                <a16:creationId xmlns:a16="http://schemas.microsoft.com/office/drawing/2014/main" id="{469B107D-CD1A-4801-A8F3-C09FCC6B30E7}"/>
              </a:ext>
            </a:extLst>
          </p:cNvPr>
          <p:cNvSpPr>
            <a:spLocks noGrp="1"/>
          </p:cNvSpPr>
          <p:nvPr>
            <p:ph type="body" sz="quarter" idx="10" hasCustomPrompt="1"/>
          </p:nvPr>
        </p:nvSpPr>
        <p:spPr>
          <a:xfrm>
            <a:off x="650792" y="1391732"/>
            <a:ext cx="6578409" cy="609397"/>
          </a:xfrm>
          <a:prstGeom prst="rect">
            <a:avLst/>
          </a:prstGeom>
        </p:spPr>
        <p:txBody>
          <a:bodyPr/>
          <a:lstStyle>
            <a:lvl1pPr marL="0" indent="0">
              <a:lnSpc>
                <a:spcPct val="90000"/>
              </a:lnSpc>
              <a:buFontTx/>
              <a:buNone/>
              <a:defRPr sz="4400" b="1" i="0">
                <a:solidFill>
                  <a:srgbClr val="2576B7"/>
                </a:solidFill>
                <a:latin typeface="Montserrat SemiBold" pitchFamily="2" charset="77"/>
                <a:ea typeface="+mn-lt"/>
                <a:cs typeface="+mn-lt"/>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5E5B218A-109F-44FA-9683-3B192550694A}"/>
              </a:ext>
            </a:extLst>
          </p:cNvPr>
          <p:cNvSpPr>
            <a:spLocks noGrp="1"/>
          </p:cNvSpPr>
          <p:nvPr>
            <p:ph type="body" sz="quarter" idx="11" hasCustomPrompt="1"/>
          </p:nvPr>
        </p:nvSpPr>
        <p:spPr>
          <a:xfrm>
            <a:off x="650790" y="2166971"/>
            <a:ext cx="6589039" cy="307776"/>
          </a:xfrm>
          <a:prstGeom prst="rect">
            <a:avLst/>
          </a:prstGeom>
        </p:spPr>
        <p:txBody>
          <a:bodyPr/>
          <a:lstStyle>
            <a:lvl1pPr marL="0" indent="0">
              <a:lnSpc>
                <a:spcPct val="100000"/>
              </a:lnSpc>
              <a:buFontTx/>
              <a:buNone/>
              <a:defRPr sz="2000" b="0" i="0">
                <a:solidFill>
                  <a:srgbClr val="2576B7"/>
                </a:solidFill>
                <a:latin typeface="Montserrat" pitchFamily="2" charset="77"/>
                <a:ea typeface="+mn-lt"/>
                <a:cs typeface="+mn-lt"/>
              </a:defRPr>
            </a:lvl1pPr>
            <a:lvl2pPr>
              <a:defRPr sz="3000" b="0" i="0">
                <a:solidFill>
                  <a:schemeClr val="bg1"/>
                </a:solidFill>
                <a:latin typeface="Exo" pitchFamily="2" charset="77"/>
              </a:defRPr>
            </a:lvl2pPr>
            <a:lvl3pPr>
              <a:defRPr sz="3000" b="0" i="0">
                <a:solidFill>
                  <a:schemeClr val="bg1"/>
                </a:solidFill>
                <a:latin typeface="Exo" pitchFamily="2" charset="77"/>
              </a:defRPr>
            </a:lvl3pPr>
            <a:lvl4pPr>
              <a:defRPr sz="3000" b="0" i="0">
                <a:solidFill>
                  <a:schemeClr val="bg1"/>
                </a:solidFill>
                <a:latin typeface="Exo" pitchFamily="2" charset="77"/>
              </a:defRPr>
            </a:lvl4pPr>
            <a:lvl5pPr>
              <a:defRPr sz="3000" b="0" i="0">
                <a:solidFill>
                  <a:schemeClr val="bg1"/>
                </a:solidFill>
                <a:latin typeface="Exo" pitchFamily="2" charset="77"/>
              </a:defRPr>
            </a:lvl5pPr>
          </a:lstStyle>
          <a:p>
            <a:pPr lvl="0"/>
            <a:r>
              <a:rPr lang="en-US"/>
              <a:t>Subtitle text here</a:t>
            </a:r>
          </a:p>
        </p:txBody>
      </p:sp>
      <p:pic>
        <p:nvPicPr>
          <p:cNvPr id="3" name="Picture 2">
            <a:extLst>
              <a:ext uri="{FF2B5EF4-FFF2-40B4-BE49-F238E27FC236}">
                <a16:creationId xmlns:a16="http://schemas.microsoft.com/office/drawing/2014/main" id="{8D4BDD63-FDA9-E04D-BF75-2DFE2B2DE715}"/>
              </a:ext>
            </a:extLst>
          </p:cNvPr>
          <p:cNvPicPr>
            <a:picLocks noChangeAspect="1"/>
          </p:cNvPicPr>
          <p:nvPr userDrawn="1"/>
        </p:nvPicPr>
        <p:blipFill>
          <a:blip r:embed="rId3">
            <a:lum/>
            <a:extLst>
              <a:ext uri="{28A0092B-C50C-407E-A947-70E740481C1C}">
                <a14:useLocalDpi xmlns:a14="http://schemas.microsoft.com/office/drawing/2010/main"/>
              </a:ext>
            </a:extLst>
          </a:blip>
          <a:stretch>
            <a:fillRect/>
          </a:stretch>
        </p:blipFill>
        <p:spPr>
          <a:xfrm>
            <a:off x="1" y="36938"/>
            <a:ext cx="12192000" cy="6821063"/>
          </a:xfrm>
          <a:prstGeom prst="rect">
            <a:avLst/>
          </a:prstGeom>
        </p:spPr>
      </p:pic>
      <p:sp>
        <p:nvSpPr>
          <p:cNvPr id="7" name="Rectangle 6">
            <a:extLst>
              <a:ext uri="{FF2B5EF4-FFF2-40B4-BE49-F238E27FC236}">
                <a16:creationId xmlns:a16="http://schemas.microsoft.com/office/drawing/2014/main" id="{1271FBBF-81F4-5B45-9706-B32105EDB921}"/>
              </a:ext>
            </a:extLst>
          </p:cNvPr>
          <p:cNvSpPr/>
          <p:nvPr userDrawn="1"/>
        </p:nvSpPr>
        <p:spPr>
          <a:xfrm>
            <a:off x="0" y="0"/>
            <a:ext cx="12192000" cy="685800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dirty="0">
              <a:ea typeface="+mn-lt"/>
              <a:cs typeface="+mn-lt"/>
            </a:endParaRPr>
          </a:p>
        </p:txBody>
      </p:sp>
      <p:sp>
        <p:nvSpPr>
          <p:cNvPr id="10" name="TextBox 9">
            <a:extLst>
              <a:ext uri="{FF2B5EF4-FFF2-40B4-BE49-F238E27FC236}">
                <a16:creationId xmlns:a16="http://schemas.microsoft.com/office/drawing/2014/main" id="{DB00250B-57EB-6F43-AE3E-1ACB80ED8D18}"/>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37" lvl="0" indent="0" algn="r" defTabSz="554405" rtl="0" eaLnBrk="1" fontAlgn="auto" latinLnBrk="0" hangingPunct="1">
              <a:lnSpc>
                <a:spcPct val="100000"/>
              </a:lnSpc>
              <a:spcBef>
                <a:spcPts val="55"/>
              </a:spcBef>
              <a:spcAft>
                <a:spcPts val="0"/>
              </a:spcAft>
              <a:buClrTx/>
              <a:buSzTx/>
              <a:buFontTx/>
              <a:buNone/>
              <a:tabLst/>
              <a:defRPr/>
            </a:pPr>
            <a:r>
              <a:rPr lang="en-CA" sz="800" spc="-17" dirty="0">
                <a:solidFill>
                  <a:schemeClr val="tx1">
                    <a:lumMod val="50000"/>
                  </a:schemeClr>
                </a:solidFill>
                <a:latin typeface="Exo" panose="02000503000000000000" pitchFamily="2" charset="77"/>
                <a:ea typeface="+mn-lt"/>
                <a:cs typeface="+mn-lt"/>
              </a:rPr>
              <a:t>Info-</a:t>
            </a:r>
            <a:r>
              <a:rPr lang="en-CA" sz="800" spc="-103" dirty="0">
                <a:solidFill>
                  <a:schemeClr val="tx1">
                    <a:lumMod val="50000"/>
                  </a:schemeClr>
                </a:solidFill>
                <a:latin typeface="Exo" panose="02000503000000000000" pitchFamily="2" charset="77"/>
                <a:ea typeface="+mn-lt"/>
                <a:cs typeface="+mn-lt"/>
              </a:rPr>
              <a:t>T</a:t>
            </a:r>
            <a:r>
              <a:rPr lang="en-CA" sz="800" spc="-15" dirty="0">
                <a:solidFill>
                  <a:schemeClr val="tx1">
                    <a:lumMod val="50000"/>
                  </a:schemeClr>
                </a:solidFill>
                <a:latin typeface="Exo" panose="02000503000000000000" pitchFamily="2" charset="77"/>
                <a:ea typeface="+mn-lt"/>
                <a:cs typeface="+mn-lt"/>
              </a:rPr>
              <a:t>ec</a:t>
            </a:r>
            <a:r>
              <a:rPr lang="en-CA" sz="800" spc="5" dirty="0">
                <a:solidFill>
                  <a:schemeClr val="tx1">
                    <a:lumMod val="50000"/>
                  </a:schemeClr>
                </a:solidFill>
                <a:latin typeface="Exo" panose="02000503000000000000" pitchFamily="2" charset="77"/>
                <a:ea typeface="+mn-lt"/>
                <a:cs typeface="+mn-lt"/>
              </a:rPr>
              <a:t>h</a:t>
            </a:r>
            <a:r>
              <a:rPr lang="en-CA" sz="800" spc="-39" dirty="0">
                <a:solidFill>
                  <a:schemeClr val="tx1">
                    <a:lumMod val="50000"/>
                  </a:schemeClr>
                </a:solidFill>
                <a:latin typeface="Exo" panose="02000503000000000000" pitchFamily="2" charset="77"/>
                <a:ea typeface="+mn-lt"/>
                <a:cs typeface="+mn-lt"/>
              </a:rPr>
              <a:t> </a:t>
            </a:r>
            <a:r>
              <a:rPr lang="en-CA" sz="800" spc="-15" dirty="0">
                <a:solidFill>
                  <a:schemeClr val="tx1">
                    <a:lumMod val="50000"/>
                  </a:schemeClr>
                </a:solidFill>
                <a:latin typeface="Exo" panose="02000503000000000000" pitchFamily="2" charset="77"/>
                <a:ea typeface="+mn-lt"/>
                <a:cs typeface="+mn-lt"/>
              </a:rPr>
              <a:t>Researc</a:t>
            </a:r>
            <a:r>
              <a:rPr lang="en-CA" sz="800" spc="5" dirty="0">
                <a:solidFill>
                  <a:schemeClr val="tx1">
                    <a:lumMod val="50000"/>
                  </a:schemeClr>
                </a:solidFill>
                <a:latin typeface="Exo" panose="02000503000000000000" pitchFamily="2" charset="77"/>
                <a:ea typeface="+mn-lt"/>
                <a:cs typeface="+mn-lt"/>
              </a:rPr>
              <a:t>h</a:t>
            </a:r>
            <a:r>
              <a:rPr lang="en-CA" sz="800" spc="-39" dirty="0">
                <a:solidFill>
                  <a:schemeClr val="tx1">
                    <a:lumMod val="50000"/>
                  </a:schemeClr>
                </a:solidFill>
                <a:latin typeface="Exo" panose="02000503000000000000" pitchFamily="2" charset="77"/>
                <a:ea typeface="+mn-lt"/>
                <a:cs typeface="+mn-lt"/>
              </a:rPr>
              <a:t> </a:t>
            </a:r>
            <a:r>
              <a:rPr lang="en-CA" sz="800" spc="-15" dirty="0">
                <a:solidFill>
                  <a:schemeClr val="tx1">
                    <a:lumMod val="50000"/>
                  </a:schemeClr>
                </a:solidFill>
                <a:latin typeface="Exo" panose="02000503000000000000" pitchFamily="2" charset="77"/>
                <a:ea typeface="+mn-lt"/>
                <a:cs typeface="+mn-lt"/>
              </a:rPr>
              <a:t>Grou</a:t>
            </a:r>
            <a:r>
              <a:rPr lang="en-CA" sz="800" spc="5" dirty="0">
                <a:solidFill>
                  <a:schemeClr val="tx1">
                    <a:lumMod val="50000"/>
                  </a:schemeClr>
                </a:solidFill>
                <a:latin typeface="Exo" panose="02000503000000000000" pitchFamily="2" charset="77"/>
                <a:ea typeface="+mn-lt"/>
                <a:cs typeface="+mn-lt"/>
              </a:rPr>
              <a:t>p   |   </a:t>
            </a:r>
            <a:fld id="{81D60167-4931-47E6-BA6A-407CBD079E47}" type="slidenum">
              <a:rPr lang="en-CA" sz="800" spc="5" smtClean="0">
                <a:solidFill>
                  <a:schemeClr val="tx1">
                    <a:lumMod val="50000"/>
                  </a:schemeClr>
                </a:solidFill>
                <a:latin typeface="Exo" panose="02000503000000000000" pitchFamily="2" charset="77"/>
                <a:ea typeface="+mn-lt"/>
                <a:cs typeface="+mn-lt"/>
              </a:rPr>
              <a:pPr marL="7700" marR="242937" lvl="0" indent="0" algn="r" defTabSz="554405" rtl="0" eaLnBrk="1" fontAlgn="auto" latinLnBrk="0" hangingPunct="1">
                <a:lnSpc>
                  <a:spcPct val="100000"/>
                </a:lnSpc>
                <a:spcBef>
                  <a:spcPts val="55"/>
                </a:spcBef>
                <a:spcAft>
                  <a:spcPts val="0"/>
                </a:spcAft>
                <a:buClrTx/>
                <a:buSzTx/>
                <a:buFontTx/>
                <a:buNone/>
                <a:tabLst/>
                <a:defRPr/>
              </a:pPr>
              <a:t>‹#›</a:t>
            </a:fld>
            <a:endParaRPr sz="800" spc="5" dirty="0">
              <a:solidFill>
                <a:schemeClr val="tx1">
                  <a:lumMod val="50000"/>
                </a:schemeClr>
              </a:solidFill>
              <a:latin typeface="Exo" panose="02000503000000000000" pitchFamily="2" charset="77"/>
              <a:ea typeface="+mn-lt"/>
              <a:cs typeface="+mn-lt"/>
            </a:endParaRPr>
          </a:p>
        </p:txBody>
      </p:sp>
      <p:sp>
        <p:nvSpPr>
          <p:cNvPr id="9" name="Title 8">
            <a:extLst>
              <a:ext uri="{FF2B5EF4-FFF2-40B4-BE49-F238E27FC236}">
                <a16:creationId xmlns:a16="http://schemas.microsoft.com/office/drawing/2014/main" id="{3AD040B4-76BD-EEE2-FCEB-3BE6C3DA1E90}"/>
              </a:ext>
            </a:extLst>
          </p:cNvPr>
          <p:cNvSpPr>
            <a:spLocks noGrp="1"/>
          </p:cNvSpPr>
          <p:nvPr>
            <p:ph type="title"/>
          </p:nvPr>
        </p:nvSpPr>
        <p:spPr>
          <a:xfrm>
            <a:off x="838200" y="365125"/>
            <a:ext cx="10515600" cy="1325563"/>
          </a:xfrm>
          <a:prstGeom prst="rect">
            <a:avLst/>
          </a:prstGeom>
        </p:spPr>
        <p:txBody>
          <a:bodyPr/>
          <a:lstStyle>
            <a:lvl1pPr>
              <a:buFontTx/>
              <a:defRPr>
                <a:latin typeface="Montserrat SemiBold" pitchFamily="2" charset="0"/>
                <a:ea typeface="+mj-lt"/>
                <a:cs typeface="+mj-lt"/>
              </a:defRPr>
            </a:lvl1pPr>
          </a:lstStyle>
          <a:p>
            <a:r>
              <a:rPr lang="en-US" dirty="0"/>
              <a:t>Click to edit Master title style</a:t>
            </a:r>
          </a:p>
        </p:txBody>
      </p:sp>
    </p:spTree>
    <p:extLst>
      <p:ext uri="{BB962C8B-B14F-4D97-AF65-F5344CB8AC3E}">
        <p14:creationId xmlns:p14="http://schemas.microsoft.com/office/powerpoint/2010/main" val="106276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1" y="544769"/>
            <a:ext cx="5631623" cy="1130188"/>
          </a:xfrm>
        </p:spPr>
        <p:txBody>
          <a:bodyPr>
            <a:noAutofit/>
          </a:bodyPr>
          <a:lstStyle>
            <a:lvl1pPr>
              <a:buFontTx/>
              <a:defRPr b="0" i="0">
                <a:latin typeface="Montserrat SemiBold" pitchFamily="2" charset="0"/>
                <a:ea typeface="+mj-lt"/>
                <a:cs typeface="+mj-lt"/>
              </a:defRPr>
            </a:lvl1pPr>
          </a:lstStyle>
          <a:p>
            <a:r>
              <a:rPr lang="en-US" dirty="0"/>
              <a:t>Click to edit Master title style</a:t>
            </a:r>
          </a:p>
        </p:txBody>
      </p:sp>
    </p:spTree>
    <p:extLst>
      <p:ext uri="{BB962C8B-B14F-4D97-AF65-F5344CB8AC3E}">
        <p14:creationId xmlns:p14="http://schemas.microsoft.com/office/powerpoint/2010/main" val="10622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Content Page 1 column - White 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7C0555-C189-D29B-7C3F-5664EF656367}"/>
              </a:ext>
            </a:extLst>
          </p:cNvPr>
          <p:cNvSpPr>
            <a:spLocks noGrp="1"/>
          </p:cNvSpPr>
          <p:nvPr>
            <p:ph type="title"/>
          </p:nvPr>
        </p:nvSpPr>
        <p:spPr>
          <a:xfrm>
            <a:off x="973520" y="987171"/>
            <a:ext cx="5615318" cy="894018"/>
          </a:xfrm>
          <a:prstGeom prst="rect">
            <a:avLst/>
          </a:prstGeom>
        </p:spPr>
        <p:txBody>
          <a:bodyPr lIns="0" tIns="0" rIns="0" bIns="0"/>
          <a:lstStyle>
            <a:lvl1pPr>
              <a:lnSpc>
                <a:spcPct val="76000"/>
              </a:lnSpc>
              <a:buFontTx/>
              <a:defRPr>
                <a:solidFill>
                  <a:schemeClr val="tx1"/>
                </a:solidFill>
                <a:latin typeface="Montserrat SemiBold" pitchFamily="2" charset="0"/>
                <a:ea typeface="+mj-lt"/>
                <a:cs typeface="+mj-lt"/>
              </a:defRPr>
            </a:lvl1pPr>
          </a:lstStyle>
          <a:p>
            <a:r>
              <a:rPr lang="en-US" dirty="0"/>
              <a:t>Click to edit Master title style</a:t>
            </a:r>
          </a:p>
        </p:txBody>
      </p:sp>
    </p:spTree>
    <p:extLst>
      <p:ext uri="{BB962C8B-B14F-4D97-AF65-F5344CB8AC3E}">
        <p14:creationId xmlns:p14="http://schemas.microsoft.com/office/powerpoint/2010/main" val="408967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790" y="1079498"/>
            <a:ext cx="7384883" cy="1306512"/>
          </a:xfrm>
          <a:prstGeom prst="rect">
            <a:avLst/>
          </a:prstGeom>
        </p:spPr>
        <p:txBody>
          <a:bodyPr/>
          <a:lstStyle>
            <a:lvl1pPr>
              <a:lnSpc>
                <a:spcPct val="90000"/>
              </a:lnSpc>
              <a:buFontTx/>
              <a:defRPr sz="4400" b="1" i="0">
                <a:solidFill>
                  <a:schemeClr val="bg1"/>
                </a:solidFill>
                <a:latin typeface="Montserrat SemiBold" pitchFamily="2" charset="77"/>
                <a:ea typeface="+mn-lt"/>
                <a:cs typeface="+mn-lt"/>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EACDCC9E-4FFE-3440-9239-AC0300ACAB44}"/>
              </a:ext>
            </a:extLst>
          </p:cNvPr>
          <p:cNvSpPr>
            <a:spLocks noGrp="1"/>
          </p:cNvSpPr>
          <p:nvPr>
            <p:ph type="body" sz="quarter" idx="11" hasCustomPrompt="1"/>
          </p:nvPr>
        </p:nvSpPr>
        <p:spPr>
          <a:xfrm>
            <a:off x="650790" y="2482057"/>
            <a:ext cx="5702883" cy="1893887"/>
          </a:xfrm>
          <a:prstGeom prst="rect">
            <a:avLst/>
          </a:prstGeom>
        </p:spPr>
        <p:txBody>
          <a:bodyPr/>
          <a:lstStyle>
            <a:lvl1pPr>
              <a:lnSpc>
                <a:spcPct val="100000"/>
              </a:lnSpc>
              <a:buFontTx/>
              <a:defRPr sz="2400" b="0" i="0">
                <a:solidFill>
                  <a:schemeClr val="bg1"/>
                </a:solidFill>
                <a:latin typeface="Exo" panose="02000503000000000000" pitchFamily="2" charset="77"/>
                <a:ea typeface="+mn-lt"/>
                <a:cs typeface="+mn-lt"/>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416204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083" y="2785036"/>
            <a:ext cx="2817835" cy="965200"/>
          </a:xfrm>
          <a:prstGeom prst="rect">
            <a:avLst/>
          </a:prstGeom>
        </p:spPr>
      </p:pic>
    </p:spTree>
    <p:extLst>
      <p:ext uri="{BB962C8B-B14F-4D97-AF65-F5344CB8AC3E}">
        <p14:creationId xmlns:p14="http://schemas.microsoft.com/office/powerpoint/2010/main" val="1696201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24A76486-30D3-A497-88EF-1BD1EBF1D434}"/>
              </a:ext>
            </a:extLst>
          </p:cNvPr>
          <p:cNvSpPr txBox="1">
            <a:spLocks/>
          </p:cNvSpPr>
          <p:nvPr userDrawn="1"/>
        </p:nvSpPr>
        <p:spPr>
          <a:xfrm>
            <a:off x="838199" y="365125"/>
            <a:ext cx="10515600" cy="47390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pPr>
            <a:endParaRPr lang="en-US" dirty="0">
              <a:solidFill>
                <a:srgbClr val="4472C5"/>
              </a:solidFill>
              <a:ea typeface="+mn-lt"/>
              <a:cs typeface="+mn-lt"/>
            </a:endParaRPr>
          </a:p>
        </p:txBody>
      </p:sp>
      <p:sp>
        <p:nvSpPr>
          <p:cNvPr id="15" name="Slide Number Placeholder 5">
            <a:extLst>
              <a:ext uri="{FF2B5EF4-FFF2-40B4-BE49-F238E27FC236}">
                <a16:creationId xmlns:a16="http://schemas.microsoft.com/office/drawing/2014/main" id="{87801800-C71D-4718-C1F3-DA976E70F33D}"/>
              </a:ext>
            </a:extLst>
          </p:cNvPr>
          <p:cNvSpPr>
            <a:spLocks noGrp="1"/>
          </p:cNvSpPr>
          <p:nvPr>
            <p:ph type="sldNum" sz="quarter" idx="4"/>
          </p:nvPr>
        </p:nvSpPr>
        <p:spPr>
          <a:xfrm>
            <a:off x="8789707" y="6492875"/>
            <a:ext cx="2743200" cy="134244"/>
          </a:xfrm>
          <a:prstGeom prst="rect">
            <a:avLst/>
          </a:prstGeom>
        </p:spPr>
        <p:txBody>
          <a:bodyPr vert="horz" lIns="91440" tIns="45720" rIns="91440" bIns="45720" rtlCol="0" anchor="ctr"/>
          <a:lstStyle>
            <a:lvl1pPr algn="r">
              <a:buFontTx/>
              <a:defRPr sz="1000">
                <a:solidFill>
                  <a:srgbClr val="4A4A4A"/>
                </a:solidFill>
                <a:latin typeface="Roboto Condensed Light" panose="02000000000000000000" pitchFamily="2" charset="0"/>
                <a:ea typeface="+mn-lt"/>
                <a:cs typeface="+mn-lt"/>
              </a:defRPr>
            </a:lvl1pPr>
          </a:lstStyle>
          <a:p>
            <a:r>
              <a:rPr lang="en-US"/>
              <a:t>Info-Tech Research Group | </a:t>
            </a:r>
            <a:fld id="{42B24E7D-CF50-0F42-A0C4-08CA1B10D909}" type="slidenum">
              <a:rPr lang="en-US" smtClean="0"/>
              <a:pPr/>
              <a:t>‹#›</a:t>
            </a:fld>
            <a:endParaRPr lang="en-US" dirty="0"/>
          </a:p>
        </p:txBody>
      </p:sp>
    </p:spTree>
    <p:extLst>
      <p:ext uri="{BB962C8B-B14F-4D97-AF65-F5344CB8AC3E}">
        <p14:creationId xmlns:p14="http://schemas.microsoft.com/office/powerpoint/2010/main" val="38330742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2" r:id="rId3"/>
    <p:sldLayoutId id="2147483673" r:id="rId4"/>
  </p:sldLayoutIdLst>
  <p:txStyles>
    <p:title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4A4A4A"/>
          </a:solidFill>
          <a:latin typeface="Roboto Condensed Light" panose="02000000000000000000" pitchFamily="2" charset="0"/>
          <a:ea typeface="Roboto Condensed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rgbClr val="4A4A4A"/>
          </a:solidFill>
          <a:latin typeface="Roboto Condensed Light" panose="02000000000000000000" pitchFamily="2" charset="0"/>
          <a:ea typeface="Roboto Condensed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4A4A4A"/>
          </a:solidFill>
          <a:latin typeface="Roboto Condensed Light" panose="02000000000000000000" pitchFamily="2" charset="0"/>
          <a:ea typeface="Roboto Condensed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4A4A4A"/>
          </a:solidFill>
          <a:latin typeface="Roboto Condensed Light" panose="02000000000000000000" pitchFamily="2" charset="0"/>
          <a:ea typeface="Roboto Condensed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4A4A4A"/>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4255" y="6040552"/>
            <a:ext cx="3221365" cy="502469"/>
          </a:xfrm>
          <a:prstGeom prst="rect">
            <a:avLst/>
          </a:prstGeom>
        </p:spPr>
        <p:txBody>
          <a:bodyPr vert="horz" wrap="square" lIns="0" tIns="2310" rIns="0" bIns="0" rtlCol="0">
            <a:noAutofit/>
          </a:bodyPr>
          <a:lstStyle/>
          <a:p>
            <a:pPr marL="7700" marR="3081" indent="33883" algn="r">
              <a:lnSpc>
                <a:spcPts val="958"/>
              </a:lnSpc>
              <a:spcBef>
                <a:spcPts val="18"/>
              </a:spcBef>
              <a:buFontTx/>
            </a:pPr>
            <a:r>
              <a:rPr sz="788" b="0" i="0" spc="-6" dirty="0">
                <a:solidFill>
                  <a:srgbClr val="DCDCDC"/>
                </a:solidFill>
                <a:latin typeface="Roboto Light"/>
                <a:ea typeface="+mn-lt"/>
                <a:cs typeface="+mn-lt"/>
              </a:rPr>
              <a:t>Info-Tech </a:t>
            </a:r>
            <a:r>
              <a:rPr sz="788" b="0" i="0" spc="3" dirty="0">
                <a:solidFill>
                  <a:srgbClr val="DCDCDC"/>
                </a:solidFill>
                <a:latin typeface="Roboto Light"/>
                <a:ea typeface="+mn-lt"/>
                <a:cs typeface="+mn-lt"/>
              </a:rPr>
              <a:t>Research </a:t>
            </a:r>
            <a:r>
              <a:rPr sz="788" b="0" i="0" spc="6" dirty="0">
                <a:solidFill>
                  <a:srgbClr val="DCDCDC"/>
                </a:solidFill>
                <a:latin typeface="Roboto Light"/>
                <a:ea typeface="+mn-lt"/>
                <a:cs typeface="+mn-lt"/>
              </a:rPr>
              <a:t>Group </a:t>
            </a:r>
            <a:r>
              <a:rPr sz="788" b="0" i="0" spc="3" dirty="0">
                <a:solidFill>
                  <a:srgbClr val="DCDCDC"/>
                </a:solidFill>
                <a:latin typeface="Roboto Light"/>
                <a:ea typeface="+mn-lt"/>
                <a:cs typeface="+mn-lt"/>
              </a:rPr>
              <a:t>Inc. </a:t>
            </a:r>
            <a:r>
              <a:rPr sz="788" b="0" i="0" dirty="0">
                <a:solidFill>
                  <a:srgbClr val="DCDCDC"/>
                </a:solidFill>
                <a:latin typeface="Roboto Light"/>
                <a:ea typeface="+mn-lt"/>
                <a:cs typeface="+mn-lt"/>
              </a:rPr>
              <a:t>is </a:t>
            </a:r>
            <a:r>
              <a:rPr sz="788" b="0" i="0" spc="6" dirty="0">
                <a:solidFill>
                  <a:srgbClr val="DCDCDC"/>
                </a:solidFill>
                <a:latin typeface="Roboto Light"/>
                <a:ea typeface="+mn-lt"/>
                <a:cs typeface="+mn-lt"/>
              </a:rPr>
              <a:t>a </a:t>
            </a:r>
            <a:r>
              <a:rPr sz="788" b="0" i="0" dirty="0">
                <a:solidFill>
                  <a:srgbClr val="DCDCDC"/>
                </a:solidFill>
                <a:latin typeface="Roboto Light"/>
                <a:ea typeface="+mn-lt"/>
                <a:cs typeface="+mn-lt"/>
              </a:rPr>
              <a:t>global leader </a:t>
            </a:r>
            <a:r>
              <a:rPr sz="788" b="0" i="0" spc="3" dirty="0">
                <a:solidFill>
                  <a:srgbClr val="DCDCDC"/>
                </a:solidFill>
                <a:latin typeface="Roboto Light"/>
                <a:ea typeface="+mn-lt"/>
                <a:cs typeface="+mn-lt"/>
              </a:rPr>
              <a:t>in </a:t>
            </a:r>
            <a:r>
              <a:rPr sz="788" b="0" i="0" dirty="0">
                <a:solidFill>
                  <a:srgbClr val="DCDCDC"/>
                </a:solidFill>
                <a:latin typeface="Roboto Light"/>
                <a:ea typeface="+mn-lt"/>
                <a:cs typeface="+mn-lt"/>
              </a:rPr>
              <a:t>providing </a:t>
            </a:r>
            <a:r>
              <a:rPr sz="788" b="0" i="0" spc="3" dirty="0">
                <a:solidFill>
                  <a:srgbClr val="DCDCDC"/>
                </a:solidFill>
                <a:latin typeface="Roboto Light"/>
                <a:ea typeface="+mn-lt"/>
                <a:cs typeface="+mn-lt"/>
              </a:rPr>
              <a:t>IT research</a:t>
            </a:r>
            <a:r>
              <a:rPr sz="788" b="0" i="0" spc="64" dirty="0">
                <a:solidFill>
                  <a:srgbClr val="DCDCDC"/>
                </a:solidFill>
                <a:latin typeface="Roboto Light"/>
                <a:ea typeface="+mn-lt"/>
                <a:cs typeface="+mn-lt"/>
              </a:rPr>
              <a:t> </a:t>
            </a:r>
            <a:r>
              <a:rPr sz="788" b="0" i="0" spc="3" dirty="0">
                <a:solidFill>
                  <a:srgbClr val="DCDCDC"/>
                </a:solidFill>
                <a:latin typeface="Roboto Light"/>
                <a:ea typeface="+mn-lt"/>
                <a:cs typeface="+mn-lt"/>
              </a:rPr>
              <a:t>and</a:t>
            </a:r>
            <a:r>
              <a:rPr sz="788" b="0" i="0" spc="9" dirty="0">
                <a:solidFill>
                  <a:srgbClr val="DCDCDC"/>
                </a:solidFill>
                <a:latin typeface="Roboto Light"/>
                <a:ea typeface="+mn-lt"/>
                <a:cs typeface="+mn-lt"/>
              </a:rPr>
              <a:t> </a:t>
            </a:r>
            <a:r>
              <a:rPr sz="788" b="0" i="0" dirty="0">
                <a:solidFill>
                  <a:srgbClr val="DCDCDC"/>
                </a:solidFill>
                <a:latin typeface="Roboto Light"/>
                <a:ea typeface="+mn-lt"/>
                <a:cs typeface="+mn-lt"/>
              </a:rPr>
              <a:t>advice.  </a:t>
            </a:r>
            <a:r>
              <a:rPr sz="788" b="0" i="0" spc="-6" dirty="0">
                <a:solidFill>
                  <a:srgbClr val="DCDCDC"/>
                </a:solidFill>
                <a:latin typeface="Roboto Light"/>
                <a:ea typeface="+mn-lt"/>
                <a:cs typeface="+mn-lt"/>
              </a:rPr>
              <a:t>Info-Tech’s </a:t>
            </a:r>
            <a:r>
              <a:rPr sz="788" b="0" i="0" dirty="0">
                <a:solidFill>
                  <a:srgbClr val="DCDCDC"/>
                </a:solidFill>
                <a:latin typeface="Roboto Light"/>
                <a:ea typeface="+mn-lt"/>
                <a:cs typeface="+mn-lt"/>
              </a:rPr>
              <a:t>products </a:t>
            </a:r>
            <a:r>
              <a:rPr sz="788" b="0" i="0" spc="3" dirty="0">
                <a:solidFill>
                  <a:srgbClr val="DCDCDC"/>
                </a:solidFill>
                <a:latin typeface="Roboto Light"/>
                <a:ea typeface="+mn-lt"/>
                <a:cs typeface="+mn-lt"/>
              </a:rPr>
              <a:t>and services </a:t>
            </a:r>
            <a:r>
              <a:rPr sz="788" b="0" i="0" spc="6" dirty="0">
                <a:solidFill>
                  <a:srgbClr val="DCDCDC"/>
                </a:solidFill>
                <a:latin typeface="Roboto Light"/>
                <a:ea typeface="+mn-lt"/>
                <a:cs typeface="+mn-lt"/>
              </a:rPr>
              <a:t>combine </a:t>
            </a:r>
            <a:r>
              <a:rPr sz="788" b="0" i="0" dirty="0">
                <a:solidFill>
                  <a:srgbClr val="DCDCDC"/>
                </a:solidFill>
                <a:latin typeface="Roboto Light"/>
                <a:ea typeface="+mn-lt"/>
                <a:cs typeface="+mn-lt"/>
              </a:rPr>
              <a:t>actionable insight </a:t>
            </a:r>
            <a:r>
              <a:rPr sz="788" b="0" i="0" spc="3" dirty="0">
                <a:solidFill>
                  <a:srgbClr val="DCDCDC"/>
                </a:solidFill>
                <a:latin typeface="Roboto Light"/>
                <a:ea typeface="+mn-lt"/>
                <a:cs typeface="+mn-lt"/>
              </a:rPr>
              <a:t>and relevant</a:t>
            </a:r>
            <a:r>
              <a:rPr sz="788" b="0" i="0" spc="76" dirty="0">
                <a:solidFill>
                  <a:srgbClr val="DCDCDC"/>
                </a:solidFill>
                <a:latin typeface="Roboto Light"/>
                <a:ea typeface="+mn-lt"/>
                <a:cs typeface="+mn-lt"/>
              </a:rPr>
              <a:t> </a:t>
            </a:r>
            <a:r>
              <a:rPr sz="788" b="0" i="0" spc="3" dirty="0">
                <a:solidFill>
                  <a:srgbClr val="DCDCDC"/>
                </a:solidFill>
                <a:latin typeface="Roboto Light"/>
                <a:ea typeface="+mn-lt"/>
                <a:cs typeface="+mn-lt"/>
              </a:rPr>
              <a:t>advice</a:t>
            </a:r>
            <a:r>
              <a:rPr sz="788" b="0" i="0" spc="12" dirty="0">
                <a:solidFill>
                  <a:srgbClr val="DCDCDC"/>
                </a:solidFill>
                <a:latin typeface="Roboto Light"/>
                <a:ea typeface="+mn-lt"/>
                <a:cs typeface="+mn-lt"/>
              </a:rPr>
              <a:t> </a:t>
            </a:r>
            <a:r>
              <a:rPr sz="788" b="0" i="0" dirty="0">
                <a:solidFill>
                  <a:srgbClr val="DCDCDC"/>
                </a:solidFill>
                <a:latin typeface="Roboto Light"/>
                <a:ea typeface="+mn-lt"/>
                <a:cs typeface="+mn-lt"/>
              </a:rPr>
              <a:t>with  </a:t>
            </a:r>
            <a:r>
              <a:rPr sz="788" b="0" i="0" spc="3" dirty="0">
                <a:solidFill>
                  <a:srgbClr val="DCDCDC"/>
                </a:solidFill>
                <a:latin typeface="Roboto Light"/>
                <a:ea typeface="+mn-lt"/>
                <a:cs typeface="+mn-lt"/>
              </a:rPr>
              <a:t>ready-to-use tools and templates that cover the full spectrum of IT</a:t>
            </a:r>
            <a:r>
              <a:rPr sz="788" b="0" i="0" spc="73" dirty="0">
                <a:solidFill>
                  <a:srgbClr val="DCDCDC"/>
                </a:solidFill>
                <a:latin typeface="Roboto Light"/>
                <a:ea typeface="+mn-lt"/>
                <a:cs typeface="+mn-lt"/>
              </a:rPr>
              <a:t> </a:t>
            </a:r>
            <a:r>
              <a:rPr sz="788" b="0" i="0" spc="3" dirty="0">
                <a:solidFill>
                  <a:srgbClr val="DCDCDC"/>
                </a:solidFill>
                <a:latin typeface="Roboto Light"/>
                <a:ea typeface="+mn-lt"/>
                <a:cs typeface="+mn-lt"/>
              </a:rPr>
              <a:t>concerns.</a:t>
            </a:r>
            <a:endParaRPr sz="788" b="0" i="0" dirty="0">
              <a:latin typeface="Roboto Light"/>
              <a:ea typeface="+mn-lt"/>
              <a:cs typeface="+mn-lt"/>
            </a:endParaRPr>
          </a:p>
          <a:p>
            <a:pPr marR="3851" algn="r">
              <a:lnSpc>
                <a:spcPts val="931"/>
              </a:lnSpc>
              <a:buFontTx/>
            </a:pPr>
            <a:r>
              <a:rPr sz="788" b="0" i="0" spc="6" dirty="0">
                <a:solidFill>
                  <a:srgbClr val="DCDCDC"/>
                </a:solidFill>
                <a:latin typeface="Roboto Light"/>
                <a:ea typeface="+mn-lt"/>
                <a:cs typeface="+mn-lt"/>
              </a:rPr>
              <a:t>© </a:t>
            </a:r>
            <a:r>
              <a:rPr sz="788" b="0" i="0" spc="3" dirty="0">
                <a:solidFill>
                  <a:srgbClr val="DCDCDC"/>
                </a:solidFill>
                <a:latin typeface="Roboto Light"/>
                <a:ea typeface="+mn-lt"/>
                <a:cs typeface="+mn-lt"/>
              </a:rPr>
              <a:t>1997-20</a:t>
            </a:r>
            <a:r>
              <a:rPr lang="en-US" sz="788" b="0" i="0" spc="3" dirty="0">
                <a:solidFill>
                  <a:srgbClr val="DCDCDC"/>
                </a:solidFill>
                <a:latin typeface="Roboto Light"/>
                <a:ea typeface="+mn-lt"/>
                <a:cs typeface="+mn-lt"/>
              </a:rPr>
              <a:t>25</a:t>
            </a:r>
            <a:r>
              <a:rPr sz="788" b="0" i="0" spc="3" dirty="0">
                <a:solidFill>
                  <a:srgbClr val="DCDCDC"/>
                </a:solidFill>
                <a:latin typeface="Roboto Light"/>
                <a:ea typeface="+mn-lt"/>
                <a:cs typeface="+mn-lt"/>
              </a:rPr>
              <a:t> </a:t>
            </a:r>
            <a:r>
              <a:rPr sz="788" b="0" i="0" spc="-6" dirty="0">
                <a:solidFill>
                  <a:srgbClr val="DCDCDC"/>
                </a:solidFill>
                <a:latin typeface="Roboto Light"/>
                <a:ea typeface="+mn-lt"/>
                <a:cs typeface="+mn-lt"/>
              </a:rPr>
              <a:t>Info-Tech </a:t>
            </a:r>
            <a:r>
              <a:rPr sz="788" b="0" i="0" spc="3" dirty="0">
                <a:solidFill>
                  <a:srgbClr val="DCDCDC"/>
                </a:solidFill>
                <a:latin typeface="Roboto Light"/>
                <a:ea typeface="+mn-lt"/>
                <a:cs typeface="+mn-lt"/>
              </a:rPr>
              <a:t>Research </a:t>
            </a:r>
            <a:r>
              <a:rPr sz="788" b="0" i="0" spc="6" dirty="0">
                <a:solidFill>
                  <a:srgbClr val="DCDCDC"/>
                </a:solidFill>
                <a:latin typeface="Roboto Light"/>
                <a:ea typeface="+mn-lt"/>
                <a:cs typeface="+mn-lt"/>
              </a:rPr>
              <a:t>Group</a:t>
            </a:r>
            <a:r>
              <a:rPr sz="788" b="0" i="0" spc="-27" dirty="0">
                <a:solidFill>
                  <a:srgbClr val="DCDCDC"/>
                </a:solidFill>
                <a:latin typeface="Roboto Light"/>
                <a:ea typeface="+mn-lt"/>
                <a:cs typeface="+mn-lt"/>
              </a:rPr>
              <a:t> </a:t>
            </a:r>
            <a:r>
              <a:rPr sz="788" b="0" i="0" spc="3" dirty="0">
                <a:solidFill>
                  <a:srgbClr val="DCDCDC"/>
                </a:solidFill>
                <a:latin typeface="Roboto Light"/>
                <a:ea typeface="+mn-lt"/>
                <a:cs typeface="+mn-lt"/>
              </a:rPr>
              <a:t>Inc.</a:t>
            </a:r>
            <a:endParaRPr sz="788" b="0" i="0" dirty="0">
              <a:latin typeface="Roboto Light"/>
              <a:ea typeface="+mn-lt"/>
              <a:cs typeface="+mn-lt"/>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7181" y="5803901"/>
            <a:ext cx="2817835" cy="965200"/>
          </a:xfrm>
          <a:prstGeom prst="rect">
            <a:avLst/>
          </a:prstGeom>
        </p:spPr>
      </p:pic>
    </p:spTree>
    <p:extLst>
      <p:ext uri="{BB962C8B-B14F-4D97-AF65-F5344CB8AC3E}">
        <p14:creationId xmlns:p14="http://schemas.microsoft.com/office/powerpoint/2010/main" val="1584528054"/>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60750"/>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www.infotech.com/research/ss/build-your-ai-risk-management-roadmap" TargetMode="External"/><Relationship Id="rId3" Type="http://schemas.openxmlformats.org/officeDocument/2006/relationships/hyperlink" Target="https://www.infotech.com/research-centers/artificial-intelligence-research-center" TargetMode="External"/><Relationship Id="rId7" Type="http://schemas.openxmlformats.org/officeDocument/2006/relationships/hyperlink" Target="https://www.infotech.com/research/ss/launch-your-ai-proof-of-concep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infotech.com/research/ss/govern-the-use-of-ai-responsibly-with-a-fit-for-purpose-structure" TargetMode="External"/><Relationship Id="rId11" Type="http://schemas.openxmlformats.org/officeDocument/2006/relationships/hyperlink" Target="https://www.infotech.com/research/ss/develop-an-ai-compliance-strategy" TargetMode="External"/><Relationship Id="rId5" Type="http://schemas.openxmlformats.org/officeDocument/2006/relationships/hyperlink" Target="https://www.infotech.com/research/ss/build-your-ai-strategy-roadmap" TargetMode="External"/><Relationship Id="rId10" Type="http://schemas.openxmlformats.org/officeDocument/2006/relationships/hyperlink" Target="https://www.infotech.com/research/ss/develop-responsible-ai-guiding-principles" TargetMode="External"/><Relationship Id="rId4" Type="http://schemas.openxmlformats.org/officeDocument/2006/relationships/hyperlink" Target="https://www.infotech.com/research/ss/build-your-ai-business-case" TargetMode="External"/><Relationship Id="rId9" Type="http://schemas.openxmlformats.org/officeDocument/2006/relationships/hyperlink" Target="https://www.infotech.com/ai-marketpl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E2D6-92D0-9C47-AC81-B4BD843BEEB3}"/>
              </a:ext>
            </a:extLst>
          </p:cNvPr>
          <p:cNvSpPr>
            <a:spLocks noGrp="1"/>
          </p:cNvSpPr>
          <p:nvPr>
            <p:ph type="body" sz="quarter" idx="10"/>
          </p:nvPr>
        </p:nvSpPr>
        <p:spPr>
          <a:xfrm>
            <a:off x="534154" y="3386294"/>
            <a:ext cx="5726724" cy="721252"/>
          </a:xfrm>
        </p:spPr>
        <p:txBody>
          <a:bodyPr/>
          <a:lstStyle/>
          <a:p>
            <a:pPr marL="0" indent="0">
              <a:buFontTx/>
              <a:buNone/>
            </a:pPr>
            <a:r>
              <a:rPr lang="en-US" dirty="0"/>
              <a:t>AI Strategy Review</a:t>
            </a:r>
          </a:p>
        </p:txBody>
      </p:sp>
      <p:sp>
        <p:nvSpPr>
          <p:cNvPr id="8" name="TextBox 7">
            <a:extLst>
              <a:ext uri="{FF2B5EF4-FFF2-40B4-BE49-F238E27FC236}">
                <a16:creationId xmlns:a16="http://schemas.microsoft.com/office/drawing/2014/main" id="{E701C7C4-D849-FBD4-1261-59FAAAA60547}"/>
              </a:ext>
            </a:extLst>
          </p:cNvPr>
          <p:cNvSpPr txBox="1">
            <a:spLocks/>
          </p:cNvSpPr>
          <p:nvPr/>
        </p:nvSpPr>
        <p:spPr>
          <a:xfrm>
            <a:off x="534153" y="4076788"/>
            <a:ext cx="6097508" cy="369332"/>
          </a:xfrm>
          <a:prstGeom prst="rect">
            <a:avLst/>
          </a:prstGeom>
          <a:noFill/>
        </p:spPr>
        <p:txBody>
          <a:bodyPr wrap="square">
            <a:spAutoFit/>
          </a:bodyPr>
          <a:lstStyle/>
          <a:p>
            <a:r>
              <a:rPr lang="en-US" dirty="0">
                <a:solidFill>
                  <a:schemeClr val="bg1"/>
                </a:solidFill>
                <a:latin typeface="Montserrat Light" panose="00000400000000000000" pitchFamily="2" charset="0"/>
                <a:ea typeface="+mn-lt"/>
                <a:cs typeface="+mn-lt"/>
              </a:rPr>
              <a:t>Concierge Service</a:t>
            </a:r>
            <a:endParaRPr lang="en-GB" dirty="0">
              <a:solidFill>
                <a:schemeClr val="bg1"/>
              </a:solidFill>
              <a:latin typeface="Montserrat Light" panose="00000400000000000000" pitchFamily="2" charset="0"/>
              <a:ea typeface="+mn-lt"/>
              <a:cs typeface="+mn-lt"/>
            </a:endParaRPr>
          </a:p>
        </p:txBody>
      </p:sp>
      <p:grpSp>
        <p:nvGrpSpPr>
          <p:cNvPr id="13" name="Group 12">
            <a:extLst>
              <a:ext uri="{FF2B5EF4-FFF2-40B4-BE49-F238E27FC236}">
                <a16:creationId xmlns:a16="http://schemas.microsoft.com/office/drawing/2014/main" id="{873CF324-6B4C-A0B8-83E1-2F1D3312BACE}"/>
              </a:ext>
            </a:extLst>
          </p:cNvPr>
          <p:cNvGrpSpPr>
            <a:grpSpLocks/>
          </p:cNvGrpSpPr>
          <p:nvPr/>
        </p:nvGrpSpPr>
        <p:grpSpPr>
          <a:xfrm>
            <a:off x="534154" y="512736"/>
            <a:ext cx="2598345" cy="2598345"/>
            <a:chOff x="534154" y="470780"/>
            <a:chExt cx="2978591" cy="2978591"/>
          </a:xfrm>
        </p:grpSpPr>
        <p:sp>
          <p:nvSpPr>
            <p:cNvPr id="9" name="Rectangle 8">
              <a:extLst>
                <a:ext uri="{FF2B5EF4-FFF2-40B4-BE49-F238E27FC236}">
                  <a16:creationId xmlns:a16="http://schemas.microsoft.com/office/drawing/2014/main" id="{AD8DAE01-DED3-A140-CE51-718311179836}"/>
                </a:ext>
              </a:extLst>
            </p:cNvPr>
            <p:cNvSpPr>
              <a:spLocks/>
            </p:cNvSpPr>
            <p:nvPr/>
          </p:nvSpPr>
          <p:spPr>
            <a:xfrm>
              <a:off x="534154" y="470780"/>
              <a:ext cx="2978591" cy="2978591"/>
            </a:xfrm>
            <a:prstGeom prst="rect">
              <a:avLst/>
            </a:prstGeom>
            <a:solidFill>
              <a:schemeClr val="tx1">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Light"/>
                <a:ea typeface="+mn-lt"/>
                <a:cs typeface="+mn-lt"/>
              </a:endParaRPr>
            </a:p>
          </p:txBody>
        </p:sp>
        <p:pic>
          <p:nvPicPr>
            <p:cNvPr id="11" name="Graphic 10" descr="Camera outline">
              <a:extLst>
                <a:ext uri="{FF2B5EF4-FFF2-40B4-BE49-F238E27FC236}">
                  <a16:creationId xmlns:a16="http://schemas.microsoft.com/office/drawing/2014/main" id="{DAA21370-4DCB-3FFD-12DF-6BE5EE5A95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6249" y="1502875"/>
              <a:ext cx="914400" cy="914400"/>
            </a:xfrm>
            <a:prstGeom prst="rect">
              <a:avLst/>
            </a:prstGeom>
          </p:spPr>
        </p:pic>
        <p:sp>
          <p:nvSpPr>
            <p:cNvPr id="12" name="TextBox 11">
              <a:extLst>
                <a:ext uri="{FF2B5EF4-FFF2-40B4-BE49-F238E27FC236}">
                  <a16:creationId xmlns:a16="http://schemas.microsoft.com/office/drawing/2014/main" id="{EF5D640B-5E08-CEAC-C0CC-0632D673C0AF}"/>
                </a:ext>
              </a:extLst>
            </p:cNvPr>
            <p:cNvSpPr txBox="1">
              <a:spLocks/>
            </p:cNvSpPr>
            <p:nvPr/>
          </p:nvSpPr>
          <p:spPr>
            <a:xfrm>
              <a:off x="798763" y="2417275"/>
              <a:ext cx="2449371" cy="352818"/>
            </a:xfrm>
            <a:prstGeom prst="rect">
              <a:avLst/>
            </a:prstGeom>
            <a:noFill/>
          </p:spPr>
          <p:txBody>
            <a:bodyPr wrap="square">
              <a:spAutoFit/>
            </a:bodyPr>
            <a:lstStyle/>
            <a:p>
              <a:pPr algn="ctr"/>
              <a:r>
                <a:rPr lang="en-US" sz="1400" dirty="0">
                  <a:solidFill>
                    <a:schemeClr val="tx1">
                      <a:lumMod val="50000"/>
                    </a:schemeClr>
                  </a:solidFill>
                  <a:latin typeface="Montserrat" panose="00000500000000000000" pitchFamily="2" charset="0"/>
                  <a:ea typeface="+mn-lt"/>
                  <a:cs typeface="+mn-lt"/>
                </a:rPr>
                <a:t>Company Logo</a:t>
              </a:r>
              <a:endParaRPr lang="en-GB" sz="1400" dirty="0">
                <a:solidFill>
                  <a:schemeClr val="tx1">
                    <a:lumMod val="50000"/>
                  </a:schemeClr>
                </a:solidFill>
                <a:latin typeface="Montserrat" panose="00000500000000000000" pitchFamily="2" charset="0"/>
                <a:ea typeface="+mn-lt"/>
                <a:cs typeface="+mn-lt"/>
              </a:endParaRPr>
            </a:p>
          </p:txBody>
        </p:sp>
      </p:grpSp>
    </p:spTree>
    <p:extLst>
      <p:ext uri="{BB962C8B-B14F-4D97-AF65-F5344CB8AC3E}">
        <p14:creationId xmlns:p14="http://schemas.microsoft.com/office/powerpoint/2010/main" val="246187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EE112A54-FB15-4519-D1BF-AD291489FA67}"/>
              </a:ext>
            </a:extLst>
          </p:cNvPr>
          <p:cNvSpPr>
            <a:spLocks/>
          </p:cNvSpPr>
          <p:nvPr/>
        </p:nvSpPr>
        <p:spPr>
          <a:xfrm>
            <a:off x="500228" y="4372513"/>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4" name="Rectangle 53">
            <a:extLst>
              <a:ext uri="{FF2B5EF4-FFF2-40B4-BE49-F238E27FC236}">
                <a16:creationId xmlns:a16="http://schemas.microsoft.com/office/drawing/2014/main" id="{8340072E-31E0-21EC-960B-6EA459A02DBA}"/>
              </a:ext>
            </a:extLst>
          </p:cNvPr>
          <p:cNvSpPr>
            <a:spLocks/>
          </p:cNvSpPr>
          <p:nvPr/>
        </p:nvSpPr>
        <p:spPr>
          <a:xfrm>
            <a:off x="508171" y="1900217"/>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5" name="TextBox 54">
            <a:extLst>
              <a:ext uri="{FF2B5EF4-FFF2-40B4-BE49-F238E27FC236}">
                <a16:creationId xmlns:a16="http://schemas.microsoft.com/office/drawing/2014/main" id="{50DE64A1-08EA-93CE-D9A1-7CBCBFE57E0D}"/>
              </a:ext>
            </a:extLst>
          </p:cNvPr>
          <p:cNvSpPr txBox="1">
            <a:spLocks/>
          </p:cNvSpPr>
          <p:nvPr/>
        </p:nvSpPr>
        <p:spPr>
          <a:xfrm>
            <a:off x="508170" y="1893910"/>
            <a:ext cx="1853757" cy="1077218"/>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Candidate AI use case list aligned to AI goals</a:t>
            </a:r>
          </a:p>
        </p:txBody>
      </p:sp>
      <p:sp>
        <p:nvSpPr>
          <p:cNvPr id="21" name="Rectangle 20">
            <a:extLst>
              <a:ext uri="{FF2B5EF4-FFF2-40B4-BE49-F238E27FC236}">
                <a16:creationId xmlns:a16="http://schemas.microsoft.com/office/drawing/2014/main" id="{CF1B242C-94B6-9325-DA84-25929751E215}"/>
              </a:ext>
            </a:extLst>
          </p:cNvPr>
          <p:cNvSpPr>
            <a:spLocks/>
          </p:cNvSpPr>
          <p:nvPr/>
        </p:nvSpPr>
        <p:spPr>
          <a:xfrm>
            <a:off x="6731545" y="1736725"/>
            <a:ext cx="4960227" cy="45760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tx1"/>
                </a:solidFill>
                <a:effectLst/>
                <a:uLnTx/>
                <a:uFillTx/>
                <a:latin typeface="Montserrat SemiBold" pitchFamily="2" charset="0"/>
                <a:ea typeface="+mn-lt"/>
                <a:cs typeface="+mn-lt"/>
              </a:rPr>
              <a:t>Assessment</a:t>
            </a:r>
          </a:p>
          <a:p>
            <a:pPr>
              <a:spcBef>
                <a:spcPts val="800"/>
              </a:spcBef>
            </a:pPr>
            <a:r>
              <a:rPr lang="en-US" sz="1200" b="1" dirty="0">
                <a:solidFill>
                  <a:schemeClr val="tx1"/>
                </a:solidFill>
                <a:latin typeface="Montserrat SemiBold" pitchFamily="2" charset="0"/>
                <a:ea typeface="+mn-lt"/>
                <a:cs typeface="+mn-lt"/>
              </a:rPr>
              <a:t>AI use cases and business alignment</a:t>
            </a:r>
          </a:p>
          <a:p>
            <a:pPr>
              <a:spcBef>
                <a:spcPts val="800"/>
              </a:spcBef>
            </a:pPr>
            <a:r>
              <a:rPr lang="en-US" sz="1200" i="1" dirty="0">
                <a:solidFill>
                  <a:schemeClr val="tx1"/>
                </a:solidFill>
                <a:ea typeface="+mn-lt"/>
                <a:cs typeface="+mn-lt"/>
              </a:rPr>
              <a:t>If not present, describe what it should include. If present, provide any suggestions for improvement.</a:t>
            </a:r>
          </a:p>
        </p:txBody>
      </p:sp>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15171"/>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AI Use Case Discovery – Assessment</a:t>
            </a:r>
          </a:p>
        </p:txBody>
      </p:sp>
      <p:sp>
        <p:nvSpPr>
          <p:cNvPr id="24" name="Title Placeholder 9">
            <a:extLst>
              <a:ext uri="{FF2B5EF4-FFF2-40B4-BE49-F238E27FC236}">
                <a16:creationId xmlns:a16="http://schemas.microsoft.com/office/drawing/2014/main" id="{7BF30A98-A00E-31AF-5FBE-CD4F6E6F7805}"/>
              </a:ext>
            </a:extLst>
          </p:cNvPr>
          <p:cNvSpPr txBox="1">
            <a:spLocks/>
          </p:cNvSpPr>
          <p:nvPr/>
        </p:nvSpPr>
        <p:spPr>
          <a:xfrm>
            <a:off x="423422" y="1095792"/>
            <a:ext cx="11134015" cy="52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Write a sentence that contains the most important takeaway for the slide here but no more than two lines of </a:t>
            </a:r>
            <a:r>
              <a:rPr lang="en-US" sz="1400" b="0" dirty="0">
                <a:solidFill>
                  <a:schemeClr val="tx1"/>
                </a:solidFill>
                <a:latin typeface="Montserrat" pitchFamily="2" charset="77"/>
                <a:ea typeface="+mj-lt"/>
                <a:cs typeface="+mj-lt"/>
              </a:rPr>
              <a:t>text.</a:t>
            </a:r>
            <a:br>
              <a:rPr lang="en-US" sz="1400" b="0" dirty="0">
                <a:solidFill>
                  <a:schemeClr val="tx1"/>
                </a:solidFill>
                <a:latin typeface="Montserrat" pitchFamily="2" charset="77"/>
                <a:ea typeface="+mj-lt"/>
                <a:cs typeface="+mj-lt"/>
              </a:rPr>
            </a:br>
            <a:r>
              <a:rPr lang="en-US" sz="1400" b="0" dirty="0">
                <a:solidFill>
                  <a:schemeClr val="tx1"/>
                </a:solidFill>
                <a:latin typeface="Montserrat" pitchFamily="2" charset="77"/>
                <a:ea typeface="+mj-lt"/>
                <a:cs typeface="+mj-lt"/>
              </a:rPr>
              <a:t>Write a sentence that contains the most important takeaway for the slide here but no more than two lines of text.</a:t>
            </a:r>
          </a:p>
        </p:txBody>
      </p:sp>
      <p:sp>
        <p:nvSpPr>
          <p:cNvPr id="43" name="Rectangle 42">
            <a:extLst>
              <a:ext uri="{FF2B5EF4-FFF2-40B4-BE49-F238E27FC236}">
                <a16:creationId xmlns:a16="http://schemas.microsoft.com/office/drawing/2014/main" id="{DDC7C05C-B8C9-66B8-C315-E7611B67C6FB}"/>
              </a:ext>
            </a:extLst>
          </p:cNvPr>
          <p:cNvSpPr>
            <a:spLocks/>
          </p:cNvSpPr>
          <p:nvPr/>
        </p:nvSpPr>
        <p:spPr>
          <a:xfrm>
            <a:off x="508171" y="1767307"/>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7" name="Rectangle 46">
            <a:extLst>
              <a:ext uri="{FF2B5EF4-FFF2-40B4-BE49-F238E27FC236}">
                <a16:creationId xmlns:a16="http://schemas.microsoft.com/office/drawing/2014/main" id="{0C28FBD1-3FD1-05D7-81D0-A812CB626B99}"/>
              </a:ext>
            </a:extLst>
          </p:cNvPr>
          <p:cNvSpPr>
            <a:spLocks/>
          </p:cNvSpPr>
          <p:nvPr/>
        </p:nvSpPr>
        <p:spPr>
          <a:xfrm>
            <a:off x="508171" y="4372513"/>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10</a:t>
            </a:fld>
            <a:endParaRPr lang="en-US" dirty="0">
              <a:ea typeface="+mn-lt"/>
            </a:endParaRPr>
          </a:p>
        </p:txBody>
      </p:sp>
      <p:sp>
        <p:nvSpPr>
          <p:cNvPr id="81" name="TextBox 80">
            <a:extLst>
              <a:ext uri="{FF2B5EF4-FFF2-40B4-BE49-F238E27FC236}">
                <a16:creationId xmlns:a16="http://schemas.microsoft.com/office/drawing/2014/main" id="{684EFBEE-E474-2D03-D02D-D4DDC816F9F6}"/>
              </a:ext>
            </a:extLst>
          </p:cNvPr>
          <p:cNvSpPr txBox="1">
            <a:spLocks/>
          </p:cNvSpPr>
          <p:nvPr/>
        </p:nvSpPr>
        <p:spPr>
          <a:xfrm>
            <a:off x="407935" y="5780352"/>
            <a:ext cx="4386613" cy="523220"/>
          </a:xfrm>
          <a:prstGeom prst="rect">
            <a:avLst/>
          </a:prstGeom>
          <a:noFill/>
        </p:spPr>
        <p:txBody>
          <a:bodyPr wrap="square" rtlCol="0" anchor="ctr">
            <a:spAutoFit/>
          </a:bodyPr>
          <a:lstStyle/>
          <a:p>
            <a:pPr>
              <a:spcBef>
                <a:spcPts val="800"/>
              </a:spcBef>
            </a:pPr>
            <a:r>
              <a:rPr lang="en-US" sz="2800" dirty="0">
                <a:solidFill>
                  <a:srgbClr val="2576B7"/>
                </a:solidFill>
                <a:latin typeface="Exo" panose="02000503000000000000" pitchFamily="2" charset="77"/>
                <a:ea typeface="+mn-lt"/>
                <a:cs typeface="+mn-lt"/>
              </a:rPr>
              <a:t>Section Score = </a:t>
            </a:r>
            <a:r>
              <a:rPr lang="en-US" sz="2800" b="1" dirty="0">
                <a:solidFill>
                  <a:srgbClr val="2576B7"/>
                </a:solidFill>
                <a:latin typeface="Exo" panose="02000503000000000000" pitchFamily="2" charset="77"/>
                <a:ea typeface="+mn-lt"/>
                <a:cs typeface="+mn-lt"/>
              </a:rPr>
              <a:t>x/15</a:t>
            </a:r>
            <a:endParaRPr lang="en-CA" sz="2800" b="1" dirty="0">
              <a:solidFill>
                <a:srgbClr val="2576B7"/>
              </a:solidFill>
              <a:latin typeface="Exo" panose="02000503000000000000" pitchFamily="2" charset="77"/>
              <a:ea typeface="+mn-lt"/>
              <a:cs typeface="+mn-lt"/>
            </a:endParaRPr>
          </a:p>
        </p:txBody>
      </p:sp>
      <p:sp>
        <p:nvSpPr>
          <p:cNvPr id="82" name="TextBox 81">
            <a:extLst>
              <a:ext uri="{FF2B5EF4-FFF2-40B4-BE49-F238E27FC236}">
                <a16:creationId xmlns:a16="http://schemas.microsoft.com/office/drawing/2014/main" id="{E1F23EC5-DCDF-A423-7C3E-70145DD956B4}"/>
              </a:ext>
            </a:extLst>
          </p:cNvPr>
          <p:cNvSpPr txBox="1">
            <a:spLocks/>
          </p:cNvSpPr>
          <p:nvPr/>
        </p:nvSpPr>
        <p:spPr>
          <a:xfrm>
            <a:off x="4897821" y="5780352"/>
            <a:ext cx="1730451" cy="523220"/>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Complete/Needs Improvement</a:t>
            </a:r>
            <a:endParaRPr lang="en-CA" sz="1400" dirty="0">
              <a:solidFill>
                <a:srgbClr val="2576B7"/>
              </a:solidFill>
              <a:latin typeface="Montserrat" pitchFamily="2" charset="77"/>
              <a:ea typeface="+mn-lt"/>
              <a:cs typeface="+mn-lt"/>
            </a:endParaRPr>
          </a:p>
        </p:txBody>
      </p:sp>
      <p:sp>
        <p:nvSpPr>
          <p:cNvPr id="84" name="Rectangle 83">
            <a:extLst>
              <a:ext uri="{FF2B5EF4-FFF2-40B4-BE49-F238E27FC236}">
                <a16:creationId xmlns:a16="http://schemas.microsoft.com/office/drawing/2014/main" id="{9ACFECC8-351D-20C5-9F59-173AD9E0941E}"/>
              </a:ext>
            </a:extLst>
          </p:cNvPr>
          <p:cNvSpPr>
            <a:spLocks/>
          </p:cNvSpPr>
          <p:nvPr/>
        </p:nvSpPr>
        <p:spPr>
          <a:xfrm>
            <a:off x="2634695" y="1900217"/>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85" name="TextBox 84">
            <a:extLst>
              <a:ext uri="{FF2B5EF4-FFF2-40B4-BE49-F238E27FC236}">
                <a16:creationId xmlns:a16="http://schemas.microsoft.com/office/drawing/2014/main" id="{E1D9D402-A902-CD28-1FFE-0B0A582A4F71}"/>
              </a:ext>
            </a:extLst>
          </p:cNvPr>
          <p:cNvSpPr txBox="1">
            <a:spLocks/>
          </p:cNvSpPr>
          <p:nvPr/>
        </p:nvSpPr>
        <p:spPr>
          <a:xfrm>
            <a:off x="2634694" y="1893910"/>
            <a:ext cx="1853757" cy="1077218"/>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Prioritized use cases based on feasibility and value</a:t>
            </a:r>
          </a:p>
        </p:txBody>
      </p:sp>
      <p:sp>
        <p:nvSpPr>
          <p:cNvPr id="87" name="Rectangle 86">
            <a:extLst>
              <a:ext uri="{FF2B5EF4-FFF2-40B4-BE49-F238E27FC236}">
                <a16:creationId xmlns:a16="http://schemas.microsoft.com/office/drawing/2014/main" id="{563B5894-41F3-AA39-FBF7-DF91B84E56C4}"/>
              </a:ext>
            </a:extLst>
          </p:cNvPr>
          <p:cNvSpPr>
            <a:spLocks/>
          </p:cNvSpPr>
          <p:nvPr/>
        </p:nvSpPr>
        <p:spPr>
          <a:xfrm>
            <a:off x="2634695" y="1767307"/>
            <a:ext cx="1853758" cy="13291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6" name="TextBox 95">
            <a:extLst>
              <a:ext uri="{FF2B5EF4-FFF2-40B4-BE49-F238E27FC236}">
                <a16:creationId xmlns:a16="http://schemas.microsoft.com/office/drawing/2014/main" id="{15BFA019-B97F-DBD5-0565-D0F85E200E77}"/>
              </a:ext>
            </a:extLst>
          </p:cNvPr>
          <p:cNvSpPr txBox="1">
            <a:spLocks/>
          </p:cNvSpPr>
          <p:nvPr/>
        </p:nvSpPr>
        <p:spPr>
          <a:xfrm>
            <a:off x="623770" y="4401504"/>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Challenges and opportunities</a:t>
            </a:r>
            <a:endParaRPr lang="en-CA" sz="1400" dirty="0">
              <a:solidFill>
                <a:srgbClr val="2576B7"/>
              </a:solidFill>
              <a:latin typeface="Montserrat" pitchFamily="2" charset="77"/>
              <a:ea typeface="+mn-lt"/>
              <a:cs typeface="+mn-lt"/>
            </a:endParaRPr>
          </a:p>
        </p:txBody>
      </p:sp>
      <p:sp>
        <p:nvSpPr>
          <p:cNvPr id="3" name="Rectangle 2">
            <a:extLst>
              <a:ext uri="{FF2B5EF4-FFF2-40B4-BE49-F238E27FC236}">
                <a16:creationId xmlns:a16="http://schemas.microsoft.com/office/drawing/2014/main" id="{52DAB9DF-6B12-92AD-FBD0-D09025E24C0F}"/>
              </a:ext>
            </a:extLst>
          </p:cNvPr>
          <p:cNvSpPr>
            <a:spLocks/>
          </p:cNvSpPr>
          <p:nvPr/>
        </p:nvSpPr>
        <p:spPr>
          <a:xfrm>
            <a:off x="5990429" y="154253"/>
            <a:ext cx="5981584" cy="797220"/>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Montserrat Light" pitchFamily="2" charset="77"/>
                <a:ea typeface="+mn-lt"/>
                <a:cs typeface="+mn-lt"/>
              </a:rPr>
              <a:t>Change the boxes to have either green or yellow on top. Make sure the green and yellow are selected from </a:t>
            </a:r>
            <a:r>
              <a:rPr lang="en-US" sz="1400" b="1" u="sng" dirty="0">
                <a:latin typeface="Montserrat" pitchFamily="2" charset="77"/>
                <a:ea typeface="+mn-lt"/>
                <a:cs typeface="+mn-lt"/>
              </a:rPr>
              <a:t>THEME COLORS</a:t>
            </a:r>
            <a:r>
              <a:rPr lang="en-US" sz="1400" b="1" dirty="0">
                <a:latin typeface="Montserrat" pitchFamily="2" charset="77"/>
                <a:ea typeface="+mn-lt"/>
                <a:cs typeface="+mn-lt"/>
              </a:rPr>
              <a:t> </a:t>
            </a:r>
            <a:r>
              <a:rPr lang="en-US" sz="1400" dirty="0">
                <a:latin typeface="Montserrat Light" pitchFamily="2" charset="77"/>
                <a:ea typeface="+mn-lt"/>
                <a:cs typeface="+mn-lt"/>
              </a:rPr>
              <a:t>in “Shape Fill.” Delete whichever boxes are not needed.</a:t>
            </a:r>
          </a:p>
        </p:txBody>
      </p:sp>
      <p:sp>
        <p:nvSpPr>
          <p:cNvPr id="2" name="Rectangle 1">
            <a:extLst>
              <a:ext uri="{FF2B5EF4-FFF2-40B4-BE49-F238E27FC236}">
                <a16:creationId xmlns:a16="http://schemas.microsoft.com/office/drawing/2014/main" id="{319AB08C-BE91-5520-2D3D-B6C7EDE18017}"/>
              </a:ext>
            </a:extLst>
          </p:cNvPr>
          <p:cNvSpPr>
            <a:spLocks/>
          </p:cNvSpPr>
          <p:nvPr/>
        </p:nvSpPr>
        <p:spPr>
          <a:xfrm>
            <a:off x="0" y="1755160"/>
            <a:ext cx="391608" cy="11975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Must-have</a:t>
            </a:r>
          </a:p>
        </p:txBody>
      </p:sp>
      <p:sp>
        <p:nvSpPr>
          <p:cNvPr id="4" name="Rectangle 3">
            <a:extLst>
              <a:ext uri="{FF2B5EF4-FFF2-40B4-BE49-F238E27FC236}">
                <a16:creationId xmlns:a16="http://schemas.microsoft.com/office/drawing/2014/main" id="{7E644DEC-6E58-FA5B-9C94-2C02BF4EFC60}"/>
              </a:ext>
            </a:extLst>
          </p:cNvPr>
          <p:cNvSpPr>
            <a:spLocks/>
          </p:cNvSpPr>
          <p:nvPr/>
        </p:nvSpPr>
        <p:spPr>
          <a:xfrm>
            <a:off x="0" y="4372513"/>
            <a:ext cx="391608" cy="12859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Nice to have</a:t>
            </a:r>
          </a:p>
        </p:txBody>
      </p:sp>
    </p:spTree>
    <p:extLst>
      <p:ext uri="{BB962C8B-B14F-4D97-AF65-F5344CB8AC3E}">
        <p14:creationId xmlns:p14="http://schemas.microsoft.com/office/powerpoint/2010/main" val="57872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EE112A54-FB15-4519-D1BF-AD291489FA67}"/>
              </a:ext>
            </a:extLst>
          </p:cNvPr>
          <p:cNvSpPr>
            <a:spLocks/>
          </p:cNvSpPr>
          <p:nvPr/>
        </p:nvSpPr>
        <p:spPr>
          <a:xfrm>
            <a:off x="500228" y="4383399"/>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4" name="Rectangle 53">
            <a:extLst>
              <a:ext uri="{FF2B5EF4-FFF2-40B4-BE49-F238E27FC236}">
                <a16:creationId xmlns:a16="http://schemas.microsoft.com/office/drawing/2014/main" id="{8340072E-31E0-21EC-960B-6EA459A02DBA}"/>
              </a:ext>
            </a:extLst>
          </p:cNvPr>
          <p:cNvSpPr>
            <a:spLocks/>
          </p:cNvSpPr>
          <p:nvPr/>
        </p:nvSpPr>
        <p:spPr>
          <a:xfrm>
            <a:off x="508171"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5" name="TextBox 54">
            <a:extLst>
              <a:ext uri="{FF2B5EF4-FFF2-40B4-BE49-F238E27FC236}">
                <a16:creationId xmlns:a16="http://schemas.microsoft.com/office/drawing/2014/main" id="{50DE64A1-08EA-93CE-D9A1-7CBCBFE57E0D}"/>
              </a:ext>
            </a:extLst>
          </p:cNvPr>
          <p:cNvSpPr txBox="1">
            <a:spLocks/>
          </p:cNvSpPr>
          <p:nvPr/>
        </p:nvSpPr>
        <p:spPr>
          <a:xfrm>
            <a:off x="508170"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Use case description</a:t>
            </a:r>
          </a:p>
        </p:txBody>
      </p:sp>
      <p:sp>
        <p:nvSpPr>
          <p:cNvPr id="21" name="Rectangle 20">
            <a:extLst>
              <a:ext uri="{FF2B5EF4-FFF2-40B4-BE49-F238E27FC236}">
                <a16:creationId xmlns:a16="http://schemas.microsoft.com/office/drawing/2014/main" id="{CF1B242C-94B6-9325-DA84-25929751E215}"/>
              </a:ext>
            </a:extLst>
          </p:cNvPr>
          <p:cNvSpPr>
            <a:spLocks/>
          </p:cNvSpPr>
          <p:nvPr/>
        </p:nvSpPr>
        <p:spPr>
          <a:xfrm>
            <a:off x="6731545" y="1736725"/>
            <a:ext cx="4960227" cy="458693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tx1"/>
                </a:solidFill>
                <a:effectLst/>
                <a:uLnTx/>
                <a:uFillTx/>
                <a:latin typeface="Montserrat SemiBold" pitchFamily="2" charset="0"/>
                <a:ea typeface="+mn-lt"/>
                <a:cs typeface="+mn-lt"/>
              </a:rPr>
              <a:t>Assessment</a:t>
            </a:r>
          </a:p>
          <a:p>
            <a:pPr>
              <a:spcBef>
                <a:spcPts val="800"/>
              </a:spcBef>
            </a:pPr>
            <a:r>
              <a:rPr lang="en-US" sz="1200" b="1" dirty="0">
                <a:solidFill>
                  <a:schemeClr val="tx1"/>
                </a:solidFill>
                <a:latin typeface="Montserrat SemiBold" pitchFamily="2" charset="0"/>
                <a:ea typeface="+mn-lt"/>
                <a:cs typeface="+mn-lt"/>
              </a:rPr>
              <a:t>Details of AI use cases</a:t>
            </a:r>
          </a:p>
          <a:p>
            <a:pPr>
              <a:spcBef>
                <a:spcPts val="800"/>
              </a:spcBef>
            </a:pPr>
            <a:r>
              <a:rPr lang="en-US" sz="1200" i="1" dirty="0">
                <a:solidFill>
                  <a:schemeClr val="tx1"/>
                </a:solidFill>
                <a:ea typeface="+mn-lt"/>
                <a:cs typeface="+mn-lt"/>
              </a:rPr>
              <a:t>If not present, describe what it should include. If present, provide any suggestions for improvement.</a:t>
            </a:r>
          </a:p>
        </p:txBody>
      </p:sp>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15167"/>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Use Case Details – Assessment</a:t>
            </a:r>
          </a:p>
        </p:txBody>
      </p:sp>
      <p:sp>
        <p:nvSpPr>
          <p:cNvPr id="24" name="Title Placeholder 9">
            <a:extLst>
              <a:ext uri="{FF2B5EF4-FFF2-40B4-BE49-F238E27FC236}">
                <a16:creationId xmlns:a16="http://schemas.microsoft.com/office/drawing/2014/main" id="{7BF30A98-A00E-31AF-5FBE-CD4F6E6F7805}"/>
              </a:ext>
            </a:extLst>
          </p:cNvPr>
          <p:cNvSpPr txBox="1">
            <a:spLocks/>
          </p:cNvSpPr>
          <p:nvPr/>
        </p:nvSpPr>
        <p:spPr>
          <a:xfrm>
            <a:off x="423422" y="1095792"/>
            <a:ext cx="11134015" cy="52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Write a sentence that contains the most important takeaway for the slide here but no more than two lines of </a:t>
            </a:r>
            <a:r>
              <a:rPr lang="en-US" sz="1400" b="0" dirty="0">
                <a:solidFill>
                  <a:schemeClr val="tx1"/>
                </a:solidFill>
                <a:latin typeface="Montserrat" pitchFamily="2" charset="77"/>
                <a:ea typeface="+mj-lt"/>
                <a:cs typeface="+mj-lt"/>
              </a:rPr>
              <a:t>text.</a:t>
            </a:r>
            <a:br>
              <a:rPr lang="en-US" sz="1400" b="0" dirty="0">
                <a:solidFill>
                  <a:schemeClr val="tx1"/>
                </a:solidFill>
                <a:latin typeface="Montserrat" pitchFamily="2" charset="77"/>
                <a:ea typeface="+mj-lt"/>
                <a:cs typeface="+mj-lt"/>
              </a:rPr>
            </a:br>
            <a:r>
              <a:rPr lang="en-US" sz="1400" b="0" dirty="0">
                <a:solidFill>
                  <a:schemeClr val="tx1"/>
                </a:solidFill>
                <a:latin typeface="Montserrat" pitchFamily="2" charset="77"/>
                <a:ea typeface="+mj-lt"/>
                <a:cs typeface="+mj-lt"/>
              </a:rPr>
              <a:t>Write a sentence that contains the most important takeaway for the slide here but no more than two lines of text.</a:t>
            </a:r>
          </a:p>
        </p:txBody>
      </p:sp>
      <p:sp>
        <p:nvSpPr>
          <p:cNvPr id="37" name="Rectangle 36">
            <a:extLst>
              <a:ext uri="{FF2B5EF4-FFF2-40B4-BE49-F238E27FC236}">
                <a16:creationId xmlns:a16="http://schemas.microsoft.com/office/drawing/2014/main" id="{50934CBA-04EE-91B3-E2AB-3F8FB75DB6CC}"/>
              </a:ext>
            </a:extLst>
          </p:cNvPr>
          <p:cNvSpPr>
            <a:spLocks/>
          </p:cNvSpPr>
          <p:nvPr/>
        </p:nvSpPr>
        <p:spPr>
          <a:xfrm>
            <a:off x="508171" y="3066575"/>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3" name="Rectangle 42">
            <a:extLst>
              <a:ext uri="{FF2B5EF4-FFF2-40B4-BE49-F238E27FC236}">
                <a16:creationId xmlns:a16="http://schemas.microsoft.com/office/drawing/2014/main" id="{DDC7C05C-B8C9-66B8-C315-E7611B67C6FB}"/>
              </a:ext>
            </a:extLst>
          </p:cNvPr>
          <p:cNvSpPr>
            <a:spLocks/>
          </p:cNvSpPr>
          <p:nvPr/>
        </p:nvSpPr>
        <p:spPr>
          <a:xfrm>
            <a:off x="508171" y="1778193"/>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7" name="Rectangle 46">
            <a:extLst>
              <a:ext uri="{FF2B5EF4-FFF2-40B4-BE49-F238E27FC236}">
                <a16:creationId xmlns:a16="http://schemas.microsoft.com/office/drawing/2014/main" id="{0C28FBD1-3FD1-05D7-81D0-A812CB626B99}"/>
              </a:ext>
            </a:extLst>
          </p:cNvPr>
          <p:cNvSpPr>
            <a:spLocks/>
          </p:cNvSpPr>
          <p:nvPr/>
        </p:nvSpPr>
        <p:spPr>
          <a:xfrm>
            <a:off x="508171" y="4383399"/>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56" name="Rectangle 55">
            <a:extLst>
              <a:ext uri="{FF2B5EF4-FFF2-40B4-BE49-F238E27FC236}">
                <a16:creationId xmlns:a16="http://schemas.microsoft.com/office/drawing/2014/main" id="{9B44C2FF-7AE7-1F1D-0028-84C6AEDAD745}"/>
              </a:ext>
            </a:extLst>
          </p:cNvPr>
          <p:cNvSpPr>
            <a:spLocks/>
          </p:cNvSpPr>
          <p:nvPr/>
        </p:nvSpPr>
        <p:spPr>
          <a:xfrm>
            <a:off x="508171" y="319603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7" name="TextBox 56">
            <a:extLst>
              <a:ext uri="{FF2B5EF4-FFF2-40B4-BE49-F238E27FC236}">
                <a16:creationId xmlns:a16="http://schemas.microsoft.com/office/drawing/2014/main" id="{616DBAEE-961C-50F7-1B69-FE5147CF3407}"/>
              </a:ext>
            </a:extLst>
          </p:cNvPr>
          <p:cNvSpPr txBox="1">
            <a:spLocks/>
          </p:cNvSpPr>
          <p:nvPr/>
        </p:nvSpPr>
        <p:spPr>
          <a:xfrm>
            <a:off x="508171" y="3435944"/>
            <a:ext cx="1853756"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Complexity and dependencies</a:t>
            </a: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11</a:t>
            </a:fld>
            <a:endParaRPr lang="en-US" dirty="0">
              <a:ea typeface="+mn-lt"/>
            </a:endParaRPr>
          </a:p>
        </p:txBody>
      </p:sp>
      <p:sp>
        <p:nvSpPr>
          <p:cNvPr id="81" name="TextBox 80">
            <a:extLst>
              <a:ext uri="{FF2B5EF4-FFF2-40B4-BE49-F238E27FC236}">
                <a16:creationId xmlns:a16="http://schemas.microsoft.com/office/drawing/2014/main" id="{684EFBEE-E474-2D03-D02D-D4DDC816F9F6}"/>
              </a:ext>
            </a:extLst>
          </p:cNvPr>
          <p:cNvSpPr txBox="1">
            <a:spLocks/>
          </p:cNvSpPr>
          <p:nvPr/>
        </p:nvSpPr>
        <p:spPr>
          <a:xfrm>
            <a:off x="407935" y="5791238"/>
            <a:ext cx="4386613" cy="523220"/>
          </a:xfrm>
          <a:prstGeom prst="rect">
            <a:avLst/>
          </a:prstGeom>
          <a:noFill/>
        </p:spPr>
        <p:txBody>
          <a:bodyPr wrap="square" rtlCol="0" anchor="ctr">
            <a:spAutoFit/>
          </a:bodyPr>
          <a:lstStyle/>
          <a:p>
            <a:pPr>
              <a:spcBef>
                <a:spcPts val="800"/>
              </a:spcBef>
            </a:pPr>
            <a:r>
              <a:rPr lang="en-US" sz="2800" dirty="0">
                <a:solidFill>
                  <a:srgbClr val="2576B7"/>
                </a:solidFill>
                <a:latin typeface="Exo" panose="02000503000000000000" pitchFamily="2" charset="77"/>
                <a:ea typeface="+mn-lt"/>
                <a:cs typeface="+mn-lt"/>
              </a:rPr>
              <a:t>Section Score = </a:t>
            </a:r>
            <a:r>
              <a:rPr lang="en-US" sz="2800" b="1" dirty="0">
                <a:solidFill>
                  <a:srgbClr val="2576B7"/>
                </a:solidFill>
                <a:latin typeface="Exo" panose="02000503000000000000" pitchFamily="2" charset="77"/>
                <a:ea typeface="+mn-lt"/>
                <a:cs typeface="+mn-lt"/>
              </a:rPr>
              <a:t>x/20</a:t>
            </a:r>
            <a:endParaRPr lang="en-CA" sz="2800" b="1" dirty="0">
              <a:solidFill>
                <a:srgbClr val="2576B7"/>
              </a:solidFill>
              <a:latin typeface="Exo" panose="02000503000000000000" pitchFamily="2" charset="77"/>
              <a:ea typeface="+mn-lt"/>
              <a:cs typeface="+mn-lt"/>
            </a:endParaRPr>
          </a:p>
        </p:txBody>
      </p:sp>
      <p:sp>
        <p:nvSpPr>
          <p:cNvPr id="82" name="TextBox 81">
            <a:extLst>
              <a:ext uri="{FF2B5EF4-FFF2-40B4-BE49-F238E27FC236}">
                <a16:creationId xmlns:a16="http://schemas.microsoft.com/office/drawing/2014/main" id="{E1F23EC5-DCDF-A423-7C3E-70145DD956B4}"/>
              </a:ext>
            </a:extLst>
          </p:cNvPr>
          <p:cNvSpPr txBox="1">
            <a:spLocks/>
          </p:cNvSpPr>
          <p:nvPr/>
        </p:nvSpPr>
        <p:spPr>
          <a:xfrm>
            <a:off x="4897821" y="5791238"/>
            <a:ext cx="1730451" cy="523220"/>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Complete/Needs Improvement</a:t>
            </a:r>
            <a:endParaRPr lang="en-CA" sz="1400" dirty="0">
              <a:solidFill>
                <a:srgbClr val="2576B7"/>
              </a:solidFill>
              <a:latin typeface="Montserrat" pitchFamily="2" charset="77"/>
              <a:ea typeface="+mn-lt"/>
              <a:cs typeface="+mn-lt"/>
            </a:endParaRPr>
          </a:p>
        </p:txBody>
      </p:sp>
      <p:sp>
        <p:nvSpPr>
          <p:cNvPr id="84" name="Rectangle 83">
            <a:extLst>
              <a:ext uri="{FF2B5EF4-FFF2-40B4-BE49-F238E27FC236}">
                <a16:creationId xmlns:a16="http://schemas.microsoft.com/office/drawing/2014/main" id="{9ACFECC8-351D-20C5-9F59-173AD9E0941E}"/>
              </a:ext>
            </a:extLst>
          </p:cNvPr>
          <p:cNvSpPr>
            <a:spLocks/>
          </p:cNvSpPr>
          <p:nvPr/>
        </p:nvSpPr>
        <p:spPr>
          <a:xfrm>
            <a:off x="2634695"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85" name="TextBox 84">
            <a:extLst>
              <a:ext uri="{FF2B5EF4-FFF2-40B4-BE49-F238E27FC236}">
                <a16:creationId xmlns:a16="http://schemas.microsoft.com/office/drawing/2014/main" id="{E1D9D402-A902-CD28-1FFE-0B0A582A4F71}"/>
              </a:ext>
            </a:extLst>
          </p:cNvPr>
          <p:cNvSpPr txBox="1">
            <a:spLocks/>
          </p:cNvSpPr>
          <p:nvPr/>
        </p:nvSpPr>
        <p:spPr>
          <a:xfrm>
            <a:off x="2634694"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Estimated business value</a:t>
            </a:r>
          </a:p>
        </p:txBody>
      </p:sp>
      <p:sp>
        <p:nvSpPr>
          <p:cNvPr id="87" name="Rectangle 86">
            <a:extLst>
              <a:ext uri="{FF2B5EF4-FFF2-40B4-BE49-F238E27FC236}">
                <a16:creationId xmlns:a16="http://schemas.microsoft.com/office/drawing/2014/main" id="{563B5894-41F3-AA39-FBF7-DF91B84E56C4}"/>
              </a:ext>
            </a:extLst>
          </p:cNvPr>
          <p:cNvSpPr>
            <a:spLocks/>
          </p:cNvSpPr>
          <p:nvPr/>
        </p:nvSpPr>
        <p:spPr>
          <a:xfrm>
            <a:off x="2634695" y="1778193"/>
            <a:ext cx="1853758" cy="13291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0" name="Rectangle 89">
            <a:extLst>
              <a:ext uri="{FF2B5EF4-FFF2-40B4-BE49-F238E27FC236}">
                <a16:creationId xmlns:a16="http://schemas.microsoft.com/office/drawing/2014/main" id="{A59FF9A2-8FDD-54DB-956D-F0DC9C298FD0}"/>
              </a:ext>
            </a:extLst>
          </p:cNvPr>
          <p:cNvSpPr>
            <a:spLocks/>
          </p:cNvSpPr>
          <p:nvPr/>
        </p:nvSpPr>
        <p:spPr>
          <a:xfrm>
            <a:off x="4761225"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91" name="TextBox 90">
            <a:extLst>
              <a:ext uri="{FF2B5EF4-FFF2-40B4-BE49-F238E27FC236}">
                <a16:creationId xmlns:a16="http://schemas.microsoft.com/office/drawing/2014/main" id="{B35C1A0A-E3C2-EF8B-440E-0745E0D678A7}"/>
              </a:ext>
            </a:extLst>
          </p:cNvPr>
          <p:cNvSpPr txBox="1">
            <a:spLocks/>
          </p:cNvSpPr>
          <p:nvPr/>
        </p:nvSpPr>
        <p:spPr>
          <a:xfrm>
            <a:off x="4761224"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Use case feasibility</a:t>
            </a:r>
          </a:p>
        </p:txBody>
      </p:sp>
      <p:sp>
        <p:nvSpPr>
          <p:cNvPr id="93" name="Rectangle 92">
            <a:extLst>
              <a:ext uri="{FF2B5EF4-FFF2-40B4-BE49-F238E27FC236}">
                <a16:creationId xmlns:a16="http://schemas.microsoft.com/office/drawing/2014/main" id="{A3F90870-C60A-78A5-299D-1797779B89F6}"/>
              </a:ext>
            </a:extLst>
          </p:cNvPr>
          <p:cNvSpPr>
            <a:spLocks/>
          </p:cNvSpPr>
          <p:nvPr/>
        </p:nvSpPr>
        <p:spPr>
          <a:xfrm>
            <a:off x="4761225" y="1778193"/>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6" name="TextBox 95">
            <a:extLst>
              <a:ext uri="{FF2B5EF4-FFF2-40B4-BE49-F238E27FC236}">
                <a16:creationId xmlns:a16="http://schemas.microsoft.com/office/drawing/2014/main" id="{15BFA019-B97F-DBD5-0565-D0F85E200E77}"/>
              </a:ext>
            </a:extLst>
          </p:cNvPr>
          <p:cNvSpPr txBox="1">
            <a:spLocks/>
          </p:cNvSpPr>
          <p:nvPr/>
        </p:nvSpPr>
        <p:spPr>
          <a:xfrm>
            <a:off x="623770" y="4412390"/>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Estimated cost</a:t>
            </a:r>
            <a:endParaRPr lang="en-CA" sz="1400" dirty="0">
              <a:solidFill>
                <a:srgbClr val="2576B7"/>
              </a:solidFill>
              <a:latin typeface="Montserrat" pitchFamily="2" charset="77"/>
              <a:ea typeface="+mn-lt"/>
              <a:cs typeface="+mn-lt"/>
            </a:endParaRPr>
          </a:p>
        </p:txBody>
      </p:sp>
      <p:sp>
        <p:nvSpPr>
          <p:cNvPr id="2" name="Rectangle 1">
            <a:extLst>
              <a:ext uri="{FF2B5EF4-FFF2-40B4-BE49-F238E27FC236}">
                <a16:creationId xmlns:a16="http://schemas.microsoft.com/office/drawing/2014/main" id="{EA64757A-F263-52F4-7DD0-D54F74DEDE7C}"/>
              </a:ext>
            </a:extLst>
          </p:cNvPr>
          <p:cNvSpPr>
            <a:spLocks/>
          </p:cNvSpPr>
          <p:nvPr/>
        </p:nvSpPr>
        <p:spPr>
          <a:xfrm>
            <a:off x="5990429" y="154253"/>
            <a:ext cx="5981584" cy="797220"/>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Montserrat Light" pitchFamily="2" charset="77"/>
                <a:ea typeface="+mn-lt"/>
                <a:cs typeface="+mn-lt"/>
              </a:rPr>
              <a:t>Change the boxes to have either green or yellow on top. Make sure the green and yellow are selected from </a:t>
            </a:r>
            <a:r>
              <a:rPr lang="en-US" sz="1400" b="1" u="sng" dirty="0">
                <a:latin typeface="Montserrat" pitchFamily="2" charset="77"/>
                <a:ea typeface="+mn-lt"/>
                <a:cs typeface="+mn-lt"/>
              </a:rPr>
              <a:t>THEME COLORS</a:t>
            </a:r>
            <a:r>
              <a:rPr lang="en-US" sz="1400" b="1" dirty="0">
                <a:latin typeface="Montserrat" pitchFamily="2" charset="77"/>
                <a:ea typeface="+mn-lt"/>
                <a:cs typeface="+mn-lt"/>
              </a:rPr>
              <a:t> </a:t>
            </a:r>
            <a:r>
              <a:rPr lang="en-US" sz="1400" dirty="0">
                <a:latin typeface="Montserrat Light" pitchFamily="2" charset="77"/>
                <a:ea typeface="+mn-lt"/>
                <a:cs typeface="+mn-lt"/>
              </a:rPr>
              <a:t>in “Shape Fill.” Delete whichever boxes are not needed.</a:t>
            </a:r>
          </a:p>
        </p:txBody>
      </p:sp>
      <p:sp>
        <p:nvSpPr>
          <p:cNvPr id="6" name="Rectangle 5">
            <a:extLst>
              <a:ext uri="{FF2B5EF4-FFF2-40B4-BE49-F238E27FC236}">
                <a16:creationId xmlns:a16="http://schemas.microsoft.com/office/drawing/2014/main" id="{A63255FA-F4B2-2D3E-5252-149E48F7FCA7}"/>
              </a:ext>
            </a:extLst>
          </p:cNvPr>
          <p:cNvSpPr>
            <a:spLocks/>
          </p:cNvSpPr>
          <p:nvPr/>
        </p:nvSpPr>
        <p:spPr>
          <a:xfrm>
            <a:off x="2634694" y="3066575"/>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7" name="Rectangle 6">
            <a:extLst>
              <a:ext uri="{FF2B5EF4-FFF2-40B4-BE49-F238E27FC236}">
                <a16:creationId xmlns:a16="http://schemas.microsoft.com/office/drawing/2014/main" id="{BF0D693A-765F-B8E4-A57B-54CD3BA81B9F}"/>
              </a:ext>
            </a:extLst>
          </p:cNvPr>
          <p:cNvSpPr>
            <a:spLocks/>
          </p:cNvSpPr>
          <p:nvPr/>
        </p:nvSpPr>
        <p:spPr>
          <a:xfrm>
            <a:off x="2634694" y="319603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8" name="TextBox 7">
            <a:extLst>
              <a:ext uri="{FF2B5EF4-FFF2-40B4-BE49-F238E27FC236}">
                <a16:creationId xmlns:a16="http://schemas.microsoft.com/office/drawing/2014/main" id="{9CFA54B8-3C48-A7EE-6E84-E74D5B5635C6}"/>
              </a:ext>
            </a:extLst>
          </p:cNvPr>
          <p:cNvSpPr txBox="1">
            <a:spLocks/>
          </p:cNvSpPr>
          <p:nvPr/>
        </p:nvSpPr>
        <p:spPr>
          <a:xfrm>
            <a:off x="2634694" y="3435944"/>
            <a:ext cx="1853756"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Stakeholders and teams</a:t>
            </a:r>
          </a:p>
        </p:txBody>
      </p:sp>
      <p:sp>
        <p:nvSpPr>
          <p:cNvPr id="9" name="Rectangle 8">
            <a:extLst>
              <a:ext uri="{FF2B5EF4-FFF2-40B4-BE49-F238E27FC236}">
                <a16:creationId xmlns:a16="http://schemas.microsoft.com/office/drawing/2014/main" id="{5ABD6531-C338-AAA3-6FAD-8CF0C842A4CB}"/>
              </a:ext>
            </a:extLst>
          </p:cNvPr>
          <p:cNvSpPr>
            <a:spLocks/>
          </p:cNvSpPr>
          <p:nvPr/>
        </p:nvSpPr>
        <p:spPr>
          <a:xfrm>
            <a:off x="0" y="1755160"/>
            <a:ext cx="391608" cy="250547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Must-have</a:t>
            </a:r>
          </a:p>
        </p:txBody>
      </p:sp>
      <p:sp>
        <p:nvSpPr>
          <p:cNvPr id="10" name="Rectangle 9">
            <a:extLst>
              <a:ext uri="{FF2B5EF4-FFF2-40B4-BE49-F238E27FC236}">
                <a16:creationId xmlns:a16="http://schemas.microsoft.com/office/drawing/2014/main" id="{BA35CC3C-8C5C-ADC3-89BD-BF5077EF91D3}"/>
              </a:ext>
            </a:extLst>
          </p:cNvPr>
          <p:cNvSpPr>
            <a:spLocks/>
          </p:cNvSpPr>
          <p:nvPr/>
        </p:nvSpPr>
        <p:spPr>
          <a:xfrm>
            <a:off x="0" y="4383400"/>
            <a:ext cx="391608" cy="129312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Nice to have</a:t>
            </a:r>
          </a:p>
        </p:txBody>
      </p:sp>
      <p:sp>
        <p:nvSpPr>
          <p:cNvPr id="11" name="Rectangle 10">
            <a:extLst>
              <a:ext uri="{FF2B5EF4-FFF2-40B4-BE49-F238E27FC236}">
                <a16:creationId xmlns:a16="http://schemas.microsoft.com/office/drawing/2014/main" id="{7D98CAC5-F802-0022-03FE-89C7E2FA83A9}"/>
              </a:ext>
            </a:extLst>
          </p:cNvPr>
          <p:cNvSpPr>
            <a:spLocks/>
          </p:cNvSpPr>
          <p:nvPr/>
        </p:nvSpPr>
        <p:spPr>
          <a:xfrm>
            <a:off x="500228" y="4867865"/>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12" name="Rectangle 11">
            <a:extLst>
              <a:ext uri="{FF2B5EF4-FFF2-40B4-BE49-F238E27FC236}">
                <a16:creationId xmlns:a16="http://schemas.microsoft.com/office/drawing/2014/main" id="{22B8D96F-B7A1-F4A8-924F-16952AC12967}"/>
              </a:ext>
            </a:extLst>
          </p:cNvPr>
          <p:cNvSpPr>
            <a:spLocks/>
          </p:cNvSpPr>
          <p:nvPr/>
        </p:nvSpPr>
        <p:spPr>
          <a:xfrm>
            <a:off x="508171" y="4867865"/>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13" name="TextBox 12">
            <a:extLst>
              <a:ext uri="{FF2B5EF4-FFF2-40B4-BE49-F238E27FC236}">
                <a16:creationId xmlns:a16="http://schemas.microsoft.com/office/drawing/2014/main" id="{5E3CA5E6-364C-86D7-2BB7-45C6256D4418}"/>
              </a:ext>
            </a:extLst>
          </p:cNvPr>
          <p:cNvSpPr txBox="1">
            <a:spLocks/>
          </p:cNvSpPr>
          <p:nvPr/>
        </p:nvSpPr>
        <p:spPr>
          <a:xfrm>
            <a:off x="623770" y="4896856"/>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Targets and metrics</a:t>
            </a:r>
            <a:endParaRPr lang="en-CA" sz="1400" dirty="0">
              <a:solidFill>
                <a:srgbClr val="2576B7"/>
              </a:solidFill>
              <a:latin typeface="Montserrat" pitchFamily="2" charset="77"/>
              <a:ea typeface="+mn-lt"/>
              <a:cs typeface="+mn-lt"/>
            </a:endParaRPr>
          </a:p>
        </p:txBody>
      </p:sp>
    </p:spTree>
    <p:extLst>
      <p:ext uri="{BB962C8B-B14F-4D97-AF65-F5344CB8AC3E}">
        <p14:creationId xmlns:p14="http://schemas.microsoft.com/office/powerpoint/2010/main" val="190903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EE112A54-FB15-4519-D1BF-AD291489FA67}"/>
              </a:ext>
            </a:extLst>
          </p:cNvPr>
          <p:cNvSpPr>
            <a:spLocks/>
          </p:cNvSpPr>
          <p:nvPr/>
        </p:nvSpPr>
        <p:spPr>
          <a:xfrm>
            <a:off x="500228" y="4383399"/>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4" name="Rectangle 53">
            <a:extLst>
              <a:ext uri="{FF2B5EF4-FFF2-40B4-BE49-F238E27FC236}">
                <a16:creationId xmlns:a16="http://schemas.microsoft.com/office/drawing/2014/main" id="{8340072E-31E0-21EC-960B-6EA459A02DBA}"/>
              </a:ext>
            </a:extLst>
          </p:cNvPr>
          <p:cNvSpPr>
            <a:spLocks/>
          </p:cNvSpPr>
          <p:nvPr/>
        </p:nvSpPr>
        <p:spPr>
          <a:xfrm>
            <a:off x="508171"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5" name="TextBox 54">
            <a:extLst>
              <a:ext uri="{FF2B5EF4-FFF2-40B4-BE49-F238E27FC236}">
                <a16:creationId xmlns:a16="http://schemas.microsoft.com/office/drawing/2014/main" id="{50DE64A1-08EA-93CE-D9A1-7CBCBFE57E0D}"/>
              </a:ext>
            </a:extLst>
          </p:cNvPr>
          <p:cNvSpPr txBox="1">
            <a:spLocks/>
          </p:cNvSpPr>
          <p:nvPr/>
        </p:nvSpPr>
        <p:spPr>
          <a:xfrm>
            <a:off x="508170"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Timeline for each initiative</a:t>
            </a:r>
          </a:p>
        </p:txBody>
      </p:sp>
      <p:sp>
        <p:nvSpPr>
          <p:cNvPr id="21" name="Rectangle 20">
            <a:extLst>
              <a:ext uri="{FF2B5EF4-FFF2-40B4-BE49-F238E27FC236}">
                <a16:creationId xmlns:a16="http://schemas.microsoft.com/office/drawing/2014/main" id="{CF1B242C-94B6-9325-DA84-25929751E215}"/>
              </a:ext>
            </a:extLst>
          </p:cNvPr>
          <p:cNvSpPr>
            <a:spLocks/>
          </p:cNvSpPr>
          <p:nvPr/>
        </p:nvSpPr>
        <p:spPr>
          <a:xfrm>
            <a:off x="6731545" y="1736725"/>
            <a:ext cx="4960227" cy="458693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tx1"/>
                </a:solidFill>
                <a:effectLst/>
                <a:uLnTx/>
                <a:uFillTx/>
                <a:latin typeface="Montserrat SemiBold" pitchFamily="2" charset="0"/>
                <a:ea typeface="+mn-lt"/>
                <a:cs typeface="+mn-lt"/>
              </a:rPr>
              <a:t>Assessment</a:t>
            </a:r>
          </a:p>
          <a:p>
            <a:pPr>
              <a:spcBef>
                <a:spcPts val="800"/>
              </a:spcBef>
            </a:pPr>
            <a:r>
              <a:rPr lang="en-US" sz="1200" b="1" dirty="0">
                <a:solidFill>
                  <a:schemeClr val="tx1"/>
                </a:solidFill>
                <a:latin typeface="Montserrat SemiBold" pitchFamily="2" charset="0"/>
                <a:ea typeface="+mn-lt"/>
                <a:cs typeface="+mn-lt"/>
              </a:rPr>
              <a:t>A roadmap of the AI goals and initiatives </a:t>
            </a:r>
          </a:p>
          <a:p>
            <a:pPr>
              <a:spcBef>
                <a:spcPts val="800"/>
              </a:spcBef>
            </a:pPr>
            <a:r>
              <a:rPr lang="en-US" sz="1200" i="1" dirty="0">
                <a:solidFill>
                  <a:schemeClr val="tx1"/>
                </a:solidFill>
                <a:ea typeface="+mn-lt"/>
                <a:cs typeface="+mn-lt"/>
              </a:rPr>
              <a:t>If not present, describe what it should include. If present, provide any suggestions for improvement.</a:t>
            </a:r>
          </a:p>
        </p:txBody>
      </p:sp>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15169"/>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AI Roadmap – Assessment</a:t>
            </a:r>
          </a:p>
        </p:txBody>
      </p:sp>
      <p:sp>
        <p:nvSpPr>
          <p:cNvPr id="24" name="Title Placeholder 9">
            <a:extLst>
              <a:ext uri="{FF2B5EF4-FFF2-40B4-BE49-F238E27FC236}">
                <a16:creationId xmlns:a16="http://schemas.microsoft.com/office/drawing/2014/main" id="{7BF30A98-A00E-31AF-5FBE-CD4F6E6F7805}"/>
              </a:ext>
            </a:extLst>
          </p:cNvPr>
          <p:cNvSpPr txBox="1">
            <a:spLocks/>
          </p:cNvSpPr>
          <p:nvPr/>
        </p:nvSpPr>
        <p:spPr>
          <a:xfrm>
            <a:off x="423422" y="1095792"/>
            <a:ext cx="11134015" cy="52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Write a sentence that contains the most important takeaway for the slide here but no more than two lines of </a:t>
            </a:r>
            <a:r>
              <a:rPr lang="en-US" sz="1400" b="0" dirty="0">
                <a:solidFill>
                  <a:schemeClr val="tx1"/>
                </a:solidFill>
                <a:latin typeface="Montserrat" pitchFamily="2" charset="77"/>
                <a:ea typeface="+mj-lt"/>
                <a:cs typeface="+mj-lt"/>
              </a:rPr>
              <a:t>text.</a:t>
            </a:r>
            <a:br>
              <a:rPr lang="en-US" sz="1400" b="0" dirty="0">
                <a:solidFill>
                  <a:schemeClr val="tx1"/>
                </a:solidFill>
                <a:latin typeface="Montserrat" pitchFamily="2" charset="77"/>
                <a:ea typeface="+mj-lt"/>
                <a:cs typeface="+mj-lt"/>
              </a:rPr>
            </a:br>
            <a:r>
              <a:rPr lang="en-US" sz="1400" b="0" dirty="0">
                <a:solidFill>
                  <a:schemeClr val="tx1"/>
                </a:solidFill>
                <a:latin typeface="Montserrat" pitchFamily="2" charset="77"/>
                <a:ea typeface="+mj-lt"/>
                <a:cs typeface="+mj-lt"/>
              </a:rPr>
              <a:t>Write a sentence that contains the most important takeaway for the slide here but no more than two lines of text.</a:t>
            </a:r>
          </a:p>
        </p:txBody>
      </p:sp>
      <p:sp>
        <p:nvSpPr>
          <p:cNvPr id="43" name="Rectangle 42">
            <a:extLst>
              <a:ext uri="{FF2B5EF4-FFF2-40B4-BE49-F238E27FC236}">
                <a16:creationId xmlns:a16="http://schemas.microsoft.com/office/drawing/2014/main" id="{DDC7C05C-B8C9-66B8-C315-E7611B67C6FB}"/>
              </a:ext>
            </a:extLst>
          </p:cNvPr>
          <p:cNvSpPr>
            <a:spLocks/>
          </p:cNvSpPr>
          <p:nvPr/>
        </p:nvSpPr>
        <p:spPr>
          <a:xfrm>
            <a:off x="508171" y="1778193"/>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7" name="Rectangle 46">
            <a:extLst>
              <a:ext uri="{FF2B5EF4-FFF2-40B4-BE49-F238E27FC236}">
                <a16:creationId xmlns:a16="http://schemas.microsoft.com/office/drawing/2014/main" id="{0C28FBD1-3FD1-05D7-81D0-A812CB626B99}"/>
              </a:ext>
            </a:extLst>
          </p:cNvPr>
          <p:cNvSpPr>
            <a:spLocks/>
          </p:cNvSpPr>
          <p:nvPr/>
        </p:nvSpPr>
        <p:spPr>
          <a:xfrm>
            <a:off x="508171" y="4383399"/>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12</a:t>
            </a:fld>
            <a:endParaRPr lang="en-US" dirty="0">
              <a:ea typeface="+mn-lt"/>
            </a:endParaRPr>
          </a:p>
        </p:txBody>
      </p:sp>
      <p:sp>
        <p:nvSpPr>
          <p:cNvPr id="81" name="TextBox 80">
            <a:extLst>
              <a:ext uri="{FF2B5EF4-FFF2-40B4-BE49-F238E27FC236}">
                <a16:creationId xmlns:a16="http://schemas.microsoft.com/office/drawing/2014/main" id="{684EFBEE-E474-2D03-D02D-D4DDC816F9F6}"/>
              </a:ext>
            </a:extLst>
          </p:cNvPr>
          <p:cNvSpPr txBox="1">
            <a:spLocks/>
          </p:cNvSpPr>
          <p:nvPr/>
        </p:nvSpPr>
        <p:spPr>
          <a:xfrm>
            <a:off x="407935" y="5791238"/>
            <a:ext cx="4386613" cy="523220"/>
          </a:xfrm>
          <a:prstGeom prst="rect">
            <a:avLst/>
          </a:prstGeom>
          <a:noFill/>
        </p:spPr>
        <p:txBody>
          <a:bodyPr wrap="square" rtlCol="0" anchor="ctr">
            <a:spAutoFit/>
          </a:bodyPr>
          <a:lstStyle/>
          <a:p>
            <a:pPr>
              <a:spcBef>
                <a:spcPts val="800"/>
              </a:spcBef>
            </a:pPr>
            <a:r>
              <a:rPr lang="en-US" sz="2800" dirty="0">
                <a:solidFill>
                  <a:srgbClr val="2576B7"/>
                </a:solidFill>
                <a:latin typeface="Exo" panose="02000503000000000000" pitchFamily="2" charset="77"/>
                <a:ea typeface="+mn-lt"/>
                <a:cs typeface="+mn-lt"/>
              </a:rPr>
              <a:t>Section Score = </a:t>
            </a:r>
            <a:r>
              <a:rPr lang="en-US" sz="2800" b="1" dirty="0">
                <a:solidFill>
                  <a:srgbClr val="2576B7"/>
                </a:solidFill>
                <a:latin typeface="Exo" panose="02000503000000000000" pitchFamily="2" charset="77"/>
                <a:ea typeface="+mn-lt"/>
                <a:cs typeface="+mn-lt"/>
              </a:rPr>
              <a:t>x/10</a:t>
            </a:r>
            <a:endParaRPr lang="en-CA" sz="2800" b="1" dirty="0">
              <a:solidFill>
                <a:srgbClr val="2576B7"/>
              </a:solidFill>
              <a:latin typeface="Exo" panose="02000503000000000000" pitchFamily="2" charset="77"/>
              <a:ea typeface="+mn-lt"/>
              <a:cs typeface="+mn-lt"/>
            </a:endParaRPr>
          </a:p>
        </p:txBody>
      </p:sp>
      <p:sp>
        <p:nvSpPr>
          <p:cNvPr id="82" name="TextBox 81">
            <a:extLst>
              <a:ext uri="{FF2B5EF4-FFF2-40B4-BE49-F238E27FC236}">
                <a16:creationId xmlns:a16="http://schemas.microsoft.com/office/drawing/2014/main" id="{E1F23EC5-DCDF-A423-7C3E-70145DD956B4}"/>
              </a:ext>
            </a:extLst>
          </p:cNvPr>
          <p:cNvSpPr txBox="1">
            <a:spLocks/>
          </p:cNvSpPr>
          <p:nvPr/>
        </p:nvSpPr>
        <p:spPr>
          <a:xfrm>
            <a:off x="4897821" y="5791238"/>
            <a:ext cx="1730451" cy="523220"/>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Complete/Needs Improvement</a:t>
            </a:r>
            <a:endParaRPr lang="en-CA" sz="1400" dirty="0">
              <a:solidFill>
                <a:srgbClr val="2576B7"/>
              </a:solidFill>
              <a:latin typeface="Montserrat" pitchFamily="2" charset="77"/>
              <a:ea typeface="+mn-lt"/>
              <a:cs typeface="+mn-lt"/>
            </a:endParaRPr>
          </a:p>
        </p:txBody>
      </p:sp>
      <p:sp>
        <p:nvSpPr>
          <p:cNvPr id="84" name="Rectangle 83">
            <a:extLst>
              <a:ext uri="{FF2B5EF4-FFF2-40B4-BE49-F238E27FC236}">
                <a16:creationId xmlns:a16="http://schemas.microsoft.com/office/drawing/2014/main" id="{9ACFECC8-351D-20C5-9F59-173AD9E0941E}"/>
              </a:ext>
            </a:extLst>
          </p:cNvPr>
          <p:cNvSpPr>
            <a:spLocks/>
          </p:cNvSpPr>
          <p:nvPr/>
        </p:nvSpPr>
        <p:spPr>
          <a:xfrm>
            <a:off x="2634695"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85" name="TextBox 84">
            <a:extLst>
              <a:ext uri="{FF2B5EF4-FFF2-40B4-BE49-F238E27FC236}">
                <a16:creationId xmlns:a16="http://schemas.microsoft.com/office/drawing/2014/main" id="{E1D9D402-A902-CD28-1FFE-0B0A582A4F71}"/>
              </a:ext>
            </a:extLst>
          </p:cNvPr>
          <p:cNvSpPr txBox="1">
            <a:spLocks/>
          </p:cNvSpPr>
          <p:nvPr/>
        </p:nvSpPr>
        <p:spPr>
          <a:xfrm>
            <a:off x="2634694"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Strategy on a page</a:t>
            </a:r>
          </a:p>
        </p:txBody>
      </p:sp>
      <p:sp>
        <p:nvSpPr>
          <p:cNvPr id="87" name="Rectangle 86">
            <a:extLst>
              <a:ext uri="{FF2B5EF4-FFF2-40B4-BE49-F238E27FC236}">
                <a16:creationId xmlns:a16="http://schemas.microsoft.com/office/drawing/2014/main" id="{563B5894-41F3-AA39-FBF7-DF91B84E56C4}"/>
              </a:ext>
            </a:extLst>
          </p:cNvPr>
          <p:cNvSpPr>
            <a:spLocks/>
          </p:cNvSpPr>
          <p:nvPr/>
        </p:nvSpPr>
        <p:spPr>
          <a:xfrm>
            <a:off x="2634695" y="1778193"/>
            <a:ext cx="1853758" cy="13291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0" name="Rectangle 89">
            <a:extLst>
              <a:ext uri="{FF2B5EF4-FFF2-40B4-BE49-F238E27FC236}">
                <a16:creationId xmlns:a16="http://schemas.microsoft.com/office/drawing/2014/main" id="{A59FF9A2-8FDD-54DB-956D-F0DC9C298FD0}"/>
              </a:ext>
            </a:extLst>
          </p:cNvPr>
          <p:cNvSpPr>
            <a:spLocks/>
          </p:cNvSpPr>
          <p:nvPr/>
        </p:nvSpPr>
        <p:spPr>
          <a:xfrm>
            <a:off x="4761225" y="191110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91" name="TextBox 90">
            <a:extLst>
              <a:ext uri="{FF2B5EF4-FFF2-40B4-BE49-F238E27FC236}">
                <a16:creationId xmlns:a16="http://schemas.microsoft.com/office/drawing/2014/main" id="{B35C1A0A-E3C2-EF8B-440E-0745E0D678A7}"/>
              </a:ext>
            </a:extLst>
          </p:cNvPr>
          <p:cNvSpPr txBox="1">
            <a:spLocks/>
          </p:cNvSpPr>
          <p:nvPr/>
        </p:nvSpPr>
        <p:spPr>
          <a:xfrm>
            <a:off x="4761224" y="2151017"/>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Communication plan</a:t>
            </a:r>
          </a:p>
        </p:txBody>
      </p:sp>
      <p:sp>
        <p:nvSpPr>
          <p:cNvPr id="93" name="Rectangle 92">
            <a:extLst>
              <a:ext uri="{FF2B5EF4-FFF2-40B4-BE49-F238E27FC236}">
                <a16:creationId xmlns:a16="http://schemas.microsoft.com/office/drawing/2014/main" id="{A3F90870-C60A-78A5-299D-1797779B89F6}"/>
              </a:ext>
            </a:extLst>
          </p:cNvPr>
          <p:cNvSpPr>
            <a:spLocks/>
          </p:cNvSpPr>
          <p:nvPr/>
        </p:nvSpPr>
        <p:spPr>
          <a:xfrm>
            <a:off x="4761225" y="1778193"/>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6" name="TextBox 95">
            <a:extLst>
              <a:ext uri="{FF2B5EF4-FFF2-40B4-BE49-F238E27FC236}">
                <a16:creationId xmlns:a16="http://schemas.microsoft.com/office/drawing/2014/main" id="{15BFA019-B97F-DBD5-0565-D0F85E200E77}"/>
              </a:ext>
            </a:extLst>
          </p:cNvPr>
          <p:cNvSpPr txBox="1">
            <a:spLocks/>
          </p:cNvSpPr>
          <p:nvPr/>
        </p:nvSpPr>
        <p:spPr>
          <a:xfrm>
            <a:off x="623770" y="4412390"/>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Change management plan</a:t>
            </a:r>
            <a:endParaRPr lang="en-CA" sz="1400" dirty="0">
              <a:solidFill>
                <a:srgbClr val="2576B7"/>
              </a:solidFill>
              <a:latin typeface="Montserrat" pitchFamily="2" charset="77"/>
              <a:ea typeface="+mn-lt"/>
              <a:cs typeface="+mn-lt"/>
            </a:endParaRPr>
          </a:p>
        </p:txBody>
      </p:sp>
      <p:sp>
        <p:nvSpPr>
          <p:cNvPr id="2" name="Rectangle 1">
            <a:extLst>
              <a:ext uri="{FF2B5EF4-FFF2-40B4-BE49-F238E27FC236}">
                <a16:creationId xmlns:a16="http://schemas.microsoft.com/office/drawing/2014/main" id="{F5A2ABA7-73D0-3E1E-15F6-9D5328D531D7}"/>
              </a:ext>
            </a:extLst>
          </p:cNvPr>
          <p:cNvSpPr>
            <a:spLocks/>
          </p:cNvSpPr>
          <p:nvPr/>
        </p:nvSpPr>
        <p:spPr>
          <a:xfrm>
            <a:off x="5990429" y="154253"/>
            <a:ext cx="5981584" cy="797220"/>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Montserrat Light" pitchFamily="2" charset="77"/>
                <a:ea typeface="+mn-lt"/>
                <a:cs typeface="+mn-lt"/>
              </a:rPr>
              <a:t>Change the boxes to have either green or yellow on top. Make sure the green and yellow are selected from </a:t>
            </a:r>
            <a:r>
              <a:rPr lang="en-US" sz="1400" b="1" u="sng" dirty="0">
                <a:latin typeface="Montserrat" pitchFamily="2" charset="77"/>
                <a:ea typeface="+mn-lt"/>
                <a:cs typeface="+mn-lt"/>
              </a:rPr>
              <a:t>THEME COLORS</a:t>
            </a:r>
            <a:r>
              <a:rPr lang="en-US" sz="1400" b="1" dirty="0">
                <a:latin typeface="Montserrat" pitchFamily="2" charset="77"/>
                <a:ea typeface="+mn-lt"/>
                <a:cs typeface="+mn-lt"/>
              </a:rPr>
              <a:t> </a:t>
            </a:r>
            <a:r>
              <a:rPr lang="en-US" sz="1400" dirty="0">
                <a:latin typeface="Montserrat Light" pitchFamily="2" charset="77"/>
                <a:ea typeface="+mn-lt"/>
                <a:cs typeface="+mn-lt"/>
              </a:rPr>
              <a:t>in “Shape Fill.” Delete whichever boxes are not needed.</a:t>
            </a:r>
          </a:p>
        </p:txBody>
      </p:sp>
      <p:sp>
        <p:nvSpPr>
          <p:cNvPr id="3" name="Rectangle 2">
            <a:extLst>
              <a:ext uri="{FF2B5EF4-FFF2-40B4-BE49-F238E27FC236}">
                <a16:creationId xmlns:a16="http://schemas.microsoft.com/office/drawing/2014/main" id="{7C10DDF7-7351-C89E-D4E2-CC45D67681AE}"/>
              </a:ext>
            </a:extLst>
          </p:cNvPr>
          <p:cNvSpPr>
            <a:spLocks/>
          </p:cNvSpPr>
          <p:nvPr/>
        </p:nvSpPr>
        <p:spPr>
          <a:xfrm>
            <a:off x="0" y="1755160"/>
            <a:ext cx="391608" cy="12205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Must-have</a:t>
            </a:r>
          </a:p>
        </p:txBody>
      </p:sp>
      <p:sp>
        <p:nvSpPr>
          <p:cNvPr id="4" name="Rectangle 3">
            <a:extLst>
              <a:ext uri="{FF2B5EF4-FFF2-40B4-BE49-F238E27FC236}">
                <a16:creationId xmlns:a16="http://schemas.microsoft.com/office/drawing/2014/main" id="{8F6AFE1D-6B4C-DE12-5D30-21CB21C89C64}"/>
              </a:ext>
            </a:extLst>
          </p:cNvPr>
          <p:cNvSpPr>
            <a:spLocks/>
          </p:cNvSpPr>
          <p:nvPr/>
        </p:nvSpPr>
        <p:spPr>
          <a:xfrm>
            <a:off x="0" y="4383399"/>
            <a:ext cx="391608" cy="13508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Nice to have</a:t>
            </a:r>
          </a:p>
        </p:txBody>
      </p:sp>
      <p:sp>
        <p:nvSpPr>
          <p:cNvPr id="5" name="Rectangle 4">
            <a:extLst>
              <a:ext uri="{FF2B5EF4-FFF2-40B4-BE49-F238E27FC236}">
                <a16:creationId xmlns:a16="http://schemas.microsoft.com/office/drawing/2014/main" id="{7E7674CF-A473-6A2E-F049-3AEE32C62D8F}"/>
              </a:ext>
            </a:extLst>
          </p:cNvPr>
          <p:cNvSpPr>
            <a:spLocks/>
          </p:cNvSpPr>
          <p:nvPr/>
        </p:nvSpPr>
        <p:spPr>
          <a:xfrm>
            <a:off x="500228" y="4889294"/>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6" name="Rectangle 5">
            <a:extLst>
              <a:ext uri="{FF2B5EF4-FFF2-40B4-BE49-F238E27FC236}">
                <a16:creationId xmlns:a16="http://schemas.microsoft.com/office/drawing/2014/main" id="{D83F2AE2-B5A2-DF32-E89A-7BC74AD1F688}"/>
              </a:ext>
            </a:extLst>
          </p:cNvPr>
          <p:cNvSpPr>
            <a:spLocks/>
          </p:cNvSpPr>
          <p:nvPr/>
        </p:nvSpPr>
        <p:spPr>
          <a:xfrm>
            <a:off x="508171" y="4889294"/>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7" name="TextBox 6">
            <a:extLst>
              <a:ext uri="{FF2B5EF4-FFF2-40B4-BE49-F238E27FC236}">
                <a16:creationId xmlns:a16="http://schemas.microsoft.com/office/drawing/2014/main" id="{36F0741C-32FE-481A-848E-85EA67782C9C}"/>
              </a:ext>
            </a:extLst>
          </p:cNvPr>
          <p:cNvSpPr txBox="1">
            <a:spLocks/>
          </p:cNvSpPr>
          <p:nvPr/>
        </p:nvSpPr>
        <p:spPr>
          <a:xfrm>
            <a:off x="623770" y="4918285"/>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Stakeholder management plan</a:t>
            </a:r>
            <a:endParaRPr lang="en-CA" sz="1400" dirty="0">
              <a:solidFill>
                <a:srgbClr val="2576B7"/>
              </a:solidFill>
              <a:latin typeface="Montserrat" pitchFamily="2" charset="77"/>
              <a:ea typeface="+mn-lt"/>
              <a:cs typeface="+mn-lt"/>
            </a:endParaRPr>
          </a:p>
        </p:txBody>
      </p:sp>
      <p:sp>
        <p:nvSpPr>
          <p:cNvPr id="8" name="Rectangle 7">
            <a:extLst>
              <a:ext uri="{FF2B5EF4-FFF2-40B4-BE49-F238E27FC236}">
                <a16:creationId xmlns:a16="http://schemas.microsoft.com/office/drawing/2014/main" id="{3F063368-5016-85A1-AF15-9833EB674929}"/>
              </a:ext>
            </a:extLst>
          </p:cNvPr>
          <p:cNvSpPr>
            <a:spLocks/>
          </p:cNvSpPr>
          <p:nvPr/>
        </p:nvSpPr>
        <p:spPr>
          <a:xfrm>
            <a:off x="500228" y="5368445"/>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9" name="Rectangle 8">
            <a:extLst>
              <a:ext uri="{FF2B5EF4-FFF2-40B4-BE49-F238E27FC236}">
                <a16:creationId xmlns:a16="http://schemas.microsoft.com/office/drawing/2014/main" id="{BDF32D35-F906-9D29-D1CF-BE4459A031C7}"/>
              </a:ext>
            </a:extLst>
          </p:cNvPr>
          <p:cNvSpPr>
            <a:spLocks/>
          </p:cNvSpPr>
          <p:nvPr/>
        </p:nvSpPr>
        <p:spPr>
          <a:xfrm>
            <a:off x="508171" y="5368445"/>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10" name="TextBox 9">
            <a:extLst>
              <a:ext uri="{FF2B5EF4-FFF2-40B4-BE49-F238E27FC236}">
                <a16:creationId xmlns:a16="http://schemas.microsoft.com/office/drawing/2014/main" id="{30C4B10D-59FA-514E-D3E7-6938FEB8CD6D}"/>
              </a:ext>
            </a:extLst>
          </p:cNvPr>
          <p:cNvSpPr txBox="1">
            <a:spLocks/>
          </p:cNvSpPr>
          <p:nvPr/>
        </p:nvSpPr>
        <p:spPr>
          <a:xfrm>
            <a:off x="623770" y="5397436"/>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Planned budget</a:t>
            </a:r>
            <a:endParaRPr lang="en-CA" sz="1400" dirty="0">
              <a:solidFill>
                <a:srgbClr val="2576B7"/>
              </a:solidFill>
              <a:latin typeface="Montserrat" pitchFamily="2" charset="77"/>
              <a:ea typeface="+mn-lt"/>
              <a:cs typeface="+mn-lt"/>
            </a:endParaRPr>
          </a:p>
        </p:txBody>
      </p:sp>
    </p:spTree>
    <p:extLst>
      <p:ext uri="{BB962C8B-B14F-4D97-AF65-F5344CB8AC3E}">
        <p14:creationId xmlns:p14="http://schemas.microsoft.com/office/powerpoint/2010/main" val="238888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15167"/>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Next Steps</a:t>
            </a: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13</a:t>
            </a:fld>
            <a:endParaRPr lang="en-US" dirty="0">
              <a:ea typeface="+mn-lt"/>
            </a:endParaRPr>
          </a:p>
        </p:txBody>
      </p:sp>
      <p:sp>
        <p:nvSpPr>
          <p:cNvPr id="39" name="Title Placeholder 9">
            <a:extLst>
              <a:ext uri="{FF2B5EF4-FFF2-40B4-BE49-F238E27FC236}">
                <a16:creationId xmlns:a16="http://schemas.microsoft.com/office/drawing/2014/main" id="{2E241B98-CEB0-454C-95AC-E63ABF840107}"/>
              </a:ext>
            </a:extLst>
          </p:cNvPr>
          <p:cNvSpPr txBox="1">
            <a:spLocks/>
          </p:cNvSpPr>
          <p:nvPr/>
        </p:nvSpPr>
        <p:spPr>
          <a:xfrm>
            <a:off x="423423" y="1015237"/>
            <a:ext cx="10515600"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dirty="0">
                <a:solidFill>
                  <a:schemeClr val="tx1"/>
                </a:solidFill>
                <a:latin typeface="Montserrat" pitchFamily="2" charset="77"/>
                <a:ea typeface="+mj-lt"/>
                <a:cs typeface="+mj-lt"/>
              </a:rPr>
              <a:t>Take a look at the following offerings from Info-Tech for help with completing the survey.</a:t>
            </a:r>
          </a:p>
        </p:txBody>
      </p:sp>
      <p:graphicFrame>
        <p:nvGraphicFramePr>
          <p:cNvPr id="2" name="Table 2">
            <a:extLst>
              <a:ext uri="{FF2B5EF4-FFF2-40B4-BE49-F238E27FC236}">
                <a16:creationId xmlns:a16="http://schemas.microsoft.com/office/drawing/2014/main" id="{BDA5056F-9470-9438-199C-0633119894C5}"/>
              </a:ext>
            </a:extLst>
          </p:cNvPr>
          <p:cNvGraphicFramePr>
            <a:graphicFrameLocks/>
          </p:cNvGraphicFramePr>
          <p:nvPr>
            <p:extLst>
              <p:ext uri="{D42A27DB-BD31-4B8C-83A1-F6EECF244321}">
                <p14:modId xmlns:p14="http://schemas.microsoft.com/office/powerpoint/2010/main" val="667474402"/>
              </p:ext>
            </p:extLst>
          </p:nvPr>
        </p:nvGraphicFramePr>
        <p:xfrm>
          <a:off x="508171" y="1526870"/>
          <a:ext cx="11260406" cy="4515222"/>
        </p:xfrm>
        <a:graphic>
          <a:graphicData uri="http://schemas.openxmlformats.org/drawingml/2006/table">
            <a:tbl>
              <a:tblPr firstRow="1" bandRow="1">
                <a:tableStyleId>{5C22544A-7EE6-4342-B048-85BDC9FD1C3A}</a:tableStyleId>
              </a:tblPr>
              <a:tblGrid>
                <a:gridCol w="5095924">
                  <a:extLst>
                    <a:ext uri="{9D8B030D-6E8A-4147-A177-3AD203B41FA5}">
                      <a16:colId xmlns:a16="http://schemas.microsoft.com/office/drawing/2014/main" val="713521500"/>
                    </a:ext>
                  </a:extLst>
                </a:gridCol>
                <a:gridCol w="6164482">
                  <a:extLst>
                    <a:ext uri="{9D8B030D-6E8A-4147-A177-3AD203B41FA5}">
                      <a16:colId xmlns:a16="http://schemas.microsoft.com/office/drawing/2014/main" val="2045761214"/>
                    </a:ext>
                  </a:extLst>
                </a:gridCol>
              </a:tblGrid>
              <a:tr h="444118">
                <a:tc>
                  <a:txBody>
                    <a:bodyPr/>
                    <a:lstStyle/>
                    <a:p>
                      <a:pPr marL="0" algn="l" defTabSz="914400" rtl="0" eaLnBrk="1" latinLnBrk="0" hangingPunct="1">
                        <a:buFontTx/>
                      </a:pPr>
                      <a:r>
                        <a:rPr lang="en-US" sz="1200" b="1" i="0" kern="1200" dirty="0">
                          <a:solidFill>
                            <a:schemeClr val="lt1"/>
                          </a:solidFill>
                          <a:latin typeface="Montserrat SemiBold" pitchFamily="2" charset="0"/>
                          <a:ea typeface="+mn-lt"/>
                          <a:cs typeface="+mn-lt"/>
                        </a:rPr>
                        <a:t>Info-Tech Resource</a:t>
                      </a:r>
                    </a:p>
                  </a:txBody>
                  <a:tcPr anchor="ctr">
                    <a:solidFill>
                      <a:schemeClr val="accent1"/>
                    </a:solidFill>
                  </a:tcPr>
                </a:tc>
                <a:tc>
                  <a:txBody>
                    <a:bodyPr/>
                    <a:lstStyle/>
                    <a:p>
                      <a:pPr marL="0" algn="l" defTabSz="914400" rtl="0" eaLnBrk="1" latinLnBrk="0" hangingPunct="1">
                        <a:buFontTx/>
                      </a:pPr>
                      <a:r>
                        <a:rPr lang="en-US" sz="1200" b="1" i="0" kern="1200" dirty="0">
                          <a:solidFill>
                            <a:schemeClr val="lt1"/>
                          </a:solidFill>
                          <a:latin typeface="Montserrat SemiBold" pitchFamily="2" charset="0"/>
                          <a:ea typeface="+mn-lt"/>
                          <a:cs typeface="+mn-lt"/>
                        </a:rPr>
                        <a:t>Strategy Need</a:t>
                      </a:r>
                    </a:p>
                  </a:txBody>
                  <a:tcPr anchor="ctr">
                    <a:solidFill>
                      <a:schemeClr val="accent1"/>
                    </a:solidFill>
                  </a:tcPr>
                </a:tc>
                <a:extLst>
                  <a:ext uri="{0D108BD9-81ED-4DB2-BD59-A6C34878D82A}">
                    <a16:rowId xmlns:a16="http://schemas.microsoft.com/office/drawing/2014/main" val="3016659874"/>
                  </a:ext>
                </a:extLst>
              </a:tr>
              <a:tr h="444118">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400" dirty="0">
                          <a:ea typeface="+mn-lt"/>
                          <a:cs typeface="+mn-lt"/>
                          <a:hlinkClick r:id="rId3"/>
                        </a:rPr>
                        <a:t>AI Research Center</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A starting point and a repository for your AI journey.</a:t>
                      </a:r>
                    </a:p>
                  </a:txBody>
                  <a:tcPr anchor="ctr">
                    <a:solidFill>
                      <a:schemeClr val="bg1">
                        <a:alpha val="80000"/>
                      </a:schemeClr>
                    </a:solidFill>
                  </a:tcPr>
                </a:tc>
                <a:extLst>
                  <a:ext uri="{0D108BD9-81ED-4DB2-BD59-A6C34878D82A}">
                    <a16:rowId xmlns:a16="http://schemas.microsoft.com/office/drawing/2014/main" val="1734326322"/>
                  </a:ext>
                </a:extLst>
              </a:tr>
              <a:tr h="444118">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400" dirty="0">
                          <a:ea typeface="+mn-lt"/>
                          <a:cs typeface="+mn-lt"/>
                          <a:hlinkClick r:id="rId4"/>
                        </a:rPr>
                        <a:t>Build Your AI Business Case</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Start building a business case for AI.</a:t>
                      </a:r>
                    </a:p>
                  </a:txBody>
                  <a:tcPr anchor="ctr">
                    <a:solidFill>
                      <a:schemeClr val="bg1">
                        <a:alpha val="80000"/>
                      </a:schemeClr>
                    </a:solidFill>
                  </a:tcPr>
                </a:tc>
                <a:extLst>
                  <a:ext uri="{0D108BD9-81ED-4DB2-BD59-A6C34878D82A}">
                    <a16:rowId xmlns:a16="http://schemas.microsoft.com/office/drawing/2014/main" val="1766860557"/>
                  </a:ext>
                </a:extLst>
              </a:tr>
              <a:tr h="444118">
                <a:tc>
                  <a:txBody>
                    <a:bodyPr/>
                    <a:lstStyle/>
                    <a:p>
                      <a:pPr marL="0" algn="l" defTabSz="914400" rtl="0" eaLnBrk="1" latinLnBrk="0" hangingPunct="1">
                        <a:spcBef>
                          <a:spcPts val="800"/>
                        </a:spcBef>
                        <a:buFontTx/>
                      </a:pPr>
                      <a:r>
                        <a:rPr lang="en-US" sz="1400" dirty="0">
                          <a:ea typeface="+mn-lt"/>
                          <a:cs typeface="+mn-lt"/>
                          <a:hlinkClick r:id="rId5"/>
                        </a:rPr>
                        <a:t>Build Your AI Strategy Roadmap</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Complete AI strategy build effort.</a:t>
                      </a:r>
                    </a:p>
                  </a:txBody>
                  <a:tcPr anchor="ctr">
                    <a:solidFill>
                      <a:schemeClr val="bg1">
                        <a:alpha val="80000"/>
                      </a:schemeClr>
                    </a:solidFill>
                  </a:tcPr>
                </a:tc>
                <a:extLst>
                  <a:ext uri="{0D108BD9-81ED-4DB2-BD59-A6C34878D82A}">
                    <a16:rowId xmlns:a16="http://schemas.microsoft.com/office/drawing/2014/main" val="3827320490"/>
                  </a:ext>
                </a:extLst>
              </a:tr>
              <a:tr h="444118">
                <a:tc>
                  <a:txBody>
                    <a:bodyPr/>
                    <a:lstStyle/>
                    <a:p>
                      <a:pPr marL="0" algn="l" defTabSz="914400" rtl="0" eaLnBrk="1" latinLnBrk="0" hangingPunct="1">
                        <a:spcBef>
                          <a:spcPts val="800"/>
                        </a:spcBef>
                        <a:buFontTx/>
                      </a:pPr>
                      <a:r>
                        <a:rPr lang="en-US" sz="1400" dirty="0">
                          <a:ea typeface="+mn-lt"/>
                          <a:cs typeface="+mn-lt"/>
                          <a:hlinkClick r:id="rId6"/>
                        </a:rPr>
                        <a:t>Govern the Use of AI Responsibly With a Fit-for-Purpose Structure</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Enable your organization to transparently deliver effective and human-centric AI.</a:t>
                      </a:r>
                    </a:p>
                  </a:txBody>
                  <a:tcPr anchor="ctr">
                    <a:solidFill>
                      <a:schemeClr val="bg1">
                        <a:alpha val="80000"/>
                      </a:schemeClr>
                    </a:solidFill>
                  </a:tcPr>
                </a:tc>
                <a:extLst>
                  <a:ext uri="{0D108BD9-81ED-4DB2-BD59-A6C34878D82A}">
                    <a16:rowId xmlns:a16="http://schemas.microsoft.com/office/drawing/2014/main" val="227271638"/>
                  </a:ext>
                </a:extLst>
              </a:tr>
              <a:tr h="444118">
                <a:tc>
                  <a:txBody>
                    <a:bodyPr/>
                    <a:lstStyle/>
                    <a:p>
                      <a:pPr marL="0" algn="l" defTabSz="914400" rtl="0" eaLnBrk="1" latinLnBrk="0" hangingPunct="1">
                        <a:spcBef>
                          <a:spcPts val="800"/>
                        </a:spcBef>
                        <a:buFontTx/>
                      </a:pPr>
                      <a:r>
                        <a:rPr lang="en-US" sz="1400" dirty="0">
                          <a:ea typeface="+mn-lt"/>
                          <a:cs typeface="+mn-lt"/>
                          <a:hlinkClick r:id="rId7"/>
                        </a:rPr>
                        <a:t>Launch Your AI Proof of Concept</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Accelerate your implementation by launching your AI proof of concept.</a:t>
                      </a:r>
                    </a:p>
                  </a:txBody>
                  <a:tcPr anchor="ctr">
                    <a:solidFill>
                      <a:schemeClr val="bg1">
                        <a:alpha val="80000"/>
                      </a:schemeClr>
                    </a:solidFill>
                  </a:tcPr>
                </a:tc>
                <a:extLst>
                  <a:ext uri="{0D108BD9-81ED-4DB2-BD59-A6C34878D82A}">
                    <a16:rowId xmlns:a16="http://schemas.microsoft.com/office/drawing/2014/main" val="3840215410"/>
                  </a:ext>
                </a:extLst>
              </a:tr>
              <a:tr h="444118">
                <a:tc>
                  <a:txBody>
                    <a:bodyPr/>
                    <a:lstStyle/>
                    <a:p>
                      <a:pPr marL="0" algn="l" defTabSz="914400" rtl="0" eaLnBrk="1" latinLnBrk="0" hangingPunct="1">
                        <a:spcBef>
                          <a:spcPts val="800"/>
                        </a:spcBef>
                        <a:buFontTx/>
                      </a:pPr>
                      <a:r>
                        <a:rPr lang="en-US" sz="1400" dirty="0">
                          <a:ea typeface="+mn-lt"/>
                          <a:cs typeface="+mn-lt"/>
                          <a:hlinkClick r:id="rId8"/>
                        </a:rPr>
                        <a:t>Build Your AI Risk Management Roadmap</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algn="l" defTabSz="914400" rtl="0" eaLnBrk="1" latinLnBrk="0" hangingPunct="1">
                        <a:spcBef>
                          <a:spcPts val="800"/>
                        </a:spcBef>
                        <a:buFontTx/>
                      </a:pPr>
                      <a:r>
                        <a:rPr lang="en-US" sz="1400" kern="1200" dirty="0">
                          <a:solidFill>
                            <a:schemeClr val="tx1"/>
                          </a:solidFill>
                          <a:latin typeface="+mn-lt"/>
                          <a:ea typeface="+mn-lt"/>
                          <a:cs typeface="+mn-lt"/>
                        </a:rPr>
                        <a:t>Develop your AI risk management framework.</a:t>
                      </a:r>
                    </a:p>
                  </a:txBody>
                  <a:tcPr anchor="ctr">
                    <a:solidFill>
                      <a:schemeClr val="bg1">
                        <a:alpha val="80000"/>
                      </a:schemeClr>
                    </a:solidFill>
                  </a:tcPr>
                </a:tc>
                <a:extLst>
                  <a:ext uri="{0D108BD9-81ED-4DB2-BD59-A6C34878D82A}">
                    <a16:rowId xmlns:a16="http://schemas.microsoft.com/office/drawing/2014/main" val="3834911132"/>
                  </a:ext>
                </a:extLst>
              </a:tr>
              <a:tr h="444118">
                <a:tc>
                  <a:txBody>
                    <a:bodyPr/>
                    <a:lstStyle/>
                    <a:p>
                      <a:pPr marL="0" algn="l" defTabSz="914400" rtl="0" eaLnBrk="1" latinLnBrk="0" hangingPunct="1">
                        <a:spcBef>
                          <a:spcPts val="800"/>
                        </a:spcBef>
                        <a:buFontTx/>
                      </a:pPr>
                      <a:r>
                        <a:rPr lang="en-US" sz="1400" dirty="0">
                          <a:ea typeface="+mn-lt"/>
                          <a:cs typeface="+mn-lt"/>
                          <a:hlinkClick r:id="rId9"/>
                        </a:rPr>
                        <a:t>AI Marketplace</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400" kern="1200" dirty="0">
                          <a:solidFill>
                            <a:schemeClr val="tx1"/>
                          </a:solidFill>
                          <a:latin typeface="+mn-lt"/>
                          <a:ea typeface="+mn-lt"/>
                          <a:cs typeface="+mn-lt"/>
                        </a:rPr>
                        <a:t>Identify the right AI vendor for your needs.</a:t>
                      </a:r>
                    </a:p>
                  </a:txBody>
                  <a:tcPr anchor="ctr">
                    <a:solidFill>
                      <a:schemeClr val="bg1">
                        <a:alpha val="80000"/>
                      </a:schemeClr>
                    </a:solidFill>
                  </a:tcPr>
                </a:tc>
                <a:extLst>
                  <a:ext uri="{0D108BD9-81ED-4DB2-BD59-A6C34878D82A}">
                    <a16:rowId xmlns:a16="http://schemas.microsoft.com/office/drawing/2014/main" val="911866334"/>
                  </a:ext>
                </a:extLst>
              </a:tr>
              <a:tr h="444118">
                <a:tc>
                  <a:txBody>
                    <a:bodyPr/>
                    <a:lstStyle/>
                    <a:p>
                      <a:pPr marL="0" algn="l" defTabSz="914400" rtl="0" eaLnBrk="1" latinLnBrk="0" hangingPunct="1">
                        <a:spcBef>
                          <a:spcPts val="800"/>
                        </a:spcBef>
                        <a:buFontTx/>
                      </a:pPr>
                      <a:r>
                        <a:rPr lang="en-US" sz="1400" dirty="0">
                          <a:ea typeface="+mn-lt"/>
                          <a:cs typeface="+mn-lt"/>
                          <a:hlinkClick r:id="rId10"/>
                        </a:rPr>
                        <a:t>Develop Responsible AI Guiding Principles</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400" kern="1200" dirty="0">
                          <a:solidFill>
                            <a:schemeClr val="tx1"/>
                          </a:solidFill>
                          <a:latin typeface="+mn-lt"/>
                          <a:ea typeface="+mn-lt"/>
                          <a:cs typeface="+mn-lt"/>
                        </a:rPr>
                        <a:t>Find your north star for responsible AI.</a:t>
                      </a:r>
                    </a:p>
                  </a:txBody>
                  <a:tcPr anchor="ctr">
                    <a:solidFill>
                      <a:schemeClr val="bg1">
                        <a:alpha val="80000"/>
                      </a:schemeClr>
                    </a:solidFill>
                  </a:tcPr>
                </a:tc>
                <a:extLst>
                  <a:ext uri="{0D108BD9-81ED-4DB2-BD59-A6C34878D82A}">
                    <a16:rowId xmlns:a16="http://schemas.microsoft.com/office/drawing/2014/main" val="1337123961"/>
                  </a:ext>
                </a:extLst>
              </a:tr>
              <a:tr h="444118">
                <a:tc>
                  <a:txBody>
                    <a:bodyPr/>
                    <a:lstStyle/>
                    <a:p>
                      <a:pPr marL="0" algn="l" defTabSz="914400" rtl="0" eaLnBrk="1" latinLnBrk="0" hangingPunct="1">
                        <a:spcBef>
                          <a:spcPts val="800"/>
                        </a:spcBef>
                        <a:buFontTx/>
                      </a:pPr>
                      <a:r>
                        <a:rPr lang="en-US" sz="1400" dirty="0">
                          <a:ea typeface="+mn-lt"/>
                          <a:cs typeface="+mn-lt"/>
                          <a:hlinkClick r:id="rId11"/>
                        </a:rPr>
                        <a:t>Develop an AI Compliance Strategy</a:t>
                      </a:r>
                      <a:endParaRPr lang="en-US" sz="1400" i="1" kern="1200" dirty="0">
                        <a:solidFill>
                          <a:schemeClr val="tx1"/>
                        </a:solidFill>
                        <a:latin typeface="+mn-lt"/>
                        <a:ea typeface="+mn-lt"/>
                        <a:cs typeface="+mn-lt"/>
                      </a:endParaRPr>
                    </a:p>
                  </a:txBody>
                  <a:tcPr anchor="ctr">
                    <a:solidFill>
                      <a:schemeClr val="bg1">
                        <a:alpha val="80000"/>
                      </a:schemeClr>
                    </a:solidFill>
                  </a:tcPr>
                </a:tc>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400" kern="1200" dirty="0">
                          <a:solidFill>
                            <a:schemeClr val="tx1"/>
                          </a:solidFill>
                          <a:latin typeface="+mn-lt"/>
                          <a:ea typeface="+mn-lt"/>
                          <a:cs typeface="+mn-lt"/>
                        </a:rPr>
                        <a:t>Provide actionable steps for your teams to align with global AI standards.</a:t>
                      </a:r>
                    </a:p>
                  </a:txBody>
                  <a:tcPr anchor="ctr">
                    <a:solidFill>
                      <a:schemeClr val="bg1">
                        <a:alpha val="80000"/>
                      </a:schemeClr>
                    </a:solidFill>
                  </a:tcPr>
                </a:tc>
                <a:extLst>
                  <a:ext uri="{0D108BD9-81ED-4DB2-BD59-A6C34878D82A}">
                    <a16:rowId xmlns:a16="http://schemas.microsoft.com/office/drawing/2014/main" val="1995331826"/>
                  </a:ext>
                </a:extLst>
              </a:tr>
            </a:tbl>
          </a:graphicData>
        </a:graphic>
      </p:graphicFrame>
    </p:spTree>
    <p:extLst>
      <p:ext uri="{BB962C8B-B14F-4D97-AF65-F5344CB8AC3E}">
        <p14:creationId xmlns:p14="http://schemas.microsoft.com/office/powerpoint/2010/main" val="248257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circle with text&#10;&#10;AI-generated content may be incorrect.">
            <a:extLst>
              <a:ext uri="{FF2B5EF4-FFF2-40B4-BE49-F238E27FC236}">
                <a16:creationId xmlns:a16="http://schemas.microsoft.com/office/drawing/2014/main" id="{5409E5A0-1D0E-7CA5-9871-77C557DBA3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40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A251F-7F5B-4FF8-377F-1B3544D8629D}"/>
              </a:ext>
            </a:extLst>
          </p:cNvPr>
          <p:cNvPicPr>
            <a:picLocks noChangeAspect="1"/>
          </p:cNvPicPr>
          <p:nvPr/>
        </p:nvPicPr>
        <p:blipFill>
          <a:blip r:embed="rId3"/>
          <a:srcRect l="14768" r="15076"/>
          <a:stretch/>
        </p:blipFill>
        <p:spPr>
          <a:xfrm>
            <a:off x="3638550" y="0"/>
            <a:ext cx="8553450" cy="6858000"/>
          </a:xfrm>
          <a:prstGeom prst="rect">
            <a:avLst/>
          </a:prstGeom>
        </p:spPr>
      </p:pic>
      <p:sp>
        <p:nvSpPr>
          <p:cNvPr id="4" name="Rectangle 3">
            <a:extLst>
              <a:ext uri="{FF2B5EF4-FFF2-40B4-BE49-F238E27FC236}">
                <a16:creationId xmlns:a16="http://schemas.microsoft.com/office/drawing/2014/main" id="{0D3F6879-04E4-ACCC-59C5-A08E419C7CF9}"/>
              </a:ext>
            </a:extLst>
          </p:cNvPr>
          <p:cNvSpPr>
            <a:spLocks/>
          </p:cNvSpPr>
          <p:nvPr/>
        </p:nvSpPr>
        <p:spPr>
          <a:xfrm>
            <a:off x="176213" y="1550894"/>
            <a:ext cx="3286125" cy="507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1800" b="0" i="0" u="none" strike="noStrike" kern="1200" cap="none" spc="0" normalizeH="0" baseline="0" noProof="0" dirty="0">
                <a:ln>
                  <a:noFill/>
                </a:ln>
                <a:solidFill>
                  <a:srgbClr val="494949"/>
                </a:solidFill>
                <a:effectLst/>
                <a:uLnTx/>
                <a:uFillTx/>
                <a:ea typeface="+mn-lt"/>
                <a:cs typeface="+mn-lt"/>
              </a:rPr>
              <a:t>Unlock the potential of AI tailored to your needs and transform possibilities into reality with our dedicated support.</a:t>
            </a:r>
          </a:p>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1800" b="0" i="0" u="none" strike="noStrike" kern="1200" cap="none" spc="0" normalizeH="0" baseline="0" noProof="0" dirty="0">
                <a:ln>
                  <a:noFill/>
                </a:ln>
                <a:solidFill>
                  <a:srgbClr val="494949"/>
                </a:solidFill>
                <a:effectLst/>
                <a:uLnTx/>
                <a:uFillTx/>
                <a:ea typeface="+mn-lt"/>
                <a:cs typeface="+mn-lt"/>
              </a:rPr>
              <a:t>Info-Tech’s AI marketplace makes your AI vendor selection a breeze by leveraging an extensive catalogue of case studies and thought leader interviews.</a:t>
            </a:r>
            <a:endParaRPr kumimoji="0" lang="en-GB" sz="3200" b="0" i="0" u="none" strike="noStrike" kern="1200" cap="none" spc="0" normalizeH="0" baseline="0" noProof="0" dirty="0">
              <a:ln>
                <a:noFill/>
              </a:ln>
              <a:solidFill>
                <a:srgbClr val="494949"/>
              </a:solidFill>
              <a:effectLst/>
              <a:uLnTx/>
              <a:uFillTx/>
              <a:latin typeface="Roboto Condensed Light"/>
              <a:ea typeface="+mn-lt"/>
              <a:cs typeface="+mn-lt"/>
            </a:endParaRPr>
          </a:p>
        </p:txBody>
      </p:sp>
      <p:sp>
        <p:nvSpPr>
          <p:cNvPr id="3" name="TextBox 2">
            <a:extLst>
              <a:ext uri="{FF2B5EF4-FFF2-40B4-BE49-F238E27FC236}">
                <a16:creationId xmlns:a16="http://schemas.microsoft.com/office/drawing/2014/main" id="{A03B4C22-3052-EC78-D55B-F9A093999968}"/>
              </a:ext>
            </a:extLst>
          </p:cNvPr>
          <p:cNvSpPr txBox="1">
            <a:spLocks/>
          </p:cNvSpPr>
          <p:nvPr/>
        </p:nvSpPr>
        <p:spPr>
          <a:xfrm>
            <a:off x="268941" y="996896"/>
            <a:ext cx="3433483" cy="55399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sz="3000" b="1" i="0" u="none" strike="noStrike" kern="1200" cap="none" spc="0" normalizeH="0" baseline="0" noProof="0" dirty="0">
                <a:ln>
                  <a:noFill/>
                </a:ln>
                <a:solidFill>
                  <a:srgbClr val="02347C"/>
                </a:solidFill>
                <a:effectLst/>
                <a:uLnTx/>
                <a:uFillTx/>
                <a:latin typeface="Montserrat" panose="00000500000000000000" pitchFamily="2" charset="0"/>
                <a:ea typeface="+mn-lt"/>
                <a:cs typeface="+mn-lt"/>
              </a:rPr>
              <a:t>AI Marketplace</a:t>
            </a:r>
          </a:p>
        </p:txBody>
      </p:sp>
    </p:spTree>
    <p:extLst>
      <p:ext uri="{BB962C8B-B14F-4D97-AF65-F5344CB8AC3E}">
        <p14:creationId xmlns:p14="http://schemas.microsoft.com/office/powerpoint/2010/main" val="165884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8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403FCF65-EA8D-3145-9116-D866B874C4F5}"/>
              </a:ext>
            </a:extLst>
          </p:cNvPr>
          <p:cNvSpPr txBox="1">
            <a:spLocks/>
          </p:cNvSpPr>
          <p:nvPr/>
        </p:nvSpPr>
        <p:spPr>
          <a:xfrm>
            <a:off x="379978" y="421529"/>
            <a:ext cx="10462897" cy="529100"/>
          </a:xfrm>
          <a:prstGeom prst="rect">
            <a:avLst/>
          </a:prstGeom>
        </p:spPr>
        <p:txBody>
          <a:bodyPr/>
          <a:lstStyle>
            <a:lvl1pPr>
              <a:defRPr>
                <a:latin typeface="+mj-lt"/>
                <a:ea typeface="+mj-ea"/>
                <a:cs typeface="+mj-cs"/>
              </a:defRPr>
            </a:lvl1pPr>
          </a:lstStyle>
          <a:p>
            <a:pPr marR="0" lvl="0" indent="0" fontAlgn="auto">
              <a:spcBef>
                <a:spcPct val="0"/>
              </a:spcBef>
              <a:spcAft>
                <a:spcPts val="0"/>
              </a:spcAft>
              <a:buClrTx/>
              <a:buSzTx/>
              <a:tabLst/>
              <a:defRPr/>
            </a:pPr>
            <a:r>
              <a:rPr lang="en-US" sz="4000" b="1" dirty="0">
                <a:solidFill>
                  <a:schemeClr val="accent1"/>
                </a:solidFill>
                <a:latin typeface="Montserrat SemiBold" panose="00000700000000000000" pitchFamily="2" charset="0"/>
                <a:ea typeface="+mj-lt"/>
                <a:cs typeface="+mj-lt"/>
              </a:rPr>
              <a:t>Purpose of the Document</a:t>
            </a:r>
          </a:p>
        </p:txBody>
      </p:sp>
      <p:sp>
        <p:nvSpPr>
          <p:cNvPr id="6" name="TextBox 5">
            <a:extLst>
              <a:ext uri="{FF2B5EF4-FFF2-40B4-BE49-F238E27FC236}">
                <a16:creationId xmlns:a16="http://schemas.microsoft.com/office/drawing/2014/main" id="{EE759C86-6A86-2835-6360-4DDA7223F24A}"/>
              </a:ext>
            </a:extLst>
          </p:cNvPr>
          <p:cNvSpPr txBox="1">
            <a:spLocks/>
          </p:cNvSpPr>
          <p:nvPr/>
        </p:nvSpPr>
        <p:spPr>
          <a:xfrm>
            <a:off x="379978" y="1388358"/>
            <a:ext cx="11091587" cy="5125057"/>
          </a:xfrm>
          <a:prstGeom prst="rect">
            <a:avLst/>
          </a:prstGeom>
          <a:noFill/>
        </p:spPr>
        <p:txBody>
          <a:bodyPr wrap="square" rtlCol="0">
            <a:spAutoFit/>
          </a:bodyPr>
          <a:lstStyle/>
          <a:p>
            <a:pPr>
              <a:lnSpc>
                <a:spcPts val="1800"/>
              </a:lnSpc>
              <a:spcAft>
                <a:spcPts val="600"/>
              </a:spcAft>
            </a:pPr>
            <a:r>
              <a:rPr lang="en-US" sz="1600" b="1" dirty="0">
                <a:latin typeface="Montserrat SemiBold" panose="00000700000000000000" pitchFamily="2" charset="0"/>
                <a:ea typeface="+mn-lt"/>
                <a:cs typeface="+mn-lt"/>
              </a:rPr>
              <a:t>Intent</a:t>
            </a:r>
          </a:p>
          <a:p>
            <a:pPr>
              <a:lnSpc>
                <a:spcPts val="1800"/>
              </a:lnSpc>
              <a:spcAft>
                <a:spcPts val="600"/>
              </a:spcAft>
            </a:pPr>
            <a:r>
              <a:rPr lang="en-US" sz="1200" dirty="0">
                <a:latin typeface="Roboto Light"/>
                <a:ea typeface="+mn-lt"/>
                <a:cs typeface="+mn-lt"/>
              </a:rPr>
              <a:t>The purpose of this document is to provide an external review of your current AI strategy.</a:t>
            </a:r>
            <a:endParaRPr lang="en-US" sz="1200" b="1" dirty="0">
              <a:latin typeface="Roboto Light"/>
              <a:ea typeface="+mn-lt"/>
              <a:cs typeface="+mn-lt"/>
            </a:endParaRPr>
          </a:p>
          <a:p>
            <a:pPr>
              <a:lnSpc>
                <a:spcPts val="1800"/>
              </a:lnSpc>
              <a:spcBef>
                <a:spcPts val="1200"/>
              </a:spcBef>
              <a:spcAft>
                <a:spcPts val="600"/>
              </a:spcAft>
            </a:pPr>
            <a:r>
              <a:rPr lang="en-US" sz="1600" b="1" dirty="0">
                <a:latin typeface="Montserrat SemiBold" panose="00000700000000000000" pitchFamily="2" charset="0"/>
                <a:ea typeface="+mn-lt"/>
                <a:cs typeface="+mn-lt"/>
              </a:rPr>
              <a:t>Approach and Methodology</a:t>
            </a:r>
          </a:p>
          <a:p>
            <a:pPr>
              <a:lnSpc>
                <a:spcPts val="1800"/>
              </a:lnSpc>
              <a:spcAft>
                <a:spcPts val="600"/>
              </a:spcAft>
            </a:pPr>
            <a:r>
              <a:rPr lang="en-US" sz="1200" dirty="0">
                <a:latin typeface="Roboto Light"/>
                <a:ea typeface="+mn-lt"/>
                <a:cs typeface="+mn-lt"/>
              </a:rPr>
              <a:t>This document contains the results of Info-Tech’s AI Strategy Review Concierge Service. The review leverages Info-Tech’s best-practice methodology and research as well as industry expertise to derive insights around the recommendations. The approach taken to score and analyze the results is broken into two distinct categories that are characteristic of leading practices when designing an IT strategy:  </a:t>
            </a:r>
          </a:p>
          <a:p>
            <a:pPr lvl="1" indent="-285750">
              <a:lnSpc>
                <a:spcPts val="1800"/>
              </a:lnSpc>
              <a:spcAft>
                <a:spcPts val="600"/>
              </a:spcAft>
              <a:buFont typeface="Arial" panose="020B0604020202020204" pitchFamily="34" charset="0"/>
              <a:buChar char="○"/>
            </a:pPr>
            <a:r>
              <a:rPr lang="en-US" sz="1200" b="1" dirty="0">
                <a:latin typeface="Roboto Light"/>
                <a:ea typeface="+mn-lt"/>
                <a:cs typeface="+mn-lt"/>
              </a:rPr>
              <a:t>Must-haves:</a:t>
            </a:r>
            <a:r>
              <a:rPr lang="en-US" sz="1200" dirty="0">
                <a:latin typeface="Roboto Light"/>
                <a:ea typeface="+mn-lt"/>
                <a:cs typeface="+mn-lt"/>
              </a:rPr>
              <a:t> Characteristics that must be present (at minimum) for the strategy to be considered viable to meet its intended AI goals and align to business objectives. These are indicated in purple on the scorecard.   </a:t>
            </a:r>
          </a:p>
          <a:p>
            <a:pPr lvl="1" indent="-285750">
              <a:lnSpc>
                <a:spcPts val="1800"/>
              </a:lnSpc>
              <a:spcAft>
                <a:spcPts val="600"/>
              </a:spcAft>
              <a:buFont typeface="Arial" panose="020B0604020202020204" pitchFamily="34" charset="0"/>
              <a:buChar char="○"/>
            </a:pPr>
            <a:r>
              <a:rPr lang="en-US" sz="1200" b="1" dirty="0">
                <a:latin typeface="Roboto Light"/>
                <a:ea typeface="+mn-lt"/>
                <a:cs typeface="+mn-lt"/>
              </a:rPr>
              <a:t>Nice-to-haves:</a:t>
            </a:r>
            <a:r>
              <a:rPr lang="en-US" sz="1200" dirty="0">
                <a:latin typeface="Roboto Light"/>
                <a:ea typeface="+mn-lt"/>
                <a:cs typeface="+mn-lt"/>
              </a:rPr>
              <a:t> Characteristics that are not mandatory but provide incremental value to the AI strategy to have a clear diagnosis of the problem, clarity in the scope and objectives, and a coherent articulation of the approach that is action-oriented and comfortable with debate and ambiguity. These are indicated in light blue on the scorecard. </a:t>
            </a:r>
          </a:p>
          <a:p>
            <a:pPr lvl="1" indent="-285750">
              <a:lnSpc>
                <a:spcPts val="1800"/>
              </a:lnSpc>
              <a:spcAft>
                <a:spcPts val="600"/>
              </a:spcAft>
              <a:buFont typeface="Arial" panose="020B0604020202020204" pitchFamily="34" charset="0"/>
              <a:buChar char="○"/>
            </a:pPr>
            <a:endParaRPr lang="en-US" sz="1200" dirty="0">
              <a:latin typeface="Roboto Light"/>
              <a:ea typeface="+mn-lt"/>
              <a:cs typeface="+mn-lt"/>
            </a:endParaRPr>
          </a:p>
          <a:p>
            <a:pPr>
              <a:lnSpc>
                <a:spcPts val="1800"/>
              </a:lnSpc>
              <a:spcBef>
                <a:spcPts val="1800"/>
              </a:spcBef>
              <a:spcAft>
                <a:spcPts val="600"/>
              </a:spcAft>
            </a:pPr>
            <a:r>
              <a:rPr lang="en-US" sz="1600" b="1" dirty="0">
                <a:latin typeface="Montserrat SemiBold" panose="00000700000000000000" pitchFamily="2" charset="0"/>
                <a:ea typeface="+mn-lt"/>
                <a:cs typeface="+mn-lt"/>
              </a:rPr>
              <a:t>Inherent Limitations </a:t>
            </a:r>
          </a:p>
          <a:p>
            <a:pPr>
              <a:lnSpc>
                <a:spcPts val="1800"/>
              </a:lnSpc>
              <a:spcAft>
                <a:spcPts val="600"/>
              </a:spcAft>
            </a:pPr>
            <a:r>
              <a:rPr lang="en-US" sz="1200" dirty="0">
                <a:latin typeface="Roboto Light"/>
                <a:ea typeface="+mn-lt"/>
                <a:cs typeface="+mn-lt"/>
              </a:rPr>
              <a:t>This document has been prepared on a confidential basis for the internal use of _________________ (Member Name). Info-Tech Research Group (ITRG) neither warrants nor represents that the information contained in this research report is accurate, complete, sufficient, or appropriate for use by any person or entity other than __________ (the Member) for the purposes of reviewing the AI strategy.  </a:t>
            </a:r>
          </a:p>
          <a:p>
            <a:pPr>
              <a:lnSpc>
                <a:spcPts val="2200"/>
              </a:lnSpc>
              <a:spcAft>
                <a:spcPts val="600"/>
              </a:spcAft>
            </a:pPr>
            <a:endParaRPr lang="en-US" sz="1600" b="1" dirty="0">
              <a:latin typeface="Roboto Light"/>
              <a:ea typeface="+mn-lt"/>
              <a:cs typeface="+mn-lt"/>
            </a:endParaRPr>
          </a:p>
        </p:txBody>
      </p:sp>
      <p:pic>
        <p:nvPicPr>
          <p:cNvPr id="3" name="Picture 2">
            <a:extLst>
              <a:ext uri="{FF2B5EF4-FFF2-40B4-BE49-F238E27FC236}">
                <a16:creationId xmlns:a16="http://schemas.microsoft.com/office/drawing/2014/main" id="{B611D4A2-B595-333C-976E-C921E26F9B1B}"/>
              </a:ext>
            </a:extLst>
          </p:cNvPr>
          <p:cNvPicPr>
            <a:picLocks noChangeAspect="1"/>
          </p:cNvPicPr>
          <p:nvPr/>
        </p:nvPicPr>
        <p:blipFill rotWithShape="1">
          <a:blip r:embed="rId3"/>
          <a:srcRect l="25983" t="-2934"/>
          <a:stretch/>
        </p:blipFill>
        <p:spPr>
          <a:xfrm>
            <a:off x="895150" y="4523874"/>
            <a:ext cx="3399923" cy="325267"/>
          </a:xfrm>
          <a:prstGeom prst="rect">
            <a:avLst/>
          </a:prstGeom>
        </p:spPr>
      </p:pic>
    </p:spTree>
    <p:extLst>
      <p:ext uri="{BB962C8B-B14F-4D97-AF65-F5344CB8AC3E}">
        <p14:creationId xmlns:p14="http://schemas.microsoft.com/office/powerpoint/2010/main" val="84537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7DD877-86E7-442B-8BB9-8DBC13D48472}"/>
              </a:ext>
            </a:extLst>
          </p:cNvPr>
          <p:cNvSpPr txBox="1">
            <a:spLocks/>
          </p:cNvSpPr>
          <p:nvPr/>
        </p:nvSpPr>
        <p:spPr>
          <a:xfrm>
            <a:off x="394459" y="425411"/>
            <a:ext cx="11441383" cy="707886"/>
          </a:xfrm>
          <a:prstGeom prst="rect">
            <a:avLst/>
          </a:prstGeom>
          <a:noFill/>
        </p:spPr>
        <p:txBody>
          <a:bodyPr wrap="square" rtlCol="0">
            <a:spAutoFit/>
          </a:bodyPr>
          <a:lstStyle/>
          <a:p>
            <a:r>
              <a:rPr lang="en-US" sz="4000" dirty="0">
                <a:solidFill>
                  <a:schemeClr val="tx2"/>
                </a:solidFill>
                <a:latin typeface="Montserrat SemiBold" panose="00000700000000000000" pitchFamily="2" charset="0"/>
                <a:ea typeface="+mn-lt"/>
                <a:cs typeface="+mn-lt"/>
              </a:rPr>
              <a:t>Interpretation of Results </a:t>
            </a:r>
          </a:p>
        </p:txBody>
      </p:sp>
      <p:sp>
        <p:nvSpPr>
          <p:cNvPr id="123" name="Rectangle 122">
            <a:extLst>
              <a:ext uri="{FF2B5EF4-FFF2-40B4-BE49-F238E27FC236}">
                <a16:creationId xmlns:a16="http://schemas.microsoft.com/office/drawing/2014/main" id="{45229F28-F70F-79B3-25F1-7C7A8E9B60E3}"/>
              </a:ext>
            </a:extLst>
          </p:cNvPr>
          <p:cNvSpPr>
            <a:spLocks/>
          </p:cNvSpPr>
          <p:nvPr/>
        </p:nvSpPr>
        <p:spPr>
          <a:xfrm>
            <a:off x="394459" y="2096381"/>
            <a:ext cx="2917125" cy="338554"/>
          </a:xfrm>
          <a:prstGeom prst="rect">
            <a:avLst/>
          </a:prstGeom>
        </p:spPr>
        <p:txBody>
          <a:bodyPr wrap="square">
            <a:spAutoFit/>
          </a:bodyPr>
          <a:lstStyle/>
          <a:p>
            <a:pPr marL="0" marR="0" lvl="0" indent="0" defTabSz="554437"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Montserrat SemiBold" panose="00000700000000000000" pitchFamily="2" charset="0"/>
                <a:ea typeface="+mn-lt"/>
                <a:cs typeface="+mn-lt"/>
              </a:rPr>
              <a:t>Definition of Dimensions</a:t>
            </a:r>
          </a:p>
        </p:txBody>
      </p:sp>
      <p:sp>
        <p:nvSpPr>
          <p:cNvPr id="124" name="Rectangle 123">
            <a:extLst>
              <a:ext uri="{FF2B5EF4-FFF2-40B4-BE49-F238E27FC236}">
                <a16:creationId xmlns:a16="http://schemas.microsoft.com/office/drawing/2014/main" id="{136BA077-77FF-F1E7-47FC-DCA1A63881E2}"/>
              </a:ext>
            </a:extLst>
          </p:cNvPr>
          <p:cNvSpPr>
            <a:spLocks/>
          </p:cNvSpPr>
          <p:nvPr/>
        </p:nvSpPr>
        <p:spPr>
          <a:xfrm>
            <a:off x="394458" y="2677392"/>
            <a:ext cx="11329779" cy="2554545"/>
          </a:xfrm>
          <a:prstGeom prst="rect">
            <a:avLst/>
          </a:prstGeom>
        </p:spPr>
        <p:txBody>
          <a:bodyPr wrap="square">
            <a:spAutoFit/>
          </a:bodyPr>
          <a:lstStyle/>
          <a:p>
            <a:pPr defTabSz="554437">
              <a:defRPr/>
            </a:pPr>
            <a:r>
              <a:rPr lang="en-US" sz="1600" b="1" dirty="0">
                <a:solidFill>
                  <a:schemeClr val="accent1"/>
                </a:solidFill>
                <a:latin typeface="Montserrat SemiBold" panose="00000700000000000000" pitchFamily="2" charset="0"/>
                <a:ea typeface="+mn-lt"/>
                <a:cs typeface="+mn-lt"/>
              </a:rPr>
              <a:t>AI Strategy Foundations: </a:t>
            </a:r>
            <a:r>
              <a:rPr lang="en-US" sz="1600" dirty="0">
                <a:latin typeface="Roboto Light"/>
                <a:ea typeface="+mn-lt"/>
                <a:cs typeface="+mn-lt"/>
              </a:rPr>
              <a:t>Provide context on AI vision, goals, strategic principles, foundational (responsible) principles.</a:t>
            </a:r>
          </a:p>
          <a:p>
            <a:pPr defTabSz="554437">
              <a:defRPr/>
            </a:pPr>
            <a:endParaRPr lang="en-US" sz="1600" dirty="0">
              <a:latin typeface="Roboto Light"/>
              <a:ea typeface="+mn-lt"/>
              <a:cs typeface="+mn-lt"/>
            </a:endParaRPr>
          </a:p>
          <a:p>
            <a:pPr defTabSz="554437">
              <a:defRPr/>
            </a:pPr>
            <a:r>
              <a:rPr lang="en-US" sz="1600" b="1" dirty="0">
                <a:solidFill>
                  <a:schemeClr val="accent1"/>
                </a:solidFill>
                <a:latin typeface="Montserrat SemiBold" panose="00000700000000000000" pitchFamily="2" charset="0"/>
                <a:ea typeface="+mn-lt"/>
                <a:cs typeface="+mn-lt"/>
              </a:rPr>
              <a:t>AI Maturity: </a:t>
            </a:r>
            <a:r>
              <a:rPr lang="en-US" sz="1600" dirty="0">
                <a:latin typeface="Roboto Light"/>
                <a:ea typeface="+mn-lt"/>
                <a:cs typeface="+mn-lt"/>
              </a:rPr>
              <a:t>Measure the AI readiness based on five maturity dimensions; AI governance, data management, people and talent, AI processes and technology.</a:t>
            </a:r>
          </a:p>
          <a:p>
            <a:pPr defTabSz="554437">
              <a:defRPr/>
            </a:pPr>
            <a:endParaRPr lang="en-US" sz="1600" dirty="0">
              <a:latin typeface="Roboto Light"/>
              <a:ea typeface="+mn-lt"/>
              <a:cs typeface="+mn-lt"/>
            </a:endParaRPr>
          </a:p>
          <a:p>
            <a:pPr defTabSz="554437">
              <a:defRPr/>
            </a:pPr>
            <a:r>
              <a:rPr lang="en-US" sz="1600" b="1" dirty="0">
                <a:solidFill>
                  <a:schemeClr val="accent1"/>
                </a:solidFill>
                <a:latin typeface="Montserrat SemiBold" panose="00000700000000000000" pitchFamily="2" charset="0"/>
                <a:ea typeface="+mn-lt"/>
                <a:cs typeface="+mn-lt"/>
              </a:rPr>
              <a:t>AI Use Case Discovery: </a:t>
            </a:r>
            <a:r>
              <a:rPr lang="en-US" sz="1600" dirty="0">
                <a:latin typeface="Roboto Light"/>
                <a:ea typeface="+mn-lt"/>
                <a:cs typeface="+mn-lt"/>
              </a:rPr>
              <a:t>Focuses on candidate AI use case list and their prioritization based on feasibility and value.</a:t>
            </a:r>
          </a:p>
          <a:p>
            <a:pPr marL="0" marR="0" lvl="0" indent="0" algn="l" defTabSz="554437" rtl="0" eaLnBrk="1" fontAlgn="auto" latinLnBrk="0" hangingPunct="1">
              <a:lnSpc>
                <a:spcPct val="100000"/>
              </a:lnSpc>
              <a:spcBef>
                <a:spcPts val="0"/>
              </a:spcBef>
              <a:spcAft>
                <a:spcPts val="0"/>
              </a:spcAft>
              <a:buClrTx/>
              <a:buSzTx/>
              <a:buFontTx/>
              <a:buNone/>
              <a:tabLst/>
              <a:defRPr/>
            </a:pPr>
            <a:endParaRPr lang="en-US" sz="1600" dirty="0">
              <a:latin typeface="Roboto Light"/>
              <a:ea typeface="+mn-lt"/>
              <a:cs typeface="+mn-lt"/>
            </a:endParaRPr>
          </a:p>
          <a:p>
            <a:pPr defTabSz="554437">
              <a:defRPr/>
            </a:pPr>
            <a:r>
              <a:rPr lang="en-US" sz="1600" b="1" dirty="0">
                <a:solidFill>
                  <a:schemeClr val="accent1"/>
                </a:solidFill>
                <a:latin typeface="Montserrat SemiBold" panose="00000700000000000000" pitchFamily="2" charset="0"/>
                <a:ea typeface="+mn-lt"/>
                <a:cs typeface="+mn-lt"/>
              </a:rPr>
              <a:t>Use Case Details: </a:t>
            </a:r>
            <a:r>
              <a:rPr lang="en-US" sz="1600" dirty="0">
                <a:latin typeface="Roboto Light"/>
                <a:ea typeface="+mn-lt"/>
                <a:cs typeface="+mn-lt"/>
              </a:rPr>
              <a:t>Clear descriptions of AI use cases appropriately aligned to enable and drive business value.  </a:t>
            </a:r>
          </a:p>
          <a:p>
            <a:pPr marL="0" marR="0" lvl="0" indent="0" algn="l" defTabSz="554437" rtl="0" eaLnBrk="1" fontAlgn="auto" latinLnBrk="0" hangingPunct="1">
              <a:lnSpc>
                <a:spcPct val="100000"/>
              </a:lnSpc>
              <a:spcBef>
                <a:spcPts val="0"/>
              </a:spcBef>
              <a:spcAft>
                <a:spcPts val="0"/>
              </a:spcAft>
              <a:buClrTx/>
              <a:buSzTx/>
              <a:buFontTx/>
              <a:buNone/>
              <a:tabLst/>
              <a:defRPr/>
            </a:pPr>
            <a:endParaRPr lang="en-US" sz="1600" dirty="0">
              <a:solidFill>
                <a:schemeClr val="tx2"/>
              </a:solidFill>
              <a:latin typeface="Roboto Light"/>
              <a:ea typeface="+mn-lt"/>
              <a:cs typeface="+mn-lt"/>
            </a:endParaRPr>
          </a:p>
          <a:p>
            <a:pPr defTabSz="554437">
              <a:defRPr/>
            </a:pPr>
            <a:r>
              <a:rPr lang="en-US" sz="1600" b="1" dirty="0">
                <a:solidFill>
                  <a:schemeClr val="accent1"/>
                </a:solidFill>
                <a:latin typeface="Montserrat SemiBold" panose="00000700000000000000" pitchFamily="2" charset="0"/>
                <a:ea typeface="+mn-lt"/>
                <a:cs typeface="+mn-lt"/>
              </a:rPr>
              <a:t>AI Roadmap: </a:t>
            </a:r>
            <a:r>
              <a:rPr lang="en-US" sz="1600" dirty="0">
                <a:latin typeface="Roboto Light"/>
                <a:ea typeface="+mn-lt"/>
                <a:cs typeface="+mn-lt"/>
              </a:rPr>
              <a:t>Identifies explicit timelines for each of AI initiatives. </a:t>
            </a:r>
            <a:endParaRPr lang="en-US" sz="1600" dirty="0">
              <a:solidFill>
                <a:schemeClr val="tx2"/>
              </a:solidFill>
              <a:latin typeface="Roboto Light"/>
              <a:ea typeface="+mn-lt"/>
              <a:cs typeface="+mn-lt"/>
            </a:endParaRPr>
          </a:p>
        </p:txBody>
      </p:sp>
      <p:sp>
        <p:nvSpPr>
          <p:cNvPr id="2" name="TextBox 1">
            <a:extLst>
              <a:ext uri="{FF2B5EF4-FFF2-40B4-BE49-F238E27FC236}">
                <a16:creationId xmlns:a16="http://schemas.microsoft.com/office/drawing/2014/main" id="{8280DD7C-CD09-4FA0-AF1E-529CAC36EFF7}"/>
              </a:ext>
            </a:extLst>
          </p:cNvPr>
          <p:cNvSpPr txBox="1">
            <a:spLocks/>
          </p:cNvSpPr>
          <p:nvPr/>
        </p:nvSpPr>
        <p:spPr>
          <a:xfrm>
            <a:off x="501116" y="1114047"/>
            <a:ext cx="8368937" cy="484393"/>
          </a:xfrm>
          <a:prstGeom prst="rect">
            <a:avLst/>
          </a:prstGeom>
        </p:spPr>
        <p:txBody>
          <a:bodyPr wrap="square" lIns="0" tIns="0" rIns="0" bIns="0" numCol="1" spcCol="360000" rtlCol="0">
            <a:noAutofit/>
          </a:bodyPr>
          <a:lstStyle/>
          <a:p>
            <a:pPr algn="l">
              <a:lnSpc>
                <a:spcPct val="110000"/>
              </a:lnSpc>
              <a:tabLst/>
            </a:pPr>
            <a:r>
              <a:rPr lang="en-US" sz="1600" dirty="0">
                <a:solidFill>
                  <a:srgbClr val="0070C0"/>
                </a:solidFill>
                <a:latin typeface="Exo" panose="02000303000000000000" pitchFamily="2" charset="0"/>
                <a:ea typeface="+mn-lt"/>
                <a:cs typeface="+mn-lt"/>
              </a:rPr>
              <a:t>Info-Tech’s approach to IT strategy assessment focuses on 5 key dimensions</a:t>
            </a:r>
          </a:p>
        </p:txBody>
      </p:sp>
      <p:cxnSp>
        <p:nvCxnSpPr>
          <p:cNvPr id="5" name="Straight Connector 4">
            <a:extLst>
              <a:ext uri="{FF2B5EF4-FFF2-40B4-BE49-F238E27FC236}">
                <a16:creationId xmlns:a16="http://schemas.microsoft.com/office/drawing/2014/main" id="{E1D46CA4-7E92-A0C8-4436-71405D5DFC47}"/>
              </a:ext>
            </a:extLst>
          </p:cNvPr>
          <p:cNvCxnSpPr>
            <a:cxnSpLocks/>
          </p:cNvCxnSpPr>
          <p:nvPr/>
        </p:nvCxnSpPr>
        <p:spPr>
          <a:xfrm>
            <a:off x="394458" y="2434935"/>
            <a:ext cx="28104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0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69469B1-FD69-8002-3A49-B4F97F69C8EC}"/>
              </a:ext>
            </a:extLst>
          </p:cNvPr>
          <p:cNvSpPr txBox="1">
            <a:spLocks/>
          </p:cNvSpPr>
          <p:nvPr/>
        </p:nvSpPr>
        <p:spPr>
          <a:xfrm>
            <a:off x="463520" y="4985668"/>
            <a:ext cx="1117107" cy="252068"/>
          </a:xfrm>
          <a:prstGeom prst="rect">
            <a:avLst/>
          </a:prstGeom>
        </p:spPr>
        <p:txBody>
          <a:bodyPr lIns="0" tIns="0" rIns="0" bIns="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spc="0">
                <a:solidFill>
                  <a:srgbClr val="2576B7"/>
                </a:solidFill>
                <a:latin typeface="Montserrat"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500"/>
              </a:spcBef>
              <a:buFontTx/>
            </a:pPr>
            <a:r>
              <a:rPr lang="en-US" sz="1400" b="1" dirty="0">
                <a:solidFill>
                  <a:srgbClr val="2576B6"/>
                </a:solidFill>
                <a:latin typeface="Exo" panose="02000303000000000000" pitchFamily="2" charset="0"/>
                <a:ea typeface="+mn-lt"/>
                <a:cs typeface="+mn-lt"/>
              </a:rPr>
              <a:t>Overall Score</a:t>
            </a:r>
          </a:p>
        </p:txBody>
      </p:sp>
      <p:sp>
        <p:nvSpPr>
          <p:cNvPr id="3" name="Rectangle 2">
            <a:extLst>
              <a:ext uri="{FF2B5EF4-FFF2-40B4-BE49-F238E27FC236}">
                <a16:creationId xmlns:a16="http://schemas.microsoft.com/office/drawing/2014/main" id="{0846777A-E5C5-AE7B-B2D0-B7A2907B0F29}"/>
              </a:ext>
            </a:extLst>
          </p:cNvPr>
          <p:cNvSpPr>
            <a:spLocks/>
          </p:cNvSpPr>
          <p:nvPr/>
        </p:nvSpPr>
        <p:spPr>
          <a:xfrm rot="5400000">
            <a:off x="5848210" y="-82425"/>
            <a:ext cx="483190" cy="11277349"/>
          </a:xfrm>
          <a:prstGeom prst="rect">
            <a:avLst/>
          </a:prstGeom>
          <a:gradFill>
            <a:gsLst>
              <a:gs pos="8000">
                <a:schemeClr val="accent4"/>
              </a:gs>
              <a:gs pos="31000">
                <a:srgbClr val="FFC000"/>
              </a:gs>
              <a:gs pos="48000">
                <a:srgbClr val="FD595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ea typeface="+mn-lt"/>
              <a:cs typeface="+mn-lt"/>
            </a:endParaRPr>
          </a:p>
        </p:txBody>
      </p:sp>
      <p:sp>
        <p:nvSpPr>
          <p:cNvPr id="4" name="Title Placeholder 9">
            <a:extLst>
              <a:ext uri="{FF2B5EF4-FFF2-40B4-BE49-F238E27FC236}">
                <a16:creationId xmlns:a16="http://schemas.microsoft.com/office/drawing/2014/main" id="{CA6CF3D2-9A14-D870-6487-7E01BF6CBD86}"/>
              </a:ext>
            </a:extLst>
          </p:cNvPr>
          <p:cNvSpPr txBox="1">
            <a:spLocks/>
          </p:cNvSpPr>
          <p:nvPr/>
        </p:nvSpPr>
        <p:spPr>
          <a:xfrm>
            <a:off x="395715" y="414403"/>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Executive Summary</a:t>
            </a:r>
          </a:p>
        </p:txBody>
      </p:sp>
      <p:sp>
        <p:nvSpPr>
          <p:cNvPr id="5" name="Title Placeholder 9">
            <a:extLst>
              <a:ext uri="{FF2B5EF4-FFF2-40B4-BE49-F238E27FC236}">
                <a16:creationId xmlns:a16="http://schemas.microsoft.com/office/drawing/2014/main" id="{A42A5681-79F4-98B2-BE13-2D7A179ED49D}"/>
              </a:ext>
            </a:extLst>
          </p:cNvPr>
          <p:cNvSpPr txBox="1">
            <a:spLocks/>
          </p:cNvSpPr>
          <p:nvPr/>
        </p:nvSpPr>
        <p:spPr>
          <a:xfrm>
            <a:off x="451131" y="1060156"/>
            <a:ext cx="10515600"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anose="00000500000000000000" pitchFamily="2" charset="0"/>
                <a:ea typeface="+mj-lt"/>
                <a:cs typeface="+mj-lt"/>
              </a:rPr>
              <a:t>Top Insights Here</a:t>
            </a:r>
            <a:endParaRPr lang="en-US" sz="1400" b="0" dirty="0">
              <a:solidFill>
                <a:schemeClr val="tx1"/>
              </a:solidFill>
              <a:latin typeface="Montserrat" panose="00000500000000000000" pitchFamily="2" charset="0"/>
              <a:ea typeface="+mj-lt"/>
              <a:cs typeface="+mj-lt"/>
            </a:endParaRPr>
          </a:p>
        </p:txBody>
      </p:sp>
      <p:sp>
        <p:nvSpPr>
          <p:cNvPr id="8" name="Slide Number Placeholder 5">
            <a:extLst>
              <a:ext uri="{FF2B5EF4-FFF2-40B4-BE49-F238E27FC236}">
                <a16:creationId xmlns:a16="http://schemas.microsoft.com/office/drawing/2014/main" id="{76AC3550-B0CE-7297-0CDE-E933E413FE4D}"/>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a:ea typeface="+mn-lt"/>
              </a:rPr>
              <a:t>Info-Tech Research Group | </a:t>
            </a:r>
            <a:fld id="{42B24E7D-CF50-0F42-A0C4-08CA1B10D909}" type="slidenum">
              <a:rPr lang="en-US" smtClean="0">
                <a:ea typeface="+mn-lt"/>
              </a:rPr>
              <a:pPr/>
              <a:t>4</a:t>
            </a:fld>
            <a:endParaRPr lang="en-US" dirty="0">
              <a:ea typeface="+mn-lt"/>
            </a:endParaRPr>
          </a:p>
        </p:txBody>
      </p:sp>
      <p:pic>
        <p:nvPicPr>
          <p:cNvPr id="7" name="Picture 6">
            <a:extLst>
              <a:ext uri="{FF2B5EF4-FFF2-40B4-BE49-F238E27FC236}">
                <a16:creationId xmlns:a16="http://schemas.microsoft.com/office/drawing/2014/main" id="{2D69A11D-0FF4-A837-0724-89AEE5C0BBAC}"/>
              </a:ext>
            </a:extLst>
          </p:cNvPr>
          <p:cNvPicPr>
            <a:picLocks noChangeAspect="1"/>
          </p:cNvPicPr>
          <p:nvPr/>
        </p:nvPicPr>
        <p:blipFill>
          <a:blip r:embed="rId3"/>
          <a:srcRect/>
          <a:stretch/>
        </p:blipFill>
        <p:spPr>
          <a:xfrm>
            <a:off x="463519" y="1734746"/>
            <a:ext cx="11348015" cy="2676801"/>
          </a:xfrm>
          <a:prstGeom prst="rect">
            <a:avLst/>
          </a:prstGeom>
        </p:spPr>
      </p:pic>
      <p:grpSp>
        <p:nvGrpSpPr>
          <p:cNvPr id="18" name="Group 17">
            <a:extLst>
              <a:ext uri="{FF2B5EF4-FFF2-40B4-BE49-F238E27FC236}">
                <a16:creationId xmlns:a16="http://schemas.microsoft.com/office/drawing/2014/main" id="{469A9BB2-13BE-B6D1-962A-3549FF21965F}"/>
              </a:ext>
            </a:extLst>
          </p:cNvPr>
          <p:cNvGrpSpPr>
            <a:grpSpLocks/>
          </p:cNvGrpSpPr>
          <p:nvPr/>
        </p:nvGrpSpPr>
        <p:grpSpPr>
          <a:xfrm>
            <a:off x="10911315" y="4834176"/>
            <a:ext cx="754006" cy="1040585"/>
            <a:chOff x="10873692" y="4834176"/>
            <a:chExt cx="754006" cy="1040585"/>
          </a:xfrm>
        </p:grpSpPr>
        <p:cxnSp>
          <p:nvCxnSpPr>
            <p:cNvPr id="14" name="Straight Connector 13">
              <a:extLst>
                <a:ext uri="{FF2B5EF4-FFF2-40B4-BE49-F238E27FC236}">
                  <a16:creationId xmlns:a16="http://schemas.microsoft.com/office/drawing/2014/main" id="{C7B574FC-4EBE-DDD9-80DE-3F4B728A98BF}"/>
                </a:ext>
              </a:extLst>
            </p:cNvPr>
            <p:cNvCxnSpPr>
              <a:cxnSpLocks/>
            </p:cNvCxnSpPr>
            <p:nvPr/>
          </p:nvCxnSpPr>
          <p:spPr>
            <a:xfrm>
              <a:off x="11250695" y="5237736"/>
              <a:ext cx="0" cy="637025"/>
            </a:xfrm>
            <a:prstGeom prst="line">
              <a:avLst/>
            </a:prstGeom>
            <a:ln w="127000" cap="rnd">
              <a:solidFill>
                <a:schemeClr val="tx1"/>
              </a:solidFill>
            </a:ln>
            <a:effectLst>
              <a:outerShdw blurRad="101600" dist="38100" dir="10800000" algn="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6F2719FD-7785-52F3-2DB1-A4E73ABEED98}"/>
                </a:ext>
              </a:extLst>
            </p:cNvPr>
            <p:cNvSpPr txBox="1">
              <a:spLocks/>
            </p:cNvSpPr>
            <p:nvPr/>
          </p:nvSpPr>
          <p:spPr>
            <a:xfrm>
              <a:off x="10873692" y="4834176"/>
              <a:ext cx="754006" cy="252068"/>
            </a:xfrm>
            <a:prstGeom prst="rect">
              <a:avLst/>
            </a:prstGeom>
          </p:spPr>
          <p:txBody>
            <a:bodyPr lIns="0" tIns="0" rIns="0" bIns="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spc="0">
                  <a:solidFill>
                    <a:srgbClr val="2576B7"/>
                  </a:solidFill>
                  <a:latin typeface="Montserrat"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500"/>
                </a:spcBef>
                <a:buFontTx/>
              </a:pPr>
              <a:r>
                <a:rPr lang="en-US" b="1" dirty="0">
                  <a:solidFill>
                    <a:schemeClr val="accent4"/>
                  </a:solidFill>
                  <a:latin typeface="Exo SemiBold" pitchFamily="2" charset="0"/>
                  <a:ea typeface="+mn-lt"/>
                  <a:cs typeface="+mn-lt"/>
                </a:rPr>
                <a:t>86.7</a:t>
              </a:r>
            </a:p>
          </p:txBody>
        </p:sp>
      </p:grpSp>
    </p:spTree>
    <p:extLst>
      <p:ext uri="{BB962C8B-B14F-4D97-AF65-F5344CB8AC3E}">
        <p14:creationId xmlns:p14="http://schemas.microsoft.com/office/powerpoint/2010/main" val="295695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A42A5681-79F4-98B2-BE13-2D7A179ED49D}"/>
              </a:ext>
            </a:extLst>
          </p:cNvPr>
          <p:cNvSpPr txBox="1">
            <a:spLocks/>
          </p:cNvSpPr>
          <p:nvPr/>
        </p:nvSpPr>
        <p:spPr>
          <a:xfrm>
            <a:off x="452790" y="1065391"/>
            <a:ext cx="10515600"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Top Insights Here</a:t>
            </a:r>
            <a:endParaRPr lang="en-US" sz="1400" b="0" dirty="0">
              <a:solidFill>
                <a:schemeClr val="tx1"/>
              </a:solidFill>
              <a:latin typeface="Montserrat" pitchFamily="2" charset="77"/>
              <a:ea typeface="+mj-lt"/>
              <a:cs typeface="+mj-lt"/>
            </a:endParaRPr>
          </a:p>
        </p:txBody>
      </p:sp>
      <p:sp>
        <p:nvSpPr>
          <p:cNvPr id="17" name="TextBox 16">
            <a:extLst>
              <a:ext uri="{FF2B5EF4-FFF2-40B4-BE49-F238E27FC236}">
                <a16:creationId xmlns:a16="http://schemas.microsoft.com/office/drawing/2014/main" id="{F0BAB83D-CDF5-3DA8-F18B-F7A9215D029A}"/>
              </a:ext>
            </a:extLst>
          </p:cNvPr>
          <p:cNvSpPr txBox="1">
            <a:spLocks/>
          </p:cNvSpPr>
          <p:nvPr/>
        </p:nvSpPr>
        <p:spPr>
          <a:xfrm>
            <a:off x="423423" y="403714"/>
            <a:ext cx="10232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Montserrat SemiBold" panose="00000700000000000000" pitchFamily="2" charset="0"/>
                <a:ea typeface="+mn-lt"/>
                <a:cs typeface="+mn-lt"/>
              </a:rPr>
              <a:t>Complete Scorecard Results</a:t>
            </a:r>
          </a:p>
        </p:txBody>
      </p:sp>
      <p:sp>
        <p:nvSpPr>
          <p:cNvPr id="18" name="TextBox 17">
            <a:extLst>
              <a:ext uri="{FF2B5EF4-FFF2-40B4-BE49-F238E27FC236}">
                <a16:creationId xmlns:a16="http://schemas.microsoft.com/office/drawing/2014/main" id="{DFAE565F-870A-FD0E-E36A-71119FA8B9AB}"/>
              </a:ext>
            </a:extLst>
          </p:cNvPr>
          <p:cNvSpPr txBox="1">
            <a:spLocks/>
          </p:cNvSpPr>
          <p:nvPr/>
        </p:nvSpPr>
        <p:spPr>
          <a:xfrm>
            <a:off x="452789" y="1381302"/>
            <a:ext cx="9973164" cy="369332"/>
          </a:xfrm>
          <a:prstGeom prst="rect">
            <a:avLst/>
          </a:prstGeom>
          <a:noFill/>
        </p:spPr>
        <p:txBody>
          <a:bodyPr wrap="square" rtlCol="0">
            <a:spAutoFit/>
          </a:bodyPr>
          <a:lstStyle/>
          <a:p>
            <a:r>
              <a:rPr lang="en-US" dirty="0">
                <a:latin typeface="Exo" panose="02000303000000000000" pitchFamily="2" charset="0"/>
                <a:ea typeface="+mn-lt"/>
                <a:cs typeface="+mn-lt"/>
              </a:rPr>
              <a:t>Write more details about overall breadth and depth of findings.</a:t>
            </a:r>
            <a:endParaRPr lang="en-CA" dirty="0">
              <a:latin typeface="Exo" panose="02000303000000000000" pitchFamily="2" charset="0"/>
              <a:ea typeface="+mn-lt"/>
              <a:cs typeface="+mn-lt"/>
            </a:endParaRPr>
          </a:p>
        </p:txBody>
      </p:sp>
      <p:pic>
        <p:nvPicPr>
          <p:cNvPr id="7" name="Picture 6">
            <a:extLst>
              <a:ext uri="{FF2B5EF4-FFF2-40B4-BE49-F238E27FC236}">
                <a16:creationId xmlns:a16="http://schemas.microsoft.com/office/drawing/2014/main" id="{23703F11-93CB-41E2-D30D-96F86F9D4D5D}"/>
              </a:ext>
            </a:extLst>
          </p:cNvPr>
          <p:cNvPicPr>
            <a:picLocks noChangeAspect="1"/>
          </p:cNvPicPr>
          <p:nvPr/>
        </p:nvPicPr>
        <p:blipFill>
          <a:blip r:embed="rId3"/>
          <a:srcRect/>
          <a:stretch/>
        </p:blipFill>
        <p:spPr>
          <a:xfrm>
            <a:off x="452789" y="1775085"/>
            <a:ext cx="10232380" cy="4882116"/>
          </a:xfrm>
          <a:prstGeom prst="rect">
            <a:avLst/>
          </a:prstGeom>
        </p:spPr>
      </p:pic>
      <p:sp>
        <p:nvSpPr>
          <p:cNvPr id="8" name="Slide Number Placeholder 5">
            <a:extLst>
              <a:ext uri="{FF2B5EF4-FFF2-40B4-BE49-F238E27FC236}">
                <a16:creationId xmlns:a16="http://schemas.microsoft.com/office/drawing/2014/main" id="{F5E532D8-88DF-65CC-C5C9-57891D4EFB56}"/>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5</a:t>
            </a:fld>
            <a:endParaRPr lang="en-US" dirty="0">
              <a:ea typeface="+mn-lt"/>
            </a:endParaRPr>
          </a:p>
        </p:txBody>
      </p:sp>
    </p:spTree>
    <p:extLst>
      <p:ext uri="{BB962C8B-B14F-4D97-AF65-F5344CB8AC3E}">
        <p14:creationId xmlns:p14="http://schemas.microsoft.com/office/powerpoint/2010/main" val="313534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CA6CF3D2-9A14-D870-6487-7E01BF6CBD86}"/>
              </a:ext>
            </a:extLst>
          </p:cNvPr>
          <p:cNvSpPr txBox="1">
            <a:spLocks/>
          </p:cNvSpPr>
          <p:nvPr/>
        </p:nvSpPr>
        <p:spPr>
          <a:xfrm>
            <a:off x="423423" y="526002"/>
            <a:ext cx="11345154" cy="1238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80000"/>
              </a:lnSpc>
            </a:pPr>
            <a:r>
              <a:rPr lang="en-US" dirty="0">
                <a:solidFill>
                  <a:schemeClr val="accent1"/>
                </a:solidFill>
                <a:latin typeface="Montserrat SemiBold" panose="00000700000000000000" pitchFamily="2" charset="0"/>
                <a:ea typeface="+mj-lt"/>
                <a:cs typeface="+mj-lt"/>
              </a:rPr>
              <a:t>Recommendations to Achieve a Minimum Viable Strategy</a:t>
            </a:r>
          </a:p>
        </p:txBody>
      </p:sp>
      <p:sp>
        <p:nvSpPr>
          <p:cNvPr id="5" name="Title Placeholder 9">
            <a:extLst>
              <a:ext uri="{FF2B5EF4-FFF2-40B4-BE49-F238E27FC236}">
                <a16:creationId xmlns:a16="http://schemas.microsoft.com/office/drawing/2014/main" id="{A42A5681-79F4-98B2-BE13-2D7A179ED49D}"/>
              </a:ext>
            </a:extLst>
          </p:cNvPr>
          <p:cNvSpPr txBox="1">
            <a:spLocks/>
          </p:cNvSpPr>
          <p:nvPr/>
        </p:nvSpPr>
        <p:spPr>
          <a:xfrm>
            <a:off x="423423" y="1566564"/>
            <a:ext cx="11345154"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Build out the required depth for each of these criteria.</a:t>
            </a:r>
            <a:endParaRPr lang="en-US" sz="1400" b="0" dirty="0">
              <a:solidFill>
                <a:schemeClr val="tx1"/>
              </a:solidFill>
              <a:latin typeface="Montserrat" pitchFamily="2" charset="77"/>
              <a:ea typeface="+mj-lt"/>
              <a:cs typeface="+mj-lt"/>
            </a:endParaRPr>
          </a:p>
        </p:txBody>
      </p:sp>
      <p:sp>
        <p:nvSpPr>
          <p:cNvPr id="12" name="Arrow: Down 5">
            <a:extLst>
              <a:ext uri="{FF2B5EF4-FFF2-40B4-BE49-F238E27FC236}">
                <a16:creationId xmlns:a16="http://schemas.microsoft.com/office/drawing/2014/main" id="{BCC44E86-9700-7695-A63A-26F4B48F8B2F}"/>
              </a:ext>
            </a:extLst>
          </p:cNvPr>
          <p:cNvSpPr>
            <a:spLocks/>
          </p:cNvSpPr>
          <p:nvPr/>
        </p:nvSpPr>
        <p:spPr>
          <a:xfrm>
            <a:off x="1094545" y="1905331"/>
            <a:ext cx="266700" cy="180975"/>
          </a:xfrm>
          <a:prstGeom prst="downArrow">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dirty="0">
              <a:ea typeface="+mn-lt"/>
              <a:cs typeface="+mn-lt"/>
            </a:endParaRPr>
          </a:p>
        </p:txBody>
      </p:sp>
      <p:sp>
        <p:nvSpPr>
          <p:cNvPr id="14" name="Arrow: Down 5">
            <a:extLst>
              <a:ext uri="{FF2B5EF4-FFF2-40B4-BE49-F238E27FC236}">
                <a16:creationId xmlns:a16="http://schemas.microsoft.com/office/drawing/2014/main" id="{9E080195-55EC-EAED-F35B-76C5463A50F9}"/>
              </a:ext>
            </a:extLst>
          </p:cNvPr>
          <p:cNvSpPr>
            <a:spLocks/>
          </p:cNvSpPr>
          <p:nvPr/>
        </p:nvSpPr>
        <p:spPr>
          <a:xfrm>
            <a:off x="3543829" y="1905331"/>
            <a:ext cx="266700" cy="180975"/>
          </a:xfrm>
          <a:prstGeom prst="downArrow">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dirty="0">
              <a:ea typeface="+mn-lt"/>
              <a:cs typeface="+mn-lt"/>
            </a:endParaRPr>
          </a:p>
        </p:txBody>
      </p:sp>
      <p:sp>
        <p:nvSpPr>
          <p:cNvPr id="16" name="Arrow: Down 5">
            <a:extLst>
              <a:ext uri="{FF2B5EF4-FFF2-40B4-BE49-F238E27FC236}">
                <a16:creationId xmlns:a16="http://schemas.microsoft.com/office/drawing/2014/main" id="{6C6764AC-583C-5179-7631-36DC28B2D074}"/>
              </a:ext>
            </a:extLst>
          </p:cNvPr>
          <p:cNvSpPr>
            <a:spLocks/>
          </p:cNvSpPr>
          <p:nvPr/>
        </p:nvSpPr>
        <p:spPr>
          <a:xfrm>
            <a:off x="5993113" y="1905331"/>
            <a:ext cx="266700" cy="180975"/>
          </a:xfrm>
          <a:prstGeom prst="downArrow">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dirty="0">
              <a:ea typeface="+mn-lt"/>
              <a:cs typeface="+mn-lt"/>
            </a:endParaRPr>
          </a:p>
        </p:txBody>
      </p:sp>
      <p:sp>
        <p:nvSpPr>
          <p:cNvPr id="17" name="Arrow: Down 5">
            <a:extLst>
              <a:ext uri="{FF2B5EF4-FFF2-40B4-BE49-F238E27FC236}">
                <a16:creationId xmlns:a16="http://schemas.microsoft.com/office/drawing/2014/main" id="{F2027BF2-C37E-2CEA-17FC-8F29BB36E594}"/>
              </a:ext>
            </a:extLst>
          </p:cNvPr>
          <p:cNvSpPr>
            <a:spLocks/>
          </p:cNvSpPr>
          <p:nvPr/>
        </p:nvSpPr>
        <p:spPr>
          <a:xfrm>
            <a:off x="8442397" y="1905331"/>
            <a:ext cx="266700" cy="180975"/>
          </a:xfrm>
          <a:prstGeom prst="downArrow">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19" name="Arrow: Down 5">
            <a:extLst>
              <a:ext uri="{FF2B5EF4-FFF2-40B4-BE49-F238E27FC236}">
                <a16:creationId xmlns:a16="http://schemas.microsoft.com/office/drawing/2014/main" id="{41BFC491-48D5-A040-FF96-FF706DB2504E}"/>
              </a:ext>
            </a:extLst>
          </p:cNvPr>
          <p:cNvSpPr>
            <a:spLocks/>
          </p:cNvSpPr>
          <p:nvPr/>
        </p:nvSpPr>
        <p:spPr>
          <a:xfrm>
            <a:off x="10891681" y="1905331"/>
            <a:ext cx="266700" cy="180975"/>
          </a:xfrm>
          <a:prstGeom prst="downArrow">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22" name="Title Placeholder 9">
            <a:extLst>
              <a:ext uri="{FF2B5EF4-FFF2-40B4-BE49-F238E27FC236}">
                <a16:creationId xmlns:a16="http://schemas.microsoft.com/office/drawing/2014/main" id="{162B6E19-45B8-D3D7-87F2-640B93837D12}"/>
              </a:ext>
            </a:extLst>
          </p:cNvPr>
          <p:cNvSpPr txBox="1">
            <a:spLocks/>
          </p:cNvSpPr>
          <p:nvPr/>
        </p:nvSpPr>
        <p:spPr>
          <a:xfrm>
            <a:off x="423423" y="2697353"/>
            <a:ext cx="11345154"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Recommendations on what to build</a:t>
            </a:r>
            <a:endParaRPr lang="en-US" sz="1400" b="0" dirty="0">
              <a:solidFill>
                <a:schemeClr val="tx1"/>
              </a:solidFill>
              <a:latin typeface="Montserrat" pitchFamily="2" charset="77"/>
              <a:ea typeface="+mj-lt"/>
              <a:cs typeface="+mj-lt"/>
            </a:endParaRPr>
          </a:p>
        </p:txBody>
      </p:sp>
      <p:graphicFrame>
        <p:nvGraphicFramePr>
          <p:cNvPr id="6" name="Table 13">
            <a:extLst>
              <a:ext uri="{FF2B5EF4-FFF2-40B4-BE49-F238E27FC236}">
                <a16:creationId xmlns:a16="http://schemas.microsoft.com/office/drawing/2014/main" id="{8CB3F83D-A9FB-F7D8-26D9-DB5B1890CB4F}"/>
              </a:ext>
            </a:extLst>
          </p:cNvPr>
          <p:cNvGraphicFramePr>
            <a:graphicFrameLocks/>
          </p:cNvGraphicFramePr>
          <p:nvPr>
            <p:extLst>
              <p:ext uri="{D42A27DB-BD31-4B8C-83A1-F6EECF244321}">
                <p14:modId xmlns:p14="http://schemas.microsoft.com/office/powerpoint/2010/main" val="914642846"/>
              </p:ext>
            </p:extLst>
          </p:nvPr>
        </p:nvGraphicFramePr>
        <p:xfrm>
          <a:off x="0" y="2140694"/>
          <a:ext cx="12192000" cy="525131"/>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291186327"/>
                    </a:ext>
                  </a:extLst>
                </a:gridCol>
                <a:gridCol w="2438400">
                  <a:extLst>
                    <a:ext uri="{9D8B030D-6E8A-4147-A177-3AD203B41FA5}">
                      <a16:colId xmlns:a16="http://schemas.microsoft.com/office/drawing/2014/main" val="4215537099"/>
                    </a:ext>
                  </a:extLst>
                </a:gridCol>
                <a:gridCol w="2438400">
                  <a:extLst>
                    <a:ext uri="{9D8B030D-6E8A-4147-A177-3AD203B41FA5}">
                      <a16:colId xmlns:a16="http://schemas.microsoft.com/office/drawing/2014/main" val="4116495635"/>
                    </a:ext>
                  </a:extLst>
                </a:gridCol>
                <a:gridCol w="2438400">
                  <a:extLst>
                    <a:ext uri="{9D8B030D-6E8A-4147-A177-3AD203B41FA5}">
                      <a16:colId xmlns:a16="http://schemas.microsoft.com/office/drawing/2014/main" val="2484124043"/>
                    </a:ext>
                  </a:extLst>
                </a:gridCol>
                <a:gridCol w="2438400">
                  <a:extLst>
                    <a:ext uri="{9D8B030D-6E8A-4147-A177-3AD203B41FA5}">
                      <a16:colId xmlns:a16="http://schemas.microsoft.com/office/drawing/2014/main" val="3381414269"/>
                    </a:ext>
                  </a:extLst>
                </a:gridCol>
              </a:tblGrid>
              <a:tr h="525131">
                <a:tc>
                  <a:txBody>
                    <a:bodyPr/>
                    <a:lstStyle/>
                    <a:p>
                      <a:pPr algn="ctr">
                        <a:buFontTx/>
                      </a:pPr>
                      <a:r>
                        <a:rPr lang="en-US" sz="1200" b="1" i="0" kern="1200" dirty="0">
                          <a:solidFill>
                            <a:schemeClr val="lt1"/>
                          </a:solidFill>
                          <a:latin typeface="Montserrat SemiBold" panose="00000700000000000000" pitchFamily="2" charset="0"/>
                          <a:ea typeface="+mn-lt"/>
                          <a:cs typeface="+mn-lt"/>
                        </a:rPr>
                        <a:t>AI Strategy Foundations</a:t>
                      </a: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Maturity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Use Case Discovery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Use Case Details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Roadmap</a:t>
                      </a:r>
                    </a:p>
                  </a:txBody>
                  <a:tcPr anchor="ctr">
                    <a:lnL w="381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31585283"/>
                  </a:ext>
                </a:extLst>
              </a:tr>
            </a:tbl>
          </a:graphicData>
        </a:graphic>
      </p:graphicFrame>
      <p:sp>
        <p:nvSpPr>
          <p:cNvPr id="26" name="Slide Number Placeholder 5">
            <a:extLst>
              <a:ext uri="{FF2B5EF4-FFF2-40B4-BE49-F238E27FC236}">
                <a16:creationId xmlns:a16="http://schemas.microsoft.com/office/drawing/2014/main" id="{C05CE8B9-635D-F7D7-8214-491B9BE3F933}"/>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6</a:t>
            </a:fld>
            <a:endParaRPr lang="en-US" dirty="0">
              <a:ea typeface="+mn-lt"/>
            </a:endParaRPr>
          </a:p>
        </p:txBody>
      </p:sp>
      <p:sp>
        <p:nvSpPr>
          <p:cNvPr id="20" name="Rectangle 19">
            <a:extLst>
              <a:ext uri="{FF2B5EF4-FFF2-40B4-BE49-F238E27FC236}">
                <a16:creationId xmlns:a16="http://schemas.microsoft.com/office/drawing/2014/main" id="{4F8D3A7F-606C-9015-4399-74CC6C46F1FF}"/>
              </a:ext>
            </a:extLst>
          </p:cNvPr>
          <p:cNvSpPr>
            <a:spLocks/>
          </p:cNvSpPr>
          <p:nvPr/>
        </p:nvSpPr>
        <p:spPr>
          <a:xfrm>
            <a:off x="7950730" y="1096683"/>
            <a:ext cx="3726263" cy="623851"/>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Light" pitchFamily="2" charset="77"/>
                <a:ea typeface="+mn-lt"/>
                <a:cs typeface="+mn-lt"/>
              </a:rPr>
              <a:t>Delete whichever red arrows you do </a:t>
            </a:r>
            <a:r>
              <a:rPr lang="en-US" sz="1400" b="1" u="sng" dirty="0">
                <a:latin typeface="Montserrat" pitchFamily="2" charset="77"/>
                <a:ea typeface="+mn-lt"/>
                <a:cs typeface="+mn-lt"/>
              </a:rPr>
              <a:t>NOT</a:t>
            </a:r>
            <a:r>
              <a:rPr lang="en-US" sz="1400" dirty="0">
                <a:latin typeface="Montserrat Light" pitchFamily="2" charset="77"/>
                <a:ea typeface="+mn-lt"/>
                <a:cs typeface="+mn-lt"/>
              </a:rPr>
              <a:t> need and then delete this box.</a:t>
            </a:r>
          </a:p>
        </p:txBody>
      </p:sp>
      <p:sp>
        <p:nvSpPr>
          <p:cNvPr id="23" name="Rectangle 22">
            <a:extLst>
              <a:ext uri="{FF2B5EF4-FFF2-40B4-BE49-F238E27FC236}">
                <a16:creationId xmlns:a16="http://schemas.microsoft.com/office/drawing/2014/main" id="{47AE2200-2C1F-7EDC-F45B-F65E2F0DF07D}"/>
              </a:ext>
            </a:extLst>
          </p:cNvPr>
          <p:cNvSpPr>
            <a:spLocks/>
          </p:cNvSpPr>
          <p:nvPr/>
        </p:nvSpPr>
        <p:spPr>
          <a:xfrm>
            <a:off x="515007" y="3013264"/>
            <a:ext cx="11253570" cy="31788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lvl="0" defTabSz="554437">
              <a:defRPr/>
            </a:pPr>
            <a:r>
              <a:rPr lang="en-US" sz="1400" b="1" dirty="0">
                <a:solidFill>
                  <a:schemeClr val="tx1"/>
                </a:solidFill>
                <a:latin typeface="Montserrat SemiBold" pitchFamily="2" charset="0"/>
                <a:ea typeface="+mn-lt"/>
                <a:cs typeface="+mn-lt"/>
              </a:rPr>
              <a:t>AI Strategy Foundations</a:t>
            </a:r>
          </a:p>
          <a:p>
            <a:pPr marL="285750" lvl="0" indent="-285750" defTabSz="554437">
              <a:buFont typeface="Arial" panose="020B0604020202020204" pitchFamily="34" charset="0"/>
              <a:buChar char="•"/>
              <a:defRPr/>
            </a:pPr>
            <a:r>
              <a:rPr lang="en-US" sz="1400" dirty="0">
                <a:solidFill>
                  <a:schemeClr val="tx1"/>
                </a:solidFill>
                <a:ea typeface="+mn-lt"/>
                <a:cs typeface="+mn-lt"/>
              </a:rPr>
              <a:t>AI vision statement</a:t>
            </a:r>
          </a:p>
          <a:p>
            <a:pPr marL="285750" lvl="0" indent="-285750" defTabSz="554437">
              <a:buFont typeface="Arial" panose="020B0604020202020204" pitchFamily="34" charset="0"/>
              <a:buChar char="•"/>
              <a:defRPr/>
            </a:pPr>
            <a:r>
              <a:rPr lang="en-US" sz="1400" dirty="0">
                <a:solidFill>
                  <a:schemeClr val="tx1"/>
                </a:solidFill>
                <a:ea typeface="+mn-lt"/>
                <a:cs typeface="+mn-lt"/>
              </a:rPr>
              <a:t>Business aligned AI goals</a:t>
            </a:r>
          </a:p>
          <a:p>
            <a:pPr marL="285750" lvl="0" indent="-285750" defTabSz="554437">
              <a:buFont typeface="Arial" panose="020B0604020202020204" pitchFamily="34" charset="0"/>
              <a:buChar char="•"/>
              <a:defRPr/>
            </a:pPr>
            <a:r>
              <a:rPr lang="en-US" sz="1400" dirty="0">
                <a:solidFill>
                  <a:schemeClr val="tx1"/>
                </a:solidFill>
                <a:ea typeface="+mn-lt"/>
                <a:cs typeface="+mn-lt"/>
              </a:rPr>
              <a:t>Strategic AI principles</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Maturity</a:t>
            </a:r>
          </a:p>
          <a:p>
            <a:pPr marL="285750" lvl="0" indent="-285750" defTabSz="554437">
              <a:buFont typeface="Arial" panose="020B0604020202020204" pitchFamily="34" charset="0"/>
              <a:buChar char="•"/>
              <a:defRPr/>
            </a:pPr>
            <a:r>
              <a:rPr lang="en-US" sz="1400" dirty="0">
                <a:solidFill>
                  <a:schemeClr val="tx1"/>
                </a:solidFill>
                <a:ea typeface="+mn-lt"/>
                <a:cs typeface="+mn-lt"/>
              </a:rPr>
              <a:t>AI governance</a:t>
            </a:r>
          </a:p>
          <a:p>
            <a:pPr marL="285750" lvl="0" indent="-285750" defTabSz="554437">
              <a:buFont typeface="Arial" panose="020B0604020202020204" pitchFamily="34" charset="0"/>
              <a:buChar char="•"/>
              <a:defRPr/>
            </a:pPr>
            <a:r>
              <a:rPr lang="en-US" sz="1400" dirty="0">
                <a:solidFill>
                  <a:schemeClr val="tx1"/>
                </a:solidFill>
                <a:ea typeface="+mn-lt"/>
                <a:cs typeface="+mn-lt"/>
              </a:rPr>
              <a:t>Data management</a:t>
            </a:r>
          </a:p>
          <a:p>
            <a:pPr marL="285750" lvl="0" indent="-285750" defTabSz="554437">
              <a:buFont typeface="Arial" panose="020B0604020202020204" pitchFamily="34" charset="0"/>
              <a:buChar char="•"/>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Use Case Discovery</a:t>
            </a:r>
          </a:p>
          <a:p>
            <a:pPr marL="285750" lvl="0" indent="-285750" defTabSz="554437">
              <a:buFont typeface="Arial" panose="020B0604020202020204" pitchFamily="34" charset="0"/>
              <a:buChar char="•"/>
              <a:defRPr/>
            </a:pPr>
            <a:r>
              <a:rPr lang="en-US" sz="1400" dirty="0">
                <a:solidFill>
                  <a:schemeClr val="tx1"/>
                </a:solidFill>
                <a:ea typeface="+mn-lt"/>
                <a:cs typeface="+mn-lt"/>
              </a:rPr>
              <a:t>Candidate AI use case list aligned to AI goals</a:t>
            </a:r>
          </a:p>
          <a:p>
            <a:pPr marL="285750" lvl="0" indent="-285750" defTabSz="554437">
              <a:buFont typeface="Arial" panose="020B0604020202020204" pitchFamily="34" charset="0"/>
              <a:buChar char="•"/>
              <a:defRPr/>
            </a:pPr>
            <a:r>
              <a:rPr lang="en-US" sz="1400" dirty="0">
                <a:solidFill>
                  <a:schemeClr val="tx1"/>
                </a:solidFill>
                <a:ea typeface="+mn-lt"/>
                <a:cs typeface="+mn-lt"/>
              </a:rPr>
              <a:t>Prioritized use cases based on feasibility and value</a:t>
            </a:r>
          </a:p>
          <a:p>
            <a:pPr lvl="0" defTabSz="554437">
              <a:defRPr/>
            </a:pPr>
            <a:endParaRPr lang="en-US" sz="1400" dirty="0">
              <a:solidFill>
                <a:schemeClr val="tx1"/>
              </a:solidFill>
              <a:ea typeface="+mn-lt"/>
              <a:cs typeface="+mn-lt"/>
            </a:endParaRP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Use Case Details</a:t>
            </a:r>
          </a:p>
          <a:p>
            <a:pPr marL="285750" lvl="0" indent="-285750" defTabSz="554437">
              <a:buFont typeface="Arial" panose="020B0604020202020204" pitchFamily="34" charset="0"/>
              <a:buChar char="•"/>
              <a:defRPr/>
            </a:pPr>
            <a:r>
              <a:rPr lang="en-US" sz="1400" dirty="0">
                <a:solidFill>
                  <a:schemeClr val="tx1"/>
                </a:solidFill>
                <a:ea typeface="+mn-lt"/>
                <a:cs typeface="+mn-lt"/>
              </a:rPr>
              <a:t>Use case descriptions</a:t>
            </a:r>
          </a:p>
          <a:p>
            <a:pPr marL="285750" lvl="0" indent="-285750" defTabSz="554437">
              <a:buFont typeface="Arial" panose="020B0604020202020204" pitchFamily="34" charset="0"/>
              <a:buChar char="•"/>
              <a:defRPr/>
            </a:pPr>
            <a:r>
              <a:rPr lang="en-US" sz="1400" dirty="0">
                <a:solidFill>
                  <a:schemeClr val="tx1"/>
                </a:solidFill>
                <a:ea typeface="+mn-lt"/>
                <a:cs typeface="+mn-lt"/>
              </a:rPr>
              <a:t>Estimated business value</a:t>
            </a:r>
          </a:p>
          <a:p>
            <a:pPr marL="285750" lvl="0" indent="-285750" defTabSz="554437">
              <a:buFont typeface="Arial" panose="020B0604020202020204" pitchFamily="34" charset="0"/>
              <a:buChar char="•"/>
              <a:defRPr/>
            </a:pPr>
            <a:r>
              <a:rPr lang="en-US" sz="1400" dirty="0">
                <a:solidFill>
                  <a:schemeClr val="tx1"/>
                </a:solidFill>
                <a:ea typeface="+mn-lt"/>
                <a:cs typeface="+mn-lt"/>
              </a:rPr>
              <a:t>Use case feasibility</a:t>
            </a:r>
          </a:p>
          <a:p>
            <a:pPr marL="285750" lvl="0" indent="-285750" defTabSz="554437">
              <a:buFont typeface="Arial" panose="020B0604020202020204" pitchFamily="34" charset="0"/>
              <a:buChar char="•"/>
              <a:defRPr/>
            </a:pPr>
            <a:r>
              <a:rPr lang="en-US" sz="1400" dirty="0">
                <a:solidFill>
                  <a:schemeClr val="tx1"/>
                </a:solidFill>
                <a:ea typeface="+mn-lt"/>
                <a:cs typeface="+mn-lt"/>
              </a:rPr>
              <a:t>Complexity &amp; dependencies</a:t>
            </a:r>
          </a:p>
          <a:p>
            <a:pPr marL="285750" lvl="0" indent="-285750" defTabSz="554437">
              <a:buFont typeface="Arial" panose="020B0604020202020204" pitchFamily="34" charset="0"/>
              <a:buChar char="•"/>
              <a:defRPr/>
            </a:pPr>
            <a:r>
              <a:rPr lang="en-US" sz="1400" dirty="0">
                <a:solidFill>
                  <a:schemeClr val="tx1"/>
                </a:solidFill>
                <a:ea typeface="+mn-lt"/>
                <a:cs typeface="+mn-lt"/>
              </a:rPr>
              <a:t>Stakeholder &amp; team</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Roadmap</a:t>
            </a:r>
          </a:p>
          <a:p>
            <a:pPr marL="285750" lvl="0" indent="-285750" defTabSz="554437">
              <a:buFont typeface="Arial" panose="020B0604020202020204" pitchFamily="34" charset="0"/>
              <a:buChar char="•"/>
              <a:defRPr/>
            </a:pPr>
            <a:r>
              <a:rPr lang="en-CA" sz="1400" dirty="0">
                <a:solidFill>
                  <a:schemeClr val="tx1"/>
                </a:solidFill>
                <a:ea typeface="+mn-lt"/>
                <a:cs typeface="+mn-lt"/>
              </a:rPr>
              <a:t>Timeline for each initiative</a:t>
            </a:r>
          </a:p>
          <a:p>
            <a:pPr marL="285750" lvl="0" indent="-285750" defTabSz="554437">
              <a:buFont typeface="Arial" panose="020B0604020202020204" pitchFamily="34" charset="0"/>
              <a:buChar char="•"/>
              <a:defRPr/>
            </a:pPr>
            <a:r>
              <a:rPr lang="en-CA" sz="1400" dirty="0">
                <a:solidFill>
                  <a:schemeClr val="tx1"/>
                </a:solidFill>
                <a:ea typeface="+mn-lt"/>
                <a:cs typeface="+mn-lt"/>
              </a:rPr>
              <a:t>Strategy on a page</a:t>
            </a:r>
          </a:p>
          <a:p>
            <a:pPr marL="285750" lvl="0" indent="-285750" defTabSz="554437">
              <a:buFont typeface="Arial" panose="020B0604020202020204" pitchFamily="34" charset="0"/>
              <a:buChar char="•"/>
              <a:defRPr/>
            </a:pPr>
            <a:r>
              <a:rPr lang="en-CA" sz="1400" dirty="0">
                <a:solidFill>
                  <a:schemeClr val="tx1"/>
                </a:solidFill>
                <a:ea typeface="+mn-lt"/>
                <a:cs typeface="+mn-lt"/>
              </a:rPr>
              <a:t>Communication plan</a:t>
            </a:r>
          </a:p>
          <a:p>
            <a:pPr lvl="0" defTabSz="554437">
              <a:defRPr/>
            </a:pPr>
            <a:endParaRPr lang="en-US" sz="1200" dirty="0">
              <a:solidFill>
                <a:schemeClr val="tx1"/>
              </a:solidFill>
              <a:ea typeface="+mn-lt"/>
              <a:cs typeface="+mn-lt"/>
            </a:endParaRPr>
          </a:p>
        </p:txBody>
      </p:sp>
    </p:spTree>
    <p:extLst>
      <p:ext uri="{BB962C8B-B14F-4D97-AF65-F5344CB8AC3E}">
        <p14:creationId xmlns:p14="http://schemas.microsoft.com/office/powerpoint/2010/main" val="289781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CA6CF3D2-9A14-D870-6487-7E01BF6CBD86}"/>
              </a:ext>
            </a:extLst>
          </p:cNvPr>
          <p:cNvSpPr txBox="1">
            <a:spLocks/>
          </p:cNvSpPr>
          <p:nvPr/>
        </p:nvSpPr>
        <p:spPr>
          <a:xfrm>
            <a:off x="423423" y="526004"/>
            <a:ext cx="11345154" cy="12385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80000"/>
              </a:lnSpc>
            </a:pPr>
            <a:r>
              <a:rPr lang="en-US" dirty="0">
                <a:solidFill>
                  <a:schemeClr val="accent1"/>
                </a:solidFill>
                <a:latin typeface="Montserrat SemiBold" panose="00000700000000000000" pitchFamily="2" charset="0"/>
                <a:ea typeface="+mj-lt"/>
                <a:cs typeface="+mj-lt"/>
              </a:rPr>
              <a:t>Recommendations to Improve Upon the Depth of Your Strategy</a:t>
            </a:r>
          </a:p>
        </p:txBody>
      </p:sp>
      <p:sp>
        <p:nvSpPr>
          <p:cNvPr id="5" name="Title Placeholder 9">
            <a:extLst>
              <a:ext uri="{FF2B5EF4-FFF2-40B4-BE49-F238E27FC236}">
                <a16:creationId xmlns:a16="http://schemas.microsoft.com/office/drawing/2014/main" id="{A42A5681-79F4-98B2-BE13-2D7A179ED49D}"/>
              </a:ext>
            </a:extLst>
          </p:cNvPr>
          <p:cNvSpPr txBox="1">
            <a:spLocks/>
          </p:cNvSpPr>
          <p:nvPr/>
        </p:nvSpPr>
        <p:spPr>
          <a:xfrm>
            <a:off x="423423" y="1566564"/>
            <a:ext cx="11345154"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Build out the required depth for each of these criteria.</a:t>
            </a:r>
            <a:endParaRPr lang="en-US" sz="1400" b="0" dirty="0">
              <a:solidFill>
                <a:schemeClr val="tx1"/>
              </a:solidFill>
              <a:latin typeface="Montserrat" pitchFamily="2" charset="77"/>
              <a:ea typeface="+mj-lt"/>
              <a:cs typeface="+mj-lt"/>
            </a:endParaRPr>
          </a:p>
        </p:txBody>
      </p:sp>
      <p:sp>
        <p:nvSpPr>
          <p:cNvPr id="22" name="Title Placeholder 9">
            <a:extLst>
              <a:ext uri="{FF2B5EF4-FFF2-40B4-BE49-F238E27FC236}">
                <a16:creationId xmlns:a16="http://schemas.microsoft.com/office/drawing/2014/main" id="{162B6E19-45B8-D3D7-87F2-640B93837D12}"/>
              </a:ext>
            </a:extLst>
          </p:cNvPr>
          <p:cNvSpPr txBox="1">
            <a:spLocks/>
          </p:cNvSpPr>
          <p:nvPr/>
        </p:nvSpPr>
        <p:spPr>
          <a:xfrm>
            <a:off x="423423" y="2697353"/>
            <a:ext cx="11345154" cy="315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Recommendations on what to build</a:t>
            </a:r>
            <a:endParaRPr lang="en-US" sz="1400" b="0" dirty="0">
              <a:solidFill>
                <a:schemeClr val="tx1"/>
              </a:solidFill>
              <a:latin typeface="Montserrat" pitchFamily="2" charset="77"/>
              <a:ea typeface="+mj-lt"/>
              <a:cs typeface="+mj-lt"/>
            </a:endParaRPr>
          </a:p>
        </p:txBody>
      </p:sp>
      <p:sp>
        <p:nvSpPr>
          <p:cNvPr id="25" name="Slide Number Placeholder 5">
            <a:extLst>
              <a:ext uri="{FF2B5EF4-FFF2-40B4-BE49-F238E27FC236}">
                <a16:creationId xmlns:a16="http://schemas.microsoft.com/office/drawing/2014/main" id="{90339035-CD9D-BBBA-61AE-58FF992BEB5D}"/>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7</a:t>
            </a:fld>
            <a:endParaRPr lang="en-US" dirty="0">
              <a:ea typeface="+mn-lt"/>
            </a:endParaRPr>
          </a:p>
        </p:txBody>
      </p:sp>
      <p:sp>
        <p:nvSpPr>
          <p:cNvPr id="2" name="Rectangle 1">
            <a:extLst>
              <a:ext uri="{FF2B5EF4-FFF2-40B4-BE49-F238E27FC236}">
                <a16:creationId xmlns:a16="http://schemas.microsoft.com/office/drawing/2014/main" id="{D270658D-721D-9D3E-A625-9D164A20FC2C}"/>
              </a:ext>
            </a:extLst>
          </p:cNvPr>
          <p:cNvSpPr>
            <a:spLocks/>
          </p:cNvSpPr>
          <p:nvPr/>
        </p:nvSpPr>
        <p:spPr>
          <a:xfrm>
            <a:off x="7950730" y="1096683"/>
            <a:ext cx="3726263" cy="623851"/>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Light" pitchFamily="2" charset="77"/>
                <a:ea typeface="+mn-lt"/>
                <a:cs typeface="+mn-lt"/>
              </a:rPr>
              <a:t>Delete whichever red arrows you do </a:t>
            </a:r>
            <a:r>
              <a:rPr lang="en-US" sz="1400" b="1" u="sng" dirty="0">
                <a:latin typeface="Montserrat" pitchFamily="2" charset="77"/>
                <a:ea typeface="+mn-lt"/>
                <a:cs typeface="+mn-lt"/>
              </a:rPr>
              <a:t>NOT</a:t>
            </a:r>
            <a:r>
              <a:rPr lang="en-US" sz="1400" dirty="0">
                <a:latin typeface="Montserrat Light" pitchFamily="2" charset="77"/>
                <a:ea typeface="+mn-lt"/>
                <a:cs typeface="+mn-lt"/>
              </a:rPr>
              <a:t> need and then delete this box.</a:t>
            </a:r>
          </a:p>
        </p:txBody>
      </p:sp>
      <p:sp>
        <p:nvSpPr>
          <p:cNvPr id="3" name="Arrow: Down 5">
            <a:extLst>
              <a:ext uri="{FF2B5EF4-FFF2-40B4-BE49-F238E27FC236}">
                <a16:creationId xmlns:a16="http://schemas.microsoft.com/office/drawing/2014/main" id="{C92F7B90-F99F-103F-075B-041D6559DCF3}"/>
              </a:ext>
            </a:extLst>
          </p:cNvPr>
          <p:cNvSpPr>
            <a:spLocks/>
          </p:cNvSpPr>
          <p:nvPr/>
        </p:nvSpPr>
        <p:spPr>
          <a:xfrm>
            <a:off x="1094545" y="1905331"/>
            <a:ext cx="266700" cy="180975"/>
          </a:xfrm>
          <a:prstGeom prst="downArrow">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7" name="Arrow: Down 5">
            <a:extLst>
              <a:ext uri="{FF2B5EF4-FFF2-40B4-BE49-F238E27FC236}">
                <a16:creationId xmlns:a16="http://schemas.microsoft.com/office/drawing/2014/main" id="{A77BBEE6-6C9E-D04E-17EE-DDA0EB669C12}"/>
              </a:ext>
            </a:extLst>
          </p:cNvPr>
          <p:cNvSpPr>
            <a:spLocks/>
          </p:cNvSpPr>
          <p:nvPr/>
        </p:nvSpPr>
        <p:spPr>
          <a:xfrm>
            <a:off x="3543829" y="1905331"/>
            <a:ext cx="266700" cy="180975"/>
          </a:xfrm>
          <a:prstGeom prst="downArrow">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8" name="Arrow: Down 5">
            <a:extLst>
              <a:ext uri="{FF2B5EF4-FFF2-40B4-BE49-F238E27FC236}">
                <a16:creationId xmlns:a16="http://schemas.microsoft.com/office/drawing/2014/main" id="{E89523C1-C960-8C36-22D7-D5DD25CA90D8}"/>
              </a:ext>
            </a:extLst>
          </p:cNvPr>
          <p:cNvSpPr>
            <a:spLocks/>
          </p:cNvSpPr>
          <p:nvPr/>
        </p:nvSpPr>
        <p:spPr>
          <a:xfrm>
            <a:off x="5993113" y="1905331"/>
            <a:ext cx="266700" cy="180975"/>
          </a:xfrm>
          <a:prstGeom prst="downArrow">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9" name="Arrow: Down 5">
            <a:extLst>
              <a:ext uri="{FF2B5EF4-FFF2-40B4-BE49-F238E27FC236}">
                <a16:creationId xmlns:a16="http://schemas.microsoft.com/office/drawing/2014/main" id="{A68FF4E4-92DA-5E5A-4D04-F29875803D28}"/>
              </a:ext>
            </a:extLst>
          </p:cNvPr>
          <p:cNvSpPr>
            <a:spLocks/>
          </p:cNvSpPr>
          <p:nvPr/>
        </p:nvSpPr>
        <p:spPr>
          <a:xfrm>
            <a:off x="8442397" y="1905331"/>
            <a:ext cx="266700" cy="180975"/>
          </a:xfrm>
          <a:prstGeom prst="downArrow">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sp>
        <p:nvSpPr>
          <p:cNvPr id="10" name="Arrow: Down 5">
            <a:extLst>
              <a:ext uri="{FF2B5EF4-FFF2-40B4-BE49-F238E27FC236}">
                <a16:creationId xmlns:a16="http://schemas.microsoft.com/office/drawing/2014/main" id="{3B9F5E60-63FC-1ED0-A25C-454DA84441E8}"/>
              </a:ext>
            </a:extLst>
          </p:cNvPr>
          <p:cNvSpPr>
            <a:spLocks/>
          </p:cNvSpPr>
          <p:nvPr/>
        </p:nvSpPr>
        <p:spPr>
          <a:xfrm>
            <a:off x="10891681" y="1905331"/>
            <a:ext cx="266700" cy="180975"/>
          </a:xfrm>
          <a:prstGeom prst="downArrow">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dirty="0">
              <a:ea typeface="+mn-lt"/>
              <a:cs typeface="+mn-lt"/>
            </a:endParaRPr>
          </a:p>
        </p:txBody>
      </p:sp>
      <p:graphicFrame>
        <p:nvGraphicFramePr>
          <p:cNvPr id="11" name="Table 13">
            <a:extLst>
              <a:ext uri="{FF2B5EF4-FFF2-40B4-BE49-F238E27FC236}">
                <a16:creationId xmlns:a16="http://schemas.microsoft.com/office/drawing/2014/main" id="{F2CBB7A0-62A2-643B-E86D-DF5F66059E11}"/>
              </a:ext>
            </a:extLst>
          </p:cNvPr>
          <p:cNvGraphicFramePr>
            <a:graphicFrameLocks/>
          </p:cNvGraphicFramePr>
          <p:nvPr>
            <p:extLst>
              <p:ext uri="{D42A27DB-BD31-4B8C-83A1-F6EECF244321}">
                <p14:modId xmlns:p14="http://schemas.microsoft.com/office/powerpoint/2010/main" val="956649383"/>
              </p:ext>
            </p:extLst>
          </p:nvPr>
        </p:nvGraphicFramePr>
        <p:xfrm>
          <a:off x="0" y="2140694"/>
          <a:ext cx="12192000" cy="525131"/>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291186327"/>
                    </a:ext>
                  </a:extLst>
                </a:gridCol>
                <a:gridCol w="2438400">
                  <a:extLst>
                    <a:ext uri="{9D8B030D-6E8A-4147-A177-3AD203B41FA5}">
                      <a16:colId xmlns:a16="http://schemas.microsoft.com/office/drawing/2014/main" val="4215537099"/>
                    </a:ext>
                  </a:extLst>
                </a:gridCol>
                <a:gridCol w="2438400">
                  <a:extLst>
                    <a:ext uri="{9D8B030D-6E8A-4147-A177-3AD203B41FA5}">
                      <a16:colId xmlns:a16="http://schemas.microsoft.com/office/drawing/2014/main" val="4116495635"/>
                    </a:ext>
                  </a:extLst>
                </a:gridCol>
                <a:gridCol w="2438400">
                  <a:extLst>
                    <a:ext uri="{9D8B030D-6E8A-4147-A177-3AD203B41FA5}">
                      <a16:colId xmlns:a16="http://schemas.microsoft.com/office/drawing/2014/main" val="2484124043"/>
                    </a:ext>
                  </a:extLst>
                </a:gridCol>
                <a:gridCol w="2438400">
                  <a:extLst>
                    <a:ext uri="{9D8B030D-6E8A-4147-A177-3AD203B41FA5}">
                      <a16:colId xmlns:a16="http://schemas.microsoft.com/office/drawing/2014/main" val="3381414269"/>
                    </a:ext>
                  </a:extLst>
                </a:gridCol>
              </a:tblGrid>
              <a:tr h="525131">
                <a:tc>
                  <a:txBody>
                    <a:bodyPr/>
                    <a:lstStyle/>
                    <a:p>
                      <a:pPr algn="ctr">
                        <a:buFontTx/>
                      </a:pPr>
                      <a:r>
                        <a:rPr lang="en-US" sz="1200" b="1" i="0" kern="1200" dirty="0">
                          <a:solidFill>
                            <a:schemeClr val="lt1"/>
                          </a:solidFill>
                          <a:latin typeface="Montserrat SemiBold" panose="00000700000000000000" pitchFamily="2" charset="0"/>
                          <a:ea typeface="+mn-lt"/>
                          <a:cs typeface="+mn-lt"/>
                        </a:rPr>
                        <a:t>AI Strategy Foundations</a:t>
                      </a: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Maturity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Use Case Discovery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Use Case Details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buFontTx/>
                      </a:pPr>
                      <a:r>
                        <a:rPr lang="en-US" sz="1200" b="1" i="0" kern="1200" dirty="0">
                          <a:solidFill>
                            <a:schemeClr val="lt1"/>
                          </a:solidFill>
                          <a:latin typeface="Montserrat SemiBold" panose="00000700000000000000" pitchFamily="2" charset="0"/>
                          <a:ea typeface="+mn-lt"/>
                          <a:cs typeface="+mn-lt"/>
                        </a:rPr>
                        <a:t>AI Roadmap</a:t>
                      </a:r>
                    </a:p>
                  </a:txBody>
                  <a:tcPr anchor="ctr">
                    <a:lnL w="381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31585283"/>
                  </a:ext>
                </a:extLst>
              </a:tr>
            </a:tbl>
          </a:graphicData>
        </a:graphic>
      </p:graphicFrame>
      <p:sp>
        <p:nvSpPr>
          <p:cNvPr id="20" name="Rectangle 19">
            <a:extLst>
              <a:ext uri="{FF2B5EF4-FFF2-40B4-BE49-F238E27FC236}">
                <a16:creationId xmlns:a16="http://schemas.microsoft.com/office/drawing/2014/main" id="{9CEA842B-F0CF-55AC-7AEA-103B2A332935}"/>
              </a:ext>
            </a:extLst>
          </p:cNvPr>
          <p:cNvSpPr>
            <a:spLocks/>
          </p:cNvSpPr>
          <p:nvPr/>
        </p:nvSpPr>
        <p:spPr>
          <a:xfrm>
            <a:off x="515007" y="3013264"/>
            <a:ext cx="11253570" cy="31788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lvl="0" defTabSz="554437">
              <a:defRPr/>
            </a:pPr>
            <a:r>
              <a:rPr lang="en-US" sz="1400" b="1" dirty="0">
                <a:solidFill>
                  <a:schemeClr val="tx1"/>
                </a:solidFill>
                <a:latin typeface="Montserrat SemiBold" pitchFamily="2" charset="0"/>
                <a:ea typeface="+mn-lt"/>
                <a:cs typeface="+mn-lt"/>
              </a:rPr>
              <a:t>AI Strategy Foundations</a:t>
            </a:r>
          </a:p>
          <a:p>
            <a:pPr marL="285750" lvl="0" indent="-285750" defTabSz="554437">
              <a:buFont typeface="Arial" panose="020B0604020202020204" pitchFamily="34" charset="0"/>
              <a:buChar char="•"/>
              <a:defRPr/>
            </a:pPr>
            <a:r>
              <a:rPr lang="en-US" sz="1400" dirty="0">
                <a:solidFill>
                  <a:schemeClr val="tx1"/>
                </a:solidFill>
                <a:ea typeface="+mn-lt"/>
                <a:cs typeface="+mn-lt"/>
              </a:rPr>
              <a:t>AI mission statement</a:t>
            </a:r>
          </a:p>
          <a:p>
            <a:pPr marL="285750" lvl="0" indent="-285750" defTabSz="554437">
              <a:buFont typeface="Arial" panose="020B0604020202020204" pitchFamily="34" charset="0"/>
              <a:buChar char="•"/>
              <a:defRPr/>
            </a:pPr>
            <a:r>
              <a:rPr lang="en-US" sz="1400" dirty="0">
                <a:solidFill>
                  <a:schemeClr val="tx1"/>
                </a:solidFill>
                <a:ea typeface="+mn-lt"/>
                <a:cs typeface="+mn-lt"/>
              </a:rPr>
              <a:t>Foundational (responsible) AI principles</a:t>
            </a:r>
          </a:p>
          <a:p>
            <a:pPr marL="285750" lvl="0" indent="-285750" defTabSz="554437">
              <a:buFont typeface="Arial" panose="020B0604020202020204" pitchFamily="34" charset="0"/>
              <a:buChar char="•"/>
              <a:defRPr/>
            </a:pPr>
            <a:r>
              <a:rPr lang="en-US" sz="1400" dirty="0">
                <a:solidFill>
                  <a:schemeClr val="tx1"/>
                </a:solidFill>
                <a:ea typeface="+mn-lt"/>
                <a:cs typeface="+mn-lt"/>
              </a:rPr>
              <a:t>Message from the CIO</a:t>
            </a:r>
          </a:p>
          <a:p>
            <a:pPr marL="285750" lvl="0" indent="-285750" defTabSz="554437">
              <a:buFont typeface="Arial" panose="020B0604020202020204" pitchFamily="34" charset="0"/>
              <a:buChar char="•"/>
              <a:defRPr/>
            </a:pPr>
            <a:r>
              <a:rPr lang="en-US" sz="1400" dirty="0">
                <a:solidFill>
                  <a:schemeClr val="tx1"/>
                </a:solidFill>
                <a:ea typeface="+mn-lt"/>
                <a:cs typeface="+mn-lt"/>
              </a:rPr>
              <a:t>Prioritized AI goals</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Maturity</a:t>
            </a:r>
          </a:p>
          <a:p>
            <a:pPr marL="285750" lvl="0" indent="-285750" defTabSz="554437">
              <a:buFont typeface="Arial" panose="020B0604020202020204" pitchFamily="34" charset="0"/>
              <a:buChar char="•"/>
              <a:defRPr/>
            </a:pPr>
            <a:r>
              <a:rPr lang="en-US" sz="1400" dirty="0">
                <a:solidFill>
                  <a:schemeClr val="tx1"/>
                </a:solidFill>
                <a:ea typeface="+mn-lt"/>
                <a:cs typeface="+mn-lt"/>
              </a:rPr>
              <a:t>People and talent</a:t>
            </a:r>
          </a:p>
          <a:p>
            <a:pPr marL="285750" lvl="0" indent="-285750" defTabSz="554437">
              <a:buFont typeface="Arial" panose="020B0604020202020204" pitchFamily="34" charset="0"/>
              <a:buChar char="•"/>
              <a:defRPr/>
            </a:pPr>
            <a:r>
              <a:rPr lang="en-US" sz="1400" dirty="0">
                <a:solidFill>
                  <a:schemeClr val="tx1"/>
                </a:solidFill>
                <a:ea typeface="+mn-lt"/>
                <a:cs typeface="+mn-lt"/>
              </a:rPr>
              <a:t>AI processes</a:t>
            </a:r>
          </a:p>
          <a:p>
            <a:pPr marL="285750" lvl="0" indent="-285750" defTabSz="554437">
              <a:buFont typeface="Arial" panose="020B0604020202020204" pitchFamily="34" charset="0"/>
              <a:buChar char="•"/>
              <a:defRPr/>
            </a:pPr>
            <a:r>
              <a:rPr lang="en-US" sz="1400" dirty="0">
                <a:solidFill>
                  <a:schemeClr val="tx1"/>
                </a:solidFill>
                <a:ea typeface="+mn-lt"/>
                <a:cs typeface="+mn-lt"/>
              </a:rPr>
              <a:t>Technology</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Use Case Discovery</a:t>
            </a:r>
          </a:p>
          <a:p>
            <a:pPr marL="285750" lvl="0" indent="-285750" defTabSz="554437">
              <a:buFont typeface="Arial" panose="020B0604020202020204" pitchFamily="34" charset="0"/>
              <a:buChar char="•"/>
              <a:defRPr/>
            </a:pPr>
            <a:r>
              <a:rPr lang="en-US" sz="1400" dirty="0">
                <a:solidFill>
                  <a:schemeClr val="tx1"/>
                </a:solidFill>
                <a:ea typeface="+mn-lt"/>
                <a:cs typeface="+mn-lt"/>
              </a:rPr>
              <a:t>Challenges and opportunities</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Use Case Details</a:t>
            </a:r>
          </a:p>
          <a:p>
            <a:pPr marL="285750" lvl="0" indent="-285750" defTabSz="554437">
              <a:buFont typeface="Arial" panose="020B0604020202020204" pitchFamily="34" charset="0"/>
              <a:buChar char="•"/>
              <a:defRPr/>
            </a:pPr>
            <a:r>
              <a:rPr lang="en-US" sz="1400" dirty="0">
                <a:solidFill>
                  <a:schemeClr val="tx1"/>
                </a:solidFill>
                <a:ea typeface="+mn-lt"/>
                <a:cs typeface="+mn-lt"/>
              </a:rPr>
              <a:t>Estimated cost</a:t>
            </a:r>
          </a:p>
          <a:p>
            <a:pPr marL="285750" lvl="0" indent="-285750" defTabSz="554437">
              <a:buFont typeface="Arial" panose="020B0604020202020204" pitchFamily="34" charset="0"/>
              <a:buChar char="•"/>
              <a:defRPr/>
            </a:pPr>
            <a:r>
              <a:rPr lang="en-US" sz="1400" dirty="0">
                <a:solidFill>
                  <a:schemeClr val="tx1"/>
                </a:solidFill>
                <a:ea typeface="+mn-lt"/>
                <a:cs typeface="+mn-lt"/>
              </a:rPr>
              <a:t>Target and metrics</a:t>
            </a:r>
          </a:p>
          <a:p>
            <a:pPr lvl="0" defTabSz="554437">
              <a:defRPr/>
            </a:pPr>
            <a:endParaRPr lang="en-US" sz="1400" dirty="0">
              <a:solidFill>
                <a:schemeClr val="tx1"/>
              </a:solidFill>
              <a:ea typeface="+mn-lt"/>
              <a:cs typeface="+mn-lt"/>
            </a:endParaRPr>
          </a:p>
          <a:p>
            <a:pPr lvl="0" defTabSz="554437">
              <a:defRPr/>
            </a:pPr>
            <a:r>
              <a:rPr lang="en-US" sz="1400" b="1" dirty="0">
                <a:solidFill>
                  <a:schemeClr val="tx1"/>
                </a:solidFill>
                <a:latin typeface="Montserrat SemiBold" pitchFamily="2" charset="0"/>
                <a:ea typeface="+mn-lt"/>
                <a:cs typeface="+mn-lt"/>
              </a:rPr>
              <a:t>AI Roadmap</a:t>
            </a:r>
          </a:p>
          <a:p>
            <a:pPr marL="285750" lvl="0" indent="-285750" defTabSz="554437">
              <a:buFont typeface="Arial" panose="020B0604020202020204" pitchFamily="34" charset="0"/>
              <a:buChar char="•"/>
              <a:defRPr/>
            </a:pPr>
            <a:r>
              <a:rPr lang="en-CA" sz="1400" dirty="0">
                <a:solidFill>
                  <a:schemeClr val="tx1"/>
                </a:solidFill>
                <a:ea typeface="+mn-lt"/>
                <a:cs typeface="+mn-lt"/>
              </a:rPr>
              <a:t>Change management plan</a:t>
            </a:r>
          </a:p>
          <a:p>
            <a:pPr marL="285750" lvl="0" indent="-285750" defTabSz="554437">
              <a:buFont typeface="Arial" panose="020B0604020202020204" pitchFamily="34" charset="0"/>
              <a:buChar char="•"/>
              <a:defRPr/>
            </a:pPr>
            <a:r>
              <a:rPr lang="en-CA" sz="1400" dirty="0">
                <a:solidFill>
                  <a:schemeClr val="tx1"/>
                </a:solidFill>
                <a:ea typeface="+mn-lt"/>
                <a:cs typeface="+mn-lt"/>
              </a:rPr>
              <a:t>Stakeholder management plan</a:t>
            </a:r>
          </a:p>
          <a:p>
            <a:pPr marL="285750" lvl="0" indent="-285750" defTabSz="554437">
              <a:buFont typeface="Arial" panose="020B0604020202020204" pitchFamily="34" charset="0"/>
              <a:buChar char="•"/>
              <a:defRPr/>
            </a:pPr>
            <a:r>
              <a:rPr lang="en-CA" sz="1400" dirty="0">
                <a:solidFill>
                  <a:schemeClr val="tx1"/>
                </a:solidFill>
                <a:ea typeface="+mn-lt"/>
                <a:cs typeface="+mn-lt"/>
              </a:rPr>
              <a:t>Planned budget</a:t>
            </a:r>
          </a:p>
          <a:p>
            <a:pPr lvl="0" defTabSz="554437">
              <a:defRPr/>
            </a:pPr>
            <a:endParaRPr lang="en-US" sz="1200" dirty="0">
              <a:solidFill>
                <a:schemeClr val="tx1"/>
              </a:solidFill>
              <a:ea typeface="+mn-lt"/>
              <a:cs typeface="+mn-lt"/>
            </a:endParaRPr>
          </a:p>
        </p:txBody>
      </p:sp>
    </p:spTree>
    <p:extLst>
      <p:ext uri="{BB962C8B-B14F-4D97-AF65-F5344CB8AC3E}">
        <p14:creationId xmlns:p14="http://schemas.microsoft.com/office/powerpoint/2010/main" val="374361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EE112A54-FB15-4519-D1BF-AD291489FA67}"/>
              </a:ext>
            </a:extLst>
          </p:cNvPr>
          <p:cNvSpPr>
            <a:spLocks/>
          </p:cNvSpPr>
          <p:nvPr/>
        </p:nvSpPr>
        <p:spPr>
          <a:xfrm>
            <a:off x="500228" y="4360366"/>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dirty="0">
                <a:solidFill>
                  <a:schemeClr val="accent1"/>
                </a:solidFill>
                <a:ea typeface="+mn-lt"/>
                <a:cs typeface="+mn-lt"/>
              </a:rPr>
              <a:t>Message from the CIO (nice to have)</a:t>
            </a:r>
          </a:p>
        </p:txBody>
      </p:sp>
      <p:sp>
        <p:nvSpPr>
          <p:cNvPr id="54" name="Rectangle 53">
            <a:extLst>
              <a:ext uri="{FF2B5EF4-FFF2-40B4-BE49-F238E27FC236}">
                <a16:creationId xmlns:a16="http://schemas.microsoft.com/office/drawing/2014/main" id="{8340072E-31E0-21EC-960B-6EA459A02DBA}"/>
              </a:ext>
            </a:extLst>
          </p:cNvPr>
          <p:cNvSpPr>
            <a:spLocks/>
          </p:cNvSpPr>
          <p:nvPr/>
        </p:nvSpPr>
        <p:spPr>
          <a:xfrm>
            <a:off x="508171" y="188807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5" name="TextBox 54">
            <a:extLst>
              <a:ext uri="{FF2B5EF4-FFF2-40B4-BE49-F238E27FC236}">
                <a16:creationId xmlns:a16="http://schemas.microsoft.com/office/drawing/2014/main" id="{50DE64A1-08EA-93CE-D9A1-7CBCBFE57E0D}"/>
              </a:ext>
            </a:extLst>
          </p:cNvPr>
          <p:cNvSpPr txBox="1">
            <a:spLocks/>
          </p:cNvSpPr>
          <p:nvPr/>
        </p:nvSpPr>
        <p:spPr>
          <a:xfrm>
            <a:off x="508170" y="2127984"/>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AI vision statement</a:t>
            </a:r>
          </a:p>
        </p:txBody>
      </p:sp>
      <p:sp>
        <p:nvSpPr>
          <p:cNvPr id="21" name="Rectangle 20">
            <a:extLst>
              <a:ext uri="{FF2B5EF4-FFF2-40B4-BE49-F238E27FC236}">
                <a16:creationId xmlns:a16="http://schemas.microsoft.com/office/drawing/2014/main" id="{CF1B242C-94B6-9325-DA84-25929751E215}"/>
              </a:ext>
            </a:extLst>
          </p:cNvPr>
          <p:cNvSpPr>
            <a:spLocks/>
          </p:cNvSpPr>
          <p:nvPr/>
        </p:nvSpPr>
        <p:spPr>
          <a:xfrm>
            <a:off x="6731545" y="1737004"/>
            <a:ext cx="4960227" cy="454311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tx1"/>
                </a:solidFill>
                <a:effectLst/>
                <a:uLnTx/>
                <a:uFillTx/>
                <a:latin typeface="Montserrat SemiBold" pitchFamily="2" charset="0"/>
                <a:ea typeface="+mn-lt"/>
                <a:cs typeface="+mn-lt"/>
              </a:rPr>
              <a:t>Assessment</a:t>
            </a:r>
          </a:p>
          <a:p>
            <a:pPr>
              <a:spcBef>
                <a:spcPts val="800"/>
              </a:spcBef>
            </a:pPr>
            <a:r>
              <a:rPr lang="en-US" sz="1200" b="1" dirty="0">
                <a:solidFill>
                  <a:schemeClr val="tx1"/>
                </a:solidFill>
                <a:latin typeface="Montserrat SemiBold" pitchFamily="2" charset="0"/>
                <a:ea typeface="+mn-lt"/>
                <a:cs typeface="+mn-lt"/>
              </a:rPr>
              <a:t>AI’s foundational information </a:t>
            </a:r>
          </a:p>
          <a:p>
            <a:pPr>
              <a:spcBef>
                <a:spcPts val="800"/>
              </a:spcBef>
            </a:pPr>
            <a:r>
              <a:rPr lang="en-US" sz="1200" i="1" dirty="0">
                <a:solidFill>
                  <a:schemeClr val="tx1"/>
                </a:solidFill>
                <a:ea typeface="+mn-lt"/>
                <a:cs typeface="+mn-lt"/>
              </a:rPr>
              <a:t>If not present, describe what it should include. If present, provide any suggestions for improvement.</a:t>
            </a:r>
          </a:p>
        </p:txBody>
      </p:sp>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05931"/>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Strategy Foundations – Assessment</a:t>
            </a:r>
          </a:p>
        </p:txBody>
      </p:sp>
      <p:sp>
        <p:nvSpPr>
          <p:cNvPr id="24" name="Title Placeholder 9">
            <a:extLst>
              <a:ext uri="{FF2B5EF4-FFF2-40B4-BE49-F238E27FC236}">
                <a16:creationId xmlns:a16="http://schemas.microsoft.com/office/drawing/2014/main" id="{7BF30A98-A00E-31AF-5FBE-CD4F6E6F7805}"/>
              </a:ext>
            </a:extLst>
          </p:cNvPr>
          <p:cNvSpPr txBox="1">
            <a:spLocks/>
          </p:cNvSpPr>
          <p:nvPr/>
        </p:nvSpPr>
        <p:spPr>
          <a:xfrm>
            <a:off x="423422" y="1095790"/>
            <a:ext cx="11134015" cy="52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Write a sentence that contains the most important takeaway for the slide here but no more than two lines of </a:t>
            </a:r>
            <a:r>
              <a:rPr lang="en-US" sz="1400" b="0" dirty="0">
                <a:solidFill>
                  <a:schemeClr val="tx1"/>
                </a:solidFill>
                <a:latin typeface="Montserrat" pitchFamily="2" charset="77"/>
                <a:ea typeface="+mj-lt"/>
                <a:cs typeface="+mj-lt"/>
              </a:rPr>
              <a:t>text.</a:t>
            </a:r>
            <a:br>
              <a:rPr lang="en-US" sz="1400" b="0" dirty="0">
                <a:solidFill>
                  <a:schemeClr val="tx1"/>
                </a:solidFill>
                <a:latin typeface="Montserrat" pitchFamily="2" charset="77"/>
                <a:ea typeface="+mj-lt"/>
                <a:cs typeface="+mj-lt"/>
              </a:rPr>
            </a:br>
            <a:r>
              <a:rPr lang="en-US" sz="1400" b="0" dirty="0">
                <a:solidFill>
                  <a:schemeClr val="tx1"/>
                </a:solidFill>
                <a:latin typeface="Montserrat" pitchFamily="2" charset="77"/>
                <a:ea typeface="+mj-lt"/>
                <a:cs typeface="+mj-lt"/>
              </a:rPr>
              <a:t>Write a sentence that contains the most important takeaway for the slide here but no more than two lines of text.</a:t>
            </a:r>
          </a:p>
        </p:txBody>
      </p:sp>
      <p:sp>
        <p:nvSpPr>
          <p:cNvPr id="43" name="Rectangle 42">
            <a:extLst>
              <a:ext uri="{FF2B5EF4-FFF2-40B4-BE49-F238E27FC236}">
                <a16:creationId xmlns:a16="http://schemas.microsoft.com/office/drawing/2014/main" id="{DDC7C05C-B8C9-66B8-C315-E7611B67C6FB}"/>
              </a:ext>
            </a:extLst>
          </p:cNvPr>
          <p:cNvSpPr>
            <a:spLocks/>
          </p:cNvSpPr>
          <p:nvPr/>
        </p:nvSpPr>
        <p:spPr>
          <a:xfrm>
            <a:off x="508171" y="1755160"/>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7" name="Rectangle 46">
            <a:extLst>
              <a:ext uri="{FF2B5EF4-FFF2-40B4-BE49-F238E27FC236}">
                <a16:creationId xmlns:a16="http://schemas.microsoft.com/office/drawing/2014/main" id="{0C28FBD1-3FD1-05D7-81D0-A812CB626B99}"/>
              </a:ext>
            </a:extLst>
          </p:cNvPr>
          <p:cNvSpPr>
            <a:spLocks/>
          </p:cNvSpPr>
          <p:nvPr/>
        </p:nvSpPr>
        <p:spPr>
          <a:xfrm>
            <a:off x="508171" y="4360366"/>
            <a:ext cx="115599" cy="36576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8</a:t>
            </a:fld>
            <a:endParaRPr lang="en-US" dirty="0">
              <a:ea typeface="+mn-lt"/>
            </a:endParaRPr>
          </a:p>
        </p:txBody>
      </p:sp>
      <p:sp>
        <p:nvSpPr>
          <p:cNvPr id="81" name="TextBox 80">
            <a:extLst>
              <a:ext uri="{FF2B5EF4-FFF2-40B4-BE49-F238E27FC236}">
                <a16:creationId xmlns:a16="http://schemas.microsoft.com/office/drawing/2014/main" id="{684EFBEE-E474-2D03-D02D-D4DDC816F9F6}"/>
              </a:ext>
            </a:extLst>
          </p:cNvPr>
          <p:cNvSpPr txBox="1">
            <a:spLocks/>
          </p:cNvSpPr>
          <p:nvPr/>
        </p:nvSpPr>
        <p:spPr>
          <a:xfrm>
            <a:off x="407935" y="5758580"/>
            <a:ext cx="4386613" cy="523220"/>
          </a:xfrm>
          <a:prstGeom prst="rect">
            <a:avLst/>
          </a:prstGeom>
          <a:noFill/>
        </p:spPr>
        <p:txBody>
          <a:bodyPr wrap="square" rtlCol="0" anchor="ctr">
            <a:spAutoFit/>
          </a:bodyPr>
          <a:lstStyle/>
          <a:p>
            <a:pPr>
              <a:spcBef>
                <a:spcPts val="800"/>
              </a:spcBef>
            </a:pPr>
            <a:r>
              <a:rPr lang="en-US" sz="2800" dirty="0">
                <a:solidFill>
                  <a:srgbClr val="2576B7"/>
                </a:solidFill>
                <a:latin typeface="Exo" panose="02000503000000000000" pitchFamily="2" charset="77"/>
                <a:ea typeface="+mn-lt"/>
                <a:cs typeface="+mn-lt"/>
              </a:rPr>
              <a:t>Section Score = </a:t>
            </a:r>
            <a:r>
              <a:rPr lang="en-US" sz="2800" b="1" dirty="0">
                <a:solidFill>
                  <a:srgbClr val="2576B7"/>
                </a:solidFill>
                <a:latin typeface="Exo" panose="02000503000000000000" pitchFamily="2" charset="77"/>
                <a:ea typeface="+mn-lt"/>
                <a:cs typeface="+mn-lt"/>
              </a:rPr>
              <a:t>x/20</a:t>
            </a:r>
            <a:endParaRPr lang="en-CA" sz="2800" b="1" dirty="0">
              <a:solidFill>
                <a:srgbClr val="2576B7"/>
              </a:solidFill>
              <a:latin typeface="Exo" panose="02000503000000000000" pitchFamily="2" charset="77"/>
              <a:ea typeface="+mn-lt"/>
              <a:cs typeface="+mn-lt"/>
            </a:endParaRPr>
          </a:p>
        </p:txBody>
      </p:sp>
      <p:sp>
        <p:nvSpPr>
          <p:cNvPr id="82" name="TextBox 81">
            <a:extLst>
              <a:ext uri="{FF2B5EF4-FFF2-40B4-BE49-F238E27FC236}">
                <a16:creationId xmlns:a16="http://schemas.microsoft.com/office/drawing/2014/main" id="{E1F23EC5-DCDF-A423-7C3E-70145DD956B4}"/>
              </a:ext>
            </a:extLst>
          </p:cNvPr>
          <p:cNvSpPr txBox="1">
            <a:spLocks/>
          </p:cNvSpPr>
          <p:nvPr/>
        </p:nvSpPr>
        <p:spPr>
          <a:xfrm>
            <a:off x="4897821" y="5758580"/>
            <a:ext cx="1730451" cy="523220"/>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Complete/Needs Improvement</a:t>
            </a:r>
            <a:endParaRPr lang="en-CA" sz="1400" dirty="0">
              <a:solidFill>
                <a:srgbClr val="2576B7"/>
              </a:solidFill>
              <a:latin typeface="Montserrat" pitchFamily="2" charset="77"/>
              <a:ea typeface="+mn-lt"/>
              <a:cs typeface="+mn-lt"/>
            </a:endParaRPr>
          </a:p>
        </p:txBody>
      </p:sp>
      <p:sp>
        <p:nvSpPr>
          <p:cNvPr id="84" name="Rectangle 83">
            <a:extLst>
              <a:ext uri="{FF2B5EF4-FFF2-40B4-BE49-F238E27FC236}">
                <a16:creationId xmlns:a16="http://schemas.microsoft.com/office/drawing/2014/main" id="{9ACFECC8-351D-20C5-9F59-173AD9E0941E}"/>
              </a:ext>
            </a:extLst>
          </p:cNvPr>
          <p:cNvSpPr>
            <a:spLocks/>
          </p:cNvSpPr>
          <p:nvPr/>
        </p:nvSpPr>
        <p:spPr>
          <a:xfrm>
            <a:off x="2634695" y="188807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85" name="TextBox 84">
            <a:extLst>
              <a:ext uri="{FF2B5EF4-FFF2-40B4-BE49-F238E27FC236}">
                <a16:creationId xmlns:a16="http://schemas.microsoft.com/office/drawing/2014/main" id="{E1D9D402-A902-CD28-1FFE-0B0A582A4F71}"/>
              </a:ext>
            </a:extLst>
          </p:cNvPr>
          <p:cNvSpPr txBox="1">
            <a:spLocks/>
          </p:cNvSpPr>
          <p:nvPr/>
        </p:nvSpPr>
        <p:spPr>
          <a:xfrm>
            <a:off x="2634694" y="2127984"/>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Business aligned AI goals</a:t>
            </a:r>
          </a:p>
        </p:txBody>
      </p:sp>
      <p:sp>
        <p:nvSpPr>
          <p:cNvPr id="87" name="Rectangle 86">
            <a:extLst>
              <a:ext uri="{FF2B5EF4-FFF2-40B4-BE49-F238E27FC236}">
                <a16:creationId xmlns:a16="http://schemas.microsoft.com/office/drawing/2014/main" id="{563B5894-41F3-AA39-FBF7-DF91B84E56C4}"/>
              </a:ext>
            </a:extLst>
          </p:cNvPr>
          <p:cNvSpPr>
            <a:spLocks/>
          </p:cNvSpPr>
          <p:nvPr/>
        </p:nvSpPr>
        <p:spPr>
          <a:xfrm>
            <a:off x="2634695" y="1755160"/>
            <a:ext cx="1853758" cy="13291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0" name="Rectangle 89">
            <a:extLst>
              <a:ext uri="{FF2B5EF4-FFF2-40B4-BE49-F238E27FC236}">
                <a16:creationId xmlns:a16="http://schemas.microsoft.com/office/drawing/2014/main" id="{A59FF9A2-8FDD-54DB-956D-F0DC9C298FD0}"/>
              </a:ext>
            </a:extLst>
          </p:cNvPr>
          <p:cNvSpPr>
            <a:spLocks/>
          </p:cNvSpPr>
          <p:nvPr/>
        </p:nvSpPr>
        <p:spPr>
          <a:xfrm>
            <a:off x="4761225" y="188807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91" name="TextBox 90">
            <a:extLst>
              <a:ext uri="{FF2B5EF4-FFF2-40B4-BE49-F238E27FC236}">
                <a16:creationId xmlns:a16="http://schemas.microsoft.com/office/drawing/2014/main" id="{B35C1A0A-E3C2-EF8B-440E-0745E0D678A7}"/>
              </a:ext>
            </a:extLst>
          </p:cNvPr>
          <p:cNvSpPr txBox="1">
            <a:spLocks/>
          </p:cNvSpPr>
          <p:nvPr/>
        </p:nvSpPr>
        <p:spPr>
          <a:xfrm>
            <a:off x="4761224" y="2127984"/>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Strategic AI principles</a:t>
            </a:r>
          </a:p>
        </p:txBody>
      </p:sp>
      <p:sp>
        <p:nvSpPr>
          <p:cNvPr id="93" name="Rectangle 92">
            <a:extLst>
              <a:ext uri="{FF2B5EF4-FFF2-40B4-BE49-F238E27FC236}">
                <a16:creationId xmlns:a16="http://schemas.microsoft.com/office/drawing/2014/main" id="{A3F90870-C60A-78A5-299D-1797779B89F6}"/>
              </a:ext>
            </a:extLst>
          </p:cNvPr>
          <p:cNvSpPr>
            <a:spLocks/>
          </p:cNvSpPr>
          <p:nvPr/>
        </p:nvSpPr>
        <p:spPr>
          <a:xfrm>
            <a:off x="4761225" y="1755160"/>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3" name="Rectangle 2">
            <a:extLst>
              <a:ext uri="{FF2B5EF4-FFF2-40B4-BE49-F238E27FC236}">
                <a16:creationId xmlns:a16="http://schemas.microsoft.com/office/drawing/2014/main" id="{125585AB-F70A-A949-833A-2BFE738CBFEA}"/>
              </a:ext>
            </a:extLst>
          </p:cNvPr>
          <p:cNvSpPr>
            <a:spLocks/>
          </p:cNvSpPr>
          <p:nvPr/>
        </p:nvSpPr>
        <p:spPr>
          <a:xfrm>
            <a:off x="5990429" y="154253"/>
            <a:ext cx="5981584" cy="797220"/>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Montserrat Light" pitchFamily="2" charset="77"/>
                <a:ea typeface="+mn-lt"/>
                <a:cs typeface="+mn-lt"/>
              </a:rPr>
              <a:t>Change the boxes to have either green or yellow on top. Make sure the green and yellow are selected from </a:t>
            </a:r>
            <a:r>
              <a:rPr lang="en-US" sz="1400" b="1" u="sng" dirty="0">
                <a:latin typeface="Montserrat" pitchFamily="2" charset="77"/>
                <a:ea typeface="+mn-lt"/>
                <a:cs typeface="+mn-lt"/>
              </a:rPr>
              <a:t>THEME COLORS</a:t>
            </a:r>
            <a:r>
              <a:rPr lang="en-US" sz="1400" b="1" dirty="0">
                <a:latin typeface="Montserrat" pitchFamily="2" charset="77"/>
                <a:ea typeface="+mn-lt"/>
                <a:cs typeface="+mn-lt"/>
              </a:rPr>
              <a:t> </a:t>
            </a:r>
            <a:r>
              <a:rPr lang="en-US" sz="1400" dirty="0">
                <a:latin typeface="Montserrat Light" pitchFamily="2" charset="77"/>
                <a:ea typeface="+mn-lt"/>
                <a:cs typeface="+mn-lt"/>
              </a:rPr>
              <a:t>in “Shape Fill.” Delete whichever boxes are not needed.</a:t>
            </a:r>
          </a:p>
        </p:txBody>
      </p:sp>
      <p:sp>
        <p:nvSpPr>
          <p:cNvPr id="2" name="Rectangle 1">
            <a:extLst>
              <a:ext uri="{FF2B5EF4-FFF2-40B4-BE49-F238E27FC236}">
                <a16:creationId xmlns:a16="http://schemas.microsoft.com/office/drawing/2014/main" id="{F21D23A5-8B9B-465A-E50A-46A3063D102D}"/>
              </a:ext>
            </a:extLst>
          </p:cNvPr>
          <p:cNvSpPr>
            <a:spLocks/>
          </p:cNvSpPr>
          <p:nvPr/>
        </p:nvSpPr>
        <p:spPr>
          <a:xfrm>
            <a:off x="500228" y="3814414"/>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dirty="0">
                <a:solidFill>
                  <a:schemeClr val="accent1"/>
                </a:solidFill>
                <a:ea typeface="+mn-lt"/>
                <a:cs typeface="+mn-lt"/>
              </a:rPr>
              <a:t>Foundational AI principles</a:t>
            </a:r>
          </a:p>
        </p:txBody>
      </p:sp>
      <p:sp>
        <p:nvSpPr>
          <p:cNvPr id="4" name="Rectangle 3">
            <a:extLst>
              <a:ext uri="{FF2B5EF4-FFF2-40B4-BE49-F238E27FC236}">
                <a16:creationId xmlns:a16="http://schemas.microsoft.com/office/drawing/2014/main" id="{4C80EFED-B727-B70A-A0DE-8B33E9D4FB46}"/>
              </a:ext>
            </a:extLst>
          </p:cNvPr>
          <p:cNvSpPr>
            <a:spLocks/>
          </p:cNvSpPr>
          <p:nvPr/>
        </p:nvSpPr>
        <p:spPr>
          <a:xfrm>
            <a:off x="508171" y="3814414"/>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4CCAEB01-1AAD-A185-677F-BC319E56FF8F}"/>
              </a:ext>
            </a:extLst>
          </p:cNvPr>
          <p:cNvSpPr>
            <a:spLocks/>
          </p:cNvSpPr>
          <p:nvPr/>
        </p:nvSpPr>
        <p:spPr>
          <a:xfrm>
            <a:off x="500228" y="3249364"/>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dirty="0">
                <a:solidFill>
                  <a:schemeClr val="accent1"/>
                </a:solidFill>
                <a:ea typeface="+mn-lt"/>
                <a:cs typeface="+mn-lt"/>
              </a:rPr>
              <a:t>AI mission statement</a:t>
            </a:r>
          </a:p>
        </p:txBody>
      </p:sp>
      <p:sp>
        <p:nvSpPr>
          <p:cNvPr id="6" name="Rectangle 5">
            <a:extLst>
              <a:ext uri="{FF2B5EF4-FFF2-40B4-BE49-F238E27FC236}">
                <a16:creationId xmlns:a16="http://schemas.microsoft.com/office/drawing/2014/main" id="{3835313F-6D8D-8748-6D6E-B49F8055D0B3}"/>
              </a:ext>
            </a:extLst>
          </p:cNvPr>
          <p:cNvSpPr>
            <a:spLocks/>
          </p:cNvSpPr>
          <p:nvPr/>
        </p:nvSpPr>
        <p:spPr>
          <a:xfrm>
            <a:off x="508171" y="3249364"/>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7" name="Rectangle 6">
            <a:extLst>
              <a:ext uri="{FF2B5EF4-FFF2-40B4-BE49-F238E27FC236}">
                <a16:creationId xmlns:a16="http://schemas.microsoft.com/office/drawing/2014/main" id="{1CAA13C1-D82A-AA92-8E5F-F969953F403A}"/>
              </a:ext>
            </a:extLst>
          </p:cNvPr>
          <p:cNvSpPr>
            <a:spLocks/>
          </p:cNvSpPr>
          <p:nvPr/>
        </p:nvSpPr>
        <p:spPr>
          <a:xfrm>
            <a:off x="500228" y="4902705"/>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dirty="0">
                <a:solidFill>
                  <a:schemeClr val="accent1"/>
                </a:solidFill>
                <a:ea typeface="+mn-lt"/>
                <a:cs typeface="+mn-lt"/>
              </a:rPr>
              <a:t>Prioritized AI goals</a:t>
            </a:r>
          </a:p>
        </p:txBody>
      </p:sp>
      <p:sp>
        <p:nvSpPr>
          <p:cNvPr id="8" name="Rectangle 7">
            <a:extLst>
              <a:ext uri="{FF2B5EF4-FFF2-40B4-BE49-F238E27FC236}">
                <a16:creationId xmlns:a16="http://schemas.microsoft.com/office/drawing/2014/main" id="{75354D5E-2D4A-1F8B-5F0E-1DD90D810DC9}"/>
              </a:ext>
            </a:extLst>
          </p:cNvPr>
          <p:cNvSpPr>
            <a:spLocks/>
          </p:cNvSpPr>
          <p:nvPr/>
        </p:nvSpPr>
        <p:spPr>
          <a:xfrm>
            <a:off x="508171" y="4902705"/>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CE6E4C83-9FA2-8349-B86C-1D3258A61440}"/>
              </a:ext>
            </a:extLst>
          </p:cNvPr>
          <p:cNvSpPr>
            <a:spLocks/>
          </p:cNvSpPr>
          <p:nvPr/>
        </p:nvSpPr>
        <p:spPr>
          <a:xfrm>
            <a:off x="0" y="1755160"/>
            <a:ext cx="391608" cy="11975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Must-have</a:t>
            </a:r>
          </a:p>
        </p:txBody>
      </p:sp>
      <p:sp>
        <p:nvSpPr>
          <p:cNvPr id="10" name="Rectangle 9">
            <a:extLst>
              <a:ext uri="{FF2B5EF4-FFF2-40B4-BE49-F238E27FC236}">
                <a16:creationId xmlns:a16="http://schemas.microsoft.com/office/drawing/2014/main" id="{431FE073-E65B-CC41-7ADB-7F3132FF85F4}"/>
              </a:ext>
            </a:extLst>
          </p:cNvPr>
          <p:cNvSpPr>
            <a:spLocks/>
          </p:cNvSpPr>
          <p:nvPr/>
        </p:nvSpPr>
        <p:spPr>
          <a:xfrm>
            <a:off x="0" y="3249363"/>
            <a:ext cx="391608" cy="201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Nice to have</a:t>
            </a:r>
          </a:p>
        </p:txBody>
      </p:sp>
    </p:spTree>
    <p:extLst>
      <p:ext uri="{BB962C8B-B14F-4D97-AF65-F5344CB8AC3E}">
        <p14:creationId xmlns:p14="http://schemas.microsoft.com/office/powerpoint/2010/main" val="23159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EE112A54-FB15-4519-D1BF-AD291489FA67}"/>
              </a:ext>
            </a:extLst>
          </p:cNvPr>
          <p:cNvSpPr>
            <a:spLocks/>
          </p:cNvSpPr>
          <p:nvPr/>
        </p:nvSpPr>
        <p:spPr>
          <a:xfrm>
            <a:off x="500228" y="4372509"/>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4" name="Rectangle 53">
            <a:extLst>
              <a:ext uri="{FF2B5EF4-FFF2-40B4-BE49-F238E27FC236}">
                <a16:creationId xmlns:a16="http://schemas.microsoft.com/office/drawing/2014/main" id="{8340072E-31E0-21EC-960B-6EA459A02DBA}"/>
              </a:ext>
            </a:extLst>
          </p:cNvPr>
          <p:cNvSpPr>
            <a:spLocks/>
          </p:cNvSpPr>
          <p:nvPr/>
        </p:nvSpPr>
        <p:spPr>
          <a:xfrm>
            <a:off x="508171" y="1900213"/>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55" name="TextBox 54">
            <a:extLst>
              <a:ext uri="{FF2B5EF4-FFF2-40B4-BE49-F238E27FC236}">
                <a16:creationId xmlns:a16="http://schemas.microsoft.com/office/drawing/2014/main" id="{50DE64A1-08EA-93CE-D9A1-7CBCBFE57E0D}"/>
              </a:ext>
            </a:extLst>
          </p:cNvPr>
          <p:cNvSpPr txBox="1">
            <a:spLocks/>
          </p:cNvSpPr>
          <p:nvPr/>
        </p:nvSpPr>
        <p:spPr>
          <a:xfrm>
            <a:off x="508170" y="2263237"/>
            <a:ext cx="1853757" cy="338554"/>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AI governance</a:t>
            </a:r>
          </a:p>
        </p:txBody>
      </p:sp>
      <p:sp>
        <p:nvSpPr>
          <p:cNvPr id="21" name="Rectangle 20">
            <a:extLst>
              <a:ext uri="{FF2B5EF4-FFF2-40B4-BE49-F238E27FC236}">
                <a16:creationId xmlns:a16="http://schemas.microsoft.com/office/drawing/2014/main" id="{CF1B242C-94B6-9325-DA84-25929751E215}"/>
              </a:ext>
            </a:extLst>
          </p:cNvPr>
          <p:cNvSpPr>
            <a:spLocks/>
          </p:cNvSpPr>
          <p:nvPr/>
        </p:nvSpPr>
        <p:spPr>
          <a:xfrm>
            <a:off x="6731545" y="1737000"/>
            <a:ext cx="4960227" cy="454311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tx1"/>
                </a:solidFill>
                <a:effectLst/>
                <a:uLnTx/>
                <a:uFillTx/>
                <a:latin typeface="Montserrat SemiBold" pitchFamily="2" charset="0"/>
                <a:ea typeface="+mn-lt"/>
                <a:cs typeface="+mn-lt"/>
              </a:rPr>
              <a:t>Assessment</a:t>
            </a:r>
          </a:p>
          <a:p>
            <a:pPr>
              <a:spcBef>
                <a:spcPts val="800"/>
              </a:spcBef>
            </a:pPr>
            <a:r>
              <a:rPr lang="en-US" sz="1200" b="1" dirty="0">
                <a:solidFill>
                  <a:schemeClr val="tx1"/>
                </a:solidFill>
                <a:latin typeface="Montserrat SemiBold" pitchFamily="2" charset="0"/>
                <a:ea typeface="+mn-lt"/>
                <a:cs typeface="+mn-lt"/>
              </a:rPr>
              <a:t>Progress of AI maturity</a:t>
            </a:r>
          </a:p>
          <a:p>
            <a:pPr>
              <a:spcBef>
                <a:spcPts val="800"/>
              </a:spcBef>
            </a:pPr>
            <a:r>
              <a:rPr lang="en-US" sz="1200" i="1" dirty="0">
                <a:solidFill>
                  <a:schemeClr val="tx1"/>
                </a:solidFill>
                <a:ea typeface="+mn-lt"/>
                <a:cs typeface="+mn-lt"/>
              </a:rPr>
              <a:t>If not present, describe what it should include. If present, provide any suggestions for improvement.</a:t>
            </a:r>
          </a:p>
        </p:txBody>
      </p:sp>
      <p:sp>
        <p:nvSpPr>
          <p:cNvPr id="23" name="Title Placeholder 9">
            <a:extLst>
              <a:ext uri="{FF2B5EF4-FFF2-40B4-BE49-F238E27FC236}">
                <a16:creationId xmlns:a16="http://schemas.microsoft.com/office/drawing/2014/main" id="{13B76ACE-8E7A-229E-2055-6B807B33BFCA}"/>
              </a:ext>
            </a:extLst>
          </p:cNvPr>
          <p:cNvSpPr txBox="1">
            <a:spLocks/>
          </p:cNvSpPr>
          <p:nvPr/>
        </p:nvSpPr>
        <p:spPr>
          <a:xfrm>
            <a:off x="423423" y="415167"/>
            <a:ext cx="10515600" cy="649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dirty="0">
                <a:solidFill>
                  <a:schemeClr val="accent1"/>
                </a:solidFill>
                <a:latin typeface="Montserrat SemiBold" panose="00000700000000000000" pitchFamily="2" charset="0"/>
                <a:ea typeface="+mj-lt"/>
                <a:cs typeface="+mj-lt"/>
              </a:rPr>
              <a:t>AI Maturity - Assessment</a:t>
            </a:r>
          </a:p>
        </p:txBody>
      </p:sp>
      <p:sp>
        <p:nvSpPr>
          <p:cNvPr id="24" name="Title Placeholder 9">
            <a:extLst>
              <a:ext uri="{FF2B5EF4-FFF2-40B4-BE49-F238E27FC236}">
                <a16:creationId xmlns:a16="http://schemas.microsoft.com/office/drawing/2014/main" id="{7BF30A98-A00E-31AF-5FBE-CD4F6E6F7805}"/>
              </a:ext>
            </a:extLst>
          </p:cNvPr>
          <p:cNvSpPr txBox="1">
            <a:spLocks/>
          </p:cNvSpPr>
          <p:nvPr/>
        </p:nvSpPr>
        <p:spPr>
          <a:xfrm>
            <a:off x="423422" y="1095788"/>
            <a:ext cx="11134015" cy="5251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472C5"/>
                </a:solidFill>
                <a:latin typeface="Montserrat SemiBold" pitchFamily="2" charset="77"/>
                <a:ea typeface="+mj-ea"/>
                <a:cs typeface="+mj-cs"/>
              </a:defRPr>
            </a:lvl1pPr>
          </a:lstStyle>
          <a:p>
            <a:pPr>
              <a:lnSpc>
                <a:spcPct val="100000"/>
              </a:lnSpc>
            </a:pPr>
            <a:r>
              <a:rPr lang="en-US" sz="1400" b="0" i="0" dirty="0">
                <a:solidFill>
                  <a:schemeClr val="tx1"/>
                </a:solidFill>
                <a:latin typeface="Montserrat" pitchFamily="2" charset="77"/>
                <a:ea typeface="+mj-lt"/>
                <a:cs typeface="+mj-lt"/>
              </a:rPr>
              <a:t>Write a sentence that contains the most important takeaway for the slide here but no more than two lines of </a:t>
            </a:r>
            <a:r>
              <a:rPr lang="en-US" sz="1400" b="0" dirty="0">
                <a:solidFill>
                  <a:schemeClr val="tx1"/>
                </a:solidFill>
                <a:latin typeface="Montserrat" pitchFamily="2" charset="77"/>
                <a:ea typeface="+mj-lt"/>
                <a:cs typeface="+mj-lt"/>
              </a:rPr>
              <a:t>text.</a:t>
            </a:r>
            <a:br>
              <a:rPr lang="en-US" sz="1400" b="0" dirty="0">
                <a:solidFill>
                  <a:schemeClr val="tx1"/>
                </a:solidFill>
                <a:latin typeface="Montserrat" pitchFamily="2" charset="77"/>
                <a:ea typeface="+mj-lt"/>
                <a:cs typeface="+mj-lt"/>
              </a:rPr>
            </a:br>
            <a:r>
              <a:rPr lang="en-US" sz="1400" b="0" dirty="0">
                <a:solidFill>
                  <a:schemeClr val="tx1"/>
                </a:solidFill>
                <a:latin typeface="Montserrat" pitchFamily="2" charset="77"/>
                <a:ea typeface="+mj-lt"/>
                <a:cs typeface="+mj-lt"/>
              </a:rPr>
              <a:t>Write a sentence that contains the most important takeaway for the slide here but no more than two lines of text.</a:t>
            </a:r>
          </a:p>
        </p:txBody>
      </p:sp>
      <p:sp>
        <p:nvSpPr>
          <p:cNvPr id="43" name="Rectangle 42">
            <a:extLst>
              <a:ext uri="{FF2B5EF4-FFF2-40B4-BE49-F238E27FC236}">
                <a16:creationId xmlns:a16="http://schemas.microsoft.com/office/drawing/2014/main" id="{DDC7C05C-B8C9-66B8-C315-E7611B67C6FB}"/>
              </a:ext>
            </a:extLst>
          </p:cNvPr>
          <p:cNvSpPr>
            <a:spLocks/>
          </p:cNvSpPr>
          <p:nvPr/>
        </p:nvSpPr>
        <p:spPr>
          <a:xfrm>
            <a:off x="508171" y="1767303"/>
            <a:ext cx="1853758" cy="132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47" name="Rectangle 46">
            <a:extLst>
              <a:ext uri="{FF2B5EF4-FFF2-40B4-BE49-F238E27FC236}">
                <a16:creationId xmlns:a16="http://schemas.microsoft.com/office/drawing/2014/main" id="{0C28FBD1-3FD1-05D7-81D0-A812CB626B99}"/>
              </a:ext>
            </a:extLst>
          </p:cNvPr>
          <p:cNvSpPr>
            <a:spLocks/>
          </p:cNvSpPr>
          <p:nvPr/>
        </p:nvSpPr>
        <p:spPr>
          <a:xfrm>
            <a:off x="508171" y="4372509"/>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74" name="Rectangle 73">
            <a:extLst>
              <a:ext uri="{FF2B5EF4-FFF2-40B4-BE49-F238E27FC236}">
                <a16:creationId xmlns:a16="http://schemas.microsoft.com/office/drawing/2014/main" id="{B9CCA0EA-9110-FD33-90F0-7ABDCAD2D51C}"/>
              </a:ext>
            </a:extLst>
          </p:cNvPr>
          <p:cNvSpPr>
            <a:spLocks/>
          </p:cNvSpPr>
          <p:nvPr/>
        </p:nvSpPr>
        <p:spPr>
          <a:xfrm>
            <a:off x="500228" y="4827983"/>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75" name="Rectangle 74">
            <a:extLst>
              <a:ext uri="{FF2B5EF4-FFF2-40B4-BE49-F238E27FC236}">
                <a16:creationId xmlns:a16="http://schemas.microsoft.com/office/drawing/2014/main" id="{F75202F6-2117-C798-ABF5-11E789722E43}"/>
              </a:ext>
            </a:extLst>
          </p:cNvPr>
          <p:cNvSpPr>
            <a:spLocks/>
          </p:cNvSpPr>
          <p:nvPr/>
        </p:nvSpPr>
        <p:spPr>
          <a:xfrm>
            <a:off x="508171" y="4827983"/>
            <a:ext cx="115599" cy="36576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77" name="Rectangle 76">
            <a:extLst>
              <a:ext uri="{FF2B5EF4-FFF2-40B4-BE49-F238E27FC236}">
                <a16:creationId xmlns:a16="http://schemas.microsoft.com/office/drawing/2014/main" id="{A3F3F15B-C216-7AE3-EA31-096E4E9FB5EE}"/>
              </a:ext>
            </a:extLst>
          </p:cNvPr>
          <p:cNvSpPr>
            <a:spLocks/>
          </p:cNvSpPr>
          <p:nvPr/>
        </p:nvSpPr>
        <p:spPr>
          <a:xfrm>
            <a:off x="500228" y="5284794"/>
            <a:ext cx="6114755" cy="365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78" name="Rectangle 77">
            <a:extLst>
              <a:ext uri="{FF2B5EF4-FFF2-40B4-BE49-F238E27FC236}">
                <a16:creationId xmlns:a16="http://schemas.microsoft.com/office/drawing/2014/main" id="{E8CF56CC-CE52-6BFE-0447-A9245DD30558}"/>
              </a:ext>
            </a:extLst>
          </p:cNvPr>
          <p:cNvSpPr>
            <a:spLocks/>
          </p:cNvSpPr>
          <p:nvPr/>
        </p:nvSpPr>
        <p:spPr>
          <a:xfrm>
            <a:off x="508171" y="5284794"/>
            <a:ext cx="1155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80" name="Slide Number Placeholder 5">
            <a:extLst>
              <a:ext uri="{FF2B5EF4-FFF2-40B4-BE49-F238E27FC236}">
                <a16:creationId xmlns:a16="http://schemas.microsoft.com/office/drawing/2014/main" id="{96D1695E-F2D4-FB32-4367-13C1E8D03E3E}"/>
              </a:ext>
            </a:extLst>
          </p:cNvPr>
          <p:cNvSpPr>
            <a:spLocks noGrp="1"/>
          </p:cNvSpPr>
          <p:nvPr>
            <p:ph type="sldNum" sz="quarter" idx="4"/>
          </p:nvPr>
        </p:nvSpPr>
        <p:spPr>
          <a:xfrm>
            <a:off x="9025377" y="6429814"/>
            <a:ext cx="2743200" cy="134244"/>
          </a:xfrm>
          <a:prstGeom prst="rect">
            <a:avLst/>
          </a:prstGeom>
        </p:spPr>
        <p:txBody>
          <a:bodyPr vert="horz" lIns="91440" tIns="45720" rIns="91440" bIns="45720" rtlCol="0" anchor="ctr"/>
          <a:lstStyle>
            <a:lvl1pPr algn="r">
              <a:defRPr sz="1000">
                <a:solidFill>
                  <a:srgbClr val="4A4A4A"/>
                </a:solidFill>
                <a:latin typeface="Roboto Condensed Light" panose="02000000000000000000" pitchFamily="2" charset="0"/>
                <a:ea typeface="Roboto Condensed Light" panose="02000000000000000000" pitchFamily="2" charset="0"/>
              </a:defRPr>
            </a:lvl1pPr>
          </a:lstStyle>
          <a:p>
            <a:r>
              <a:rPr lang="en-US" dirty="0">
                <a:ea typeface="+mn-lt"/>
              </a:rPr>
              <a:t>Info-Tech Research Group | </a:t>
            </a:r>
            <a:fld id="{42B24E7D-CF50-0F42-A0C4-08CA1B10D909}" type="slidenum">
              <a:rPr lang="en-US" smtClean="0">
                <a:ea typeface="+mn-lt"/>
              </a:rPr>
              <a:pPr/>
              <a:t>9</a:t>
            </a:fld>
            <a:endParaRPr lang="en-US" dirty="0">
              <a:ea typeface="+mn-lt"/>
            </a:endParaRPr>
          </a:p>
        </p:txBody>
      </p:sp>
      <p:sp>
        <p:nvSpPr>
          <p:cNvPr id="81" name="TextBox 80">
            <a:extLst>
              <a:ext uri="{FF2B5EF4-FFF2-40B4-BE49-F238E27FC236}">
                <a16:creationId xmlns:a16="http://schemas.microsoft.com/office/drawing/2014/main" id="{684EFBEE-E474-2D03-D02D-D4DDC816F9F6}"/>
              </a:ext>
            </a:extLst>
          </p:cNvPr>
          <p:cNvSpPr txBox="1">
            <a:spLocks/>
          </p:cNvSpPr>
          <p:nvPr/>
        </p:nvSpPr>
        <p:spPr>
          <a:xfrm>
            <a:off x="407935" y="5780348"/>
            <a:ext cx="4386613" cy="523220"/>
          </a:xfrm>
          <a:prstGeom prst="rect">
            <a:avLst/>
          </a:prstGeom>
          <a:noFill/>
        </p:spPr>
        <p:txBody>
          <a:bodyPr wrap="square" rtlCol="0" anchor="ctr">
            <a:spAutoFit/>
          </a:bodyPr>
          <a:lstStyle/>
          <a:p>
            <a:pPr>
              <a:spcBef>
                <a:spcPts val="800"/>
              </a:spcBef>
            </a:pPr>
            <a:r>
              <a:rPr lang="en-US" sz="2800" dirty="0">
                <a:solidFill>
                  <a:srgbClr val="2576B7"/>
                </a:solidFill>
                <a:latin typeface="Exo" panose="02000503000000000000" pitchFamily="2" charset="77"/>
                <a:ea typeface="+mn-lt"/>
                <a:cs typeface="+mn-lt"/>
              </a:rPr>
              <a:t>Section Score = </a:t>
            </a:r>
            <a:r>
              <a:rPr lang="en-US" sz="2800" b="1" dirty="0">
                <a:solidFill>
                  <a:srgbClr val="2576B7"/>
                </a:solidFill>
                <a:latin typeface="Exo" panose="02000503000000000000" pitchFamily="2" charset="77"/>
                <a:ea typeface="+mn-lt"/>
                <a:cs typeface="+mn-lt"/>
              </a:rPr>
              <a:t>x/10</a:t>
            </a:r>
            <a:endParaRPr lang="en-CA" sz="2800" b="1" dirty="0">
              <a:solidFill>
                <a:srgbClr val="2576B7"/>
              </a:solidFill>
              <a:latin typeface="Exo" panose="02000503000000000000" pitchFamily="2" charset="77"/>
              <a:ea typeface="+mn-lt"/>
              <a:cs typeface="+mn-lt"/>
            </a:endParaRPr>
          </a:p>
        </p:txBody>
      </p:sp>
      <p:sp>
        <p:nvSpPr>
          <p:cNvPr id="82" name="TextBox 81">
            <a:extLst>
              <a:ext uri="{FF2B5EF4-FFF2-40B4-BE49-F238E27FC236}">
                <a16:creationId xmlns:a16="http://schemas.microsoft.com/office/drawing/2014/main" id="{E1F23EC5-DCDF-A423-7C3E-70145DD956B4}"/>
              </a:ext>
            </a:extLst>
          </p:cNvPr>
          <p:cNvSpPr txBox="1">
            <a:spLocks/>
          </p:cNvSpPr>
          <p:nvPr/>
        </p:nvSpPr>
        <p:spPr>
          <a:xfrm>
            <a:off x="4897821" y="5780348"/>
            <a:ext cx="1730451" cy="523220"/>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Complete/Needs Improvement</a:t>
            </a:r>
            <a:endParaRPr lang="en-CA" sz="1400" dirty="0">
              <a:solidFill>
                <a:srgbClr val="2576B7"/>
              </a:solidFill>
              <a:latin typeface="Montserrat" pitchFamily="2" charset="77"/>
              <a:ea typeface="+mn-lt"/>
              <a:cs typeface="+mn-lt"/>
            </a:endParaRPr>
          </a:p>
        </p:txBody>
      </p:sp>
      <p:sp>
        <p:nvSpPr>
          <p:cNvPr id="96" name="TextBox 95">
            <a:extLst>
              <a:ext uri="{FF2B5EF4-FFF2-40B4-BE49-F238E27FC236}">
                <a16:creationId xmlns:a16="http://schemas.microsoft.com/office/drawing/2014/main" id="{15BFA019-B97F-DBD5-0565-D0F85E200E77}"/>
              </a:ext>
            </a:extLst>
          </p:cNvPr>
          <p:cNvSpPr txBox="1">
            <a:spLocks/>
          </p:cNvSpPr>
          <p:nvPr/>
        </p:nvSpPr>
        <p:spPr>
          <a:xfrm>
            <a:off x="623770" y="4401500"/>
            <a:ext cx="5760015"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People and talent</a:t>
            </a:r>
            <a:endParaRPr lang="en-CA" sz="1400" dirty="0">
              <a:solidFill>
                <a:srgbClr val="2576B7"/>
              </a:solidFill>
              <a:latin typeface="Montserrat" pitchFamily="2" charset="77"/>
              <a:ea typeface="+mn-lt"/>
              <a:cs typeface="+mn-lt"/>
            </a:endParaRPr>
          </a:p>
        </p:txBody>
      </p:sp>
      <p:sp>
        <p:nvSpPr>
          <p:cNvPr id="97" name="TextBox 96">
            <a:extLst>
              <a:ext uri="{FF2B5EF4-FFF2-40B4-BE49-F238E27FC236}">
                <a16:creationId xmlns:a16="http://schemas.microsoft.com/office/drawing/2014/main" id="{537869C0-F4FC-2B59-6FC6-8EA7392B294D}"/>
              </a:ext>
            </a:extLst>
          </p:cNvPr>
          <p:cNvSpPr txBox="1">
            <a:spLocks/>
          </p:cNvSpPr>
          <p:nvPr/>
        </p:nvSpPr>
        <p:spPr>
          <a:xfrm>
            <a:off x="623770" y="4856974"/>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AI process</a:t>
            </a:r>
            <a:endParaRPr lang="en-CA" sz="1400" dirty="0">
              <a:solidFill>
                <a:srgbClr val="2576B7"/>
              </a:solidFill>
              <a:latin typeface="Montserrat" pitchFamily="2" charset="77"/>
              <a:ea typeface="+mn-lt"/>
              <a:cs typeface="+mn-lt"/>
            </a:endParaRPr>
          </a:p>
        </p:txBody>
      </p:sp>
      <p:sp>
        <p:nvSpPr>
          <p:cNvPr id="98" name="TextBox 97">
            <a:extLst>
              <a:ext uri="{FF2B5EF4-FFF2-40B4-BE49-F238E27FC236}">
                <a16:creationId xmlns:a16="http://schemas.microsoft.com/office/drawing/2014/main" id="{09A55716-A993-83E2-7A91-ECDB899A5A96}"/>
              </a:ext>
            </a:extLst>
          </p:cNvPr>
          <p:cNvSpPr txBox="1">
            <a:spLocks/>
          </p:cNvSpPr>
          <p:nvPr/>
        </p:nvSpPr>
        <p:spPr>
          <a:xfrm>
            <a:off x="623770" y="5313785"/>
            <a:ext cx="5991214" cy="307777"/>
          </a:xfrm>
          <a:prstGeom prst="rect">
            <a:avLst/>
          </a:prstGeom>
          <a:noFill/>
        </p:spPr>
        <p:txBody>
          <a:bodyPr wrap="square" rtlCol="0" anchor="ctr">
            <a:spAutoFit/>
          </a:bodyPr>
          <a:lstStyle/>
          <a:p>
            <a:pPr>
              <a:spcBef>
                <a:spcPts val="800"/>
              </a:spcBef>
            </a:pPr>
            <a:r>
              <a:rPr lang="en-US" sz="1400" dirty="0">
                <a:solidFill>
                  <a:srgbClr val="2576B7"/>
                </a:solidFill>
                <a:latin typeface="Montserrat" pitchFamily="2" charset="77"/>
                <a:ea typeface="+mn-lt"/>
                <a:cs typeface="+mn-lt"/>
              </a:rPr>
              <a:t>Technology</a:t>
            </a:r>
            <a:endParaRPr lang="en-CA" sz="1400" dirty="0">
              <a:solidFill>
                <a:srgbClr val="2576B7"/>
              </a:solidFill>
              <a:latin typeface="Montserrat" pitchFamily="2" charset="77"/>
              <a:ea typeface="+mn-lt"/>
              <a:cs typeface="+mn-lt"/>
            </a:endParaRPr>
          </a:p>
        </p:txBody>
      </p:sp>
      <p:sp>
        <p:nvSpPr>
          <p:cNvPr id="2" name="Rectangle 1">
            <a:extLst>
              <a:ext uri="{FF2B5EF4-FFF2-40B4-BE49-F238E27FC236}">
                <a16:creationId xmlns:a16="http://schemas.microsoft.com/office/drawing/2014/main" id="{4CDB3B33-7CAA-663C-A862-CB47C7168220}"/>
              </a:ext>
            </a:extLst>
          </p:cNvPr>
          <p:cNvSpPr>
            <a:spLocks/>
          </p:cNvSpPr>
          <p:nvPr/>
        </p:nvSpPr>
        <p:spPr>
          <a:xfrm>
            <a:off x="5990429" y="154253"/>
            <a:ext cx="5981584" cy="797220"/>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Montserrat Light" pitchFamily="2" charset="77"/>
                <a:ea typeface="+mn-lt"/>
                <a:cs typeface="+mn-lt"/>
              </a:rPr>
              <a:t>Change the boxes to have either green or yellow on top. Make sure the green and yellow are selected from </a:t>
            </a:r>
            <a:r>
              <a:rPr lang="en-US" sz="1400" b="1" u="sng" dirty="0">
                <a:latin typeface="Montserrat" pitchFamily="2" charset="77"/>
                <a:ea typeface="+mn-lt"/>
                <a:cs typeface="+mn-lt"/>
              </a:rPr>
              <a:t>THEME COLORS</a:t>
            </a:r>
            <a:r>
              <a:rPr lang="en-US" sz="1400" b="1" dirty="0">
                <a:latin typeface="Montserrat" pitchFamily="2" charset="77"/>
                <a:ea typeface="+mn-lt"/>
                <a:cs typeface="+mn-lt"/>
              </a:rPr>
              <a:t> </a:t>
            </a:r>
            <a:r>
              <a:rPr lang="en-US" sz="1400" dirty="0">
                <a:latin typeface="Montserrat Light" pitchFamily="2" charset="77"/>
                <a:ea typeface="+mn-lt"/>
                <a:cs typeface="+mn-lt"/>
              </a:rPr>
              <a:t>in “Shape Fill.” Delete whichever boxes are not needed.</a:t>
            </a:r>
          </a:p>
        </p:txBody>
      </p:sp>
      <p:sp>
        <p:nvSpPr>
          <p:cNvPr id="5" name="Rectangle 4">
            <a:extLst>
              <a:ext uri="{FF2B5EF4-FFF2-40B4-BE49-F238E27FC236}">
                <a16:creationId xmlns:a16="http://schemas.microsoft.com/office/drawing/2014/main" id="{873947C3-F3AF-CDC7-8031-1B854158366E}"/>
              </a:ext>
            </a:extLst>
          </p:cNvPr>
          <p:cNvSpPr>
            <a:spLocks/>
          </p:cNvSpPr>
          <p:nvPr/>
        </p:nvSpPr>
        <p:spPr>
          <a:xfrm>
            <a:off x="2634695" y="1888070"/>
            <a:ext cx="1853758" cy="1064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ea typeface="+mn-lt"/>
              <a:cs typeface="+mn-lt"/>
            </a:endParaRPr>
          </a:p>
        </p:txBody>
      </p:sp>
      <p:sp>
        <p:nvSpPr>
          <p:cNvPr id="6" name="TextBox 5">
            <a:extLst>
              <a:ext uri="{FF2B5EF4-FFF2-40B4-BE49-F238E27FC236}">
                <a16:creationId xmlns:a16="http://schemas.microsoft.com/office/drawing/2014/main" id="{CB543855-1E7C-0A02-D7CA-452E4C7B35DB}"/>
              </a:ext>
            </a:extLst>
          </p:cNvPr>
          <p:cNvSpPr txBox="1">
            <a:spLocks/>
          </p:cNvSpPr>
          <p:nvPr/>
        </p:nvSpPr>
        <p:spPr>
          <a:xfrm>
            <a:off x="2634694" y="2127984"/>
            <a:ext cx="1853757" cy="584775"/>
          </a:xfrm>
          <a:prstGeom prst="rect">
            <a:avLst/>
          </a:prstGeom>
          <a:noFill/>
        </p:spPr>
        <p:txBody>
          <a:bodyPr wrap="square" rtlCol="0" anchor="ctr">
            <a:spAutoFit/>
          </a:bodyPr>
          <a:lstStyle/>
          <a:p>
            <a:r>
              <a:rPr lang="en-US" sz="1600" dirty="0">
                <a:solidFill>
                  <a:srgbClr val="2576B7"/>
                </a:solidFill>
                <a:latin typeface="Montserrat" pitchFamily="2" charset="77"/>
                <a:ea typeface="+mn-lt"/>
                <a:cs typeface="+mn-lt"/>
              </a:rPr>
              <a:t>Data management</a:t>
            </a:r>
          </a:p>
        </p:txBody>
      </p:sp>
      <p:sp>
        <p:nvSpPr>
          <p:cNvPr id="7" name="Rectangle 6">
            <a:extLst>
              <a:ext uri="{FF2B5EF4-FFF2-40B4-BE49-F238E27FC236}">
                <a16:creationId xmlns:a16="http://schemas.microsoft.com/office/drawing/2014/main" id="{14A4EDDE-238E-F789-7D02-7EDE290DE361}"/>
              </a:ext>
            </a:extLst>
          </p:cNvPr>
          <p:cNvSpPr>
            <a:spLocks/>
          </p:cNvSpPr>
          <p:nvPr/>
        </p:nvSpPr>
        <p:spPr>
          <a:xfrm>
            <a:off x="2634695" y="1755160"/>
            <a:ext cx="1853758" cy="13291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a typeface="+mn-lt"/>
              <a:cs typeface="+mn-lt"/>
            </a:endParaRPr>
          </a:p>
        </p:txBody>
      </p:sp>
      <p:sp>
        <p:nvSpPr>
          <p:cNvPr id="11" name="Rectangle 10">
            <a:extLst>
              <a:ext uri="{FF2B5EF4-FFF2-40B4-BE49-F238E27FC236}">
                <a16:creationId xmlns:a16="http://schemas.microsoft.com/office/drawing/2014/main" id="{1042D3B2-8D96-C617-5821-36F5C88474C0}"/>
              </a:ext>
            </a:extLst>
          </p:cNvPr>
          <p:cNvSpPr>
            <a:spLocks/>
          </p:cNvSpPr>
          <p:nvPr/>
        </p:nvSpPr>
        <p:spPr>
          <a:xfrm>
            <a:off x="0" y="1755160"/>
            <a:ext cx="391608" cy="11975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Must-have</a:t>
            </a:r>
          </a:p>
        </p:txBody>
      </p:sp>
      <p:sp>
        <p:nvSpPr>
          <p:cNvPr id="12" name="Rectangle 11">
            <a:extLst>
              <a:ext uri="{FF2B5EF4-FFF2-40B4-BE49-F238E27FC236}">
                <a16:creationId xmlns:a16="http://schemas.microsoft.com/office/drawing/2014/main" id="{B4BDA051-87F2-9DAE-C1A8-900D53DC79BC}"/>
              </a:ext>
            </a:extLst>
          </p:cNvPr>
          <p:cNvSpPr>
            <a:spLocks/>
          </p:cNvSpPr>
          <p:nvPr/>
        </p:nvSpPr>
        <p:spPr>
          <a:xfrm>
            <a:off x="0" y="4372509"/>
            <a:ext cx="391608" cy="12780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200" dirty="0">
                <a:latin typeface="Montserrat SemiBold" panose="00000700000000000000" pitchFamily="2" charset="0"/>
                <a:ea typeface="+mn-lt"/>
                <a:cs typeface="+mn-lt"/>
              </a:rPr>
              <a:t>Nice to have</a:t>
            </a:r>
          </a:p>
        </p:txBody>
      </p:sp>
    </p:spTree>
    <p:extLst>
      <p:ext uri="{BB962C8B-B14F-4D97-AF65-F5344CB8AC3E}">
        <p14:creationId xmlns:p14="http://schemas.microsoft.com/office/powerpoint/2010/main" val="2071771730"/>
      </p:ext>
    </p:extLst>
  </p:cSld>
  <p:clrMapOvr>
    <a:masterClrMapping/>
  </p:clrMapOvr>
</p:sld>
</file>

<file path=ppt/theme/theme1.xml><?xml version="1.0" encoding="utf-8"?>
<a:theme xmlns:a="http://schemas.openxmlformats.org/drawingml/2006/main" name="Office Theme">
  <a:themeElements>
    <a:clrScheme name="ITRG">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Custom 1">
      <a:majorFont>
        <a:latin typeface="Montserrat SemiBold"/>
        <a:ea typeface="Roboto"/>
        <a:cs typeface=""/>
      </a:majorFont>
      <a:minorFont>
        <a:latin typeface="Roboto"/>
        <a:ea typeface="Robot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LIVE-MRA">
      <a:majorFont>
        <a:latin typeface="Montserrat"/>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LIVE-MRA">
      <a:majorFont>
        <a:latin typeface="Montserrat"/>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1610</Words>
  <Application>Microsoft Office PowerPoint</Application>
  <PresentationFormat>Widescreen</PresentationFormat>
  <Paragraphs>227</Paragraphs>
  <Slides>16</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Montserrat</vt:lpstr>
      <vt:lpstr>Exo Light</vt:lpstr>
      <vt:lpstr>Exo</vt:lpstr>
      <vt:lpstr>Montserrat SemiBold</vt:lpstr>
      <vt:lpstr>Montserrat Light</vt:lpstr>
      <vt:lpstr>Roboto Condensed Light</vt:lpstr>
      <vt:lpstr>Exo SemiBold</vt:lpstr>
      <vt:lpstr>Roboto Light</vt:lpstr>
      <vt:lpstr>Arial</vt:lpstr>
      <vt:lpstr>Office Theme</vt:lpstr>
      <vt:lpstr>FronCovers-Dark</vt:lpstr>
      <vt:lpstr>BackCovers&amp;Dividers-Dark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2025-08-13T13:56:17Z</dcterms:created>
  <dcterms:modified xsi:type="dcterms:W3CDTF">2025-08-13T14:03:14Z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2025-08-13T14:03:05Z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f8d21b04-08d4-433e-9523-c35d048581fc</vt:lpwstr>
  </property>
  <property fmtid="{D5CDD505-2E9C-101B-9397-08002B2CF9AE}" pid="8" name="MSIP_Label_7d24214e-5322-4789-8422-cbe411bc3a74_ContentBits">
    <vt:lpwstr>0</vt:lpwstr>
  </property>
  <property fmtid="{D5CDD505-2E9C-101B-9397-08002B2CF9AE}" pid="9" name="MSIP_Label_7d24214e-5322-4789-8422-cbe411bc3a74_Tag">
    <vt:lpwstr>10, 0, 1, 1</vt:lpwstr>
  </property>
</Properties>
</file>