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2.xml" ContentType="application/vnd.openxmlformats-officedocument.presentationml.tags+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925" r:id="rId1"/>
    <p:sldMasterId id="2147484073" r:id="rId2"/>
    <p:sldMasterId id="2147484136" r:id="rId3"/>
    <p:sldMasterId id="2147484201" r:id="rId4"/>
  </p:sldMasterIdLst>
  <p:notesMasterIdLst>
    <p:notesMasterId r:id="rId164"/>
  </p:notesMasterIdLst>
  <p:handoutMasterIdLst>
    <p:handoutMasterId r:id="rId165"/>
  </p:handoutMasterIdLst>
  <p:sldIdLst>
    <p:sldId id="552" r:id="rId5"/>
    <p:sldId id="5138" r:id="rId6"/>
    <p:sldId id="551" r:id="rId7"/>
    <p:sldId id="6502" r:id="rId8"/>
    <p:sldId id="965" r:id="rId9"/>
    <p:sldId id="657" r:id="rId10"/>
    <p:sldId id="5355" r:id="rId11"/>
    <p:sldId id="5165" r:id="rId12"/>
    <p:sldId id="5617" r:id="rId13"/>
    <p:sldId id="5353" r:id="rId14"/>
    <p:sldId id="654" r:id="rId15"/>
    <p:sldId id="5131" r:id="rId16"/>
    <p:sldId id="653" r:id="rId17"/>
    <p:sldId id="598" r:id="rId18"/>
    <p:sldId id="5118" r:id="rId19"/>
    <p:sldId id="599" r:id="rId20"/>
    <p:sldId id="6417" r:id="rId21"/>
    <p:sldId id="6414" r:id="rId22"/>
    <p:sldId id="6409" r:id="rId23"/>
    <p:sldId id="5130" r:id="rId24"/>
    <p:sldId id="660" r:id="rId25"/>
    <p:sldId id="5077" r:id="rId26"/>
    <p:sldId id="6500" r:id="rId27"/>
    <p:sldId id="6501" r:id="rId28"/>
    <p:sldId id="5129" r:id="rId29"/>
    <p:sldId id="666" r:id="rId30"/>
    <p:sldId id="5719" r:id="rId31"/>
    <p:sldId id="5116" r:id="rId32"/>
    <p:sldId id="5566" r:id="rId33"/>
    <p:sldId id="6503" r:id="rId34"/>
    <p:sldId id="5117" r:id="rId35"/>
    <p:sldId id="628" r:id="rId36"/>
    <p:sldId id="6410" r:id="rId37"/>
    <p:sldId id="2145707202" r:id="rId38"/>
    <p:sldId id="625" r:id="rId39"/>
    <p:sldId id="6420" r:id="rId40"/>
    <p:sldId id="6418" r:id="rId41"/>
    <p:sldId id="5514" r:id="rId42"/>
    <p:sldId id="4915" r:id="rId43"/>
    <p:sldId id="5517" r:id="rId44"/>
    <p:sldId id="5559" r:id="rId45"/>
    <p:sldId id="5518" r:id="rId46"/>
    <p:sldId id="5521" r:id="rId47"/>
    <p:sldId id="5643" r:id="rId48"/>
    <p:sldId id="5570" r:id="rId49"/>
    <p:sldId id="545" r:id="rId50"/>
    <p:sldId id="925" r:id="rId51"/>
    <p:sldId id="6504" r:id="rId52"/>
    <p:sldId id="6412" r:id="rId53"/>
    <p:sldId id="6413" r:id="rId54"/>
    <p:sldId id="5079" r:id="rId55"/>
    <p:sldId id="6505" r:id="rId56"/>
    <p:sldId id="5109" r:id="rId57"/>
    <p:sldId id="5110" r:id="rId58"/>
    <p:sldId id="5128" r:id="rId59"/>
    <p:sldId id="5844" r:id="rId60"/>
    <p:sldId id="931" r:id="rId61"/>
    <p:sldId id="5854" r:id="rId62"/>
    <p:sldId id="6401" r:id="rId63"/>
    <p:sldId id="5074" r:id="rId64"/>
    <p:sldId id="5460" r:id="rId65"/>
    <p:sldId id="6415" r:id="rId66"/>
    <p:sldId id="4421" r:id="rId67"/>
    <p:sldId id="6498" r:id="rId68"/>
    <p:sldId id="6407" r:id="rId69"/>
    <p:sldId id="5611" r:id="rId70"/>
    <p:sldId id="682" r:id="rId71"/>
    <p:sldId id="5105" r:id="rId72"/>
    <p:sldId id="5104" r:id="rId73"/>
    <p:sldId id="5127" r:id="rId74"/>
    <p:sldId id="673" r:id="rId75"/>
    <p:sldId id="6422" r:id="rId76"/>
    <p:sldId id="5081" r:id="rId77"/>
    <p:sldId id="679" r:id="rId78"/>
    <p:sldId id="681" r:id="rId79"/>
    <p:sldId id="1008" r:id="rId80"/>
    <p:sldId id="1009" r:id="rId81"/>
    <p:sldId id="686" r:id="rId82"/>
    <p:sldId id="5098" r:id="rId83"/>
    <p:sldId id="683" r:id="rId84"/>
    <p:sldId id="970" r:id="rId85"/>
    <p:sldId id="5114" r:id="rId86"/>
    <p:sldId id="525" r:id="rId87"/>
    <p:sldId id="667" r:id="rId88"/>
    <p:sldId id="6423" r:id="rId89"/>
    <p:sldId id="5126" r:id="rId90"/>
    <p:sldId id="5855" r:id="rId91"/>
    <p:sldId id="5839" r:id="rId92"/>
    <p:sldId id="2145707194" r:id="rId93"/>
    <p:sldId id="2145707176" r:id="rId94"/>
    <p:sldId id="2145707195" r:id="rId95"/>
    <p:sldId id="2145707196" r:id="rId96"/>
    <p:sldId id="2145707187" r:id="rId97"/>
    <p:sldId id="2145707182" r:id="rId98"/>
    <p:sldId id="2145707184" r:id="rId99"/>
    <p:sldId id="2145707186" r:id="rId100"/>
    <p:sldId id="2145707248" r:id="rId101"/>
    <p:sldId id="2145707188" r:id="rId102"/>
    <p:sldId id="2145707183" r:id="rId103"/>
    <p:sldId id="321" r:id="rId104"/>
    <p:sldId id="650" r:id="rId105"/>
    <p:sldId id="651" r:id="rId106"/>
    <p:sldId id="5142" r:id="rId107"/>
    <p:sldId id="5147" r:id="rId108"/>
    <p:sldId id="644" r:id="rId109"/>
    <p:sldId id="5581" r:id="rId110"/>
    <p:sldId id="5145" r:id="rId111"/>
    <p:sldId id="5150" r:id="rId112"/>
    <p:sldId id="5582" r:id="rId113"/>
    <p:sldId id="5149" r:id="rId114"/>
    <p:sldId id="5585" r:id="rId115"/>
    <p:sldId id="5146" r:id="rId116"/>
    <p:sldId id="5584" r:id="rId117"/>
    <p:sldId id="5133" r:id="rId118"/>
    <p:sldId id="887" r:id="rId119"/>
    <p:sldId id="888" r:id="rId120"/>
    <p:sldId id="889" r:id="rId121"/>
    <p:sldId id="742" r:id="rId122"/>
    <p:sldId id="617" r:id="rId123"/>
    <p:sldId id="5228" r:id="rId124"/>
    <p:sldId id="740" r:id="rId125"/>
    <p:sldId id="886" r:id="rId126"/>
    <p:sldId id="5678" r:id="rId127"/>
    <p:sldId id="875" r:id="rId128"/>
    <p:sldId id="2145707249" r:id="rId129"/>
    <p:sldId id="2145707203" r:id="rId130"/>
    <p:sldId id="535" r:id="rId131"/>
    <p:sldId id="5134" r:id="rId132"/>
    <p:sldId id="5526" r:id="rId133"/>
    <p:sldId id="6402" r:id="rId134"/>
    <p:sldId id="2145707198" r:id="rId135"/>
    <p:sldId id="2145707199" r:id="rId136"/>
    <p:sldId id="2145707200" r:id="rId137"/>
    <p:sldId id="2145707201" r:id="rId138"/>
    <p:sldId id="6427" r:id="rId139"/>
    <p:sldId id="5586" r:id="rId140"/>
    <p:sldId id="2145707250" r:id="rId141"/>
    <p:sldId id="544" r:id="rId142"/>
    <p:sldId id="6403" r:id="rId143"/>
    <p:sldId id="5135" r:id="rId144"/>
    <p:sldId id="5846" r:id="rId145"/>
    <p:sldId id="5608" r:id="rId146"/>
    <p:sldId id="5847" r:id="rId147"/>
    <p:sldId id="5848" r:id="rId148"/>
    <p:sldId id="5849" r:id="rId149"/>
    <p:sldId id="5630" r:id="rId150"/>
    <p:sldId id="5136" r:id="rId151"/>
    <p:sldId id="934" r:id="rId152"/>
    <p:sldId id="935" r:id="rId153"/>
    <p:sldId id="936" r:id="rId154"/>
    <p:sldId id="937" r:id="rId155"/>
    <p:sldId id="938" r:id="rId156"/>
    <p:sldId id="939" r:id="rId157"/>
    <p:sldId id="5137" r:id="rId158"/>
    <p:sldId id="951" r:id="rId159"/>
    <p:sldId id="952" r:id="rId160"/>
    <p:sldId id="953" r:id="rId161"/>
    <p:sldId id="954" r:id="rId162"/>
    <p:sldId id="955" r:id="rId163"/>
  </p:sldIdLst>
  <p:sldSz cx="12193588" cy="6858000"/>
  <p:notesSz cx="11309350" cy="20104100"/>
  <p:embeddedFontLst>
    <p:embeddedFont>
      <p:font typeface="Exo" panose="020B0604020202020204" charset="0"/>
      <p:regular r:id="rId166"/>
      <p:bold r:id="rId167"/>
      <p:italic r:id="rId168"/>
      <p:boldItalic r:id="rId169"/>
    </p:embeddedFont>
    <p:embeddedFont>
      <p:font typeface="Exo Light" panose="020B0604020202020204" charset="0"/>
      <p:regular r:id="rId170"/>
      <p:bold r:id="rId171"/>
      <p:italic r:id="rId172"/>
      <p:boldItalic r:id="rId173"/>
    </p:embeddedFont>
    <p:embeddedFont>
      <p:font typeface="Montserrat" panose="00000500000000000000" pitchFamily="2" charset="0"/>
      <p:regular r:id="rId174"/>
      <p:bold r:id="rId175"/>
      <p:italic r:id="rId176"/>
      <p:boldItalic r:id="rId177"/>
    </p:embeddedFont>
    <p:embeddedFont>
      <p:font typeface="Montserrat Light" panose="00000400000000000000" pitchFamily="2" charset="0"/>
      <p:regular r:id="rId178"/>
      <p:italic r:id="rId179"/>
    </p:embeddedFont>
    <p:embeddedFont>
      <p:font typeface="Montserrat Medium" panose="00000600000000000000" pitchFamily="2" charset="0"/>
      <p:regular r:id="rId180"/>
      <p:bold r:id="rId181"/>
      <p:italic r:id="rId182"/>
    </p:embeddedFont>
    <p:embeddedFont>
      <p:font typeface="Montserrat Semi" panose="020B0604020202020204" charset="0"/>
      <p:regular r:id="rId183"/>
      <p:bold r:id="rId184"/>
      <p:italic r:id="rId185"/>
      <p:boldItalic r:id="rId186"/>
    </p:embeddedFont>
    <p:embeddedFont>
      <p:font typeface="Montserrat SemiBold" panose="00000700000000000000" pitchFamily="2" charset="0"/>
      <p:regular r:id="rId187"/>
      <p:bold r:id="rId188"/>
      <p:italic r:id="rId189"/>
      <p:boldItalic r:id="rId190"/>
    </p:embeddedFont>
    <p:embeddedFont>
      <p:font typeface="Roboto" panose="02000000000000000000" pitchFamily="2" charset="0"/>
      <p:regular r:id="rId191"/>
      <p:bold r:id="rId192"/>
      <p:italic r:id="rId193"/>
      <p:boldItalic r:id="rId194"/>
    </p:embeddedFont>
    <p:embeddedFont>
      <p:font typeface="Roboto Black" panose="02000000000000000000" pitchFamily="2" charset="0"/>
      <p:bold r:id="rId195"/>
      <p:boldItalic r:id="rId196"/>
    </p:embeddedFont>
    <p:embeddedFont>
      <p:font typeface="Roboto Condensed Light" panose="02000000000000000000" pitchFamily="2" charset="0"/>
      <p:regular r:id="rId197"/>
      <p:italic r:id="rId198"/>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Before the Session" id="{DFA26194-53A5-4B81-9AF6-E7A7B6387B80}">
          <p14:sldIdLst/>
        </p14:section>
        <p14:section name="Introduction" id="{D958A035-05BD-4594-9356-E271E2AC7B1C}">
          <p14:sldIdLst>
            <p14:sldId id="552"/>
            <p14:sldId id="5138"/>
            <p14:sldId id="551"/>
            <p14:sldId id="6502"/>
            <p14:sldId id="965"/>
          </p14:sldIdLst>
        </p14:section>
        <p14:section name="Understanding Your Top Challenges" id="{E002E986-B232-46EA-A492-43ECA57DABDC}">
          <p14:sldIdLst>
            <p14:sldId id="657"/>
            <p14:sldId id="5355"/>
            <p14:sldId id="5165"/>
            <p14:sldId id="5617"/>
            <p14:sldId id="5353"/>
            <p14:sldId id="654"/>
          </p14:sldIdLst>
        </p14:section>
        <p14:section name="Transitioning from Projects to Product-centric Delivery" id="{CD2D9B3A-A65B-4D14-9C19-0E13EEDE8F8D}">
          <p14:sldIdLst>
            <p14:sldId id="5131"/>
            <p14:sldId id="653"/>
            <p14:sldId id="598"/>
            <p14:sldId id="5118"/>
            <p14:sldId id="599"/>
            <p14:sldId id="6417"/>
            <p14:sldId id="6414"/>
            <p14:sldId id="6409"/>
          </p14:sldIdLst>
        </p14:section>
        <p14:section name="Enterprise Agility and the Value of Change" id="{A5D6FD04-DDA5-4119-BD70-CB3986C28C85}">
          <p14:sldIdLst>
            <p14:sldId id="5130"/>
            <p14:sldId id="660"/>
            <p14:sldId id="5077"/>
            <p14:sldId id="6500"/>
            <p14:sldId id="6501"/>
          </p14:sldIdLst>
        </p14:section>
        <p14:section name="Defining Your “Products” and Product Management" id="{F63B7E70-245F-4201-B427-48614600BB6E}">
          <p14:sldIdLst>
            <p14:sldId id="5129"/>
            <p14:sldId id="666"/>
            <p14:sldId id="5719"/>
            <p14:sldId id="5116"/>
            <p14:sldId id="5566"/>
            <p14:sldId id="6503"/>
            <p14:sldId id="5117"/>
            <p14:sldId id="628"/>
            <p14:sldId id="6410"/>
            <p14:sldId id="2145707202"/>
            <p14:sldId id="625"/>
            <p14:sldId id="6420"/>
            <p14:sldId id="6418"/>
            <p14:sldId id="5514"/>
            <p14:sldId id="4915"/>
            <p14:sldId id="5517"/>
            <p14:sldId id="5559"/>
            <p14:sldId id="5518"/>
            <p14:sldId id="5521"/>
            <p14:sldId id="5643"/>
            <p14:sldId id="5570"/>
            <p14:sldId id="545"/>
            <p14:sldId id="925"/>
            <p14:sldId id="6504"/>
            <p14:sldId id="6412"/>
            <p14:sldId id="6413"/>
            <p14:sldId id="5079"/>
            <p14:sldId id="6505"/>
            <p14:sldId id="5109"/>
            <p14:sldId id="5110"/>
          </p14:sldIdLst>
        </p14:section>
        <p14:section name="Connecting Product Management to Agile Practices" id="{ED0AC306-239E-47E5-B99C-3BED02559D58}">
          <p14:sldIdLst>
            <p14:sldId id="5128"/>
            <p14:sldId id="5844"/>
            <p14:sldId id="931"/>
            <p14:sldId id="5854"/>
            <p14:sldId id="6401"/>
            <p14:sldId id="5074"/>
            <p14:sldId id="5460"/>
            <p14:sldId id="6415"/>
            <p14:sldId id="4421"/>
            <p14:sldId id="6498"/>
            <p14:sldId id="6407"/>
            <p14:sldId id="5611"/>
            <p14:sldId id="682"/>
            <p14:sldId id="5105"/>
            <p14:sldId id="5104"/>
          </p14:sldIdLst>
        </p14:section>
        <p14:section name="Commit to Empowering Agile Product Teams" id="{36E10258-000E-4736-907B-C6DD2CB3AFBD}">
          <p14:sldIdLst>
            <p14:sldId id="5127"/>
            <p14:sldId id="673"/>
            <p14:sldId id="6422"/>
            <p14:sldId id="5081"/>
            <p14:sldId id="679"/>
            <p14:sldId id="681"/>
            <p14:sldId id="1008"/>
            <p14:sldId id="1009"/>
            <p14:sldId id="686"/>
            <p14:sldId id="5098"/>
            <p14:sldId id="683"/>
            <p14:sldId id="970"/>
            <p14:sldId id="5114"/>
            <p14:sldId id="525"/>
            <p14:sldId id="667"/>
            <p14:sldId id="6423"/>
          </p14:sldIdLst>
        </p14:section>
        <p14:section name="Wrap-up and Retrospective" id="{44E010C1-8C45-4286-B121-B6812A770FAF}">
          <p14:sldIdLst>
            <p14:sldId id="5126"/>
            <p14:sldId id="5855"/>
            <p14:sldId id="5839"/>
          </p14:sldIdLst>
        </p14:section>
        <p14:section name="Appendices" id="{D2D83D43-4375-48BA-848C-852E335735E4}">
          <p14:sldIdLst/>
        </p14:section>
        <p14:section name="Supporting Research" id="{088A2AF8-8FF0-46C4-8699-54C70AC32485}">
          <p14:sldIdLst>
            <p14:sldId id="2145707194"/>
            <p14:sldId id="2145707176"/>
            <p14:sldId id="2145707195"/>
            <p14:sldId id="2145707196"/>
            <p14:sldId id="2145707187"/>
            <p14:sldId id="2145707182"/>
            <p14:sldId id="2145707184"/>
            <p14:sldId id="2145707186"/>
            <p14:sldId id="2145707248"/>
            <p14:sldId id="2145707188"/>
            <p14:sldId id="2145707183"/>
          </p14:sldIdLst>
        </p14:section>
        <p14:section name="Bibliography" id="{CC585607-BD56-464D-94DF-38DB3E9CCB21}">
          <p14:sldIdLst>
            <p14:sldId id="321"/>
            <p14:sldId id="650"/>
            <p14:sldId id="651"/>
            <p14:sldId id="5142"/>
          </p14:sldIdLst>
        </p14:section>
        <p14:section name="Contributors" id="{937432D2-0F64-453B-A494-F3E93838756E}">
          <p14:sldIdLst>
            <p14:sldId id="5147"/>
            <p14:sldId id="644"/>
            <p14:sldId id="5581"/>
            <p14:sldId id="5145"/>
            <p14:sldId id="5150"/>
            <p14:sldId id="5582"/>
            <p14:sldId id="5149"/>
            <p14:sldId id="5585"/>
            <p14:sldId id="5146"/>
            <p14:sldId id="5584"/>
          </p14:sldIdLst>
        </p14:section>
        <p14:section name="Understanding Agile Scrum Practices and Ceremonies" id="{1AD445B1-7F86-4430-8FFB-7F4617D1DD03}">
          <p14:sldIdLst>
            <p14:sldId id="5133"/>
            <p14:sldId id="887"/>
            <p14:sldId id="888"/>
            <p14:sldId id="889"/>
            <p14:sldId id="742"/>
            <p14:sldId id="617"/>
            <p14:sldId id="5228"/>
            <p14:sldId id="740"/>
            <p14:sldId id="886"/>
            <p14:sldId id="5678"/>
            <p14:sldId id="875"/>
            <p14:sldId id="2145707249"/>
            <p14:sldId id="2145707203"/>
            <p14:sldId id="535"/>
          </p14:sldIdLst>
        </p14:section>
        <p14:section name="Improving Product Management" id="{6BB09913-D0EB-47B0-8F6E-96FE214013AE}">
          <p14:sldIdLst>
            <p14:sldId id="5134"/>
            <p14:sldId id="5526"/>
            <p14:sldId id="6402"/>
            <p14:sldId id="2145707198"/>
            <p14:sldId id="2145707199"/>
            <p14:sldId id="2145707200"/>
            <p14:sldId id="2145707201"/>
            <p14:sldId id="6427"/>
            <p14:sldId id="5586"/>
            <p14:sldId id="2145707250"/>
            <p14:sldId id="544"/>
            <p14:sldId id="6403"/>
          </p14:sldIdLst>
        </p14:section>
        <p14:section name="How funding changes when applying product thinking" id="{559C7B1E-7A4E-4237-B915-82EA7CA62F39}">
          <p14:sldIdLst>
            <p14:sldId id="5135"/>
            <p14:sldId id="5846"/>
            <p14:sldId id="5608"/>
            <p14:sldId id="5847"/>
            <p14:sldId id="5848"/>
            <p14:sldId id="5849"/>
            <p14:sldId id="5630"/>
          </p14:sldIdLst>
        </p14:section>
        <p14:section name="SDLC transformation steps" id="{BFABC02A-3155-40E0-928C-614609D83B5C}">
          <p14:sldIdLst>
            <p14:sldId id="5136"/>
            <p14:sldId id="934"/>
            <p14:sldId id="935"/>
            <p14:sldId id="936"/>
            <p14:sldId id="937"/>
            <p14:sldId id="938"/>
            <p14:sldId id="939"/>
          </p14:sldIdLst>
        </p14:section>
        <p14:section name="About Info-Tech" id="{F2D4636F-2633-42BD-8C84-3FE0F7904362}">
          <p14:sldIdLst>
            <p14:sldId id="5137"/>
            <p14:sldId id="951"/>
            <p14:sldId id="952"/>
            <p14:sldId id="953"/>
            <p14:sldId id="954"/>
            <p14:sldId id="955"/>
          </p14:sldIdLst>
        </p14:section>
      </p14:sectionLst>
    </p:ext>
    <p:ext uri="{EFAFB233-063F-42B5-8137-9DF3F51BA10A}">
      <p15:sldGuideLst xmlns:p15="http://schemas.microsoft.com/office/powerpoint/2012/main">
        <p15:guide id="1" orient="horz" pos="4080" userDrawn="1">
          <p15:clr>
            <a:srgbClr val="A4A3A4"/>
          </p15:clr>
        </p15:guide>
        <p15:guide id="2" pos="1873" userDrawn="1">
          <p15:clr>
            <a:srgbClr val="A4A3A4"/>
          </p15:clr>
        </p15:guide>
        <p15:guide id="3" pos="477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A26"/>
    <a:srgbClr val="299D48"/>
    <a:srgbClr val="2576B7"/>
    <a:srgbClr val="B3252E"/>
    <a:srgbClr val="414141"/>
    <a:srgbClr val="F8C435"/>
    <a:srgbClr val="000000"/>
    <a:srgbClr val="4A4A4A"/>
    <a:srgbClr val="5E3290"/>
    <a:srgbClr val="299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2193B-ED74-4C4C-95F6-7FBCB520C263}" v="10" dt="2023-08-10T12:44:17.92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068" autoAdjust="0"/>
    <p:restoredTop sz="96357" autoAdjust="0"/>
  </p:normalViewPr>
  <p:slideViewPr>
    <p:cSldViewPr snapToGrid="0">
      <p:cViewPr varScale="1">
        <p:scale>
          <a:sx n="110" d="100"/>
          <a:sy n="110" d="100"/>
        </p:scale>
        <p:origin x="1296" y="108"/>
      </p:cViewPr>
      <p:guideLst>
        <p:guide orient="horz" pos="4080"/>
        <p:guide pos="1873"/>
        <p:guide pos="4777"/>
      </p:guideLst>
    </p:cSldViewPr>
  </p:slideViewPr>
  <p:notesTextViewPr>
    <p:cViewPr>
      <p:scale>
        <a:sx n="1" d="1"/>
        <a:sy n="1" d="1"/>
      </p:scale>
      <p:origin x="0" y="0"/>
    </p:cViewPr>
  </p:notesTextViewPr>
  <p:sorterViewPr>
    <p:cViewPr>
      <p:scale>
        <a:sx n="100" d="100"/>
        <a:sy n="100" d="100"/>
      </p:scale>
      <p:origin x="0" y="-3346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font" Target="fonts/font5.fntdata"/><Relationship Id="rId191" Type="http://schemas.openxmlformats.org/officeDocument/2006/relationships/font" Target="fonts/font26.fntdata"/><Relationship Id="rId205" Type="http://schemas.microsoft.com/office/2018/10/relationships/authors" Targe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font" Target="fonts/font16.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font" Target="fonts/font6.fntdata"/><Relationship Id="rId192" Type="http://schemas.openxmlformats.org/officeDocument/2006/relationships/font" Target="fonts/font27.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font" Target="fonts/font17.fntdata"/><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font" Target="fonts/font7.fntdata"/><Relationship Id="rId193" Type="http://schemas.openxmlformats.org/officeDocument/2006/relationships/font" Target="fonts/font28.fntdata"/><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font" Target="fonts/font18.fntdata"/><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8.fntdata"/><Relationship Id="rId194" Type="http://schemas.openxmlformats.org/officeDocument/2006/relationships/font" Target="fonts/font29.fntdata"/><Relationship Id="rId199" Type="http://schemas.openxmlformats.org/officeDocument/2006/relationships/commentAuthors" Target="commentAuthors.xml"/><Relationship Id="rId20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font" Target="fonts/font19.fntdata"/><Relationship Id="rId189" Type="http://schemas.openxmlformats.org/officeDocument/2006/relationships/font" Target="fonts/font2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9.fntdata"/><Relationship Id="rId179" Type="http://schemas.openxmlformats.org/officeDocument/2006/relationships/font" Target="fonts/font14.fntdata"/><Relationship Id="rId195" Type="http://schemas.openxmlformats.org/officeDocument/2006/relationships/font" Target="fonts/font30.fntdata"/><Relationship Id="rId190" Type="http://schemas.openxmlformats.org/officeDocument/2006/relationships/font" Target="fonts/font25.fntdata"/><Relationship Id="rId204"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notesMaster" Target="notesMasters/notesMaster1.xml"/><Relationship Id="rId169" Type="http://schemas.openxmlformats.org/officeDocument/2006/relationships/font" Target="fonts/font4.fntdata"/><Relationship Id="rId185"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font" Target="fonts/font15.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font" Target="fonts/font10.fntdata"/><Relationship Id="rId196" Type="http://schemas.openxmlformats.org/officeDocument/2006/relationships/font" Target="fonts/font31.fntdata"/><Relationship Id="rId200"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handoutMaster" Target="handoutMasters/handoutMaster1.xml"/><Relationship Id="rId186" Type="http://schemas.openxmlformats.org/officeDocument/2006/relationships/font" Target="fonts/font21.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font" Target="fonts/font11.fntdata"/><Relationship Id="rId197" Type="http://schemas.openxmlformats.org/officeDocument/2006/relationships/font" Target="fonts/font32.fntdata"/><Relationship Id="rId201"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font" Target="fonts/font1.fntdata"/><Relationship Id="rId187" Type="http://schemas.openxmlformats.org/officeDocument/2006/relationships/font" Target="fonts/font22.fntdata"/><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font" Target="fonts/font12.fntdata"/><Relationship Id="rId198" Type="http://schemas.openxmlformats.org/officeDocument/2006/relationships/font" Target="fonts/font33.fntdata"/><Relationship Id="rId202" Type="http://schemas.openxmlformats.org/officeDocument/2006/relationships/theme" Target="theme/theme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font" Target="fonts/font2.fntdata"/><Relationship Id="rId188" Type="http://schemas.openxmlformats.org/officeDocument/2006/relationships/font" Target="fonts/font23.fntdata"/><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rgbClr val="2476B7"/>
            </a:solidFill>
            <a:ln w="25400">
              <a:noFill/>
            </a:ln>
            <a:effectLst/>
          </c:spPr>
          <c:dLbls>
            <c:dLbl>
              <c:idx val="0"/>
              <c:layout>
                <c:manualLayout>
                  <c:x val="1.510983781314245E-2"/>
                  <c:y val="-0.221025272573592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9C-4A9A-B960-79EE0210D8C9}"/>
                </c:ext>
              </c:extLst>
            </c:dLbl>
            <c:dLbl>
              <c:idx val="1"/>
              <c:layout>
                <c:manualLayout>
                  <c:x val="0"/>
                  <c:y val="-0.283704081213864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9C-4A9A-B960-79EE0210D8C9}"/>
                </c:ext>
              </c:extLst>
            </c:dLbl>
            <c:dLbl>
              <c:idx val="2"/>
              <c:layout>
                <c:manualLayout>
                  <c:x val="-1.2311577475203983E-16"/>
                  <c:y val="-0.319991812531917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9C-4A9A-B960-79EE0210D8C9}"/>
                </c:ext>
              </c:extLst>
            </c:dLbl>
            <c:dLbl>
              <c:idx val="3"/>
              <c:layout>
                <c:manualLayout>
                  <c:x val="-1.2311577475203983E-16"/>
                  <c:y val="-0.395866159833299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9C-4A9A-B960-79EE0210D8C9}"/>
                </c:ext>
              </c:extLst>
            </c:dLbl>
            <c:dLbl>
              <c:idx val="4"/>
              <c:layout>
                <c:manualLayout>
                  <c:x val="0"/>
                  <c:y val="-0.392567275168022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9C-4A9A-B960-79EE0210D8C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Sheet2!$N$14:$R$14</c:f>
              <c:numCache>
                <c:formatCode>0%</c:formatCode>
                <c:ptCount val="5"/>
                <c:pt idx="0">
                  <c:v>0.73499999999999999</c:v>
                </c:pt>
                <c:pt idx="1">
                  <c:v>0.77459199999999995</c:v>
                </c:pt>
                <c:pt idx="2">
                  <c:v>0.79631370000000001</c:v>
                </c:pt>
                <c:pt idx="3">
                  <c:v>0.82892650000000001</c:v>
                </c:pt>
                <c:pt idx="4">
                  <c:v>0.85752340000000005</c:v>
                </c:pt>
              </c:numCache>
            </c:numRef>
          </c:val>
          <c:extLst>
            <c:ext xmlns:c15="http://schemas.microsoft.com/office/drawing/2012/chart" uri="{02D57815-91ED-43cb-92C2-25804820EDAC}">
              <c15:filteredSeriesTitle>
                <c15:tx>
                  <c:strRef>
                    <c:extLst>
                      <c:ext uri="{02D57815-91ED-43cb-92C2-25804820EDAC}">
                        <c15:formulaRef>
                          <c15:sqref>Sheet2!$M$14</c15:sqref>
                        </c15:formulaRef>
                      </c:ext>
                    </c:extLst>
                    <c:strCache>
                      <c:ptCount val="1"/>
                      <c:pt idx="0">
                        <c:v>Program Veterans</c:v>
                      </c:pt>
                    </c:strCache>
                  </c:strRef>
                </c15:tx>
              </c15:filteredSeriesTitle>
            </c:ext>
            <c:ext xmlns:c15="http://schemas.microsoft.com/office/drawing/2012/chart" uri="{02D57815-91ED-43cb-92C2-25804820EDAC}">
              <c15:filteredCategoryTitle>
                <c15:cat>
                  <c:numRef>
                    <c:extLst>
                      <c:ext uri="{02D57815-91ED-43cb-92C2-25804820EDAC}">
                        <c15:formulaRef>
                          <c15:sqref>Sheet2!$N$13:$R$13</c15:sqref>
                        </c15:formulaRef>
                      </c:ext>
                    </c:extLst>
                    <c:numCache>
                      <c:formatCode>General</c:formatCode>
                      <c:ptCount val="5"/>
                      <c:pt idx="0">
                        <c:v>2013</c:v>
                      </c:pt>
                      <c:pt idx="1">
                        <c:v>2014</c:v>
                      </c:pt>
                      <c:pt idx="2">
                        <c:v>2015</c:v>
                      </c:pt>
                      <c:pt idx="3">
                        <c:v>2016</c:v>
                      </c:pt>
                      <c:pt idx="4">
                        <c:v>2017</c:v>
                      </c:pt>
                    </c:numCache>
                  </c:numRef>
                </c15:cat>
              </c15:filteredCategoryTitle>
            </c:ext>
            <c:ext xmlns:c16="http://schemas.microsoft.com/office/drawing/2014/chart" uri="{C3380CC4-5D6E-409C-BE32-E72D297353CC}">
              <c16:uniqueId val="{00000005-CE9C-4A9A-B960-79EE0210D8C9}"/>
            </c:ext>
          </c:extLst>
        </c:ser>
        <c:ser>
          <c:idx val="2"/>
          <c:order val="1"/>
          <c:spPr>
            <a:solidFill>
              <a:srgbClr val="F8C435"/>
            </a:solidFill>
            <a:ln>
              <a:noFill/>
            </a:ln>
            <a:effectLst/>
          </c:spPr>
          <c:dLbls>
            <c:dLbl>
              <c:idx val="0"/>
              <c:layout>
                <c:manualLayout>
                  <c:x val="2.1912214639210056E-2"/>
                  <c:y val="-0.161645348598597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E9C-4A9A-B960-79EE0210D8C9}"/>
                </c:ext>
              </c:extLst>
            </c:dLbl>
            <c:dLbl>
              <c:idx val="1"/>
              <c:layout>
                <c:manualLayout>
                  <c:x val="-6.1557887376019915E-17"/>
                  <c:y val="-0.184737541255539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9C-4A9A-B960-79EE0210D8C9}"/>
                </c:ext>
              </c:extLst>
            </c:dLbl>
            <c:dLbl>
              <c:idx val="2"/>
              <c:layout>
                <c:manualLayout>
                  <c:x val="-1.2311577475203983E-16"/>
                  <c:y val="-0.207829733912482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E9C-4A9A-B960-79EE0210D8C9}"/>
                </c:ext>
              </c:extLst>
            </c:dLbl>
            <c:dLbl>
              <c:idx val="3"/>
              <c:layout>
                <c:manualLayout>
                  <c:x val="0"/>
                  <c:y val="-0.201231964581927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9C-4A9A-B960-79EE0210D8C9}"/>
                </c:ext>
              </c:extLst>
            </c:dLbl>
            <c:dLbl>
              <c:idx val="4"/>
              <c:layout>
                <c:manualLayout>
                  <c:x val="0"/>
                  <c:y val="-0.214427503243037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E9C-4A9A-B960-79EE0210D8C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Sheet2!$N$15:$R$15</c:f>
              <c:numCache>
                <c:formatCode>0%</c:formatCode>
                <c:ptCount val="5"/>
                <c:pt idx="0">
                  <c:v>0.73499999999999999</c:v>
                </c:pt>
                <c:pt idx="1">
                  <c:v>0.73</c:v>
                </c:pt>
                <c:pt idx="2">
                  <c:v>0.73299999999999998</c:v>
                </c:pt>
                <c:pt idx="3">
                  <c:v>0.72399999999999998</c:v>
                </c:pt>
                <c:pt idx="4">
                  <c:v>0.74399999999999999</c:v>
                </c:pt>
              </c:numCache>
            </c:numRef>
          </c:val>
          <c:extLst>
            <c:ext xmlns:c15="http://schemas.microsoft.com/office/drawing/2012/chart" uri="{02D57815-91ED-43cb-92C2-25804820EDAC}">
              <c15:filteredSeriesTitle>
                <c15:tx>
                  <c:strRef>
                    <c:extLst>
                      <c:ext uri="{02D57815-91ED-43cb-92C2-25804820EDAC}">
                        <c15:formulaRef>
                          <c15:sqref>Sheet2!$M$15</c15:sqref>
                        </c15:formulaRef>
                      </c:ext>
                    </c:extLst>
                    <c:strCache>
                      <c:ptCount val="1"/>
                      <c:pt idx="0">
                        <c:v>New Entrants</c:v>
                      </c:pt>
                    </c:strCache>
                  </c:strRef>
                </c15:tx>
              </c15:filteredSeriesTitle>
            </c:ext>
            <c:ext xmlns:c15="http://schemas.microsoft.com/office/drawing/2012/chart" uri="{02D57815-91ED-43cb-92C2-25804820EDAC}">
              <c15:filteredCategoryTitle>
                <c15:cat>
                  <c:numRef>
                    <c:extLst>
                      <c:ext uri="{02D57815-91ED-43cb-92C2-25804820EDAC}">
                        <c15:formulaRef>
                          <c15:sqref>Sheet2!$N$13:$R$13</c15:sqref>
                        </c15:formulaRef>
                      </c:ext>
                    </c:extLst>
                    <c:numCache>
                      <c:formatCode>General</c:formatCode>
                      <c:ptCount val="5"/>
                      <c:pt idx="0">
                        <c:v>2013</c:v>
                      </c:pt>
                      <c:pt idx="1">
                        <c:v>2014</c:v>
                      </c:pt>
                      <c:pt idx="2">
                        <c:v>2015</c:v>
                      </c:pt>
                      <c:pt idx="3">
                        <c:v>2016</c:v>
                      </c:pt>
                      <c:pt idx="4">
                        <c:v>2017</c:v>
                      </c:pt>
                    </c:numCache>
                  </c:numRef>
                </c15:cat>
              </c15:filteredCategoryTitle>
            </c:ext>
            <c:ext xmlns:c16="http://schemas.microsoft.com/office/drawing/2014/chart" uri="{C3380CC4-5D6E-409C-BE32-E72D297353CC}">
              <c16:uniqueId val="{0000000B-CE9C-4A9A-B960-79EE0210D8C9}"/>
            </c:ext>
          </c:extLst>
        </c:ser>
        <c:dLbls>
          <c:showLegendKey val="0"/>
          <c:showVal val="0"/>
          <c:showCatName val="0"/>
          <c:showSerName val="0"/>
          <c:showPercent val="0"/>
          <c:showBubbleSize val="0"/>
        </c:dLbls>
        <c:axId val="717394824"/>
        <c:axId val="717389336"/>
      </c:areaChart>
      <c:catAx>
        <c:axId val="71739482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717389336"/>
        <c:crosses val="autoZero"/>
        <c:auto val="1"/>
        <c:lblAlgn val="ctr"/>
        <c:lblOffset val="100"/>
        <c:noMultiLvlLbl val="0"/>
      </c:catAx>
      <c:valAx>
        <c:axId val="717389336"/>
        <c:scaling>
          <c:orientation val="minMax"/>
          <c:max val="0.9"/>
          <c:min val="0.70000000000000007"/>
        </c:scaling>
        <c:delete val="1"/>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n-CA" sz="1200" dirty="0">
                    <a:solidFill>
                      <a:schemeClr val="tx1"/>
                    </a:solidFill>
                  </a:rPr>
                  <a:t>Business satisfaction with IT</a:t>
                </a:r>
              </a:p>
            </c:rich>
          </c:tx>
          <c:layout>
            <c:manualLayout>
              <c:xMode val="edge"/>
              <c:yMode val="edge"/>
              <c:x val="6.6630475958459326E-3"/>
              <c:y val="0.1133205062658793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title>
        <c:numFmt formatCode="0%" sourceLinked="1"/>
        <c:majorTickMark val="none"/>
        <c:minorTickMark val="none"/>
        <c:tickLblPos val="nextTo"/>
        <c:crossAx val="717394824"/>
        <c:crosses val="autoZero"/>
        <c:crossBetween val="midCat"/>
        <c:majorUnit val="4.0000000000000008E-2"/>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showDLblsOverMax val="0"/>
  </c:chart>
  <c:spPr>
    <a:noFill/>
    <a:ln>
      <a:noFill/>
    </a:ln>
    <a:effectLst/>
  </c:spPr>
  <c:txPr>
    <a:bodyPr/>
    <a:lstStyle/>
    <a:p>
      <a:pPr>
        <a:defRPr>
          <a:latin typeface="Roboto Condensed Light" panose="02000000000000000000" pitchFamily="2" charset="0"/>
          <a:ea typeface="Roboto Condensed Light"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602C1-EEAF-4A99-AB3E-CD441CC48B50}" type="doc">
      <dgm:prSet loTypeId="urn:microsoft.com/office/officeart/2005/8/layout/vList5" loCatId="list" qsTypeId="urn:microsoft.com/office/officeart/2005/8/quickstyle/simple5" qsCatId="simple" csTypeId="urn:microsoft.com/office/officeart/2005/8/colors/accent1_2" csCatId="accent1" phldr="1"/>
      <dgm:spPr/>
    </dgm:pt>
    <dgm:pt modelId="{0AAA84A9-918C-4E6C-9359-41C678CEF3C7}">
      <dgm:prSet phldrT="[Text]">
        <dgm:style>
          <a:lnRef idx="1">
            <a:schemeClr val="accent1"/>
          </a:lnRef>
          <a:fillRef idx="2">
            <a:schemeClr val="accent1"/>
          </a:fillRef>
          <a:effectRef idx="1">
            <a:schemeClr val="accent1"/>
          </a:effectRef>
          <a:fontRef idx="minor">
            <a:schemeClr val="dk1"/>
          </a:fontRef>
        </dgm:style>
      </dgm:prSet>
      <dgm:spPr/>
      <dgm:t>
        <a:bodyPr vert="horz"/>
        <a:lstStyle/>
        <a:p>
          <a:r>
            <a:rPr lang="en-US" dirty="0"/>
            <a:t>Understanding Your </a:t>
          </a:r>
          <a:br>
            <a:rPr lang="en-US" dirty="0"/>
          </a:br>
          <a:r>
            <a:rPr lang="en-US" dirty="0"/>
            <a:t>Top Challenges</a:t>
          </a:r>
          <a:endParaRPr lang="en-CA" dirty="0"/>
        </a:p>
      </dgm:t>
    </dgm:pt>
    <dgm:pt modelId="{64C4BB98-9A92-4935-A750-2FD2D7640984}" type="parTrans" cxnId="{C5F4411E-52AC-4EDE-A117-D0F52AF8CCCB}">
      <dgm:prSet/>
      <dgm:spPr/>
      <dgm:t>
        <a:bodyPr/>
        <a:lstStyle/>
        <a:p>
          <a:endParaRPr lang="en-CA"/>
        </a:p>
      </dgm:t>
    </dgm:pt>
    <dgm:pt modelId="{41DE9FEC-C3A6-4F2C-B857-4E6213D8A87B}" type="sibTrans" cxnId="{C5F4411E-52AC-4EDE-A117-D0F52AF8CCCB}">
      <dgm:prSet/>
      <dgm:spPr/>
      <dgm:t>
        <a:bodyPr/>
        <a:lstStyle/>
        <a:p>
          <a:endParaRPr lang="en-CA"/>
        </a:p>
      </dgm:t>
    </dgm:pt>
    <dgm:pt modelId="{9664F0CF-54F5-4966-AFE5-36B31F0214DB}">
      <dgm:prSet/>
      <dgm:spPr/>
      <dgm:t>
        <a:bodyPr/>
        <a:lstStyle/>
        <a:p>
          <a:r>
            <a:rPr lang="en-US" dirty="0"/>
            <a:t>Transitioning From Projects to Product-Centric Delivery</a:t>
          </a:r>
          <a:endParaRPr lang="en-CA" dirty="0"/>
        </a:p>
      </dgm:t>
    </dgm:pt>
    <dgm:pt modelId="{608674BD-6DAE-4353-910B-1817EE58A298}" type="parTrans" cxnId="{71A1B527-2E48-42CA-8086-E244CFB462D1}">
      <dgm:prSet/>
      <dgm:spPr/>
      <dgm:t>
        <a:bodyPr/>
        <a:lstStyle/>
        <a:p>
          <a:endParaRPr lang="en-CA"/>
        </a:p>
      </dgm:t>
    </dgm:pt>
    <dgm:pt modelId="{DE7DDB25-533D-4C09-8F9C-BE405A6F61D5}" type="sibTrans" cxnId="{71A1B527-2E48-42CA-8086-E244CFB462D1}">
      <dgm:prSet/>
      <dgm:spPr/>
      <dgm:t>
        <a:bodyPr/>
        <a:lstStyle/>
        <a:p>
          <a:endParaRPr lang="en-CA"/>
        </a:p>
      </dgm:t>
    </dgm:pt>
    <dgm:pt modelId="{080F6863-5D5B-4E06-86EC-4D06330D65EE}">
      <dgm:prSet/>
      <dgm:spPr/>
      <dgm:t>
        <a:bodyPr/>
        <a:lstStyle/>
        <a:p>
          <a:r>
            <a:rPr lang="en-US" dirty="0"/>
            <a:t>Enterprise Agility and the Value of Change</a:t>
          </a:r>
          <a:endParaRPr lang="en-CA" dirty="0"/>
        </a:p>
      </dgm:t>
    </dgm:pt>
    <dgm:pt modelId="{64E1DBA7-A19D-4BAC-BB63-97E49B018893}" type="parTrans" cxnId="{E84BE656-E77F-4724-9177-D13CC600D4DF}">
      <dgm:prSet/>
      <dgm:spPr/>
      <dgm:t>
        <a:bodyPr/>
        <a:lstStyle/>
        <a:p>
          <a:endParaRPr lang="en-CA"/>
        </a:p>
      </dgm:t>
    </dgm:pt>
    <dgm:pt modelId="{50A424E6-BBB9-4F3A-9897-EB1F5908F19E}" type="sibTrans" cxnId="{E84BE656-E77F-4724-9177-D13CC600D4DF}">
      <dgm:prSet/>
      <dgm:spPr/>
      <dgm:t>
        <a:bodyPr/>
        <a:lstStyle/>
        <a:p>
          <a:endParaRPr lang="en-CA"/>
        </a:p>
      </dgm:t>
    </dgm:pt>
    <dgm:pt modelId="{675F227F-B96A-4D94-8BD5-E785790AAB4D}">
      <dgm:prSet/>
      <dgm:spPr/>
      <dgm:t>
        <a:bodyPr/>
        <a:lstStyle/>
        <a:p>
          <a:r>
            <a:rPr lang="en-US" dirty="0"/>
            <a:t>Defining Your Products and Product Management</a:t>
          </a:r>
          <a:endParaRPr lang="en-CA" dirty="0"/>
        </a:p>
      </dgm:t>
    </dgm:pt>
    <dgm:pt modelId="{CE858545-D636-44D6-8B77-34689EFB2DCE}" type="parTrans" cxnId="{771825FB-1FF6-4129-9016-5F6547EF5CD0}">
      <dgm:prSet/>
      <dgm:spPr/>
      <dgm:t>
        <a:bodyPr/>
        <a:lstStyle/>
        <a:p>
          <a:endParaRPr lang="en-CA"/>
        </a:p>
      </dgm:t>
    </dgm:pt>
    <dgm:pt modelId="{383C3D49-BC8E-41B8-B940-9F567695B3CB}" type="sibTrans" cxnId="{771825FB-1FF6-4129-9016-5F6547EF5CD0}">
      <dgm:prSet/>
      <dgm:spPr/>
      <dgm:t>
        <a:bodyPr/>
        <a:lstStyle/>
        <a:p>
          <a:endParaRPr lang="en-CA"/>
        </a:p>
      </dgm:t>
    </dgm:pt>
    <dgm:pt modelId="{F496DD87-62C7-4FCE-96A0-B95E1275D203}">
      <dgm:prSet/>
      <dgm:spPr/>
      <dgm:t>
        <a:bodyPr/>
        <a:lstStyle/>
        <a:p>
          <a:r>
            <a:rPr lang="en-US" dirty="0"/>
            <a:t>Connecting Product Management to Agile Practices</a:t>
          </a:r>
          <a:endParaRPr lang="en-CA" dirty="0"/>
        </a:p>
      </dgm:t>
    </dgm:pt>
    <dgm:pt modelId="{E26A633F-727C-4CB7-99AC-4DFCCFD77DDC}" type="parTrans" cxnId="{A915379E-6B28-4A96-B826-D20897F5AB27}">
      <dgm:prSet/>
      <dgm:spPr/>
      <dgm:t>
        <a:bodyPr/>
        <a:lstStyle/>
        <a:p>
          <a:endParaRPr lang="en-CA"/>
        </a:p>
      </dgm:t>
    </dgm:pt>
    <dgm:pt modelId="{197D9956-D35D-4AC7-BD5A-F7B8B6E1E8C1}" type="sibTrans" cxnId="{A915379E-6B28-4A96-B826-D20897F5AB27}">
      <dgm:prSet/>
      <dgm:spPr/>
      <dgm:t>
        <a:bodyPr/>
        <a:lstStyle/>
        <a:p>
          <a:endParaRPr lang="en-CA"/>
        </a:p>
      </dgm:t>
    </dgm:pt>
    <dgm:pt modelId="{4DCC3CF3-BEA4-45F7-9E9B-AC38032DEED4}">
      <dgm:prSet/>
      <dgm:spPr/>
      <dgm:t>
        <a:bodyPr/>
        <a:lstStyle/>
        <a:p>
          <a:r>
            <a:rPr lang="en-CA" dirty="0"/>
            <a:t>Wrap-Up and Retrospective</a:t>
          </a:r>
        </a:p>
      </dgm:t>
    </dgm:pt>
    <dgm:pt modelId="{F2E44A1D-A1D5-433A-9A49-51E38B521E52}" type="parTrans" cxnId="{DB1CEF63-6576-4022-B185-A8CD80B48FA9}">
      <dgm:prSet/>
      <dgm:spPr/>
      <dgm:t>
        <a:bodyPr/>
        <a:lstStyle/>
        <a:p>
          <a:endParaRPr lang="en-CA"/>
        </a:p>
      </dgm:t>
    </dgm:pt>
    <dgm:pt modelId="{49C2738D-A94F-4109-BB76-7C99147F8D1F}" type="sibTrans" cxnId="{DB1CEF63-6576-4022-B185-A8CD80B48FA9}">
      <dgm:prSet/>
      <dgm:spPr/>
      <dgm:t>
        <a:bodyPr/>
        <a:lstStyle/>
        <a:p>
          <a:endParaRPr lang="en-CA"/>
        </a:p>
      </dgm:t>
    </dgm:pt>
    <dgm:pt modelId="{2C573BBD-BFCE-42B7-ABE2-2BF0CD029933}">
      <dgm:prSet/>
      <dgm:spPr/>
      <dgm:t>
        <a:bodyPr/>
        <a:lstStyle/>
        <a:p>
          <a:r>
            <a:rPr lang="en-CA" dirty="0"/>
            <a:t>Commit to Empowering Agile Product Teams</a:t>
          </a:r>
        </a:p>
      </dgm:t>
    </dgm:pt>
    <dgm:pt modelId="{4B29C0A4-9F73-4B23-87DA-8E128ABCDEF6}" type="parTrans" cxnId="{72C8060A-5542-4F79-BBB2-D1BC12061D50}">
      <dgm:prSet/>
      <dgm:spPr/>
      <dgm:t>
        <a:bodyPr/>
        <a:lstStyle/>
        <a:p>
          <a:endParaRPr lang="en-US"/>
        </a:p>
      </dgm:t>
    </dgm:pt>
    <dgm:pt modelId="{3CEDCAF1-EAFF-44B6-B242-40AFF13D846D}" type="sibTrans" cxnId="{72C8060A-5542-4F79-BBB2-D1BC12061D50}">
      <dgm:prSet/>
      <dgm:spPr/>
      <dgm:t>
        <a:bodyPr/>
        <a:lstStyle/>
        <a:p>
          <a:endParaRPr lang="en-US"/>
        </a:p>
      </dgm:t>
    </dgm:pt>
    <dgm:pt modelId="{8E94AD95-9FA3-46D0-96D5-DA2E7B6B419F}" type="pres">
      <dgm:prSet presAssocID="{EDA602C1-EEAF-4A99-AB3E-CD441CC48B50}" presName="Name0" presStyleCnt="0">
        <dgm:presLayoutVars>
          <dgm:dir/>
          <dgm:animLvl val="lvl"/>
          <dgm:resizeHandles val="exact"/>
        </dgm:presLayoutVars>
      </dgm:prSet>
      <dgm:spPr/>
    </dgm:pt>
    <dgm:pt modelId="{3B52782E-1E64-4E4E-A7A3-8550EE6FBEB4}" type="pres">
      <dgm:prSet presAssocID="{0AAA84A9-918C-4E6C-9359-41C678CEF3C7}" presName="linNode" presStyleCnt="0"/>
      <dgm:spPr/>
    </dgm:pt>
    <dgm:pt modelId="{5C9E87A0-5762-4202-8B87-8D087D92FA85}" type="pres">
      <dgm:prSet presAssocID="{0AAA84A9-918C-4E6C-9359-41C678CEF3C7}" presName="parentText" presStyleLbl="node1" presStyleIdx="0" presStyleCnt="7">
        <dgm:presLayoutVars>
          <dgm:chMax val="1"/>
          <dgm:bulletEnabled val="1"/>
        </dgm:presLayoutVars>
      </dgm:prSet>
      <dgm:spPr>
        <a:xfrm>
          <a:off x="2106140" y="494"/>
          <a:ext cx="2021791" cy="791919"/>
        </a:xfrm>
      </dgm:spPr>
    </dgm:pt>
    <dgm:pt modelId="{6391DD6D-CC52-4DB8-88D9-5737D2E36932}" type="pres">
      <dgm:prSet presAssocID="{41DE9FEC-C3A6-4F2C-B857-4E6213D8A87B}" presName="sp" presStyleCnt="0"/>
      <dgm:spPr/>
    </dgm:pt>
    <dgm:pt modelId="{8E4BD03F-C840-432F-A0D6-E458D6AC6D8E}" type="pres">
      <dgm:prSet presAssocID="{9664F0CF-54F5-4966-AFE5-36B31F0214DB}" presName="linNode" presStyleCnt="0"/>
      <dgm:spPr/>
    </dgm:pt>
    <dgm:pt modelId="{492ACEC9-C050-4376-A719-8D26FA8AD8B9}" type="pres">
      <dgm:prSet presAssocID="{9664F0CF-54F5-4966-AFE5-36B31F0214DB}" presName="parentText" presStyleLbl="node1" presStyleIdx="1" presStyleCnt="7">
        <dgm:presLayoutVars>
          <dgm:chMax val="1"/>
          <dgm:bulletEnabled val="1"/>
        </dgm:presLayoutVars>
      </dgm:prSet>
      <dgm:spPr/>
    </dgm:pt>
    <dgm:pt modelId="{DA48BF21-2BBD-4EB8-A28C-118A1E628563}" type="pres">
      <dgm:prSet presAssocID="{DE7DDB25-533D-4C09-8F9C-BE405A6F61D5}" presName="sp" presStyleCnt="0"/>
      <dgm:spPr/>
    </dgm:pt>
    <dgm:pt modelId="{104B2370-0276-46C5-85C3-51D36C6D1FFF}" type="pres">
      <dgm:prSet presAssocID="{080F6863-5D5B-4E06-86EC-4D06330D65EE}" presName="linNode" presStyleCnt="0"/>
      <dgm:spPr/>
    </dgm:pt>
    <dgm:pt modelId="{8B3DDAB7-6A41-43F0-8B98-5BCDBCADF53D}" type="pres">
      <dgm:prSet presAssocID="{080F6863-5D5B-4E06-86EC-4D06330D65EE}" presName="parentText" presStyleLbl="node1" presStyleIdx="2" presStyleCnt="7">
        <dgm:presLayoutVars>
          <dgm:chMax val="1"/>
          <dgm:bulletEnabled val="1"/>
        </dgm:presLayoutVars>
      </dgm:prSet>
      <dgm:spPr/>
    </dgm:pt>
    <dgm:pt modelId="{482E6021-A6A4-41DE-B187-15B4DFB0F8CF}" type="pres">
      <dgm:prSet presAssocID="{50A424E6-BBB9-4F3A-9897-EB1F5908F19E}" presName="sp" presStyleCnt="0"/>
      <dgm:spPr/>
    </dgm:pt>
    <dgm:pt modelId="{858FCB54-0746-47FE-97D1-CC93BF7A1795}" type="pres">
      <dgm:prSet presAssocID="{675F227F-B96A-4D94-8BD5-E785790AAB4D}" presName="linNode" presStyleCnt="0"/>
      <dgm:spPr/>
    </dgm:pt>
    <dgm:pt modelId="{5FF22DC6-13BC-41F2-B987-916D0935DCE8}" type="pres">
      <dgm:prSet presAssocID="{675F227F-B96A-4D94-8BD5-E785790AAB4D}" presName="parentText" presStyleLbl="node1" presStyleIdx="3" presStyleCnt="7">
        <dgm:presLayoutVars>
          <dgm:chMax val="1"/>
          <dgm:bulletEnabled val="1"/>
        </dgm:presLayoutVars>
      </dgm:prSet>
      <dgm:spPr/>
    </dgm:pt>
    <dgm:pt modelId="{D2E9F103-5085-4049-89C7-CAF5B10424DC}" type="pres">
      <dgm:prSet presAssocID="{383C3D49-BC8E-41B8-B940-9F567695B3CB}" presName="sp" presStyleCnt="0"/>
      <dgm:spPr/>
    </dgm:pt>
    <dgm:pt modelId="{978480A7-79A1-4798-9869-A27873D4A439}" type="pres">
      <dgm:prSet presAssocID="{F496DD87-62C7-4FCE-96A0-B95E1275D203}" presName="linNode" presStyleCnt="0"/>
      <dgm:spPr/>
    </dgm:pt>
    <dgm:pt modelId="{FD8B83DC-4D45-4A9D-907E-F1A742DF3EB5}" type="pres">
      <dgm:prSet presAssocID="{F496DD87-62C7-4FCE-96A0-B95E1275D203}" presName="parentText" presStyleLbl="node1" presStyleIdx="4" presStyleCnt="7">
        <dgm:presLayoutVars>
          <dgm:chMax val="1"/>
          <dgm:bulletEnabled val="1"/>
        </dgm:presLayoutVars>
      </dgm:prSet>
      <dgm:spPr/>
    </dgm:pt>
    <dgm:pt modelId="{B7604EC3-26A8-44E0-AD54-B8BD9C5C8A91}" type="pres">
      <dgm:prSet presAssocID="{197D9956-D35D-4AC7-BD5A-F7B8B6E1E8C1}" presName="sp" presStyleCnt="0"/>
      <dgm:spPr/>
    </dgm:pt>
    <dgm:pt modelId="{BBCD607A-E711-4E64-A15D-96D632556304}" type="pres">
      <dgm:prSet presAssocID="{2C573BBD-BFCE-42B7-ABE2-2BF0CD029933}" presName="linNode" presStyleCnt="0"/>
      <dgm:spPr/>
    </dgm:pt>
    <dgm:pt modelId="{0FE238B3-A6FC-4B1C-A932-0130BC081B71}" type="pres">
      <dgm:prSet presAssocID="{2C573BBD-BFCE-42B7-ABE2-2BF0CD029933}" presName="parentText" presStyleLbl="node1" presStyleIdx="5" presStyleCnt="7">
        <dgm:presLayoutVars>
          <dgm:chMax val="1"/>
          <dgm:bulletEnabled val="1"/>
        </dgm:presLayoutVars>
      </dgm:prSet>
      <dgm:spPr/>
    </dgm:pt>
    <dgm:pt modelId="{3ACC6DC8-0D5F-4E66-BC87-6D03C6192BCC}" type="pres">
      <dgm:prSet presAssocID="{3CEDCAF1-EAFF-44B6-B242-40AFF13D846D}" presName="sp" presStyleCnt="0"/>
      <dgm:spPr/>
    </dgm:pt>
    <dgm:pt modelId="{94B43228-8EA5-47E4-9D8A-848C02195735}" type="pres">
      <dgm:prSet presAssocID="{4DCC3CF3-BEA4-45F7-9E9B-AC38032DEED4}" presName="linNode" presStyleCnt="0"/>
      <dgm:spPr/>
    </dgm:pt>
    <dgm:pt modelId="{39336184-19B1-4422-85AF-A694E6B5895B}" type="pres">
      <dgm:prSet presAssocID="{4DCC3CF3-BEA4-45F7-9E9B-AC38032DEED4}" presName="parentText" presStyleLbl="node1" presStyleIdx="6" presStyleCnt="7">
        <dgm:presLayoutVars>
          <dgm:chMax val="1"/>
          <dgm:bulletEnabled val="1"/>
        </dgm:presLayoutVars>
      </dgm:prSet>
      <dgm:spPr/>
    </dgm:pt>
  </dgm:ptLst>
  <dgm:cxnLst>
    <dgm:cxn modelId="{72C8060A-5542-4F79-BBB2-D1BC12061D50}" srcId="{EDA602C1-EEAF-4A99-AB3E-CD441CC48B50}" destId="{2C573BBD-BFCE-42B7-ABE2-2BF0CD029933}" srcOrd="5" destOrd="0" parTransId="{4B29C0A4-9F73-4B23-87DA-8E128ABCDEF6}" sibTransId="{3CEDCAF1-EAFF-44B6-B242-40AFF13D846D}"/>
    <dgm:cxn modelId="{931E030D-7EE1-4BEF-B428-ED36DE3C0F5C}" type="presOf" srcId="{080F6863-5D5B-4E06-86EC-4D06330D65EE}" destId="{8B3DDAB7-6A41-43F0-8B98-5BCDBCADF53D}" srcOrd="0" destOrd="0" presId="urn:microsoft.com/office/officeart/2005/8/layout/vList5"/>
    <dgm:cxn modelId="{C5F4411E-52AC-4EDE-A117-D0F52AF8CCCB}" srcId="{EDA602C1-EEAF-4A99-AB3E-CD441CC48B50}" destId="{0AAA84A9-918C-4E6C-9359-41C678CEF3C7}" srcOrd="0" destOrd="0" parTransId="{64C4BB98-9A92-4935-A750-2FD2D7640984}" sibTransId="{41DE9FEC-C3A6-4F2C-B857-4E6213D8A87B}"/>
    <dgm:cxn modelId="{71A1B527-2E48-42CA-8086-E244CFB462D1}" srcId="{EDA602C1-EEAF-4A99-AB3E-CD441CC48B50}" destId="{9664F0CF-54F5-4966-AFE5-36B31F0214DB}" srcOrd="1" destOrd="0" parTransId="{608674BD-6DAE-4353-910B-1817EE58A298}" sibTransId="{DE7DDB25-533D-4C09-8F9C-BE405A6F61D5}"/>
    <dgm:cxn modelId="{DB1CEF63-6576-4022-B185-A8CD80B48FA9}" srcId="{EDA602C1-EEAF-4A99-AB3E-CD441CC48B50}" destId="{4DCC3CF3-BEA4-45F7-9E9B-AC38032DEED4}" srcOrd="6" destOrd="0" parTransId="{F2E44A1D-A1D5-433A-9A49-51E38B521E52}" sibTransId="{49C2738D-A94F-4109-BB76-7C99147F8D1F}"/>
    <dgm:cxn modelId="{E84BE656-E77F-4724-9177-D13CC600D4DF}" srcId="{EDA602C1-EEAF-4A99-AB3E-CD441CC48B50}" destId="{080F6863-5D5B-4E06-86EC-4D06330D65EE}" srcOrd="2" destOrd="0" parTransId="{64E1DBA7-A19D-4BAC-BB63-97E49B018893}" sibTransId="{50A424E6-BBB9-4F3A-9897-EB1F5908F19E}"/>
    <dgm:cxn modelId="{8B292B59-2DFF-4371-BA70-619E63B28E17}" type="presOf" srcId="{2C573BBD-BFCE-42B7-ABE2-2BF0CD029933}" destId="{0FE238B3-A6FC-4B1C-A932-0130BC081B71}" srcOrd="0" destOrd="0" presId="urn:microsoft.com/office/officeart/2005/8/layout/vList5"/>
    <dgm:cxn modelId="{25989A79-06D5-4641-B4C6-7006E6368E12}" type="presOf" srcId="{EDA602C1-EEAF-4A99-AB3E-CD441CC48B50}" destId="{8E94AD95-9FA3-46D0-96D5-DA2E7B6B419F}" srcOrd="0" destOrd="0" presId="urn:microsoft.com/office/officeart/2005/8/layout/vList5"/>
    <dgm:cxn modelId="{A784027C-13B0-4068-B781-349BD39E0C45}" type="presOf" srcId="{F496DD87-62C7-4FCE-96A0-B95E1275D203}" destId="{FD8B83DC-4D45-4A9D-907E-F1A742DF3EB5}" srcOrd="0" destOrd="0" presId="urn:microsoft.com/office/officeart/2005/8/layout/vList5"/>
    <dgm:cxn modelId="{A915379E-6B28-4A96-B826-D20897F5AB27}" srcId="{EDA602C1-EEAF-4A99-AB3E-CD441CC48B50}" destId="{F496DD87-62C7-4FCE-96A0-B95E1275D203}" srcOrd="4" destOrd="0" parTransId="{E26A633F-727C-4CB7-99AC-4DFCCFD77DDC}" sibTransId="{197D9956-D35D-4AC7-BD5A-F7B8B6E1E8C1}"/>
    <dgm:cxn modelId="{06B921C3-E4E7-4B1E-B4D1-4A6170599DFF}" type="presOf" srcId="{0AAA84A9-918C-4E6C-9359-41C678CEF3C7}" destId="{5C9E87A0-5762-4202-8B87-8D087D92FA85}" srcOrd="0" destOrd="0" presId="urn:microsoft.com/office/officeart/2005/8/layout/vList5"/>
    <dgm:cxn modelId="{3624C0D9-CDD9-4F79-987C-7A9EF0B1B202}" type="presOf" srcId="{675F227F-B96A-4D94-8BD5-E785790AAB4D}" destId="{5FF22DC6-13BC-41F2-B987-916D0935DCE8}" srcOrd="0" destOrd="0" presId="urn:microsoft.com/office/officeart/2005/8/layout/vList5"/>
    <dgm:cxn modelId="{9DA559DB-3E61-4B49-995D-C59369402502}" type="presOf" srcId="{9664F0CF-54F5-4966-AFE5-36B31F0214DB}" destId="{492ACEC9-C050-4376-A719-8D26FA8AD8B9}" srcOrd="0" destOrd="0" presId="urn:microsoft.com/office/officeart/2005/8/layout/vList5"/>
    <dgm:cxn modelId="{94E941F2-822D-48CD-91CB-A6BCE816698F}" type="presOf" srcId="{4DCC3CF3-BEA4-45F7-9E9B-AC38032DEED4}" destId="{39336184-19B1-4422-85AF-A694E6B5895B}" srcOrd="0" destOrd="0" presId="urn:microsoft.com/office/officeart/2005/8/layout/vList5"/>
    <dgm:cxn modelId="{771825FB-1FF6-4129-9016-5F6547EF5CD0}" srcId="{EDA602C1-EEAF-4A99-AB3E-CD441CC48B50}" destId="{675F227F-B96A-4D94-8BD5-E785790AAB4D}" srcOrd="3" destOrd="0" parTransId="{CE858545-D636-44D6-8B77-34689EFB2DCE}" sibTransId="{383C3D49-BC8E-41B8-B940-9F567695B3CB}"/>
    <dgm:cxn modelId="{EA9C1CD6-3EED-47DB-B32E-D0377AF1D0D8}" type="presParOf" srcId="{8E94AD95-9FA3-46D0-96D5-DA2E7B6B419F}" destId="{3B52782E-1E64-4E4E-A7A3-8550EE6FBEB4}" srcOrd="0" destOrd="0" presId="urn:microsoft.com/office/officeart/2005/8/layout/vList5"/>
    <dgm:cxn modelId="{BA04AC74-C581-4E17-ADDC-FD8B78632523}" type="presParOf" srcId="{3B52782E-1E64-4E4E-A7A3-8550EE6FBEB4}" destId="{5C9E87A0-5762-4202-8B87-8D087D92FA85}" srcOrd="0" destOrd="0" presId="urn:microsoft.com/office/officeart/2005/8/layout/vList5"/>
    <dgm:cxn modelId="{2AAA16C9-2DDB-43C3-AC5E-0B1634A8E0D0}" type="presParOf" srcId="{8E94AD95-9FA3-46D0-96D5-DA2E7B6B419F}" destId="{6391DD6D-CC52-4DB8-88D9-5737D2E36932}" srcOrd="1" destOrd="0" presId="urn:microsoft.com/office/officeart/2005/8/layout/vList5"/>
    <dgm:cxn modelId="{96104461-11FB-4443-8E73-611BAB52A6E8}" type="presParOf" srcId="{8E94AD95-9FA3-46D0-96D5-DA2E7B6B419F}" destId="{8E4BD03F-C840-432F-A0D6-E458D6AC6D8E}" srcOrd="2" destOrd="0" presId="urn:microsoft.com/office/officeart/2005/8/layout/vList5"/>
    <dgm:cxn modelId="{E0FF5EE5-034C-4ADD-A2E3-2EF00B638620}" type="presParOf" srcId="{8E4BD03F-C840-432F-A0D6-E458D6AC6D8E}" destId="{492ACEC9-C050-4376-A719-8D26FA8AD8B9}" srcOrd="0" destOrd="0" presId="urn:microsoft.com/office/officeart/2005/8/layout/vList5"/>
    <dgm:cxn modelId="{E8A53934-106A-4CF6-BA76-0CE4CA2BA01B}" type="presParOf" srcId="{8E94AD95-9FA3-46D0-96D5-DA2E7B6B419F}" destId="{DA48BF21-2BBD-4EB8-A28C-118A1E628563}" srcOrd="3" destOrd="0" presId="urn:microsoft.com/office/officeart/2005/8/layout/vList5"/>
    <dgm:cxn modelId="{3274D526-9226-4E9F-B3E1-4DD0A076CB21}" type="presParOf" srcId="{8E94AD95-9FA3-46D0-96D5-DA2E7B6B419F}" destId="{104B2370-0276-46C5-85C3-51D36C6D1FFF}" srcOrd="4" destOrd="0" presId="urn:microsoft.com/office/officeart/2005/8/layout/vList5"/>
    <dgm:cxn modelId="{E048C263-A127-45EC-ADDB-45387E64B7B1}" type="presParOf" srcId="{104B2370-0276-46C5-85C3-51D36C6D1FFF}" destId="{8B3DDAB7-6A41-43F0-8B98-5BCDBCADF53D}" srcOrd="0" destOrd="0" presId="urn:microsoft.com/office/officeart/2005/8/layout/vList5"/>
    <dgm:cxn modelId="{9CAB25CD-546A-4312-93C3-B47E73517CE2}" type="presParOf" srcId="{8E94AD95-9FA3-46D0-96D5-DA2E7B6B419F}" destId="{482E6021-A6A4-41DE-B187-15B4DFB0F8CF}" srcOrd="5" destOrd="0" presId="urn:microsoft.com/office/officeart/2005/8/layout/vList5"/>
    <dgm:cxn modelId="{85E90C6C-53E5-4F2C-9FF1-207AE6E0424A}" type="presParOf" srcId="{8E94AD95-9FA3-46D0-96D5-DA2E7B6B419F}" destId="{858FCB54-0746-47FE-97D1-CC93BF7A1795}" srcOrd="6" destOrd="0" presId="urn:microsoft.com/office/officeart/2005/8/layout/vList5"/>
    <dgm:cxn modelId="{D59B3044-1F48-40DE-9C67-F7F8D96C3642}" type="presParOf" srcId="{858FCB54-0746-47FE-97D1-CC93BF7A1795}" destId="{5FF22DC6-13BC-41F2-B987-916D0935DCE8}" srcOrd="0" destOrd="0" presId="urn:microsoft.com/office/officeart/2005/8/layout/vList5"/>
    <dgm:cxn modelId="{88E77A2C-B5A9-4D17-B03B-EEC8C1B2E19C}" type="presParOf" srcId="{8E94AD95-9FA3-46D0-96D5-DA2E7B6B419F}" destId="{D2E9F103-5085-4049-89C7-CAF5B10424DC}" srcOrd="7" destOrd="0" presId="urn:microsoft.com/office/officeart/2005/8/layout/vList5"/>
    <dgm:cxn modelId="{D996E93E-CFAC-40AF-8897-FF4255C5A72B}" type="presParOf" srcId="{8E94AD95-9FA3-46D0-96D5-DA2E7B6B419F}" destId="{978480A7-79A1-4798-9869-A27873D4A439}" srcOrd="8" destOrd="0" presId="urn:microsoft.com/office/officeart/2005/8/layout/vList5"/>
    <dgm:cxn modelId="{059618F5-9042-4EC5-B4BC-AB6A8EB1D340}" type="presParOf" srcId="{978480A7-79A1-4798-9869-A27873D4A439}" destId="{FD8B83DC-4D45-4A9D-907E-F1A742DF3EB5}" srcOrd="0" destOrd="0" presId="urn:microsoft.com/office/officeart/2005/8/layout/vList5"/>
    <dgm:cxn modelId="{A978B9E4-855E-44E2-ADF8-272D90493F97}" type="presParOf" srcId="{8E94AD95-9FA3-46D0-96D5-DA2E7B6B419F}" destId="{B7604EC3-26A8-44E0-AD54-B8BD9C5C8A91}" srcOrd="9" destOrd="0" presId="urn:microsoft.com/office/officeart/2005/8/layout/vList5"/>
    <dgm:cxn modelId="{1D09B545-CB1A-4BD6-BCE5-26A1B6BD4DB4}" type="presParOf" srcId="{8E94AD95-9FA3-46D0-96D5-DA2E7B6B419F}" destId="{BBCD607A-E711-4E64-A15D-96D632556304}" srcOrd="10" destOrd="0" presId="urn:microsoft.com/office/officeart/2005/8/layout/vList5"/>
    <dgm:cxn modelId="{41F28999-E3BD-4455-A38B-E70116CB1C48}" type="presParOf" srcId="{BBCD607A-E711-4E64-A15D-96D632556304}" destId="{0FE238B3-A6FC-4B1C-A932-0130BC081B71}" srcOrd="0" destOrd="0" presId="urn:microsoft.com/office/officeart/2005/8/layout/vList5"/>
    <dgm:cxn modelId="{C279D3A7-2BEB-43C6-B10E-5CF65736271B}" type="presParOf" srcId="{8E94AD95-9FA3-46D0-96D5-DA2E7B6B419F}" destId="{3ACC6DC8-0D5F-4E66-BC87-6D03C6192BCC}" srcOrd="11" destOrd="0" presId="urn:microsoft.com/office/officeart/2005/8/layout/vList5"/>
    <dgm:cxn modelId="{8A190617-CE66-4817-87CD-AB128E4C54B2}" type="presParOf" srcId="{8E94AD95-9FA3-46D0-96D5-DA2E7B6B419F}" destId="{94B43228-8EA5-47E4-9D8A-848C02195735}" srcOrd="12" destOrd="0" presId="urn:microsoft.com/office/officeart/2005/8/layout/vList5"/>
    <dgm:cxn modelId="{F0F108A8-DBE7-4BE7-9330-A71467EDC379}" type="presParOf" srcId="{94B43228-8EA5-47E4-9D8A-848C02195735}" destId="{39336184-19B1-4422-85AF-A694E6B5895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AE636C-180C-4C64-A9E0-6423E42FCEBE}"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FD5E0CFB-3B92-4AE3-9748-776F11EC609E}">
      <dgm:prSet phldrT="[Text]"/>
      <dgm:spPr/>
      <dgm:t>
        <a:bodyPr/>
        <a:lstStyle/>
        <a:p>
          <a:r>
            <a:rPr lang="en-US" b="1" dirty="0"/>
            <a:t>Pyramid</a:t>
          </a:r>
          <a:endParaRPr lang="en-US" dirty="0"/>
        </a:p>
      </dgm:t>
    </dgm:pt>
    <dgm:pt modelId="{756AB111-77CC-43E2-A9E8-ED1C71D85A0C}" type="parTrans" cxnId="{74A2514F-B057-4DFA-BCA1-1A7EE65C3985}">
      <dgm:prSet/>
      <dgm:spPr/>
      <dgm:t>
        <a:bodyPr/>
        <a:lstStyle/>
        <a:p>
          <a:endParaRPr lang="en-US"/>
        </a:p>
      </dgm:t>
    </dgm:pt>
    <dgm:pt modelId="{925819D4-E7E0-41D4-8D09-F13B108D9D96}" type="sibTrans" cxnId="{74A2514F-B057-4DFA-BCA1-1A7EE65C3985}">
      <dgm:prSet/>
      <dgm:spPr/>
      <dgm:t>
        <a:bodyPr/>
        <a:lstStyle/>
        <a:p>
          <a:endParaRPr lang="en-US"/>
        </a:p>
      </dgm:t>
    </dgm:pt>
    <dgm:pt modelId="{0CFBD6F4-6400-4D33-8454-3FA73D4FE3F8}">
      <dgm:prSet phldrT="[Text]"/>
      <dgm:spPr/>
      <dgm:t>
        <a:bodyPr/>
        <a:lstStyle/>
        <a:p>
          <a:pPr>
            <a:buChar char="••"/>
          </a:pPr>
          <a:r>
            <a:rPr lang="en-US" dirty="0"/>
            <a:t>Logical hierarchy of products rolling into a single service area</a:t>
          </a:r>
        </a:p>
      </dgm:t>
    </dgm:pt>
    <dgm:pt modelId="{C55AA8B5-A1BC-45FA-9D23-9323B7E62B3D}" type="parTrans" cxnId="{6ABFB686-9AEB-4F0A-9BB0-DED23924AE18}">
      <dgm:prSet/>
      <dgm:spPr/>
      <dgm:t>
        <a:bodyPr/>
        <a:lstStyle/>
        <a:p>
          <a:endParaRPr lang="en-US"/>
        </a:p>
      </dgm:t>
    </dgm:pt>
    <dgm:pt modelId="{89E91618-63BF-4313-B749-33F61DC3332D}" type="sibTrans" cxnId="{6ABFB686-9AEB-4F0A-9BB0-DED23924AE18}">
      <dgm:prSet/>
      <dgm:spPr/>
      <dgm:t>
        <a:bodyPr/>
        <a:lstStyle/>
        <a:p>
          <a:endParaRPr lang="en-US"/>
        </a:p>
      </dgm:t>
    </dgm:pt>
    <dgm:pt modelId="{07AD7DAB-A471-4A22-8A25-2F6A7832C090}">
      <dgm:prSet phldrT="[Text]"/>
      <dgm:spPr/>
      <dgm:t>
        <a:bodyPr/>
        <a:lstStyle/>
        <a:p>
          <a:r>
            <a:rPr lang="en-US" b="1" dirty="0"/>
            <a:t>Service grouping</a:t>
          </a:r>
          <a:endParaRPr lang="en-US" dirty="0"/>
        </a:p>
      </dgm:t>
    </dgm:pt>
    <dgm:pt modelId="{FB753192-9FC3-403B-BD7C-DCFE55F221C2}" type="parTrans" cxnId="{AD17F69A-10E5-4CD9-BF00-93B56C13B7FA}">
      <dgm:prSet/>
      <dgm:spPr/>
      <dgm:t>
        <a:bodyPr/>
        <a:lstStyle/>
        <a:p>
          <a:endParaRPr lang="en-US"/>
        </a:p>
      </dgm:t>
    </dgm:pt>
    <dgm:pt modelId="{F03BF26E-3050-49EB-A09E-64E6DE92D0E0}" type="sibTrans" cxnId="{AD17F69A-10E5-4CD9-BF00-93B56C13B7FA}">
      <dgm:prSet/>
      <dgm:spPr/>
      <dgm:t>
        <a:bodyPr/>
        <a:lstStyle/>
        <a:p>
          <a:endParaRPr lang="en-US"/>
        </a:p>
      </dgm:t>
    </dgm:pt>
    <dgm:pt modelId="{B66A19C3-B0AD-4140-AD57-02358ED6710B}">
      <dgm:prSet phldrT="[Text]"/>
      <dgm:spPr/>
      <dgm:t>
        <a:bodyPr/>
        <a:lstStyle/>
        <a:p>
          <a:pPr>
            <a:buChar char="••"/>
          </a:pPr>
          <a:r>
            <a:rPr lang="en-US" dirty="0"/>
            <a:t>Organization of related services into service family</a:t>
          </a:r>
        </a:p>
      </dgm:t>
    </dgm:pt>
    <dgm:pt modelId="{1E1ACD43-9A58-41A0-946F-E2D9363F74BF}" type="parTrans" cxnId="{DA401454-752D-4CF8-9DFC-D5856903E386}">
      <dgm:prSet/>
      <dgm:spPr/>
      <dgm:t>
        <a:bodyPr/>
        <a:lstStyle/>
        <a:p>
          <a:endParaRPr lang="en-US"/>
        </a:p>
      </dgm:t>
    </dgm:pt>
    <dgm:pt modelId="{093D75F7-FEBF-4490-88C9-9472CF3EDAD8}" type="sibTrans" cxnId="{DA401454-752D-4CF8-9DFC-D5856903E386}">
      <dgm:prSet/>
      <dgm:spPr/>
      <dgm:t>
        <a:bodyPr/>
        <a:lstStyle/>
        <a:p>
          <a:endParaRPr lang="en-US"/>
        </a:p>
      </dgm:t>
    </dgm:pt>
    <dgm:pt modelId="{D357197C-8346-4B22-A2C5-697A2DF446CF}">
      <dgm:prSet phldrT="[Text]"/>
      <dgm:spPr/>
      <dgm:t>
        <a:bodyPr/>
        <a:lstStyle/>
        <a:p>
          <a:r>
            <a:rPr lang="en-US" b="1" dirty="0"/>
            <a:t>Technical grouping</a:t>
          </a:r>
          <a:endParaRPr lang="en-US" dirty="0"/>
        </a:p>
      </dgm:t>
    </dgm:pt>
    <dgm:pt modelId="{2434FF04-BE42-4695-B772-BB39CED3F194}" type="parTrans" cxnId="{528231B2-32EC-4702-AB47-D2675E60E304}">
      <dgm:prSet/>
      <dgm:spPr/>
      <dgm:t>
        <a:bodyPr/>
        <a:lstStyle/>
        <a:p>
          <a:endParaRPr lang="en-US"/>
        </a:p>
      </dgm:t>
    </dgm:pt>
    <dgm:pt modelId="{7DF88660-8CBA-4F64-9431-2A945A501F01}" type="sibTrans" cxnId="{528231B2-32EC-4702-AB47-D2675E60E304}">
      <dgm:prSet/>
      <dgm:spPr/>
      <dgm:t>
        <a:bodyPr/>
        <a:lstStyle/>
        <a:p>
          <a:endParaRPr lang="en-US"/>
        </a:p>
      </dgm:t>
    </dgm:pt>
    <dgm:pt modelId="{C724FE77-D0E1-46BA-8DB1-57AB7535CA95}">
      <dgm:prSet phldrT="[Text]"/>
      <dgm:spPr/>
      <dgm:t>
        <a:bodyPr/>
        <a:lstStyle/>
        <a:p>
          <a:pPr>
            <a:buChar char="••"/>
          </a:pPr>
          <a:r>
            <a:rPr lang="en-US" dirty="0"/>
            <a:t>Logical grouping of IT infrastructure, platforms, or applications</a:t>
          </a:r>
        </a:p>
      </dgm:t>
    </dgm:pt>
    <dgm:pt modelId="{534FFFE0-D1F6-47DF-A2DF-FBA752A9B6C7}" type="parTrans" cxnId="{43112D0A-172F-4AFB-ACBE-114B9A867CD1}">
      <dgm:prSet/>
      <dgm:spPr/>
      <dgm:t>
        <a:bodyPr/>
        <a:lstStyle/>
        <a:p>
          <a:endParaRPr lang="en-US"/>
        </a:p>
      </dgm:t>
    </dgm:pt>
    <dgm:pt modelId="{274FE363-4673-49B7-90DF-3CC55BAF029A}" type="sibTrans" cxnId="{43112D0A-172F-4AFB-ACBE-114B9A867CD1}">
      <dgm:prSet/>
      <dgm:spPr/>
      <dgm:t>
        <a:bodyPr/>
        <a:lstStyle/>
        <a:p>
          <a:endParaRPr lang="en-US"/>
        </a:p>
      </dgm:t>
    </dgm:pt>
    <dgm:pt modelId="{AB720E26-BCB1-4ABC-8C6D-1C5E6A67ABAF}">
      <dgm:prSet phldrT="[Text]"/>
      <dgm:spPr/>
      <dgm:t>
        <a:bodyPr/>
        <a:lstStyle/>
        <a:p>
          <a:r>
            <a:rPr lang="en-US" b="1" dirty="0"/>
            <a:t>Market alignment</a:t>
          </a:r>
          <a:endParaRPr lang="en-US" dirty="0"/>
        </a:p>
      </dgm:t>
    </dgm:pt>
    <dgm:pt modelId="{DB01B0F6-3C24-4C32-B588-B8E687A4961D}" type="parTrans" cxnId="{B009FB45-16D1-40BB-83DE-6849DAD8D91F}">
      <dgm:prSet/>
      <dgm:spPr/>
      <dgm:t>
        <a:bodyPr/>
        <a:lstStyle/>
        <a:p>
          <a:endParaRPr lang="en-US"/>
        </a:p>
      </dgm:t>
    </dgm:pt>
    <dgm:pt modelId="{5E79C147-C681-4E5D-9789-4A97362C60F4}" type="sibTrans" cxnId="{B009FB45-16D1-40BB-83DE-6849DAD8D91F}">
      <dgm:prSet/>
      <dgm:spPr/>
      <dgm:t>
        <a:bodyPr/>
        <a:lstStyle/>
        <a:p>
          <a:endParaRPr lang="en-US"/>
        </a:p>
      </dgm:t>
    </dgm:pt>
    <dgm:pt modelId="{8E359A57-D8B6-4FED-B720-3CDC0905D60D}">
      <dgm:prSet phldrT="[Text]"/>
      <dgm:spPr/>
      <dgm:t>
        <a:bodyPr/>
        <a:lstStyle/>
        <a:p>
          <a:r>
            <a:rPr lang="en-US" b="1" dirty="0"/>
            <a:t>Organizational alignment</a:t>
          </a:r>
          <a:endParaRPr lang="en-US" dirty="0"/>
        </a:p>
      </dgm:t>
    </dgm:pt>
    <dgm:pt modelId="{BE634883-4677-47F1-B5BD-3A8F79145342}" type="parTrans" cxnId="{7B3F3C55-84CA-400B-8EE8-72178B0C3C3D}">
      <dgm:prSet/>
      <dgm:spPr/>
      <dgm:t>
        <a:bodyPr/>
        <a:lstStyle/>
        <a:p>
          <a:endParaRPr lang="en-US"/>
        </a:p>
      </dgm:t>
    </dgm:pt>
    <dgm:pt modelId="{8D04E24F-4DB8-44EF-82A2-D0E158169E97}" type="sibTrans" cxnId="{7B3F3C55-84CA-400B-8EE8-72178B0C3C3D}">
      <dgm:prSet/>
      <dgm:spPr/>
      <dgm:t>
        <a:bodyPr/>
        <a:lstStyle/>
        <a:p>
          <a:endParaRPr lang="en-US"/>
        </a:p>
      </dgm:t>
    </dgm:pt>
    <dgm:pt modelId="{8708A2D0-16DA-4DF9-A152-0C1F9AB96018}">
      <dgm:prSet phldrT="[Text]"/>
      <dgm:spPr/>
      <dgm:t>
        <a:bodyPr/>
        <a:lstStyle/>
        <a:p>
          <a:pPr>
            <a:buChar char="••"/>
          </a:pPr>
          <a:r>
            <a:rPr lang="en-US" dirty="0"/>
            <a:t>Used at higher levels of the organization where products are aligned under divisions</a:t>
          </a:r>
        </a:p>
      </dgm:t>
    </dgm:pt>
    <dgm:pt modelId="{1B37711E-EC92-4BD1-A64C-B52660F68284}" type="parTrans" cxnId="{77D44EDC-41B7-4317-B0C0-682D047DD7AB}">
      <dgm:prSet/>
      <dgm:spPr/>
      <dgm:t>
        <a:bodyPr/>
        <a:lstStyle/>
        <a:p>
          <a:endParaRPr lang="en-US"/>
        </a:p>
      </dgm:t>
    </dgm:pt>
    <dgm:pt modelId="{7C7D8D7C-295E-4CCF-B91F-D8B53281DB17}" type="sibTrans" cxnId="{77D44EDC-41B7-4317-B0C0-682D047DD7AB}">
      <dgm:prSet/>
      <dgm:spPr/>
      <dgm:t>
        <a:bodyPr/>
        <a:lstStyle/>
        <a:p>
          <a:endParaRPr lang="en-US"/>
        </a:p>
      </dgm:t>
    </dgm:pt>
    <dgm:pt modelId="{71713711-8953-4F80-8A0E-6EC8D1F3A9D4}">
      <dgm:prSet phldrT="[Text]"/>
      <dgm:spPr/>
      <dgm:t>
        <a:bodyPr/>
        <a:lstStyle/>
        <a:p>
          <a:pPr>
            <a:buChar char="••"/>
          </a:pPr>
          <a:r>
            <a:rPr lang="en-US" dirty="0"/>
            <a:t>Grouping of products by customer segments or market strategy</a:t>
          </a:r>
        </a:p>
      </dgm:t>
    </dgm:pt>
    <dgm:pt modelId="{A45AE638-CE94-484D-81A7-B676FEE65ADB}" type="parTrans" cxnId="{27667FCA-E06D-4AD7-80BD-21C6C202F33D}">
      <dgm:prSet/>
      <dgm:spPr/>
      <dgm:t>
        <a:bodyPr/>
        <a:lstStyle/>
        <a:p>
          <a:endParaRPr lang="en-US"/>
        </a:p>
      </dgm:t>
    </dgm:pt>
    <dgm:pt modelId="{1B17770F-7E4A-4CD6-8C61-62ACC0FC2474}" type="sibTrans" cxnId="{27667FCA-E06D-4AD7-80BD-21C6C202F33D}">
      <dgm:prSet/>
      <dgm:spPr/>
      <dgm:t>
        <a:bodyPr/>
        <a:lstStyle/>
        <a:p>
          <a:endParaRPr lang="en-US"/>
        </a:p>
      </dgm:t>
    </dgm:pt>
    <dgm:pt modelId="{4D80CCA1-715D-43B9-A18C-F5AB0B9274E2}">
      <dgm:prSet/>
      <dgm:spPr/>
      <dgm:t>
        <a:bodyPr/>
        <a:lstStyle/>
        <a:p>
          <a:r>
            <a:rPr lang="en-US" dirty="0"/>
            <a:t>Aligns product to end users and consumers</a:t>
          </a:r>
        </a:p>
      </dgm:t>
    </dgm:pt>
    <dgm:pt modelId="{76804C38-0EAC-4469-8539-24D33803722C}" type="parTrans" cxnId="{0D0DB925-1163-419F-84A3-442702866CBB}">
      <dgm:prSet/>
      <dgm:spPr/>
      <dgm:t>
        <a:bodyPr/>
        <a:lstStyle/>
        <a:p>
          <a:endParaRPr lang="en-US"/>
        </a:p>
      </dgm:t>
    </dgm:pt>
    <dgm:pt modelId="{99EC5EC2-7D62-4BF3-9582-F033982C11FC}" type="sibTrans" cxnId="{0D0DB925-1163-419F-84A3-442702866CBB}">
      <dgm:prSet/>
      <dgm:spPr/>
      <dgm:t>
        <a:bodyPr/>
        <a:lstStyle/>
        <a:p>
          <a:endParaRPr lang="en-US"/>
        </a:p>
      </dgm:t>
    </dgm:pt>
    <dgm:pt modelId="{5DDFEA68-1145-4AF5-A2DE-72B4708B954B}">
      <dgm:prSet/>
      <dgm:spPr/>
      <dgm:t>
        <a:bodyPr/>
        <a:lstStyle/>
        <a:p>
          <a:r>
            <a:rPr lang="en-US" i="0" dirty="0"/>
            <a:t>Example: Customer banking products and services</a:t>
          </a:r>
        </a:p>
      </dgm:t>
    </dgm:pt>
    <dgm:pt modelId="{43ADB0F4-9D88-43D6-BFBA-1FB675BFD8FB}" type="parTrans" cxnId="{937D0D46-C95A-48DC-ACAB-C41004F735C6}">
      <dgm:prSet/>
      <dgm:spPr/>
      <dgm:t>
        <a:bodyPr/>
        <a:lstStyle/>
        <a:p>
          <a:endParaRPr lang="en-US"/>
        </a:p>
      </dgm:t>
    </dgm:pt>
    <dgm:pt modelId="{8F9CB177-417F-4BEB-980D-A76B2E75C7D4}" type="sibTrans" cxnId="{937D0D46-C95A-48DC-ACAB-C41004F735C6}">
      <dgm:prSet/>
      <dgm:spPr/>
      <dgm:t>
        <a:bodyPr/>
        <a:lstStyle/>
        <a:p>
          <a:endParaRPr lang="en-US"/>
        </a:p>
      </dgm:t>
    </dgm:pt>
    <dgm:pt modelId="{E0F742D3-A5D3-4E5A-8663-A1D62DFA7B21}">
      <dgm:prSet/>
      <dgm:spPr/>
      <dgm:t>
        <a:bodyPr/>
        <a:lstStyle/>
        <a:p>
          <a:r>
            <a:rPr lang="en-US" dirty="0"/>
            <a:t>Provides full lifecycle management when hierarchies do not exist</a:t>
          </a:r>
        </a:p>
      </dgm:t>
    </dgm:pt>
    <dgm:pt modelId="{ACD73F5D-41D6-4F49-A6D4-745B8A00E2E4}" type="parTrans" cxnId="{6ADFCB7D-E7C3-4C74-852A-B2BC49212320}">
      <dgm:prSet/>
      <dgm:spPr/>
      <dgm:t>
        <a:bodyPr/>
        <a:lstStyle/>
        <a:p>
          <a:endParaRPr lang="en-US"/>
        </a:p>
      </dgm:t>
    </dgm:pt>
    <dgm:pt modelId="{75277BFF-141E-4935-8485-CBD24B60A334}" type="sibTrans" cxnId="{6ADFCB7D-E7C3-4C74-852A-B2BC49212320}">
      <dgm:prSet/>
      <dgm:spPr/>
      <dgm:t>
        <a:bodyPr/>
        <a:lstStyle/>
        <a:p>
          <a:endParaRPr lang="en-US"/>
        </a:p>
      </dgm:t>
    </dgm:pt>
    <dgm:pt modelId="{CD7BDB9A-3746-4D30-88D7-9D419627CF45}">
      <dgm:prSet/>
      <dgm:spPr/>
      <dgm:t>
        <a:bodyPr/>
        <a:lstStyle/>
        <a:p>
          <a:r>
            <a:rPr lang="en-US" i="0" dirty="0"/>
            <a:t>Example: Workflow and collaboration tools</a:t>
          </a:r>
        </a:p>
      </dgm:t>
    </dgm:pt>
    <dgm:pt modelId="{F4078AE2-B84F-4B7D-8353-FCD2F3CFEE0C}" type="parTrans" cxnId="{7154E49D-B4C7-4199-928C-A107F06C42EE}">
      <dgm:prSet/>
      <dgm:spPr/>
      <dgm:t>
        <a:bodyPr/>
        <a:lstStyle/>
        <a:p>
          <a:endParaRPr lang="en-US"/>
        </a:p>
      </dgm:t>
    </dgm:pt>
    <dgm:pt modelId="{C52DFF59-92C1-4A45-89C3-AFBF08BC5386}" type="sibTrans" cxnId="{7154E49D-B4C7-4199-928C-A107F06C42EE}">
      <dgm:prSet/>
      <dgm:spPr/>
      <dgm:t>
        <a:bodyPr/>
        <a:lstStyle/>
        <a:p>
          <a:endParaRPr lang="en-US"/>
        </a:p>
      </dgm:t>
    </dgm:pt>
    <dgm:pt modelId="{C0828753-3808-4B4E-8310-94D7434CBF97}">
      <dgm:prSet/>
      <dgm:spPr/>
      <dgm:t>
        <a:bodyPr/>
        <a:lstStyle/>
        <a:p>
          <a:r>
            <a:rPr lang="en-US" dirty="0"/>
            <a:t>Direct hierarchy does not necessarily exist within the family</a:t>
          </a:r>
        </a:p>
      </dgm:t>
    </dgm:pt>
    <dgm:pt modelId="{B65AD00D-8DF9-470F-9091-ABBE4C329367}" type="parTrans" cxnId="{B7D97C1E-40F0-42AC-B8DE-4B7E098DB086}">
      <dgm:prSet/>
      <dgm:spPr/>
      <dgm:t>
        <a:bodyPr/>
        <a:lstStyle/>
        <a:p>
          <a:endParaRPr lang="en-US"/>
        </a:p>
      </dgm:t>
    </dgm:pt>
    <dgm:pt modelId="{9F3D7FB2-DCED-4B21-8997-FA2952AB0A78}" type="sibTrans" cxnId="{B7D97C1E-40F0-42AC-B8DE-4B7E098DB086}">
      <dgm:prSet/>
      <dgm:spPr/>
      <dgm:t>
        <a:bodyPr/>
        <a:lstStyle/>
        <a:p>
          <a:endParaRPr lang="en-US"/>
        </a:p>
      </dgm:t>
    </dgm:pt>
    <dgm:pt modelId="{19653A5B-0F88-460A-B7B1-9944ED684380}">
      <dgm:prSet/>
      <dgm:spPr/>
      <dgm:t>
        <a:bodyPr/>
        <a:lstStyle/>
        <a:p>
          <a:r>
            <a:rPr lang="en-US" i="0" dirty="0"/>
            <a:t>Example: End user support and ticketing</a:t>
          </a:r>
        </a:p>
      </dgm:t>
    </dgm:pt>
    <dgm:pt modelId="{BC4BA554-5880-4913-8A28-DE66A4F12138}" type="parTrans" cxnId="{43895CE7-B872-4C27-928A-411E86BDC607}">
      <dgm:prSet/>
      <dgm:spPr/>
      <dgm:t>
        <a:bodyPr/>
        <a:lstStyle/>
        <a:p>
          <a:endParaRPr lang="en-US"/>
        </a:p>
      </dgm:t>
    </dgm:pt>
    <dgm:pt modelId="{C264D25E-3BDA-45A4-B4CE-5BBC8226DBA9}" type="sibTrans" cxnId="{43895CE7-B872-4C27-928A-411E86BDC607}">
      <dgm:prSet/>
      <dgm:spPr/>
      <dgm:t>
        <a:bodyPr/>
        <a:lstStyle/>
        <a:p>
          <a:endParaRPr lang="en-US"/>
        </a:p>
      </dgm:t>
    </dgm:pt>
    <dgm:pt modelId="{484F13D8-159F-49A6-BD50-719E51898BAC}">
      <dgm:prSet/>
      <dgm:spPr/>
      <dgm:t>
        <a:bodyPr/>
        <a:lstStyle/>
        <a:p>
          <a:r>
            <a:rPr lang="en-US" dirty="0"/>
            <a:t>Lower levels of the pyramid focus on more discrete services</a:t>
          </a:r>
        </a:p>
      </dgm:t>
    </dgm:pt>
    <dgm:pt modelId="{6A624EAC-EF55-4D71-B583-C7526426C7C4}" type="parTrans" cxnId="{00A90F15-B725-49C9-B420-6212FDA90504}">
      <dgm:prSet/>
      <dgm:spPr/>
      <dgm:t>
        <a:bodyPr/>
        <a:lstStyle/>
        <a:p>
          <a:endParaRPr lang="en-US"/>
        </a:p>
      </dgm:t>
    </dgm:pt>
    <dgm:pt modelId="{0D99BBC7-7B0D-42C7-AF62-B994F9799819}" type="sibTrans" cxnId="{00A90F15-B725-49C9-B420-6212FDA90504}">
      <dgm:prSet/>
      <dgm:spPr/>
      <dgm:t>
        <a:bodyPr/>
        <a:lstStyle/>
        <a:p>
          <a:endParaRPr lang="en-US"/>
        </a:p>
      </dgm:t>
    </dgm:pt>
    <dgm:pt modelId="{2CE766F4-DE46-407B-BBD3-E7E3C75FEFC4}">
      <dgm:prSet/>
      <dgm:spPr/>
      <dgm:t>
        <a:bodyPr/>
        <a:lstStyle/>
        <a:p>
          <a:r>
            <a:rPr lang="en-US" i="0" dirty="0"/>
            <a:t>Example: Human resources mapping down to supporting applications</a:t>
          </a:r>
        </a:p>
      </dgm:t>
    </dgm:pt>
    <dgm:pt modelId="{146D7D64-5C05-40F4-911D-99F7850B3AC1}" type="parTrans" cxnId="{EFB32F7E-4722-4151-A697-52A211E7E472}">
      <dgm:prSet/>
      <dgm:spPr/>
      <dgm:t>
        <a:bodyPr/>
        <a:lstStyle/>
        <a:p>
          <a:endParaRPr lang="en-US"/>
        </a:p>
      </dgm:t>
    </dgm:pt>
    <dgm:pt modelId="{E12B1C01-85A7-4E6F-BDB2-BAB29B9516D4}" type="sibTrans" cxnId="{EFB32F7E-4722-4151-A697-52A211E7E472}">
      <dgm:prSet/>
      <dgm:spPr/>
      <dgm:t>
        <a:bodyPr/>
        <a:lstStyle/>
        <a:p>
          <a:endParaRPr lang="en-US"/>
        </a:p>
      </dgm:t>
    </dgm:pt>
    <dgm:pt modelId="{2AAEDD8C-AABE-49BC-A359-83ADBA5802B9}">
      <dgm:prSet/>
      <dgm:spPr/>
      <dgm:t>
        <a:bodyPr/>
        <a:lstStyle/>
        <a:p>
          <a:pPr>
            <a:buChar char="••"/>
          </a:pPr>
          <a:r>
            <a:rPr lang="en-US" dirty="0"/>
            <a:t>Separation of product management from organizational structure no longer distinct</a:t>
          </a:r>
        </a:p>
      </dgm:t>
    </dgm:pt>
    <dgm:pt modelId="{F32BDBE5-B993-4DED-9B9F-2CC267D27D2E}" type="parTrans" cxnId="{B7F24C77-66CC-4A62-85D2-641C77044F7E}">
      <dgm:prSet/>
      <dgm:spPr/>
      <dgm:t>
        <a:bodyPr/>
        <a:lstStyle/>
        <a:p>
          <a:endParaRPr lang="en-US"/>
        </a:p>
      </dgm:t>
    </dgm:pt>
    <dgm:pt modelId="{CA461B60-E74F-4E1A-B6A8-30AE56A173D1}" type="sibTrans" cxnId="{B7F24C77-66CC-4A62-85D2-641C77044F7E}">
      <dgm:prSet/>
      <dgm:spPr/>
      <dgm:t>
        <a:bodyPr/>
        <a:lstStyle/>
        <a:p>
          <a:endParaRPr lang="en-US"/>
        </a:p>
      </dgm:t>
    </dgm:pt>
    <dgm:pt modelId="{C7241C43-1FA8-4D4B-8EDC-84AB7898BFCB}" type="pres">
      <dgm:prSet presAssocID="{41AE636C-180C-4C64-A9E0-6423E42FCEBE}" presName="Name0" presStyleCnt="0">
        <dgm:presLayoutVars>
          <dgm:dir/>
          <dgm:animLvl val="lvl"/>
          <dgm:resizeHandles val="exact"/>
        </dgm:presLayoutVars>
      </dgm:prSet>
      <dgm:spPr/>
    </dgm:pt>
    <dgm:pt modelId="{BE902694-0C22-4000-8F58-1FAB3B54CF26}" type="pres">
      <dgm:prSet presAssocID="{FD5E0CFB-3B92-4AE3-9748-776F11EC609E}" presName="composite" presStyleCnt="0"/>
      <dgm:spPr/>
    </dgm:pt>
    <dgm:pt modelId="{8C47A7F4-47FF-42FF-AE16-DEEBC1780F0D}" type="pres">
      <dgm:prSet presAssocID="{FD5E0CFB-3B92-4AE3-9748-776F11EC609E}" presName="parTx" presStyleLbl="alignNode1" presStyleIdx="0" presStyleCnt="5">
        <dgm:presLayoutVars>
          <dgm:chMax val="0"/>
          <dgm:chPref val="0"/>
          <dgm:bulletEnabled val="1"/>
        </dgm:presLayoutVars>
      </dgm:prSet>
      <dgm:spPr/>
    </dgm:pt>
    <dgm:pt modelId="{E9C8EDA1-12D4-4B19-8ADF-5C6491675306}" type="pres">
      <dgm:prSet presAssocID="{FD5E0CFB-3B92-4AE3-9748-776F11EC609E}" presName="desTx" presStyleLbl="alignAccFollowNode1" presStyleIdx="0" presStyleCnt="5">
        <dgm:presLayoutVars>
          <dgm:bulletEnabled val="1"/>
        </dgm:presLayoutVars>
      </dgm:prSet>
      <dgm:spPr/>
    </dgm:pt>
    <dgm:pt modelId="{48C7943E-5F8C-4CDF-A3A3-5441DE16C796}" type="pres">
      <dgm:prSet presAssocID="{925819D4-E7E0-41D4-8D09-F13B108D9D96}" presName="space" presStyleCnt="0"/>
      <dgm:spPr/>
    </dgm:pt>
    <dgm:pt modelId="{318760D9-D9CA-45D2-8589-4F8043368362}" type="pres">
      <dgm:prSet presAssocID="{07AD7DAB-A471-4A22-8A25-2F6A7832C090}" presName="composite" presStyleCnt="0"/>
      <dgm:spPr/>
    </dgm:pt>
    <dgm:pt modelId="{BEEBF373-C346-4B27-84F4-F9678AB15190}" type="pres">
      <dgm:prSet presAssocID="{07AD7DAB-A471-4A22-8A25-2F6A7832C090}" presName="parTx" presStyleLbl="alignNode1" presStyleIdx="1" presStyleCnt="5">
        <dgm:presLayoutVars>
          <dgm:chMax val="0"/>
          <dgm:chPref val="0"/>
          <dgm:bulletEnabled val="1"/>
        </dgm:presLayoutVars>
      </dgm:prSet>
      <dgm:spPr/>
    </dgm:pt>
    <dgm:pt modelId="{D33BD4B0-5E5F-44DD-818F-17049EA70E5A}" type="pres">
      <dgm:prSet presAssocID="{07AD7DAB-A471-4A22-8A25-2F6A7832C090}" presName="desTx" presStyleLbl="alignAccFollowNode1" presStyleIdx="1" presStyleCnt="5">
        <dgm:presLayoutVars>
          <dgm:bulletEnabled val="1"/>
        </dgm:presLayoutVars>
      </dgm:prSet>
      <dgm:spPr/>
    </dgm:pt>
    <dgm:pt modelId="{778DAA9F-C40F-4A97-8841-8D41A4298F2B}" type="pres">
      <dgm:prSet presAssocID="{F03BF26E-3050-49EB-A09E-64E6DE92D0E0}" presName="space" presStyleCnt="0"/>
      <dgm:spPr/>
    </dgm:pt>
    <dgm:pt modelId="{009104FA-8567-45DB-9E44-5B9918D4EEE8}" type="pres">
      <dgm:prSet presAssocID="{D357197C-8346-4B22-A2C5-697A2DF446CF}" presName="composite" presStyleCnt="0"/>
      <dgm:spPr/>
    </dgm:pt>
    <dgm:pt modelId="{535B2775-C27B-407B-9EFB-0AA4069DE639}" type="pres">
      <dgm:prSet presAssocID="{D357197C-8346-4B22-A2C5-697A2DF446CF}" presName="parTx" presStyleLbl="alignNode1" presStyleIdx="2" presStyleCnt="5" custScaleX="104475">
        <dgm:presLayoutVars>
          <dgm:chMax val="0"/>
          <dgm:chPref val="0"/>
          <dgm:bulletEnabled val="1"/>
        </dgm:presLayoutVars>
      </dgm:prSet>
      <dgm:spPr/>
    </dgm:pt>
    <dgm:pt modelId="{A1D95735-9AF8-4579-BB40-351F905CB135}" type="pres">
      <dgm:prSet presAssocID="{D357197C-8346-4B22-A2C5-697A2DF446CF}" presName="desTx" presStyleLbl="alignAccFollowNode1" presStyleIdx="2" presStyleCnt="5" custScaleX="105444">
        <dgm:presLayoutVars>
          <dgm:bulletEnabled val="1"/>
        </dgm:presLayoutVars>
      </dgm:prSet>
      <dgm:spPr/>
    </dgm:pt>
    <dgm:pt modelId="{44434229-0EDE-4E33-A717-41A7E959737D}" type="pres">
      <dgm:prSet presAssocID="{7DF88660-8CBA-4F64-9431-2A945A501F01}" presName="space" presStyleCnt="0"/>
      <dgm:spPr/>
    </dgm:pt>
    <dgm:pt modelId="{0BD6D1B2-DC4D-43D1-A53D-C44C2E525D60}" type="pres">
      <dgm:prSet presAssocID="{AB720E26-BCB1-4ABC-8C6D-1C5E6A67ABAF}" presName="composite" presStyleCnt="0"/>
      <dgm:spPr/>
    </dgm:pt>
    <dgm:pt modelId="{4F255379-1B4A-484E-8363-5767AB06CFD4}" type="pres">
      <dgm:prSet presAssocID="{AB720E26-BCB1-4ABC-8C6D-1C5E6A67ABAF}" presName="parTx" presStyleLbl="alignNode1" presStyleIdx="3" presStyleCnt="5">
        <dgm:presLayoutVars>
          <dgm:chMax val="0"/>
          <dgm:chPref val="0"/>
          <dgm:bulletEnabled val="1"/>
        </dgm:presLayoutVars>
      </dgm:prSet>
      <dgm:spPr/>
    </dgm:pt>
    <dgm:pt modelId="{1169142A-3D90-4F66-AE9D-761AB5A8EE23}" type="pres">
      <dgm:prSet presAssocID="{AB720E26-BCB1-4ABC-8C6D-1C5E6A67ABAF}" presName="desTx" presStyleLbl="alignAccFollowNode1" presStyleIdx="3" presStyleCnt="5">
        <dgm:presLayoutVars>
          <dgm:bulletEnabled val="1"/>
        </dgm:presLayoutVars>
      </dgm:prSet>
      <dgm:spPr/>
    </dgm:pt>
    <dgm:pt modelId="{237901E1-E72B-4FAB-9279-0250245C3536}" type="pres">
      <dgm:prSet presAssocID="{5E79C147-C681-4E5D-9789-4A97362C60F4}" presName="space" presStyleCnt="0"/>
      <dgm:spPr/>
    </dgm:pt>
    <dgm:pt modelId="{AD5FD1C0-221E-4756-BC7E-AD07EBF87674}" type="pres">
      <dgm:prSet presAssocID="{8E359A57-D8B6-4FED-B720-3CDC0905D60D}" presName="composite" presStyleCnt="0"/>
      <dgm:spPr/>
    </dgm:pt>
    <dgm:pt modelId="{61EADA9A-9D6B-48D2-A72A-B7A8A4F86991}" type="pres">
      <dgm:prSet presAssocID="{8E359A57-D8B6-4FED-B720-3CDC0905D60D}" presName="parTx" presStyleLbl="alignNode1" presStyleIdx="4" presStyleCnt="5">
        <dgm:presLayoutVars>
          <dgm:chMax val="0"/>
          <dgm:chPref val="0"/>
          <dgm:bulletEnabled val="1"/>
        </dgm:presLayoutVars>
      </dgm:prSet>
      <dgm:spPr/>
    </dgm:pt>
    <dgm:pt modelId="{CA893902-1471-4A2C-95CC-A31409771619}" type="pres">
      <dgm:prSet presAssocID="{8E359A57-D8B6-4FED-B720-3CDC0905D60D}" presName="desTx" presStyleLbl="alignAccFollowNode1" presStyleIdx="4" presStyleCnt="5">
        <dgm:presLayoutVars>
          <dgm:bulletEnabled val="1"/>
        </dgm:presLayoutVars>
      </dgm:prSet>
      <dgm:spPr/>
    </dgm:pt>
  </dgm:ptLst>
  <dgm:cxnLst>
    <dgm:cxn modelId="{43112D0A-172F-4AFB-ACBE-114B9A867CD1}" srcId="{D357197C-8346-4B22-A2C5-697A2DF446CF}" destId="{C724FE77-D0E1-46BA-8DB1-57AB7535CA95}" srcOrd="0" destOrd="0" parTransId="{534FFFE0-D1F6-47DF-A2DF-FBA752A9B6C7}" sibTransId="{274FE363-4673-49B7-90DF-3CC55BAF029A}"/>
    <dgm:cxn modelId="{8BCB3710-9A79-4E4D-A782-A042931FEB81}" type="presOf" srcId="{2AAEDD8C-AABE-49BC-A359-83ADBA5802B9}" destId="{CA893902-1471-4A2C-95CC-A31409771619}" srcOrd="0" destOrd="1" presId="urn:microsoft.com/office/officeart/2005/8/layout/hList1"/>
    <dgm:cxn modelId="{CBC99512-412D-4E1D-AB3D-775BAF573161}" type="presOf" srcId="{E0F742D3-A5D3-4E5A-8663-A1D62DFA7B21}" destId="{A1D95735-9AF8-4579-BB40-351F905CB135}" srcOrd="0" destOrd="1" presId="urn:microsoft.com/office/officeart/2005/8/layout/hList1"/>
    <dgm:cxn modelId="{00A90F15-B725-49C9-B420-6212FDA90504}" srcId="{FD5E0CFB-3B92-4AE3-9748-776F11EC609E}" destId="{484F13D8-159F-49A6-BD50-719E51898BAC}" srcOrd="1" destOrd="0" parTransId="{6A624EAC-EF55-4D71-B583-C7526426C7C4}" sibTransId="{0D99BBC7-7B0D-42C7-AF62-B994F9799819}"/>
    <dgm:cxn modelId="{CFD50416-0048-4EDE-8CE9-8CDC9DC4A533}" type="presOf" srcId="{484F13D8-159F-49A6-BD50-719E51898BAC}" destId="{E9C8EDA1-12D4-4B19-8ADF-5C6491675306}" srcOrd="0" destOrd="1" presId="urn:microsoft.com/office/officeart/2005/8/layout/hList1"/>
    <dgm:cxn modelId="{430BC616-E6D1-4352-91CB-C9C6D91A3184}" type="presOf" srcId="{C724FE77-D0E1-46BA-8DB1-57AB7535CA95}" destId="{A1D95735-9AF8-4579-BB40-351F905CB135}" srcOrd="0" destOrd="0" presId="urn:microsoft.com/office/officeart/2005/8/layout/hList1"/>
    <dgm:cxn modelId="{B7D97C1E-40F0-42AC-B8DE-4B7E098DB086}" srcId="{07AD7DAB-A471-4A22-8A25-2F6A7832C090}" destId="{C0828753-3808-4B4E-8310-94D7434CBF97}" srcOrd="1" destOrd="0" parTransId="{B65AD00D-8DF9-470F-9091-ABBE4C329367}" sibTransId="{9F3D7FB2-DCED-4B21-8997-FA2952AB0A78}"/>
    <dgm:cxn modelId="{0D0DB925-1163-419F-84A3-442702866CBB}" srcId="{AB720E26-BCB1-4ABC-8C6D-1C5E6A67ABAF}" destId="{4D80CCA1-715D-43B9-A18C-F5AB0B9274E2}" srcOrd="1" destOrd="0" parTransId="{76804C38-0EAC-4469-8539-24D33803722C}" sibTransId="{99EC5EC2-7D62-4BF3-9582-F033982C11FC}"/>
    <dgm:cxn modelId="{1C4A4129-1274-42FC-9AFD-A6AA82440F3D}" type="presOf" srcId="{5DDFEA68-1145-4AF5-A2DE-72B4708B954B}" destId="{1169142A-3D90-4F66-AE9D-761AB5A8EE23}" srcOrd="0" destOrd="2" presId="urn:microsoft.com/office/officeart/2005/8/layout/hList1"/>
    <dgm:cxn modelId="{B9111C38-A1A2-4054-88DF-0EED81A1D917}" type="presOf" srcId="{0CFBD6F4-6400-4D33-8454-3FA73D4FE3F8}" destId="{E9C8EDA1-12D4-4B19-8ADF-5C6491675306}" srcOrd="0" destOrd="0" presId="urn:microsoft.com/office/officeart/2005/8/layout/hList1"/>
    <dgm:cxn modelId="{0ECDBD3F-34CD-4931-B3D7-C81816624080}" type="presOf" srcId="{71713711-8953-4F80-8A0E-6EC8D1F3A9D4}" destId="{1169142A-3D90-4F66-AE9D-761AB5A8EE23}" srcOrd="0" destOrd="0" presId="urn:microsoft.com/office/officeart/2005/8/layout/hList1"/>
    <dgm:cxn modelId="{17D05E5C-BCD0-46A1-9A63-69BF3BF01DD1}" type="presOf" srcId="{8708A2D0-16DA-4DF9-A152-0C1F9AB96018}" destId="{CA893902-1471-4A2C-95CC-A31409771619}" srcOrd="0" destOrd="0" presId="urn:microsoft.com/office/officeart/2005/8/layout/hList1"/>
    <dgm:cxn modelId="{B009FB45-16D1-40BB-83DE-6849DAD8D91F}" srcId="{41AE636C-180C-4C64-A9E0-6423E42FCEBE}" destId="{AB720E26-BCB1-4ABC-8C6D-1C5E6A67ABAF}" srcOrd="3" destOrd="0" parTransId="{DB01B0F6-3C24-4C32-B588-B8E687A4961D}" sibTransId="{5E79C147-C681-4E5D-9789-4A97362C60F4}"/>
    <dgm:cxn modelId="{937D0D46-C95A-48DC-ACAB-C41004F735C6}" srcId="{AB720E26-BCB1-4ABC-8C6D-1C5E6A67ABAF}" destId="{5DDFEA68-1145-4AF5-A2DE-72B4708B954B}" srcOrd="2" destOrd="0" parTransId="{43ADB0F4-9D88-43D6-BFBA-1FB675BFD8FB}" sibTransId="{8F9CB177-417F-4BEB-980D-A76B2E75C7D4}"/>
    <dgm:cxn modelId="{3041214A-D148-4DA7-B122-ABB9A4751993}" type="presOf" srcId="{FD5E0CFB-3B92-4AE3-9748-776F11EC609E}" destId="{8C47A7F4-47FF-42FF-AE16-DEEBC1780F0D}" srcOrd="0" destOrd="0" presId="urn:microsoft.com/office/officeart/2005/8/layout/hList1"/>
    <dgm:cxn modelId="{74A2514F-B057-4DFA-BCA1-1A7EE65C3985}" srcId="{41AE636C-180C-4C64-A9E0-6423E42FCEBE}" destId="{FD5E0CFB-3B92-4AE3-9748-776F11EC609E}" srcOrd="0" destOrd="0" parTransId="{756AB111-77CC-43E2-A9E8-ED1C71D85A0C}" sibTransId="{925819D4-E7E0-41D4-8D09-F13B108D9D96}"/>
    <dgm:cxn modelId="{FB12F352-F8F1-4B4D-A3D7-070AABF206FA}" type="presOf" srcId="{C0828753-3808-4B4E-8310-94D7434CBF97}" destId="{D33BD4B0-5E5F-44DD-818F-17049EA70E5A}" srcOrd="0" destOrd="1" presId="urn:microsoft.com/office/officeart/2005/8/layout/hList1"/>
    <dgm:cxn modelId="{4817FF72-F69A-472B-BAFD-51387572A724}" type="presOf" srcId="{07AD7DAB-A471-4A22-8A25-2F6A7832C090}" destId="{BEEBF373-C346-4B27-84F4-F9678AB15190}" srcOrd="0" destOrd="0" presId="urn:microsoft.com/office/officeart/2005/8/layout/hList1"/>
    <dgm:cxn modelId="{DA401454-752D-4CF8-9DFC-D5856903E386}" srcId="{07AD7DAB-A471-4A22-8A25-2F6A7832C090}" destId="{B66A19C3-B0AD-4140-AD57-02358ED6710B}" srcOrd="0" destOrd="0" parTransId="{1E1ACD43-9A58-41A0-946F-E2D9363F74BF}" sibTransId="{093D75F7-FEBF-4490-88C9-9472CF3EDAD8}"/>
    <dgm:cxn modelId="{7B3F3C55-84CA-400B-8EE8-72178B0C3C3D}" srcId="{41AE636C-180C-4C64-A9E0-6423E42FCEBE}" destId="{8E359A57-D8B6-4FED-B720-3CDC0905D60D}" srcOrd="4" destOrd="0" parTransId="{BE634883-4677-47F1-B5BD-3A8F79145342}" sibTransId="{8D04E24F-4DB8-44EF-82A2-D0E158169E97}"/>
    <dgm:cxn modelId="{B7F24C77-66CC-4A62-85D2-641C77044F7E}" srcId="{8E359A57-D8B6-4FED-B720-3CDC0905D60D}" destId="{2AAEDD8C-AABE-49BC-A359-83ADBA5802B9}" srcOrd="1" destOrd="0" parTransId="{F32BDBE5-B993-4DED-9B9F-2CC267D27D2E}" sibTransId="{CA461B60-E74F-4E1A-B6A8-30AE56A173D1}"/>
    <dgm:cxn modelId="{3DFC647B-56F2-4F4E-A3FC-498C412E893B}" type="presOf" srcId="{19653A5B-0F88-460A-B7B1-9944ED684380}" destId="{D33BD4B0-5E5F-44DD-818F-17049EA70E5A}" srcOrd="0" destOrd="2" presId="urn:microsoft.com/office/officeart/2005/8/layout/hList1"/>
    <dgm:cxn modelId="{57E9447D-E2D7-4D0E-AEF2-666AA146DFC5}" type="presOf" srcId="{AB720E26-BCB1-4ABC-8C6D-1C5E6A67ABAF}" destId="{4F255379-1B4A-484E-8363-5767AB06CFD4}" srcOrd="0" destOrd="0" presId="urn:microsoft.com/office/officeart/2005/8/layout/hList1"/>
    <dgm:cxn modelId="{6ADFCB7D-E7C3-4C74-852A-B2BC49212320}" srcId="{D357197C-8346-4B22-A2C5-697A2DF446CF}" destId="{E0F742D3-A5D3-4E5A-8663-A1D62DFA7B21}" srcOrd="1" destOrd="0" parTransId="{ACD73F5D-41D6-4F49-A6D4-745B8A00E2E4}" sibTransId="{75277BFF-141E-4935-8485-CBD24B60A334}"/>
    <dgm:cxn modelId="{EFB32F7E-4722-4151-A697-52A211E7E472}" srcId="{FD5E0CFB-3B92-4AE3-9748-776F11EC609E}" destId="{2CE766F4-DE46-407B-BBD3-E7E3C75FEFC4}" srcOrd="2" destOrd="0" parTransId="{146D7D64-5C05-40F4-911D-99F7850B3AC1}" sibTransId="{E12B1C01-85A7-4E6F-BDB2-BAB29B9516D4}"/>
    <dgm:cxn modelId="{6ABFB686-9AEB-4F0A-9BB0-DED23924AE18}" srcId="{FD5E0CFB-3B92-4AE3-9748-776F11EC609E}" destId="{0CFBD6F4-6400-4D33-8454-3FA73D4FE3F8}" srcOrd="0" destOrd="0" parTransId="{C55AA8B5-A1BC-45FA-9D23-9323B7E62B3D}" sibTransId="{89E91618-63BF-4313-B749-33F61DC3332D}"/>
    <dgm:cxn modelId="{AD17F69A-10E5-4CD9-BF00-93B56C13B7FA}" srcId="{41AE636C-180C-4C64-A9E0-6423E42FCEBE}" destId="{07AD7DAB-A471-4A22-8A25-2F6A7832C090}" srcOrd="1" destOrd="0" parTransId="{FB753192-9FC3-403B-BD7C-DCFE55F221C2}" sibTransId="{F03BF26E-3050-49EB-A09E-64E6DE92D0E0}"/>
    <dgm:cxn modelId="{7154E49D-B4C7-4199-928C-A107F06C42EE}" srcId="{D357197C-8346-4B22-A2C5-697A2DF446CF}" destId="{CD7BDB9A-3746-4D30-88D7-9D419627CF45}" srcOrd="2" destOrd="0" parTransId="{F4078AE2-B84F-4B7D-8353-FCD2F3CFEE0C}" sibTransId="{C52DFF59-92C1-4A45-89C3-AFBF08BC5386}"/>
    <dgm:cxn modelId="{F94844AC-D7A1-4595-9258-ED06310495C9}" type="presOf" srcId="{CD7BDB9A-3746-4D30-88D7-9D419627CF45}" destId="{A1D95735-9AF8-4579-BB40-351F905CB135}" srcOrd="0" destOrd="2" presId="urn:microsoft.com/office/officeart/2005/8/layout/hList1"/>
    <dgm:cxn modelId="{528231B2-32EC-4702-AB47-D2675E60E304}" srcId="{41AE636C-180C-4C64-A9E0-6423E42FCEBE}" destId="{D357197C-8346-4B22-A2C5-697A2DF446CF}" srcOrd="2" destOrd="0" parTransId="{2434FF04-BE42-4695-B772-BB39CED3F194}" sibTransId="{7DF88660-8CBA-4F64-9431-2A945A501F01}"/>
    <dgm:cxn modelId="{A1E7CCB5-7FF8-4A7F-AA25-51D424A32F5A}" type="presOf" srcId="{B66A19C3-B0AD-4140-AD57-02358ED6710B}" destId="{D33BD4B0-5E5F-44DD-818F-17049EA70E5A}" srcOrd="0" destOrd="0" presId="urn:microsoft.com/office/officeart/2005/8/layout/hList1"/>
    <dgm:cxn modelId="{27667FCA-E06D-4AD7-80BD-21C6C202F33D}" srcId="{AB720E26-BCB1-4ABC-8C6D-1C5E6A67ABAF}" destId="{71713711-8953-4F80-8A0E-6EC8D1F3A9D4}" srcOrd="0" destOrd="0" parTransId="{A45AE638-CE94-484D-81A7-B676FEE65ADB}" sibTransId="{1B17770F-7E4A-4CD6-8C61-62ACC0FC2474}"/>
    <dgm:cxn modelId="{C43F7ED2-CDF6-406E-925B-4871FB53BC9C}" type="presOf" srcId="{2CE766F4-DE46-407B-BBD3-E7E3C75FEFC4}" destId="{E9C8EDA1-12D4-4B19-8ADF-5C6491675306}" srcOrd="0" destOrd="2" presId="urn:microsoft.com/office/officeart/2005/8/layout/hList1"/>
    <dgm:cxn modelId="{77D44EDC-41B7-4317-B0C0-682D047DD7AB}" srcId="{8E359A57-D8B6-4FED-B720-3CDC0905D60D}" destId="{8708A2D0-16DA-4DF9-A152-0C1F9AB96018}" srcOrd="0" destOrd="0" parTransId="{1B37711E-EC92-4BD1-A64C-B52660F68284}" sibTransId="{7C7D8D7C-295E-4CCF-B91F-D8B53281DB17}"/>
    <dgm:cxn modelId="{DBA797E5-AC1A-4CD3-9747-7966455BB87C}" type="presOf" srcId="{D357197C-8346-4B22-A2C5-697A2DF446CF}" destId="{535B2775-C27B-407B-9EFB-0AA4069DE639}" srcOrd="0" destOrd="0" presId="urn:microsoft.com/office/officeart/2005/8/layout/hList1"/>
    <dgm:cxn modelId="{43895CE7-B872-4C27-928A-411E86BDC607}" srcId="{07AD7DAB-A471-4A22-8A25-2F6A7832C090}" destId="{19653A5B-0F88-460A-B7B1-9944ED684380}" srcOrd="2" destOrd="0" parTransId="{BC4BA554-5880-4913-8A28-DE66A4F12138}" sibTransId="{C264D25E-3BDA-45A4-B4CE-5BBC8226DBA9}"/>
    <dgm:cxn modelId="{8EC5B0EC-42D2-4801-B6CC-8763406C7033}" type="presOf" srcId="{41AE636C-180C-4C64-A9E0-6423E42FCEBE}" destId="{C7241C43-1FA8-4D4B-8EDC-84AB7898BFCB}" srcOrd="0" destOrd="0" presId="urn:microsoft.com/office/officeart/2005/8/layout/hList1"/>
    <dgm:cxn modelId="{8A655BFA-EDB9-43C1-B379-69D06387F3DE}" type="presOf" srcId="{8E359A57-D8B6-4FED-B720-3CDC0905D60D}" destId="{61EADA9A-9D6B-48D2-A72A-B7A8A4F86991}" srcOrd="0" destOrd="0" presId="urn:microsoft.com/office/officeart/2005/8/layout/hList1"/>
    <dgm:cxn modelId="{A5ED90FF-9EB0-4B42-A744-2F2711C8FACB}" type="presOf" srcId="{4D80CCA1-715D-43B9-A18C-F5AB0B9274E2}" destId="{1169142A-3D90-4F66-AE9D-761AB5A8EE23}" srcOrd="0" destOrd="1" presId="urn:microsoft.com/office/officeart/2005/8/layout/hList1"/>
    <dgm:cxn modelId="{B7DC7AD3-8911-47E0-9C37-A3EAB8857595}" type="presParOf" srcId="{C7241C43-1FA8-4D4B-8EDC-84AB7898BFCB}" destId="{BE902694-0C22-4000-8F58-1FAB3B54CF26}" srcOrd="0" destOrd="0" presId="urn:microsoft.com/office/officeart/2005/8/layout/hList1"/>
    <dgm:cxn modelId="{46E99835-E986-406E-B127-D02F4975B7BF}" type="presParOf" srcId="{BE902694-0C22-4000-8F58-1FAB3B54CF26}" destId="{8C47A7F4-47FF-42FF-AE16-DEEBC1780F0D}" srcOrd="0" destOrd="0" presId="urn:microsoft.com/office/officeart/2005/8/layout/hList1"/>
    <dgm:cxn modelId="{279E58DB-0452-4384-950F-862EABB56429}" type="presParOf" srcId="{BE902694-0C22-4000-8F58-1FAB3B54CF26}" destId="{E9C8EDA1-12D4-4B19-8ADF-5C6491675306}" srcOrd="1" destOrd="0" presId="urn:microsoft.com/office/officeart/2005/8/layout/hList1"/>
    <dgm:cxn modelId="{28FAE738-EA82-47A7-A2C7-03CACE4CA442}" type="presParOf" srcId="{C7241C43-1FA8-4D4B-8EDC-84AB7898BFCB}" destId="{48C7943E-5F8C-4CDF-A3A3-5441DE16C796}" srcOrd="1" destOrd="0" presId="urn:microsoft.com/office/officeart/2005/8/layout/hList1"/>
    <dgm:cxn modelId="{E96B20F9-ED57-4E49-9075-235706CD19CA}" type="presParOf" srcId="{C7241C43-1FA8-4D4B-8EDC-84AB7898BFCB}" destId="{318760D9-D9CA-45D2-8589-4F8043368362}" srcOrd="2" destOrd="0" presId="urn:microsoft.com/office/officeart/2005/8/layout/hList1"/>
    <dgm:cxn modelId="{668D8621-279A-44DA-B1C9-4D72EAB72EDA}" type="presParOf" srcId="{318760D9-D9CA-45D2-8589-4F8043368362}" destId="{BEEBF373-C346-4B27-84F4-F9678AB15190}" srcOrd="0" destOrd="0" presId="urn:microsoft.com/office/officeart/2005/8/layout/hList1"/>
    <dgm:cxn modelId="{0F3D67C6-2BF9-43A6-B384-9BDBBF5FFB5C}" type="presParOf" srcId="{318760D9-D9CA-45D2-8589-4F8043368362}" destId="{D33BD4B0-5E5F-44DD-818F-17049EA70E5A}" srcOrd="1" destOrd="0" presId="urn:microsoft.com/office/officeart/2005/8/layout/hList1"/>
    <dgm:cxn modelId="{DC8FAC9B-3A7F-4BF5-890C-BD901EE65B30}" type="presParOf" srcId="{C7241C43-1FA8-4D4B-8EDC-84AB7898BFCB}" destId="{778DAA9F-C40F-4A97-8841-8D41A4298F2B}" srcOrd="3" destOrd="0" presId="urn:microsoft.com/office/officeart/2005/8/layout/hList1"/>
    <dgm:cxn modelId="{C2DF03AC-C5CE-44AE-8431-A1DBEF8E16AE}" type="presParOf" srcId="{C7241C43-1FA8-4D4B-8EDC-84AB7898BFCB}" destId="{009104FA-8567-45DB-9E44-5B9918D4EEE8}" srcOrd="4" destOrd="0" presId="urn:microsoft.com/office/officeart/2005/8/layout/hList1"/>
    <dgm:cxn modelId="{BB219395-7EE0-432C-B494-E43946DE596B}" type="presParOf" srcId="{009104FA-8567-45DB-9E44-5B9918D4EEE8}" destId="{535B2775-C27B-407B-9EFB-0AA4069DE639}" srcOrd="0" destOrd="0" presId="urn:microsoft.com/office/officeart/2005/8/layout/hList1"/>
    <dgm:cxn modelId="{37B640BE-7181-470C-939F-2BE05DA29AFD}" type="presParOf" srcId="{009104FA-8567-45DB-9E44-5B9918D4EEE8}" destId="{A1D95735-9AF8-4579-BB40-351F905CB135}" srcOrd="1" destOrd="0" presId="urn:microsoft.com/office/officeart/2005/8/layout/hList1"/>
    <dgm:cxn modelId="{05ECEC0B-0FFB-4DC2-946B-BDB197878626}" type="presParOf" srcId="{C7241C43-1FA8-4D4B-8EDC-84AB7898BFCB}" destId="{44434229-0EDE-4E33-A717-41A7E959737D}" srcOrd="5" destOrd="0" presId="urn:microsoft.com/office/officeart/2005/8/layout/hList1"/>
    <dgm:cxn modelId="{8822FBF3-F63D-4350-ABB1-C4E2807B5C6E}" type="presParOf" srcId="{C7241C43-1FA8-4D4B-8EDC-84AB7898BFCB}" destId="{0BD6D1B2-DC4D-43D1-A53D-C44C2E525D60}" srcOrd="6" destOrd="0" presId="urn:microsoft.com/office/officeart/2005/8/layout/hList1"/>
    <dgm:cxn modelId="{13C29819-F2C6-46BB-9F81-A35E478CE8F2}" type="presParOf" srcId="{0BD6D1B2-DC4D-43D1-A53D-C44C2E525D60}" destId="{4F255379-1B4A-484E-8363-5767AB06CFD4}" srcOrd="0" destOrd="0" presId="urn:microsoft.com/office/officeart/2005/8/layout/hList1"/>
    <dgm:cxn modelId="{E6DA9341-4415-4C82-9F03-6B9D43A5F16B}" type="presParOf" srcId="{0BD6D1B2-DC4D-43D1-A53D-C44C2E525D60}" destId="{1169142A-3D90-4F66-AE9D-761AB5A8EE23}" srcOrd="1" destOrd="0" presId="urn:microsoft.com/office/officeart/2005/8/layout/hList1"/>
    <dgm:cxn modelId="{47617439-F2E5-4484-A51A-3F397ECEEB63}" type="presParOf" srcId="{C7241C43-1FA8-4D4B-8EDC-84AB7898BFCB}" destId="{237901E1-E72B-4FAB-9279-0250245C3536}" srcOrd="7" destOrd="0" presId="urn:microsoft.com/office/officeart/2005/8/layout/hList1"/>
    <dgm:cxn modelId="{2E2ACAD7-0338-47B5-B062-555ED93BF88A}" type="presParOf" srcId="{C7241C43-1FA8-4D4B-8EDC-84AB7898BFCB}" destId="{AD5FD1C0-221E-4756-BC7E-AD07EBF87674}" srcOrd="8" destOrd="0" presId="urn:microsoft.com/office/officeart/2005/8/layout/hList1"/>
    <dgm:cxn modelId="{BFA846B3-6421-487F-9C9F-6829EBD77812}" type="presParOf" srcId="{AD5FD1C0-221E-4756-BC7E-AD07EBF87674}" destId="{61EADA9A-9D6B-48D2-A72A-B7A8A4F86991}" srcOrd="0" destOrd="0" presId="urn:microsoft.com/office/officeart/2005/8/layout/hList1"/>
    <dgm:cxn modelId="{9C6DA21B-D2A6-41C6-A271-3D8FF8D2F2FE}" type="presParOf" srcId="{AD5FD1C0-221E-4756-BC7E-AD07EBF87674}" destId="{CA893902-1471-4A2C-95CC-A3140977161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5D2C2F-6AB1-43AC-A827-C7C847545F39}" type="doc">
      <dgm:prSet loTypeId="urn:microsoft.com/office/officeart/2005/8/layout/radial4" loCatId="relationship" qsTypeId="urn:microsoft.com/office/officeart/2005/8/quickstyle/simple5" qsCatId="simple" csTypeId="urn:microsoft.com/office/officeart/2005/8/colors/accent1_3" csCatId="accent1" phldr="1"/>
      <dgm:spPr/>
      <dgm:t>
        <a:bodyPr/>
        <a:lstStyle/>
        <a:p>
          <a:endParaRPr lang="en-US"/>
        </a:p>
      </dgm:t>
    </dgm:pt>
    <dgm:pt modelId="{8AEF4416-F60D-4948-9C48-F951D890A568}">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r>
            <a:rPr lang="en-US" dirty="0"/>
            <a:t>Shared Service Product Owner</a:t>
          </a:r>
        </a:p>
      </dgm:t>
    </dgm:pt>
    <dgm:pt modelId="{54ECC32A-4B30-401A-ACE3-51699F3BC81C}" type="parTrans" cxnId="{BB70E5E9-7604-4208-A933-C294BBE64F02}">
      <dgm:prSet/>
      <dgm:spPr/>
      <dgm:t>
        <a:bodyPr/>
        <a:lstStyle/>
        <a:p>
          <a:endParaRPr lang="en-US"/>
        </a:p>
      </dgm:t>
    </dgm:pt>
    <dgm:pt modelId="{E9292211-5C7F-4A59-96D7-B9F5C82A8744}" type="sibTrans" cxnId="{BB70E5E9-7604-4208-A933-C294BBE64F02}">
      <dgm:prSet/>
      <dgm:spPr/>
      <dgm:t>
        <a:bodyPr/>
        <a:lstStyle/>
        <a:p>
          <a:endParaRPr lang="en-US"/>
        </a:p>
      </dgm:t>
    </dgm:pt>
    <dgm:pt modelId="{BBDE9060-8432-4A93-AC45-39272B760C1F}">
      <dgm:prSet phldrT="[Text]"/>
      <dgm:spPr/>
      <dgm:t>
        <a:bodyPr/>
        <a:lstStyle/>
        <a:p>
          <a:r>
            <a:rPr lang="en-US" dirty="0"/>
            <a:t>Consuming Product Owner</a:t>
          </a:r>
        </a:p>
      </dgm:t>
    </dgm:pt>
    <dgm:pt modelId="{AC0936BD-673D-432E-8013-332B13EBF33B}" type="parTrans" cxnId="{83BEC863-F3A8-4A7E-B2D0-C002ED50D6D7}">
      <dgm:prSet/>
      <dgm:spPr/>
      <dgm:t>
        <a:bodyPr/>
        <a:lstStyle/>
        <a:p>
          <a:endParaRPr lang="en-US"/>
        </a:p>
      </dgm:t>
    </dgm:pt>
    <dgm:pt modelId="{030A25FB-78CC-4EF6-B230-30A117AAE736}" type="sibTrans" cxnId="{83BEC863-F3A8-4A7E-B2D0-C002ED50D6D7}">
      <dgm:prSet/>
      <dgm:spPr/>
      <dgm:t>
        <a:bodyPr/>
        <a:lstStyle/>
        <a:p>
          <a:endParaRPr lang="en-US"/>
        </a:p>
      </dgm:t>
    </dgm:pt>
    <dgm:pt modelId="{977129D1-D4C7-4E12-A01F-3DA3335DA387}">
      <dgm:prSet phldrT="[Text]"/>
      <dgm:spPr/>
      <dgm:t>
        <a:bodyPr/>
        <a:lstStyle/>
        <a:p>
          <a:r>
            <a:rPr lang="en-US" dirty="0"/>
            <a:t>Consuming </a:t>
          </a:r>
          <a:r>
            <a:rPr lang="en-US" dirty="0" err="1"/>
            <a:t>Poduct</a:t>
          </a:r>
          <a:r>
            <a:rPr lang="en-US" dirty="0"/>
            <a:t> Owner</a:t>
          </a:r>
        </a:p>
      </dgm:t>
    </dgm:pt>
    <dgm:pt modelId="{ABF8B8A2-15AE-4D34-BF3B-4FBFBC5C3798}" type="parTrans" cxnId="{CAC2848F-8600-4DD1-AFAC-DBCA21CC511C}">
      <dgm:prSet/>
      <dgm:spPr/>
      <dgm:t>
        <a:bodyPr/>
        <a:lstStyle/>
        <a:p>
          <a:endParaRPr lang="en-US"/>
        </a:p>
      </dgm:t>
    </dgm:pt>
    <dgm:pt modelId="{E8647C7C-33D4-4A0F-A33C-F5A820F9C8F8}" type="sibTrans" cxnId="{CAC2848F-8600-4DD1-AFAC-DBCA21CC511C}">
      <dgm:prSet/>
      <dgm:spPr/>
      <dgm:t>
        <a:bodyPr/>
        <a:lstStyle/>
        <a:p>
          <a:endParaRPr lang="en-US"/>
        </a:p>
      </dgm:t>
    </dgm:pt>
    <dgm:pt modelId="{C527A9A8-498F-4AB2-BFEA-B7409CF78142}">
      <dgm:prSet phldrT="[Text]"/>
      <dgm:spPr/>
      <dgm:t>
        <a:bodyPr/>
        <a:lstStyle/>
        <a:p>
          <a:r>
            <a:rPr lang="en-US" dirty="0"/>
            <a:t>Consuming Product Owner</a:t>
          </a:r>
        </a:p>
      </dgm:t>
    </dgm:pt>
    <dgm:pt modelId="{34CDFC37-6729-4B95-884D-DF783349D2DE}" type="parTrans" cxnId="{11F935B8-4D98-4EF3-A884-5333DFDBCFBE}">
      <dgm:prSet/>
      <dgm:spPr/>
      <dgm:t>
        <a:bodyPr/>
        <a:lstStyle/>
        <a:p>
          <a:endParaRPr lang="en-US"/>
        </a:p>
      </dgm:t>
    </dgm:pt>
    <dgm:pt modelId="{6D7088BD-0A23-4650-9C4D-911E6A96AF32}" type="sibTrans" cxnId="{11F935B8-4D98-4EF3-A884-5333DFDBCFBE}">
      <dgm:prSet/>
      <dgm:spPr/>
      <dgm:t>
        <a:bodyPr/>
        <a:lstStyle/>
        <a:p>
          <a:endParaRPr lang="en-US"/>
        </a:p>
      </dgm:t>
    </dgm:pt>
    <dgm:pt modelId="{D712DC1E-1E6A-4E0F-B0C5-24A223D845EC}">
      <dgm:prSet phldrT="[Text]"/>
      <dgm:spPr/>
      <dgm:t>
        <a:bodyPr/>
        <a:lstStyle/>
        <a:p>
          <a:r>
            <a:rPr lang="en-US" dirty="0"/>
            <a:t>Consuming Product Owner</a:t>
          </a:r>
        </a:p>
      </dgm:t>
    </dgm:pt>
    <dgm:pt modelId="{D16C69EB-C4AE-4B61-96EE-6AA882F53674}" type="parTrans" cxnId="{0A842345-1F7D-42E6-8D7D-6E1E962C1F59}">
      <dgm:prSet/>
      <dgm:spPr/>
      <dgm:t>
        <a:bodyPr/>
        <a:lstStyle/>
        <a:p>
          <a:endParaRPr lang="en-US"/>
        </a:p>
      </dgm:t>
    </dgm:pt>
    <dgm:pt modelId="{6106429B-4F73-4F9F-876C-8DE784861EF0}" type="sibTrans" cxnId="{0A842345-1F7D-42E6-8D7D-6E1E962C1F59}">
      <dgm:prSet/>
      <dgm:spPr/>
      <dgm:t>
        <a:bodyPr/>
        <a:lstStyle/>
        <a:p>
          <a:endParaRPr lang="en-US"/>
        </a:p>
      </dgm:t>
    </dgm:pt>
    <dgm:pt modelId="{7A3809C0-0069-4C44-9BED-9109F2486AC1}" type="pres">
      <dgm:prSet presAssocID="{C45D2C2F-6AB1-43AC-A827-C7C847545F39}" presName="cycle" presStyleCnt="0">
        <dgm:presLayoutVars>
          <dgm:chMax val="1"/>
          <dgm:dir/>
          <dgm:animLvl val="ctr"/>
          <dgm:resizeHandles val="exact"/>
        </dgm:presLayoutVars>
      </dgm:prSet>
      <dgm:spPr/>
    </dgm:pt>
    <dgm:pt modelId="{3A813C8A-1355-46D7-8209-C381275A5373}" type="pres">
      <dgm:prSet presAssocID="{8AEF4416-F60D-4948-9C48-F951D890A568}" presName="centerShape" presStyleLbl="node0" presStyleIdx="0" presStyleCnt="1"/>
      <dgm:spPr/>
    </dgm:pt>
    <dgm:pt modelId="{56BF6D5E-AD88-44A9-BAA2-7559809F7F8E}" type="pres">
      <dgm:prSet presAssocID="{AC0936BD-673D-432E-8013-332B13EBF33B}" presName="parTrans" presStyleLbl="bgSibTrans2D1" presStyleIdx="0" presStyleCnt="4"/>
      <dgm:spPr/>
    </dgm:pt>
    <dgm:pt modelId="{7D7352DE-7E48-4E9B-BDCE-6BCD1DFD6E16}" type="pres">
      <dgm:prSet presAssocID="{BBDE9060-8432-4A93-AC45-39272B760C1F}" presName="node" presStyleLbl="node1" presStyleIdx="0" presStyleCnt="4">
        <dgm:presLayoutVars>
          <dgm:bulletEnabled val="1"/>
        </dgm:presLayoutVars>
      </dgm:prSet>
      <dgm:spPr/>
    </dgm:pt>
    <dgm:pt modelId="{02432438-4A92-4EC7-B4DB-1C2F07BDBF13}" type="pres">
      <dgm:prSet presAssocID="{ABF8B8A2-15AE-4D34-BF3B-4FBFBC5C3798}" presName="parTrans" presStyleLbl="bgSibTrans2D1" presStyleIdx="1" presStyleCnt="4"/>
      <dgm:spPr/>
    </dgm:pt>
    <dgm:pt modelId="{B64DEB78-AAF2-439D-8462-C91ACCA8E06D}" type="pres">
      <dgm:prSet presAssocID="{977129D1-D4C7-4E12-A01F-3DA3335DA387}" presName="node" presStyleLbl="node1" presStyleIdx="1" presStyleCnt="4">
        <dgm:presLayoutVars>
          <dgm:bulletEnabled val="1"/>
        </dgm:presLayoutVars>
      </dgm:prSet>
      <dgm:spPr/>
    </dgm:pt>
    <dgm:pt modelId="{BDC6D2C4-7A4C-453B-9EC4-CF99232CDDA7}" type="pres">
      <dgm:prSet presAssocID="{34CDFC37-6729-4B95-884D-DF783349D2DE}" presName="parTrans" presStyleLbl="bgSibTrans2D1" presStyleIdx="2" presStyleCnt="4"/>
      <dgm:spPr/>
    </dgm:pt>
    <dgm:pt modelId="{59F99B42-2355-44B2-BB36-27EB2D0951BD}" type="pres">
      <dgm:prSet presAssocID="{C527A9A8-498F-4AB2-BFEA-B7409CF78142}" presName="node" presStyleLbl="node1" presStyleIdx="2" presStyleCnt="4">
        <dgm:presLayoutVars>
          <dgm:bulletEnabled val="1"/>
        </dgm:presLayoutVars>
      </dgm:prSet>
      <dgm:spPr/>
    </dgm:pt>
    <dgm:pt modelId="{1D66AC37-4973-4925-88C9-FC0C1BB7E326}" type="pres">
      <dgm:prSet presAssocID="{D16C69EB-C4AE-4B61-96EE-6AA882F53674}" presName="parTrans" presStyleLbl="bgSibTrans2D1" presStyleIdx="3" presStyleCnt="4"/>
      <dgm:spPr/>
    </dgm:pt>
    <dgm:pt modelId="{FBBBBC9B-21CD-427F-A0CA-38EA0ADE9F82}" type="pres">
      <dgm:prSet presAssocID="{D712DC1E-1E6A-4E0F-B0C5-24A223D845EC}" presName="node" presStyleLbl="node1" presStyleIdx="3" presStyleCnt="4">
        <dgm:presLayoutVars>
          <dgm:bulletEnabled val="1"/>
        </dgm:presLayoutVars>
      </dgm:prSet>
      <dgm:spPr/>
    </dgm:pt>
  </dgm:ptLst>
  <dgm:cxnLst>
    <dgm:cxn modelId="{20A28302-D1C9-4079-B329-CE414DE88C45}" type="presOf" srcId="{D712DC1E-1E6A-4E0F-B0C5-24A223D845EC}" destId="{FBBBBC9B-21CD-427F-A0CA-38EA0ADE9F82}" srcOrd="0" destOrd="0" presId="urn:microsoft.com/office/officeart/2005/8/layout/radial4"/>
    <dgm:cxn modelId="{4AE7BA23-5C53-4E3B-AA6B-659853D39B4F}" type="presOf" srcId="{34CDFC37-6729-4B95-884D-DF783349D2DE}" destId="{BDC6D2C4-7A4C-453B-9EC4-CF99232CDDA7}" srcOrd="0" destOrd="0" presId="urn:microsoft.com/office/officeart/2005/8/layout/radial4"/>
    <dgm:cxn modelId="{313EF826-0965-4682-BB6B-5B831EB10AB2}" type="presOf" srcId="{C527A9A8-498F-4AB2-BFEA-B7409CF78142}" destId="{59F99B42-2355-44B2-BB36-27EB2D0951BD}" srcOrd="0" destOrd="0" presId="urn:microsoft.com/office/officeart/2005/8/layout/radial4"/>
    <dgm:cxn modelId="{83BEC863-F3A8-4A7E-B2D0-C002ED50D6D7}" srcId="{8AEF4416-F60D-4948-9C48-F951D890A568}" destId="{BBDE9060-8432-4A93-AC45-39272B760C1F}" srcOrd="0" destOrd="0" parTransId="{AC0936BD-673D-432E-8013-332B13EBF33B}" sibTransId="{030A25FB-78CC-4EF6-B230-30A117AAE736}"/>
    <dgm:cxn modelId="{1D68FF44-9C32-42D4-83D6-0CFC3FDFD3F9}" type="presOf" srcId="{C45D2C2F-6AB1-43AC-A827-C7C847545F39}" destId="{7A3809C0-0069-4C44-9BED-9109F2486AC1}" srcOrd="0" destOrd="0" presId="urn:microsoft.com/office/officeart/2005/8/layout/radial4"/>
    <dgm:cxn modelId="{0A842345-1F7D-42E6-8D7D-6E1E962C1F59}" srcId="{8AEF4416-F60D-4948-9C48-F951D890A568}" destId="{D712DC1E-1E6A-4E0F-B0C5-24A223D845EC}" srcOrd="3" destOrd="0" parTransId="{D16C69EB-C4AE-4B61-96EE-6AA882F53674}" sibTransId="{6106429B-4F73-4F9F-876C-8DE784861EF0}"/>
    <dgm:cxn modelId="{5E77966F-ED8B-43EE-8612-CBEE5F2CC42E}" type="presOf" srcId="{ABF8B8A2-15AE-4D34-BF3B-4FBFBC5C3798}" destId="{02432438-4A92-4EC7-B4DB-1C2F07BDBF13}" srcOrd="0" destOrd="0" presId="urn:microsoft.com/office/officeart/2005/8/layout/radial4"/>
    <dgm:cxn modelId="{2C06527D-D8C7-4715-AB08-CB6CCED48CF1}" type="presOf" srcId="{BBDE9060-8432-4A93-AC45-39272B760C1F}" destId="{7D7352DE-7E48-4E9B-BDCE-6BCD1DFD6E16}" srcOrd="0" destOrd="0" presId="urn:microsoft.com/office/officeart/2005/8/layout/radial4"/>
    <dgm:cxn modelId="{CAC2848F-8600-4DD1-AFAC-DBCA21CC511C}" srcId="{8AEF4416-F60D-4948-9C48-F951D890A568}" destId="{977129D1-D4C7-4E12-A01F-3DA3335DA387}" srcOrd="1" destOrd="0" parTransId="{ABF8B8A2-15AE-4D34-BF3B-4FBFBC5C3798}" sibTransId="{E8647C7C-33D4-4A0F-A33C-F5A820F9C8F8}"/>
    <dgm:cxn modelId="{5F04789C-07FC-456A-AE6B-C02C947EA083}" type="presOf" srcId="{977129D1-D4C7-4E12-A01F-3DA3335DA387}" destId="{B64DEB78-AAF2-439D-8462-C91ACCA8E06D}" srcOrd="0" destOrd="0" presId="urn:microsoft.com/office/officeart/2005/8/layout/radial4"/>
    <dgm:cxn modelId="{A1249BA7-53CC-4EE5-A0A5-CD2014310B0B}" type="presOf" srcId="{D16C69EB-C4AE-4B61-96EE-6AA882F53674}" destId="{1D66AC37-4973-4925-88C9-FC0C1BB7E326}" srcOrd="0" destOrd="0" presId="urn:microsoft.com/office/officeart/2005/8/layout/radial4"/>
    <dgm:cxn modelId="{7249CEB3-DE95-445B-A0A9-E7513FEE16AC}" type="presOf" srcId="{8AEF4416-F60D-4948-9C48-F951D890A568}" destId="{3A813C8A-1355-46D7-8209-C381275A5373}" srcOrd="0" destOrd="0" presId="urn:microsoft.com/office/officeart/2005/8/layout/radial4"/>
    <dgm:cxn modelId="{11F935B8-4D98-4EF3-A884-5333DFDBCFBE}" srcId="{8AEF4416-F60D-4948-9C48-F951D890A568}" destId="{C527A9A8-498F-4AB2-BFEA-B7409CF78142}" srcOrd="2" destOrd="0" parTransId="{34CDFC37-6729-4B95-884D-DF783349D2DE}" sibTransId="{6D7088BD-0A23-4650-9C4D-911E6A96AF32}"/>
    <dgm:cxn modelId="{232A69BE-D08B-49D1-9AC9-D9EE942058DC}" type="presOf" srcId="{AC0936BD-673D-432E-8013-332B13EBF33B}" destId="{56BF6D5E-AD88-44A9-BAA2-7559809F7F8E}" srcOrd="0" destOrd="0" presId="urn:microsoft.com/office/officeart/2005/8/layout/radial4"/>
    <dgm:cxn modelId="{BB70E5E9-7604-4208-A933-C294BBE64F02}" srcId="{C45D2C2F-6AB1-43AC-A827-C7C847545F39}" destId="{8AEF4416-F60D-4948-9C48-F951D890A568}" srcOrd="0" destOrd="0" parTransId="{54ECC32A-4B30-401A-ACE3-51699F3BC81C}" sibTransId="{E9292211-5C7F-4A59-96D7-B9F5C82A8744}"/>
    <dgm:cxn modelId="{39FD3F46-D447-43E4-83E7-039EBD4D86C0}" type="presParOf" srcId="{7A3809C0-0069-4C44-9BED-9109F2486AC1}" destId="{3A813C8A-1355-46D7-8209-C381275A5373}" srcOrd="0" destOrd="0" presId="urn:microsoft.com/office/officeart/2005/8/layout/radial4"/>
    <dgm:cxn modelId="{585CFEA7-38C6-4E60-A27D-ED3C6D057060}" type="presParOf" srcId="{7A3809C0-0069-4C44-9BED-9109F2486AC1}" destId="{56BF6D5E-AD88-44A9-BAA2-7559809F7F8E}" srcOrd="1" destOrd="0" presId="urn:microsoft.com/office/officeart/2005/8/layout/radial4"/>
    <dgm:cxn modelId="{1DA46247-5481-4A8F-91D7-1AE60EB8C2C4}" type="presParOf" srcId="{7A3809C0-0069-4C44-9BED-9109F2486AC1}" destId="{7D7352DE-7E48-4E9B-BDCE-6BCD1DFD6E16}" srcOrd="2" destOrd="0" presId="urn:microsoft.com/office/officeart/2005/8/layout/radial4"/>
    <dgm:cxn modelId="{45F5E15C-69AC-42DC-8775-58212383C116}" type="presParOf" srcId="{7A3809C0-0069-4C44-9BED-9109F2486AC1}" destId="{02432438-4A92-4EC7-B4DB-1C2F07BDBF13}" srcOrd="3" destOrd="0" presId="urn:microsoft.com/office/officeart/2005/8/layout/radial4"/>
    <dgm:cxn modelId="{31B93BD8-A88F-4ABD-8D0C-0D8CDE5A5F5C}" type="presParOf" srcId="{7A3809C0-0069-4C44-9BED-9109F2486AC1}" destId="{B64DEB78-AAF2-439D-8462-C91ACCA8E06D}" srcOrd="4" destOrd="0" presId="urn:microsoft.com/office/officeart/2005/8/layout/radial4"/>
    <dgm:cxn modelId="{EA2480C5-E00B-4E79-8820-FC2AB9865B9C}" type="presParOf" srcId="{7A3809C0-0069-4C44-9BED-9109F2486AC1}" destId="{BDC6D2C4-7A4C-453B-9EC4-CF99232CDDA7}" srcOrd="5" destOrd="0" presId="urn:microsoft.com/office/officeart/2005/8/layout/radial4"/>
    <dgm:cxn modelId="{D60E88A5-C769-414C-8E88-4B7F1D4CBB0C}" type="presParOf" srcId="{7A3809C0-0069-4C44-9BED-9109F2486AC1}" destId="{59F99B42-2355-44B2-BB36-27EB2D0951BD}" srcOrd="6" destOrd="0" presId="urn:microsoft.com/office/officeart/2005/8/layout/radial4"/>
    <dgm:cxn modelId="{6211A7EA-6AE5-478C-9CD0-222D3FA553E6}" type="presParOf" srcId="{7A3809C0-0069-4C44-9BED-9109F2486AC1}" destId="{1D66AC37-4973-4925-88C9-FC0C1BB7E326}" srcOrd="7" destOrd="0" presId="urn:microsoft.com/office/officeart/2005/8/layout/radial4"/>
    <dgm:cxn modelId="{0EA0E34E-20EB-47AA-86A9-5DD441A4808A}" type="presParOf" srcId="{7A3809C0-0069-4C44-9BED-9109F2486AC1}" destId="{FBBBBC9B-21CD-427F-A0CA-38EA0ADE9F82}"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DA602C1-EEAF-4A99-AB3E-CD441CC48B50}" type="doc">
      <dgm:prSet loTypeId="urn:microsoft.com/office/officeart/2005/8/layout/vList5" loCatId="list" qsTypeId="urn:microsoft.com/office/officeart/2005/8/quickstyle/simple5" qsCatId="simple" csTypeId="urn:microsoft.com/office/officeart/2005/8/colors/accent1_2" csCatId="accent1" phldr="1"/>
      <dgm:spPr/>
    </dgm:pt>
    <dgm:pt modelId="{0AAA84A9-918C-4E6C-9359-41C678CEF3C7}">
      <dgm:prSet phldrT="[Text]"/>
      <dgm:spPr/>
      <dgm:t>
        <a:bodyPr vert="horz"/>
        <a:lstStyle/>
        <a:p>
          <a:r>
            <a:rPr lang="en-US" dirty="0"/>
            <a:t>Understanding Your </a:t>
          </a:r>
          <a:br>
            <a:rPr lang="en-US" dirty="0"/>
          </a:br>
          <a:r>
            <a:rPr lang="en-US" dirty="0"/>
            <a:t>Top Challenges</a:t>
          </a:r>
          <a:endParaRPr lang="en-CA" dirty="0"/>
        </a:p>
      </dgm:t>
    </dgm:pt>
    <dgm:pt modelId="{64C4BB98-9A92-4935-A750-2FD2D7640984}" type="parTrans" cxnId="{C5F4411E-52AC-4EDE-A117-D0F52AF8CCCB}">
      <dgm:prSet/>
      <dgm:spPr/>
      <dgm:t>
        <a:bodyPr/>
        <a:lstStyle/>
        <a:p>
          <a:endParaRPr lang="en-CA"/>
        </a:p>
      </dgm:t>
    </dgm:pt>
    <dgm:pt modelId="{41DE9FEC-C3A6-4F2C-B857-4E6213D8A87B}" type="sibTrans" cxnId="{C5F4411E-52AC-4EDE-A117-D0F52AF8CCCB}">
      <dgm:prSet/>
      <dgm:spPr/>
      <dgm:t>
        <a:bodyPr/>
        <a:lstStyle/>
        <a:p>
          <a:endParaRPr lang="en-CA"/>
        </a:p>
      </dgm:t>
    </dgm:pt>
    <dgm:pt modelId="{9664F0CF-54F5-4966-AFE5-36B31F0214DB}">
      <dgm:prSet/>
      <dgm:spPr/>
      <dgm:t>
        <a:bodyPr/>
        <a:lstStyle/>
        <a:p>
          <a:r>
            <a:rPr lang="en-US" dirty="0"/>
            <a:t>Transitioning From Projects to Product-Centric Delivery</a:t>
          </a:r>
          <a:endParaRPr lang="en-CA" dirty="0"/>
        </a:p>
      </dgm:t>
    </dgm:pt>
    <dgm:pt modelId="{608674BD-6DAE-4353-910B-1817EE58A298}" type="parTrans" cxnId="{71A1B527-2E48-42CA-8086-E244CFB462D1}">
      <dgm:prSet/>
      <dgm:spPr/>
      <dgm:t>
        <a:bodyPr/>
        <a:lstStyle/>
        <a:p>
          <a:endParaRPr lang="en-CA"/>
        </a:p>
      </dgm:t>
    </dgm:pt>
    <dgm:pt modelId="{DE7DDB25-533D-4C09-8F9C-BE405A6F61D5}" type="sibTrans" cxnId="{71A1B527-2E48-42CA-8086-E244CFB462D1}">
      <dgm:prSet/>
      <dgm:spPr/>
      <dgm:t>
        <a:bodyPr/>
        <a:lstStyle/>
        <a:p>
          <a:endParaRPr lang="en-CA"/>
        </a:p>
      </dgm:t>
    </dgm:pt>
    <dgm:pt modelId="{080F6863-5D5B-4E06-86EC-4D06330D65EE}">
      <dgm:prSet/>
      <dgm:spPr/>
      <dgm:t>
        <a:bodyPr/>
        <a:lstStyle/>
        <a:p>
          <a:r>
            <a:rPr lang="en-US" dirty="0"/>
            <a:t>Enterprise Agility and the Value of Change</a:t>
          </a:r>
          <a:endParaRPr lang="en-CA" dirty="0"/>
        </a:p>
      </dgm:t>
    </dgm:pt>
    <dgm:pt modelId="{64E1DBA7-A19D-4BAC-BB63-97E49B018893}" type="parTrans" cxnId="{E84BE656-E77F-4724-9177-D13CC600D4DF}">
      <dgm:prSet/>
      <dgm:spPr/>
      <dgm:t>
        <a:bodyPr/>
        <a:lstStyle/>
        <a:p>
          <a:endParaRPr lang="en-CA"/>
        </a:p>
      </dgm:t>
    </dgm:pt>
    <dgm:pt modelId="{50A424E6-BBB9-4F3A-9897-EB1F5908F19E}" type="sibTrans" cxnId="{E84BE656-E77F-4724-9177-D13CC600D4DF}">
      <dgm:prSet/>
      <dgm:spPr/>
      <dgm:t>
        <a:bodyPr/>
        <a:lstStyle/>
        <a:p>
          <a:endParaRPr lang="en-CA"/>
        </a:p>
      </dgm:t>
    </dgm:pt>
    <dgm:pt modelId="{675F227F-B96A-4D94-8BD5-E785790AAB4D}">
      <dgm:prSet/>
      <dgm:spPr/>
      <dgm:t>
        <a:bodyPr/>
        <a:lstStyle/>
        <a:p>
          <a:r>
            <a:rPr lang="en-US" dirty="0"/>
            <a:t>Defining Your Products and Product Management</a:t>
          </a:r>
          <a:endParaRPr lang="en-CA" dirty="0"/>
        </a:p>
      </dgm:t>
    </dgm:pt>
    <dgm:pt modelId="{CE858545-D636-44D6-8B77-34689EFB2DCE}" type="parTrans" cxnId="{771825FB-1FF6-4129-9016-5F6547EF5CD0}">
      <dgm:prSet/>
      <dgm:spPr/>
      <dgm:t>
        <a:bodyPr/>
        <a:lstStyle/>
        <a:p>
          <a:endParaRPr lang="en-CA"/>
        </a:p>
      </dgm:t>
    </dgm:pt>
    <dgm:pt modelId="{383C3D49-BC8E-41B8-B940-9F567695B3CB}" type="sibTrans" cxnId="{771825FB-1FF6-4129-9016-5F6547EF5CD0}">
      <dgm:prSet/>
      <dgm:spPr/>
      <dgm:t>
        <a:bodyPr/>
        <a:lstStyle/>
        <a:p>
          <a:endParaRPr lang="en-CA"/>
        </a:p>
      </dgm:t>
    </dgm:pt>
    <dgm:pt modelId="{F496DD87-62C7-4FCE-96A0-B95E1275D203}">
      <dgm:prSet>
        <dgm:style>
          <a:lnRef idx="1">
            <a:schemeClr val="accent1"/>
          </a:lnRef>
          <a:fillRef idx="2">
            <a:schemeClr val="accent1"/>
          </a:fillRef>
          <a:effectRef idx="1">
            <a:schemeClr val="accent1"/>
          </a:effectRef>
          <a:fontRef idx="minor">
            <a:schemeClr val="dk1"/>
          </a:fontRef>
        </dgm:style>
      </dgm:prSet>
      <dgm:spPr/>
      <dgm:t>
        <a:bodyPr/>
        <a:lstStyle/>
        <a:p>
          <a:r>
            <a:rPr lang="en-US" dirty="0"/>
            <a:t>Connecting Product Management to Agile Practices</a:t>
          </a:r>
          <a:endParaRPr lang="en-CA" dirty="0"/>
        </a:p>
      </dgm:t>
    </dgm:pt>
    <dgm:pt modelId="{E26A633F-727C-4CB7-99AC-4DFCCFD77DDC}" type="parTrans" cxnId="{A915379E-6B28-4A96-B826-D20897F5AB27}">
      <dgm:prSet/>
      <dgm:spPr/>
      <dgm:t>
        <a:bodyPr/>
        <a:lstStyle/>
        <a:p>
          <a:endParaRPr lang="en-CA"/>
        </a:p>
      </dgm:t>
    </dgm:pt>
    <dgm:pt modelId="{197D9956-D35D-4AC7-BD5A-F7B8B6E1E8C1}" type="sibTrans" cxnId="{A915379E-6B28-4A96-B826-D20897F5AB27}">
      <dgm:prSet/>
      <dgm:spPr/>
      <dgm:t>
        <a:bodyPr/>
        <a:lstStyle/>
        <a:p>
          <a:endParaRPr lang="en-CA"/>
        </a:p>
      </dgm:t>
    </dgm:pt>
    <dgm:pt modelId="{4DCC3CF3-BEA4-45F7-9E9B-AC38032DEED4}">
      <dgm:prSet/>
      <dgm:spPr/>
      <dgm:t>
        <a:bodyPr/>
        <a:lstStyle/>
        <a:p>
          <a:r>
            <a:rPr lang="en-CA" dirty="0"/>
            <a:t>Wrap-Up and Retrospective</a:t>
          </a:r>
        </a:p>
      </dgm:t>
    </dgm:pt>
    <dgm:pt modelId="{F2E44A1D-A1D5-433A-9A49-51E38B521E52}" type="parTrans" cxnId="{DB1CEF63-6576-4022-B185-A8CD80B48FA9}">
      <dgm:prSet/>
      <dgm:spPr/>
      <dgm:t>
        <a:bodyPr/>
        <a:lstStyle/>
        <a:p>
          <a:endParaRPr lang="en-CA"/>
        </a:p>
      </dgm:t>
    </dgm:pt>
    <dgm:pt modelId="{49C2738D-A94F-4109-BB76-7C99147F8D1F}" type="sibTrans" cxnId="{DB1CEF63-6576-4022-B185-A8CD80B48FA9}">
      <dgm:prSet/>
      <dgm:spPr/>
      <dgm:t>
        <a:bodyPr/>
        <a:lstStyle/>
        <a:p>
          <a:endParaRPr lang="en-CA"/>
        </a:p>
      </dgm:t>
    </dgm:pt>
    <dgm:pt modelId="{2C573BBD-BFCE-42B7-ABE2-2BF0CD029933}">
      <dgm:prSet/>
      <dgm:spPr/>
      <dgm:t>
        <a:bodyPr/>
        <a:lstStyle/>
        <a:p>
          <a:r>
            <a:rPr lang="en-CA" dirty="0"/>
            <a:t>Commit to Empowering Agile Product Teams</a:t>
          </a:r>
        </a:p>
      </dgm:t>
    </dgm:pt>
    <dgm:pt modelId="{4B29C0A4-9F73-4B23-87DA-8E128ABCDEF6}" type="parTrans" cxnId="{72C8060A-5542-4F79-BBB2-D1BC12061D50}">
      <dgm:prSet/>
      <dgm:spPr/>
      <dgm:t>
        <a:bodyPr/>
        <a:lstStyle/>
        <a:p>
          <a:endParaRPr lang="en-US"/>
        </a:p>
      </dgm:t>
    </dgm:pt>
    <dgm:pt modelId="{3CEDCAF1-EAFF-44B6-B242-40AFF13D846D}" type="sibTrans" cxnId="{72C8060A-5542-4F79-BBB2-D1BC12061D50}">
      <dgm:prSet/>
      <dgm:spPr/>
      <dgm:t>
        <a:bodyPr/>
        <a:lstStyle/>
        <a:p>
          <a:endParaRPr lang="en-US"/>
        </a:p>
      </dgm:t>
    </dgm:pt>
    <dgm:pt modelId="{8E94AD95-9FA3-46D0-96D5-DA2E7B6B419F}" type="pres">
      <dgm:prSet presAssocID="{EDA602C1-EEAF-4A99-AB3E-CD441CC48B50}" presName="Name0" presStyleCnt="0">
        <dgm:presLayoutVars>
          <dgm:dir/>
          <dgm:animLvl val="lvl"/>
          <dgm:resizeHandles val="exact"/>
        </dgm:presLayoutVars>
      </dgm:prSet>
      <dgm:spPr/>
    </dgm:pt>
    <dgm:pt modelId="{3B52782E-1E64-4E4E-A7A3-8550EE6FBEB4}" type="pres">
      <dgm:prSet presAssocID="{0AAA84A9-918C-4E6C-9359-41C678CEF3C7}" presName="linNode" presStyleCnt="0"/>
      <dgm:spPr/>
    </dgm:pt>
    <dgm:pt modelId="{5C9E87A0-5762-4202-8B87-8D087D92FA85}" type="pres">
      <dgm:prSet presAssocID="{0AAA84A9-918C-4E6C-9359-41C678CEF3C7}" presName="parentText" presStyleLbl="node1" presStyleIdx="0" presStyleCnt="7">
        <dgm:presLayoutVars>
          <dgm:chMax val="1"/>
          <dgm:bulletEnabled val="1"/>
        </dgm:presLayoutVars>
      </dgm:prSet>
      <dgm:spPr>
        <a:xfrm>
          <a:off x="2106140" y="494"/>
          <a:ext cx="2021791" cy="791919"/>
        </a:xfrm>
      </dgm:spPr>
    </dgm:pt>
    <dgm:pt modelId="{6391DD6D-CC52-4DB8-88D9-5737D2E36932}" type="pres">
      <dgm:prSet presAssocID="{41DE9FEC-C3A6-4F2C-B857-4E6213D8A87B}" presName="sp" presStyleCnt="0"/>
      <dgm:spPr/>
    </dgm:pt>
    <dgm:pt modelId="{8E4BD03F-C840-432F-A0D6-E458D6AC6D8E}" type="pres">
      <dgm:prSet presAssocID="{9664F0CF-54F5-4966-AFE5-36B31F0214DB}" presName="linNode" presStyleCnt="0"/>
      <dgm:spPr/>
    </dgm:pt>
    <dgm:pt modelId="{492ACEC9-C050-4376-A719-8D26FA8AD8B9}" type="pres">
      <dgm:prSet presAssocID="{9664F0CF-54F5-4966-AFE5-36B31F0214DB}" presName="parentText" presStyleLbl="node1" presStyleIdx="1" presStyleCnt="7">
        <dgm:presLayoutVars>
          <dgm:chMax val="1"/>
          <dgm:bulletEnabled val="1"/>
        </dgm:presLayoutVars>
      </dgm:prSet>
      <dgm:spPr/>
    </dgm:pt>
    <dgm:pt modelId="{DA48BF21-2BBD-4EB8-A28C-118A1E628563}" type="pres">
      <dgm:prSet presAssocID="{DE7DDB25-533D-4C09-8F9C-BE405A6F61D5}" presName="sp" presStyleCnt="0"/>
      <dgm:spPr/>
    </dgm:pt>
    <dgm:pt modelId="{104B2370-0276-46C5-85C3-51D36C6D1FFF}" type="pres">
      <dgm:prSet presAssocID="{080F6863-5D5B-4E06-86EC-4D06330D65EE}" presName="linNode" presStyleCnt="0"/>
      <dgm:spPr/>
    </dgm:pt>
    <dgm:pt modelId="{8B3DDAB7-6A41-43F0-8B98-5BCDBCADF53D}" type="pres">
      <dgm:prSet presAssocID="{080F6863-5D5B-4E06-86EC-4D06330D65EE}" presName="parentText" presStyleLbl="node1" presStyleIdx="2" presStyleCnt="7">
        <dgm:presLayoutVars>
          <dgm:chMax val="1"/>
          <dgm:bulletEnabled val="1"/>
        </dgm:presLayoutVars>
      </dgm:prSet>
      <dgm:spPr/>
    </dgm:pt>
    <dgm:pt modelId="{482E6021-A6A4-41DE-B187-15B4DFB0F8CF}" type="pres">
      <dgm:prSet presAssocID="{50A424E6-BBB9-4F3A-9897-EB1F5908F19E}" presName="sp" presStyleCnt="0"/>
      <dgm:spPr/>
    </dgm:pt>
    <dgm:pt modelId="{858FCB54-0746-47FE-97D1-CC93BF7A1795}" type="pres">
      <dgm:prSet presAssocID="{675F227F-B96A-4D94-8BD5-E785790AAB4D}" presName="linNode" presStyleCnt="0"/>
      <dgm:spPr/>
    </dgm:pt>
    <dgm:pt modelId="{5FF22DC6-13BC-41F2-B987-916D0935DCE8}" type="pres">
      <dgm:prSet presAssocID="{675F227F-B96A-4D94-8BD5-E785790AAB4D}" presName="parentText" presStyleLbl="node1" presStyleIdx="3" presStyleCnt="7">
        <dgm:presLayoutVars>
          <dgm:chMax val="1"/>
          <dgm:bulletEnabled val="1"/>
        </dgm:presLayoutVars>
      </dgm:prSet>
      <dgm:spPr/>
    </dgm:pt>
    <dgm:pt modelId="{D2E9F103-5085-4049-89C7-CAF5B10424DC}" type="pres">
      <dgm:prSet presAssocID="{383C3D49-BC8E-41B8-B940-9F567695B3CB}" presName="sp" presStyleCnt="0"/>
      <dgm:spPr/>
    </dgm:pt>
    <dgm:pt modelId="{978480A7-79A1-4798-9869-A27873D4A439}" type="pres">
      <dgm:prSet presAssocID="{F496DD87-62C7-4FCE-96A0-B95E1275D203}" presName="linNode" presStyleCnt="0"/>
      <dgm:spPr/>
    </dgm:pt>
    <dgm:pt modelId="{FD8B83DC-4D45-4A9D-907E-F1A742DF3EB5}" type="pres">
      <dgm:prSet presAssocID="{F496DD87-62C7-4FCE-96A0-B95E1275D203}" presName="parentText" presStyleLbl="node1" presStyleIdx="4" presStyleCnt="7">
        <dgm:presLayoutVars>
          <dgm:chMax val="1"/>
          <dgm:bulletEnabled val="1"/>
        </dgm:presLayoutVars>
      </dgm:prSet>
      <dgm:spPr/>
    </dgm:pt>
    <dgm:pt modelId="{B7604EC3-26A8-44E0-AD54-B8BD9C5C8A91}" type="pres">
      <dgm:prSet presAssocID="{197D9956-D35D-4AC7-BD5A-F7B8B6E1E8C1}" presName="sp" presStyleCnt="0"/>
      <dgm:spPr/>
    </dgm:pt>
    <dgm:pt modelId="{BBCD607A-E711-4E64-A15D-96D632556304}" type="pres">
      <dgm:prSet presAssocID="{2C573BBD-BFCE-42B7-ABE2-2BF0CD029933}" presName="linNode" presStyleCnt="0"/>
      <dgm:spPr/>
    </dgm:pt>
    <dgm:pt modelId="{0FE238B3-A6FC-4B1C-A932-0130BC081B71}" type="pres">
      <dgm:prSet presAssocID="{2C573BBD-BFCE-42B7-ABE2-2BF0CD029933}" presName="parentText" presStyleLbl="node1" presStyleIdx="5" presStyleCnt="7">
        <dgm:presLayoutVars>
          <dgm:chMax val="1"/>
          <dgm:bulletEnabled val="1"/>
        </dgm:presLayoutVars>
      </dgm:prSet>
      <dgm:spPr/>
    </dgm:pt>
    <dgm:pt modelId="{3ACC6DC8-0D5F-4E66-BC87-6D03C6192BCC}" type="pres">
      <dgm:prSet presAssocID="{3CEDCAF1-EAFF-44B6-B242-40AFF13D846D}" presName="sp" presStyleCnt="0"/>
      <dgm:spPr/>
    </dgm:pt>
    <dgm:pt modelId="{94B43228-8EA5-47E4-9D8A-848C02195735}" type="pres">
      <dgm:prSet presAssocID="{4DCC3CF3-BEA4-45F7-9E9B-AC38032DEED4}" presName="linNode" presStyleCnt="0"/>
      <dgm:spPr/>
    </dgm:pt>
    <dgm:pt modelId="{39336184-19B1-4422-85AF-A694E6B5895B}" type="pres">
      <dgm:prSet presAssocID="{4DCC3CF3-BEA4-45F7-9E9B-AC38032DEED4}" presName="parentText" presStyleLbl="node1" presStyleIdx="6" presStyleCnt="7">
        <dgm:presLayoutVars>
          <dgm:chMax val="1"/>
          <dgm:bulletEnabled val="1"/>
        </dgm:presLayoutVars>
      </dgm:prSet>
      <dgm:spPr/>
    </dgm:pt>
  </dgm:ptLst>
  <dgm:cxnLst>
    <dgm:cxn modelId="{72C8060A-5542-4F79-BBB2-D1BC12061D50}" srcId="{EDA602C1-EEAF-4A99-AB3E-CD441CC48B50}" destId="{2C573BBD-BFCE-42B7-ABE2-2BF0CD029933}" srcOrd="5" destOrd="0" parTransId="{4B29C0A4-9F73-4B23-87DA-8E128ABCDEF6}" sibTransId="{3CEDCAF1-EAFF-44B6-B242-40AFF13D846D}"/>
    <dgm:cxn modelId="{931E030D-7EE1-4BEF-B428-ED36DE3C0F5C}" type="presOf" srcId="{080F6863-5D5B-4E06-86EC-4D06330D65EE}" destId="{8B3DDAB7-6A41-43F0-8B98-5BCDBCADF53D}" srcOrd="0" destOrd="0" presId="urn:microsoft.com/office/officeart/2005/8/layout/vList5"/>
    <dgm:cxn modelId="{C5F4411E-52AC-4EDE-A117-D0F52AF8CCCB}" srcId="{EDA602C1-EEAF-4A99-AB3E-CD441CC48B50}" destId="{0AAA84A9-918C-4E6C-9359-41C678CEF3C7}" srcOrd="0" destOrd="0" parTransId="{64C4BB98-9A92-4935-A750-2FD2D7640984}" sibTransId="{41DE9FEC-C3A6-4F2C-B857-4E6213D8A87B}"/>
    <dgm:cxn modelId="{71A1B527-2E48-42CA-8086-E244CFB462D1}" srcId="{EDA602C1-EEAF-4A99-AB3E-CD441CC48B50}" destId="{9664F0CF-54F5-4966-AFE5-36B31F0214DB}" srcOrd="1" destOrd="0" parTransId="{608674BD-6DAE-4353-910B-1817EE58A298}" sibTransId="{DE7DDB25-533D-4C09-8F9C-BE405A6F61D5}"/>
    <dgm:cxn modelId="{DB1CEF63-6576-4022-B185-A8CD80B48FA9}" srcId="{EDA602C1-EEAF-4A99-AB3E-CD441CC48B50}" destId="{4DCC3CF3-BEA4-45F7-9E9B-AC38032DEED4}" srcOrd="6" destOrd="0" parTransId="{F2E44A1D-A1D5-433A-9A49-51E38B521E52}" sibTransId="{49C2738D-A94F-4109-BB76-7C99147F8D1F}"/>
    <dgm:cxn modelId="{E84BE656-E77F-4724-9177-D13CC600D4DF}" srcId="{EDA602C1-EEAF-4A99-AB3E-CD441CC48B50}" destId="{080F6863-5D5B-4E06-86EC-4D06330D65EE}" srcOrd="2" destOrd="0" parTransId="{64E1DBA7-A19D-4BAC-BB63-97E49B018893}" sibTransId="{50A424E6-BBB9-4F3A-9897-EB1F5908F19E}"/>
    <dgm:cxn modelId="{8B292B59-2DFF-4371-BA70-619E63B28E17}" type="presOf" srcId="{2C573BBD-BFCE-42B7-ABE2-2BF0CD029933}" destId="{0FE238B3-A6FC-4B1C-A932-0130BC081B71}" srcOrd="0" destOrd="0" presId="urn:microsoft.com/office/officeart/2005/8/layout/vList5"/>
    <dgm:cxn modelId="{25989A79-06D5-4641-B4C6-7006E6368E12}" type="presOf" srcId="{EDA602C1-EEAF-4A99-AB3E-CD441CC48B50}" destId="{8E94AD95-9FA3-46D0-96D5-DA2E7B6B419F}" srcOrd="0" destOrd="0" presId="urn:microsoft.com/office/officeart/2005/8/layout/vList5"/>
    <dgm:cxn modelId="{A784027C-13B0-4068-B781-349BD39E0C45}" type="presOf" srcId="{F496DD87-62C7-4FCE-96A0-B95E1275D203}" destId="{FD8B83DC-4D45-4A9D-907E-F1A742DF3EB5}" srcOrd="0" destOrd="0" presId="urn:microsoft.com/office/officeart/2005/8/layout/vList5"/>
    <dgm:cxn modelId="{A915379E-6B28-4A96-B826-D20897F5AB27}" srcId="{EDA602C1-EEAF-4A99-AB3E-CD441CC48B50}" destId="{F496DD87-62C7-4FCE-96A0-B95E1275D203}" srcOrd="4" destOrd="0" parTransId="{E26A633F-727C-4CB7-99AC-4DFCCFD77DDC}" sibTransId="{197D9956-D35D-4AC7-BD5A-F7B8B6E1E8C1}"/>
    <dgm:cxn modelId="{06B921C3-E4E7-4B1E-B4D1-4A6170599DFF}" type="presOf" srcId="{0AAA84A9-918C-4E6C-9359-41C678CEF3C7}" destId="{5C9E87A0-5762-4202-8B87-8D087D92FA85}" srcOrd="0" destOrd="0" presId="urn:microsoft.com/office/officeart/2005/8/layout/vList5"/>
    <dgm:cxn modelId="{3624C0D9-CDD9-4F79-987C-7A9EF0B1B202}" type="presOf" srcId="{675F227F-B96A-4D94-8BD5-E785790AAB4D}" destId="{5FF22DC6-13BC-41F2-B987-916D0935DCE8}" srcOrd="0" destOrd="0" presId="urn:microsoft.com/office/officeart/2005/8/layout/vList5"/>
    <dgm:cxn modelId="{9DA559DB-3E61-4B49-995D-C59369402502}" type="presOf" srcId="{9664F0CF-54F5-4966-AFE5-36B31F0214DB}" destId="{492ACEC9-C050-4376-A719-8D26FA8AD8B9}" srcOrd="0" destOrd="0" presId="urn:microsoft.com/office/officeart/2005/8/layout/vList5"/>
    <dgm:cxn modelId="{94E941F2-822D-48CD-91CB-A6BCE816698F}" type="presOf" srcId="{4DCC3CF3-BEA4-45F7-9E9B-AC38032DEED4}" destId="{39336184-19B1-4422-85AF-A694E6B5895B}" srcOrd="0" destOrd="0" presId="urn:microsoft.com/office/officeart/2005/8/layout/vList5"/>
    <dgm:cxn modelId="{771825FB-1FF6-4129-9016-5F6547EF5CD0}" srcId="{EDA602C1-EEAF-4A99-AB3E-CD441CC48B50}" destId="{675F227F-B96A-4D94-8BD5-E785790AAB4D}" srcOrd="3" destOrd="0" parTransId="{CE858545-D636-44D6-8B77-34689EFB2DCE}" sibTransId="{383C3D49-BC8E-41B8-B940-9F567695B3CB}"/>
    <dgm:cxn modelId="{EA9C1CD6-3EED-47DB-B32E-D0377AF1D0D8}" type="presParOf" srcId="{8E94AD95-9FA3-46D0-96D5-DA2E7B6B419F}" destId="{3B52782E-1E64-4E4E-A7A3-8550EE6FBEB4}" srcOrd="0" destOrd="0" presId="urn:microsoft.com/office/officeart/2005/8/layout/vList5"/>
    <dgm:cxn modelId="{BA04AC74-C581-4E17-ADDC-FD8B78632523}" type="presParOf" srcId="{3B52782E-1E64-4E4E-A7A3-8550EE6FBEB4}" destId="{5C9E87A0-5762-4202-8B87-8D087D92FA85}" srcOrd="0" destOrd="0" presId="urn:microsoft.com/office/officeart/2005/8/layout/vList5"/>
    <dgm:cxn modelId="{2AAA16C9-2DDB-43C3-AC5E-0B1634A8E0D0}" type="presParOf" srcId="{8E94AD95-9FA3-46D0-96D5-DA2E7B6B419F}" destId="{6391DD6D-CC52-4DB8-88D9-5737D2E36932}" srcOrd="1" destOrd="0" presId="urn:microsoft.com/office/officeart/2005/8/layout/vList5"/>
    <dgm:cxn modelId="{96104461-11FB-4443-8E73-611BAB52A6E8}" type="presParOf" srcId="{8E94AD95-9FA3-46D0-96D5-DA2E7B6B419F}" destId="{8E4BD03F-C840-432F-A0D6-E458D6AC6D8E}" srcOrd="2" destOrd="0" presId="urn:microsoft.com/office/officeart/2005/8/layout/vList5"/>
    <dgm:cxn modelId="{E0FF5EE5-034C-4ADD-A2E3-2EF00B638620}" type="presParOf" srcId="{8E4BD03F-C840-432F-A0D6-E458D6AC6D8E}" destId="{492ACEC9-C050-4376-A719-8D26FA8AD8B9}" srcOrd="0" destOrd="0" presId="urn:microsoft.com/office/officeart/2005/8/layout/vList5"/>
    <dgm:cxn modelId="{E8A53934-106A-4CF6-BA76-0CE4CA2BA01B}" type="presParOf" srcId="{8E94AD95-9FA3-46D0-96D5-DA2E7B6B419F}" destId="{DA48BF21-2BBD-4EB8-A28C-118A1E628563}" srcOrd="3" destOrd="0" presId="urn:microsoft.com/office/officeart/2005/8/layout/vList5"/>
    <dgm:cxn modelId="{3274D526-9226-4E9F-B3E1-4DD0A076CB21}" type="presParOf" srcId="{8E94AD95-9FA3-46D0-96D5-DA2E7B6B419F}" destId="{104B2370-0276-46C5-85C3-51D36C6D1FFF}" srcOrd="4" destOrd="0" presId="urn:microsoft.com/office/officeart/2005/8/layout/vList5"/>
    <dgm:cxn modelId="{E048C263-A127-45EC-ADDB-45387E64B7B1}" type="presParOf" srcId="{104B2370-0276-46C5-85C3-51D36C6D1FFF}" destId="{8B3DDAB7-6A41-43F0-8B98-5BCDBCADF53D}" srcOrd="0" destOrd="0" presId="urn:microsoft.com/office/officeart/2005/8/layout/vList5"/>
    <dgm:cxn modelId="{9CAB25CD-546A-4312-93C3-B47E73517CE2}" type="presParOf" srcId="{8E94AD95-9FA3-46D0-96D5-DA2E7B6B419F}" destId="{482E6021-A6A4-41DE-B187-15B4DFB0F8CF}" srcOrd="5" destOrd="0" presId="urn:microsoft.com/office/officeart/2005/8/layout/vList5"/>
    <dgm:cxn modelId="{85E90C6C-53E5-4F2C-9FF1-207AE6E0424A}" type="presParOf" srcId="{8E94AD95-9FA3-46D0-96D5-DA2E7B6B419F}" destId="{858FCB54-0746-47FE-97D1-CC93BF7A1795}" srcOrd="6" destOrd="0" presId="urn:microsoft.com/office/officeart/2005/8/layout/vList5"/>
    <dgm:cxn modelId="{D59B3044-1F48-40DE-9C67-F7F8D96C3642}" type="presParOf" srcId="{858FCB54-0746-47FE-97D1-CC93BF7A1795}" destId="{5FF22DC6-13BC-41F2-B987-916D0935DCE8}" srcOrd="0" destOrd="0" presId="urn:microsoft.com/office/officeart/2005/8/layout/vList5"/>
    <dgm:cxn modelId="{88E77A2C-B5A9-4D17-B03B-EEC8C1B2E19C}" type="presParOf" srcId="{8E94AD95-9FA3-46D0-96D5-DA2E7B6B419F}" destId="{D2E9F103-5085-4049-89C7-CAF5B10424DC}" srcOrd="7" destOrd="0" presId="urn:microsoft.com/office/officeart/2005/8/layout/vList5"/>
    <dgm:cxn modelId="{D996E93E-CFAC-40AF-8897-FF4255C5A72B}" type="presParOf" srcId="{8E94AD95-9FA3-46D0-96D5-DA2E7B6B419F}" destId="{978480A7-79A1-4798-9869-A27873D4A439}" srcOrd="8" destOrd="0" presId="urn:microsoft.com/office/officeart/2005/8/layout/vList5"/>
    <dgm:cxn modelId="{059618F5-9042-4EC5-B4BC-AB6A8EB1D340}" type="presParOf" srcId="{978480A7-79A1-4798-9869-A27873D4A439}" destId="{FD8B83DC-4D45-4A9D-907E-F1A742DF3EB5}" srcOrd="0" destOrd="0" presId="urn:microsoft.com/office/officeart/2005/8/layout/vList5"/>
    <dgm:cxn modelId="{A978B9E4-855E-44E2-ADF8-272D90493F97}" type="presParOf" srcId="{8E94AD95-9FA3-46D0-96D5-DA2E7B6B419F}" destId="{B7604EC3-26A8-44E0-AD54-B8BD9C5C8A91}" srcOrd="9" destOrd="0" presId="urn:microsoft.com/office/officeart/2005/8/layout/vList5"/>
    <dgm:cxn modelId="{1D09B545-CB1A-4BD6-BCE5-26A1B6BD4DB4}" type="presParOf" srcId="{8E94AD95-9FA3-46D0-96D5-DA2E7B6B419F}" destId="{BBCD607A-E711-4E64-A15D-96D632556304}" srcOrd="10" destOrd="0" presId="urn:microsoft.com/office/officeart/2005/8/layout/vList5"/>
    <dgm:cxn modelId="{41F28999-E3BD-4455-A38B-E70116CB1C48}" type="presParOf" srcId="{BBCD607A-E711-4E64-A15D-96D632556304}" destId="{0FE238B3-A6FC-4B1C-A932-0130BC081B71}" srcOrd="0" destOrd="0" presId="urn:microsoft.com/office/officeart/2005/8/layout/vList5"/>
    <dgm:cxn modelId="{C279D3A7-2BEB-43C6-B10E-5CF65736271B}" type="presParOf" srcId="{8E94AD95-9FA3-46D0-96D5-DA2E7B6B419F}" destId="{3ACC6DC8-0D5F-4E66-BC87-6D03C6192BCC}" srcOrd="11" destOrd="0" presId="urn:microsoft.com/office/officeart/2005/8/layout/vList5"/>
    <dgm:cxn modelId="{8A190617-CE66-4817-87CD-AB128E4C54B2}" type="presParOf" srcId="{8E94AD95-9FA3-46D0-96D5-DA2E7B6B419F}" destId="{94B43228-8EA5-47E4-9D8A-848C02195735}" srcOrd="12" destOrd="0" presId="urn:microsoft.com/office/officeart/2005/8/layout/vList5"/>
    <dgm:cxn modelId="{F0F108A8-DBE7-4BE7-9330-A71467EDC379}" type="presParOf" srcId="{94B43228-8EA5-47E4-9D8A-848C02195735}" destId="{39336184-19B1-4422-85AF-A694E6B5895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21F65C-E66B-4E31-A9FB-76517709C71E}" type="doc">
      <dgm:prSet loTypeId="urn:microsoft.com/office/officeart/2009/layout/CircleArrowProcess" loCatId="cycle" qsTypeId="urn:microsoft.com/office/officeart/2005/8/quickstyle/simple5" qsCatId="simple" csTypeId="urn:microsoft.com/office/officeart/2005/8/colors/accent4_2" csCatId="accent4" phldr="1"/>
      <dgm:spPr/>
      <dgm:t>
        <a:bodyPr/>
        <a:lstStyle/>
        <a:p>
          <a:endParaRPr lang="en-CA"/>
        </a:p>
      </dgm:t>
    </dgm:pt>
    <dgm:pt modelId="{18BE0170-F850-4781-A142-F0A0847C4B9A}">
      <dgm:prSet phldrT="[Text]"/>
      <dgm:spPr/>
      <dgm:t>
        <a:bodyPr/>
        <a:lstStyle/>
        <a:p>
          <a:r>
            <a:rPr lang="en-US" dirty="0"/>
            <a:t>Not started</a:t>
          </a:r>
          <a:endParaRPr lang="en-CA" dirty="0"/>
        </a:p>
      </dgm:t>
    </dgm:pt>
    <dgm:pt modelId="{D11A27D4-09A4-4A9C-ABD5-BA84926FADFB}" type="parTrans" cxnId="{79733CB6-5F67-4F26-A496-FFC30AF08071}">
      <dgm:prSet/>
      <dgm:spPr/>
      <dgm:t>
        <a:bodyPr/>
        <a:lstStyle/>
        <a:p>
          <a:endParaRPr lang="en-CA"/>
        </a:p>
      </dgm:t>
    </dgm:pt>
    <dgm:pt modelId="{8E111B2D-01E4-4E06-AE3B-E4EA1203113B}" type="sibTrans" cxnId="{79733CB6-5F67-4F26-A496-FFC30AF08071}">
      <dgm:prSet/>
      <dgm:spPr/>
      <dgm:t>
        <a:bodyPr/>
        <a:lstStyle/>
        <a:p>
          <a:endParaRPr lang="en-CA"/>
        </a:p>
      </dgm:t>
    </dgm:pt>
    <dgm:pt modelId="{3A9E2B1B-BDA4-49CF-9439-66CDA04D0986}">
      <dgm:prSet phldrT="[Text]"/>
      <dgm:spPr/>
      <dgm:t>
        <a:bodyPr/>
        <a:lstStyle/>
        <a:p>
          <a:r>
            <a:rPr lang="en-US" dirty="0"/>
            <a:t>In progress</a:t>
          </a:r>
          <a:endParaRPr lang="en-CA" dirty="0"/>
        </a:p>
      </dgm:t>
    </dgm:pt>
    <dgm:pt modelId="{57FC77D4-43D8-474A-838E-57FFC541D9A6}" type="parTrans" cxnId="{601ABDE1-9EF8-4782-AD48-43C11E6018F9}">
      <dgm:prSet/>
      <dgm:spPr/>
      <dgm:t>
        <a:bodyPr/>
        <a:lstStyle/>
        <a:p>
          <a:endParaRPr lang="en-CA"/>
        </a:p>
      </dgm:t>
    </dgm:pt>
    <dgm:pt modelId="{78BAC48C-F1CA-4733-BF54-6C70BB97ABA9}" type="sibTrans" cxnId="{601ABDE1-9EF8-4782-AD48-43C11E6018F9}">
      <dgm:prSet/>
      <dgm:spPr/>
      <dgm:t>
        <a:bodyPr/>
        <a:lstStyle/>
        <a:p>
          <a:endParaRPr lang="en-CA"/>
        </a:p>
      </dgm:t>
    </dgm:pt>
    <dgm:pt modelId="{D75F546D-5DF1-4FA7-817F-736F6ABAB357}">
      <dgm:prSet phldrT="[Text]"/>
      <dgm:spPr/>
      <dgm:t>
        <a:bodyPr/>
        <a:lstStyle/>
        <a:p>
          <a:r>
            <a:rPr lang="en-US" dirty="0"/>
            <a:t>Completed</a:t>
          </a:r>
          <a:endParaRPr lang="en-CA" dirty="0"/>
        </a:p>
      </dgm:t>
    </dgm:pt>
    <dgm:pt modelId="{AB7EFB9A-5B10-4AE5-9AE1-05C456961C56}" type="parTrans" cxnId="{22E2E2F1-87CF-433B-B677-4495A380581B}">
      <dgm:prSet/>
      <dgm:spPr/>
      <dgm:t>
        <a:bodyPr/>
        <a:lstStyle/>
        <a:p>
          <a:endParaRPr lang="en-CA"/>
        </a:p>
      </dgm:t>
    </dgm:pt>
    <dgm:pt modelId="{ABE6A71A-05A9-4CC3-9250-5B418871C817}" type="sibTrans" cxnId="{22E2E2F1-87CF-433B-B677-4495A380581B}">
      <dgm:prSet/>
      <dgm:spPr/>
      <dgm:t>
        <a:bodyPr/>
        <a:lstStyle/>
        <a:p>
          <a:endParaRPr lang="en-CA"/>
        </a:p>
      </dgm:t>
    </dgm:pt>
    <dgm:pt modelId="{EABC9B82-7C1F-4BAD-B288-19D68B782260}" type="pres">
      <dgm:prSet presAssocID="{9221F65C-E66B-4E31-A9FB-76517709C71E}" presName="Name0" presStyleCnt="0">
        <dgm:presLayoutVars>
          <dgm:chMax val="7"/>
          <dgm:chPref val="7"/>
          <dgm:dir/>
          <dgm:animLvl val="lvl"/>
        </dgm:presLayoutVars>
      </dgm:prSet>
      <dgm:spPr/>
    </dgm:pt>
    <dgm:pt modelId="{D82029DC-9E28-4304-AEC6-A972B657D3AA}" type="pres">
      <dgm:prSet presAssocID="{18BE0170-F850-4781-A142-F0A0847C4B9A}" presName="Accent1" presStyleCnt="0"/>
      <dgm:spPr/>
    </dgm:pt>
    <dgm:pt modelId="{2ABF3771-B974-4CA1-88D6-EE4EDF9C98C9}" type="pres">
      <dgm:prSet presAssocID="{18BE0170-F850-4781-A142-F0A0847C4B9A}" presName="Accent" presStyleLbl="node1" presStyleIdx="0" presStyleCnt="3"/>
      <dgm:spPr>
        <a:solidFill>
          <a:schemeClr val="accent3">
            <a:lumMod val="75000"/>
          </a:schemeClr>
        </a:solidFill>
      </dgm:spPr>
    </dgm:pt>
    <dgm:pt modelId="{4B0B17E1-F18E-4BB3-AF7F-EAE4778864F1}" type="pres">
      <dgm:prSet presAssocID="{18BE0170-F850-4781-A142-F0A0847C4B9A}" presName="Parent1" presStyleLbl="revTx" presStyleIdx="0" presStyleCnt="3">
        <dgm:presLayoutVars>
          <dgm:chMax val="1"/>
          <dgm:chPref val="1"/>
          <dgm:bulletEnabled val="1"/>
        </dgm:presLayoutVars>
      </dgm:prSet>
      <dgm:spPr/>
    </dgm:pt>
    <dgm:pt modelId="{9B257953-5A79-4F5E-A49D-88E6D3EBB824}" type="pres">
      <dgm:prSet presAssocID="{3A9E2B1B-BDA4-49CF-9439-66CDA04D0986}" presName="Accent2" presStyleCnt="0"/>
      <dgm:spPr/>
    </dgm:pt>
    <dgm:pt modelId="{B8D788CB-0FF2-4673-8F90-33C52593F30F}" type="pres">
      <dgm:prSet presAssocID="{3A9E2B1B-BDA4-49CF-9439-66CDA04D0986}" presName="Accent" presStyleLbl="node1" presStyleIdx="1" presStyleCnt="3"/>
      <dgm:spPr>
        <a:solidFill>
          <a:schemeClr val="accent3">
            <a:lumMod val="75000"/>
          </a:schemeClr>
        </a:solidFill>
      </dgm:spPr>
    </dgm:pt>
    <dgm:pt modelId="{DC38AB46-31D6-4061-903D-93A5ACF3FBE8}" type="pres">
      <dgm:prSet presAssocID="{3A9E2B1B-BDA4-49CF-9439-66CDA04D0986}" presName="Parent2" presStyleLbl="revTx" presStyleIdx="1" presStyleCnt="3">
        <dgm:presLayoutVars>
          <dgm:chMax val="1"/>
          <dgm:chPref val="1"/>
          <dgm:bulletEnabled val="1"/>
        </dgm:presLayoutVars>
      </dgm:prSet>
      <dgm:spPr/>
    </dgm:pt>
    <dgm:pt modelId="{1E918425-5BEF-4A57-A074-1BC423264612}" type="pres">
      <dgm:prSet presAssocID="{D75F546D-5DF1-4FA7-817F-736F6ABAB357}" presName="Accent3" presStyleCnt="0"/>
      <dgm:spPr/>
    </dgm:pt>
    <dgm:pt modelId="{66BB299A-2962-4806-A1E9-4B485D60C9DD}" type="pres">
      <dgm:prSet presAssocID="{D75F546D-5DF1-4FA7-817F-736F6ABAB357}" presName="Accent" presStyleLbl="node1" presStyleIdx="2" presStyleCnt="3"/>
      <dgm:spPr>
        <a:solidFill>
          <a:schemeClr val="accent3">
            <a:lumMod val="75000"/>
          </a:schemeClr>
        </a:solidFill>
      </dgm:spPr>
    </dgm:pt>
    <dgm:pt modelId="{991F5E49-699C-4CD1-A9C8-70140FC56776}" type="pres">
      <dgm:prSet presAssocID="{D75F546D-5DF1-4FA7-817F-736F6ABAB357}" presName="Parent3" presStyleLbl="revTx" presStyleIdx="2" presStyleCnt="3">
        <dgm:presLayoutVars>
          <dgm:chMax val="1"/>
          <dgm:chPref val="1"/>
          <dgm:bulletEnabled val="1"/>
        </dgm:presLayoutVars>
      </dgm:prSet>
      <dgm:spPr/>
    </dgm:pt>
  </dgm:ptLst>
  <dgm:cxnLst>
    <dgm:cxn modelId="{8315D044-D354-4AA1-8879-5F8C0D9C3CCB}" type="presOf" srcId="{D75F546D-5DF1-4FA7-817F-736F6ABAB357}" destId="{991F5E49-699C-4CD1-A9C8-70140FC56776}" srcOrd="0" destOrd="0" presId="urn:microsoft.com/office/officeart/2009/layout/CircleArrowProcess"/>
    <dgm:cxn modelId="{84576776-31E2-4E24-A36F-160278F5A53D}" type="presOf" srcId="{3A9E2B1B-BDA4-49CF-9439-66CDA04D0986}" destId="{DC38AB46-31D6-4061-903D-93A5ACF3FBE8}" srcOrd="0" destOrd="0" presId="urn:microsoft.com/office/officeart/2009/layout/CircleArrowProcess"/>
    <dgm:cxn modelId="{673DD787-9763-4E4E-9E22-A949F403FCE6}" type="presOf" srcId="{9221F65C-E66B-4E31-A9FB-76517709C71E}" destId="{EABC9B82-7C1F-4BAD-B288-19D68B782260}" srcOrd="0" destOrd="0" presId="urn:microsoft.com/office/officeart/2009/layout/CircleArrowProcess"/>
    <dgm:cxn modelId="{79733CB6-5F67-4F26-A496-FFC30AF08071}" srcId="{9221F65C-E66B-4E31-A9FB-76517709C71E}" destId="{18BE0170-F850-4781-A142-F0A0847C4B9A}" srcOrd="0" destOrd="0" parTransId="{D11A27D4-09A4-4A9C-ABD5-BA84926FADFB}" sibTransId="{8E111B2D-01E4-4E06-AE3B-E4EA1203113B}"/>
    <dgm:cxn modelId="{601ABDE1-9EF8-4782-AD48-43C11E6018F9}" srcId="{9221F65C-E66B-4E31-A9FB-76517709C71E}" destId="{3A9E2B1B-BDA4-49CF-9439-66CDA04D0986}" srcOrd="1" destOrd="0" parTransId="{57FC77D4-43D8-474A-838E-57FFC541D9A6}" sibTransId="{78BAC48C-F1CA-4733-BF54-6C70BB97ABA9}"/>
    <dgm:cxn modelId="{22E2E2F1-87CF-433B-B677-4495A380581B}" srcId="{9221F65C-E66B-4E31-A9FB-76517709C71E}" destId="{D75F546D-5DF1-4FA7-817F-736F6ABAB357}" srcOrd="2" destOrd="0" parTransId="{AB7EFB9A-5B10-4AE5-9AE1-05C456961C56}" sibTransId="{ABE6A71A-05A9-4CC3-9250-5B418871C817}"/>
    <dgm:cxn modelId="{491E42FE-D83F-4E09-BC94-0802E2987498}" type="presOf" srcId="{18BE0170-F850-4781-A142-F0A0847C4B9A}" destId="{4B0B17E1-F18E-4BB3-AF7F-EAE4778864F1}" srcOrd="0" destOrd="0" presId="urn:microsoft.com/office/officeart/2009/layout/CircleArrowProcess"/>
    <dgm:cxn modelId="{DAE20E26-67BF-426C-858C-43D8519E960B}" type="presParOf" srcId="{EABC9B82-7C1F-4BAD-B288-19D68B782260}" destId="{D82029DC-9E28-4304-AEC6-A972B657D3AA}" srcOrd="0" destOrd="0" presId="urn:microsoft.com/office/officeart/2009/layout/CircleArrowProcess"/>
    <dgm:cxn modelId="{F00C4378-B5EF-4668-9036-B7ED91BB6071}" type="presParOf" srcId="{D82029DC-9E28-4304-AEC6-A972B657D3AA}" destId="{2ABF3771-B974-4CA1-88D6-EE4EDF9C98C9}" srcOrd="0" destOrd="0" presId="urn:microsoft.com/office/officeart/2009/layout/CircleArrowProcess"/>
    <dgm:cxn modelId="{01D76975-C76B-406D-B992-48F134AF81A2}" type="presParOf" srcId="{EABC9B82-7C1F-4BAD-B288-19D68B782260}" destId="{4B0B17E1-F18E-4BB3-AF7F-EAE4778864F1}" srcOrd="1" destOrd="0" presId="urn:microsoft.com/office/officeart/2009/layout/CircleArrowProcess"/>
    <dgm:cxn modelId="{B1B0AF5B-4DB3-448D-8D38-57669A20C7D8}" type="presParOf" srcId="{EABC9B82-7C1F-4BAD-B288-19D68B782260}" destId="{9B257953-5A79-4F5E-A49D-88E6D3EBB824}" srcOrd="2" destOrd="0" presId="urn:microsoft.com/office/officeart/2009/layout/CircleArrowProcess"/>
    <dgm:cxn modelId="{75F4882B-0A2C-471C-945B-B9B8A893F746}" type="presParOf" srcId="{9B257953-5A79-4F5E-A49D-88E6D3EBB824}" destId="{B8D788CB-0FF2-4673-8F90-33C52593F30F}" srcOrd="0" destOrd="0" presId="urn:microsoft.com/office/officeart/2009/layout/CircleArrowProcess"/>
    <dgm:cxn modelId="{6E126509-EC26-44EC-881F-F0EA0EAEC88C}" type="presParOf" srcId="{EABC9B82-7C1F-4BAD-B288-19D68B782260}" destId="{DC38AB46-31D6-4061-903D-93A5ACF3FBE8}" srcOrd="3" destOrd="0" presId="urn:microsoft.com/office/officeart/2009/layout/CircleArrowProcess"/>
    <dgm:cxn modelId="{5765AF9B-8D96-4A8A-B285-EB3B33AE39D5}" type="presParOf" srcId="{EABC9B82-7C1F-4BAD-B288-19D68B782260}" destId="{1E918425-5BEF-4A57-A074-1BC423264612}" srcOrd="4" destOrd="0" presId="urn:microsoft.com/office/officeart/2009/layout/CircleArrowProcess"/>
    <dgm:cxn modelId="{AB7D58EA-1A42-4445-8E31-FEF1E66983C3}" type="presParOf" srcId="{1E918425-5BEF-4A57-A074-1BC423264612}" destId="{66BB299A-2962-4806-A1E9-4B485D60C9DD}" srcOrd="0" destOrd="0" presId="urn:microsoft.com/office/officeart/2009/layout/CircleArrowProcess"/>
    <dgm:cxn modelId="{B2AC00FE-EE14-41C5-B8C6-3BB4FA54ED27}" type="presParOf" srcId="{EABC9B82-7C1F-4BAD-B288-19D68B782260}" destId="{991F5E49-699C-4CD1-A9C8-70140FC56776}"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A602C1-EEAF-4A99-AB3E-CD441CC48B50}" type="doc">
      <dgm:prSet loTypeId="urn:microsoft.com/office/officeart/2005/8/layout/vList5" loCatId="list" qsTypeId="urn:microsoft.com/office/officeart/2005/8/quickstyle/simple5" qsCatId="simple" csTypeId="urn:microsoft.com/office/officeart/2005/8/colors/accent1_2" csCatId="accent1" phldr="1"/>
      <dgm:spPr/>
    </dgm:pt>
    <dgm:pt modelId="{0AAA84A9-918C-4E6C-9359-41C678CEF3C7}">
      <dgm:prSet phldrT="[Text]"/>
      <dgm:spPr/>
      <dgm:t>
        <a:bodyPr vert="horz"/>
        <a:lstStyle/>
        <a:p>
          <a:r>
            <a:rPr lang="en-US" dirty="0"/>
            <a:t>Understanding Your </a:t>
          </a:r>
          <a:br>
            <a:rPr lang="en-US" dirty="0"/>
          </a:br>
          <a:r>
            <a:rPr lang="en-US" dirty="0"/>
            <a:t>Top Challenges</a:t>
          </a:r>
          <a:endParaRPr lang="en-CA" dirty="0"/>
        </a:p>
      </dgm:t>
    </dgm:pt>
    <dgm:pt modelId="{64C4BB98-9A92-4935-A750-2FD2D7640984}" type="parTrans" cxnId="{C5F4411E-52AC-4EDE-A117-D0F52AF8CCCB}">
      <dgm:prSet/>
      <dgm:spPr/>
      <dgm:t>
        <a:bodyPr/>
        <a:lstStyle/>
        <a:p>
          <a:endParaRPr lang="en-CA"/>
        </a:p>
      </dgm:t>
    </dgm:pt>
    <dgm:pt modelId="{41DE9FEC-C3A6-4F2C-B857-4E6213D8A87B}" type="sibTrans" cxnId="{C5F4411E-52AC-4EDE-A117-D0F52AF8CCCB}">
      <dgm:prSet/>
      <dgm:spPr/>
      <dgm:t>
        <a:bodyPr/>
        <a:lstStyle/>
        <a:p>
          <a:endParaRPr lang="en-CA"/>
        </a:p>
      </dgm:t>
    </dgm:pt>
    <dgm:pt modelId="{9664F0CF-54F5-4966-AFE5-36B31F0214DB}">
      <dgm:prSet/>
      <dgm:spPr/>
      <dgm:t>
        <a:bodyPr/>
        <a:lstStyle/>
        <a:p>
          <a:r>
            <a:rPr lang="en-US" dirty="0"/>
            <a:t>Transitioning From Projects to Product-Centric Delivery</a:t>
          </a:r>
          <a:endParaRPr lang="en-CA" dirty="0"/>
        </a:p>
      </dgm:t>
    </dgm:pt>
    <dgm:pt modelId="{608674BD-6DAE-4353-910B-1817EE58A298}" type="parTrans" cxnId="{71A1B527-2E48-42CA-8086-E244CFB462D1}">
      <dgm:prSet/>
      <dgm:spPr/>
      <dgm:t>
        <a:bodyPr/>
        <a:lstStyle/>
        <a:p>
          <a:endParaRPr lang="en-CA"/>
        </a:p>
      </dgm:t>
    </dgm:pt>
    <dgm:pt modelId="{DE7DDB25-533D-4C09-8F9C-BE405A6F61D5}" type="sibTrans" cxnId="{71A1B527-2E48-42CA-8086-E244CFB462D1}">
      <dgm:prSet/>
      <dgm:spPr/>
      <dgm:t>
        <a:bodyPr/>
        <a:lstStyle/>
        <a:p>
          <a:endParaRPr lang="en-CA"/>
        </a:p>
      </dgm:t>
    </dgm:pt>
    <dgm:pt modelId="{080F6863-5D5B-4E06-86EC-4D06330D65EE}">
      <dgm:prSet/>
      <dgm:spPr/>
      <dgm:t>
        <a:bodyPr/>
        <a:lstStyle/>
        <a:p>
          <a:r>
            <a:rPr lang="en-US" dirty="0"/>
            <a:t>Enterprise Agility and the Value of Change</a:t>
          </a:r>
          <a:endParaRPr lang="en-CA" dirty="0"/>
        </a:p>
      </dgm:t>
    </dgm:pt>
    <dgm:pt modelId="{64E1DBA7-A19D-4BAC-BB63-97E49B018893}" type="parTrans" cxnId="{E84BE656-E77F-4724-9177-D13CC600D4DF}">
      <dgm:prSet/>
      <dgm:spPr/>
      <dgm:t>
        <a:bodyPr/>
        <a:lstStyle/>
        <a:p>
          <a:endParaRPr lang="en-CA"/>
        </a:p>
      </dgm:t>
    </dgm:pt>
    <dgm:pt modelId="{50A424E6-BBB9-4F3A-9897-EB1F5908F19E}" type="sibTrans" cxnId="{E84BE656-E77F-4724-9177-D13CC600D4DF}">
      <dgm:prSet/>
      <dgm:spPr/>
      <dgm:t>
        <a:bodyPr/>
        <a:lstStyle/>
        <a:p>
          <a:endParaRPr lang="en-CA"/>
        </a:p>
      </dgm:t>
    </dgm:pt>
    <dgm:pt modelId="{675F227F-B96A-4D94-8BD5-E785790AAB4D}">
      <dgm:prSet/>
      <dgm:spPr/>
      <dgm:t>
        <a:bodyPr/>
        <a:lstStyle/>
        <a:p>
          <a:r>
            <a:rPr lang="en-US" dirty="0"/>
            <a:t>Defining Your Products and Product Management</a:t>
          </a:r>
          <a:endParaRPr lang="en-CA" dirty="0"/>
        </a:p>
      </dgm:t>
    </dgm:pt>
    <dgm:pt modelId="{CE858545-D636-44D6-8B77-34689EFB2DCE}" type="parTrans" cxnId="{771825FB-1FF6-4129-9016-5F6547EF5CD0}">
      <dgm:prSet/>
      <dgm:spPr/>
      <dgm:t>
        <a:bodyPr/>
        <a:lstStyle/>
        <a:p>
          <a:endParaRPr lang="en-CA"/>
        </a:p>
      </dgm:t>
    </dgm:pt>
    <dgm:pt modelId="{383C3D49-BC8E-41B8-B940-9F567695B3CB}" type="sibTrans" cxnId="{771825FB-1FF6-4129-9016-5F6547EF5CD0}">
      <dgm:prSet/>
      <dgm:spPr/>
      <dgm:t>
        <a:bodyPr/>
        <a:lstStyle/>
        <a:p>
          <a:endParaRPr lang="en-CA"/>
        </a:p>
      </dgm:t>
    </dgm:pt>
    <dgm:pt modelId="{F496DD87-62C7-4FCE-96A0-B95E1275D203}">
      <dgm:prSet/>
      <dgm:spPr/>
      <dgm:t>
        <a:bodyPr/>
        <a:lstStyle/>
        <a:p>
          <a:r>
            <a:rPr lang="en-US" dirty="0"/>
            <a:t>Connecting Product Management to Agile Practices</a:t>
          </a:r>
          <a:endParaRPr lang="en-CA" dirty="0"/>
        </a:p>
      </dgm:t>
    </dgm:pt>
    <dgm:pt modelId="{E26A633F-727C-4CB7-99AC-4DFCCFD77DDC}" type="parTrans" cxnId="{A915379E-6B28-4A96-B826-D20897F5AB27}">
      <dgm:prSet/>
      <dgm:spPr/>
      <dgm:t>
        <a:bodyPr/>
        <a:lstStyle/>
        <a:p>
          <a:endParaRPr lang="en-CA"/>
        </a:p>
      </dgm:t>
    </dgm:pt>
    <dgm:pt modelId="{197D9956-D35D-4AC7-BD5A-F7B8B6E1E8C1}" type="sibTrans" cxnId="{A915379E-6B28-4A96-B826-D20897F5AB27}">
      <dgm:prSet/>
      <dgm:spPr/>
      <dgm:t>
        <a:bodyPr/>
        <a:lstStyle/>
        <a:p>
          <a:endParaRPr lang="en-CA"/>
        </a:p>
      </dgm:t>
    </dgm:pt>
    <dgm:pt modelId="{4DCC3CF3-BEA4-45F7-9E9B-AC38032DEED4}">
      <dgm:prSet/>
      <dgm:spPr/>
      <dgm:t>
        <a:bodyPr/>
        <a:lstStyle/>
        <a:p>
          <a:r>
            <a:rPr lang="en-CA" dirty="0"/>
            <a:t>Wrap-Up and Retrospective</a:t>
          </a:r>
        </a:p>
      </dgm:t>
    </dgm:pt>
    <dgm:pt modelId="{F2E44A1D-A1D5-433A-9A49-51E38B521E52}" type="parTrans" cxnId="{DB1CEF63-6576-4022-B185-A8CD80B48FA9}">
      <dgm:prSet/>
      <dgm:spPr/>
      <dgm:t>
        <a:bodyPr/>
        <a:lstStyle/>
        <a:p>
          <a:endParaRPr lang="en-CA"/>
        </a:p>
      </dgm:t>
    </dgm:pt>
    <dgm:pt modelId="{49C2738D-A94F-4109-BB76-7C99147F8D1F}" type="sibTrans" cxnId="{DB1CEF63-6576-4022-B185-A8CD80B48FA9}">
      <dgm:prSet/>
      <dgm:spPr/>
      <dgm:t>
        <a:bodyPr/>
        <a:lstStyle/>
        <a:p>
          <a:endParaRPr lang="en-CA"/>
        </a:p>
      </dgm:t>
    </dgm:pt>
    <dgm:pt modelId="{2C573BBD-BFCE-42B7-ABE2-2BF0CD029933}">
      <dgm:prSet>
        <dgm:style>
          <a:lnRef idx="1">
            <a:schemeClr val="accent1"/>
          </a:lnRef>
          <a:fillRef idx="2">
            <a:schemeClr val="accent1"/>
          </a:fillRef>
          <a:effectRef idx="1">
            <a:schemeClr val="accent1"/>
          </a:effectRef>
          <a:fontRef idx="minor">
            <a:schemeClr val="dk1"/>
          </a:fontRef>
        </dgm:style>
      </dgm:prSet>
      <dgm:spPr/>
      <dgm:t>
        <a:bodyPr/>
        <a:lstStyle/>
        <a:p>
          <a:r>
            <a:rPr lang="en-CA" dirty="0"/>
            <a:t>Commit to Empowering Agile Product Teams</a:t>
          </a:r>
        </a:p>
      </dgm:t>
    </dgm:pt>
    <dgm:pt modelId="{4B29C0A4-9F73-4B23-87DA-8E128ABCDEF6}" type="parTrans" cxnId="{72C8060A-5542-4F79-BBB2-D1BC12061D50}">
      <dgm:prSet/>
      <dgm:spPr/>
      <dgm:t>
        <a:bodyPr/>
        <a:lstStyle/>
        <a:p>
          <a:endParaRPr lang="en-US"/>
        </a:p>
      </dgm:t>
    </dgm:pt>
    <dgm:pt modelId="{3CEDCAF1-EAFF-44B6-B242-40AFF13D846D}" type="sibTrans" cxnId="{72C8060A-5542-4F79-BBB2-D1BC12061D50}">
      <dgm:prSet/>
      <dgm:spPr/>
      <dgm:t>
        <a:bodyPr/>
        <a:lstStyle/>
        <a:p>
          <a:endParaRPr lang="en-US"/>
        </a:p>
      </dgm:t>
    </dgm:pt>
    <dgm:pt modelId="{8E94AD95-9FA3-46D0-96D5-DA2E7B6B419F}" type="pres">
      <dgm:prSet presAssocID="{EDA602C1-EEAF-4A99-AB3E-CD441CC48B50}" presName="Name0" presStyleCnt="0">
        <dgm:presLayoutVars>
          <dgm:dir/>
          <dgm:animLvl val="lvl"/>
          <dgm:resizeHandles val="exact"/>
        </dgm:presLayoutVars>
      </dgm:prSet>
      <dgm:spPr/>
    </dgm:pt>
    <dgm:pt modelId="{3B52782E-1E64-4E4E-A7A3-8550EE6FBEB4}" type="pres">
      <dgm:prSet presAssocID="{0AAA84A9-918C-4E6C-9359-41C678CEF3C7}" presName="linNode" presStyleCnt="0"/>
      <dgm:spPr/>
    </dgm:pt>
    <dgm:pt modelId="{5C9E87A0-5762-4202-8B87-8D087D92FA85}" type="pres">
      <dgm:prSet presAssocID="{0AAA84A9-918C-4E6C-9359-41C678CEF3C7}" presName="parentText" presStyleLbl="node1" presStyleIdx="0" presStyleCnt="7">
        <dgm:presLayoutVars>
          <dgm:chMax val="1"/>
          <dgm:bulletEnabled val="1"/>
        </dgm:presLayoutVars>
      </dgm:prSet>
      <dgm:spPr>
        <a:xfrm>
          <a:off x="2106140" y="494"/>
          <a:ext cx="2021791" cy="791919"/>
        </a:xfrm>
      </dgm:spPr>
    </dgm:pt>
    <dgm:pt modelId="{6391DD6D-CC52-4DB8-88D9-5737D2E36932}" type="pres">
      <dgm:prSet presAssocID="{41DE9FEC-C3A6-4F2C-B857-4E6213D8A87B}" presName="sp" presStyleCnt="0"/>
      <dgm:spPr/>
    </dgm:pt>
    <dgm:pt modelId="{8E4BD03F-C840-432F-A0D6-E458D6AC6D8E}" type="pres">
      <dgm:prSet presAssocID="{9664F0CF-54F5-4966-AFE5-36B31F0214DB}" presName="linNode" presStyleCnt="0"/>
      <dgm:spPr/>
    </dgm:pt>
    <dgm:pt modelId="{492ACEC9-C050-4376-A719-8D26FA8AD8B9}" type="pres">
      <dgm:prSet presAssocID="{9664F0CF-54F5-4966-AFE5-36B31F0214DB}" presName="parentText" presStyleLbl="node1" presStyleIdx="1" presStyleCnt="7">
        <dgm:presLayoutVars>
          <dgm:chMax val="1"/>
          <dgm:bulletEnabled val="1"/>
        </dgm:presLayoutVars>
      </dgm:prSet>
      <dgm:spPr/>
    </dgm:pt>
    <dgm:pt modelId="{DA48BF21-2BBD-4EB8-A28C-118A1E628563}" type="pres">
      <dgm:prSet presAssocID="{DE7DDB25-533D-4C09-8F9C-BE405A6F61D5}" presName="sp" presStyleCnt="0"/>
      <dgm:spPr/>
    </dgm:pt>
    <dgm:pt modelId="{104B2370-0276-46C5-85C3-51D36C6D1FFF}" type="pres">
      <dgm:prSet presAssocID="{080F6863-5D5B-4E06-86EC-4D06330D65EE}" presName="linNode" presStyleCnt="0"/>
      <dgm:spPr/>
    </dgm:pt>
    <dgm:pt modelId="{8B3DDAB7-6A41-43F0-8B98-5BCDBCADF53D}" type="pres">
      <dgm:prSet presAssocID="{080F6863-5D5B-4E06-86EC-4D06330D65EE}" presName="parentText" presStyleLbl="node1" presStyleIdx="2" presStyleCnt="7">
        <dgm:presLayoutVars>
          <dgm:chMax val="1"/>
          <dgm:bulletEnabled val="1"/>
        </dgm:presLayoutVars>
      </dgm:prSet>
      <dgm:spPr/>
    </dgm:pt>
    <dgm:pt modelId="{482E6021-A6A4-41DE-B187-15B4DFB0F8CF}" type="pres">
      <dgm:prSet presAssocID="{50A424E6-BBB9-4F3A-9897-EB1F5908F19E}" presName="sp" presStyleCnt="0"/>
      <dgm:spPr/>
    </dgm:pt>
    <dgm:pt modelId="{858FCB54-0746-47FE-97D1-CC93BF7A1795}" type="pres">
      <dgm:prSet presAssocID="{675F227F-B96A-4D94-8BD5-E785790AAB4D}" presName="linNode" presStyleCnt="0"/>
      <dgm:spPr/>
    </dgm:pt>
    <dgm:pt modelId="{5FF22DC6-13BC-41F2-B987-916D0935DCE8}" type="pres">
      <dgm:prSet presAssocID="{675F227F-B96A-4D94-8BD5-E785790AAB4D}" presName="parentText" presStyleLbl="node1" presStyleIdx="3" presStyleCnt="7">
        <dgm:presLayoutVars>
          <dgm:chMax val="1"/>
          <dgm:bulletEnabled val="1"/>
        </dgm:presLayoutVars>
      </dgm:prSet>
      <dgm:spPr/>
    </dgm:pt>
    <dgm:pt modelId="{D2E9F103-5085-4049-89C7-CAF5B10424DC}" type="pres">
      <dgm:prSet presAssocID="{383C3D49-BC8E-41B8-B940-9F567695B3CB}" presName="sp" presStyleCnt="0"/>
      <dgm:spPr/>
    </dgm:pt>
    <dgm:pt modelId="{978480A7-79A1-4798-9869-A27873D4A439}" type="pres">
      <dgm:prSet presAssocID="{F496DD87-62C7-4FCE-96A0-B95E1275D203}" presName="linNode" presStyleCnt="0"/>
      <dgm:spPr/>
    </dgm:pt>
    <dgm:pt modelId="{FD8B83DC-4D45-4A9D-907E-F1A742DF3EB5}" type="pres">
      <dgm:prSet presAssocID="{F496DD87-62C7-4FCE-96A0-B95E1275D203}" presName="parentText" presStyleLbl="node1" presStyleIdx="4" presStyleCnt="7">
        <dgm:presLayoutVars>
          <dgm:chMax val="1"/>
          <dgm:bulletEnabled val="1"/>
        </dgm:presLayoutVars>
      </dgm:prSet>
      <dgm:spPr/>
    </dgm:pt>
    <dgm:pt modelId="{B7604EC3-26A8-44E0-AD54-B8BD9C5C8A91}" type="pres">
      <dgm:prSet presAssocID="{197D9956-D35D-4AC7-BD5A-F7B8B6E1E8C1}" presName="sp" presStyleCnt="0"/>
      <dgm:spPr/>
    </dgm:pt>
    <dgm:pt modelId="{BBCD607A-E711-4E64-A15D-96D632556304}" type="pres">
      <dgm:prSet presAssocID="{2C573BBD-BFCE-42B7-ABE2-2BF0CD029933}" presName="linNode" presStyleCnt="0"/>
      <dgm:spPr/>
    </dgm:pt>
    <dgm:pt modelId="{0FE238B3-A6FC-4B1C-A932-0130BC081B71}" type="pres">
      <dgm:prSet presAssocID="{2C573BBD-BFCE-42B7-ABE2-2BF0CD029933}" presName="parentText" presStyleLbl="node1" presStyleIdx="5" presStyleCnt="7">
        <dgm:presLayoutVars>
          <dgm:chMax val="1"/>
          <dgm:bulletEnabled val="1"/>
        </dgm:presLayoutVars>
      </dgm:prSet>
      <dgm:spPr/>
    </dgm:pt>
    <dgm:pt modelId="{3ACC6DC8-0D5F-4E66-BC87-6D03C6192BCC}" type="pres">
      <dgm:prSet presAssocID="{3CEDCAF1-EAFF-44B6-B242-40AFF13D846D}" presName="sp" presStyleCnt="0"/>
      <dgm:spPr/>
    </dgm:pt>
    <dgm:pt modelId="{94B43228-8EA5-47E4-9D8A-848C02195735}" type="pres">
      <dgm:prSet presAssocID="{4DCC3CF3-BEA4-45F7-9E9B-AC38032DEED4}" presName="linNode" presStyleCnt="0"/>
      <dgm:spPr/>
    </dgm:pt>
    <dgm:pt modelId="{39336184-19B1-4422-85AF-A694E6B5895B}" type="pres">
      <dgm:prSet presAssocID="{4DCC3CF3-BEA4-45F7-9E9B-AC38032DEED4}" presName="parentText" presStyleLbl="node1" presStyleIdx="6" presStyleCnt="7">
        <dgm:presLayoutVars>
          <dgm:chMax val="1"/>
          <dgm:bulletEnabled val="1"/>
        </dgm:presLayoutVars>
      </dgm:prSet>
      <dgm:spPr/>
    </dgm:pt>
  </dgm:ptLst>
  <dgm:cxnLst>
    <dgm:cxn modelId="{72C8060A-5542-4F79-BBB2-D1BC12061D50}" srcId="{EDA602C1-EEAF-4A99-AB3E-CD441CC48B50}" destId="{2C573BBD-BFCE-42B7-ABE2-2BF0CD029933}" srcOrd="5" destOrd="0" parTransId="{4B29C0A4-9F73-4B23-87DA-8E128ABCDEF6}" sibTransId="{3CEDCAF1-EAFF-44B6-B242-40AFF13D846D}"/>
    <dgm:cxn modelId="{931E030D-7EE1-4BEF-B428-ED36DE3C0F5C}" type="presOf" srcId="{080F6863-5D5B-4E06-86EC-4D06330D65EE}" destId="{8B3DDAB7-6A41-43F0-8B98-5BCDBCADF53D}" srcOrd="0" destOrd="0" presId="urn:microsoft.com/office/officeart/2005/8/layout/vList5"/>
    <dgm:cxn modelId="{C5F4411E-52AC-4EDE-A117-D0F52AF8CCCB}" srcId="{EDA602C1-EEAF-4A99-AB3E-CD441CC48B50}" destId="{0AAA84A9-918C-4E6C-9359-41C678CEF3C7}" srcOrd="0" destOrd="0" parTransId="{64C4BB98-9A92-4935-A750-2FD2D7640984}" sibTransId="{41DE9FEC-C3A6-4F2C-B857-4E6213D8A87B}"/>
    <dgm:cxn modelId="{71A1B527-2E48-42CA-8086-E244CFB462D1}" srcId="{EDA602C1-EEAF-4A99-AB3E-CD441CC48B50}" destId="{9664F0CF-54F5-4966-AFE5-36B31F0214DB}" srcOrd="1" destOrd="0" parTransId="{608674BD-6DAE-4353-910B-1817EE58A298}" sibTransId="{DE7DDB25-533D-4C09-8F9C-BE405A6F61D5}"/>
    <dgm:cxn modelId="{DB1CEF63-6576-4022-B185-A8CD80B48FA9}" srcId="{EDA602C1-EEAF-4A99-AB3E-CD441CC48B50}" destId="{4DCC3CF3-BEA4-45F7-9E9B-AC38032DEED4}" srcOrd="6" destOrd="0" parTransId="{F2E44A1D-A1D5-433A-9A49-51E38B521E52}" sibTransId="{49C2738D-A94F-4109-BB76-7C99147F8D1F}"/>
    <dgm:cxn modelId="{E84BE656-E77F-4724-9177-D13CC600D4DF}" srcId="{EDA602C1-EEAF-4A99-AB3E-CD441CC48B50}" destId="{080F6863-5D5B-4E06-86EC-4D06330D65EE}" srcOrd="2" destOrd="0" parTransId="{64E1DBA7-A19D-4BAC-BB63-97E49B018893}" sibTransId="{50A424E6-BBB9-4F3A-9897-EB1F5908F19E}"/>
    <dgm:cxn modelId="{8B292B59-2DFF-4371-BA70-619E63B28E17}" type="presOf" srcId="{2C573BBD-BFCE-42B7-ABE2-2BF0CD029933}" destId="{0FE238B3-A6FC-4B1C-A932-0130BC081B71}" srcOrd="0" destOrd="0" presId="urn:microsoft.com/office/officeart/2005/8/layout/vList5"/>
    <dgm:cxn modelId="{25989A79-06D5-4641-B4C6-7006E6368E12}" type="presOf" srcId="{EDA602C1-EEAF-4A99-AB3E-CD441CC48B50}" destId="{8E94AD95-9FA3-46D0-96D5-DA2E7B6B419F}" srcOrd="0" destOrd="0" presId="urn:microsoft.com/office/officeart/2005/8/layout/vList5"/>
    <dgm:cxn modelId="{A784027C-13B0-4068-B781-349BD39E0C45}" type="presOf" srcId="{F496DD87-62C7-4FCE-96A0-B95E1275D203}" destId="{FD8B83DC-4D45-4A9D-907E-F1A742DF3EB5}" srcOrd="0" destOrd="0" presId="urn:microsoft.com/office/officeart/2005/8/layout/vList5"/>
    <dgm:cxn modelId="{A915379E-6B28-4A96-B826-D20897F5AB27}" srcId="{EDA602C1-EEAF-4A99-AB3E-CD441CC48B50}" destId="{F496DD87-62C7-4FCE-96A0-B95E1275D203}" srcOrd="4" destOrd="0" parTransId="{E26A633F-727C-4CB7-99AC-4DFCCFD77DDC}" sibTransId="{197D9956-D35D-4AC7-BD5A-F7B8B6E1E8C1}"/>
    <dgm:cxn modelId="{06B921C3-E4E7-4B1E-B4D1-4A6170599DFF}" type="presOf" srcId="{0AAA84A9-918C-4E6C-9359-41C678CEF3C7}" destId="{5C9E87A0-5762-4202-8B87-8D087D92FA85}" srcOrd="0" destOrd="0" presId="urn:microsoft.com/office/officeart/2005/8/layout/vList5"/>
    <dgm:cxn modelId="{3624C0D9-CDD9-4F79-987C-7A9EF0B1B202}" type="presOf" srcId="{675F227F-B96A-4D94-8BD5-E785790AAB4D}" destId="{5FF22DC6-13BC-41F2-B987-916D0935DCE8}" srcOrd="0" destOrd="0" presId="urn:microsoft.com/office/officeart/2005/8/layout/vList5"/>
    <dgm:cxn modelId="{9DA559DB-3E61-4B49-995D-C59369402502}" type="presOf" srcId="{9664F0CF-54F5-4966-AFE5-36B31F0214DB}" destId="{492ACEC9-C050-4376-A719-8D26FA8AD8B9}" srcOrd="0" destOrd="0" presId="urn:microsoft.com/office/officeart/2005/8/layout/vList5"/>
    <dgm:cxn modelId="{94E941F2-822D-48CD-91CB-A6BCE816698F}" type="presOf" srcId="{4DCC3CF3-BEA4-45F7-9E9B-AC38032DEED4}" destId="{39336184-19B1-4422-85AF-A694E6B5895B}" srcOrd="0" destOrd="0" presId="urn:microsoft.com/office/officeart/2005/8/layout/vList5"/>
    <dgm:cxn modelId="{771825FB-1FF6-4129-9016-5F6547EF5CD0}" srcId="{EDA602C1-EEAF-4A99-AB3E-CD441CC48B50}" destId="{675F227F-B96A-4D94-8BD5-E785790AAB4D}" srcOrd="3" destOrd="0" parTransId="{CE858545-D636-44D6-8B77-34689EFB2DCE}" sibTransId="{383C3D49-BC8E-41B8-B940-9F567695B3CB}"/>
    <dgm:cxn modelId="{EA9C1CD6-3EED-47DB-B32E-D0377AF1D0D8}" type="presParOf" srcId="{8E94AD95-9FA3-46D0-96D5-DA2E7B6B419F}" destId="{3B52782E-1E64-4E4E-A7A3-8550EE6FBEB4}" srcOrd="0" destOrd="0" presId="urn:microsoft.com/office/officeart/2005/8/layout/vList5"/>
    <dgm:cxn modelId="{BA04AC74-C581-4E17-ADDC-FD8B78632523}" type="presParOf" srcId="{3B52782E-1E64-4E4E-A7A3-8550EE6FBEB4}" destId="{5C9E87A0-5762-4202-8B87-8D087D92FA85}" srcOrd="0" destOrd="0" presId="urn:microsoft.com/office/officeart/2005/8/layout/vList5"/>
    <dgm:cxn modelId="{2AAA16C9-2DDB-43C3-AC5E-0B1634A8E0D0}" type="presParOf" srcId="{8E94AD95-9FA3-46D0-96D5-DA2E7B6B419F}" destId="{6391DD6D-CC52-4DB8-88D9-5737D2E36932}" srcOrd="1" destOrd="0" presId="urn:microsoft.com/office/officeart/2005/8/layout/vList5"/>
    <dgm:cxn modelId="{96104461-11FB-4443-8E73-611BAB52A6E8}" type="presParOf" srcId="{8E94AD95-9FA3-46D0-96D5-DA2E7B6B419F}" destId="{8E4BD03F-C840-432F-A0D6-E458D6AC6D8E}" srcOrd="2" destOrd="0" presId="urn:microsoft.com/office/officeart/2005/8/layout/vList5"/>
    <dgm:cxn modelId="{E0FF5EE5-034C-4ADD-A2E3-2EF00B638620}" type="presParOf" srcId="{8E4BD03F-C840-432F-A0D6-E458D6AC6D8E}" destId="{492ACEC9-C050-4376-A719-8D26FA8AD8B9}" srcOrd="0" destOrd="0" presId="urn:microsoft.com/office/officeart/2005/8/layout/vList5"/>
    <dgm:cxn modelId="{E8A53934-106A-4CF6-BA76-0CE4CA2BA01B}" type="presParOf" srcId="{8E94AD95-9FA3-46D0-96D5-DA2E7B6B419F}" destId="{DA48BF21-2BBD-4EB8-A28C-118A1E628563}" srcOrd="3" destOrd="0" presId="urn:microsoft.com/office/officeart/2005/8/layout/vList5"/>
    <dgm:cxn modelId="{3274D526-9226-4E9F-B3E1-4DD0A076CB21}" type="presParOf" srcId="{8E94AD95-9FA3-46D0-96D5-DA2E7B6B419F}" destId="{104B2370-0276-46C5-85C3-51D36C6D1FFF}" srcOrd="4" destOrd="0" presId="urn:microsoft.com/office/officeart/2005/8/layout/vList5"/>
    <dgm:cxn modelId="{E048C263-A127-45EC-ADDB-45387E64B7B1}" type="presParOf" srcId="{104B2370-0276-46C5-85C3-51D36C6D1FFF}" destId="{8B3DDAB7-6A41-43F0-8B98-5BCDBCADF53D}" srcOrd="0" destOrd="0" presId="urn:microsoft.com/office/officeart/2005/8/layout/vList5"/>
    <dgm:cxn modelId="{9CAB25CD-546A-4312-93C3-B47E73517CE2}" type="presParOf" srcId="{8E94AD95-9FA3-46D0-96D5-DA2E7B6B419F}" destId="{482E6021-A6A4-41DE-B187-15B4DFB0F8CF}" srcOrd="5" destOrd="0" presId="urn:microsoft.com/office/officeart/2005/8/layout/vList5"/>
    <dgm:cxn modelId="{85E90C6C-53E5-4F2C-9FF1-207AE6E0424A}" type="presParOf" srcId="{8E94AD95-9FA3-46D0-96D5-DA2E7B6B419F}" destId="{858FCB54-0746-47FE-97D1-CC93BF7A1795}" srcOrd="6" destOrd="0" presId="urn:microsoft.com/office/officeart/2005/8/layout/vList5"/>
    <dgm:cxn modelId="{D59B3044-1F48-40DE-9C67-F7F8D96C3642}" type="presParOf" srcId="{858FCB54-0746-47FE-97D1-CC93BF7A1795}" destId="{5FF22DC6-13BC-41F2-B987-916D0935DCE8}" srcOrd="0" destOrd="0" presId="urn:microsoft.com/office/officeart/2005/8/layout/vList5"/>
    <dgm:cxn modelId="{88E77A2C-B5A9-4D17-B03B-EEC8C1B2E19C}" type="presParOf" srcId="{8E94AD95-9FA3-46D0-96D5-DA2E7B6B419F}" destId="{D2E9F103-5085-4049-89C7-CAF5B10424DC}" srcOrd="7" destOrd="0" presId="urn:microsoft.com/office/officeart/2005/8/layout/vList5"/>
    <dgm:cxn modelId="{D996E93E-CFAC-40AF-8897-FF4255C5A72B}" type="presParOf" srcId="{8E94AD95-9FA3-46D0-96D5-DA2E7B6B419F}" destId="{978480A7-79A1-4798-9869-A27873D4A439}" srcOrd="8" destOrd="0" presId="urn:microsoft.com/office/officeart/2005/8/layout/vList5"/>
    <dgm:cxn modelId="{059618F5-9042-4EC5-B4BC-AB6A8EB1D340}" type="presParOf" srcId="{978480A7-79A1-4798-9869-A27873D4A439}" destId="{FD8B83DC-4D45-4A9D-907E-F1A742DF3EB5}" srcOrd="0" destOrd="0" presId="urn:microsoft.com/office/officeart/2005/8/layout/vList5"/>
    <dgm:cxn modelId="{A978B9E4-855E-44E2-ADF8-272D90493F97}" type="presParOf" srcId="{8E94AD95-9FA3-46D0-96D5-DA2E7B6B419F}" destId="{B7604EC3-26A8-44E0-AD54-B8BD9C5C8A91}" srcOrd="9" destOrd="0" presId="urn:microsoft.com/office/officeart/2005/8/layout/vList5"/>
    <dgm:cxn modelId="{1D09B545-CB1A-4BD6-BCE5-26A1B6BD4DB4}" type="presParOf" srcId="{8E94AD95-9FA3-46D0-96D5-DA2E7B6B419F}" destId="{BBCD607A-E711-4E64-A15D-96D632556304}" srcOrd="10" destOrd="0" presId="urn:microsoft.com/office/officeart/2005/8/layout/vList5"/>
    <dgm:cxn modelId="{41F28999-E3BD-4455-A38B-E70116CB1C48}" type="presParOf" srcId="{BBCD607A-E711-4E64-A15D-96D632556304}" destId="{0FE238B3-A6FC-4B1C-A932-0130BC081B71}" srcOrd="0" destOrd="0" presId="urn:microsoft.com/office/officeart/2005/8/layout/vList5"/>
    <dgm:cxn modelId="{C279D3A7-2BEB-43C6-B10E-5CF65736271B}" type="presParOf" srcId="{8E94AD95-9FA3-46D0-96D5-DA2E7B6B419F}" destId="{3ACC6DC8-0D5F-4E66-BC87-6D03C6192BCC}" srcOrd="11" destOrd="0" presId="urn:microsoft.com/office/officeart/2005/8/layout/vList5"/>
    <dgm:cxn modelId="{8A190617-CE66-4817-87CD-AB128E4C54B2}" type="presParOf" srcId="{8E94AD95-9FA3-46D0-96D5-DA2E7B6B419F}" destId="{94B43228-8EA5-47E4-9D8A-848C02195735}" srcOrd="12" destOrd="0" presId="urn:microsoft.com/office/officeart/2005/8/layout/vList5"/>
    <dgm:cxn modelId="{F0F108A8-DBE7-4BE7-9330-A71467EDC379}" type="presParOf" srcId="{94B43228-8EA5-47E4-9D8A-848C02195735}" destId="{39336184-19B1-4422-85AF-A694E6B5895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B5A1F8F-0590-4D29-86D5-5A3CC9FC9A47}" type="doc">
      <dgm:prSet loTypeId="urn:microsoft.com/office/officeart/2005/8/layout/cycle8" loCatId="cycle" qsTypeId="urn:microsoft.com/office/officeart/2005/8/quickstyle/simple1" qsCatId="simple" csTypeId="urn:microsoft.com/office/officeart/2005/8/colors/accent1_2" csCatId="accent1" phldr="1"/>
      <dgm:spPr/>
    </dgm:pt>
    <dgm:pt modelId="{68EBC17B-D47A-43FE-9261-BF4D747E77C4}">
      <dgm:prSet phldrT="[Text]"/>
      <dgm:spPr/>
      <dgm:t>
        <a:bodyPr/>
        <a:lstStyle/>
        <a:p>
          <a:r>
            <a:rPr lang="en-CA" b="1" dirty="0">
              <a:latin typeface="Roboto Condensed Light" panose="02000000000000000000" pitchFamily="2" charset="0"/>
              <a:ea typeface="Roboto Condensed Light" panose="02000000000000000000" pitchFamily="2" charset="0"/>
            </a:rPr>
            <a:t>Learning</a:t>
          </a:r>
        </a:p>
      </dgm:t>
    </dgm:pt>
    <dgm:pt modelId="{40CDF25B-4145-4AF0-A024-DEFA2ECD394E}" type="parTrans" cxnId="{2EF74464-1409-438B-86E9-8C120ED4BD69}">
      <dgm:prSet/>
      <dgm:spPr/>
      <dgm:t>
        <a:bodyPr/>
        <a:lstStyle/>
        <a:p>
          <a:endParaRPr lang="en-CA" b="1">
            <a:latin typeface="Roboto Condensed Light" panose="02000000000000000000" pitchFamily="2" charset="0"/>
            <a:ea typeface="Roboto Condensed Light" panose="02000000000000000000" pitchFamily="2" charset="0"/>
          </a:endParaRPr>
        </a:p>
      </dgm:t>
    </dgm:pt>
    <dgm:pt modelId="{289474E4-3CED-469B-9212-D879593887AC}" type="sibTrans" cxnId="{2EF74464-1409-438B-86E9-8C120ED4BD69}">
      <dgm:prSet/>
      <dgm:spPr/>
      <dgm:t>
        <a:bodyPr/>
        <a:lstStyle/>
        <a:p>
          <a:endParaRPr lang="en-CA" b="1">
            <a:latin typeface="Roboto Condensed Light" panose="02000000000000000000" pitchFamily="2" charset="0"/>
            <a:ea typeface="Roboto Condensed Light" panose="02000000000000000000" pitchFamily="2" charset="0"/>
          </a:endParaRPr>
        </a:p>
      </dgm:t>
    </dgm:pt>
    <dgm:pt modelId="{77B098F3-FA8B-4A9B-80B6-7B43D8640AD2}">
      <dgm:prSet phldrT="[Text]"/>
      <dgm:spPr/>
      <dgm:t>
        <a:bodyPr/>
        <a:lstStyle/>
        <a:p>
          <a:r>
            <a:rPr lang="en-CA" b="1" dirty="0">
              <a:latin typeface="Roboto Condensed Light" panose="02000000000000000000" pitchFamily="2" charset="0"/>
              <a:ea typeface="Roboto Condensed Light" panose="02000000000000000000" pitchFamily="2" charset="0"/>
            </a:rPr>
            <a:t>Automation</a:t>
          </a:r>
        </a:p>
      </dgm:t>
    </dgm:pt>
    <dgm:pt modelId="{5FD73375-4069-4642-AAF9-FB2983515FAF}" type="parTrans" cxnId="{441DDD9F-CDA7-41E3-B2D7-FCA11E7E6981}">
      <dgm:prSet/>
      <dgm:spPr/>
      <dgm:t>
        <a:bodyPr/>
        <a:lstStyle/>
        <a:p>
          <a:endParaRPr lang="en-CA" b="1">
            <a:latin typeface="Roboto Condensed Light" panose="02000000000000000000" pitchFamily="2" charset="0"/>
            <a:ea typeface="Roboto Condensed Light" panose="02000000000000000000" pitchFamily="2" charset="0"/>
          </a:endParaRPr>
        </a:p>
      </dgm:t>
    </dgm:pt>
    <dgm:pt modelId="{7DEB10A5-84F1-4285-9C29-641AA57A325A}" type="sibTrans" cxnId="{441DDD9F-CDA7-41E3-B2D7-FCA11E7E6981}">
      <dgm:prSet/>
      <dgm:spPr/>
      <dgm:t>
        <a:bodyPr/>
        <a:lstStyle/>
        <a:p>
          <a:endParaRPr lang="en-CA" b="1">
            <a:latin typeface="Roboto Condensed Light" panose="02000000000000000000" pitchFamily="2" charset="0"/>
            <a:ea typeface="Roboto Condensed Light" panose="02000000000000000000" pitchFamily="2" charset="0"/>
          </a:endParaRPr>
        </a:p>
      </dgm:t>
    </dgm:pt>
    <dgm:pt modelId="{41C913C1-DB1C-4940-B950-1E4F360297B2}">
      <dgm:prSet phldrT="[Text]"/>
      <dgm:spPr/>
      <dgm:t>
        <a:bodyPr/>
        <a:lstStyle/>
        <a:p>
          <a:r>
            <a:rPr lang="en-CA" b="1" dirty="0">
              <a:latin typeface="Roboto Condensed Light" panose="02000000000000000000" pitchFamily="2" charset="0"/>
              <a:ea typeface="Roboto Condensed Light" panose="02000000000000000000" pitchFamily="2" charset="0"/>
            </a:rPr>
            <a:t>Culture</a:t>
          </a:r>
        </a:p>
      </dgm:t>
    </dgm:pt>
    <dgm:pt modelId="{1220D3B5-57F6-479C-B962-31429C8A7E0B}" type="parTrans" cxnId="{A64B2137-126D-4B9B-9F47-BBAA3A12C105}">
      <dgm:prSet/>
      <dgm:spPr/>
      <dgm:t>
        <a:bodyPr/>
        <a:lstStyle/>
        <a:p>
          <a:endParaRPr lang="en-CA" b="1">
            <a:latin typeface="Roboto Condensed Light" panose="02000000000000000000" pitchFamily="2" charset="0"/>
            <a:ea typeface="Roboto Condensed Light" panose="02000000000000000000" pitchFamily="2" charset="0"/>
          </a:endParaRPr>
        </a:p>
      </dgm:t>
    </dgm:pt>
    <dgm:pt modelId="{6851B46E-2AAB-4747-95D6-CA3E9AD3A03A}" type="sibTrans" cxnId="{A64B2137-126D-4B9B-9F47-BBAA3A12C105}">
      <dgm:prSet/>
      <dgm:spPr/>
      <dgm:t>
        <a:bodyPr/>
        <a:lstStyle/>
        <a:p>
          <a:endParaRPr lang="en-CA" b="1">
            <a:latin typeface="Roboto Condensed Light" panose="02000000000000000000" pitchFamily="2" charset="0"/>
            <a:ea typeface="Roboto Condensed Light" panose="02000000000000000000" pitchFamily="2" charset="0"/>
          </a:endParaRPr>
        </a:p>
      </dgm:t>
    </dgm:pt>
    <dgm:pt modelId="{0B0DC224-4622-4F50-BDAD-3AC14FEA5297}">
      <dgm:prSet phldrT="[Text]"/>
      <dgm:spPr/>
      <dgm:t>
        <a:bodyPr/>
        <a:lstStyle/>
        <a:p>
          <a:r>
            <a:rPr lang="en-CA" b="1" dirty="0">
              <a:latin typeface="Roboto Condensed Light" panose="02000000000000000000" pitchFamily="2" charset="0"/>
              <a:ea typeface="Roboto Condensed Light" panose="02000000000000000000" pitchFamily="2" charset="0"/>
            </a:rPr>
            <a:t>Metrics and governance</a:t>
          </a:r>
        </a:p>
      </dgm:t>
    </dgm:pt>
    <dgm:pt modelId="{33B7ABF1-8E74-4DEC-8A92-8CA8F0F8DC41}" type="parTrans" cxnId="{68C63FDF-6278-4BA9-B507-B9262E36692A}">
      <dgm:prSet/>
      <dgm:spPr/>
      <dgm:t>
        <a:bodyPr/>
        <a:lstStyle/>
        <a:p>
          <a:endParaRPr lang="en-CA" b="1">
            <a:latin typeface="Roboto Condensed Light" panose="02000000000000000000" pitchFamily="2" charset="0"/>
            <a:ea typeface="Roboto Condensed Light" panose="02000000000000000000" pitchFamily="2" charset="0"/>
          </a:endParaRPr>
        </a:p>
      </dgm:t>
    </dgm:pt>
    <dgm:pt modelId="{4AC033D3-5457-4B0A-AF90-B723D3530AAF}" type="sibTrans" cxnId="{68C63FDF-6278-4BA9-B507-B9262E36692A}">
      <dgm:prSet/>
      <dgm:spPr/>
      <dgm:t>
        <a:bodyPr/>
        <a:lstStyle/>
        <a:p>
          <a:endParaRPr lang="en-CA" b="1">
            <a:latin typeface="Roboto Condensed Light" panose="02000000000000000000" pitchFamily="2" charset="0"/>
            <a:ea typeface="Roboto Condensed Light" panose="02000000000000000000" pitchFamily="2" charset="0"/>
          </a:endParaRPr>
        </a:p>
      </dgm:t>
    </dgm:pt>
    <dgm:pt modelId="{19D6467E-6E1B-4986-97D5-3ED4E7F77E47}">
      <dgm:prSet phldrT="[Text]"/>
      <dgm:spPr/>
      <dgm:t>
        <a:bodyPr/>
        <a:lstStyle/>
        <a:p>
          <a:r>
            <a:rPr lang="en-CA" b="1" dirty="0">
              <a:latin typeface="Roboto Condensed Light" panose="02000000000000000000" pitchFamily="2" charset="0"/>
              <a:ea typeface="Roboto Condensed Light" panose="02000000000000000000" pitchFamily="2" charset="0"/>
            </a:rPr>
            <a:t>Integrated teams</a:t>
          </a:r>
        </a:p>
      </dgm:t>
    </dgm:pt>
    <dgm:pt modelId="{872197FA-7510-489A-AE69-571747D479A2}" type="parTrans" cxnId="{A40E0D7E-16E1-4670-A4F8-CE3130A4014D}">
      <dgm:prSet/>
      <dgm:spPr/>
      <dgm:t>
        <a:bodyPr/>
        <a:lstStyle/>
        <a:p>
          <a:endParaRPr lang="en-CA" b="1">
            <a:latin typeface="Roboto Condensed Light" panose="02000000000000000000" pitchFamily="2" charset="0"/>
            <a:ea typeface="Roboto Condensed Light" panose="02000000000000000000" pitchFamily="2" charset="0"/>
          </a:endParaRPr>
        </a:p>
      </dgm:t>
    </dgm:pt>
    <dgm:pt modelId="{4A33FD8A-6BA9-470E-82FC-E5852C1276FD}" type="sibTrans" cxnId="{A40E0D7E-16E1-4670-A4F8-CE3130A4014D}">
      <dgm:prSet/>
      <dgm:spPr/>
      <dgm:t>
        <a:bodyPr/>
        <a:lstStyle/>
        <a:p>
          <a:endParaRPr lang="en-CA" b="1">
            <a:latin typeface="Roboto Condensed Light" panose="02000000000000000000" pitchFamily="2" charset="0"/>
            <a:ea typeface="Roboto Condensed Light" panose="02000000000000000000" pitchFamily="2" charset="0"/>
          </a:endParaRPr>
        </a:p>
      </dgm:t>
    </dgm:pt>
    <dgm:pt modelId="{E40907CF-26C5-4FFA-B7D2-B5A7EB2C9AB4}" type="pres">
      <dgm:prSet presAssocID="{EB5A1F8F-0590-4D29-86D5-5A3CC9FC9A47}" presName="compositeShape" presStyleCnt="0">
        <dgm:presLayoutVars>
          <dgm:chMax val="7"/>
          <dgm:dir/>
          <dgm:resizeHandles val="exact"/>
        </dgm:presLayoutVars>
      </dgm:prSet>
      <dgm:spPr/>
    </dgm:pt>
    <dgm:pt modelId="{E25A4354-85BA-4094-B9F7-A39B93104CAA}" type="pres">
      <dgm:prSet presAssocID="{EB5A1F8F-0590-4D29-86D5-5A3CC9FC9A47}" presName="wedge1" presStyleLbl="node1" presStyleIdx="0" presStyleCnt="5"/>
      <dgm:spPr/>
    </dgm:pt>
    <dgm:pt modelId="{9C31DD47-84EA-4D8E-8A39-46289ED5B4E8}" type="pres">
      <dgm:prSet presAssocID="{EB5A1F8F-0590-4D29-86D5-5A3CC9FC9A47}" presName="dummy1a" presStyleCnt="0"/>
      <dgm:spPr/>
    </dgm:pt>
    <dgm:pt modelId="{A46D95D3-A7A9-4406-BA73-2C6840FD9EDA}" type="pres">
      <dgm:prSet presAssocID="{EB5A1F8F-0590-4D29-86D5-5A3CC9FC9A47}" presName="dummy1b" presStyleCnt="0"/>
      <dgm:spPr/>
    </dgm:pt>
    <dgm:pt modelId="{FD70BABD-915E-4BF4-8F6F-BFD277FA10E7}" type="pres">
      <dgm:prSet presAssocID="{EB5A1F8F-0590-4D29-86D5-5A3CC9FC9A47}" presName="wedge1Tx" presStyleLbl="node1" presStyleIdx="0" presStyleCnt="5">
        <dgm:presLayoutVars>
          <dgm:chMax val="0"/>
          <dgm:chPref val="0"/>
          <dgm:bulletEnabled val="1"/>
        </dgm:presLayoutVars>
      </dgm:prSet>
      <dgm:spPr/>
    </dgm:pt>
    <dgm:pt modelId="{3659DA5F-2A66-44D7-BCA8-D85BCFFA7706}" type="pres">
      <dgm:prSet presAssocID="{EB5A1F8F-0590-4D29-86D5-5A3CC9FC9A47}" presName="wedge2" presStyleLbl="node1" presStyleIdx="1" presStyleCnt="5"/>
      <dgm:spPr/>
    </dgm:pt>
    <dgm:pt modelId="{31CE7C92-DF56-4992-AE62-0106CBA29713}" type="pres">
      <dgm:prSet presAssocID="{EB5A1F8F-0590-4D29-86D5-5A3CC9FC9A47}" presName="dummy2a" presStyleCnt="0"/>
      <dgm:spPr/>
    </dgm:pt>
    <dgm:pt modelId="{E987B40C-04C1-4FE2-A771-45A24179656B}" type="pres">
      <dgm:prSet presAssocID="{EB5A1F8F-0590-4D29-86D5-5A3CC9FC9A47}" presName="dummy2b" presStyleCnt="0"/>
      <dgm:spPr/>
    </dgm:pt>
    <dgm:pt modelId="{CFA76BB5-374E-468E-AC60-5CEA8DF14B54}" type="pres">
      <dgm:prSet presAssocID="{EB5A1F8F-0590-4D29-86D5-5A3CC9FC9A47}" presName="wedge2Tx" presStyleLbl="node1" presStyleIdx="1" presStyleCnt="5">
        <dgm:presLayoutVars>
          <dgm:chMax val="0"/>
          <dgm:chPref val="0"/>
          <dgm:bulletEnabled val="1"/>
        </dgm:presLayoutVars>
      </dgm:prSet>
      <dgm:spPr/>
    </dgm:pt>
    <dgm:pt modelId="{2A56F502-5B80-4C79-94B4-1F2205E001D1}" type="pres">
      <dgm:prSet presAssocID="{EB5A1F8F-0590-4D29-86D5-5A3CC9FC9A47}" presName="wedge3" presStyleLbl="node1" presStyleIdx="2" presStyleCnt="5"/>
      <dgm:spPr/>
    </dgm:pt>
    <dgm:pt modelId="{8C9CCC2B-6491-450A-B33E-1169861A0DA2}" type="pres">
      <dgm:prSet presAssocID="{EB5A1F8F-0590-4D29-86D5-5A3CC9FC9A47}" presName="dummy3a" presStyleCnt="0"/>
      <dgm:spPr/>
    </dgm:pt>
    <dgm:pt modelId="{24A3007F-7597-4E75-9C3D-265809A0C58D}" type="pres">
      <dgm:prSet presAssocID="{EB5A1F8F-0590-4D29-86D5-5A3CC9FC9A47}" presName="dummy3b" presStyleCnt="0"/>
      <dgm:spPr/>
    </dgm:pt>
    <dgm:pt modelId="{F28398A9-15D4-45A6-9B17-CA134038804F}" type="pres">
      <dgm:prSet presAssocID="{EB5A1F8F-0590-4D29-86D5-5A3CC9FC9A47}" presName="wedge3Tx" presStyleLbl="node1" presStyleIdx="2" presStyleCnt="5">
        <dgm:presLayoutVars>
          <dgm:chMax val="0"/>
          <dgm:chPref val="0"/>
          <dgm:bulletEnabled val="1"/>
        </dgm:presLayoutVars>
      </dgm:prSet>
      <dgm:spPr/>
    </dgm:pt>
    <dgm:pt modelId="{5C0BC00F-736A-4368-9189-EAEBFCD705F2}" type="pres">
      <dgm:prSet presAssocID="{EB5A1F8F-0590-4D29-86D5-5A3CC9FC9A47}" presName="wedge4" presStyleLbl="node1" presStyleIdx="3" presStyleCnt="5"/>
      <dgm:spPr/>
    </dgm:pt>
    <dgm:pt modelId="{45CE18A7-2FCD-4A45-B810-34F7324206AA}" type="pres">
      <dgm:prSet presAssocID="{EB5A1F8F-0590-4D29-86D5-5A3CC9FC9A47}" presName="dummy4a" presStyleCnt="0"/>
      <dgm:spPr/>
    </dgm:pt>
    <dgm:pt modelId="{2BD5D6CD-C04E-4407-ACA7-9C957536C56A}" type="pres">
      <dgm:prSet presAssocID="{EB5A1F8F-0590-4D29-86D5-5A3CC9FC9A47}" presName="dummy4b" presStyleCnt="0"/>
      <dgm:spPr/>
    </dgm:pt>
    <dgm:pt modelId="{FD63B6A1-EF81-4534-83B3-9BB978067255}" type="pres">
      <dgm:prSet presAssocID="{EB5A1F8F-0590-4D29-86D5-5A3CC9FC9A47}" presName="wedge4Tx" presStyleLbl="node1" presStyleIdx="3" presStyleCnt="5">
        <dgm:presLayoutVars>
          <dgm:chMax val="0"/>
          <dgm:chPref val="0"/>
          <dgm:bulletEnabled val="1"/>
        </dgm:presLayoutVars>
      </dgm:prSet>
      <dgm:spPr/>
    </dgm:pt>
    <dgm:pt modelId="{72270FDB-37EE-4C16-84D1-7D107168420B}" type="pres">
      <dgm:prSet presAssocID="{EB5A1F8F-0590-4D29-86D5-5A3CC9FC9A47}" presName="wedge5" presStyleLbl="node1" presStyleIdx="4" presStyleCnt="5"/>
      <dgm:spPr/>
    </dgm:pt>
    <dgm:pt modelId="{A217BC21-08EE-440E-A7AD-E0F5A8475B6C}" type="pres">
      <dgm:prSet presAssocID="{EB5A1F8F-0590-4D29-86D5-5A3CC9FC9A47}" presName="dummy5a" presStyleCnt="0"/>
      <dgm:spPr/>
    </dgm:pt>
    <dgm:pt modelId="{BE3BFE0B-89D5-4517-A0E5-947B88AE3623}" type="pres">
      <dgm:prSet presAssocID="{EB5A1F8F-0590-4D29-86D5-5A3CC9FC9A47}" presName="dummy5b" presStyleCnt="0"/>
      <dgm:spPr/>
    </dgm:pt>
    <dgm:pt modelId="{3510C037-56BB-4EFA-A4A1-F18DD8EDB014}" type="pres">
      <dgm:prSet presAssocID="{EB5A1F8F-0590-4D29-86D5-5A3CC9FC9A47}" presName="wedge5Tx" presStyleLbl="node1" presStyleIdx="4" presStyleCnt="5">
        <dgm:presLayoutVars>
          <dgm:chMax val="0"/>
          <dgm:chPref val="0"/>
          <dgm:bulletEnabled val="1"/>
        </dgm:presLayoutVars>
      </dgm:prSet>
      <dgm:spPr/>
    </dgm:pt>
    <dgm:pt modelId="{59045D92-FF23-4806-AC33-02063BEFDD94}" type="pres">
      <dgm:prSet presAssocID="{289474E4-3CED-469B-9212-D879593887AC}" presName="arrowWedge1" presStyleLbl="fgSibTrans2D1" presStyleIdx="0" presStyleCnt="5"/>
      <dgm:spPr/>
    </dgm:pt>
    <dgm:pt modelId="{3A66EE54-2F9F-4AAA-A23B-F630B5613B1A}" type="pres">
      <dgm:prSet presAssocID="{7DEB10A5-84F1-4285-9C29-641AA57A325A}" presName="arrowWedge2" presStyleLbl="fgSibTrans2D1" presStyleIdx="1" presStyleCnt="5"/>
      <dgm:spPr/>
    </dgm:pt>
    <dgm:pt modelId="{256B79EE-1C61-4130-92C3-E4CC4B62E4D6}" type="pres">
      <dgm:prSet presAssocID="{4A33FD8A-6BA9-470E-82FC-E5852C1276FD}" presName="arrowWedge3" presStyleLbl="fgSibTrans2D1" presStyleIdx="2" presStyleCnt="5"/>
      <dgm:spPr/>
    </dgm:pt>
    <dgm:pt modelId="{593DA6D7-FA49-4416-BE99-A94A216D0A2F}" type="pres">
      <dgm:prSet presAssocID="{4AC033D3-5457-4B0A-AF90-B723D3530AAF}" presName="arrowWedge4" presStyleLbl="fgSibTrans2D1" presStyleIdx="3" presStyleCnt="5"/>
      <dgm:spPr/>
    </dgm:pt>
    <dgm:pt modelId="{63FD0AAC-3DD7-43BE-BEFA-9D5DABB9B7BD}" type="pres">
      <dgm:prSet presAssocID="{6851B46E-2AAB-4747-95D6-CA3E9AD3A03A}" presName="arrowWedge5" presStyleLbl="fgSibTrans2D1" presStyleIdx="4" presStyleCnt="5"/>
      <dgm:spPr/>
    </dgm:pt>
  </dgm:ptLst>
  <dgm:cxnLst>
    <dgm:cxn modelId="{63EA6306-CAAE-42C7-B51A-FFB62B95619F}" type="presOf" srcId="{0B0DC224-4622-4F50-BDAD-3AC14FEA5297}" destId="{FD63B6A1-EF81-4534-83B3-9BB978067255}" srcOrd="1" destOrd="0" presId="urn:microsoft.com/office/officeart/2005/8/layout/cycle8"/>
    <dgm:cxn modelId="{35175009-E70C-4002-917C-F849CC1EA6E7}" type="presOf" srcId="{68EBC17B-D47A-43FE-9261-BF4D747E77C4}" destId="{E25A4354-85BA-4094-B9F7-A39B93104CAA}" srcOrd="0" destOrd="0" presId="urn:microsoft.com/office/officeart/2005/8/layout/cycle8"/>
    <dgm:cxn modelId="{A64B2137-126D-4B9B-9F47-BBAA3A12C105}" srcId="{EB5A1F8F-0590-4D29-86D5-5A3CC9FC9A47}" destId="{41C913C1-DB1C-4940-B950-1E4F360297B2}" srcOrd="4" destOrd="0" parTransId="{1220D3B5-57F6-479C-B962-31429C8A7E0B}" sibTransId="{6851B46E-2AAB-4747-95D6-CA3E9AD3A03A}"/>
    <dgm:cxn modelId="{0F28543B-42D4-4AF7-8B63-9D647015D16F}" type="presOf" srcId="{EB5A1F8F-0590-4D29-86D5-5A3CC9FC9A47}" destId="{E40907CF-26C5-4FFA-B7D2-B5A7EB2C9AB4}" srcOrd="0" destOrd="0" presId="urn:microsoft.com/office/officeart/2005/8/layout/cycle8"/>
    <dgm:cxn modelId="{2EF74464-1409-438B-86E9-8C120ED4BD69}" srcId="{EB5A1F8F-0590-4D29-86D5-5A3CC9FC9A47}" destId="{68EBC17B-D47A-43FE-9261-BF4D747E77C4}" srcOrd="0" destOrd="0" parTransId="{40CDF25B-4145-4AF0-A024-DEFA2ECD394E}" sibTransId="{289474E4-3CED-469B-9212-D879593887AC}"/>
    <dgm:cxn modelId="{75D57B4C-EC2D-4CD2-A6DA-E31F10CCDAA3}" type="presOf" srcId="{41C913C1-DB1C-4940-B950-1E4F360297B2}" destId="{72270FDB-37EE-4C16-84D1-7D107168420B}" srcOrd="0" destOrd="0" presId="urn:microsoft.com/office/officeart/2005/8/layout/cycle8"/>
    <dgm:cxn modelId="{D40A0E52-1B13-4AC7-AB3A-2C90CB8A1919}" type="presOf" srcId="{41C913C1-DB1C-4940-B950-1E4F360297B2}" destId="{3510C037-56BB-4EFA-A4A1-F18DD8EDB014}" srcOrd="1" destOrd="0" presId="urn:microsoft.com/office/officeart/2005/8/layout/cycle8"/>
    <dgm:cxn modelId="{A0DF5178-F5D0-49BE-8B89-44E738B7CF58}" type="presOf" srcId="{68EBC17B-D47A-43FE-9261-BF4D747E77C4}" destId="{FD70BABD-915E-4BF4-8F6F-BFD277FA10E7}" srcOrd="1" destOrd="0" presId="urn:microsoft.com/office/officeart/2005/8/layout/cycle8"/>
    <dgm:cxn modelId="{CDE2637C-50C5-4643-94F3-EFA169AEB72D}" type="presOf" srcId="{19D6467E-6E1B-4986-97D5-3ED4E7F77E47}" destId="{2A56F502-5B80-4C79-94B4-1F2205E001D1}" srcOrd="0" destOrd="0" presId="urn:microsoft.com/office/officeart/2005/8/layout/cycle8"/>
    <dgm:cxn modelId="{A40E0D7E-16E1-4670-A4F8-CE3130A4014D}" srcId="{EB5A1F8F-0590-4D29-86D5-5A3CC9FC9A47}" destId="{19D6467E-6E1B-4986-97D5-3ED4E7F77E47}" srcOrd="2" destOrd="0" parTransId="{872197FA-7510-489A-AE69-571747D479A2}" sibTransId="{4A33FD8A-6BA9-470E-82FC-E5852C1276FD}"/>
    <dgm:cxn modelId="{F0B87A89-EF38-49BE-B92C-DE9D5A503E21}" type="presOf" srcId="{0B0DC224-4622-4F50-BDAD-3AC14FEA5297}" destId="{5C0BC00F-736A-4368-9189-EAEBFCD705F2}" srcOrd="0" destOrd="0" presId="urn:microsoft.com/office/officeart/2005/8/layout/cycle8"/>
    <dgm:cxn modelId="{3BDE5A8C-E1D7-4049-A2AC-BC688BB1A1D4}" type="presOf" srcId="{77B098F3-FA8B-4A9B-80B6-7B43D8640AD2}" destId="{CFA76BB5-374E-468E-AC60-5CEA8DF14B54}" srcOrd="1" destOrd="0" presId="urn:microsoft.com/office/officeart/2005/8/layout/cycle8"/>
    <dgm:cxn modelId="{8F6B6A9A-8FE2-4DE3-B814-563BE99664B6}" type="presOf" srcId="{77B098F3-FA8B-4A9B-80B6-7B43D8640AD2}" destId="{3659DA5F-2A66-44D7-BCA8-D85BCFFA7706}" srcOrd="0" destOrd="0" presId="urn:microsoft.com/office/officeart/2005/8/layout/cycle8"/>
    <dgm:cxn modelId="{441DDD9F-CDA7-41E3-B2D7-FCA11E7E6981}" srcId="{EB5A1F8F-0590-4D29-86D5-5A3CC9FC9A47}" destId="{77B098F3-FA8B-4A9B-80B6-7B43D8640AD2}" srcOrd="1" destOrd="0" parTransId="{5FD73375-4069-4642-AAF9-FB2983515FAF}" sibTransId="{7DEB10A5-84F1-4285-9C29-641AA57A325A}"/>
    <dgm:cxn modelId="{68C63FDF-6278-4BA9-B507-B9262E36692A}" srcId="{EB5A1F8F-0590-4D29-86D5-5A3CC9FC9A47}" destId="{0B0DC224-4622-4F50-BDAD-3AC14FEA5297}" srcOrd="3" destOrd="0" parTransId="{33B7ABF1-8E74-4DEC-8A92-8CA8F0F8DC41}" sibTransId="{4AC033D3-5457-4B0A-AF90-B723D3530AAF}"/>
    <dgm:cxn modelId="{39CC53E9-AEB3-4D7A-B0F8-B34A61AB54E6}" type="presOf" srcId="{19D6467E-6E1B-4986-97D5-3ED4E7F77E47}" destId="{F28398A9-15D4-45A6-9B17-CA134038804F}" srcOrd="1" destOrd="0" presId="urn:microsoft.com/office/officeart/2005/8/layout/cycle8"/>
    <dgm:cxn modelId="{FB621AD4-C1B6-4721-AC24-14F5474CBFC8}" type="presParOf" srcId="{E40907CF-26C5-4FFA-B7D2-B5A7EB2C9AB4}" destId="{E25A4354-85BA-4094-B9F7-A39B93104CAA}" srcOrd="0" destOrd="0" presId="urn:microsoft.com/office/officeart/2005/8/layout/cycle8"/>
    <dgm:cxn modelId="{2C525318-4FA7-4B80-B31D-8F7419A1C53A}" type="presParOf" srcId="{E40907CF-26C5-4FFA-B7D2-B5A7EB2C9AB4}" destId="{9C31DD47-84EA-4D8E-8A39-46289ED5B4E8}" srcOrd="1" destOrd="0" presId="urn:microsoft.com/office/officeart/2005/8/layout/cycle8"/>
    <dgm:cxn modelId="{A33A4B92-640A-4A9E-8E2F-283C5147E113}" type="presParOf" srcId="{E40907CF-26C5-4FFA-B7D2-B5A7EB2C9AB4}" destId="{A46D95D3-A7A9-4406-BA73-2C6840FD9EDA}" srcOrd="2" destOrd="0" presId="urn:microsoft.com/office/officeart/2005/8/layout/cycle8"/>
    <dgm:cxn modelId="{E2DE849E-9BC4-442A-8F3A-F89B6B9CB59F}" type="presParOf" srcId="{E40907CF-26C5-4FFA-B7D2-B5A7EB2C9AB4}" destId="{FD70BABD-915E-4BF4-8F6F-BFD277FA10E7}" srcOrd="3" destOrd="0" presId="urn:microsoft.com/office/officeart/2005/8/layout/cycle8"/>
    <dgm:cxn modelId="{506180D9-E54F-474A-9691-73DCB2C44AF0}" type="presParOf" srcId="{E40907CF-26C5-4FFA-B7D2-B5A7EB2C9AB4}" destId="{3659DA5F-2A66-44D7-BCA8-D85BCFFA7706}" srcOrd="4" destOrd="0" presId="urn:microsoft.com/office/officeart/2005/8/layout/cycle8"/>
    <dgm:cxn modelId="{0D1BD9EC-596F-4997-9474-64FCD6ADD1AA}" type="presParOf" srcId="{E40907CF-26C5-4FFA-B7D2-B5A7EB2C9AB4}" destId="{31CE7C92-DF56-4992-AE62-0106CBA29713}" srcOrd="5" destOrd="0" presId="urn:microsoft.com/office/officeart/2005/8/layout/cycle8"/>
    <dgm:cxn modelId="{4FCDF929-799E-49FC-84FD-4CE944DC5B16}" type="presParOf" srcId="{E40907CF-26C5-4FFA-B7D2-B5A7EB2C9AB4}" destId="{E987B40C-04C1-4FE2-A771-45A24179656B}" srcOrd="6" destOrd="0" presId="urn:microsoft.com/office/officeart/2005/8/layout/cycle8"/>
    <dgm:cxn modelId="{C4DA7DDE-466F-4114-9D01-AF3589FE3611}" type="presParOf" srcId="{E40907CF-26C5-4FFA-B7D2-B5A7EB2C9AB4}" destId="{CFA76BB5-374E-468E-AC60-5CEA8DF14B54}" srcOrd="7" destOrd="0" presId="urn:microsoft.com/office/officeart/2005/8/layout/cycle8"/>
    <dgm:cxn modelId="{E1C3CC2F-BBBC-46B7-9FAA-2326B73CD325}" type="presParOf" srcId="{E40907CF-26C5-4FFA-B7D2-B5A7EB2C9AB4}" destId="{2A56F502-5B80-4C79-94B4-1F2205E001D1}" srcOrd="8" destOrd="0" presId="urn:microsoft.com/office/officeart/2005/8/layout/cycle8"/>
    <dgm:cxn modelId="{D0642303-E049-4F4D-8CD4-EC540F538274}" type="presParOf" srcId="{E40907CF-26C5-4FFA-B7D2-B5A7EB2C9AB4}" destId="{8C9CCC2B-6491-450A-B33E-1169861A0DA2}" srcOrd="9" destOrd="0" presId="urn:microsoft.com/office/officeart/2005/8/layout/cycle8"/>
    <dgm:cxn modelId="{C65058A3-B3E5-4977-9FF6-5350E383B159}" type="presParOf" srcId="{E40907CF-26C5-4FFA-B7D2-B5A7EB2C9AB4}" destId="{24A3007F-7597-4E75-9C3D-265809A0C58D}" srcOrd="10" destOrd="0" presId="urn:microsoft.com/office/officeart/2005/8/layout/cycle8"/>
    <dgm:cxn modelId="{EBE0D4A9-3D35-4E0D-B147-D02550941DD9}" type="presParOf" srcId="{E40907CF-26C5-4FFA-B7D2-B5A7EB2C9AB4}" destId="{F28398A9-15D4-45A6-9B17-CA134038804F}" srcOrd="11" destOrd="0" presId="urn:microsoft.com/office/officeart/2005/8/layout/cycle8"/>
    <dgm:cxn modelId="{4E54D611-670A-4278-B253-5AFCA54C8F5C}" type="presParOf" srcId="{E40907CF-26C5-4FFA-B7D2-B5A7EB2C9AB4}" destId="{5C0BC00F-736A-4368-9189-EAEBFCD705F2}" srcOrd="12" destOrd="0" presId="urn:microsoft.com/office/officeart/2005/8/layout/cycle8"/>
    <dgm:cxn modelId="{5F739584-70D9-4454-9808-CEB1612958D6}" type="presParOf" srcId="{E40907CF-26C5-4FFA-B7D2-B5A7EB2C9AB4}" destId="{45CE18A7-2FCD-4A45-B810-34F7324206AA}" srcOrd="13" destOrd="0" presId="urn:microsoft.com/office/officeart/2005/8/layout/cycle8"/>
    <dgm:cxn modelId="{7DD22719-C8FC-45E5-B1B2-F7EEBCDC5728}" type="presParOf" srcId="{E40907CF-26C5-4FFA-B7D2-B5A7EB2C9AB4}" destId="{2BD5D6CD-C04E-4407-ACA7-9C957536C56A}" srcOrd="14" destOrd="0" presId="urn:microsoft.com/office/officeart/2005/8/layout/cycle8"/>
    <dgm:cxn modelId="{544183E6-2F82-4529-B329-CF8C7F43905A}" type="presParOf" srcId="{E40907CF-26C5-4FFA-B7D2-B5A7EB2C9AB4}" destId="{FD63B6A1-EF81-4534-83B3-9BB978067255}" srcOrd="15" destOrd="0" presId="urn:microsoft.com/office/officeart/2005/8/layout/cycle8"/>
    <dgm:cxn modelId="{36DCB127-7E9E-4B58-853B-3CF89706657E}" type="presParOf" srcId="{E40907CF-26C5-4FFA-B7D2-B5A7EB2C9AB4}" destId="{72270FDB-37EE-4C16-84D1-7D107168420B}" srcOrd="16" destOrd="0" presId="urn:microsoft.com/office/officeart/2005/8/layout/cycle8"/>
    <dgm:cxn modelId="{73757E54-E214-4E4D-9FF6-B2D7154A80E8}" type="presParOf" srcId="{E40907CF-26C5-4FFA-B7D2-B5A7EB2C9AB4}" destId="{A217BC21-08EE-440E-A7AD-E0F5A8475B6C}" srcOrd="17" destOrd="0" presId="urn:microsoft.com/office/officeart/2005/8/layout/cycle8"/>
    <dgm:cxn modelId="{7597FEDB-C1F9-45CB-A509-16C3CBB56DD5}" type="presParOf" srcId="{E40907CF-26C5-4FFA-B7D2-B5A7EB2C9AB4}" destId="{BE3BFE0B-89D5-4517-A0E5-947B88AE3623}" srcOrd="18" destOrd="0" presId="urn:microsoft.com/office/officeart/2005/8/layout/cycle8"/>
    <dgm:cxn modelId="{7D4C331B-16BA-49D1-92D3-1C67CC9AA0E9}" type="presParOf" srcId="{E40907CF-26C5-4FFA-B7D2-B5A7EB2C9AB4}" destId="{3510C037-56BB-4EFA-A4A1-F18DD8EDB014}" srcOrd="19" destOrd="0" presId="urn:microsoft.com/office/officeart/2005/8/layout/cycle8"/>
    <dgm:cxn modelId="{90000980-1E3F-4DEB-926C-3926E55D31DA}" type="presParOf" srcId="{E40907CF-26C5-4FFA-B7D2-B5A7EB2C9AB4}" destId="{59045D92-FF23-4806-AC33-02063BEFDD94}" srcOrd="20" destOrd="0" presId="urn:microsoft.com/office/officeart/2005/8/layout/cycle8"/>
    <dgm:cxn modelId="{9CF20373-2C13-43A5-AB57-78A0DA67FFB9}" type="presParOf" srcId="{E40907CF-26C5-4FFA-B7D2-B5A7EB2C9AB4}" destId="{3A66EE54-2F9F-4AAA-A23B-F630B5613B1A}" srcOrd="21" destOrd="0" presId="urn:microsoft.com/office/officeart/2005/8/layout/cycle8"/>
    <dgm:cxn modelId="{4FA6DCCD-B3CA-4687-9EA6-4CDEB825B2A4}" type="presParOf" srcId="{E40907CF-26C5-4FFA-B7D2-B5A7EB2C9AB4}" destId="{256B79EE-1C61-4130-92C3-E4CC4B62E4D6}" srcOrd="22" destOrd="0" presId="urn:microsoft.com/office/officeart/2005/8/layout/cycle8"/>
    <dgm:cxn modelId="{DC2C16F0-E8C5-462E-8D12-031D8D8C4CFD}" type="presParOf" srcId="{E40907CF-26C5-4FFA-B7D2-B5A7EB2C9AB4}" destId="{593DA6D7-FA49-4416-BE99-A94A216D0A2F}" srcOrd="23" destOrd="0" presId="urn:microsoft.com/office/officeart/2005/8/layout/cycle8"/>
    <dgm:cxn modelId="{4BA490F9-8D47-49FF-B2D4-08B427E3BC85}" type="presParOf" srcId="{E40907CF-26C5-4FFA-B7D2-B5A7EB2C9AB4}" destId="{63FD0AAC-3DD7-43BE-BEFA-9D5DABB9B7BD}"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DA602C1-EEAF-4A99-AB3E-CD441CC48B50}" type="doc">
      <dgm:prSet loTypeId="urn:microsoft.com/office/officeart/2005/8/layout/vList5" loCatId="list" qsTypeId="urn:microsoft.com/office/officeart/2005/8/quickstyle/simple5" qsCatId="simple" csTypeId="urn:microsoft.com/office/officeart/2005/8/colors/accent1_2" csCatId="accent1" phldr="1"/>
      <dgm:spPr/>
    </dgm:pt>
    <dgm:pt modelId="{0AAA84A9-918C-4E6C-9359-41C678CEF3C7}">
      <dgm:prSet phldrT="[Text]"/>
      <dgm:spPr/>
      <dgm:t>
        <a:bodyPr vert="horz"/>
        <a:lstStyle/>
        <a:p>
          <a:r>
            <a:rPr lang="en-US" dirty="0"/>
            <a:t>Understanding Your </a:t>
          </a:r>
          <a:br>
            <a:rPr lang="en-US" dirty="0"/>
          </a:br>
          <a:r>
            <a:rPr lang="en-US" dirty="0"/>
            <a:t>Top Challenges</a:t>
          </a:r>
          <a:endParaRPr lang="en-CA" dirty="0"/>
        </a:p>
      </dgm:t>
    </dgm:pt>
    <dgm:pt modelId="{64C4BB98-9A92-4935-A750-2FD2D7640984}" type="parTrans" cxnId="{C5F4411E-52AC-4EDE-A117-D0F52AF8CCCB}">
      <dgm:prSet/>
      <dgm:spPr/>
      <dgm:t>
        <a:bodyPr/>
        <a:lstStyle/>
        <a:p>
          <a:endParaRPr lang="en-CA"/>
        </a:p>
      </dgm:t>
    </dgm:pt>
    <dgm:pt modelId="{41DE9FEC-C3A6-4F2C-B857-4E6213D8A87B}" type="sibTrans" cxnId="{C5F4411E-52AC-4EDE-A117-D0F52AF8CCCB}">
      <dgm:prSet/>
      <dgm:spPr/>
      <dgm:t>
        <a:bodyPr/>
        <a:lstStyle/>
        <a:p>
          <a:endParaRPr lang="en-CA"/>
        </a:p>
      </dgm:t>
    </dgm:pt>
    <dgm:pt modelId="{9664F0CF-54F5-4966-AFE5-36B31F0214DB}">
      <dgm:prSet/>
      <dgm:spPr/>
      <dgm:t>
        <a:bodyPr/>
        <a:lstStyle/>
        <a:p>
          <a:r>
            <a:rPr lang="en-US" dirty="0"/>
            <a:t>Transitioning From Projects to Product-Centric Delivery</a:t>
          </a:r>
          <a:endParaRPr lang="en-CA" dirty="0"/>
        </a:p>
      </dgm:t>
    </dgm:pt>
    <dgm:pt modelId="{608674BD-6DAE-4353-910B-1817EE58A298}" type="parTrans" cxnId="{71A1B527-2E48-42CA-8086-E244CFB462D1}">
      <dgm:prSet/>
      <dgm:spPr/>
      <dgm:t>
        <a:bodyPr/>
        <a:lstStyle/>
        <a:p>
          <a:endParaRPr lang="en-CA"/>
        </a:p>
      </dgm:t>
    </dgm:pt>
    <dgm:pt modelId="{DE7DDB25-533D-4C09-8F9C-BE405A6F61D5}" type="sibTrans" cxnId="{71A1B527-2E48-42CA-8086-E244CFB462D1}">
      <dgm:prSet/>
      <dgm:spPr/>
      <dgm:t>
        <a:bodyPr/>
        <a:lstStyle/>
        <a:p>
          <a:endParaRPr lang="en-CA"/>
        </a:p>
      </dgm:t>
    </dgm:pt>
    <dgm:pt modelId="{080F6863-5D5B-4E06-86EC-4D06330D65EE}">
      <dgm:prSet/>
      <dgm:spPr/>
      <dgm:t>
        <a:bodyPr/>
        <a:lstStyle/>
        <a:p>
          <a:r>
            <a:rPr lang="en-US" dirty="0"/>
            <a:t>Enterprise Agility and the Value of Change</a:t>
          </a:r>
          <a:endParaRPr lang="en-CA" dirty="0"/>
        </a:p>
      </dgm:t>
    </dgm:pt>
    <dgm:pt modelId="{64E1DBA7-A19D-4BAC-BB63-97E49B018893}" type="parTrans" cxnId="{E84BE656-E77F-4724-9177-D13CC600D4DF}">
      <dgm:prSet/>
      <dgm:spPr/>
      <dgm:t>
        <a:bodyPr/>
        <a:lstStyle/>
        <a:p>
          <a:endParaRPr lang="en-CA"/>
        </a:p>
      </dgm:t>
    </dgm:pt>
    <dgm:pt modelId="{50A424E6-BBB9-4F3A-9897-EB1F5908F19E}" type="sibTrans" cxnId="{E84BE656-E77F-4724-9177-D13CC600D4DF}">
      <dgm:prSet/>
      <dgm:spPr/>
      <dgm:t>
        <a:bodyPr/>
        <a:lstStyle/>
        <a:p>
          <a:endParaRPr lang="en-CA"/>
        </a:p>
      </dgm:t>
    </dgm:pt>
    <dgm:pt modelId="{675F227F-B96A-4D94-8BD5-E785790AAB4D}">
      <dgm:prSet/>
      <dgm:spPr/>
      <dgm:t>
        <a:bodyPr/>
        <a:lstStyle/>
        <a:p>
          <a:r>
            <a:rPr lang="en-US" dirty="0"/>
            <a:t>Defining Your Products and Product Management</a:t>
          </a:r>
          <a:endParaRPr lang="en-CA" dirty="0"/>
        </a:p>
      </dgm:t>
    </dgm:pt>
    <dgm:pt modelId="{CE858545-D636-44D6-8B77-34689EFB2DCE}" type="parTrans" cxnId="{771825FB-1FF6-4129-9016-5F6547EF5CD0}">
      <dgm:prSet/>
      <dgm:spPr/>
      <dgm:t>
        <a:bodyPr/>
        <a:lstStyle/>
        <a:p>
          <a:endParaRPr lang="en-CA"/>
        </a:p>
      </dgm:t>
    </dgm:pt>
    <dgm:pt modelId="{383C3D49-BC8E-41B8-B940-9F567695B3CB}" type="sibTrans" cxnId="{771825FB-1FF6-4129-9016-5F6547EF5CD0}">
      <dgm:prSet/>
      <dgm:spPr/>
      <dgm:t>
        <a:bodyPr/>
        <a:lstStyle/>
        <a:p>
          <a:endParaRPr lang="en-CA"/>
        </a:p>
      </dgm:t>
    </dgm:pt>
    <dgm:pt modelId="{F496DD87-62C7-4FCE-96A0-B95E1275D203}">
      <dgm:prSet/>
      <dgm:spPr/>
      <dgm:t>
        <a:bodyPr/>
        <a:lstStyle/>
        <a:p>
          <a:r>
            <a:rPr lang="en-US" dirty="0"/>
            <a:t>Connecting Product Management to Agile Practices</a:t>
          </a:r>
          <a:endParaRPr lang="en-CA" dirty="0"/>
        </a:p>
      </dgm:t>
    </dgm:pt>
    <dgm:pt modelId="{E26A633F-727C-4CB7-99AC-4DFCCFD77DDC}" type="parTrans" cxnId="{A915379E-6B28-4A96-B826-D20897F5AB27}">
      <dgm:prSet/>
      <dgm:spPr/>
      <dgm:t>
        <a:bodyPr/>
        <a:lstStyle/>
        <a:p>
          <a:endParaRPr lang="en-CA"/>
        </a:p>
      </dgm:t>
    </dgm:pt>
    <dgm:pt modelId="{197D9956-D35D-4AC7-BD5A-F7B8B6E1E8C1}" type="sibTrans" cxnId="{A915379E-6B28-4A96-B826-D20897F5AB27}">
      <dgm:prSet/>
      <dgm:spPr/>
      <dgm:t>
        <a:bodyPr/>
        <a:lstStyle/>
        <a:p>
          <a:endParaRPr lang="en-CA"/>
        </a:p>
      </dgm:t>
    </dgm:pt>
    <dgm:pt modelId="{4DCC3CF3-BEA4-45F7-9E9B-AC38032DEED4}">
      <dgm:prSet>
        <dgm:style>
          <a:lnRef idx="1">
            <a:schemeClr val="accent1"/>
          </a:lnRef>
          <a:fillRef idx="2">
            <a:schemeClr val="accent1"/>
          </a:fillRef>
          <a:effectRef idx="1">
            <a:schemeClr val="accent1"/>
          </a:effectRef>
          <a:fontRef idx="minor">
            <a:schemeClr val="dk1"/>
          </a:fontRef>
        </dgm:style>
      </dgm:prSet>
      <dgm:spPr/>
      <dgm:t>
        <a:bodyPr/>
        <a:lstStyle/>
        <a:p>
          <a:r>
            <a:rPr lang="en-CA" dirty="0"/>
            <a:t>Wrap-Up and Retrospective</a:t>
          </a:r>
        </a:p>
      </dgm:t>
    </dgm:pt>
    <dgm:pt modelId="{F2E44A1D-A1D5-433A-9A49-51E38B521E52}" type="parTrans" cxnId="{DB1CEF63-6576-4022-B185-A8CD80B48FA9}">
      <dgm:prSet/>
      <dgm:spPr/>
      <dgm:t>
        <a:bodyPr/>
        <a:lstStyle/>
        <a:p>
          <a:endParaRPr lang="en-CA"/>
        </a:p>
      </dgm:t>
    </dgm:pt>
    <dgm:pt modelId="{49C2738D-A94F-4109-BB76-7C99147F8D1F}" type="sibTrans" cxnId="{DB1CEF63-6576-4022-B185-A8CD80B48FA9}">
      <dgm:prSet/>
      <dgm:spPr/>
      <dgm:t>
        <a:bodyPr/>
        <a:lstStyle/>
        <a:p>
          <a:endParaRPr lang="en-CA"/>
        </a:p>
      </dgm:t>
    </dgm:pt>
    <dgm:pt modelId="{2C573BBD-BFCE-42B7-ABE2-2BF0CD029933}">
      <dgm:prSet/>
      <dgm:spPr/>
      <dgm:t>
        <a:bodyPr/>
        <a:lstStyle/>
        <a:p>
          <a:r>
            <a:rPr lang="en-CA" dirty="0"/>
            <a:t>Commit to Empowering Agile Product Teams</a:t>
          </a:r>
        </a:p>
      </dgm:t>
    </dgm:pt>
    <dgm:pt modelId="{4B29C0A4-9F73-4B23-87DA-8E128ABCDEF6}" type="parTrans" cxnId="{72C8060A-5542-4F79-BBB2-D1BC12061D50}">
      <dgm:prSet/>
      <dgm:spPr/>
      <dgm:t>
        <a:bodyPr/>
        <a:lstStyle/>
        <a:p>
          <a:endParaRPr lang="en-US"/>
        </a:p>
      </dgm:t>
    </dgm:pt>
    <dgm:pt modelId="{3CEDCAF1-EAFF-44B6-B242-40AFF13D846D}" type="sibTrans" cxnId="{72C8060A-5542-4F79-BBB2-D1BC12061D50}">
      <dgm:prSet/>
      <dgm:spPr/>
      <dgm:t>
        <a:bodyPr/>
        <a:lstStyle/>
        <a:p>
          <a:endParaRPr lang="en-US"/>
        </a:p>
      </dgm:t>
    </dgm:pt>
    <dgm:pt modelId="{8E94AD95-9FA3-46D0-96D5-DA2E7B6B419F}" type="pres">
      <dgm:prSet presAssocID="{EDA602C1-EEAF-4A99-AB3E-CD441CC48B50}" presName="Name0" presStyleCnt="0">
        <dgm:presLayoutVars>
          <dgm:dir/>
          <dgm:animLvl val="lvl"/>
          <dgm:resizeHandles val="exact"/>
        </dgm:presLayoutVars>
      </dgm:prSet>
      <dgm:spPr/>
    </dgm:pt>
    <dgm:pt modelId="{3B52782E-1E64-4E4E-A7A3-8550EE6FBEB4}" type="pres">
      <dgm:prSet presAssocID="{0AAA84A9-918C-4E6C-9359-41C678CEF3C7}" presName="linNode" presStyleCnt="0"/>
      <dgm:spPr/>
    </dgm:pt>
    <dgm:pt modelId="{5C9E87A0-5762-4202-8B87-8D087D92FA85}" type="pres">
      <dgm:prSet presAssocID="{0AAA84A9-918C-4E6C-9359-41C678CEF3C7}" presName="parentText" presStyleLbl="node1" presStyleIdx="0" presStyleCnt="7">
        <dgm:presLayoutVars>
          <dgm:chMax val="1"/>
          <dgm:bulletEnabled val="1"/>
        </dgm:presLayoutVars>
      </dgm:prSet>
      <dgm:spPr>
        <a:xfrm>
          <a:off x="2106140" y="494"/>
          <a:ext cx="2021791" cy="791919"/>
        </a:xfrm>
      </dgm:spPr>
    </dgm:pt>
    <dgm:pt modelId="{6391DD6D-CC52-4DB8-88D9-5737D2E36932}" type="pres">
      <dgm:prSet presAssocID="{41DE9FEC-C3A6-4F2C-B857-4E6213D8A87B}" presName="sp" presStyleCnt="0"/>
      <dgm:spPr/>
    </dgm:pt>
    <dgm:pt modelId="{8E4BD03F-C840-432F-A0D6-E458D6AC6D8E}" type="pres">
      <dgm:prSet presAssocID="{9664F0CF-54F5-4966-AFE5-36B31F0214DB}" presName="linNode" presStyleCnt="0"/>
      <dgm:spPr/>
    </dgm:pt>
    <dgm:pt modelId="{492ACEC9-C050-4376-A719-8D26FA8AD8B9}" type="pres">
      <dgm:prSet presAssocID="{9664F0CF-54F5-4966-AFE5-36B31F0214DB}" presName="parentText" presStyleLbl="node1" presStyleIdx="1" presStyleCnt="7">
        <dgm:presLayoutVars>
          <dgm:chMax val="1"/>
          <dgm:bulletEnabled val="1"/>
        </dgm:presLayoutVars>
      </dgm:prSet>
      <dgm:spPr/>
    </dgm:pt>
    <dgm:pt modelId="{DA48BF21-2BBD-4EB8-A28C-118A1E628563}" type="pres">
      <dgm:prSet presAssocID="{DE7DDB25-533D-4C09-8F9C-BE405A6F61D5}" presName="sp" presStyleCnt="0"/>
      <dgm:spPr/>
    </dgm:pt>
    <dgm:pt modelId="{104B2370-0276-46C5-85C3-51D36C6D1FFF}" type="pres">
      <dgm:prSet presAssocID="{080F6863-5D5B-4E06-86EC-4D06330D65EE}" presName="linNode" presStyleCnt="0"/>
      <dgm:spPr/>
    </dgm:pt>
    <dgm:pt modelId="{8B3DDAB7-6A41-43F0-8B98-5BCDBCADF53D}" type="pres">
      <dgm:prSet presAssocID="{080F6863-5D5B-4E06-86EC-4D06330D65EE}" presName="parentText" presStyleLbl="node1" presStyleIdx="2" presStyleCnt="7">
        <dgm:presLayoutVars>
          <dgm:chMax val="1"/>
          <dgm:bulletEnabled val="1"/>
        </dgm:presLayoutVars>
      </dgm:prSet>
      <dgm:spPr/>
    </dgm:pt>
    <dgm:pt modelId="{482E6021-A6A4-41DE-B187-15B4DFB0F8CF}" type="pres">
      <dgm:prSet presAssocID="{50A424E6-BBB9-4F3A-9897-EB1F5908F19E}" presName="sp" presStyleCnt="0"/>
      <dgm:spPr/>
    </dgm:pt>
    <dgm:pt modelId="{858FCB54-0746-47FE-97D1-CC93BF7A1795}" type="pres">
      <dgm:prSet presAssocID="{675F227F-B96A-4D94-8BD5-E785790AAB4D}" presName="linNode" presStyleCnt="0"/>
      <dgm:spPr/>
    </dgm:pt>
    <dgm:pt modelId="{5FF22DC6-13BC-41F2-B987-916D0935DCE8}" type="pres">
      <dgm:prSet presAssocID="{675F227F-B96A-4D94-8BD5-E785790AAB4D}" presName="parentText" presStyleLbl="node1" presStyleIdx="3" presStyleCnt="7">
        <dgm:presLayoutVars>
          <dgm:chMax val="1"/>
          <dgm:bulletEnabled val="1"/>
        </dgm:presLayoutVars>
      </dgm:prSet>
      <dgm:spPr/>
    </dgm:pt>
    <dgm:pt modelId="{D2E9F103-5085-4049-89C7-CAF5B10424DC}" type="pres">
      <dgm:prSet presAssocID="{383C3D49-BC8E-41B8-B940-9F567695B3CB}" presName="sp" presStyleCnt="0"/>
      <dgm:spPr/>
    </dgm:pt>
    <dgm:pt modelId="{978480A7-79A1-4798-9869-A27873D4A439}" type="pres">
      <dgm:prSet presAssocID="{F496DD87-62C7-4FCE-96A0-B95E1275D203}" presName="linNode" presStyleCnt="0"/>
      <dgm:spPr/>
    </dgm:pt>
    <dgm:pt modelId="{FD8B83DC-4D45-4A9D-907E-F1A742DF3EB5}" type="pres">
      <dgm:prSet presAssocID="{F496DD87-62C7-4FCE-96A0-B95E1275D203}" presName="parentText" presStyleLbl="node1" presStyleIdx="4" presStyleCnt="7">
        <dgm:presLayoutVars>
          <dgm:chMax val="1"/>
          <dgm:bulletEnabled val="1"/>
        </dgm:presLayoutVars>
      </dgm:prSet>
      <dgm:spPr/>
    </dgm:pt>
    <dgm:pt modelId="{B7604EC3-26A8-44E0-AD54-B8BD9C5C8A91}" type="pres">
      <dgm:prSet presAssocID="{197D9956-D35D-4AC7-BD5A-F7B8B6E1E8C1}" presName="sp" presStyleCnt="0"/>
      <dgm:spPr/>
    </dgm:pt>
    <dgm:pt modelId="{BBCD607A-E711-4E64-A15D-96D632556304}" type="pres">
      <dgm:prSet presAssocID="{2C573BBD-BFCE-42B7-ABE2-2BF0CD029933}" presName="linNode" presStyleCnt="0"/>
      <dgm:spPr/>
    </dgm:pt>
    <dgm:pt modelId="{0FE238B3-A6FC-4B1C-A932-0130BC081B71}" type="pres">
      <dgm:prSet presAssocID="{2C573BBD-BFCE-42B7-ABE2-2BF0CD029933}" presName="parentText" presStyleLbl="node1" presStyleIdx="5" presStyleCnt="7">
        <dgm:presLayoutVars>
          <dgm:chMax val="1"/>
          <dgm:bulletEnabled val="1"/>
        </dgm:presLayoutVars>
      </dgm:prSet>
      <dgm:spPr/>
    </dgm:pt>
    <dgm:pt modelId="{3ACC6DC8-0D5F-4E66-BC87-6D03C6192BCC}" type="pres">
      <dgm:prSet presAssocID="{3CEDCAF1-EAFF-44B6-B242-40AFF13D846D}" presName="sp" presStyleCnt="0"/>
      <dgm:spPr/>
    </dgm:pt>
    <dgm:pt modelId="{94B43228-8EA5-47E4-9D8A-848C02195735}" type="pres">
      <dgm:prSet presAssocID="{4DCC3CF3-BEA4-45F7-9E9B-AC38032DEED4}" presName="linNode" presStyleCnt="0"/>
      <dgm:spPr/>
    </dgm:pt>
    <dgm:pt modelId="{39336184-19B1-4422-85AF-A694E6B5895B}" type="pres">
      <dgm:prSet presAssocID="{4DCC3CF3-BEA4-45F7-9E9B-AC38032DEED4}" presName="parentText" presStyleLbl="node1" presStyleIdx="6" presStyleCnt="7">
        <dgm:presLayoutVars>
          <dgm:chMax val="1"/>
          <dgm:bulletEnabled val="1"/>
        </dgm:presLayoutVars>
      </dgm:prSet>
      <dgm:spPr/>
    </dgm:pt>
  </dgm:ptLst>
  <dgm:cxnLst>
    <dgm:cxn modelId="{72C8060A-5542-4F79-BBB2-D1BC12061D50}" srcId="{EDA602C1-EEAF-4A99-AB3E-CD441CC48B50}" destId="{2C573BBD-BFCE-42B7-ABE2-2BF0CD029933}" srcOrd="5" destOrd="0" parTransId="{4B29C0A4-9F73-4B23-87DA-8E128ABCDEF6}" sibTransId="{3CEDCAF1-EAFF-44B6-B242-40AFF13D846D}"/>
    <dgm:cxn modelId="{931E030D-7EE1-4BEF-B428-ED36DE3C0F5C}" type="presOf" srcId="{080F6863-5D5B-4E06-86EC-4D06330D65EE}" destId="{8B3DDAB7-6A41-43F0-8B98-5BCDBCADF53D}" srcOrd="0" destOrd="0" presId="urn:microsoft.com/office/officeart/2005/8/layout/vList5"/>
    <dgm:cxn modelId="{C5F4411E-52AC-4EDE-A117-D0F52AF8CCCB}" srcId="{EDA602C1-EEAF-4A99-AB3E-CD441CC48B50}" destId="{0AAA84A9-918C-4E6C-9359-41C678CEF3C7}" srcOrd="0" destOrd="0" parTransId="{64C4BB98-9A92-4935-A750-2FD2D7640984}" sibTransId="{41DE9FEC-C3A6-4F2C-B857-4E6213D8A87B}"/>
    <dgm:cxn modelId="{71A1B527-2E48-42CA-8086-E244CFB462D1}" srcId="{EDA602C1-EEAF-4A99-AB3E-CD441CC48B50}" destId="{9664F0CF-54F5-4966-AFE5-36B31F0214DB}" srcOrd="1" destOrd="0" parTransId="{608674BD-6DAE-4353-910B-1817EE58A298}" sibTransId="{DE7DDB25-533D-4C09-8F9C-BE405A6F61D5}"/>
    <dgm:cxn modelId="{DB1CEF63-6576-4022-B185-A8CD80B48FA9}" srcId="{EDA602C1-EEAF-4A99-AB3E-CD441CC48B50}" destId="{4DCC3CF3-BEA4-45F7-9E9B-AC38032DEED4}" srcOrd="6" destOrd="0" parTransId="{F2E44A1D-A1D5-433A-9A49-51E38B521E52}" sibTransId="{49C2738D-A94F-4109-BB76-7C99147F8D1F}"/>
    <dgm:cxn modelId="{E84BE656-E77F-4724-9177-D13CC600D4DF}" srcId="{EDA602C1-EEAF-4A99-AB3E-CD441CC48B50}" destId="{080F6863-5D5B-4E06-86EC-4D06330D65EE}" srcOrd="2" destOrd="0" parTransId="{64E1DBA7-A19D-4BAC-BB63-97E49B018893}" sibTransId="{50A424E6-BBB9-4F3A-9897-EB1F5908F19E}"/>
    <dgm:cxn modelId="{8B292B59-2DFF-4371-BA70-619E63B28E17}" type="presOf" srcId="{2C573BBD-BFCE-42B7-ABE2-2BF0CD029933}" destId="{0FE238B3-A6FC-4B1C-A932-0130BC081B71}" srcOrd="0" destOrd="0" presId="urn:microsoft.com/office/officeart/2005/8/layout/vList5"/>
    <dgm:cxn modelId="{25989A79-06D5-4641-B4C6-7006E6368E12}" type="presOf" srcId="{EDA602C1-EEAF-4A99-AB3E-CD441CC48B50}" destId="{8E94AD95-9FA3-46D0-96D5-DA2E7B6B419F}" srcOrd="0" destOrd="0" presId="urn:microsoft.com/office/officeart/2005/8/layout/vList5"/>
    <dgm:cxn modelId="{A784027C-13B0-4068-B781-349BD39E0C45}" type="presOf" srcId="{F496DD87-62C7-4FCE-96A0-B95E1275D203}" destId="{FD8B83DC-4D45-4A9D-907E-F1A742DF3EB5}" srcOrd="0" destOrd="0" presId="urn:microsoft.com/office/officeart/2005/8/layout/vList5"/>
    <dgm:cxn modelId="{A915379E-6B28-4A96-B826-D20897F5AB27}" srcId="{EDA602C1-EEAF-4A99-AB3E-CD441CC48B50}" destId="{F496DD87-62C7-4FCE-96A0-B95E1275D203}" srcOrd="4" destOrd="0" parTransId="{E26A633F-727C-4CB7-99AC-4DFCCFD77DDC}" sibTransId="{197D9956-D35D-4AC7-BD5A-F7B8B6E1E8C1}"/>
    <dgm:cxn modelId="{06B921C3-E4E7-4B1E-B4D1-4A6170599DFF}" type="presOf" srcId="{0AAA84A9-918C-4E6C-9359-41C678CEF3C7}" destId="{5C9E87A0-5762-4202-8B87-8D087D92FA85}" srcOrd="0" destOrd="0" presId="urn:microsoft.com/office/officeart/2005/8/layout/vList5"/>
    <dgm:cxn modelId="{3624C0D9-CDD9-4F79-987C-7A9EF0B1B202}" type="presOf" srcId="{675F227F-B96A-4D94-8BD5-E785790AAB4D}" destId="{5FF22DC6-13BC-41F2-B987-916D0935DCE8}" srcOrd="0" destOrd="0" presId="urn:microsoft.com/office/officeart/2005/8/layout/vList5"/>
    <dgm:cxn modelId="{9DA559DB-3E61-4B49-995D-C59369402502}" type="presOf" srcId="{9664F0CF-54F5-4966-AFE5-36B31F0214DB}" destId="{492ACEC9-C050-4376-A719-8D26FA8AD8B9}" srcOrd="0" destOrd="0" presId="urn:microsoft.com/office/officeart/2005/8/layout/vList5"/>
    <dgm:cxn modelId="{94E941F2-822D-48CD-91CB-A6BCE816698F}" type="presOf" srcId="{4DCC3CF3-BEA4-45F7-9E9B-AC38032DEED4}" destId="{39336184-19B1-4422-85AF-A694E6B5895B}" srcOrd="0" destOrd="0" presId="urn:microsoft.com/office/officeart/2005/8/layout/vList5"/>
    <dgm:cxn modelId="{771825FB-1FF6-4129-9016-5F6547EF5CD0}" srcId="{EDA602C1-EEAF-4A99-AB3E-CD441CC48B50}" destId="{675F227F-B96A-4D94-8BD5-E785790AAB4D}" srcOrd="3" destOrd="0" parTransId="{CE858545-D636-44D6-8B77-34689EFB2DCE}" sibTransId="{383C3D49-BC8E-41B8-B940-9F567695B3CB}"/>
    <dgm:cxn modelId="{EA9C1CD6-3EED-47DB-B32E-D0377AF1D0D8}" type="presParOf" srcId="{8E94AD95-9FA3-46D0-96D5-DA2E7B6B419F}" destId="{3B52782E-1E64-4E4E-A7A3-8550EE6FBEB4}" srcOrd="0" destOrd="0" presId="urn:microsoft.com/office/officeart/2005/8/layout/vList5"/>
    <dgm:cxn modelId="{BA04AC74-C581-4E17-ADDC-FD8B78632523}" type="presParOf" srcId="{3B52782E-1E64-4E4E-A7A3-8550EE6FBEB4}" destId="{5C9E87A0-5762-4202-8B87-8D087D92FA85}" srcOrd="0" destOrd="0" presId="urn:microsoft.com/office/officeart/2005/8/layout/vList5"/>
    <dgm:cxn modelId="{2AAA16C9-2DDB-43C3-AC5E-0B1634A8E0D0}" type="presParOf" srcId="{8E94AD95-9FA3-46D0-96D5-DA2E7B6B419F}" destId="{6391DD6D-CC52-4DB8-88D9-5737D2E36932}" srcOrd="1" destOrd="0" presId="urn:microsoft.com/office/officeart/2005/8/layout/vList5"/>
    <dgm:cxn modelId="{96104461-11FB-4443-8E73-611BAB52A6E8}" type="presParOf" srcId="{8E94AD95-9FA3-46D0-96D5-DA2E7B6B419F}" destId="{8E4BD03F-C840-432F-A0D6-E458D6AC6D8E}" srcOrd="2" destOrd="0" presId="urn:microsoft.com/office/officeart/2005/8/layout/vList5"/>
    <dgm:cxn modelId="{E0FF5EE5-034C-4ADD-A2E3-2EF00B638620}" type="presParOf" srcId="{8E4BD03F-C840-432F-A0D6-E458D6AC6D8E}" destId="{492ACEC9-C050-4376-A719-8D26FA8AD8B9}" srcOrd="0" destOrd="0" presId="urn:microsoft.com/office/officeart/2005/8/layout/vList5"/>
    <dgm:cxn modelId="{E8A53934-106A-4CF6-BA76-0CE4CA2BA01B}" type="presParOf" srcId="{8E94AD95-9FA3-46D0-96D5-DA2E7B6B419F}" destId="{DA48BF21-2BBD-4EB8-A28C-118A1E628563}" srcOrd="3" destOrd="0" presId="urn:microsoft.com/office/officeart/2005/8/layout/vList5"/>
    <dgm:cxn modelId="{3274D526-9226-4E9F-B3E1-4DD0A076CB21}" type="presParOf" srcId="{8E94AD95-9FA3-46D0-96D5-DA2E7B6B419F}" destId="{104B2370-0276-46C5-85C3-51D36C6D1FFF}" srcOrd="4" destOrd="0" presId="urn:microsoft.com/office/officeart/2005/8/layout/vList5"/>
    <dgm:cxn modelId="{E048C263-A127-45EC-ADDB-45387E64B7B1}" type="presParOf" srcId="{104B2370-0276-46C5-85C3-51D36C6D1FFF}" destId="{8B3DDAB7-6A41-43F0-8B98-5BCDBCADF53D}" srcOrd="0" destOrd="0" presId="urn:microsoft.com/office/officeart/2005/8/layout/vList5"/>
    <dgm:cxn modelId="{9CAB25CD-546A-4312-93C3-B47E73517CE2}" type="presParOf" srcId="{8E94AD95-9FA3-46D0-96D5-DA2E7B6B419F}" destId="{482E6021-A6A4-41DE-B187-15B4DFB0F8CF}" srcOrd="5" destOrd="0" presId="urn:microsoft.com/office/officeart/2005/8/layout/vList5"/>
    <dgm:cxn modelId="{85E90C6C-53E5-4F2C-9FF1-207AE6E0424A}" type="presParOf" srcId="{8E94AD95-9FA3-46D0-96D5-DA2E7B6B419F}" destId="{858FCB54-0746-47FE-97D1-CC93BF7A1795}" srcOrd="6" destOrd="0" presId="urn:microsoft.com/office/officeart/2005/8/layout/vList5"/>
    <dgm:cxn modelId="{D59B3044-1F48-40DE-9C67-F7F8D96C3642}" type="presParOf" srcId="{858FCB54-0746-47FE-97D1-CC93BF7A1795}" destId="{5FF22DC6-13BC-41F2-B987-916D0935DCE8}" srcOrd="0" destOrd="0" presId="urn:microsoft.com/office/officeart/2005/8/layout/vList5"/>
    <dgm:cxn modelId="{88E77A2C-B5A9-4D17-B03B-EEC8C1B2E19C}" type="presParOf" srcId="{8E94AD95-9FA3-46D0-96D5-DA2E7B6B419F}" destId="{D2E9F103-5085-4049-89C7-CAF5B10424DC}" srcOrd="7" destOrd="0" presId="urn:microsoft.com/office/officeart/2005/8/layout/vList5"/>
    <dgm:cxn modelId="{D996E93E-CFAC-40AF-8897-FF4255C5A72B}" type="presParOf" srcId="{8E94AD95-9FA3-46D0-96D5-DA2E7B6B419F}" destId="{978480A7-79A1-4798-9869-A27873D4A439}" srcOrd="8" destOrd="0" presId="urn:microsoft.com/office/officeart/2005/8/layout/vList5"/>
    <dgm:cxn modelId="{059618F5-9042-4EC5-B4BC-AB6A8EB1D340}" type="presParOf" srcId="{978480A7-79A1-4798-9869-A27873D4A439}" destId="{FD8B83DC-4D45-4A9D-907E-F1A742DF3EB5}" srcOrd="0" destOrd="0" presId="urn:microsoft.com/office/officeart/2005/8/layout/vList5"/>
    <dgm:cxn modelId="{A978B9E4-855E-44E2-ADF8-272D90493F97}" type="presParOf" srcId="{8E94AD95-9FA3-46D0-96D5-DA2E7B6B419F}" destId="{B7604EC3-26A8-44E0-AD54-B8BD9C5C8A91}" srcOrd="9" destOrd="0" presId="urn:microsoft.com/office/officeart/2005/8/layout/vList5"/>
    <dgm:cxn modelId="{1D09B545-CB1A-4BD6-BCE5-26A1B6BD4DB4}" type="presParOf" srcId="{8E94AD95-9FA3-46D0-96D5-DA2E7B6B419F}" destId="{BBCD607A-E711-4E64-A15D-96D632556304}" srcOrd="10" destOrd="0" presId="urn:microsoft.com/office/officeart/2005/8/layout/vList5"/>
    <dgm:cxn modelId="{41F28999-E3BD-4455-A38B-E70116CB1C48}" type="presParOf" srcId="{BBCD607A-E711-4E64-A15D-96D632556304}" destId="{0FE238B3-A6FC-4B1C-A932-0130BC081B71}" srcOrd="0" destOrd="0" presId="urn:microsoft.com/office/officeart/2005/8/layout/vList5"/>
    <dgm:cxn modelId="{C279D3A7-2BEB-43C6-B10E-5CF65736271B}" type="presParOf" srcId="{8E94AD95-9FA3-46D0-96D5-DA2E7B6B419F}" destId="{3ACC6DC8-0D5F-4E66-BC87-6D03C6192BCC}" srcOrd="11" destOrd="0" presId="urn:microsoft.com/office/officeart/2005/8/layout/vList5"/>
    <dgm:cxn modelId="{8A190617-CE66-4817-87CD-AB128E4C54B2}" type="presParOf" srcId="{8E94AD95-9FA3-46D0-96D5-DA2E7B6B419F}" destId="{94B43228-8EA5-47E4-9D8A-848C02195735}" srcOrd="12" destOrd="0" presId="urn:microsoft.com/office/officeart/2005/8/layout/vList5"/>
    <dgm:cxn modelId="{F0F108A8-DBE7-4BE7-9330-A71467EDC379}" type="presParOf" srcId="{94B43228-8EA5-47E4-9D8A-848C02195735}" destId="{39336184-19B1-4422-85AF-A694E6B5895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8CBF084-F6A8-4851-96BC-32FDFCE412BA}" type="doc">
      <dgm:prSet loTypeId="urn:microsoft.com/office/officeart/2005/8/layout/venn1" loCatId="relationship" qsTypeId="urn:microsoft.com/office/officeart/2005/8/quickstyle/simple5" qsCatId="simple" csTypeId="urn:microsoft.com/office/officeart/2005/8/colors/accent3_2" csCatId="accent3" phldr="1"/>
      <dgm:spPr/>
    </dgm:pt>
    <dgm:pt modelId="{F92E9BF5-F790-4E6E-87FE-BD4764D89BEB}">
      <dgm:prSet phldrT="[Text]" custT="1"/>
      <dgm:spPr>
        <a:xfrm>
          <a:off x="2292135" y="63670"/>
          <a:ext cx="3056179" cy="3056179"/>
        </a:xfrm>
        <a:prstGeom prst="ellipse">
          <a:avLst/>
        </a:prstGeom>
        <a:gradFill rotWithShape="0">
          <a:gsLst>
            <a:gs pos="0">
              <a:srgbClr val="96B8D2">
                <a:alpha val="50000"/>
                <a:hueOff val="0"/>
                <a:satOff val="0"/>
                <a:lumOff val="0"/>
                <a:alphaOff val="0"/>
                <a:shade val="51000"/>
                <a:satMod val="130000"/>
              </a:srgbClr>
            </a:gs>
            <a:gs pos="80000">
              <a:srgbClr val="96B8D2">
                <a:alpha val="50000"/>
                <a:hueOff val="0"/>
                <a:satOff val="0"/>
                <a:lumOff val="0"/>
                <a:alphaOff val="0"/>
                <a:shade val="93000"/>
                <a:satMod val="130000"/>
              </a:srgbClr>
            </a:gs>
            <a:gs pos="100000">
              <a:srgbClr val="96B8D2">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i="0" dirty="0">
              <a:solidFill>
                <a:srgbClr val="333333">
                  <a:hueOff val="0"/>
                  <a:satOff val="0"/>
                  <a:lumOff val="0"/>
                  <a:alphaOff val="0"/>
                </a:srgbClr>
              </a:solidFill>
              <a:latin typeface="Roboto Condensed Light" panose="02000000000000000000" pitchFamily="2" charset="0"/>
              <a:ea typeface="+mn-ea"/>
              <a:cs typeface="+mn-cs"/>
            </a:rPr>
            <a:t>Solves my development and communication issues</a:t>
          </a:r>
        </a:p>
      </dgm:t>
    </dgm:pt>
    <dgm:pt modelId="{FBDAB10E-D6F4-4A7A-BDF5-4196E350E0B9}" type="parTrans" cxnId="{A2B229CC-D1FD-4E99-A448-2212D49C646F}">
      <dgm:prSet/>
      <dgm:spPr/>
      <dgm:t>
        <a:bodyPr/>
        <a:lstStyle/>
        <a:p>
          <a:endParaRPr lang="en-US" sz="1800" b="1" i="0">
            <a:solidFill>
              <a:schemeClr val="bg1">
                <a:lumMod val="95000"/>
              </a:schemeClr>
            </a:solidFill>
          </a:endParaRPr>
        </a:p>
      </dgm:t>
    </dgm:pt>
    <dgm:pt modelId="{18542865-FB9C-410B-AF86-953AACA448AE}" type="sibTrans" cxnId="{A2B229CC-D1FD-4E99-A448-2212D49C646F}">
      <dgm:prSet/>
      <dgm:spPr/>
      <dgm:t>
        <a:bodyPr/>
        <a:lstStyle/>
        <a:p>
          <a:endParaRPr lang="en-US" sz="1800" b="1" i="0">
            <a:solidFill>
              <a:schemeClr val="bg1">
                <a:lumMod val="95000"/>
              </a:schemeClr>
            </a:solidFill>
          </a:endParaRPr>
        </a:p>
      </dgm:t>
    </dgm:pt>
    <dgm:pt modelId="{EF55B458-3325-40EF-874A-C409F0C5339F}">
      <dgm:prSet custT="1"/>
      <dgm:spPr>
        <a:xfrm>
          <a:off x="3394906" y="1973782"/>
          <a:ext cx="3056179" cy="3056179"/>
        </a:xfrm>
        <a:prstGeom prst="ellipse">
          <a:avLst/>
        </a:prstGeom>
        <a:gradFill rotWithShape="0">
          <a:gsLst>
            <a:gs pos="0">
              <a:srgbClr val="96B8D2">
                <a:alpha val="50000"/>
                <a:hueOff val="0"/>
                <a:satOff val="0"/>
                <a:lumOff val="0"/>
                <a:alphaOff val="0"/>
                <a:shade val="51000"/>
                <a:satMod val="130000"/>
              </a:srgbClr>
            </a:gs>
            <a:gs pos="80000">
              <a:srgbClr val="96B8D2">
                <a:alpha val="50000"/>
                <a:hueOff val="0"/>
                <a:satOff val="0"/>
                <a:lumOff val="0"/>
                <a:alphaOff val="0"/>
                <a:shade val="93000"/>
                <a:satMod val="130000"/>
              </a:srgbClr>
            </a:gs>
            <a:gs pos="100000">
              <a:srgbClr val="96B8D2">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i="0" dirty="0">
              <a:solidFill>
                <a:srgbClr val="333333">
                  <a:hueOff val="0"/>
                  <a:satOff val="0"/>
                  <a:lumOff val="0"/>
                  <a:alphaOff val="0"/>
                </a:srgbClr>
              </a:solidFill>
              <a:latin typeface="Roboto Condensed Light" panose="02000000000000000000" pitchFamily="2" charset="0"/>
              <a:ea typeface="+mn-ea"/>
              <a:cs typeface="+mn-cs"/>
            </a:rPr>
            <a:t>Does not require documentation</a:t>
          </a:r>
        </a:p>
      </dgm:t>
    </dgm:pt>
    <dgm:pt modelId="{E7266E04-3E0A-47A6-BAD7-0A945DB4A708}" type="parTrans" cxnId="{A6FA90B3-197C-4AD7-8168-6EF06C8A9765}">
      <dgm:prSet/>
      <dgm:spPr/>
      <dgm:t>
        <a:bodyPr/>
        <a:lstStyle/>
        <a:p>
          <a:endParaRPr lang="en-US" sz="1800" b="1" i="0">
            <a:solidFill>
              <a:schemeClr val="bg1">
                <a:lumMod val="95000"/>
              </a:schemeClr>
            </a:solidFill>
          </a:endParaRPr>
        </a:p>
      </dgm:t>
    </dgm:pt>
    <dgm:pt modelId="{5821C002-20CD-4D50-B0BE-967845CE45BB}" type="sibTrans" cxnId="{A6FA90B3-197C-4AD7-8168-6EF06C8A9765}">
      <dgm:prSet/>
      <dgm:spPr/>
      <dgm:t>
        <a:bodyPr/>
        <a:lstStyle/>
        <a:p>
          <a:endParaRPr lang="en-US" sz="1800" b="1" i="0">
            <a:solidFill>
              <a:schemeClr val="bg1">
                <a:lumMod val="95000"/>
              </a:schemeClr>
            </a:solidFill>
          </a:endParaRPr>
        </a:p>
      </dgm:t>
    </dgm:pt>
    <dgm:pt modelId="{E6D813FD-900C-4658-AAA6-9CCCF3104776}">
      <dgm:prSet custT="1"/>
      <dgm:spPr>
        <a:xfrm>
          <a:off x="1189363" y="1973782"/>
          <a:ext cx="3056179" cy="3056179"/>
        </a:xfrm>
        <a:prstGeom prst="ellipse">
          <a:avLst/>
        </a:prstGeom>
        <a:gradFill rotWithShape="0">
          <a:gsLst>
            <a:gs pos="0">
              <a:srgbClr val="96B8D2">
                <a:alpha val="50000"/>
                <a:hueOff val="0"/>
                <a:satOff val="0"/>
                <a:lumOff val="0"/>
                <a:alphaOff val="0"/>
                <a:shade val="51000"/>
                <a:satMod val="130000"/>
              </a:srgbClr>
            </a:gs>
            <a:gs pos="80000">
              <a:srgbClr val="96B8D2">
                <a:alpha val="50000"/>
                <a:hueOff val="0"/>
                <a:satOff val="0"/>
                <a:lumOff val="0"/>
                <a:alphaOff val="0"/>
                <a:shade val="93000"/>
                <a:satMod val="130000"/>
              </a:srgbClr>
            </a:gs>
            <a:gs pos="100000">
              <a:srgbClr val="96B8D2">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i="0" dirty="0">
              <a:solidFill>
                <a:srgbClr val="333333">
                  <a:hueOff val="0"/>
                  <a:satOff val="0"/>
                  <a:lumOff val="0"/>
                  <a:alphaOff val="0"/>
                </a:srgbClr>
              </a:solidFill>
              <a:latin typeface="Roboto Condensed Light" panose="02000000000000000000" pitchFamily="2" charset="0"/>
              <a:ea typeface="+mn-ea"/>
              <a:cs typeface="+mn-cs"/>
            </a:rPr>
            <a:t>Will finish requirements faster</a:t>
          </a:r>
        </a:p>
      </dgm:t>
    </dgm:pt>
    <dgm:pt modelId="{E9BBA972-10C3-4823-BB9D-D396F8DE5C12}" type="parTrans" cxnId="{693DC986-8B37-4771-AD96-0E515AE0E266}">
      <dgm:prSet/>
      <dgm:spPr/>
      <dgm:t>
        <a:bodyPr/>
        <a:lstStyle/>
        <a:p>
          <a:endParaRPr lang="en-US" sz="1800" b="1" i="0">
            <a:solidFill>
              <a:schemeClr val="bg1">
                <a:lumMod val="95000"/>
              </a:schemeClr>
            </a:solidFill>
          </a:endParaRPr>
        </a:p>
      </dgm:t>
    </dgm:pt>
    <dgm:pt modelId="{FC0183B8-B217-43C2-8BCA-9AE1DA17B99C}" type="sibTrans" cxnId="{693DC986-8B37-4771-AD96-0E515AE0E266}">
      <dgm:prSet/>
      <dgm:spPr/>
      <dgm:t>
        <a:bodyPr/>
        <a:lstStyle/>
        <a:p>
          <a:endParaRPr lang="en-US" sz="1800" b="1" i="0">
            <a:solidFill>
              <a:schemeClr val="bg1">
                <a:lumMod val="95000"/>
              </a:schemeClr>
            </a:solidFill>
          </a:endParaRPr>
        </a:p>
      </dgm:t>
    </dgm:pt>
    <dgm:pt modelId="{69A7E611-DEAC-440C-B7D7-F318584D00DA}" type="pres">
      <dgm:prSet presAssocID="{C8CBF084-F6A8-4851-96BC-32FDFCE412BA}" presName="compositeShape" presStyleCnt="0">
        <dgm:presLayoutVars>
          <dgm:chMax val="7"/>
          <dgm:dir/>
          <dgm:resizeHandles val="exact"/>
        </dgm:presLayoutVars>
      </dgm:prSet>
      <dgm:spPr/>
    </dgm:pt>
    <dgm:pt modelId="{0B57A147-F190-4173-B212-C58BC3D5D292}" type="pres">
      <dgm:prSet presAssocID="{F92E9BF5-F790-4E6E-87FE-BD4764D89BEB}" presName="circ1" presStyleLbl="vennNode1" presStyleIdx="0" presStyleCnt="3"/>
      <dgm:spPr/>
    </dgm:pt>
    <dgm:pt modelId="{36B86CE9-22AA-49EF-AFC8-4E2D48696EF2}" type="pres">
      <dgm:prSet presAssocID="{F92E9BF5-F790-4E6E-87FE-BD4764D89BEB}" presName="circ1Tx" presStyleLbl="revTx" presStyleIdx="0" presStyleCnt="0">
        <dgm:presLayoutVars>
          <dgm:chMax val="0"/>
          <dgm:chPref val="0"/>
          <dgm:bulletEnabled val="1"/>
        </dgm:presLayoutVars>
      </dgm:prSet>
      <dgm:spPr/>
    </dgm:pt>
    <dgm:pt modelId="{4859C7E9-772C-454B-9A4B-346527B4D491}" type="pres">
      <dgm:prSet presAssocID="{EF55B458-3325-40EF-874A-C409F0C5339F}" presName="circ2" presStyleLbl="vennNode1" presStyleIdx="1" presStyleCnt="3"/>
      <dgm:spPr/>
    </dgm:pt>
    <dgm:pt modelId="{4755B8CE-57D8-4521-A562-3B554A5DD49A}" type="pres">
      <dgm:prSet presAssocID="{EF55B458-3325-40EF-874A-C409F0C5339F}" presName="circ2Tx" presStyleLbl="revTx" presStyleIdx="0" presStyleCnt="0">
        <dgm:presLayoutVars>
          <dgm:chMax val="0"/>
          <dgm:chPref val="0"/>
          <dgm:bulletEnabled val="1"/>
        </dgm:presLayoutVars>
      </dgm:prSet>
      <dgm:spPr/>
    </dgm:pt>
    <dgm:pt modelId="{B9221DFD-E3F5-4808-B26B-13181EFC5627}" type="pres">
      <dgm:prSet presAssocID="{E6D813FD-900C-4658-AAA6-9CCCF3104776}" presName="circ3" presStyleLbl="vennNode1" presStyleIdx="2" presStyleCnt="3"/>
      <dgm:spPr/>
    </dgm:pt>
    <dgm:pt modelId="{7F1ADD7D-667C-4FED-A83F-664F25357CF7}" type="pres">
      <dgm:prSet presAssocID="{E6D813FD-900C-4658-AAA6-9CCCF3104776}" presName="circ3Tx" presStyleLbl="revTx" presStyleIdx="0" presStyleCnt="0">
        <dgm:presLayoutVars>
          <dgm:chMax val="0"/>
          <dgm:chPref val="0"/>
          <dgm:bulletEnabled val="1"/>
        </dgm:presLayoutVars>
      </dgm:prSet>
      <dgm:spPr/>
    </dgm:pt>
  </dgm:ptLst>
  <dgm:cxnLst>
    <dgm:cxn modelId="{6DCE5711-A9E0-473E-BE17-4F1511464BBB}" type="presOf" srcId="{E6D813FD-900C-4658-AAA6-9CCCF3104776}" destId="{7F1ADD7D-667C-4FED-A83F-664F25357CF7}" srcOrd="1" destOrd="0" presId="urn:microsoft.com/office/officeart/2005/8/layout/venn1"/>
    <dgm:cxn modelId="{1AD79F29-6559-443F-8EF3-5C93E1E95C38}" type="presOf" srcId="{EF55B458-3325-40EF-874A-C409F0C5339F}" destId="{4755B8CE-57D8-4521-A562-3B554A5DD49A}" srcOrd="1" destOrd="0" presId="urn:microsoft.com/office/officeart/2005/8/layout/venn1"/>
    <dgm:cxn modelId="{0F9BA251-DBEE-40D0-86A6-2456A2584031}" type="presOf" srcId="{E6D813FD-900C-4658-AAA6-9CCCF3104776}" destId="{B9221DFD-E3F5-4808-B26B-13181EFC5627}" srcOrd="0" destOrd="0" presId="urn:microsoft.com/office/officeart/2005/8/layout/venn1"/>
    <dgm:cxn modelId="{BDE85752-5AC0-4218-97DA-4D512A33132A}" type="presOf" srcId="{C8CBF084-F6A8-4851-96BC-32FDFCE412BA}" destId="{69A7E611-DEAC-440C-B7D7-F318584D00DA}" srcOrd="0" destOrd="0" presId="urn:microsoft.com/office/officeart/2005/8/layout/venn1"/>
    <dgm:cxn modelId="{693DC986-8B37-4771-AD96-0E515AE0E266}" srcId="{C8CBF084-F6A8-4851-96BC-32FDFCE412BA}" destId="{E6D813FD-900C-4658-AAA6-9CCCF3104776}" srcOrd="2" destOrd="0" parTransId="{E9BBA972-10C3-4823-BB9D-D396F8DE5C12}" sibTransId="{FC0183B8-B217-43C2-8BCA-9AE1DA17B99C}"/>
    <dgm:cxn modelId="{A46B1D9A-2C28-4F7C-A486-1343EFEBE1D0}" type="presOf" srcId="{F92E9BF5-F790-4E6E-87FE-BD4764D89BEB}" destId="{36B86CE9-22AA-49EF-AFC8-4E2D48696EF2}" srcOrd="1" destOrd="0" presId="urn:microsoft.com/office/officeart/2005/8/layout/venn1"/>
    <dgm:cxn modelId="{A264D3A6-65BF-4089-B066-5A3AD1093C45}" type="presOf" srcId="{EF55B458-3325-40EF-874A-C409F0C5339F}" destId="{4859C7E9-772C-454B-9A4B-346527B4D491}" srcOrd="0" destOrd="0" presId="urn:microsoft.com/office/officeart/2005/8/layout/venn1"/>
    <dgm:cxn modelId="{A6FA90B3-197C-4AD7-8168-6EF06C8A9765}" srcId="{C8CBF084-F6A8-4851-96BC-32FDFCE412BA}" destId="{EF55B458-3325-40EF-874A-C409F0C5339F}" srcOrd="1" destOrd="0" parTransId="{E7266E04-3E0A-47A6-BAD7-0A945DB4A708}" sibTransId="{5821C002-20CD-4D50-B0BE-967845CE45BB}"/>
    <dgm:cxn modelId="{A2B229CC-D1FD-4E99-A448-2212D49C646F}" srcId="{C8CBF084-F6A8-4851-96BC-32FDFCE412BA}" destId="{F92E9BF5-F790-4E6E-87FE-BD4764D89BEB}" srcOrd="0" destOrd="0" parTransId="{FBDAB10E-D6F4-4A7A-BDF5-4196E350E0B9}" sibTransId="{18542865-FB9C-410B-AF86-953AACA448AE}"/>
    <dgm:cxn modelId="{94E48AE2-F9F7-4E12-B238-7FB0F2B85F3B}" type="presOf" srcId="{F92E9BF5-F790-4E6E-87FE-BD4764D89BEB}" destId="{0B57A147-F190-4173-B212-C58BC3D5D292}" srcOrd="0" destOrd="0" presId="urn:microsoft.com/office/officeart/2005/8/layout/venn1"/>
    <dgm:cxn modelId="{417E78A2-5CEF-4DCB-A8B6-D99F9D9A0B69}" type="presParOf" srcId="{69A7E611-DEAC-440C-B7D7-F318584D00DA}" destId="{0B57A147-F190-4173-B212-C58BC3D5D292}" srcOrd="0" destOrd="0" presId="urn:microsoft.com/office/officeart/2005/8/layout/venn1"/>
    <dgm:cxn modelId="{D7980C36-324E-406F-A7D6-141B509DC789}" type="presParOf" srcId="{69A7E611-DEAC-440C-B7D7-F318584D00DA}" destId="{36B86CE9-22AA-49EF-AFC8-4E2D48696EF2}" srcOrd="1" destOrd="0" presId="urn:microsoft.com/office/officeart/2005/8/layout/venn1"/>
    <dgm:cxn modelId="{8E2F9BF0-AA25-4656-A687-98740C77DD09}" type="presParOf" srcId="{69A7E611-DEAC-440C-B7D7-F318584D00DA}" destId="{4859C7E9-772C-454B-9A4B-346527B4D491}" srcOrd="2" destOrd="0" presId="urn:microsoft.com/office/officeart/2005/8/layout/venn1"/>
    <dgm:cxn modelId="{EB2166C0-41F8-463B-A849-8BBB9416E100}" type="presParOf" srcId="{69A7E611-DEAC-440C-B7D7-F318584D00DA}" destId="{4755B8CE-57D8-4521-A562-3B554A5DD49A}" srcOrd="3" destOrd="0" presId="urn:microsoft.com/office/officeart/2005/8/layout/venn1"/>
    <dgm:cxn modelId="{F5E2667E-7D44-4EAD-A667-698A4FCEE1B8}" type="presParOf" srcId="{69A7E611-DEAC-440C-B7D7-F318584D00DA}" destId="{B9221DFD-E3F5-4808-B26B-13181EFC5627}" srcOrd="4" destOrd="0" presId="urn:microsoft.com/office/officeart/2005/8/layout/venn1"/>
    <dgm:cxn modelId="{DE74B319-0B07-4CE9-ADD2-B9C626430E2A}" type="presParOf" srcId="{69A7E611-DEAC-440C-B7D7-F318584D00DA}" destId="{7F1ADD7D-667C-4FED-A83F-664F25357CF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9808B1F-CE53-4A8A-ABDC-436D06C3C761}" type="doc">
      <dgm:prSet loTypeId="urn:microsoft.com/office/officeart/2011/layout/ConvergingText" loCatId="process" qsTypeId="urn:microsoft.com/office/officeart/2005/8/quickstyle/simple5" qsCatId="simple" csTypeId="urn:microsoft.com/office/officeart/2005/8/colors/accent1_2" csCatId="accent1" phldr="1"/>
      <dgm:spPr/>
      <dgm:t>
        <a:bodyPr/>
        <a:lstStyle/>
        <a:p>
          <a:endParaRPr lang="en-CA"/>
        </a:p>
      </dgm:t>
    </dgm:pt>
    <dgm:pt modelId="{86B49023-AFED-45E3-9960-52732E7E4B09}">
      <dgm:prSet phldrT="[Text]"/>
      <dgm:spPr/>
      <dgm:t>
        <a:bodyPr/>
        <a:lstStyle/>
        <a:p>
          <a:r>
            <a:rPr lang="en-US" dirty="0"/>
            <a:t>Sprint</a:t>
          </a:r>
          <a:endParaRPr lang="en-CA" dirty="0"/>
        </a:p>
      </dgm:t>
    </dgm:pt>
    <dgm:pt modelId="{251EBBB8-25FF-46A6-9285-A461C26513E9}" type="parTrans" cxnId="{75F3436E-38E9-4599-8C91-9C884D7441BB}">
      <dgm:prSet/>
      <dgm:spPr/>
      <dgm:t>
        <a:bodyPr/>
        <a:lstStyle/>
        <a:p>
          <a:endParaRPr lang="en-CA"/>
        </a:p>
      </dgm:t>
    </dgm:pt>
    <dgm:pt modelId="{B4177510-0B02-440D-8F56-834BCDEC98D2}" type="sibTrans" cxnId="{75F3436E-38E9-4599-8C91-9C884D7441BB}">
      <dgm:prSet/>
      <dgm:spPr/>
      <dgm:t>
        <a:bodyPr/>
        <a:lstStyle/>
        <a:p>
          <a:endParaRPr lang="en-CA"/>
        </a:p>
      </dgm:t>
    </dgm:pt>
    <dgm:pt modelId="{A4A61FE0-E23E-4AEF-8DAD-9943E07519E6}">
      <dgm:prSet phldrT="[Text]"/>
      <dgm:spPr/>
      <dgm:t>
        <a:bodyPr/>
        <a:lstStyle/>
        <a:p>
          <a:r>
            <a:rPr lang="en-US" dirty="0"/>
            <a:t>Features</a:t>
          </a:r>
          <a:endParaRPr lang="en-CA" dirty="0"/>
        </a:p>
      </dgm:t>
    </dgm:pt>
    <dgm:pt modelId="{6BAEF0ED-D3C7-4ACA-9D64-E198BD24346E}" type="parTrans" cxnId="{98DC9FF9-EB4F-4A47-88E2-709F8876C2F1}">
      <dgm:prSet/>
      <dgm:spPr/>
      <dgm:t>
        <a:bodyPr/>
        <a:lstStyle/>
        <a:p>
          <a:endParaRPr lang="en-CA"/>
        </a:p>
      </dgm:t>
    </dgm:pt>
    <dgm:pt modelId="{84C13BE4-DE5F-4062-AA69-36445D99B8DD}" type="sibTrans" cxnId="{98DC9FF9-EB4F-4A47-88E2-709F8876C2F1}">
      <dgm:prSet/>
      <dgm:spPr/>
      <dgm:t>
        <a:bodyPr/>
        <a:lstStyle/>
        <a:p>
          <a:endParaRPr lang="en-CA"/>
        </a:p>
      </dgm:t>
    </dgm:pt>
    <dgm:pt modelId="{43372FA8-CF8B-4E87-BD51-2D431B0BAFF3}">
      <dgm:prSet phldrT="[Text]"/>
      <dgm:spPr/>
      <dgm:t>
        <a:bodyPr/>
        <a:lstStyle/>
        <a:p>
          <a:r>
            <a:rPr lang="en-US" dirty="0"/>
            <a:t>Tech debt</a:t>
          </a:r>
          <a:endParaRPr lang="en-CA" dirty="0"/>
        </a:p>
      </dgm:t>
    </dgm:pt>
    <dgm:pt modelId="{C83686C4-B59C-40F2-9A03-FB8A628B9A7C}" type="parTrans" cxnId="{741CB575-E896-4A34-A344-D8264201BC85}">
      <dgm:prSet/>
      <dgm:spPr/>
      <dgm:t>
        <a:bodyPr/>
        <a:lstStyle/>
        <a:p>
          <a:endParaRPr lang="en-CA"/>
        </a:p>
      </dgm:t>
    </dgm:pt>
    <dgm:pt modelId="{2719F82F-43CF-467E-A1A1-A0B5181D02B9}" type="sibTrans" cxnId="{741CB575-E896-4A34-A344-D8264201BC85}">
      <dgm:prSet/>
      <dgm:spPr/>
      <dgm:t>
        <a:bodyPr/>
        <a:lstStyle/>
        <a:p>
          <a:endParaRPr lang="en-CA"/>
        </a:p>
      </dgm:t>
    </dgm:pt>
    <dgm:pt modelId="{C7D6010F-7DAD-44DD-AD2F-E1A6505CC2EC}">
      <dgm:prSet phldrT="[Text]"/>
      <dgm:spPr/>
      <dgm:t>
        <a:bodyPr/>
        <a:lstStyle/>
        <a:p>
          <a:r>
            <a:rPr lang="en-US" dirty="0"/>
            <a:t>Deferred</a:t>
          </a:r>
          <a:endParaRPr lang="en-CA" dirty="0"/>
        </a:p>
      </dgm:t>
    </dgm:pt>
    <dgm:pt modelId="{8F5F8297-C257-421C-B7C5-E308F47E1D44}" type="parTrans" cxnId="{DD9F009C-6099-4E66-8F34-760C0D82672E}">
      <dgm:prSet/>
      <dgm:spPr/>
      <dgm:t>
        <a:bodyPr/>
        <a:lstStyle/>
        <a:p>
          <a:endParaRPr lang="en-CA"/>
        </a:p>
      </dgm:t>
    </dgm:pt>
    <dgm:pt modelId="{711A28BE-6ED9-4EE9-82FB-3A881845E46A}" type="sibTrans" cxnId="{DD9F009C-6099-4E66-8F34-760C0D82672E}">
      <dgm:prSet/>
      <dgm:spPr/>
      <dgm:t>
        <a:bodyPr/>
        <a:lstStyle/>
        <a:p>
          <a:endParaRPr lang="en-CA"/>
        </a:p>
      </dgm:t>
    </dgm:pt>
    <dgm:pt modelId="{98E45143-8A40-4C59-B832-3561C176B236}" type="pres">
      <dgm:prSet presAssocID="{79808B1F-CE53-4A8A-ABDC-436D06C3C761}" presName="Name0" presStyleCnt="0">
        <dgm:presLayoutVars>
          <dgm:chMax/>
          <dgm:chPref val="1"/>
          <dgm:dir/>
          <dgm:animOne val="branch"/>
          <dgm:animLvl val="lvl"/>
          <dgm:resizeHandles/>
        </dgm:presLayoutVars>
      </dgm:prSet>
      <dgm:spPr/>
    </dgm:pt>
    <dgm:pt modelId="{224BAF1C-0A63-48D2-B52D-76AB0EC667A5}" type="pres">
      <dgm:prSet presAssocID="{86B49023-AFED-45E3-9960-52732E7E4B09}" presName="composite" presStyleCnt="0"/>
      <dgm:spPr/>
    </dgm:pt>
    <dgm:pt modelId="{C9D04504-5423-4241-B148-0FCB28A7A800}" type="pres">
      <dgm:prSet presAssocID="{86B49023-AFED-45E3-9960-52732E7E4B09}" presName="ParentAccent1" presStyleLbl="alignNode1" presStyleIdx="0" presStyleCnt="34"/>
      <dgm:spPr/>
    </dgm:pt>
    <dgm:pt modelId="{5CD46B09-8DB5-4C2C-B89B-4ADF183AB9B7}" type="pres">
      <dgm:prSet presAssocID="{86B49023-AFED-45E3-9960-52732E7E4B09}" presName="ParentAccent2" presStyleLbl="alignNode1" presStyleIdx="1" presStyleCnt="34"/>
      <dgm:spPr/>
    </dgm:pt>
    <dgm:pt modelId="{45B8E2C2-DD02-4BC6-8AB9-600C689D7704}" type="pres">
      <dgm:prSet presAssocID="{86B49023-AFED-45E3-9960-52732E7E4B09}" presName="ParentAccent3" presStyleLbl="alignNode1" presStyleIdx="2" presStyleCnt="34"/>
      <dgm:spPr/>
    </dgm:pt>
    <dgm:pt modelId="{F59CA1AC-841D-4674-B521-B3868A6BC150}" type="pres">
      <dgm:prSet presAssocID="{86B49023-AFED-45E3-9960-52732E7E4B09}" presName="ParentAccent4" presStyleLbl="alignNode1" presStyleIdx="3" presStyleCnt="34"/>
      <dgm:spPr/>
    </dgm:pt>
    <dgm:pt modelId="{614A129F-F5AE-4AC9-9CF5-59040ACC45C0}" type="pres">
      <dgm:prSet presAssocID="{86B49023-AFED-45E3-9960-52732E7E4B09}" presName="ParentAccent5" presStyleLbl="alignNode1" presStyleIdx="4" presStyleCnt="34"/>
      <dgm:spPr/>
    </dgm:pt>
    <dgm:pt modelId="{D9C4AF0C-7578-4F52-AE91-C36109F74AFA}" type="pres">
      <dgm:prSet presAssocID="{86B49023-AFED-45E3-9960-52732E7E4B09}" presName="ParentAccent6" presStyleLbl="alignNode1" presStyleIdx="5" presStyleCnt="34"/>
      <dgm:spPr/>
    </dgm:pt>
    <dgm:pt modelId="{99C4289C-5F7B-4303-9644-D5E29853F98B}" type="pres">
      <dgm:prSet presAssocID="{86B49023-AFED-45E3-9960-52732E7E4B09}" presName="ParentAccent7" presStyleLbl="alignNode1" presStyleIdx="6" presStyleCnt="34"/>
      <dgm:spPr/>
    </dgm:pt>
    <dgm:pt modelId="{AE46CCD7-E385-4696-852F-187A8A54093B}" type="pres">
      <dgm:prSet presAssocID="{86B49023-AFED-45E3-9960-52732E7E4B09}" presName="ParentAccent8" presStyleLbl="alignNode1" presStyleIdx="7" presStyleCnt="34"/>
      <dgm:spPr/>
    </dgm:pt>
    <dgm:pt modelId="{1E4DC3B5-38B5-47F7-AACB-4D9B35ADCE57}" type="pres">
      <dgm:prSet presAssocID="{86B49023-AFED-45E3-9960-52732E7E4B09}" presName="ParentAccent9" presStyleLbl="alignNode1" presStyleIdx="8" presStyleCnt="34"/>
      <dgm:spPr/>
    </dgm:pt>
    <dgm:pt modelId="{1181263F-16D6-470D-835B-AA7188E83BCE}" type="pres">
      <dgm:prSet presAssocID="{86B49023-AFED-45E3-9960-52732E7E4B09}" presName="ParentAccent10" presStyleLbl="alignNode1" presStyleIdx="9" presStyleCnt="34"/>
      <dgm:spPr/>
    </dgm:pt>
    <dgm:pt modelId="{12C609C8-0F32-40FA-B4B0-C24D3AB13C45}" type="pres">
      <dgm:prSet presAssocID="{86B49023-AFED-45E3-9960-52732E7E4B09}" presName="Parent" presStyleLbl="alignNode1" presStyleIdx="10" presStyleCnt="34">
        <dgm:presLayoutVars>
          <dgm:chMax val="5"/>
          <dgm:chPref val="3"/>
          <dgm:bulletEnabled val="1"/>
        </dgm:presLayoutVars>
      </dgm:prSet>
      <dgm:spPr/>
    </dgm:pt>
    <dgm:pt modelId="{D6E50006-441A-4751-B9E5-415E04F87F99}" type="pres">
      <dgm:prSet presAssocID="{A4A61FE0-E23E-4AEF-8DAD-9943E07519E6}" presName="Child1Accent1" presStyleLbl="alignNode1" presStyleIdx="11" presStyleCnt="34"/>
      <dgm:spPr/>
    </dgm:pt>
    <dgm:pt modelId="{38B833BE-0CAE-4A40-BA00-D95EEF2436D9}" type="pres">
      <dgm:prSet presAssocID="{A4A61FE0-E23E-4AEF-8DAD-9943E07519E6}" presName="Child1Accent2" presStyleLbl="alignNode1" presStyleIdx="12" presStyleCnt="34"/>
      <dgm:spPr/>
    </dgm:pt>
    <dgm:pt modelId="{7CA154A6-D131-49FE-8BC2-1D4EB11193D7}" type="pres">
      <dgm:prSet presAssocID="{A4A61FE0-E23E-4AEF-8DAD-9943E07519E6}" presName="Child1Accent3" presStyleLbl="alignNode1" presStyleIdx="13" presStyleCnt="34"/>
      <dgm:spPr/>
    </dgm:pt>
    <dgm:pt modelId="{0E900611-C19E-4F41-973E-C33F7B4F1F59}" type="pres">
      <dgm:prSet presAssocID="{A4A61FE0-E23E-4AEF-8DAD-9943E07519E6}" presName="Child1Accent4" presStyleLbl="alignNode1" presStyleIdx="14" presStyleCnt="34"/>
      <dgm:spPr/>
    </dgm:pt>
    <dgm:pt modelId="{24E4D713-9EF7-4907-A1B4-3ABCC6F5718F}" type="pres">
      <dgm:prSet presAssocID="{A4A61FE0-E23E-4AEF-8DAD-9943E07519E6}" presName="Child1Accent5" presStyleLbl="alignNode1" presStyleIdx="15" presStyleCnt="34"/>
      <dgm:spPr/>
    </dgm:pt>
    <dgm:pt modelId="{3BB03259-ADDD-42A6-91AE-2374F370BC1F}" type="pres">
      <dgm:prSet presAssocID="{A4A61FE0-E23E-4AEF-8DAD-9943E07519E6}" presName="Child1Accent6" presStyleLbl="alignNode1" presStyleIdx="16" presStyleCnt="34"/>
      <dgm:spPr/>
    </dgm:pt>
    <dgm:pt modelId="{FA367E55-F3CC-4096-8445-514442DD9F05}" type="pres">
      <dgm:prSet presAssocID="{A4A61FE0-E23E-4AEF-8DAD-9943E07519E6}" presName="Child1Accent7" presStyleLbl="alignNode1" presStyleIdx="17" presStyleCnt="34"/>
      <dgm:spPr/>
    </dgm:pt>
    <dgm:pt modelId="{A3FCAAAB-7EA4-412C-97AC-11F6EC3824FF}" type="pres">
      <dgm:prSet presAssocID="{A4A61FE0-E23E-4AEF-8DAD-9943E07519E6}" presName="Child1Accent8" presStyleLbl="alignNode1" presStyleIdx="18" presStyleCnt="34"/>
      <dgm:spPr/>
    </dgm:pt>
    <dgm:pt modelId="{9C649BBE-AB3D-4B46-845D-74E76551E857}" type="pres">
      <dgm:prSet presAssocID="{A4A61FE0-E23E-4AEF-8DAD-9943E07519E6}" presName="Child1Accent9" presStyleLbl="alignNode1" presStyleIdx="19" presStyleCnt="34"/>
      <dgm:spPr/>
    </dgm:pt>
    <dgm:pt modelId="{32DF30BC-10B8-4388-8258-FB5261E45436}" type="pres">
      <dgm:prSet presAssocID="{A4A61FE0-E23E-4AEF-8DAD-9943E07519E6}" presName="Child1" presStyleLbl="revTx" presStyleIdx="0" presStyleCnt="3">
        <dgm:presLayoutVars>
          <dgm:chMax/>
          <dgm:chPref val="0"/>
          <dgm:bulletEnabled val="1"/>
        </dgm:presLayoutVars>
      </dgm:prSet>
      <dgm:spPr/>
    </dgm:pt>
    <dgm:pt modelId="{270DE15E-DD0A-456F-872B-8BDDADD4C6F7}" type="pres">
      <dgm:prSet presAssocID="{43372FA8-CF8B-4E87-BD51-2D431B0BAFF3}" presName="Child2Accent1" presStyleLbl="alignNode1" presStyleIdx="20" presStyleCnt="34"/>
      <dgm:spPr/>
    </dgm:pt>
    <dgm:pt modelId="{E638840B-922F-474D-BDEA-5EA9199F46EE}" type="pres">
      <dgm:prSet presAssocID="{43372FA8-CF8B-4E87-BD51-2D431B0BAFF3}" presName="Child2Accent2" presStyleLbl="alignNode1" presStyleIdx="21" presStyleCnt="34"/>
      <dgm:spPr/>
    </dgm:pt>
    <dgm:pt modelId="{68726C6F-D4CE-4AF7-99C3-222B757A33A2}" type="pres">
      <dgm:prSet presAssocID="{43372FA8-CF8B-4E87-BD51-2D431B0BAFF3}" presName="Child2Accent3" presStyleLbl="alignNode1" presStyleIdx="22" presStyleCnt="34"/>
      <dgm:spPr/>
    </dgm:pt>
    <dgm:pt modelId="{07BFE177-1C09-414E-BA28-CAD76E3DD562}" type="pres">
      <dgm:prSet presAssocID="{43372FA8-CF8B-4E87-BD51-2D431B0BAFF3}" presName="Child2Accent4" presStyleLbl="alignNode1" presStyleIdx="23" presStyleCnt="34"/>
      <dgm:spPr/>
    </dgm:pt>
    <dgm:pt modelId="{B25EA50E-F21D-41E0-9E30-07D4C85BCCC2}" type="pres">
      <dgm:prSet presAssocID="{43372FA8-CF8B-4E87-BD51-2D431B0BAFF3}" presName="Child2Accent5" presStyleLbl="alignNode1" presStyleIdx="24" presStyleCnt="34"/>
      <dgm:spPr/>
    </dgm:pt>
    <dgm:pt modelId="{C0972745-7500-4E97-987E-E1E388E5511C}" type="pres">
      <dgm:prSet presAssocID="{43372FA8-CF8B-4E87-BD51-2D431B0BAFF3}" presName="Child2Accent6" presStyleLbl="alignNode1" presStyleIdx="25" presStyleCnt="34"/>
      <dgm:spPr/>
    </dgm:pt>
    <dgm:pt modelId="{F8666362-DD68-4DD4-BA77-072CC12F9774}" type="pres">
      <dgm:prSet presAssocID="{43372FA8-CF8B-4E87-BD51-2D431B0BAFF3}" presName="Child2Accent7" presStyleLbl="alignNode1" presStyleIdx="26" presStyleCnt="34"/>
      <dgm:spPr/>
    </dgm:pt>
    <dgm:pt modelId="{95391385-187F-4B08-B881-919A64FB2DF3}" type="pres">
      <dgm:prSet presAssocID="{43372FA8-CF8B-4E87-BD51-2D431B0BAFF3}" presName="Child2" presStyleLbl="revTx" presStyleIdx="1" presStyleCnt="3">
        <dgm:presLayoutVars>
          <dgm:chMax/>
          <dgm:chPref val="0"/>
          <dgm:bulletEnabled val="1"/>
        </dgm:presLayoutVars>
      </dgm:prSet>
      <dgm:spPr/>
    </dgm:pt>
    <dgm:pt modelId="{194C7B20-CAC8-4C70-84E7-908A5AB7E89D}" type="pres">
      <dgm:prSet presAssocID="{C7D6010F-7DAD-44DD-AD2F-E1A6505CC2EC}" presName="Child3Accent1" presStyleLbl="alignNode1" presStyleIdx="27" presStyleCnt="34"/>
      <dgm:spPr/>
    </dgm:pt>
    <dgm:pt modelId="{AB3F6235-1628-44D3-B965-F2D44A186524}" type="pres">
      <dgm:prSet presAssocID="{C7D6010F-7DAD-44DD-AD2F-E1A6505CC2EC}" presName="Child3Accent2" presStyleLbl="alignNode1" presStyleIdx="28" presStyleCnt="34"/>
      <dgm:spPr/>
    </dgm:pt>
    <dgm:pt modelId="{F859E333-0AF4-4A4D-B4BF-590F07AC887C}" type="pres">
      <dgm:prSet presAssocID="{C7D6010F-7DAD-44DD-AD2F-E1A6505CC2EC}" presName="Child3Accent3" presStyleLbl="alignNode1" presStyleIdx="29" presStyleCnt="34"/>
      <dgm:spPr/>
    </dgm:pt>
    <dgm:pt modelId="{BA5D7F72-4F27-4270-9D6D-CAE83066ABB8}" type="pres">
      <dgm:prSet presAssocID="{C7D6010F-7DAD-44DD-AD2F-E1A6505CC2EC}" presName="Child3Accent4" presStyleLbl="alignNode1" presStyleIdx="30" presStyleCnt="34"/>
      <dgm:spPr/>
    </dgm:pt>
    <dgm:pt modelId="{6AE4098D-3935-41DE-843D-1F04E0CE4A07}" type="pres">
      <dgm:prSet presAssocID="{C7D6010F-7DAD-44DD-AD2F-E1A6505CC2EC}" presName="Child3Accent5" presStyleLbl="alignNode1" presStyleIdx="31" presStyleCnt="34"/>
      <dgm:spPr/>
    </dgm:pt>
    <dgm:pt modelId="{9FA20332-0ACD-41EF-A431-D15BC2F592DE}" type="pres">
      <dgm:prSet presAssocID="{C7D6010F-7DAD-44DD-AD2F-E1A6505CC2EC}" presName="Child3Accent6" presStyleLbl="alignNode1" presStyleIdx="32" presStyleCnt="34"/>
      <dgm:spPr/>
    </dgm:pt>
    <dgm:pt modelId="{0C22C6E6-060E-43CF-A3D4-9B0550A00AD5}" type="pres">
      <dgm:prSet presAssocID="{C7D6010F-7DAD-44DD-AD2F-E1A6505CC2EC}" presName="Child3Accent7" presStyleLbl="alignNode1" presStyleIdx="33" presStyleCnt="34"/>
      <dgm:spPr/>
    </dgm:pt>
    <dgm:pt modelId="{E752EE1C-98F2-4964-BD0E-857A80A60172}" type="pres">
      <dgm:prSet presAssocID="{C7D6010F-7DAD-44DD-AD2F-E1A6505CC2EC}" presName="Child3" presStyleLbl="revTx" presStyleIdx="2" presStyleCnt="3">
        <dgm:presLayoutVars>
          <dgm:chMax/>
          <dgm:chPref val="0"/>
          <dgm:bulletEnabled val="1"/>
        </dgm:presLayoutVars>
      </dgm:prSet>
      <dgm:spPr/>
    </dgm:pt>
  </dgm:ptLst>
  <dgm:cxnLst>
    <dgm:cxn modelId="{F0BE3103-B6D3-4769-BC3B-0E603A98422D}" type="presOf" srcId="{79808B1F-CE53-4A8A-ABDC-436D06C3C761}" destId="{98E45143-8A40-4C59-B832-3561C176B236}" srcOrd="0" destOrd="0" presId="urn:microsoft.com/office/officeart/2011/layout/ConvergingText"/>
    <dgm:cxn modelId="{A985782E-BD7C-41A3-97ED-586E5952C145}" type="presOf" srcId="{86B49023-AFED-45E3-9960-52732E7E4B09}" destId="{12C609C8-0F32-40FA-B4B0-C24D3AB13C45}" srcOrd="0" destOrd="0" presId="urn:microsoft.com/office/officeart/2011/layout/ConvergingText"/>
    <dgm:cxn modelId="{75F3436E-38E9-4599-8C91-9C884D7441BB}" srcId="{79808B1F-CE53-4A8A-ABDC-436D06C3C761}" destId="{86B49023-AFED-45E3-9960-52732E7E4B09}" srcOrd="0" destOrd="0" parTransId="{251EBBB8-25FF-46A6-9285-A461C26513E9}" sibTransId="{B4177510-0B02-440D-8F56-834BCDEC98D2}"/>
    <dgm:cxn modelId="{741CB575-E896-4A34-A344-D8264201BC85}" srcId="{86B49023-AFED-45E3-9960-52732E7E4B09}" destId="{43372FA8-CF8B-4E87-BD51-2D431B0BAFF3}" srcOrd="1" destOrd="0" parTransId="{C83686C4-B59C-40F2-9A03-FB8A628B9A7C}" sibTransId="{2719F82F-43CF-467E-A1A1-A0B5181D02B9}"/>
    <dgm:cxn modelId="{87AEC855-8292-485C-93AC-7DCC3F1A8A68}" type="presOf" srcId="{C7D6010F-7DAD-44DD-AD2F-E1A6505CC2EC}" destId="{E752EE1C-98F2-4964-BD0E-857A80A60172}" srcOrd="0" destOrd="0" presId="urn:microsoft.com/office/officeart/2011/layout/ConvergingText"/>
    <dgm:cxn modelId="{D71BA27D-04F1-4B0F-912C-BA16DF7E6B56}" type="presOf" srcId="{43372FA8-CF8B-4E87-BD51-2D431B0BAFF3}" destId="{95391385-187F-4B08-B881-919A64FB2DF3}" srcOrd="0" destOrd="0" presId="urn:microsoft.com/office/officeart/2011/layout/ConvergingText"/>
    <dgm:cxn modelId="{DD9F009C-6099-4E66-8F34-760C0D82672E}" srcId="{86B49023-AFED-45E3-9960-52732E7E4B09}" destId="{C7D6010F-7DAD-44DD-AD2F-E1A6505CC2EC}" srcOrd="2" destOrd="0" parTransId="{8F5F8297-C257-421C-B7C5-E308F47E1D44}" sibTransId="{711A28BE-6ED9-4EE9-82FB-3A881845E46A}"/>
    <dgm:cxn modelId="{4F41DDE0-1010-4AA4-BA81-286D7F375DBD}" type="presOf" srcId="{A4A61FE0-E23E-4AEF-8DAD-9943E07519E6}" destId="{32DF30BC-10B8-4388-8258-FB5261E45436}" srcOrd="0" destOrd="0" presId="urn:microsoft.com/office/officeart/2011/layout/ConvergingText"/>
    <dgm:cxn modelId="{98DC9FF9-EB4F-4A47-88E2-709F8876C2F1}" srcId="{86B49023-AFED-45E3-9960-52732E7E4B09}" destId="{A4A61FE0-E23E-4AEF-8DAD-9943E07519E6}" srcOrd="0" destOrd="0" parTransId="{6BAEF0ED-D3C7-4ACA-9D64-E198BD24346E}" sibTransId="{84C13BE4-DE5F-4062-AA69-36445D99B8DD}"/>
    <dgm:cxn modelId="{9C529C6C-F157-4EE0-BA6A-AE197C10F0E0}" type="presParOf" srcId="{98E45143-8A40-4C59-B832-3561C176B236}" destId="{224BAF1C-0A63-48D2-B52D-76AB0EC667A5}" srcOrd="0" destOrd="0" presId="urn:microsoft.com/office/officeart/2011/layout/ConvergingText"/>
    <dgm:cxn modelId="{E59BBFBF-66C8-411E-90B2-0159B709A58E}" type="presParOf" srcId="{224BAF1C-0A63-48D2-B52D-76AB0EC667A5}" destId="{C9D04504-5423-4241-B148-0FCB28A7A800}" srcOrd="0" destOrd="0" presId="urn:microsoft.com/office/officeart/2011/layout/ConvergingText"/>
    <dgm:cxn modelId="{EC7371EB-0302-4C7E-ACEF-AD3E9EF6EF78}" type="presParOf" srcId="{224BAF1C-0A63-48D2-B52D-76AB0EC667A5}" destId="{5CD46B09-8DB5-4C2C-B89B-4ADF183AB9B7}" srcOrd="1" destOrd="0" presId="urn:microsoft.com/office/officeart/2011/layout/ConvergingText"/>
    <dgm:cxn modelId="{78CCC8DE-39BB-4DB2-9A00-3C9A1107B640}" type="presParOf" srcId="{224BAF1C-0A63-48D2-B52D-76AB0EC667A5}" destId="{45B8E2C2-DD02-4BC6-8AB9-600C689D7704}" srcOrd="2" destOrd="0" presId="urn:microsoft.com/office/officeart/2011/layout/ConvergingText"/>
    <dgm:cxn modelId="{7420E76E-3E23-48F6-8F95-2174AC2C2777}" type="presParOf" srcId="{224BAF1C-0A63-48D2-B52D-76AB0EC667A5}" destId="{F59CA1AC-841D-4674-B521-B3868A6BC150}" srcOrd="3" destOrd="0" presId="urn:microsoft.com/office/officeart/2011/layout/ConvergingText"/>
    <dgm:cxn modelId="{01D740BC-DB27-42E8-8500-79CE5580684B}" type="presParOf" srcId="{224BAF1C-0A63-48D2-B52D-76AB0EC667A5}" destId="{614A129F-F5AE-4AC9-9CF5-59040ACC45C0}" srcOrd="4" destOrd="0" presId="urn:microsoft.com/office/officeart/2011/layout/ConvergingText"/>
    <dgm:cxn modelId="{99E01560-74BA-407D-A422-E4576598EE8A}" type="presParOf" srcId="{224BAF1C-0A63-48D2-B52D-76AB0EC667A5}" destId="{D9C4AF0C-7578-4F52-AE91-C36109F74AFA}" srcOrd="5" destOrd="0" presId="urn:microsoft.com/office/officeart/2011/layout/ConvergingText"/>
    <dgm:cxn modelId="{1625EEA6-8681-4CDE-B30D-08BE6FA96E4B}" type="presParOf" srcId="{224BAF1C-0A63-48D2-B52D-76AB0EC667A5}" destId="{99C4289C-5F7B-4303-9644-D5E29853F98B}" srcOrd="6" destOrd="0" presId="urn:microsoft.com/office/officeart/2011/layout/ConvergingText"/>
    <dgm:cxn modelId="{C0ED6E8C-A247-4816-83D2-44D4E4FF14D4}" type="presParOf" srcId="{224BAF1C-0A63-48D2-B52D-76AB0EC667A5}" destId="{AE46CCD7-E385-4696-852F-187A8A54093B}" srcOrd="7" destOrd="0" presId="urn:microsoft.com/office/officeart/2011/layout/ConvergingText"/>
    <dgm:cxn modelId="{B1BB2CCD-BE39-4B28-9250-A8A507D54A2E}" type="presParOf" srcId="{224BAF1C-0A63-48D2-B52D-76AB0EC667A5}" destId="{1E4DC3B5-38B5-47F7-AACB-4D9B35ADCE57}" srcOrd="8" destOrd="0" presId="urn:microsoft.com/office/officeart/2011/layout/ConvergingText"/>
    <dgm:cxn modelId="{100D4954-3C32-41ED-A075-3BB0EC18E8E1}" type="presParOf" srcId="{224BAF1C-0A63-48D2-B52D-76AB0EC667A5}" destId="{1181263F-16D6-470D-835B-AA7188E83BCE}" srcOrd="9" destOrd="0" presId="urn:microsoft.com/office/officeart/2011/layout/ConvergingText"/>
    <dgm:cxn modelId="{2EB5CD06-E90B-4D2C-9902-9B185A4C2D3E}" type="presParOf" srcId="{224BAF1C-0A63-48D2-B52D-76AB0EC667A5}" destId="{12C609C8-0F32-40FA-B4B0-C24D3AB13C45}" srcOrd="10" destOrd="0" presId="urn:microsoft.com/office/officeart/2011/layout/ConvergingText"/>
    <dgm:cxn modelId="{3D03946E-A461-420D-BAD6-50B906444E5A}" type="presParOf" srcId="{224BAF1C-0A63-48D2-B52D-76AB0EC667A5}" destId="{D6E50006-441A-4751-B9E5-415E04F87F99}" srcOrd="11" destOrd="0" presId="urn:microsoft.com/office/officeart/2011/layout/ConvergingText"/>
    <dgm:cxn modelId="{C4CCDE32-AD21-4B72-AEE5-BB682F247E09}" type="presParOf" srcId="{224BAF1C-0A63-48D2-B52D-76AB0EC667A5}" destId="{38B833BE-0CAE-4A40-BA00-D95EEF2436D9}" srcOrd="12" destOrd="0" presId="urn:microsoft.com/office/officeart/2011/layout/ConvergingText"/>
    <dgm:cxn modelId="{5CED7E57-EFA5-4B7A-B5E4-33BCCC2E6E9B}" type="presParOf" srcId="{224BAF1C-0A63-48D2-B52D-76AB0EC667A5}" destId="{7CA154A6-D131-49FE-8BC2-1D4EB11193D7}" srcOrd="13" destOrd="0" presId="urn:microsoft.com/office/officeart/2011/layout/ConvergingText"/>
    <dgm:cxn modelId="{5404B879-A472-4B0A-8182-1191FD610BCF}" type="presParOf" srcId="{224BAF1C-0A63-48D2-B52D-76AB0EC667A5}" destId="{0E900611-C19E-4F41-973E-C33F7B4F1F59}" srcOrd="14" destOrd="0" presId="urn:microsoft.com/office/officeart/2011/layout/ConvergingText"/>
    <dgm:cxn modelId="{39A3F7FA-C11F-4801-8051-BD30D8514573}" type="presParOf" srcId="{224BAF1C-0A63-48D2-B52D-76AB0EC667A5}" destId="{24E4D713-9EF7-4907-A1B4-3ABCC6F5718F}" srcOrd="15" destOrd="0" presId="urn:microsoft.com/office/officeart/2011/layout/ConvergingText"/>
    <dgm:cxn modelId="{CC799A66-3132-4EB9-BCAD-176F7C41061E}" type="presParOf" srcId="{224BAF1C-0A63-48D2-B52D-76AB0EC667A5}" destId="{3BB03259-ADDD-42A6-91AE-2374F370BC1F}" srcOrd="16" destOrd="0" presId="urn:microsoft.com/office/officeart/2011/layout/ConvergingText"/>
    <dgm:cxn modelId="{8D33356A-B8A4-4F06-9C6E-EB78F5DF6C14}" type="presParOf" srcId="{224BAF1C-0A63-48D2-B52D-76AB0EC667A5}" destId="{FA367E55-F3CC-4096-8445-514442DD9F05}" srcOrd="17" destOrd="0" presId="urn:microsoft.com/office/officeart/2011/layout/ConvergingText"/>
    <dgm:cxn modelId="{28A4FA26-18A1-4E32-8743-89984D943F5A}" type="presParOf" srcId="{224BAF1C-0A63-48D2-B52D-76AB0EC667A5}" destId="{A3FCAAAB-7EA4-412C-97AC-11F6EC3824FF}" srcOrd="18" destOrd="0" presId="urn:microsoft.com/office/officeart/2011/layout/ConvergingText"/>
    <dgm:cxn modelId="{3C9205E3-75AB-420A-960A-FC841B4B5D68}" type="presParOf" srcId="{224BAF1C-0A63-48D2-B52D-76AB0EC667A5}" destId="{9C649BBE-AB3D-4B46-845D-74E76551E857}" srcOrd="19" destOrd="0" presId="urn:microsoft.com/office/officeart/2011/layout/ConvergingText"/>
    <dgm:cxn modelId="{BF009569-F465-4CDB-8082-555CEF84EC03}" type="presParOf" srcId="{224BAF1C-0A63-48D2-B52D-76AB0EC667A5}" destId="{32DF30BC-10B8-4388-8258-FB5261E45436}" srcOrd="20" destOrd="0" presId="urn:microsoft.com/office/officeart/2011/layout/ConvergingText"/>
    <dgm:cxn modelId="{69D47E95-1837-4D0A-BFE7-8D0007601BB3}" type="presParOf" srcId="{224BAF1C-0A63-48D2-B52D-76AB0EC667A5}" destId="{270DE15E-DD0A-456F-872B-8BDDADD4C6F7}" srcOrd="21" destOrd="0" presId="urn:microsoft.com/office/officeart/2011/layout/ConvergingText"/>
    <dgm:cxn modelId="{3F69037D-B523-4E33-8DBB-635A1DCBB60D}" type="presParOf" srcId="{224BAF1C-0A63-48D2-B52D-76AB0EC667A5}" destId="{E638840B-922F-474D-BDEA-5EA9199F46EE}" srcOrd="22" destOrd="0" presId="urn:microsoft.com/office/officeart/2011/layout/ConvergingText"/>
    <dgm:cxn modelId="{5FADCEB6-3D5E-4E3D-8B1E-4F5D697724CC}" type="presParOf" srcId="{224BAF1C-0A63-48D2-B52D-76AB0EC667A5}" destId="{68726C6F-D4CE-4AF7-99C3-222B757A33A2}" srcOrd="23" destOrd="0" presId="urn:microsoft.com/office/officeart/2011/layout/ConvergingText"/>
    <dgm:cxn modelId="{62D3BF9D-65B1-4E6D-8213-B18BCA9EE069}" type="presParOf" srcId="{224BAF1C-0A63-48D2-B52D-76AB0EC667A5}" destId="{07BFE177-1C09-414E-BA28-CAD76E3DD562}" srcOrd="24" destOrd="0" presId="urn:microsoft.com/office/officeart/2011/layout/ConvergingText"/>
    <dgm:cxn modelId="{68847FAC-1BEB-49FC-A163-8AEF5885C57E}" type="presParOf" srcId="{224BAF1C-0A63-48D2-B52D-76AB0EC667A5}" destId="{B25EA50E-F21D-41E0-9E30-07D4C85BCCC2}" srcOrd="25" destOrd="0" presId="urn:microsoft.com/office/officeart/2011/layout/ConvergingText"/>
    <dgm:cxn modelId="{399D8807-4534-4CD1-AE4B-FF7CF0D5C346}" type="presParOf" srcId="{224BAF1C-0A63-48D2-B52D-76AB0EC667A5}" destId="{C0972745-7500-4E97-987E-E1E388E5511C}" srcOrd="26" destOrd="0" presId="urn:microsoft.com/office/officeart/2011/layout/ConvergingText"/>
    <dgm:cxn modelId="{6696A649-CE8E-406E-A257-E53E59410369}" type="presParOf" srcId="{224BAF1C-0A63-48D2-B52D-76AB0EC667A5}" destId="{F8666362-DD68-4DD4-BA77-072CC12F9774}" srcOrd="27" destOrd="0" presId="urn:microsoft.com/office/officeart/2011/layout/ConvergingText"/>
    <dgm:cxn modelId="{B078642A-8B9D-4878-909F-6261D4BB398D}" type="presParOf" srcId="{224BAF1C-0A63-48D2-B52D-76AB0EC667A5}" destId="{95391385-187F-4B08-B881-919A64FB2DF3}" srcOrd="28" destOrd="0" presId="urn:microsoft.com/office/officeart/2011/layout/ConvergingText"/>
    <dgm:cxn modelId="{EFDAFD3B-59E6-44FC-BD3F-CA6C6A3DEEE9}" type="presParOf" srcId="{224BAF1C-0A63-48D2-B52D-76AB0EC667A5}" destId="{194C7B20-CAC8-4C70-84E7-908A5AB7E89D}" srcOrd="29" destOrd="0" presId="urn:microsoft.com/office/officeart/2011/layout/ConvergingText"/>
    <dgm:cxn modelId="{8432C86B-2751-49B3-A6E7-E9D297E402A7}" type="presParOf" srcId="{224BAF1C-0A63-48D2-B52D-76AB0EC667A5}" destId="{AB3F6235-1628-44D3-B965-F2D44A186524}" srcOrd="30" destOrd="0" presId="urn:microsoft.com/office/officeart/2011/layout/ConvergingText"/>
    <dgm:cxn modelId="{FF391D2B-C722-484F-B650-79E467CD25CA}" type="presParOf" srcId="{224BAF1C-0A63-48D2-B52D-76AB0EC667A5}" destId="{F859E333-0AF4-4A4D-B4BF-590F07AC887C}" srcOrd="31" destOrd="0" presId="urn:microsoft.com/office/officeart/2011/layout/ConvergingText"/>
    <dgm:cxn modelId="{FF1F2CFD-3E0B-416E-A32B-265C5C573717}" type="presParOf" srcId="{224BAF1C-0A63-48D2-B52D-76AB0EC667A5}" destId="{BA5D7F72-4F27-4270-9D6D-CAE83066ABB8}" srcOrd="32" destOrd="0" presId="urn:microsoft.com/office/officeart/2011/layout/ConvergingText"/>
    <dgm:cxn modelId="{62EB2B12-4880-4C89-B249-F7FAF2F070D2}" type="presParOf" srcId="{224BAF1C-0A63-48D2-B52D-76AB0EC667A5}" destId="{6AE4098D-3935-41DE-843D-1F04E0CE4A07}" srcOrd="33" destOrd="0" presId="urn:microsoft.com/office/officeart/2011/layout/ConvergingText"/>
    <dgm:cxn modelId="{FA81397E-1089-4676-9FE3-F515394123B6}" type="presParOf" srcId="{224BAF1C-0A63-48D2-B52D-76AB0EC667A5}" destId="{9FA20332-0ACD-41EF-A431-D15BC2F592DE}" srcOrd="34" destOrd="0" presId="urn:microsoft.com/office/officeart/2011/layout/ConvergingText"/>
    <dgm:cxn modelId="{E668B1FB-F5D7-4D93-AF6A-906CC01902F5}" type="presParOf" srcId="{224BAF1C-0A63-48D2-B52D-76AB0EC667A5}" destId="{0C22C6E6-060E-43CF-A3D4-9B0550A00AD5}" srcOrd="35" destOrd="0" presId="urn:microsoft.com/office/officeart/2011/layout/ConvergingText"/>
    <dgm:cxn modelId="{03604F8B-5969-4547-920E-3F6D8BF6A5D6}" type="presParOf" srcId="{224BAF1C-0A63-48D2-B52D-76AB0EC667A5}" destId="{E752EE1C-98F2-4964-BD0E-857A80A60172}" srcOrd="36"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9808B1F-CE53-4A8A-ABDC-436D06C3C761}" type="doc">
      <dgm:prSet loTypeId="urn:microsoft.com/office/officeart/2011/layout/CircleProcess" loCatId="process" qsTypeId="urn:microsoft.com/office/officeart/2005/8/quickstyle/simple5" qsCatId="simple" csTypeId="urn:microsoft.com/office/officeart/2005/8/colors/accent1_2" csCatId="accent1" phldr="1"/>
      <dgm:spPr/>
      <dgm:t>
        <a:bodyPr/>
        <a:lstStyle/>
        <a:p>
          <a:endParaRPr lang="en-CA"/>
        </a:p>
      </dgm:t>
    </dgm:pt>
    <dgm:pt modelId="{86B49023-AFED-45E3-9960-52732E7E4B09}">
      <dgm:prSet phldrT="[Text]"/>
      <dgm:spPr/>
      <dgm:t>
        <a:bodyPr/>
        <a:lstStyle/>
        <a:p>
          <a:r>
            <a:rPr lang="en-US" dirty="0"/>
            <a:t>Backlog item</a:t>
          </a:r>
          <a:endParaRPr lang="en-CA" dirty="0"/>
        </a:p>
      </dgm:t>
    </dgm:pt>
    <dgm:pt modelId="{251EBBB8-25FF-46A6-9285-A461C26513E9}" type="parTrans" cxnId="{75F3436E-38E9-4599-8C91-9C884D7441BB}">
      <dgm:prSet/>
      <dgm:spPr/>
      <dgm:t>
        <a:bodyPr/>
        <a:lstStyle/>
        <a:p>
          <a:endParaRPr lang="en-CA"/>
        </a:p>
      </dgm:t>
    </dgm:pt>
    <dgm:pt modelId="{B4177510-0B02-440D-8F56-834BCDEC98D2}" type="sibTrans" cxnId="{75F3436E-38E9-4599-8C91-9C884D7441BB}">
      <dgm:prSet/>
      <dgm:spPr/>
      <dgm:t>
        <a:bodyPr/>
        <a:lstStyle/>
        <a:p>
          <a:endParaRPr lang="en-CA"/>
        </a:p>
      </dgm:t>
    </dgm:pt>
    <dgm:pt modelId="{A35AC637-FB95-473A-A9CA-563ABE5B2B74}">
      <dgm:prSet phldrT="[Text]"/>
      <dgm:spPr/>
      <dgm:t>
        <a:bodyPr/>
        <a:lstStyle/>
        <a:p>
          <a:r>
            <a:rPr lang="en-US" dirty="0"/>
            <a:t>Delivery cycles</a:t>
          </a:r>
          <a:endParaRPr lang="en-CA" dirty="0"/>
        </a:p>
      </dgm:t>
    </dgm:pt>
    <dgm:pt modelId="{67A094C5-D6CE-43E5-9AA6-5325E21B13DA}" type="parTrans" cxnId="{C1ED931E-2A7C-4EAF-BAC0-DEAB9D2ECD97}">
      <dgm:prSet/>
      <dgm:spPr/>
      <dgm:t>
        <a:bodyPr/>
        <a:lstStyle/>
        <a:p>
          <a:endParaRPr lang="en-CA"/>
        </a:p>
      </dgm:t>
    </dgm:pt>
    <dgm:pt modelId="{A74D17FB-54CB-4A9E-977F-58E85E5444D3}" type="sibTrans" cxnId="{C1ED931E-2A7C-4EAF-BAC0-DEAB9D2ECD97}">
      <dgm:prSet/>
      <dgm:spPr/>
      <dgm:t>
        <a:bodyPr/>
        <a:lstStyle/>
        <a:p>
          <a:endParaRPr lang="en-CA"/>
        </a:p>
      </dgm:t>
    </dgm:pt>
    <dgm:pt modelId="{C3CF4B30-23BB-4DBE-8B88-6F41E933456C}">
      <dgm:prSet phldrT="[Text]"/>
      <dgm:spPr/>
      <dgm:t>
        <a:bodyPr/>
        <a:lstStyle/>
        <a:p>
          <a:r>
            <a:rPr lang="en-US" dirty="0"/>
            <a:t>Release</a:t>
          </a:r>
          <a:endParaRPr lang="en-CA" dirty="0"/>
        </a:p>
      </dgm:t>
    </dgm:pt>
    <dgm:pt modelId="{4FF51EDC-6DFF-4B39-AED8-74D3D3C08B8E}" type="parTrans" cxnId="{7DD7F329-D598-430C-B22A-D1C05458F3F1}">
      <dgm:prSet/>
      <dgm:spPr/>
      <dgm:t>
        <a:bodyPr/>
        <a:lstStyle/>
        <a:p>
          <a:endParaRPr lang="en-CA"/>
        </a:p>
      </dgm:t>
    </dgm:pt>
    <dgm:pt modelId="{83ABCF3A-2553-4402-9CA6-4A2CA5A1B791}" type="sibTrans" cxnId="{7DD7F329-D598-430C-B22A-D1C05458F3F1}">
      <dgm:prSet/>
      <dgm:spPr/>
      <dgm:t>
        <a:bodyPr/>
        <a:lstStyle/>
        <a:p>
          <a:endParaRPr lang="en-CA"/>
        </a:p>
      </dgm:t>
    </dgm:pt>
    <dgm:pt modelId="{A38A1B0E-A415-49A8-B056-EEB9CE66DF9B}" type="pres">
      <dgm:prSet presAssocID="{79808B1F-CE53-4A8A-ABDC-436D06C3C761}" presName="Name0" presStyleCnt="0">
        <dgm:presLayoutVars>
          <dgm:chMax val="11"/>
          <dgm:chPref val="11"/>
          <dgm:dir/>
          <dgm:resizeHandles/>
        </dgm:presLayoutVars>
      </dgm:prSet>
      <dgm:spPr/>
    </dgm:pt>
    <dgm:pt modelId="{7658BBB8-D959-47B7-A32B-34CAEC1BE24C}" type="pres">
      <dgm:prSet presAssocID="{C3CF4B30-23BB-4DBE-8B88-6F41E933456C}" presName="Accent3" presStyleCnt="0"/>
      <dgm:spPr/>
    </dgm:pt>
    <dgm:pt modelId="{1ACF2544-FC1D-4B1A-9EFC-D543F8355286}" type="pres">
      <dgm:prSet presAssocID="{C3CF4B30-23BB-4DBE-8B88-6F41E933456C}" presName="Accent" presStyleLbl="node1" presStyleIdx="0" presStyleCnt="3"/>
      <dgm:spPr/>
    </dgm:pt>
    <dgm:pt modelId="{479F423B-2795-4A60-AEFB-21D4D579F7CD}" type="pres">
      <dgm:prSet presAssocID="{C3CF4B30-23BB-4DBE-8B88-6F41E933456C}" presName="ParentBackground3" presStyleCnt="0"/>
      <dgm:spPr/>
    </dgm:pt>
    <dgm:pt modelId="{AB1D5A33-2176-4346-84A5-6D420DCBEB9F}" type="pres">
      <dgm:prSet presAssocID="{C3CF4B30-23BB-4DBE-8B88-6F41E933456C}" presName="ParentBackground" presStyleLbl="fgAcc1" presStyleIdx="0" presStyleCnt="3"/>
      <dgm:spPr/>
    </dgm:pt>
    <dgm:pt modelId="{A0184AC2-6005-47DF-9F2F-5D504D884040}" type="pres">
      <dgm:prSet presAssocID="{C3CF4B30-23BB-4DBE-8B88-6F41E933456C}" presName="Parent3" presStyleLbl="revTx" presStyleIdx="0" presStyleCnt="0">
        <dgm:presLayoutVars>
          <dgm:chMax val="1"/>
          <dgm:chPref val="1"/>
          <dgm:bulletEnabled val="1"/>
        </dgm:presLayoutVars>
      </dgm:prSet>
      <dgm:spPr/>
    </dgm:pt>
    <dgm:pt modelId="{830FF0F5-EE96-4A60-8967-14032BB2A437}" type="pres">
      <dgm:prSet presAssocID="{A35AC637-FB95-473A-A9CA-563ABE5B2B74}" presName="Accent2" presStyleCnt="0"/>
      <dgm:spPr/>
    </dgm:pt>
    <dgm:pt modelId="{012B2952-625D-478C-9028-7BFBEA817B4C}" type="pres">
      <dgm:prSet presAssocID="{A35AC637-FB95-473A-A9CA-563ABE5B2B74}" presName="Accent" presStyleLbl="node1" presStyleIdx="1" presStyleCnt="3"/>
      <dgm:spPr/>
    </dgm:pt>
    <dgm:pt modelId="{8600A342-08B9-4906-A27D-634C58B50D3A}" type="pres">
      <dgm:prSet presAssocID="{A35AC637-FB95-473A-A9CA-563ABE5B2B74}" presName="ParentBackground2" presStyleCnt="0"/>
      <dgm:spPr/>
    </dgm:pt>
    <dgm:pt modelId="{CAD94884-A8B4-43D3-AE6D-9508BA474DE1}" type="pres">
      <dgm:prSet presAssocID="{A35AC637-FB95-473A-A9CA-563ABE5B2B74}" presName="ParentBackground" presStyleLbl="fgAcc1" presStyleIdx="1" presStyleCnt="3"/>
      <dgm:spPr/>
    </dgm:pt>
    <dgm:pt modelId="{3F765A5A-BF9C-455F-90CD-026E6C6E0BD5}" type="pres">
      <dgm:prSet presAssocID="{A35AC637-FB95-473A-A9CA-563ABE5B2B74}" presName="Parent2" presStyleLbl="revTx" presStyleIdx="0" presStyleCnt="0">
        <dgm:presLayoutVars>
          <dgm:chMax val="1"/>
          <dgm:chPref val="1"/>
          <dgm:bulletEnabled val="1"/>
        </dgm:presLayoutVars>
      </dgm:prSet>
      <dgm:spPr/>
    </dgm:pt>
    <dgm:pt modelId="{BE989F43-B97E-4787-BCE9-4D2D56AAFAFC}" type="pres">
      <dgm:prSet presAssocID="{86B49023-AFED-45E3-9960-52732E7E4B09}" presName="Accent1" presStyleCnt="0"/>
      <dgm:spPr/>
    </dgm:pt>
    <dgm:pt modelId="{1248A9EF-92F7-4540-AF6B-E30D0C29C563}" type="pres">
      <dgm:prSet presAssocID="{86B49023-AFED-45E3-9960-52732E7E4B09}" presName="Accent" presStyleLbl="node1" presStyleIdx="2" presStyleCnt="3"/>
      <dgm:spPr/>
    </dgm:pt>
    <dgm:pt modelId="{0B9B2E21-8BC0-470A-8F30-06EE53C7306B}" type="pres">
      <dgm:prSet presAssocID="{86B49023-AFED-45E3-9960-52732E7E4B09}" presName="ParentBackground1" presStyleCnt="0"/>
      <dgm:spPr/>
    </dgm:pt>
    <dgm:pt modelId="{785D6A05-2445-4E40-9B99-569094F88431}" type="pres">
      <dgm:prSet presAssocID="{86B49023-AFED-45E3-9960-52732E7E4B09}" presName="ParentBackground" presStyleLbl="fgAcc1" presStyleIdx="2" presStyleCnt="3"/>
      <dgm:spPr/>
    </dgm:pt>
    <dgm:pt modelId="{26D415AA-F7FC-485B-A047-29A23B98A13C}" type="pres">
      <dgm:prSet presAssocID="{86B49023-AFED-45E3-9960-52732E7E4B09}" presName="Parent1" presStyleLbl="revTx" presStyleIdx="0" presStyleCnt="0">
        <dgm:presLayoutVars>
          <dgm:chMax val="1"/>
          <dgm:chPref val="1"/>
          <dgm:bulletEnabled val="1"/>
        </dgm:presLayoutVars>
      </dgm:prSet>
      <dgm:spPr/>
    </dgm:pt>
  </dgm:ptLst>
  <dgm:cxnLst>
    <dgm:cxn modelId="{C1ED931E-2A7C-4EAF-BAC0-DEAB9D2ECD97}" srcId="{79808B1F-CE53-4A8A-ABDC-436D06C3C761}" destId="{A35AC637-FB95-473A-A9CA-563ABE5B2B74}" srcOrd="1" destOrd="0" parTransId="{67A094C5-D6CE-43E5-9AA6-5325E21B13DA}" sibTransId="{A74D17FB-54CB-4A9E-977F-58E85E5444D3}"/>
    <dgm:cxn modelId="{7DD7F329-D598-430C-B22A-D1C05458F3F1}" srcId="{79808B1F-CE53-4A8A-ABDC-436D06C3C761}" destId="{C3CF4B30-23BB-4DBE-8B88-6F41E933456C}" srcOrd="2" destOrd="0" parTransId="{4FF51EDC-6DFF-4B39-AED8-74D3D3C08B8E}" sibTransId="{83ABCF3A-2553-4402-9CA6-4A2CA5A1B791}"/>
    <dgm:cxn modelId="{E127E249-583D-4D5D-B13B-976EFD42BF89}" type="presOf" srcId="{C3CF4B30-23BB-4DBE-8B88-6F41E933456C}" destId="{AB1D5A33-2176-4346-84A5-6D420DCBEB9F}" srcOrd="0" destOrd="0" presId="urn:microsoft.com/office/officeart/2011/layout/CircleProcess"/>
    <dgm:cxn modelId="{2618574C-5D67-43BD-B4DA-5F1959B8C65C}" type="presOf" srcId="{A35AC637-FB95-473A-A9CA-563ABE5B2B74}" destId="{3F765A5A-BF9C-455F-90CD-026E6C6E0BD5}" srcOrd="1" destOrd="0" presId="urn:microsoft.com/office/officeart/2011/layout/CircleProcess"/>
    <dgm:cxn modelId="{DB85F84C-063B-4B30-B73E-F6AE5418ADCA}" type="presOf" srcId="{79808B1F-CE53-4A8A-ABDC-436D06C3C761}" destId="{A38A1B0E-A415-49A8-B056-EEB9CE66DF9B}" srcOrd="0" destOrd="0" presId="urn:microsoft.com/office/officeart/2011/layout/CircleProcess"/>
    <dgm:cxn modelId="{75F3436E-38E9-4599-8C91-9C884D7441BB}" srcId="{79808B1F-CE53-4A8A-ABDC-436D06C3C761}" destId="{86B49023-AFED-45E3-9960-52732E7E4B09}" srcOrd="0" destOrd="0" parTransId="{251EBBB8-25FF-46A6-9285-A461C26513E9}" sibTransId="{B4177510-0B02-440D-8F56-834BCDEC98D2}"/>
    <dgm:cxn modelId="{FAD6E972-98C8-4574-A8A0-0F9B09B70157}" type="presOf" srcId="{86B49023-AFED-45E3-9960-52732E7E4B09}" destId="{785D6A05-2445-4E40-9B99-569094F88431}" srcOrd="0" destOrd="0" presId="urn:microsoft.com/office/officeart/2011/layout/CircleProcess"/>
    <dgm:cxn modelId="{21860DD9-B6AF-43E7-99B7-483BDB4A5CFC}" type="presOf" srcId="{A35AC637-FB95-473A-A9CA-563ABE5B2B74}" destId="{CAD94884-A8B4-43D3-AE6D-9508BA474DE1}" srcOrd="0" destOrd="0" presId="urn:microsoft.com/office/officeart/2011/layout/CircleProcess"/>
    <dgm:cxn modelId="{B6E482E0-4C33-4489-93B5-81AF08728D1C}" type="presOf" srcId="{C3CF4B30-23BB-4DBE-8B88-6F41E933456C}" destId="{A0184AC2-6005-47DF-9F2F-5D504D884040}" srcOrd="1" destOrd="0" presId="urn:microsoft.com/office/officeart/2011/layout/CircleProcess"/>
    <dgm:cxn modelId="{4B5925FD-B755-4019-9A7A-4054040DFFEF}" type="presOf" srcId="{86B49023-AFED-45E3-9960-52732E7E4B09}" destId="{26D415AA-F7FC-485B-A047-29A23B98A13C}" srcOrd="1" destOrd="0" presId="urn:microsoft.com/office/officeart/2011/layout/CircleProcess"/>
    <dgm:cxn modelId="{7BFE5298-B065-4B2A-9416-415712E88BE0}" type="presParOf" srcId="{A38A1B0E-A415-49A8-B056-EEB9CE66DF9B}" destId="{7658BBB8-D959-47B7-A32B-34CAEC1BE24C}" srcOrd="0" destOrd="0" presId="urn:microsoft.com/office/officeart/2011/layout/CircleProcess"/>
    <dgm:cxn modelId="{99342D77-2246-496B-99CA-C25C4D2EB0B9}" type="presParOf" srcId="{7658BBB8-D959-47B7-A32B-34CAEC1BE24C}" destId="{1ACF2544-FC1D-4B1A-9EFC-D543F8355286}" srcOrd="0" destOrd="0" presId="urn:microsoft.com/office/officeart/2011/layout/CircleProcess"/>
    <dgm:cxn modelId="{79E490FB-9607-43B8-8040-C4BAED7C701F}" type="presParOf" srcId="{A38A1B0E-A415-49A8-B056-EEB9CE66DF9B}" destId="{479F423B-2795-4A60-AEFB-21D4D579F7CD}" srcOrd="1" destOrd="0" presId="urn:microsoft.com/office/officeart/2011/layout/CircleProcess"/>
    <dgm:cxn modelId="{0E8F4A65-589C-4562-93F8-CFC37D6FB478}" type="presParOf" srcId="{479F423B-2795-4A60-AEFB-21D4D579F7CD}" destId="{AB1D5A33-2176-4346-84A5-6D420DCBEB9F}" srcOrd="0" destOrd="0" presId="urn:microsoft.com/office/officeart/2011/layout/CircleProcess"/>
    <dgm:cxn modelId="{594AB3F8-8E0D-4EC8-A031-DB89DF144B35}" type="presParOf" srcId="{A38A1B0E-A415-49A8-B056-EEB9CE66DF9B}" destId="{A0184AC2-6005-47DF-9F2F-5D504D884040}" srcOrd="2" destOrd="0" presId="urn:microsoft.com/office/officeart/2011/layout/CircleProcess"/>
    <dgm:cxn modelId="{4C4D9CFD-B886-4B7F-A936-1EF1BA012758}" type="presParOf" srcId="{A38A1B0E-A415-49A8-B056-EEB9CE66DF9B}" destId="{830FF0F5-EE96-4A60-8967-14032BB2A437}" srcOrd="3" destOrd="0" presId="urn:microsoft.com/office/officeart/2011/layout/CircleProcess"/>
    <dgm:cxn modelId="{627C39F4-34A3-4E55-BD6E-F4A93BEBC7BC}" type="presParOf" srcId="{830FF0F5-EE96-4A60-8967-14032BB2A437}" destId="{012B2952-625D-478C-9028-7BFBEA817B4C}" srcOrd="0" destOrd="0" presId="urn:microsoft.com/office/officeart/2011/layout/CircleProcess"/>
    <dgm:cxn modelId="{6356A43C-AEAC-4862-81C4-5283609402A3}" type="presParOf" srcId="{A38A1B0E-A415-49A8-B056-EEB9CE66DF9B}" destId="{8600A342-08B9-4906-A27D-634C58B50D3A}" srcOrd="4" destOrd="0" presId="urn:microsoft.com/office/officeart/2011/layout/CircleProcess"/>
    <dgm:cxn modelId="{7F6236C8-AA74-446B-A224-EC76E7941180}" type="presParOf" srcId="{8600A342-08B9-4906-A27D-634C58B50D3A}" destId="{CAD94884-A8B4-43D3-AE6D-9508BA474DE1}" srcOrd="0" destOrd="0" presId="urn:microsoft.com/office/officeart/2011/layout/CircleProcess"/>
    <dgm:cxn modelId="{13EE1813-8FC0-4B60-BD6F-C1E845194445}" type="presParOf" srcId="{A38A1B0E-A415-49A8-B056-EEB9CE66DF9B}" destId="{3F765A5A-BF9C-455F-90CD-026E6C6E0BD5}" srcOrd="5" destOrd="0" presId="urn:microsoft.com/office/officeart/2011/layout/CircleProcess"/>
    <dgm:cxn modelId="{D90F80B2-9983-4C22-8754-1128F0C5DF92}" type="presParOf" srcId="{A38A1B0E-A415-49A8-B056-EEB9CE66DF9B}" destId="{BE989F43-B97E-4787-BCE9-4D2D56AAFAFC}" srcOrd="6" destOrd="0" presId="urn:microsoft.com/office/officeart/2011/layout/CircleProcess"/>
    <dgm:cxn modelId="{9F19D049-C690-4E4E-99B7-4AA9778CB105}" type="presParOf" srcId="{BE989F43-B97E-4787-BCE9-4D2D56AAFAFC}" destId="{1248A9EF-92F7-4540-AF6B-E30D0C29C563}" srcOrd="0" destOrd="0" presId="urn:microsoft.com/office/officeart/2011/layout/CircleProcess"/>
    <dgm:cxn modelId="{E6E28EA9-D22A-404F-A9C4-B2922EF022B2}" type="presParOf" srcId="{A38A1B0E-A415-49A8-B056-EEB9CE66DF9B}" destId="{0B9B2E21-8BC0-470A-8F30-06EE53C7306B}" srcOrd="7" destOrd="0" presId="urn:microsoft.com/office/officeart/2011/layout/CircleProcess"/>
    <dgm:cxn modelId="{EDEEEA3D-835A-4FCC-935C-203B2768DC1C}" type="presParOf" srcId="{0B9B2E21-8BC0-470A-8F30-06EE53C7306B}" destId="{785D6A05-2445-4E40-9B99-569094F88431}" srcOrd="0" destOrd="0" presId="urn:microsoft.com/office/officeart/2011/layout/CircleProcess"/>
    <dgm:cxn modelId="{5A144B00-5BEE-4C3A-B01B-DBCD169F3732}" type="presParOf" srcId="{A38A1B0E-A415-49A8-B056-EEB9CE66DF9B}" destId="{26D415AA-F7FC-485B-A047-29A23B98A13C}" srcOrd="8"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A602C1-EEAF-4A99-AB3E-CD441CC48B50}" type="doc">
      <dgm:prSet loTypeId="urn:microsoft.com/office/officeart/2005/8/layout/vList5" loCatId="list" qsTypeId="urn:microsoft.com/office/officeart/2005/8/quickstyle/simple5" qsCatId="simple" csTypeId="urn:microsoft.com/office/officeart/2005/8/colors/accent1_2" csCatId="accent1" phldr="1"/>
      <dgm:spPr/>
    </dgm:pt>
    <dgm:pt modelId="{0AAA84A9-918C-4E6C-9359-41C678CEF3C7}">
      <dgm:prSet phldrT="[Text]"/>
      <dgm:spPr/>
      <dgm:t>
        <a:bodyPr vert="horz"/>
        <a:lstStyle/>
        <a:p>
          <a:r>
            <a:rPr lang="en-US" dirty="0"/>
            <a:t>Understanding Your </a:t>
          </a:r>
          <a:br>
            <a:rPr lang="en-US" dirty="0"/>
          </a:br>
          <a:r>
            <a:rPr lang="en-US" dirty="0"/>
            <a:t>Top Challenges</a:t>
          </a:r>
          <a:endParaRPr lang="en-CA" dirty="0"/>
        </a:p>
      </dgm:t>
    </dgm:pt>
    <dgm:pt modelId="{64C4BB98-9A92-4935-A750-2FD2D7640984}" type="parTrans" cxnId="{C5F4411E-52AC-4EDE-A117-D0F52AF8CCCB}">
      <dgm:prSet/>
      <dgm:spPr/>
      <dgm:t>
        <a:bodyPr/>
        <a:lstStyle/>
        <a:p>
          <a:endParaRPr lang="en-CA"/>
        </a:p>
      </dgm:t>
    </dgm:pt>
    <dgm:pt modelId="{41DE9FEC-C3A6-4F2C-B857-4E6213D8A87B}" type="sibTrans" cxnId="{C5F4411E-52AC-4EDE-A117-D0F52AF8CCCB}">
      <dgm:prSet/>
      <dgm:spPr/>
      <dgm:t>
        <a:bodyPr/>
        <a:lstStyle/>
        <a:p>
          <a:endParaRPr lang="en-CA"/>
        </a:p>
      </dgm:t>
    </dgm:pt>
    <dgm:pt modelId="{9664F0CF-54F5-4966-AFE5-36B31F0214DB}">
      <dgm:prSet>
        <dgm:style>
          <a:lnRef idx="1">
            <a:schemeClr val="accent1"/>
          </a:lnRef>
          <a:fillRef idx="2">
            <a:schemeClr val="accent1"/>
          </a:fillRef>
          <a:effectRef idx="1">
            <a:schemeClr val="accent1"/>
          </a:effectRef>
          <a:fontRef idx="minor">
            <a:schemeClr val="dk1"/>
          </a:fontRef>
        </dgm:style>
      </dgm:prSet>
      <dgm:spPr/>
      <dgm:t>
        <a:bodyPr/>
        <a:lstStyle/>
        <a:p>
          <a:r>
            <a:rPr lang="en-US" dirty="0"/>
            <a:t>Transitioning From Projects to Product-Centric Delivery</a:t>
          </a:r>
          <a:endParaRPr lang="en-CA" dirty="0"/>
        </a:p>
      </dgm:t>
    </dgm:pt>
    <dgm:pt modelId="{608674BD-6DAE-4353-910B-1817EE58A298}" type="parTrans" cxnId="{71A1B527-2E48-42CA-8086-E244CFB462D1}">
      <dgm:prSet/>
      <dgm:spPr/>
      <dgm:t>
        <a:bodyPr/>
        <a:lstStyle/>
        <a:p>
          <a:endParaRPr lang="en-CA"/>
        </a:p>
      </dgm:t>
    </dgm:pt>
    <dgm:pt modelId="{DE7DDB25-533D-4C09-8F9C-BE405A6F61D5}" type="sibTrans" cxnId="{71A1B527-2E48-42CA-8086-E244CFB462D1}">
      <dgm:prSet/>
      <dgm:spPr/>
      <dgm:t>
        <a:bodyPr/>
        <a:lstStyle/>
        <a:p>
          <a:endParaRPr lang="en-CA"/>
        </a:p>
      </dgm:t>
    </dgm:pt>
    <dgm:pt modelId="{080F6863-5D5B-4E06-86EC-4D06330D65EE}">
      <dgm:prSet/>
      <dgm:spPr/>
      <dgm:t>
        <a:bodyPr/>
        <a:lstStyle/>
        <a:p>
          <a:r>
            <a:rPr lang="en-US" dirty="0"/>
            <a:t>Enterprise Agility and the Value of Change</a:t>
          </a:r>
          <a:endParaRPr lang="en-CA" dirty="0"/>
        </a:p>
      </dgm:t>
    </dgm:pt>
    <dgm:pt modelId="{64E1DBA7-A19D-4BAC-BB63-97E49B018893}" type="parTrans" cxnId="{E84BE656-E77F-4724-9177-D13CC600D4DF}">
      <dgm:prSet/>
      <dgm:spPr/>
      <dgm:t>
        <a:bodyPr/>
        <a:lstStyle/>
        <a:p>
          <a:endParaRPr lang="en-CA"/>
        </a:p>
      </dgm:t>
    </dgm:pt>
    <dgm:pt modelId="{50A424E6-BBB9-4F3A-9897-EB1F5908F19E}" type="sibTrans" cxnId="{E84BE656-E77F-4724-9177-D13CC600D4DF}">
      <dgm:prSet/>
      <dgm:spPr/>
      <dgm:t>
        <a:bodyPr/>
        <a:lstStyle/>
        <a:p>
          <a:endParaRPr lang="en-CA"/>
        </a:p>
      </dgm:t>
    </dgm:pt>
    <dgm:pt modelId="{675F227F-B96A-4D94-8BD5-E785790AAB4D}">
      <dgm:prSet/>
      <dgm:spPr/>
      <dgm:t>
        <a:bodyPr/>
        <a:lstStyle/>
        <a:p>
          <a:r>
            <a:rPr lang="en-US" dirty="0"/>
            <a:t>Defining Your Products and Product Management</a:t>
          </a:r>
          <a:endParaRPr lang="en-CA" dirty="0"/>
        </a:p>
      </dgm:t>
    </dgm:pt>
    <dgm:pt modelId="{CE858545-D636-44D6-8B77-34689EFB2DCE}" type="parTrans" cxnId="{771825FB-1FF6-4129-9016-5F6547EF5CD0}">
      <dgm:prSet/>
      <dgm:spPr/>
      <dgm:t>
        <a:bodyPr/>
        <a:lstStyle/>
        <a:p>
          <a:endParaRPr lang="en-CA"/>
        </a:p>
      </dgm:t>
    </dgm:pt>
    <dgm:pt modelId="{383C3D49-BC8E-41B8-B940-9F567695B3CB}" type="sibTrans" cxnId="{771825FB-1FF6-4129-9016-5F6547EF5CD0}">
      <dgm:prSet/>
      <dgm:spPr/>
      <dgm:t>
        <a:bodyPr/>
        <a:lstStyle/>
        <a:p>
          <a:endParaRPr lang="en-CA"/>
        </a:p>
      </dgm:t>
    </dgm:pt>
    <dgm:pt modelId="{F496DD87-62C7-4FCE-96A0-B95E1275D203}">
      <dgm:prSet/>
      <dgm:spPr/>
      <dgm:t>
        <a:bodyPr/>
        <a:lstStyle/>
        <a:p>
          <a:r>
            <a:rPr lang="en-US" dirty="0"/>
            <a:t>Connecting Product Management to Agile Practices</a:t>
          </a:r>
          <a:endParaRPr lang="en-CA" dirty="0"/>
        </a:p>
      </dgm:t>
    </dgm:pt>
    <dgm:pt modelId="{E26A633F-727C-4CB7-99AC-4DFCCFD77DDC}" type="parTrans" cxnId="{A915379E-6B28-4A96-B826-D20897F5AB27}">
      <dgm:prSet/>
      <dgm:spPr/>
      <dgm:t>
        <a:bodyPr/>
        <a:lstStyle/>
        <a:p>
          <a:endParaRPr lang="en-CA"/>
        </a:p>
      </dgm:t>
    </dgm:pt>
    <dgm:pt modelId="{197D9956-D35D-4AC7-BD5A-F7B8B6E1E8C1}" type="sibTrans" cxnId="{A915379E-6B28-4A96-B826-D20897F5AB27}">
      <dgm:prSet/>
      <dgm:spPr/>
      <dgm:t>
        <a:bodyPr/>
        <a:lstStyle/>
        <a:p>
          <a:endParaRPr lang="en-CA"/>
        </a:p>
      </dgm:t>
    </dgm:pt>
    <dgm:pt modelId="{4DCC3CF3-BEA4-45F7-9E9B-AC38032DEED4}">
      <dgm:prSet/>
      <dgm:spPr/>
      <dgm:t>
        <a:bodyPr/>
        <a:lstStyle/>
        <a:p>
          <a:r>
            <a:rPr lang="en-CA" dirty="0"/>
            <a:t>Wrap-Up and Retrospective</a:t>
          </a:r>
        </a:p>
      </dgm:t>
    </dgm:pt>
    <dgm:pt modelId="{F2E44A1D-A1D5-433A-9A49-51E38B521E52}" type="parTrans" cxnId="{DB1CEF63-6576-4022-B185-A8CD80B48FA9}">
      <dgm:prSet/>
      <dgm:spPr/>
      <dgm:t>
        <a:bodyPr/>
        <a:lstStyle/>
        <a:p>
          <a:endParaRPr lang="en-CA"/>
        </a:p>
      </dgm:t>
    </dgm:pt>
    <dgm:pt modelId="{49C2738D-A94F-4109-BB76-7C99147F8D1F}" type="sibTrans" cxnId="{DB1CEF63-6576-4022-B185-A8CD80B48FA9}">
      <dgm:prSet/>
      <dgm:spPr/>
      <dgm:t>
        <a:bodyPr/>
        <a:lstStyle/>
        <a:p>
          <a:endParaRPr lang="en-CA"/>
        </a:p>
      </dgm:t>
    </dgm:pt>
    <dgm:pt modelId="{2C573BBD-BFCE-42B7-ABE2-2BF0CD029933}">
      <dgm:prSet/>
      <dgm:spPr/>
      <dgm:t>
        <a:bodyPr/>
        <a:lstStyle/>
        <a:p>
          <a:r>
            <a:rPr lang="en-CA" dirty="0"/>
            <a:t>Commit to Empowering Agile Product Teams</a:t>
          </a:r>
        </a:p>
      </dgm:t>
    </dgm:pt>
    <dgm:pt modelId="{4B29C0A4-9F73-4B23-87DA-8E128ABCDEF6}" type="parTrans" cxnId="{72C8060A-5542-4F79-BBB2-D1BC12061D50}">
      <dgm:prSet/>
      <dgm:spPr/>
      <dgm:t>
        <a:bodyPr/>
        <a:lstStyle/>
        <a:p>
          <a:endParaRPr lang="en-US"/>
        </a:p>
      </dgm:t>
    </dgm:pt>
    <dgm:pt modelId="{3CEDCAF1-EAFF-44B6-B242-40AFF13D846D}" type="sibTrans" cxnId="{72C8060A-5542-4F79-BBB2-D1BC12061D50}">
      <dgm:prSet/>
      <dgm:spPr/>
      <dgm:t>
        <a:bodyPr/>
        <a:lstStyle/>
        <a:p>
          <a:endParaRPr lang="en-US"/>
        </a:p>
      </dgm:t>
    </dgm:pt>
    <dgm:pt modelId="{8E94AD95-9FA3-46D0-96D5-DA2E7B6B419F}" type="pres">
      <dgm:prSet presAssocID="{EDA602C1-EEAF-4A99-AB3E-CD441CC48B50}" presName="Name0" presStyleCnt="0">
        <dgm:presLayoutVars>
          <dgm:dir/>
          <dgm:animLvl val="lvl"/>
          <dgm:resizeHandles val="exact"/>
        </dgm:presLayoutVars>
      </dgm:prSet>
      <dgm:spPr/>
    </dgm:pt>
    <dgm:pt modelId="{3B52782E-1E64-4E4E-A7A3-8550EE6FBEB4}" type="pres">
      <dgm:prSet presAssocID="{0AAA84A9-918C-4E6C-9359-41C678CEF3C7}" presName="linNode" presStyleCnt="0"/>
      <dgm:spPr/>
    </dgm:pt>
    <dgm:pt modelId="{5C9E87A0-5762-4202-8B87-8D087D92FA85}" type="pres">
      <dgm:prSet presAssocID="{0AAA84A9-918C-4E6C-9359-41C678CEF3C7}" presName="parentText" presStyleLbl="node1" presStyleIdx="0" presStyleCnt="7">
        <dgm:presLayoutVars>
          <dgm:chMax val="1"/>
          <dgm:bulletEnabled val="1"/>
        </dgm:presLayoutVars>
      </dgm:prSet>
      <dgm:spPr>
        <a:xfrm>
          <a:off x="2106140" y="494"/>
          <a:ext cx="2021791" cy="791919"/>
        </a:xfrm>
      </dgm:spPr>
    </dgm:pt>
    <dgm:pt modelId="{6391DD6D-CC52-4DB8-88D9-5737D2E36932}" type="pres">
      <dgm:prSet presAssocID="{41DE9FEC-C3A6-4F2C-B857-4E6213D8A87B}" presName="sp" presStyleCnt="0"/>
      <dgm:spPr/>
    </dgm:pt>
    <dgm:pt modelId="{8E4BD03F-C840-432F-A0D6-E458D6AC6D8E}" type="pres">
      <dgm:prSet presAssocID="{9664F0CF-54F5-4966-AFE5-36B31F0214DB}" presName="linNode" presStyleCnt="0"/>
      <dgm:spPr/>
    </dgm:pt>
    <dgm:pt modelId="{492ACEC9-C050-4376-A719-8D26FA8AD8B9}" type="pres">
      <dgm:prSet presAssocID="{9664F0CF-54F5-4966-AFE5-36B31F0214DB}" presName="parentText" presStyleLbl="node1" presStyleIdx="1" presStyleCnt="7">
        <dgm:presLayoutVars>
          <dgm:chMax val="1"/>
          <dgm:bulletEnabled val="1"/>
        </dgm:presLayoutVars>
      </dgm:prSet>
      <dgm:spPr/>
    </dgm:pt>
    <dgm:pt modelId="{DA48BF21-2BBD-4EB8-A28C-118A1E628563}" type="pres">
      <dgm:prSet presAssocID="{DE7DDB25-533D-4C09-8F9C-BE405A6F61D5}" presName="sp" presStyleCnt="0"/>
      <dgm:spPr/>
    </dgm:pt>
    <dgm:pt modelId="{104B2370-0276-46C5-85C3-51D36C6D1FFF}" type="pres">
      <dgm:prSet presAssocID="{080F6863-5D5B-4E06-86EC-4D06330D65EE}" presName="linNode" presStyleCnt="0"/>
      <dgm:spPr/>
    </dgm:pt>
    <dgm:pt modelId="{8B3DDAB7-6A41-43F0-8B98-5BCDBCADF53D}" type="pres">
      <dgm:prSet presAssocID="{080F6863-5D5B-4E06-86EC-4D06330D65EE}" presName="parentText" presStyleLbl="node1" presStyleIdx="2" presStyleCnt="7">
        <dgm:presLayoutVars>
          <dgm:chMax val="1"/>
          <dgm:bulletEnabled val="1"/>
        </dgm:presLayoutVars>
      </dgm:prSet>
      <dgm:spPr/>
    </dgm:pt>
    <dgm:pt modelId="{482E6021-A6A4-41DE-B187-15B4DFB0F8CF}" type="pres">
      <dgm:prSet presAssocID="{50A424E6-BBB9-4F3A-9897-EB1F5908F19E}" presName="sp" presStyleCnt="0"/>
      <dgm:spPr/>
    </dgm:pt>
    <dgm:pt modelId="{858FCB54-0746-47FE-97D1-CC93BF7A1795}" type="pres">
      <dgm:prSet presAssocID="{675F227F-B96A-4D94-8BD5-E785790AAB4D}" presName="linNode" presStyleCnt="0"/>
      <dgm:spPr/>
    </dgm:pt>
    <dgm:pt modelId="{5FF22DC6-13BC-41F2-B987-916D0935DCE8}" type="pres">
      <dgm:prSet presAssocID="{675F227F-B96A-4D94-8BD5-E785790AAB4D}" presName="parentText" presStyleLbl="node1" presStyleIdx="3" presStyleCnt="7">
        <dgm:presLayoutVars>
          <dgm:chMax val="1"/>
          <dgm:bulletEnabled val="1"/>
        </dgm:presLayoutVars>
      </dgm:prSet>
      <dgm:spPr/>
    </dgm:pt>
    <dgm:pt modelId="{D2E9F103-5085-4049-89C7-CAF5B10424DC}" type="pres">
      <dgm:prSet presAssocID="{383C3D49-BC8E-41B8-B940-9F567695B3CB}" presName="sp" presStyleCnt="0"/>
      <dgm:spPr/>
    </dgm:pt>
    <dgm:pt modelId="{978480A7-79A1-4798-9869-A27873D4A439}" type="pres">
      <dgm:prSet presAssocID="{F496DD87-62C7-4FCE-96A0-B95E1275D203}" presName="linNode" presStyleCnt="0"/>
      <dgm:spPr/>
    </dgm:pt>
    <dgm:pt modelId="{FD8B83DC-4D45-4A9D-907E-F1A742DF3EB5}" type="pres">
      <dgm:prSet presAssocID="{F496DD87-62C7-4FCE-96A0-B95E1275D203}" presName="parentText" presStyleLbl="node1" presStyleIdx="4" presStyleCnt="7">
        <dgm:presLayoutVars>
          <dgm:chMax val="1"/>
          <dgm:bulletEnabled val="1"/>
        </dgm:presLayoutVars>
      </dgm:prSet>
      <dgm:spPr/>
    </dgm:pt>
    <dgm:pt modelId="{B7604EC3-26A8-44E0-AD54-B8BD9C5C8A91}" type="pres">
      <dgm:prSet presAssocID="{197D9956-D35D-4AC7-BD5A-F7B8B6E1E8C1}" presName="sp" presStyleCnt="0"/>
      <dgm:spPr/>
    </dgm:pt>
    <dgm:pt modelId="{BBCD607A-E711-4E64-A15D-96D632556304}" type="pres">
      <dgm:prSet presAssocID="{2C573BBD-BFCE-42B7-ABE2-2BF0CD029933}" presName="linNode" presStyleCnt="0"/>
      <dgm:spPr/>
    </dgm:pt>
    <dgm:pt modelId="{0FE238B3-A6FC-4B1C-A932-0130BC081B71}" type="pres">
      <dgm:prSet presAssocID="{2C573BBD-BFCE-42B7-ABE2-2BF0CD029933}" presName="parentText" presStyleLbl="node1" presStyleIdx="5" presStyleCnt="7">
        <dgm:presLayoutVars>
          <dgm:chMax val="1"/>
          <dgm:bulletEnabled val="1"/>
        </dgm:presLayoutVars>
      </dgm:prSet>
      <dgm:spPr/>
    </dgm:pt>
    <dgm:pt modelId="{3ACC6DC8-0D5F-4E66-BC87-6D03C6192BCC}" type="pres">
      <dgm:prSet presAssocID="{3CEDCAF1-EAFF-44B6-B242-40AFF13D846D}" presName="sp" presStyleCnt="0"/>
      <dgm:spPr/>
    </dgm:pt>
    <dgm:pt modelId="{94B43228-8EA5-47E4-9D8A-848C02195735}" type="pres">
      <dgm:prSet presAssocID="{4DCC3CF3-BEA4-45F7-9E9B-AC38032DEED4}" presName="linNode" presStyleCnt="0"/>
      <dgm:spPr/>
    </dgm:pt>
    <dgm:pt modelId="{39336184-19B1-4422-85AF-A694E6B5895B}" type="pres">
      <dgm:prSet presAssocID="{4DCC3CF3-BEA4-45F7-9E9B-AC38032DEED4}" presName="parentText" presStyleLbl="node1" presStyleIdx="6" presStyleCnt="7">
        <dgm:presLayoutVars>
          <dgm:chMax val="1"/>
          <dgm:bulletEnabled val="1"/>
        </dgm:presLayoutVars>
      </dgm:prSet>
      <dgm:spPr/>
    </dgm:pt>
  </dgm:ptLst>
  <dgm:cxnLst>
    <dgm:cxn modelId="{72C8060A-5542-4F79-BBB2-D1BC12061D50}" srcId="{EDA602C1-EEAF-4A99-AB3E-CD441CC48B50}" destId="{2C573BBD-BFCE-42B7-ABE2-2BF0CD029933}" srcOrd="5" destOrd="0" parTransId="{4B29C0A4-9F73-4B23-87DA-8E128ABCDEF6}" sibTransId="{3CEDCAF1-EAFF-44B6-B242-40AFF13D846D}"/>
    <dgm:cxn modelId="{931E030D-7EE1-4BEF-B428-ED36DE3C0F5C}" type="presOf" srcId="{080F6863-5D5B-4E06-86EC-4D06330D65EE}" destId="{8B3DDAB7-6A41-43F0-8B98-5BCDBCADF53D}" srcOrd="0" destOrd="0" presId="urn:microsoft.com/office/officeart/2005/8/layout/vList5"/>
    <dgm:cxn modelId="{C5F4411E-52AC-4EDE-A117-D0F52AF8CCCB}" srcId="{EDA602C1-EEAF-4A99-AB3E-CD441CC48B50}" destId="{0AAA84A9-918C-4E6C-9359-41C678CEF3C7}" srcOrd="0" destOrd="0" parTransId="{64C4BB98-9A92-4935-A750-2FD2D7640984}" sibTransId="{41DE9FEC-C3A6-4F2C-B857-4E6213D8A87B}"/>
    <dgm:cxn modelId="{71A1B527-2E48-42CA-8086-E244CFB462D1}" srcId="{EDA602C1-EEAF-4A99-AB3E-CD441CC48B50}" destId="{9664F0CF-54F5-4966-AFE5-36B31F0214DB}" srcOrd="1" destOrd="0" parTransId="{608674BD-6DAE-4353-910B-1817EE58A298}" sibTransId="{DE7DDB25-533D-4C09-8F9C-BE405A6F61D5}"/>
    <dgm:cxn modelId="{DB1CEF63-6576-4022-B185-A8CD80B48FA9}" srcId="{EDA602C1-EEAF-4A99-AB3E-CD441CC48B50}" destId="{4DCC3CF3-BEA4-45F7-9E9B-AC38032DEED4}" srcOrd="6" destOrd="0" parTransId="{F2E44A1D-A1D5-433A-9A49-51E38B521E52}" sibTransId="{49C2738D-A94F-4109-BB76-7C99147F8D1F}"/>
    <dgm:cxn modelId="{E84BE656-E77F-4724-9177-D13CC600D4DF}" srcId="{EDA602C1-EEAF-4A99-AB3E-CD441CC48B50}" destId="{080F6863-5D5B-4E06-86EC-4D06330D65EE}" srcOrd="2" destOrd="0" parTransId="{64E1DBA7-A19D-4BAC-BB63-97E49B018893}" sibTransId="{50A424E6-BBB9-4F3A-9897-EB1F5908F19E}"/>
    <dgm:cxn modelId="{8B292B59-2DFF-4371-BA70-619E63B28E17}" type="presOf" srcId="{2C573BBD-BFCE-42B7-ABE2-2BF0CD029933}" destId="{0FE238B3-A6FC-4B1C-A932-0130BC081B71}" srcOrd="0" destOrd="0" presId="urn:microsoft.com/office/officeart/2005/8/layout/vList5"/>
    <dgm:cxn modelId="{25989A79-06D5-4641-B4C6-7006E6368E12}" type="presOf" srcId="{EDA602C1-EEAF-4A99-AB3E-CD441CC48B50}" destId="{8E94AD95-9FA3-46D0-96D5-DA2E7B6B419F}" srcOrd="0" destOrd="0" presId="urn:microsoft.com/office/officeart/2005/8/layout/vList5"/>
    <dgm:cxn modelId="{A784027C-13B0-4068-B781-349BD39E0C45}" type="presOf" srcId="{F496DD87-62C7-4FCE-96A0-B95E1275D203}" destId="{FD8B83DC-4D45-4A9D-907E-F1A742DF3EB5}" srcOrd="0" destOrd="0" presId="urn:microsoft.com/office/officeart/2005/8/layout/vList5"/>
    <dgm:cxn modelId="{A915379E-6B28-4A96-B826-D20897F5AB27}" srcId="{EDA602C1-EEAF-4A99-AB3E-CD441CC48B50}" destId="{F496DD87-62C7-4FCE-96A0-B95E1275D203}" srcOrd="4" destOrd="0" parTransId="{E26A633F-727C-4CB7-99AC-4DFCCFD77DDC}" sibTransId="{197D9956-D35D-4AC7-BD5A-F7B8B6E1E8C1}"/>
    <dgm:cxn modelId="{06B921C3-E4E7-4B1E-B4D1-4A6170599DFF}" type="presOf" srcId="{0AAA84A9-918C-4E6C-9359-41C678CEF3C7}" destId="{5C9E87A0-5762-4202-8B87-8D087D92FA85}" srcOrd="0" destOrd="0" presId="urn:microsoft.com/office/officeart/2005/8/layout/vList5"/>
    <dgm:cxn modelId="{3624C0D9-CDD9-4F79-987C-7A9EF0B1B202}" type="presOf" srcId="{675F227F-B96A-4D94-8BD5-E785790AAB4D}" destId="{5FF22DC6-13BC-41F2-B987-916D0935DCE8}" srcOrd="0" destOrd="0" presId="urn:microsoft.com/office/officeart/2005/8/layout/vList5"/>
    <dgm:cxn modelId="{9DA559DB-3E61-4B49-995D-C59369402502}" type="presOf" srcId="{9664F0CF-54F5-4966-AFE5-36B31F0214DB}" destId="{492ACEC9-C050-4376-A719-8D26FA8AD8B9}" srcOrd="0" destOrd="0" presId="urn:microsoft.com/office/officeart/2005/8/layout/vList5"/>
    <dgm:cxn modelId="{94E941F2-822D-48CD-91CB-A6BCE816698F}" type="presOf" srcId="{4DCC3CF3-BEA4-45F7-9E9B-AC38032DEED4}" destId="{39336184-19B1-4422-85AF-A694E6B5895B}" srcOrd="0" destOrd="0" presId="urn:microsoft.com/office/officeart/2005/8/layout/vList5"/>
    <dgm:cxn modelId="{771825FB-1FF6-4129-9016-5F6547EF5CD0}" srcId="{EDA602C1-EEAF-4A99-AB3E-CD441CC48B50}" destId="{675F227F-B96A-4D94-8BD5-E785790AAB4D}" srcOrd="3" destOrd="0" parTransId="{CE858545-D636-44D6-8B77-34689EFB2DCE}" sibTransId="{383C3D49-BC8E-41B8-B940-9F567695B3CB}"/>
    <dgm:cxn modelId="{EA9C1CD6-3EED-47DB-B32E-D0377AF1D0D8}" type="presParOf" srcId="{8E94AD95-9FA3-46D0-96D5-DA2E7B6B419F}" destId="{3B52782E-1E64-4E4E-A7A3-8550EE6FBEB4}" srcOrd="0" destOrd="0" presId="urn:microsoft.com/office/officeart/2005/8/layout/vList5"/>
    <dgm:cxn modelId="{BA04AC74-C581-4E17-ADDC-FD8B78632523}" type="presParOf" srcId="{3B52782E-1E64-4E4E-A7A3-8550EE6FBEB4}" destId="{5C9E87A0-5762-4202-8B87-8D087D92FA85}" srcOrd="0" destOrd="0" presId="urn:microsoft.com/office/officeart/2005/8/layout/vList5"/>
    <dgm:cxn modelId="{2AAA16C9-2DDB-43C3-AC5E-0B1634A8E0D0}" type="presParOf" srcId="{8E94AD95-9FA3-46D0-96D5-DA2E7B6B419F}" destId="{6391DD6D-CC52-4DB8-88D9-5737D2E36932}" srcOrd="1" destOrd="0" presId="urn:microsoft.com/office/officeart/2005/8/layout/vList5"/>
    <dgm:cxn modelId="{96104461-11FB-4443-8E73-611BAB52A6E8}" type="presParOf" srcId="{8E94AD95-9FA3-46D0-96D5-DA2E7B6B419F}" destId="{8E4BD03F-C840-432F-A0D6-E458D6AC6D8E}" srcOrd="2" destOrd="0" presId="urn:microsoft.com/office/officeart/2005/8/layout/vList5"/>
    <dgm:cxn modelId="{E0FF5EE5-034C-4ADD-A2E3-2EF00B638620}" type="presParOf" srcId="{8E4BD03F-C840-432F-A0D6-E458D6AC6D8E}" destId="{492ACEC9-C050-4376-A719-8D26FA8AD8B9}" srcOrd="0" destOrd="0" presId="urn:microsoft.com/office/officeart/2005/8/layout/vList5"/>
    <dgm:cxn modelId="{E8A53934-106A-4CF6-BA76-0CE4CA2BA01B}" type="presParOf" srcId="{8E94AD95-9FA3-46D0-96D5-DA2E7B6B419F}" destId="{DA48BF21-2BBD-4EB8-A28C-118A1E628563}" srcOrd="3" destOrd="0" presId="urn:microsoft.com/office/officeart/2005/8/layout/vList5"/>
    <dgm:cxn modelId="{3274D526-9226-4E9F-B3E1-4DD0A076CB21}" type="presParOf" srcId="{8E94AD95-9FA3-46D0-96D5-DA2E7B6B419F}" destId="{104B2370-0276-46C5-85C3-51D36C6D1FFF}" srcOrd="4" destOrd="0" presId="urn:microsoft.com/office/officeart/2005/8/layout/vList5"/>
    <dgm:cxn modelId="{E048C263-A127-45EC-ADDB-45387E64B7B1}" type="presParOf" srcId="{104B2370-0276-46C5-85C3-51D36C6D1FFF}" destId="{8B3DDAB7-6A41-43F0-8B98-5BCDBCADF53D}" srcOrd="0" destOrd="0" presId="urn:microsoft.com/office/officeart/2005/8/layout/vList5"/>
    <dgm:cxn modelId="{9CAB25CD-546A-4312-93C3-B47E73517CE2}" type="presParOf" srcId="{8E94AD95-9FA3-46D0-96D5-DA2E7B6B419F}" destId="{482E6021-A6A4-41DE-B187-15B4DFB0F8CF}" srcOrd="5" destOrd="0" presId="urn:microsoft.com/office/officeart/2005/8/layout/vList5"/>
    <dgm:cxn modelId="{85E90C6C-53E5-4F2C-9FF1-207AE6E0424A}" type="presParOf" srcId="{8E94AD95-9FA3-46D0-96D5-DA2E7B6B419F}" destId="{858FCB54-0746-47FE-97D1-CC93BF7A1795}" srcOrd="6" destOrd="0" presId="urn:microsoft.com/office/officeart/2005/8/layout/vList5"/>
    <dgm:cxn modelId="{D59B3044-1F48-40DE-9C67-F7F8D96C3642}" type="presParOf" srcId="{858FCB54-0746-47FE-97D1-CC93BF7A1795}" destId="{5FF22DC6-13BC-41F2-B987-916D0935DCE8}" srcOrd="0" destOrd="0" presId="urn:microsoft.com/office/officeart/2005/8/layout/vList5"/>
    <dgm:cxn modelId="{88E77A2C-B5A9-4D17-B03B-EEC8C1B2E19C}" type="presParOf" srcId="{8E94AD95-9FA3-46D0-96D5-DA2E7B6B419F}" destId="{D2E9F103-5085-4049-89C7-CAF5B10424DC}" srcOrd="7" destOrd="0" presId="urn:microsoft.com/office/officeart/2005/8/layout/vList5"/>
    <dgm:cxn modelId="{D996E93E-CFAC-40AF-8897-FF4255C5A72B}" type="presParOf" srcId="{8E94AD95-9FA3-46D0-96D5-DA2E7B6B419F}" destId="{978480A7-79A1-4798-9869-A27873D4A439}" srcOrd="8" destOrd="0" presId="urn:microsoft.com/office/officeart/2005/8/layout/vList5"/>
    <dgm:cxn modelId="{059618F5-9042-4EC5-B4BC-AB6A8EB1D340}" type="presParOf" srcId="{978480A7-79A1-4798-9869-A27873D4A439}" destId="{FD8B83DC-4D45-4A9D-907E-F1A742DF3EB5}" srcOrd="0" destOrd="0" presId="urn:microsoft.com/office/officeart/2005/8/layout/vList5"/>
    <dgm:cxn modelId="{A978B9E4-855E-44E2-ADF8-272D90493F97}" type="presParOf" srcId="{8E94AD95-9FA3-46D0-96D5-DA2E7B6B419F}" destId="{B7604EC3-26A8-44E0-AD54-B8BD9C5C8A91}" srcOrd="9" destOrd="0" presId="urn:microsoft.com/office/officeart/2005/8/layout/vList5"/>
    <dgm:cxn modelId="{1D09B545-CB1A-4BD6-BCE5-26A1B6BD4DB4}" type="presParOf" srcId="{8E94AD95-9FA3-46D0-96D5-DA2E7B6B419F}" destId="{BBCD607A-E711-4E64-A15D-96D632556304}" srcOrd="10" destOrd="0" presId="urn:microsoft.com/office/officeart/2005/8/layout/vList5"/>
    <dgm:cxn modelId="{41F28999-E3BD-4455-A38B-E70116CB1C48}" type="presParOf" srcId="{BBCD607A-E711-4E64-A15D-96D632556304}" destId="{0FE238B3-A6FC-4B1C-A932-0130BC081B71}" srcOrd="0" destOrd="0" presId="urn:microsoft.com/office/officeart/2005/8/layout/vList5"/>
    <dgm:cxn modelId="{C279D3A7-2BEB-43C6-B10E-5CF65736271B}" type="presParOf" srcId="{8E94AD95-9FA3-46D0-96D5-DA2E7B6B419F}" destId="{3ACC6DC8-0D5F-4E66-BC87-6D03C6192BCC}" srcOrd="11" destOrd="0" presId="urn:microsoft.com/office/officeart/2005/8/layout/vList5"/>
    <dgm:cxn modelId="{8A190617-CE66-4817-87CD-AB128E4C54B2}" type="presParOf" srcId="{8E94AD95-9FA3-46D0-96D5-DA2E7B6B419F}" destId="{94B43228-8EA5-47E4-9D8A-848C02195735}" srcOrd="12" destOrd="0" presId="urn:microsoft.com/office/officeart/2005/8/layout/vList5"/>
    <dgm:cxn modelId="{F0F108A8-DBE7-4BE7-9330-A71467EDC379}" type="presParOf" srcId="{94B43228-8EA5-47E4-9D8A-848C02195735}" destId="{39336184-19B1-4422-85AF-A694E6B5895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221F65C-E66B-4E31-A9FB-76517709C71E}" type="doc">
      <dgm:prSet loTypeId="urn:microsoft.com/office/officeart/2009/layout/CircleArrowProcess" loCatId="cycle" qsTypeId="urn:microsoft.com/office/officeart/2005/8/quickstyle/simple5" qsCatId="simple" csTypeId="urn:microsoft.com/office/officeart/2005/8/colors/accent4_2" csCatId="accent4" phldr="1"/>
      <dgm:spPr/>
      <dgm:t>
        <a:bodyPr/>
        <a:lstStyle/>
        <a:p>
          <a:endParaRPr lang="en-CA"/>
        </a:p>
      </dgm:t>
    </dgm:pt>
    <dgm:pt modelId="{18BE0170-F850-4781-A142-F0A0847C4B9A}">
      <dgm:prSet phldrT="[Text]" custT="1"/>
      <dgm:spPr/>
      <dgm:t>
        <a:bodyPr/>
        <a:lstStyle/>
        <a:p>
          <a:r>
            <a:rPr lang="en-US" sz="1200" dirty="0"/>
            <a:t>Not Started</a:t>
          </a:r>
          <a:endParaRPr lang="en-CA" sz="1200" dirty="0"/>
        </a:p>
      </dgm:t>
    </dgm:pt>
    <dgm:pt modelId="{D11A27D4-09A4-4A9C-ABD5-BA84926FADFB}" type="parTrans" cxnId="{79733CB6-5F67-4F26-A496-FFC30AF08071}">
      <dgm:prSet/>
      <dgm:spPr/>
      <dgm:t>
        <a:bodyPr/>
        <a:lstStyle/>
        <a:p>
          <a:endParaRPr lang="en-CA"/>
        </a:p>
      </dgm:t>
    </dgm:pt>
    <dgm:pt modelId="{8E111B2D-01E4-4E06-AE3B-E4EA1203113B}" type="sibTrans" cxnId="{79733CB6-5F67-4F26-A496-FFC30AF08071}">
      <dgm:prSet/>
      <dgm:spPr/>
      <dgm:t>
        <a:bodyPr/>
        <a:lstStyle/>
        <a:p>
          <a:endParaRPr lang="en-CA"/>
        </a:p>
      </dgm:t>
    </dgm:pt>
    <dgm:pt modelId="{3A9E2B1B-BDA4-49CF-9439-66CDA04D0986}">
      <dgm:prSet phldrT="[Text]" custT="1"/>
      <dgm:spPr/>
      <dgm:t>
        <a:bodyPr/>
        <a:lstStyle/>
        <a:p>
          <a:r>
            <a:rPr lang="en-US" sz="1200" dirty="0"/>
            <a:t>In Progress</a:t>
          </a:r>
          <a:endParaRPr lang="en-CA" sz="1200" dirty="0"/>
        </a:p>
      </dgm:t>
    </dgm:pt>
    <dgm:pt modelId="{57FC77D4-43D8-474A-838E-57FFC541D9A6}" type="parTrans" cxnId="{601ABDE1-9EF8-4782-AD48-43C11E6018F9}">
      <dgm:prSet/>
      <dgm:spPr/>
      <dgm:t>
        <a:bodyPr/>
        <a:lstStyle/>
        <a:p>
          <a:endParaRPr lang="en-CA"/>
        </a:p>
      </dgm:t>
    </dgm:pt>
    <dgm:pt modelId="{78BAC48C-F1CA-4733-BF54-6C70BB97ABA9}" type="sibTrans" cxnId="{601ABDE1-9EF8-4782-AD48-43C11E6018F9}">
      <dgm:prSet/>
      <dgm:spPr/>
      <dgm:t>
        <a:bodyPr/>
        <a:lstStyle/>
        <a:p>
          <a:endParaRPr lang="en-CA"/>
        </a:p>
      </dgm:t>
    </dgm:pt>
    <dgm:pt modelId="{D75F546D-5DF1-4FA7-817F-736F6ABAB357}">
      <dgm:prSet phldrT="[Text]" custT="1"/>
      <dgm:spPr/>
      <dgm:t>
        <a:bodyPr/>
        <a:lstStyle/>
        <a:p>
          <a:r>
            <a:rPr lang="en-US" sz="1200" dirty="0"/>
            <a:t>Completed</a:t>
          </a:r>
          <a:endParaRPr lang="en-CA" sz="1200" dirty="0"/>
        </a:p>
      </dgm:t>
    </dgm:pt>
    <dgm:pt modelId="{AB7EFB9A-5B10-4AE5-9AE1-05C456961C56}" type="parTrans" cxnId="{22E2E2F1-87CF-433B-B677-4495A380581B}">
      <dgm:prSet/>
      <dgm:spPr/>
      <dgm:t>
        <a:bodyPr/>
        <a:lstStyle/>
        <a:p>
          <a:endParaRPr lang="en-CA"/>
        </a:p>
      </dgm:t>
    </dgm:pt>
    <dgm:pt modelId="{ABE6A71A-05A9-4CC3-9250-5B418871C817}" type="sibTrans" cxnId="{22E2E2F1-87CF-433B-B677-4495A380581B}">
      <dgm:prSet/>
      <dgm:spPr/>
      <dgm:t>
        <a:bodyPr/>
        <a:lstStyle/>
        <a:p>
          <a:endParaRPr lang="en-CA"/>
        </a:p>
      </dgm:t>
    </dgm:pt>
    <dgm:pt modelId="{EABC9B82-7C1F-4BAD-B288-19D68B782260}" type="pres">
      <dgm:prSet presAssocID="{9221F65C-E66B-4E31-A9FB-76517709C71E}" presName="Name0" presStyleCnt="0">
        <dgm:presLayoutVars>
          <dgm:chMax val="7"/>
          <dgm:chPref val="7"/>
          <dgm:dir/>
          <dgm:animLvl val="lvl"/>
        </dgm:presLayoutVars>
      </dgm:prSet>
      <dgm:spPr/>
    </dgm:pt>
    <dgm:pt modelId="{D82029DC-9E28-4304-AEC6-A972B657D3AA}" type="pres">
      <dgm:prSet presAssocID="{18BE0170-F850-4781-A142-F0A0847C4B9A}" presName="Accent1" presStyleCnt="0"/>
      <dgm:spPr/>
    </dgm:pt>
    <dgm:pt modelId="{2ABF3771-B974-4CA1-88D6-EE4EDF9C98C9}" type="pres">
      <dgm:prSet presAssocID="{18BE0170-F850-4781-A142-F0A0847C4B9A}" presName="Accent" presStyleLbl="node1" presStyleIdx="0" presStyleCnt="3" custScaleX="60011" custScaleY="64390"/>
      <dgm:spPr>
        <a:solidFill>
          <a:schemeClr val="accent3">
            <a:lumMod val="75000"/>
          </a:schemeClr>
        </a:solidFill>
      </dgm:spPr>
    </dgm:pt>
    <dgm:pt modelId="{4B0B17E1-F18E-4BB3-AF7F-EAE4778864F1}" type="pres">
      <dgm:prSet presAssocID="{18BE0170-F850-4781-A142-F0A0847C4B9A}" presName="Parent1" presStyleLbl="revTx" presStyleIdx="0" presStyleCnt="3" custScaleX="73726">
        <dgm:presLayoutVars>
          <dgm:chMax val="1"/>
          <dgm:chPref val="1"/>
          <dgm:bulletEnabled val="1"/>
        </dgm:presLayoutVars>
      </dgm:prSet>
      <dgm:spPr/>
    </dgm:pt>
    <dgm:pt modelId="{9B257953-5A79-4F5E-A49D-88E6D3EBB824}" type="pres">
      <dgm:prSet presAssocID="{3A9E2B1B-BDA4-49CF-9439-66CDA04D0986}" presName="Accent2" presStyleCnt="0"/>
      <dgm:spPr/>
    </dgm:pt>
    <dgm:pt modelId="{B8D788CB-0FF2-4673-8F90-33C52593F30F}" type="pres">
      <dgm:prSet presAssocID="{3A9E2B1B-BDA4-49CF-9439-66CDA04D0986}" presName="Accent" presStyleLbl="node1" presStyleIdx="1" presStyleCnt="3" custScaleX="66135" custScaleY="62970" custLinFactNeighborX="5997" custLinFactNeighborY="-8977"/>
      <dgm:spPr>
        <a:solidFill>
          <a:schemeClr val="accent3">
            <a:lumMod val="75000"/>
          </a:schemeClr>
        </a:solidFill>
      </dgm:spPr>
    </dgm:pt>
    <dgm:pt modelId="{DC38AB46-31D6-4061-903D-93A5ACF3FBE8}" type="pres">
      <dgm:prSet presAssocID="{3A9E2B1B-BDA4-49CF-9439-66CDA04D0986}" presName="Parent2" presStyleLbl="revTx" presStyleIdx="1" presStyleCnt="3" custLinFactNeighborX="42556" custLinFactNeighborY="-33320">
        <dgm:presLayoutVars>
          <dgm:chMax val="1"/>
          <dgm:chPref val="1"/>
          <dgm:bulletEnabled val="1"/>
        </dgm:presLayoutVars>
      </dgm:prSet>
      <dgm:spPr/>
    </dgm:pt>
    <dgm:pt modelId="{1E918425-5BEF-4A57-A074-1BC423264612}" type="pres">
      <dgm:prSet presAssocID="{D75F546D-5DF1-4FA7-817F-736F6ABAB357}" presName="Accent3" presStyleCnt="0"/>
      <dgm:spPr/>
    </dgm:pt>
    <dgm:pt modelId="{66BB299A-2962-4806-A1E9-4B485D60C9DD}" type="pres">
      <dgm:prSet presAssocID="{D75F546D-5DF1-4FA7-817F-736F6ABAB357}" presName="Accent" presStyleLbl="node1" presStyleIdx="2" presStyleCnt="3" custScaleX="72661" custScaleY="66135" custLinFactNeighborX="3337" custLinFactNeighborY="-23452"/>
      <dgm:spPr>
        <a:solidFill>
          <a:schemeClr val="accent3">
            <a:lumMod val="75000"/>
          </a:schemeClr>
        </a:solidFill>
      </dgm:spPr>
    </dgm:pt>
    <dgm:pt modelId="{991F5E49-699C-4CD1-A9C8-70140FC56776}" type="pres">
      <dgm:prSet presAssocID="{D75F546D-5DF1-4FA7-817F-736F6ABAB357}" presName="Parent3" presStyleLbl="revTx" presStyleIdx="2" presStyleCnt="3" custLinFactNeighborX="-1316" custLinFactNeighborY="-86216">
        <dgm:presLayoutVars>
          <dgm:chMax val="1"/>
          <dgm:chPref val="1"/>
          <dgm:bulletEnabled val="1"/>
        </dgm:presLayoutVars>
      </dgm:prSet>
      <dgm:spPr/>
    </dgm:pt>
  </dgm:ptLst>
  <dgm:cxnLst>
    <dgm:cxn modelId="{8315D044-D354-4AA1-8879-5F8C0D9C3CCB}" type="presOf" srcId="{D75F546D-5DF1-4FA7-817F-736F6ABAB357}" destId="{991F5E49-699C-4CD1-A9C8-70140FC56776}" srcOrd="0" destOrd="0" presId="urn:microsoft.com/office/officeart/2009/layout/CircleArrowProcess"/>
    <dgm:cxn modelId="{84576776-31E2-4E24-A36F-160278F5A53D}" type="presOf" srcId="{3A9E2B1B-BDA4-49CF-9439-66CDA04D0986}" destId="{DC38AB46-31D6-4061-903D-93A5ACF3FBE8}" srcOrd="0" destOrd="0" presId="urn:microsoft.com/office/officeart/2009/layout/CircleArrowProcess"/>
    <dgm:cxn modelId="{673DD787-9763-4E4E-9E22-A949F403FCE6}" type="presOf" srcId="{9221F65C-E66B-4E31-A9FB-76517709C71E}" destId="{EABC9B82-7C1F-4BAD-B288-19D68B782260}" srcOrd="0" destOrd="0" presId="urn:microsoft.com/office/officeart/2009/layout/CircleArrowProcess"/>
    <dgm:cxn modelId="{79733CB6-5F67-4F26-A496-FFC30AF08071}" srcId="{9221F65C-E66B-4E31-A9FB-76517709C71E}" destId="{18BE0170-F850-4781-A142-F0A0847C4B9A}" srcOrd="0" destOrd="0" parTransId="{D11A27D4-09A4-4A9C-ABD5-BA84926FADFB}" sibTransId="{8E111B2D-01E4-4E06-AE3B-E4EA1203113B}"/>
    <dgm:cxn modelId="{601ABDE1-9EF8-4782-AD48-43C11E6018F9}" srcId="{9221F65C-E66B-4E31-A9FB-76517709C71E}" destId="{3A9E2B1B-BDA4-49CF-9439-66CDA04D0986}" srcOrd="1" destOrd="0" parTransId="{57FC77D4-43D8-474A-838E-57FFC541D9A6}" sibTransId="{78BAC48C-F1CA-4733-BF54-6C70BB97ABA9}"/>
    <dgm:cxn modelId="{22E2E2F1-87CF-433B-B677-4495A380581B}" srcId="{9221F65C-E66B-4E31-A9FB-76517709C71E}" destId="{D75F546D-5DF1-4FA7-817F-736F6ABAB357}" srcOrd="2" destOrd="0" parTransId="{AB7EFB9A-5B10-4AE5-9AE1-05C456961C56}" sibTransId="{ABE6A71A-05A9-4CC3-9250-5B418871C817}"/>
    <dgm:cxn modelId="{491E42FE-D83F-4E09-BC94-0802E2987498}" type="presOf" srcId="{18BE0170-F850-4781-A142-F0A0847C4B9A}" destId="{4B0B17E1-F18E-4BB3-AF7F-EAE4778864F1}" srcOrd="0" destOrd="0" presId="urn:microsoft.com/office/officeart/2009/layout/CircleArrowProcess"/>
    <dgm:cxn modelId="{DAE20E26-67BF-426C-858C-43D8519E960B}" type="presParOf" srcId="{EABC9B82-7C1F-4BAD-B288-19D68B782260}" destId="{D82029DC-9E28-4304-AEC6-A972B657D3AA}" srcOrd="0" destOrd="0" presId="urn:microsoft.com/office/officeart/2009/layout/CircleArrowProcess"/>
    <dgm:cxn modelId="{F00C4378-B5EF-4668-9036-B7ED91BB6071}" type="presParOf" srcId="{D82029DC-9E28-4304-AEC6-A972B657D3AA}" destId="{2ABF3771-B974-4CA1-88D6-EE4EDF9C98C9}" srcOrd="0" destOrd="0" presId="urn:microsoft.com/office/officeart/2009/layout/CircleArrowProcess"/>
    <dgm:cxn modelId="{01D76975-C76B-406D-B992-48F134AF81A2}" type="presParOf" srcId="{EABC9B82-7C1F-4BAD-B288-19D68B782260}" destId="{4B0B17E1-F18E-4BB3-AF7F-EAE4778864F1}" srcOrd="1" destOrd="0" presId="urn:microsoft.com/office/officeart/2009/layout/CircleArrowProcess"/>
    <dgm:cxn modelId="{B1B0AF5B-4DB3-448D-8D38-57669A20C7D8}" type="presParOf" srcId="{EABC9B82-7C1F-4BAD-B288-19D68B782260}" destId="{9B257953-5A79-4F5E-A49D-88E6D3EBB824}" srcOrd="2" destOrd="0" presId="urn:microsoft.com/office/officeart/2009/layout/CircleArrowProcess"/>
    <dgm:cxn modelId="{75F4882B-0A2C-471C-945B-B9B8A893F746}" type="presParOf" srcId="{9B257953-5A79-4F5E-A49D-88E6D3EBB824}" destId="{B8D788CB-0FF2-4673-8F90-33C52593F30F}" srcOrd="0" destOrd="0" presId="urn:microsoft.com/office/officeart/2009/layout/CircleArrowProcess"/>
    <dgm:cxn modelId="{6E126509-EC26-44EC-881F-F0EA0EAEC88C}" type="presParOf" srcId="{EABC9B82-7C1F-4BAD-B288-19D68B782260}" destId="{DC38AB46-31D6-4061-903D-93A5ACF3FBE8}" srcOrd="3" destOrd="0" presId="urn:microsoft.com/office/officeart/2009/layout/CircleArrowProcess"/>
    <dgm:cxn modelId="{5765AF9B-8D96-4A8A-B285-EB3B33AE39D5}" type="presParOf" srcId="{EABC9B82-7C1F-4BAD-B288-19D68B782260}" destId="{1E918425-5BEF-4A57-A074-1BC423264612}" srcOrd="4" destOrd="0" presId="urn:microsoft.com/office/officeart/2009/layout/CircleArrowProcess"/>
    <dgm:cxn modelId="{AB7D58EA-1A42-4445-8E31-FEF1E66983C3}" type="presParOf" srcId="{1E918425-5BEF-4A57-A074-1BC423264612}" destId="{66BB299A-2962-4806-A1E9-4B485D60C9DD}" srcOrd="0" destOrd="0" presId="urn:microsoft.com/office/officeart/2009/layout/CircleArrowProcess"/>
    <dgm:cxn modelId="{B2AC00FE-EE14-41C5-B8C6-3BB4FA54ED27}" type="presParOf" srcId="{EABC9B82-7C1F-4BAD-B288-19D68B782260}" destId="{991F5E49-699C-4CD1-A9C8-70140FC56776}"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B4719D8-3051-4B05-9C55-DB9A72DCE4A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2EB554DA-7093-4801-909D-B0FE8F018CCB}">
      <dgm:prSet phldrT="[Text]" custT="1"/>
      <dgm:spPr/>
      <dgm:t>
        <a:bodyPr/>
        <a:lstStyle/>
        <a:p>
          <a:r>
            <a:rPr lang="en-US" sz="1200" b="1" dirty="0">
              <a:solidFill>
                <a:schemeClr val="tx1">
                  <a:lumMod val="50000"/>
                </a:schemeClr>
              </a:solidFill>
            </a:rPr>
            <a:t>Enterprise Goals &amp; Strategy</a:t>
          </a:r>
          <a:endParaRPr lang="en-CA" sz="1200" b="1" dirty="0">
            <a:solidFill>
              <a:schemeClr val="tx1">
                <a:lumMod val="50000"/>
              </a:schemeClr>
            </a:solidFill>
          </a:endParaRPr>
        </a:p>
      </dgm:t>
    </dgm:pt>
    <dgm:pt modelId="{6A9B6755-1F7F-4E1C-B3DB-72A4363F6DC3}" type="parTrans" cxnId="{CB6E8BC8-FD00-4702-90E5-9A9C12600986}">
      <dgm:prSet/>
      <dgm:spPr/>
      <dgm:t>
        <a:bodyPr/>
        <a:lstStyle/>
        <a:p>
          <a:endParaRPr lang="en-CA">
            <a:solidFill>
              <a:schemeClr val="tx1">
                <a:lumMod val="50000"/>
              </a:schemeClr>
            </a:solidFill>
          </a:endParaRPr>
        </a:p>
      </dgm:t>
    </dgm:pt>
    <dgm:pt modelId="{F87EF2BE-EFE1-4C0F-9989-ABA5F5D74D35}" type="sibTrans" cxnId="{CB6E8BC8-FD00-4702-90E5-9A9C12600986}">
      <dgm:prSet/>
      <dgm:spPr/>
      <dgm:t>
        <a:bodyPr/>
        <a:lstStyle/>
        <a:p>
          <a:endParaRPr lang="en-CA">
            <a:solidFill>
              <a:schemeClr val="tx1">
                <a:lumMod val="50000"/>
              </a:schemeClr>
            </a:solidFill>
          </a:endParaRPr>
        </a:p>
      </dgm:t>
    </dgm:pt>
    <dgm:pt modelId="{E5E30913-0877-4113-ABA8-B6EE49AF6082}">
      <dgm:prSet phldrT="[Text]"/>
      <dgm:spPr/>
      <dgm:t>
        <a:bodyPr/>
        <a:lstStyle/>
        <a:p>
          <a:r>
            <a:rPr lang="en-US" dirty="0">
              <a:solidFill>
                <a:schemeClr val="tx1">
                  <a:lumMod val="50000"/>
                </a:schemeClr>
              </a:solidFill>
            </a:rPr>
            <a:t>Product Family</a:t>
          </a:r>
          <a:endParaRPr lang="en-CA" dirty="0">
            <a:solidFill>
              <a:schemeClr val="tx1">
                <a:lumMod val="50000"/>
              </a:schemeClr>
            </a:solidFill>
          </a:endParaRPr>
        </a:p>
      </dgm:t>
    </dgm:pt>
    <dgm:pt modelId="{EB3503FF-D906-4592-B034-CA34472E54E4}" type="parTrans" cxnId="{768175CB-67B5-46C0-A1D3-CA416F5E6DC9}">
      <dgm:prSet/>
      <dgm:spPr/>
      <dgm:t>
        <a:bodyPr/>
        <a:lstStyle/>
        <a:p>
          <a:endParaRPr lang="en-CA">
            <a:solidFill>
              <a:schemeClr val="tx1">
                <a:lumMod val="50000"/>
              </a:schemeClr>
            </a:solidFill>
          </a:endParaRPr>
        </a:p>
      </dgm:t>
    </dgm:pt>
    <dgm:pt modelId="{C0A50B1A-5A7B-4A0B-A841-C01C0711AAE2}" type="sibTrans" cxnId="{768175CB-67B5-46C0-A1D3-CA416F5E6DC9}">
      <dgm:prSet/>
      <dgm:spPr/>
      <dgm:t>
        <a:bodyPr/>
        <a:lstStyle/>
        <a:p>
          <a:endParaRPr lang="en-CA">
            <a:solidFill>
              <a:schemeClr val="tx1">
                <a:lumMod val="50000"/>
              </a:schemeClr>
            </a:solidFill>
          </a:endParaRPr>
        </a:p>
      </dgm:t>
    </dgm:pt>
    <dgm:pt modelId="{A15DC348-B14F-487E-8C64-633FA9286D25}">
      <dgm:prSet phldrT="[Text]"/>
      <dgm:spPr/>
      <dgm:t>
        <a:bodyPr/>
        <a:lstStyle/>
        <a:p>
          <a:r>
            <a:rPr lang="en-US" dirty="0">
              <a:solidFill>
                <a:schemeClr val="tx1">
                  <a:lumMod val="50000"/>
                </a:schemeClr>
              </a:solidFill>
            </a:rPr>
            <a:t>Product Family</a:t>
          </a:r>
          <a:endParaRPr lang="en-CA" dirty="0">
            <a:solidFill>
              <a:schemeClr val="tx1">
                <a:lumMod val="50000"/>
              </a:schemeClr>
            </a:solidFill>
          </a:endParaRPr>
        </a:p>
      </dgm:t>
    </dgm:pt>
    <dgm:pt modelId="{3DF80AD0-6B27-4078-95C8-0238BA98D584}" type="parTrans" cxnId="{AE0AB812-D6B4-4EE1-8FDD-8BB7D0650923}">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2A654C5A-7D31-4EB9-A794-64DA0A12B1CE}" type="sibTrans" cxnId="{AE0AB812-D6B4-4EE1-8FDD-8BB7D0650923}">
      <dgm:prSet/>
      <dgm:spPr/>
      <dgm:t>
        <a:bodyPr/>
        <a:lstStyle/>
        <a:p>
          <a:endParaRPr lang="en-CA">
            <a:solidFill>
              <a:schemeClr val="tx1">
                <a:lumMod val="50000"/>
              </a:schemeClr>
            </a:solidFill>
          </a:endParaRPr>
        </a:p>
      </dgm:t>
    </dgm:pt>
    <dgm:pt modelId="{73541565-7326-46BF-89D4-0492DCB3E5D5}">
      <dgm:prSet phldrT="[Text]"/>
      <dgm:spPr/>
      <dgm:t>
        <a:bodyPr/>
        <a:lstStyle/>
        <a:p>
          <a:r>
            <a:rPr lang="en-US" dirty="0">
              <a:solidFill>
                <a:schemeClr val="tx1">
                  <a:lumMod val="50000"/>
                </a:schemeClr>
              </a:solidFill>
            </a:rPr>
            <a:t>Product Family</a:t>
          </a:r>
          <a:endParaRPr lang="en-CA" dirty="0">
            <a:solidFill>
              <a:schemeClr val="tx1">
                <a:lumMod val="50000"/>
              </a:schemeClr>
            </a:solidFill>
          </a:endParaRPr>
        </a:p>
      </dgm:t>
    </dgm:pt>
    <dgm:pt modelId="{E3D2D9D2-EB84-4F40-9697-3F9B9DED341F}" type="parTrans" cxnId="{C7E5E33A-84B4-4FDC-9A90-D1BF3D7BB47E}">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AC839598-4BE4-420F-BD65-82FBAD44F055}" type="sibTrans" cxnId="{C7E5E33A-84B4-4FDC-9A90-D1BF3D7BB47E}">
      <dgm:prSet/>
      <dgm:spPr/>
      <dgm:t>
        <a:bodyPr/>
        <a:lstStyle/>
        <a:p>
          <a:endParaRPr lang="en-CA">
            <a:solidFill>
              <a:schemeClr val="tx1">
                <a:lumMod val="50000"/>
              </a:schemeClr>
            </a:solidFill>
          </a:endParaRPr>
        </a:p>
      </dgm:t>
    </dgm:pt>
    <dgm:pt modelId="{68BF2F41-7A48-4EC8-BDDF-8AEF50C22312}">
      <dgm:prSet phldrT="[Text]"/>
      <dgm:spPr/>
      <dgm:t>
        <a:bodyPr/>
        <a:lstStyle/>
        <a:p>
          <a:r>
            <a:rPr lang="en-US" b="1" dirty="0">
              <a:solidFill>
                <a:schemeClr val="tx1">
                  <a:lumMod val="50000"/>
                </a:schemeClr>
              </a:solidFill>
            </a:rPr>
            <a:t>Product</a:t>
          </a:r>
          <a:endParaRPr lang="en-CA" b="1" dirty="0">
            <a:solidFill>
              <a:schemeClr val="tx1">
                <a:lumMod val="50000"/>
              </a:schemeClr>
            </a:solidFill>
          </a:endParaRPr>
        </a:p>
      </dgm:t>
    </dgm:pt>
    <dgm:pt modelId="{129A3B4D-F46D-49A5-9484-78DF2EA0FDD9}" type="parTrans" cxnId="{83B9CD46-16F3-4C74-8645-0A787709941B}">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910845D0-85C8-4458-99A7-FB8F5CF02B02}" type="sibTrans" cxnId="{83B9CD46-16F3-4C74-8645-0A787709941B}">
      <dgm:prSet/>
      <dgm:spPr/>
      <dgm:t>
        <a:bodyPr/>
        <a:lstStyle/>
        <a:p>
          <a:endParaRPr lang="en-CA">
            <a:solidFill>
              <a:schemeClr val="tx1">
                <a:lumMod val="50000"/>
              </a:schemeClr>
            </a:solidFill>
          </a:endParaRPr>
        </a:p>
      </dgm:t>
    </dgm:pt>
    <dgm:pt modelId="{498761CF-5A20-40C7-9218-9644F68A6623}">
      <dgm:prSet phldrT="[Text]"/>
      <dgm:spPr/>
      <dgm:t>
        <a:bodyPr/>
        <a:lstStyle/>
        <a:p>
          <a:r>
            <a:rPr lang="en-US" b="1" dirty="0">
              <a:solidFill>
                <a:schemeClr val="tx1">
                  <a:lumMod val="50000"/>
                </a:schemeClr>
              </a:solidFill>
            </a:rPr>
            <a:t>Product</a:t>
          </a:r>
          <a:endParaRPr lang="en-CA" b="1" dirty="0">
            <a:solidFill>
              <a:schemeClr val="tx1">
                <a:lumMod val="50000"/>
              </a:schemeClr>
            </a:solidFill>
          </a:endParaRPr>
        </a:p>
      </dgm:t>
    </dgm:pt>
    <dgm:pt modelId="{FF799E8D-A060-4736-8531-C4AA2EED1DA1}" type="parTrans" cxnId="{384903D6-95F3-48D3-AE35-D1149A4D08F6}">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59E7EBC5-B950-46EA-A645-F5ECEF1D4BC3}" type="sibTrans" cxnId="{384903D6-95F3-48D3-AE35-D1149A4D08F6}">
      <dgm:prSet/>
      <dgm:spPr/>
      <dgm:t>
        <a:bodyPr/>
        <a:lstStyle/>
        <a:p>
          <a:endParaRPr lang="en-CA">
            <a:solidFill>
              <a:schemeClr val="tx1">
                <a:lumMod val="50000"/>
              </a:schemeClr>
            </a:solidFill>
          </a:endParaRPr>
        </a:p>
      </dgm:t>
    </dgm:pt>
    <dgm:pt modelId="{5CE7E1DE-C104-4CA5-AEB8-5925301D5AFE}">
      <dgm:prSet phldrT="[Text]"/>
      <dgm:spPr/>
      <dgm:t>
        <a:bodyPr/>
        <a:lstStyle/>
        <a:p>
          <a:r>
            <a:rPr lang="en-US" b="1" dirty="0">
              <a:solidFill>
                <a:schemeClr val="tx1">
                  <a:lumMod val="50000"/>
                </a:schemeClr>
              </a:solidFill>
            </a:rPr>
            <a:t>Product</a:t>
          </a:r>
          <a:endParaRPr lang="en-CA" b="1" dirty="0">
            <a:solidFill>
              <a:schemeClr val="tx1">
                <a:lumMod val="50000"/>
              </a:schemeClr>
            </a:solidFill>
          </a:endParaRPr>
        </a:p>
      </dgm:t>
    </dgm:pt>
    <dgm:pt modelId="{8E36A02A-288E-4B07-881F-AC0917D13C00}" type="parTrans" cxnId="{4DAFE7CB-9143-45A4-957B-0A1EAC6E20E4}">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45E262FB-A72B-4437-94D1-E9DA2C25AE9B}" type="sibTrans" cxnId="{4DAFE7CB-9143-45A4-957B-0A1EAC6E20E4}">
      <dgm:prSet/>
      <dgm:spPr/>
      <dgm:t>
        <a:bodyPr/>
        <a:lstStyle/>
        <a:p>
          <a:endParaRPr lang="en-CA">
            <a:solidFill>
              <a:schemeClr val="tx1">
                <a:lumMod val="50000"/>
              </a:schemeClr>
            </a:solidFill>
          </a:endParaRPr>
        </a:p>
      </dgm:t>
    </dgm:pt>
    <dgm:pt modelId="{15532491-722D-417C-9327-1CEFB250470C}">
      <dgm:prSet phldrT="[Text]"/>
      <dgm:spPr/>
      <dgm:t>
        <a:bodyPr/>
        <a:lstStyle/>
        <a:p>
          <a:r>
            <a:rPr lang="en-US" b="1" dirty="0">
              <a:solidFill>
                <a:schemeClr val="tx1">
                  <a:lumMod val="50000"/>
                </a:schemeClr>
              </a:solidFill>
            </a:rPr>
            <a:t>Product</a:t>
          </a:r>
          <a:endParaRPr lang="en-CA" b="1" dirty="0">
            <a:solidFill>
              <a:schemeClr val="tx1">
                <a:lumMod val="50000"/>
              </a:schemeClr>
            </a:solidFill>
          </a:endParaRPr>
        </a:p>
      </dgm:t>
    </dgm:pt>
    <dgm:pt modelId="{DAE67D82-EB0B-4E57-AF9F-68352602A999}" type="parTrans" cxnId="{11A64351-1632-4B1B-9DE1-EB7E3D6CD79A}">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7A317C1B-BC81-49A3-B60E-9BD819C5FCC3}" type="sibTrans" cxnId="{11A64351-1632-4B1B-9DE1-EB7E3D6CD79A}">
      <dgm:prSet/>
      <dgm:spPr/>
      <dgm:t>
        <a:bodyPr/>
        <a:lstStyle/>
        <a:p>
          <a:endParaRPr lang="en-CA">
            <a:solidFill>
              <a:schemeClr val="tx1">
                <a:lumMod val="50000"/>
              </a:schemeClr>
            </a:solidFill>
          </a:endParaRPr>
        </a:p>
      </dgm:t>
    </dgm:pt>
    <dgm:pt modelId="{6CAD71AE-95B3-4485-A106-389A71F3BC84}" type="pres">
      <dgm:prSet presAssocID="{FB4719D8-3051-4B05-9C55-DB9A72DCE4A3}" presName="hierChild1" presStyleCnt="0">
        <dgm:presLayoutVars>
          <dgm:chPref val="1"/>
          <dgm:dir/>
          <dgm:animOne val="branch"/>
          <dgm:animLvl val="lvl"/>
          <dgm:resizeHandles/>
        </dgm:presLayoutVars>
      </dgm:prSet>
      <dgm:spPr/>
    </dgm:pt>
    <dgm:pt modelId="{73741DC1-3157-4A8C-A597-DB2990D50506}" type="pres">
      <dgm:prSet presAssocID="{2EB554DA-7093-4801-909D-B0FE8F018CCB}" presName="hierRoot1" presStyleCnt="0"/>
      <dgm:spPr/>
    </dgm:pt>
    <dgm:pt modelId="{71B6D345-CF6B-46C7-AFC1-90FA32ACF95A}" type="pres">
      <dgm:prSet presAssocID="{2EB554DA-7093-4801-909D-B0FE8F018CCB}" presName="composite" presStyleCnt="0"/>
      <dgm:spPr/>
    </dgm:pt>
    <dgm:pt modelId="{1CE41C6E-ACCF-4726-A19B-4A81DEDC2816}" type="pres">
      <dgm:prSet presAssocID="{2EB554DA-7093-4801-909D-B0FE8F018CCB}" presName="background" presStyleLbl="node0" presStyleIdx="0" presStyleCnt="1"/>
      <dgm:spPr/>
    </dgm:pt>
    <dgm:pt modelId="{86149911-33D7-4CD5-B566-FC3E4F10D318}" type="pres">
      <dgm:prSet presAssocID="{2EB554DA-7093-4801-909D-B0FE8F018CCB}" presName="text" presStyleLbl="fgAcc0" presStyleIdx="0" presStyleCnt="1" custScaleX="242625">
        <dgm:presLayoutVars>
          <dgm:chPref val="3"/>
        </dgm:presLayoutVars>
      </dgm:prSet>
      <dgm:spPr/>
    </dgm:pt>
    <dgm:pt modelId="{D0E33715-46C2-4F88-A92D-DF8DBECD6D1E}" type="pres">
      <dgm:prSet presAssocID="{2EB554DA-7093-4801-909D-B0FE8F018CCB}" presName="hierChild2" presStyleCnt="0"/>
      <dgm:spPr/>
    </dgm:pt>
    <dgm:pt modelId="{543731F0-12D5-4B21-9F51-85C4B13E663D}" type="pres">
      <dgm:prSet presAssocID="{EB3503FF-D906-4592-B034-CA34472E54E4}" presName="Name10" presStyleLbl="parChTrans1D2" presStyleIdx="0" presStyleCnt="1"/>
      <dgm:spPr/>
    </dgm:pt>
    <dgm:pt modelId="{8F71D4A3-E84F-45B3-B094-0AE280928DBF}" type="pres">
      <dgm:prSet presAssocID="{E5E30913-0877-4113-ABA8-B6EE49AF6082}" presName="hierRoot2" presStyleCnt="0"/>
      <dgm:spPr/>
    </dgm:pt>
    <dgm:pt modelId="{6928D821-6C90-4079-891C-1C51B563C636}" type="pres">
      <dgm:prSet presAssocID="{E5E30913-0877-4113-ABA8-B6EE49AF6082}" presName="composite2" presStyleCnt="0"/>
      <dgm:spPr/>
    </dgm:pt>
    <dgm:pt modelId="{DE919D5E-5D33-4ACD-A393-04CFBCD6DFBF}" type="pres">
      <dgm:prSet presAssocID="{E5E30913-0877-4113-ABA8-B6EE49AF6082}" presName="background2" presStyleLbl="node2" presStyleIdx="0" presStyleCnt="1"/>
      <dgm:spPr/>
    </dgm:pt>
    <dgm:pt modelId="{46DE1FB4-030C-4485-A976-AB8C95787DAB}" type="pres">
      <dgm:prSet presAssocID="{E5E30913-0877-4113-ABA8-B6EE49AF6082}" presName="text2" presStyleLbl="fgAcc2" presStyleIdx="0" presStyleCnt="1">
        <dgm:presLayoutVars>
          <dgm:chPref val="3"/>
        </dgm:presLayoutVars>
      </dgm:prSet>
      <dgm:spPr/>
    </dgm:pt>
    <dgm:pt modelId="{31F2F7BE-24A5-4C8B-87F5-E554F307B68C}" type="pres">
      <dgm:prSet presAssocID="{E5E30913-0877-4113-ABA8-B6EE49AF6082}" presName="hierChild3" presStyleCnt="0"/>
      <dgm:spPr/>
    </dgm:pt>
    <dgm:pt modelId="{03A99F71-CA50-44CD-99C3-6F89E676DB03}" type="pres">
      <dgm:prSet presAssocID="{3DF80AD0-6B27-4078-95C8-0238BA98D584}" presName="Name17" presStyleLbl="parChTrans1D3" presStyleIdx="0" presStyleCnt="2"/>
      <dgm:spPr/>
    </dgm:pt>
    <dgm:pt modelId="{0C39698E-C055-4598-B580-C8D63F571456}" type="pres">
      <dgm:prSet presAssocID="{A15DC348-B14F-487E-8C64-633FA9286D25}" presName="hierRoot3" presStyleCnt="0"/>
      <dgm:spPr/>
    </dgm:pt>
    <dgm:pt modelId="{2F6AB3E8-613C-405E-83CC-DAA3995E9E15}" type="pres">
      <dgm:prSet presAssocID="{A15DC348-B14F-487E-8C64-633FA9286D25}" presName="composite3" presStyleCnt="0"/>
      <dgm:spPr/>
    </dgm:pt>
    <dgm:pt modelId="{81059637-A340-4610-9548-34967DBA32CB}" type="pres">
      <dgm:prSet presAssocID="{A15DC348-B14F-487E-8C64-633FA9286D25}" presName="background3" presStyleLbl="node3" presStyleIdx="0" presStyleCnt="2"/>
      <dgm:spPr/>
    </dgm:pt>
    <dgm:pt modelId="{B9F23F15-9F2F-4AF3-AA5A-B670DE83CC0C}" type="pres">
      <dgm:prSet presAssocID="{A15DC348-B14F-487E-8C64-633FA9286D25}" presName="text3" presStyleLbl="fgAcc3" presStyleIdx="0" presStyleCnt="2">
        <dgm:presLayoutVars>
          <dgm:chPref val="3"/>
        </dgm:presLayoutVars>
      </dgm:prSet>
      <dgm:spPr/>
    </dgm:pt>
    <dgm:pt modelId="{654C9C3B-EA52-486A-817D-44DE061EDBF2}" type="pres">
      <dgm:prSet presAssocID="{A15DC348-B14F-487E-8C64-633FA9286D25}" presName="hierChild4" presStyleCnt="0"/>
      <dgm:spPr/>
    </dgm:pt>
    <dgm:pt modelId="{D97463AD-200E-463F-9DC9-F58C3C880D53}" type="pres">
      <dgm:prSet presAssocID="{129A3B4D-F46D-49A5-9484-78DF2EA0FDD9}" presName="Name23" presStyleLbl="parChTrans1D4" presStyleIdx="0" presStyleCnt="4"/>
      <dgm:spPr/>
    </dgm:pt>
    <dgm:pt modelId="{5B9DEA4F-B7A9-4581-ADC5-DE9F1E2D4D6F}" type="pres">
      <dgm:prSet presAssocID="{68BF2F41-7A48-4EC8-BDDF-8AEF50C22312}" presName="hierRoot4" presStyleCnt="0"/>
      <dgm:spPr/>
    </dgm:pt>
    <dgm:pt modelId="{BA33D929-42FF-4AC5-BEF5-FC1D893ADB99}" type="pres">
      <dgm:prSet presAssocID="{68BF2F41-7A48-4EC8-BDDF-8AEF50C22312}" presName="composite4" presStyleCnt="0"/>
      <dgm:spPr/>
    </dgm:pt>
    <dgm:pt modelId="{3DD01D22-7187-4168-A321-B7E3F74807BF}" type="pres">
      <dgm:prSet presAssocID="{68BF2F41-7A48-4EC8-BDDF-8AEF50C22312}" presName="background4" presStyleLbl="node4" presStyleIdx="0" presStyleCnt="4"/>
      <dgm:spPr/>
    </dgm:pt>
    <dgm:pt modelId="{A24DD337-7BB9-4554-9A53-7733032A38B3}" type="pres">
      <dgm:prSet presAssocID="{68BF2F41-7A48-4EC8-BDDF-8AEF50C22312}" presName="text4" presStyleLbl="fgAcc4" presStyleIdx="0" presStyleCnt="4">
        <dgm:presLayoutVars>
          <dgm:chPref val="3"/>
        </dgm:presLayoutVars>
      </dgm:prSet>
      <dgm:spPr/>
    </dgm:pt>
    <dgm:pt modelId="{084865AE-026B-4132-8D31-6DFB54EFAF79}" type="pres">
      <dgm:prSet presAssocID="{68BF2F41-7A48-4EC8-BDDF-8AEF50C22312}" presName="hierChild5" presStyleCnt="0"/>
      <dgm:spPr/>
    </dgm:pt>
    <dgm:pt modelId="{0D006C89-FB00-4DC2-8ABC-8AF6710AAF8E}" type="pres">
      <dgm:prSet presAssocID="{FF799E8D-A060-4736-8531-C4AA2EED1DA1}" presName="Name23" presStyleLbl="parChTrans1D4" presStyleIdx="1" presStyleCnt="4"/>
      <dgm:spPr/>
    </dgm:pt>
    <dgm:pt modelId="{D7BAE151-CA3B-4531-BCB4-5A99EC321A40}" type="pres">
      <dgm:prSet presAssocID="{498761CF-5A20-40C7-9218-9644F68A6623}" presName="hierRoot4" presStyleCnt="0"/>
      <dgm:spPr/>
    </dgm:pt>
    <dgm:pt modelId="{AA208856-9434-4D34-BBAA-8885EA274242}" type="pres">
      <dgm:prSet presAssocID="{498761CF-5A20-40C7-9218-9644F68A6623}" presName="composite4" presStyleCnt="0"/>
      <dgm:spPr/>
    </dgm:pt>
    <dgm:pt modelId="{EC296316-C663-48B7-B07E-D477DD099589}" type="pres">
      <dgm:prSet presAssocID="{498761CF-5A20-40C7-9218-9644F68A6623}" presName="background4" presStyleLbl="node4" presStyleIdx="1" presStyleCnt="4"/>
      <dgm:spPr/>
    </dgm:pt>
    <dgm:pt modelId="{0F1D1F4C-74A2-4A3E-8791-21DFF3A809E7}" type="pres">
      <dgm:prSet presAssocID="{498761CF-5A20-40C7-9218-9644F68A6623}" presName="text4" presStyleLbl="fgAcc4" presStyleIdx="1" presStyleCnt="4">
        <dgm:presLayoutVars>
          <dgm:chPref val="3"/>
        </dgm:presLayoutVars>
      </dgm:prSet>
      <dgm:spPr/>
    </dgm:pt>
    <dgm:pt modelId="{B6048AC3-0B5A-4FC6-A3EC-5D1B035D0804}" type="pres">
      <dgm:prSet presAssocID="{498761CF-5A20-40C7-9218-9644F68A6623}" presName="hierChild5" presStyleCnt="0"/>
      <dgm:spPr/>
    </dgm:pt>
    <dgm:pt modelId="{DF2F142F-987D-43DE-96E0-8820892B16F1}" type="pres">
      <dgm:prSet presAssocID="{E3D2D9D2-EB84-4F40-9697-3F9B9DED341F}" presName="Name17" presStyleLbl="parChTrans1D3" presStyleIdx="1" presStyleCnt="2"/>
      <dgm:spPr/>
    </dgm:pt>
    <dgm:pt modelId="{1D3AA40A-DF3A-470C-80CC-21A7B7FDB9F7}" type="pres">
      <dgm:prSet presAssocID="{73541565-7326-46BF-89D4-0492DCB3E5D5}" presName="hierRoot3" presStyleCnt="0"/>
      <dgm:spPr/>
    </dgm:pt>
    <dgm:pt modelId="{021A9E1D-4746-465F-9B51-EFDDCA64A4A7}" type="pres">
      <dgm:prSet presAssocID="{73541565-7326-46BF-89D4-0492DCB3E5D5}" presName="composite3" presStyleCnt="0"/>
      <dgm:spPr/>
    </dgm:pt>
    <dgm:pt modelId="{27D6AD97-1906-48F6-B77C-9306693952E6}" type="pres">
      <dgm:prSet presAssocID="{73541565-7326-46BF-89D4-0492DCB3E5D5}" presName="background3" presStyleLbl="node3" presStyleIdx="1" presStyleCnt="2"/>
      <dgm:spPr/>
    </dgm:pt>
    <dgm:pt modelId="{48CFCC92-A221-44B9-863D-51FEA21BE4BC}" type="pres">
      <dgm:prSet presAssocID="{73541565-7326-46BF-89D4-0492DCB3E5D5}" presName="text3" presStyleLbl="fgAcc3" presStyleIdx="1" presStyleCnt="2">
        <dgm:presLayoutVars>
          <dgm:chPref val="3"/>
        </dgm:presLayoutVars>
      </dgm:prSet>
      <dgm:spPr/>
    </dgm:pt>
    <dgm:pt modelId="{06235320-0C9D-4168-87D6-49C8613296D6}" type="pres">
      <dgm:prSet presAssocID="{73541565-7326-46BF-89D4-0492DCB3E5D5}" presName="hierChild4" presStyleCnt="0"/>
      <dgm:spPr/>
    </dgm:pt>
    <dgm:pt modelId="{FA44075A-AC18-489D-92D2-174129267C24}" type="pres">
      <dgm:prSet presAssocID="{8E36A02A-288E-4B07-881F-AC0917D13C00}" presName="Name23" presStyleLbl="parChTrans1D4" presStyleIdx="2" presStyleCnt="4"/>
      <dgm:spPr/>
    </dgm:pt>
    <dgm:pt modelId="{3548E4CA-07B0-4782-8B73-8CE157DAC59A}" type="pres">
      <dgm:prSet presAssocID="{5CE7E1DE-C104-4CA5-AEB8-5925301D5AFE}" presName="hierRoot4" presStyleCnt="0"/>
      <dgm:spPr/>
    </dgm:pt>
    <dgm:pt modelId="{F3A49A9B-0434-4405-9F58-FE12F30631B3}" type="pres">
      <dgm:prSet presAssocID="{5CE7E1DE-C104-4CA5-AEB8-5925301D5AFE}" presName="composite4" presStyleCnt="0"/>
      <dgm:spPr/>
    </dgm:pt>
    <dgm:pt modelId="{1CF7B04F-7831-4554-9EA8-04F1C8672D3E}" type="pres">
      <dgm:prSet presAssocID="{5CE7E1DE-C104-4CA5-AEB8-5925301D5AFE}" presName="background4" presStyleLbl="node4" presStyleIdx="2" presStyleCnt="4"/>
      <dgm:spPr/>
    </dgm:pt>
    <dgm:pt modelId="{59C17E0B-FF8A-44B4-BE1E-2ED3D34FF38A}" type="pres">
      <dgm:prSet presAssocID="{5CE7E1DE-C104-4CA5-AEB8-5925301D5AFE}" presName="text4" presStyleLbl="fgAcc4" presStyleIdx="2" presStyleCnt="4">
        <dgm:presLayoutVars>
          <dgm:chPref val="3"/>
        </dgm:presLayoutVars>
      </dgm:prSet>
      <dgm:spPr/>
    </dgm:pt>
    <dgm:pt modelId="{C835D35C-48DE-45AA-AB58-8CB3E55A8A1E}" type="pres">
      <dgm:prSet presAssocID="{5CE7E1DE-C104-4CA5-AEB8-5925301D5AFE}" presName="hierChild5" presStyleCnt="0"/>
      <dgm:spPr/>
    </dgm:pt>
    <dgm:pt modelId="{A3AECEF9-73C1-4E2B-80FA-1F0A9986F2FB}" type="pres">
      <dgm:prSet presAssocID="{DAE67D82-EB0B-4E57-AF9F-68352602A999}" presName="Name23" presStyleLbl="parChTrans1D4" presStyleIdx="3" presStyleCnt="4"/>
      <dgm:spPr/>
    </dgm:pt>
    <dgm:pt modelId="{9E61CAEA-41DA-4569-83EC-3993E69C2D61}" type="pres">
      <dgm:prSet presAssocID="{15532491-722D-417C-9327-1CEFB250470C}" presName="hierRoot4" presStyleCnt="0"/>
      <dgm:spPr/>
    </dgm:pt>
    <dgm:pt modelId="{5156BB00-CCCE-4C34-9D5E-BCDB5944581D}" type="pres">
      <dgm:prSet presAssocID="{15532491-722D-417C-9327-1CEFB250470C}" presName="composite4" presStyleCnt="0"/>
      <dgm:spPr/>
    </dgm:pt>
    <dgm:pt modelId="{94DF1958-27B0-40B0-AB1D-E1D787D13846}" type="pres">
      <dgm:prSet presAssocID="{15532491-722D-417C-9327-1CEFB250470C}" presName="background4" presStyleLbl="node4" presStyleIdx="3" presStyleCnt="4"/>
      <dgm:spPr/>
    </dgm:pt>
    <dgm:pt modelId="{D17635D4-7262-491C-AF68-9DB09ED78FCC}" type="pres">
      <dgm:prSet presAssocID="{15532491-722D-417C-9327-1CEFB250470C}" presName="text4" presStyleLbl="fgAcc4" presStyleIdx="3" presStyleCnt="4">
        <dgm:presLayoutVars>
          <dgm:chPref val="3"/>
        </dgm:presLayoutVars>
      </dgm:prSet>
      <dgm:spPr/>
    </dgm:pt>
    <dgm:pt modelId="{CE9A932E-D031-4D70-BA17-B760AC955704}" type="pres">
      <dgm:prSet presAssocID="{15532491-722D-417C-9327-1CEFB250470C}" presName="hierChild5" presStyleCnt="0"/>
      <dgm:spPr/>
    </dgm:pt>
  </dgm:ptLst>
  <dgm:cxnLst>
    <dgm:cxn modelId="{21346803-4055-486B-A939-FDDA3826795C}" type="presOf" srcId="{DAE67D82-EB0B-4E57-AF9F-68352602A999}" destId="{A3AECEF9-73C1-4E2B-80FA-1F0A9986F2FB}" srcOrd="0" destOrd="0" presId="urn:microsoft.com/office/officeart/2005/8/layout/hierarchy1"/>
    <dgm:cxn modelId="{AE0AB812-D6B4-4EE1-8FDD-8BB7D0650923}" srcId="{E5E30913-0877-4113-ABA8-B6EE49AF6082}" destId="{A15DC348-B14F-487E-8C64-633FA9286D25}" srcOrd="0" destOrd="0" parTransId="{3DF80AD0-6B27-4078-95C8-0238BA98D584}" sibTransId="{2A654C5A-7D31-4EB9-A794-64DA0A12B1CE}"/>
    <dgm:cxn modelId="{F54DF726-CE68-4E8B-8449-DD11E41E3BFA}" type="presOf" srcId="{EB3503FF-D906-4592-B034-CA34472E54E4}" destId="{543731F0-12D5-4B21-9F51-85C4B13E663D}" srcOrd="0" destOrd="0" presId="urn:microsoft.com/office/officeart/2005/8/layout/hierarchy1"/>
    <dgm:cxn modelId="{0F72B32C-C1E5-47BB-BAD2-264CA0F4D87D}" type="presOf" srcId="{129A3B4D-F46D-49A5-9484-78DF2EA0FDD9}" destId="{D97463AD-200E-463F-9DC9-F58C3C880D53}" srcOrd="0" destOrd="0" presId="urn:microsoft.com/office/officeart/2005/8/layout/hierarchy1"/>
    <dgm:cxn modelId="{C7E5E33A-84B4-4FDC-9A90-D1BF3D7BB47E}" srcId="{E5E30913-0877-4113-ABA8-B6EE49AF6082}" destId="{73541565-7326-46BF-89D4-0492DCB3E5D5}" srcOrd="1" destOrd="0" parTransId="{E3D2D9D2-EB84-4F40-9697-3F9B9DED341F}" sibTransId="{AC839598-4BE4-420F-BD65-82FBAD44F055}"/>
    <dgm:cxn modelId="{A1939244-F80F-45CC-A118-7FB1A068409E}" type="presOf" srcId="{A15DC348-B14F-487E-8C64-633FA9286D25}" destId="{B9F23F15-9F2F-4AF3-AA5A-B670DE83CC0C}" srcOrd="0" destOrd="0" presId="urn:microsoft.com/office/officeart/2005/8/layout/hierarchy1"/>
    <dgm:cxn modelId="{1AAF6545-2C11-4ACE-8832-28CD438708A0}" type="presOf" srcId="{15532491-722D-417C-9327-1CEFB250470C}" destId="{D17635D4-7262-491C-AF68-9DB09ED78FCC}" srcOrd="0" destOrd="0" presId="urn:microsoft.com/office/officeart/2005/8/layout/hierarchy1"/>
    <dgm:cxn modelId="{83B9CD46-16F3-4C74-8645-0A787709941B}" srcId="{A15DC348-B14F-487E-8C64-633FA9286D25}" destId="{68BF2F41-7A48-4EC8-BDDF-8AEF50C22312}" srcOrd="0" destOrd="0" parTransId="{129A3B4D-F46D-49A5-9484-78DF2EA0FDD9}" sibTransId="{910845D0-85C8-4458-99A7-FB8F5CF02B02}"/>
    <dgm:cxn modelId="{5B1C826E-9952-4BF2-A0A9-D6A331DC403D}" type="presOf" srcId="{2EB554DA-7093-4801-909D-B0FE8F018CCB}" destId="{86149911-33D7-4CD5-B566-FC3E4F10D318}" srcOrd="0" destOrd="0" presId="urn:microsoft.com/office/officeart/2005/8/layout/hierarchy1"/>
    <dgm:cxn modelId="{00638570-9BF9-42F7-84F1-821C9A225FC7}" type="presOf" srcId="{498761CF-5A20-40C7-9218-9644F68A6623}" destId="{0F1D1F4C-74A2-4A3E-8791-21DFF3A809E7}" srcOrd="0" destOrd="0" presId="urn:microsoft.com/office/officeart/2005/8/layout/hierarchy1"/>
    <dgm:cxn modelId="{11A64351-1632-4B1B-9DE1-EB7E3D6CD79A}" srcId="{73541565-7326-46BF-89D4-0492DCB3E5D5}" destId="{15532491-722D-417C-9327-1CEFB250470C}" srcOrd="1" destOrd="0" parTransId="{DAE67D82-EB0B-4E57-AF9F-68352602A999}" sibTransId="{7A317C1B-BC81-49A3-B60E-9BD819C5FCC3}"/>
    <dgm:cxn modelId="{EEB6F053-B526-4D4C-BDB2-533C8AD42C09}" type="presOf" srcId="{68BF2F41-7A48-4EC8-BDDF-8AEF50C22312}" destId="{A24DD337-7BB9-4554-9A53-7733032A38B3}" srcOrd="0" destOrd="0" presId="urn:microsoft.com/office/officeart/2005/8/layout/hierarchy1"/>
    <dgm:cxn modelId="{74DA0554-35EA-4A1F-A1C9-26B3BE1CFE25}" type="presOf" srcId="{E3D2D9D2-EB84-4F40-9697-3F9B9DED341F}" destId="{DF2F142F-987D-43DE-96E0-8820892B16F1}" srcOrd="0" destOrd="0" presId="urn:microsoft.com/office/officeart/2005/8/layout/hierarchy1"/>
    <dgm:cxn modelId="{4121F6A7-6E2B-4155-9D48-73B290657604}" type="presOf" srcId="{FB4719D8-3051-4B05-9C55-DB9A72DCE4A3}" destId="{6CAD71AE-95B3-4485-A106-389A71F3BC84}" srcOrd="0" destOrd="0" presId="urn:microsoft.com/office/officeart/2005/8/layout/hierarchy1"/>
    <dgm:cxn modelId="{CB6E8BC8-FD00-4702-90E5-9A9C12600986}" srcId="{FB4719D8-3051-4B05-9C55-DB9A72DCE4A3}" destId="{2EB554DA-7093-4801-909D-B0FE8F018CCB}" srcOrd="0" destOrd="0" parTransId="{6A9B6755-1F7F-4E1C-B3DB-72A4363F6DC3}" sibTransId="{F87EF2BE-EFE1-4C0F-9989-ABA5F5D74D35}"/>
    <dgm:cxn modelId="{768175CB-67B5-46C0-A1D3-CA416F5E6DC9}" srcId="{2EB554DA-7093-4801-909D-B0FE8F018CCB}" destId="{E5E30913-0877-4113-ABA8-B6EE49AF6082}" srcOrd="0" destOrd="0" parTransId="{EB3503FF-D906-4592-B034-CA34472E54E4}" sibTransId="{C0A50B1A-5A7B-4A0B-A841-C01C0711AAE2}"/>
    <dgm:cxn modelId="{4DAFE7CB-9143-45A4-957B-0A1EAC6E20E4}" srcId="{73541565-7326-46BF-89D4-0492DCB3E5D5}" destId="{5CE7E1DE-C104-4CA5-AEB8-5925301D5AFE}" srcOrd="0" destOrd="0" parTransId="{8E36A02A-288E-4B07-881F-AC0917D13C00}" sibTransId="{45E262FB-A72B-4437-94D1-E9DA2C25AE9B}"/>
    <dgm:cxn modelId="{29E482D3-3DE6-4117-90E9-D2CFCBD79DB9}" type="presOf" srcId="{73541565-7326-46BF-89D4-0492DCB3E5D5}" destId="{48CFCC92-A221-44B9-863D-51FEA21BE4BC}" srcOrd="0" destOrd="0" presId="urn:microsoft.com/office/officeart/2005/8/layout/hierarchy1"/>
    <dgm:cxn modelId="{384903D6-95F3-48D3-AE35-D1149A4D08F6}" srcId="{A15DC348-B14F-487E-8C64-633FA9286D25}" destId="{498761CF-5A20-40C7-9218-9644F68A6623}" srcOrd="1" destOrd="0" parTransId="{FF799E8D-A060-4736-8531-C4AA2EED1DA1}" sibTransId="{59E7EBC5-B950-46EA-A645-F5ECEF1D4BC3}"/>
    <dgm:cxn modelId="{E9E773E3-C603-453F-B4AD-E8562DE1D99B}" type="presOf" srcId="{FF799E8D-A060-4736-8531-C4AA2EED1DA1}" destId="{0D006C89-FB00-4DC2-8ABC-8AF6710AAF8E}" srcOrd="0" destOrd="0" presId="urn:microsoft.com/office/officeart/2005/8/layout/hierarchy1"/>
    <dgm:cxn modelId="{5CF547E8-A722-4CFF-AC96-0EEFCA5B6A99}" type="presOf" srcId="{3DF80AD0-6B27-4078-95C8-0238BA98D584}" destId="{03A99F71-CA50-44CD-99C3-6F89E676DB03}" srcOrd="0" destOrd="0" presId="urn:microsoft.com/office/officeart/2005/8/layout/hierarchy1"/>
    <dgm:cxn modelId="{AD8DD4F4-0012-4A37-AC94-79C238A21176}" type="presOf" srcId="{8E36A02A-288E-4B07-881F-AC0917D13C00}" destId="{FA44075A-AC18-489D-92D2-174129267C24}" srcOrd="0" destOrd="0" presId="urn:microsoft.com/office/officeart/2005/8/layout/hierarchy1"/>
    <dgm:cxn modelId="{5FFA72F5-E9DA-4A56-9310-5AB5EFC60877}" type="presOf" srcId="{5CE7E1DE-C104-4CA5-AEB8-5925301D5AFE}" destId="{59C17E0B-FF8A-44B4-BE1E-2ED3D34FF38A}" srcOrd="0" destOrd="0" presId="urn:microsoft.com/office/officeart/2005/8/layout/hierarchy1"/>
    <dgm:cxn modelId="{275DBAF7-B7DD-4813-B08F-7663EFDF3F04}" type="presOf" srcId="{E5E30913-0877-4113-ABA8-B6EE49AF6082}" destId="{46DE1FB4-030C-4485-A976-AB8C95787DAB}" srcOrd="0" destOrd="0" presId="urn:microsoft.com/office/officeart/2005/8/layout/hierarchy1"/>
    <dgm:cxn modelId="{32366167-8250-41E0-9C9B-F0A41B872E73}" type="presParOf" srcId="{6CAD71AE-95B3-4485-A106-389A71F3BC84}" destId="{73741DC1-3157-4A8C-A597-DB2990D50506}" srcOrd="0" destOrd="0" presId="urn:microsoft.com/office/officeart/2005/8/layout/hierarchy1"/>
    <dgm:cxn modelId="{2EC43CAD-063F-46A1-B2FE-9E7AFF902A0C}" type="presParOf" srcId="{73741DC1-3157-4A8C-A597-DB2990D50506}" destId="{71B6D345-CF6B-46C7-AFC1-90FA32ACF95A}" srcOrd="0" destOrd="0" presId="urn:microsoft.com/office/officeart/2005/8/layout/hierarchy1"/>
    <dgm:cxn modelId="{9F9C613E-0FCA-47EE-A05C-CF63BEE8B69E}" type="presParOf" srcId="{71B6D345-CF6B-46C7-AFC1-90FA32ACF95A}" destId="{1CE41C6E-ACCF-4726-A19B-4A81DEDC2816}" srcOrd="0" destOrd="0" presId="urn:microsoft.com/office/officeart/2005/8/layout/hierarchy1"/>
    <dgm:cxn modelId="{F026BC53-A38B-4614-A74B-6B8C8C68E9BD}" type="presParOf" srcId="{71B6D345-CF6B-46C7-AFC1-90FA32ACF95A}" destId="{86149911-33D7-4CD5-B566-FC3E4F10D318}" srcOrd="1" destOrd="0" presId="urn:microsoft.com/office/officeart/2005/8/layout/hierarchy1"/>
    <dgm:cxn modelId="{B95FDEB8-95D2-4FA6-AA90-6CCFB1097766}" type="presParOf" srcId="{73741DC1-3157-4A8C-A597-DB2990D50506}" destId="{D0E33715-46C2-4F88-A92D-DF8DBECD6D1E}" srcOrd="1" destOrd="0" presId="urn:microsoft.com/office/officeart/2005/8/layout/hierarchy1"/>
    <dgm:cxn modelId="{46C05100-E6A1-4BD6-80EE-1ACD95FC7E14}" type="presParOf" srcId="{D0E33715-46C2-4F88-A92D-DF8DBECD6D1E}" destId="{543731F0-12D5-4B21-9F51-85C4B13E663D}" srcOrd="0" destOrd="0" presId="urn:microsoft.com/office/officeart/2005/8/layout/hierarchy1"/>
    <dgm:cxn modelId="{763BB761-5A30-45FE-9285-9079020F7A1B}" type="presParOf" srcId="{D0E33715-46C2-4F88-A92D-DF8DBECD6D1E}" destId="{8F71D4A3-E84F-45B3-B094-0AE280928DBF}" srcOrd="1" destOrd="0" presId="urn:microsoft.com/office/officeart/2005/8/layout/hierarchy1"/>
    <dgm:cxn modelId="{B9EB5A18-0109-4C31-91FE-C0162C0454DB}" type="presParOf" srcId="{8F71D4A3-E84F-45B3-B094-0AE280928DBF}" destId="{6928D821-6C90-4079-891C-1C51B563C636}" srcOrd="0" destOrd="0" presId="urn:microsoft.com/office/officeart/2005/8/layout/hierarchy1"/>
    <dgm:cxn modelId="{22FFCEA1-8093-4FD6-BF62-EE6103F3C877}" type="presParOf" srcId="{6928D821-6C90-4079-891C-1C51B563C636}" destId="{DE919D5E-5D33-4ACD-A393-04CFBCD6DFBF}" srcOrd="0" destOrd="0" presId="urn:microsoft.com/office/officeart/2005/8/layout/hierarchy1"/>
    <dgm:cxn modelId="{C0D4C711-462C-4C6F-8A67-B548D201A9E2}" type="presParOf" srcId="{6928D821-6C90-4079-891C-1C51B563C636}" destId="{46DE1FB4-030C-4485-A976-AB8C95787DAB}" srcOrd="1" destOrd="0" presId="urn:microsoft.com/office/officeart/2005/8/layout/hierarchy1"/>
    <dgm:cxn modelId="{8B28FC64-7AA0-42B5-B511-D403B737A497}" type="presParOf" srcId="{8F71D4A3-E84F-45B3-B094-0AE280928DBF}" destId="{31F2F7BE-24A5-4C8B-87F5-E554F307B68C}" srcOrd="1" destOrd="0" presId="urn:microsoft.com/office/officeart/2005/8/layout/hierarchy1"/>
    <dgm:cxn modelId="{84F1035C-860D-4049-BD45-B464CC6D8E19}" type="presParOf" srcId="{31F2F7BE-24A5-4C8B-87F5-E554F307B68C}" destId="{03A99F71-CA50-44CD-99C3-6F89E676DB03}" srcOrd="0" destOrd="0" presId="urn:microsoft.com/office/officeart/2005/8/layout/hierarchy1"/>
    <dgm:cxn modelId="{C0B25C78-9D3C-4600-AC80-D3098A1F2B5C}" type="presParOf" srcId="{31F2F7BE-24A5-4C8B-87F5-E554F307B68C}" destId="{0C39698E-C055-4598-B580-C8D63F571456}" srcOrd="1" destOrd="0" presId="urn:microsoft.com/office/officeart/2005/8/layout/hierarchy1"/>
    <dgm:cxn modelId="{FEAADCC9-3193-4823-8B87-59E0D325EDA1}" type="presParOf" srcId="{0C39698E-C055-4598-B580-C8D63F571456}" destId="{2F6AB3E8-613C-405E-83CC-DAA3995E9E15}" srcOrd="0" destOrd="0" presId="urn:microsoft.com/office/officeart/2005/8/layout/hierarchy1"/>
    <dgm:cxn modelId="{04C7741D-3502-45DA-8300-AD470C4CAEFC}" type="presParOf" srcId="{2F6AB3E8-613C-405E-83CC-DAA3995E9E15}" destId="{81059637-A340-4610-9548-34967DBA32CB}" srcOrd="0" destOrd="0" presId="urn:microsoft.com/office/officeart/2005/8/layout/hierarchy1"/>
    <dgm:cxn modelId="{C5452DEE-6697-45C3-A81B-F296FAC96E21}" type="presParOf" srcId="{2F6AB3E8-613C-405E-83CC-DAA3995E9E15}" destId="{B9F23F15-9F2F-4AF3-AA5A-B670DE83CC0C}" srcOrd="1" destOrd="0" presId="urn:microsoft.com/office/officeart/2005/8/layout/hierarchy1"/>
    <dgm:cxn modelId="{0F4BF612-F4FC-40E9-8657-0CD5B2148252}" type="presParOf" srcId="{0C39698E-C055-4598-B580-C8D63F571456}" destId="{654C9C3B-EA52-486A-817D-44DE061EDBF2}" srcOrd="1" destOrd="0" presId="urn:microsoft.com/office/officeart/2005/8/layout/hierarchy1"/>
    <dgm:cxn modelId="{51302267-7E2F-4FDE-818F-0D38D9C05943}" type="presParOf" srcId="{654C9C3B-EA52-486A-817D-44DE061EDBF2}" destId="{D97463AD-200E-463F-9DC9-F58C3C880D53}" srcOrd="0" destOrd="0" presId="urn:microsoft.com/office/officeart/2005/8/layout/hierarchy1"/>
    <dgm:cxn modelId="{300F382A-2D00-489D-BA6A-8D0D3A437EDC}" type="presParOf" srcId="{654C9C3B-EA52-486A-817D-44DE061EDBF2}" destId="{5B9DEA4F-B7A9-4581-ADC5-DE9F1E2D4D6F}" srcOrd="1" destOrd="0" presId="urn:microsoft.com/office/officeart/2005/8/layout/hierarchy1"/>
    <dgm:cxn modelId="{F57E467C-D22A-4C73-A9CA-B8D386899F9E}" type="presParOf" srcId="{5B9DEA4F-B7A9-4581-ADC5-DE9F1E2D4D6F}" destId="{BA33D929-42FF-4AC5-BEF5-FC1D893ADB99}" srcOrd="0" destOrd="0" presId="urn:microsoft.com/office/officeart/2005/8/layout/hierarchy1"/>
    <dgm:cxn modelId="{D7A0E6CD-3F42-4E05-AE5F-6DC1CDB9AA35}" type="presParOf" srcId="{BA33D929-42FF-4AC5-BEF5-FC1D893ADB99}" destId="{3DD01D22-7187-4168-A321-B7E3F74807BF}" srcOrd="0" destOrd="0" presId="urn:microsoft.com/office/officeart/2005/8/layout/hierarchy1"/>
    <dgm:cxn modelId="{7DA5CB59-D0C0-4360-A12A-73A6053983B3}" type="presParOf" srcId="{BA33D929-42FF-4AC5-BEF5-FC1D893ADB99}" destId="{A24DD337-7BB9-4554-9A53-7733032A38B3}" srcOrd="1" destOrd="0" presId="urn:microsoft.com/office/officeart/2005/8/layout/hierarchy1"/>
    <dgm:cxn modelId="{2451DDB5-7848-4095-874A-F5A68BE5DFC8}" type="presParOf" srcId="{5B9DEA4F-B7A9-4581-ADC5-DE9F1E2D4D6F}" destId="{084865AE-026B-4132-8D31-6DFB54EFAF79}" srcOrd="1" destOrd="0" presId="urn:microsoft.com/office/officeart/2005/8/layout/hierarchy1"/>
    <dgm:cxn modelId="{442D7884-6E4D-4B6C-B48E-F0AA1F41F2CC}" type="presParOf" srcId="{654C9C3B-EA52-486A-817D-44DE061EDBF2}" destId="{0D006C89-FB00-4DC2-8ABC-8AF6710AAF8E}" srcOrd="2" destOrd="0" presId="urn:microsoft.com/office/officeart/2005/8/layout/hierarchy1"/>
    <dgm:cxn modelId="{49C7D931-8A13-41A2-9290-3B3F8E952C40}" type="presParOf" srcId="{654C9C3B-EA52-486A-817D-44DE061EDBF2}" destId="{D7BAE151-CA3B-4531-BCB4-5A99EC321A40}" srcOrd="3" destOrd="0" presId="urn:microsoft.com/office/officeart/2005/8/layout/hierarchy1"/>
    <dgm:cxn modelId="{6947F688-585B-4010-80F6-40133CECCE30}" type="presParOf" srcId="{D7BAE151-CA3B-4531-BCB4-5A99EC321A40}" destId="{AA208856-9434-4D34-BBAA-8885EA274242}" srcOrd="0" destOrd="0" presId="urn:microsoft.com/office/officeart/2005/8/layout/hierarchy1"/>
    <dgm:cxn modelId="{9D8A43E0-C279-4951-8929-DA83864D32BE}" type="presParOf" srcId="{AA208856-9434-4D34-BBAA-8885EA274242}" destId="{EC296316-C663-48B7-B07E-D477DD099589}" srcOrd="0" destOrd="0" presId="urn:microsoft.com/office/officeart/2005/8/layout/hierarchy1"/>
    <dgm:cxn modelId="{F0327AE5-CD5C-48A3-8703-9D6D23D2812C}" type="presParOf" srcId="{AA208856-9434-4D34-BBAA-8885EA274242}" destId="{0F1D1F4C-74A2-4A3E-8791-21DFF3A809E7}" srcOrd="1" destOrd="0" presId="urn:microsoft.com/office/officeart/2005/8/layout/hierarchy1"/>
    <dgm:cxn modelId="{A884C25C-E490-4F7A-844E-136FA5B2039B}" type="presParOf" srcId="{D7BAE151-CA3B-4531-BCB4-5A99EC321A40}" destId="{B6048AC3-0B5A-4FC6-A3EC-5D1B035D0804}" srcOrd="1" destOrd="0" presId="urn:microsoft.com/office/officeart/2005/8/layout/hierarchy1"/>
    <dgm:cxn modelId="{9AB32B9F-6145-4FA8-94AC-E8E581BEA0CC}" type="presParOf" srcId="{31F2F7BE-24A5-4C8B-87F5-E554F307B68C}" destId="{DF2F142F-987D-43DE-96E0-8820892B16F1}" srcOrd="2" destOrd="0" presId="urn:microsoft.com/office/officeart/2005/8/layout/hierarchy1"/>
    <dgm:cxn modelId="{B1C26C06-CCDD-4B81-84C2-5F6978505BE7}" type="presParOf" srcId="{31F2F7BE-24A5-4C8B-87F5-E554F307B68C}" destId="{1D3AA40A-DF3A-470C-80CC-21A7B7FDB9F7}" srcOrd="3" destOrd="0" presId="urn:microsoft.com/office/officeart/2005/8/layout/hierarchy1"/>
    <dgm:cxn modelId="{1556578C-356E-4719-BE12-1BB822A3EA64}" type="presParOf" srcId="{1D3AA40A-DF3A-470C-80CC-21A7B7FDB9F7}" destId="{021A9E1D-4746-465F-9B51-EFDDCA64A4A7}" srcOrd="0" destOrd="0" presId="urn:microsoft.com/office/officeart/2005/8/layout/hierarchy1"/>
    <dgm:cxn modelId="{18F4AB55-089B-4B6B-A813-60E42389C15D}" type="presParOf" srcId="{021A9E1D-4746-465F-9B51-EFDDCA64A4A7}" destId="{27D6AD97-1906-48F6-B77C-9306693952E6}" srcOrd="0" destOrd="0" presId="urn:microsoft.com/office/officeart/2005/8/layout/hierarchy1"/>
    <dgm:cxn modelId="{69867508-1A39-47C3-B010-4B244983A33F}" type="presParOf" srcId="{021A9E1D-4746-465F-9B51-EFDDCA64A4A7}" destId="{48CFCC92-A221-44B9-863D-51FEA21BE4BC}" srcOrd="1" destOrd="0" presId="urn:microsoft.com/office/officeart/2005/8/layout/hierarchy1"/>
    <dgm:cxn modelId="{109E8870-495F-46B6-9B8C-8934C822B7CA}" type="presParOf" srcId="{1D3AA40A-DF3A-470C-80CC-21A7B7FDB9F7}" destId="{06235320-0C9D-4168-87D6-49C8613296D6}" srcOrd="1" destOrd="0" presId="urn:microsoft.com/office/officeart/2005/8/layout/hierarchy1"/>
    <dgm:cxn modelId="{E0043DDD-3296-4428-84DC-CA567A9F653E}" type="presParOf" srcId="{06235320-0C9D-4168-87D6-49C8613296D6}" destId="{FA44075A-AC18-489D-92D2-174129267C24}" srcOrd="0" destOrd="0" presId="urn:microsoft.com/office/officeart/2005/8/layout/hierarchy1"/>
    <dgm:cxn modelId="{3D02A604-1B93-472E-A370-F0C81597EF33}" type="presParOf" srcId="{06235320-0C9D-4168-87D6-49C8613296D6}" destId="{3548E4CA-07B0-4782-8B73-8CE157DAC59A}" srcOrd="1" destOrd="0" presId="urn:microsoft.com/office/officeart/2005/8/layout/hierarchy1"/>
    <dgm:cxn modelId="{27C5FF29-3C6A-42BD-8FFA-E74A3C277E78}" type="presParOf" srcId="{3548E4CA-07B0-4782-8B73-8CE157DAC59A}" destId="{F3A49A9B-0434-4405-9F58-FE12F30631B3}" srcOrd="0" destOrd="0" presId="urn:microsoft.com/office/officeart/2005/8/layout/hierarchy1"/>
    <dgm:cxn modelId="{A6454B33-D23B-42EA-9CE0-8DF2DACF6387}" type="presParOf" srcId="{F3A49A9B-0434-4405-9F58-FE12F30631B3}" destId="{1CF7B04F-7831-4554-9EA8-04F1C8672D3E}" srcOrd="0" destOrd="0" presId="urn:microsoft.com/office/officeart/2005/8/layout/hierarchy1"/>
    <dgm:cxn modelId="{C3515829-A350-4020-AFE5-B66CDFEC4675}" type="presParOf" srcId="{F3A49A9B-0434-4405-9F58-FE12F30631B3}" destId="{59C17E0B-FF8A-44B4-BE1E-2ED3D34FF38A}" srcOrd="1" destOrd="0" presId="urn:microsoft.com/office/officeart/2005/8/layout/hierarchy1"/>
    <dgm:cxn modelId="{AD5223BC-57C8-427B-9767-2B61B2D5541A}" type="presParOf" srcId="{3548E4CA-07B0-4782-8B73-8CE157DAC59A}" destId="{C835D35C-48DE-45AA-AB58-8CB3E55A8A1E}" srcOrd="1" destOrd="0" presId="urn:microsoft.com/office/officeart/2005/8/layout/hierarchy1"/>
    <dgm:cxn modelId="{A454AE82-E06F-456E-A9C3-E13C7ED87FB6}" type="presParOf" srcId="{06235320-0C9D-4168-87D6-49C8613296D6}" destId="{A3AECEF9-73C1-4E2B-80FA-1F0A9986F2FB}" srcOrd="2" destOrd="0" presId="urn:microsoft.com/office/officeart/2005/8/layout/hierarchy1"/>
    <dgm:cxn modelId="{789914F3-0566-4D10-A3C5-FC02BF89FE3C}" type="presParOf" srcId="{06235320-0C9D-4168-87D6-49C8613296D6}" destId="{9E61CAEA-41DA-4569-83EC-3993E69C2D61}" srcOrd="3" destOrd="0" presId="urn:microsoft.com/office/officeart/2005/8/layout/hierarchy1"/>
    <dgm:cxn modelId="{6A1856B3-CF96-4F76-951C-807491C86FDD}" type="presParOf" srcId="{9E61CAEA-41DA-4569-83EC-3993E69C2D61}" destId="{5156BB00-CCCE-4C34-9D5E-BCDB5944581D}" srcOrd="0" destOrd="0" presId="urn:microsoft.com/office/officeart/2005/8/layout/hierarchy1"/>
    <dgm:cxn modelId="{9FDB272B-25B2-4FB2-B128-829B9C6B59C4}" type="presParOf" srcId="{5156BB00-CCCE-4C34-9D5E-BCDB5944581D}" destId="{94DF1958-27B0-40B0-AB1D-E1D787D13846}" srcOrd="0" destOrd="0" presId="urn:microsoft.com/office/officeart/2005/8/layout/hierarchy1"/>
    <dgm:cxn modelId="{411AE793-7F90-4F6F-A9E4-19233C5FD46D}" type="presParOf" srcId="{5156BB00-CCCE-4C34-9D5E-BCDB5944581D}" destId="{D17635D4-7262-491C-AF68-9DB09ED78FCC}" srcOrd="1" destOrd="0" presId="urn:microsoft.com/office/officeart/2005/8/layout/hierarchy1"/>
    <dgm:cxn modelId="{AEB969D9-5169-400F-AA25-7ED6E632BD15}" type="presParOf" srcId="{9E61CAEA-41DA-4569-83EC-3993E69C2D61}" destId="{CE9A932E-D031-4D70-BA17-B760AC95570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EE8F0E-94AC-40E2-9C8A-1493F53B8E0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CA"/>
        </a:p>
      </dgm:t>
    </dgm:pt>
    <dgm:pt modelId="{32A2391E-520E-4453-81E7-40375820B2C7}">
      <dgm:prSet phldrT="[Text]"/>
      <dgm:spPr/>
      <dgm:t>
        <a:bodyPr/>
        <a:lstStyle/>
        <a:p>
          <a:r>
            <a:rPr lang="en-CA" dirty="0"/>
            <a:t> </a:t>
          </a:r>
        </a:p>
      </dgm:t>
    </dgm:pt>
    <dgm:pt modelId="{1AE08B6A-2691-459F-9A9A-24E877FC4C4E}" type="parTrans" cxnId="{871AADAB-DDE9-4D7C-AC8B-0157A0A0197A}">
      <dgm:prSet/>
      <dgm:spPr/>
      <dgm:t>
        <a:bodyPr/>
        <a:lstStyle/>
        <a:p>
          <a:endParaRPr lang="en-CA"/>
        </a:p>
      </dgm:t>
    </dgm:pt>
    <dgm:pt modelId="{DC3BE195-8CD3-4C3E-B443-6EFC8E223875}" type="sibTrans" cxnId="{871AADAB-DDE9-4D7C-AC8B-0157A0A0197A}">
      <dgm:prSet/>
      <dgm:spPr/>
      <dgm:t>
        <a:bodyPr/>
        <a:lstStyle/>
        <a:p>
          <a:endParaRPr lang="en-CA"/>
        </a:p>
      </dgm:t>
    </dgm:pt>
    <dgm:pt modelId="{0D68BE0C-4078-481D-B532-936502AB14BE}">
      <dgm:prSet phldrT="[Text]"/>
      <dgm:spPr/>
      <dgm:t>
        <a:bodyPr/>
        <a:lstStyle/>
        <a:p>
          <a:r>
            <a:rPr lang="en-CA" dirty="0"/>
            <a:t> </a:t>
          </a:r>
        </a:p>
      </dgm:t>
    </dgm:pt>
    <dgm:pt modelId="{17BDC8F2-25FF-4AF5-BD99-07CC2F9F852F}" type="parTrans" cxnId="{416C161C-20CD-4A80-9BC7-9465A1BEE538}">
      <dgm:prSet/>
      <dgm:spPr/>
      <dgm:t>
        <a:bodyPr/>
        <a:lstStyle/>
        <a:p>
          <a:endParaRPr lang="en-CA"/>
        </a:p>
      </dgm:t>
    </dgm:pt>
    <dgm:pt modelId="{01235FFE-5550-4199-AF44-41CC823A1A9D}" type="sibTrans" cxnId="{416C161C-20CD-4A80-9BC7-9465A1BEE538}">
      <dgm:prSet/>
      <dgm:spPr/>
      <dgm:t>
        <a:bodyPr/>
        <a:lstStyle/>
        <a:p>
          <a:endParaRPr lang="en-CA"/>
        </a:p>
      </dgm:t>
    </dgm:pt>
    <dgm:pt modelId="{059B0C80-C85E-435C-9B00-BB1C0E569911}">
      <dgm:prSet phldrT="[Text]"/>
      <dgm:spPr/>
      <dgm:t>
        <a:bodyPr/>
        <a:lstStyle/>
        <a:p>
          <a:r>
            <a:rPr lang="en-CA" dirty="0"/>
            <a:t> </a:t>
          </a:r>
        </a:p>
      </dgm:t>
    </dgm:pt>
    <dgm:pt modelId="{A5CE9FC7-B9B2-4041-84FB-3A50B811B2AC}" type="parTrans" cxnId="{D8E533D3-814D-4703-9C4A-23EAC75F6B6B}">
      <dgm:prSet/>
      <dgm:spPr/>
      <dgm:t>
        <a:bodyPr/>
        <a:lstStyle/>
        <a:p>
          <a:endParaRPr lang="en-CA"/>
        </a:p>
      </dgm:t>
    </dgm:pt>
    <dgm:pt modelId="{426F0CB0-09B1-47C0-81D4-808201ACD738}" type="sibTrans" cxnId="{D8E533D3-814D-4703-9C4A-23EAC75F6B6B}">
      <dgm:prSet/>
      <dgm:spPr/>
      <dgm:t>
        <a:bodyPr/>
        <a:lstStyle/>
        <a:p>
          <a:endParaRPr lang="en-CA"/>
        </a:p>
      </dgm:t>
    </dgm:pt>
    <dgm:pt modelId="{9B363DBB-9E7F-433D-882F-9F320A45CF63}">
      <dgm:prSet phldrT="[Text]"/>
      <dgm:spPr/>
      <dgm:t>
        <a:bodyPr/>
        <a:lstStyle/>
        <a:p>
          <a:r>
            <a:rPr lang="en-CA" dirty="0"/>
            <a:t> </a:t>
          </a:r>
        </a:p>
      </dgm:t>
    </dgm:pt>
    <dgm:pt modelId="{216C9FC6-FE81-41A5-9E5D-CCBAE0782347}" type="parTrans" cxnId="{F359FED1-DA78-4A0A-8972-E49AC6065488}">
      <dgm:prSet/>
      <dgm:spPr/>
      <dgm:t>
        <a:bodyPr/>
        <a:lstStyle/>
        <a:p>
          <a:endParaRPr lang="en-CA"/>
        </a:p>
      </dgm:t>
    </dgm:pt>
    <dgm:pt modelId="{FF479A85-D6EC-4B3F-A11E-D60E2EE7B2D8}" type="sibTrans" cxnId="{F359FED1-DA78-4A0A-8972-E49AC6065488}">
      <dgm:prSet/>
      <dgm:spPr/>
      <dgm:t>
        <a:bodyPr/>
        <a:lstStyle/>
        <a:p>
          <a:endParaRPr lang="en-CA"/>
        </a:p>
      </dgm:t>
    </dgm:pt>
    <dgm:pt modelId="{A1417BD3-9B5B-416F-BB3B-6B124D5B4825}">
      <dgm:prSet phldrT="[Text]"/>
      <dgm:spPr/>
      <dgm:t>
        <a:bodyPr/>
        <a:lstStyle/>
        <a:p>
          <a:r>
            <a:rPr lang="en-CA" dirty="0"/>
            <a:t> </a:t>
          </a:r>
        </a:p>
      </dgm:t>
    </dgm:pt>
    <dgm:pt modelId="{0D391199-1A17-406B-8326-82DC35142FC0}" type="parTrans" cxnId="{3D559F7D-71FD-474E-A497-FB019C29C08C}">
      <dgm:prSet/>
      <dgm:spPr/>
      <dgm:t>
        <a:bodyPr/>
        <a:lstStyle/>
        <a:p>
          <a:endParaRPr lang="en-CA"/>
        </a:p>
      </dgm:t>
    </dgm:pt>
    <dgm:pt modelId="{4E7A81A9-675A-4F7D-A7D7-806270B9DD97}" type="sibTrans" cxnId="{3D559F7D-71FD-474E-A497-FB019C29C08C}">
      <dgm:prSet/>
      <dgm:spPr/>
      <dgm:t>
        <a:bodyPr/>
        <a:lstStyle/>
        <a:p>
          <a:endParaRPr lang="en-CA"/>
        </a:p>
      </dgm:t>
    </dgm:pt>
    <dgm:pt modelId="{088F98B6-19F2-437F-9DC7-D7C7300C36A4}">
      <dgm:prSet phldrT="[Text]"/>
      <dgm:spPr/>
      <dgm:t>
        <a:bodyPr/>
        <a:lstStyle/>
        <a:p>
          <a:r>
            <a:rPr lang="en-CA" dirty="0"/>
            <a:t> </a:t>
          </a:r>
        </a:p>
      </dgm:t>
    </dgm:pt>
    <dgm:pt modelId="{CC1DB9F7-CDD3-4F2D-A176-6A474C7D35D6}" type="parTrans" cxnId="{15519848-D905-4701-9352-5839E7691F9A}">
      <dgm:prSet/>
      <dgm:spPr/>
      <dgm:t>
        <a:bodyPr/>
        <a:lstStyle/>
        <a:p>
          <a:endParaRPr lang="en-CA"/>
        </a:p>
      </dgm:t>
    </dgm:pt>
    <dgm:pt modelId="{0A6B4620-C991-4B48-85A7-D9E4780D6D9C}" type="sibTrans" cxnId="{15519848-D905-4701-9352-5839E7691F9A}">
      <dgm:prSet/>
      <dgm:spPr/>
      <dgm:t>
        <a:bodyPr/>
        <a:lstStyle/>
        <a:p>
          <a:endParaRPr lang="en-CA"/>
        </a:p>
      </dgm:t>
    </dgm:pt>
    <dgm:pt modelId="{022A5F77-AF9C-4774-9E36-54014A2F941E}" type="pres">
      <dgm:prSet presAssocID="{FAEE8F0E-94AC-40E2-9C8A-1493F53B8E06}" presName="rootnode" presStyleCnt="0">
        <dgm:presLayoutVars>
          <dgm:chMax/>
          <dgm:chPref/>
          <dgm:dir/>
          <dgm:animLvl val="lvl"/>
        </dgm:presLayoutVars>
      </dgm:prSet>
      <dgm:spPr/>
    </dgm:pt>
    <dgm:pt modelId="{29E97413-FBC6-4564-AA6B-63F581306BA7}" type="pres">
      <dgm:prSet presAssocID="{32A2391E-520E-4453-81E7-40375820B2C7}" presName="composite" presStyleCnt="0"/>
      <dgm:spPr/>
    </dgm:pt>
    <dgm:pt modelId="{71C4AD1A-7AC9-4E29-932C-15239432DC45}" type="pres">
      <dgm:prSet presAssocID="{32A2391E-520E-4453-81E7-40375820B2C7}" presName="bentUpArrow1" presStyleLbl="alignImgPlace1" presStyleIdx="0" presStyleCnt="2"/>
      <dgm:spPr/>
    </dgm:pt>
    <dgm:pt modelId="{F37987DE-941B-4764-9CD3-C405915C19B7}" type="pres">
      <dgm:prSet presAssocID="{32A2391E-520E-4453-81E7-40375820B2C7}" presName="ParentText" presStyleLbl="node1" presStyleIdx="0" presStyleCnt="3">
        <dgm:presLayoutVars>
          <dgm:chMax val="1"/>
          <dgm:chPref val="1"/>
          <dgm:bulletEnabled val="1"/>
        </dgm:presLayoutVars>
      </dgm:prSet>
      <dgm:spPr/>
    </dgm:pt>
    <dgm:pt modelId="{82C064FA-0DD1-4C99-89F5-3EF83CD79217}" type="pres">
      <dgm:prSet presAssocID="{32A2391E-520E-4453-81E7-40375820B2C7}" presName="ChildText" presStyleLbl="revTx" presStyleIdx="0" presStyleCnt="3">
        <dgm:presLayoutVars>
          <dgm:chMax val="0"/>
          <dgm:chPref val="0"/>
          <dgm:bulletEnabled val="1"/>
        </dgm:presLayoutVars>
      </dgm:prSet>
      <dgm:spPr/>
    </dgm:pt>
    <dgm:pt modelId="{14984402-91C3-44C2-851F-E1AA7AA30450}" type="pres">
      <dgm:prSet presAssocID="{DC3BE195-8CD3-4C3E-B443-6EFC8E223875}" presName="sibTrans" presStyleCnt="0"/>
      <dgm:spPr/>
    </dgm:pt>
    <dgm:pt modelId="{04E1063C-E62B-4DC2-91E1-EA59CD883933}" type="pres">
      <dgm:prSet presAssocID="{059B0C80-C85E-435C-9B00-BB1C0E569911}" presName="composite" presStyleCnt="0"/>
      <dgm:spPr/>
    </dgm:pt>
    <dgm:pt modelId="{080BF5A6-8A8B-4F5D-A0EF-F33153BDE2BA}" type="pres">
      <dgm:prSet presAssocID="{059B0C80-C85E-435C-9B00-BB1C0E569911}" presName="bentUpArrow1" presStyleLbl="alignImgPlace1" presStyleIdx="1" presStyleCnt="2"/>
      <dgm:spPr/>
    </dgm:pt>
    <dgm:pt modelId="{6CDF6E1A-AA70-4D5F-AF5E-AC4A1B2EE0A7}" type="pres">
      <dgm:prSet presAssocID="{059B0C80-C85E-435C-9B00-BB1C0E569911}" presName="ParentText" presStyleLbl="node1" presStyleIdx="1" presStyleCnt="3">
        <dgm:presLayoutVars>
          <dgm:chMax val="1"/>
          <dgm:chPref val="1"/>
          <dgm:bulletEnabled val="1"/>
        </dgm:presLayoutVars>
      </dgm:prSet>
      <dgm:spPr/>
    </dgm:pt>
    <dgm:pt modelId="{BC9BCA29-006B-41D1-BF23-2BE5B48CAF55}" type="pres">
      <dgm:prSet presAssocID="{059B0C80-C85E-435C-9B00-BB1C0E569911}" presName="ChildText" presStyleLbl="revTx" presStyleIdx="1" presStyleCnt="3">
        <dgm:presLayoutVars>
          <dgm:chMax val="0"/>
          <dgm:chPref val="0"/>
          <dgm:bulletEnabled val="1"/>
        </dgm:presLayoutVars>
      </dgm:prSet>
      <dgm:spPr/>
    </dgm:pt>
    <dgm:pt modelId="{EC05D61B-0925-4537-AF0B-23FC792186F8}" type="pres">
      <dgm:prSet presAssocID="{426F0CB0-09B1-47C0-81D4-808201ACD738}" presName="sibTrans" presStyleCnt="0"/>
      <dgm:spPr/>
    </dgm:pt>
    <dgm:pt modelId="{527C0ED2-409A-4F90-8C83-FCA1AF84D2F3}" type="pres">
      <dgm:prSet presAssocID="{A1417BD3-9B5B-416F-BB3B-6B124D5B4825}" presName="composite" presStyleCnt="0"/>
      <dgm:spPr/>
    </dgm:pt>
    <dgm:pt modelId="{5175FEA4-D469-4E84-B599-966E350E93B1}" type="pres">
      <dgm:prSet presAssocID="{A1417BD3-9B5B-416F-BB3B-6B124D5B4825}" presName="ParentText" presStyleLbl="node1" presStyleIdx="2" presStyleCnt="3">
        <dgm:presLayoutVars>
          <dgm:chMax val="1"/>
          <dgm:chPref val="1"/>
          <dgm:bulletEnabled val="1"/>
        </dgm:presLayoutVars>
      </dgm:prSet>
      <dgm:spPr/>
    </dgm:pt>
    <dgm:pt modelId="{BF69AA1B-721D-4D60-BC0F-7AD38285E665}" type="pres">
      <dgm:prSet presAssocID="{A1417BD3-9B5B-416F-BB3B-6B124D5B4825}" presName="FinalChildText" presStyleLbl="revTx" presStyleIdx="2" presStyleCnt="3">
        <dgm:presLayoutVars>
          <dgm:chMax val="0"/>
          <dgm:chPref val="0"/>
          <dgm:bulletEnabled val="1"/>
        </dgm:presLayoutVars>
      </dgm:prSet>
      <dgm:spPr/>
    </dgm:pt>
  </dgm:ptLst>
  <dgm:cxnLst>
    <dgm:cxn modelId="{416C161C-20CD-4A80-9BC7-9465A1BEE538}" srcId="{32A2391E-520E-4453-81E7-40375820B2C7}" destId="{0D68BE0C-4078-481D-B532-936502AB14BE}" srcOrd="0" destOrd="0" parTransId="{17BDC8F2-25FF-4AF5-BD99-07CC2F9F852F}" sibTransId="{01235FFE-5550-4199-AF44-41CC823A1A9D}"/>
    <dgm:cxn modelId="{27AC0B3F-3BAB-4383-BE2D-DC6FDB5C4D2A}" type="presOf" srcId="{9B363DBB-9E7F-433D-882F-9F320A45CF63}" destId="{BC9BCA29-006B-41D1-BF23-2BE5B48CAF55}" srcOrd="0" destOrd="0" presId="urn:microsoft.com/office/officeart/2005/8/layout/StepDownProcess"/>
    <dgm:cxn modelId="{F0D22846-C1FB-4C21-9738-3D266635E437}" type="presOf" srcId="{FAEE8F0E-94AC-40E2-9C8A-1493F53B8E06}" destId="{022A5F77-AF9C-4774-9E36-54014A2F941E}" srcOrd="0" destOrd="0" presId="urn:microsoft.com/office/officeart/2005/8/layout/StepDownProcess"/>
    <dgm:cxn modelId="{15519848-D905-4701-9352-5839E7691F9A}" srcId="{A1417BD3-9B5B-416F-BB3B-6B124D5B4825}" destId="{088F98B6-19F2-437F-9DC7-D7C7300C36A4}" srcOrd="0" destOrd="0" parTransId="{CC1DB9F7-CDD3-4F2D-A176-6A474C7D35D6}" sibTransId="{0A6B4620-C991-4B48-85A7-D9E4780D6D9C}"/>
    <dgm:cxn modelId="{CC1B9F54-5077-46D0-8798-71B5B0994BF5}" type="presOf" srcId="{0D68BE0C-4078-481D-B532-936502AB14BE}" destId="{82C064FA-0DD1-4C99-89F5-3EF83CD79217}" srcOrd="0" destOrd="0" presId="urn:microsoft.com/office/officeart/2005/8/layout/StepDownProcess"/>
    <dgm:cxn modelId="{5C9BFA78-1222-4AE4-B2AC-C067C051CEE7}" type="presOf" srcId="{32A2391E-520E-4453-81E7-40375820B2C7}" destId="{F37987DE-941B-4764-9CD3-C405915C19B7}" srcOrd="0" destOrd="0" presId="urn:microsoft.com/office/officeart/2005/8/layout/StepDownProcess"/>
    <dgm:cxn modelId="{3D559F7D-71FD-474E-A497-FB019C29C08C}" srcId="{FAEE8F0E-94AC-40E2-9C8A-1493F53B8E06}" destId="{A1417BD3-9B5B-416F-BB3B-6B124D5B4825}" srcOrd="2" destOrd="0" parTransId="{0D391199-1A17-406B-8326-82DC35142FC0}" sibTransId="{4E7A81A9-675A-4F7D-A7D7-806270B9DD97}"/>
    <dgm:cxn modelId="{B8703084-6F95-48A6-AE2C-DF8E038A9324}" type="presOf" srcId="{A1417BD3-9B5B-416F-BB3B-6B124D5B4825}" destId="{5175FEA4-D469-4E84-B599-966E350E93B1}" srcOrd="0" destOrd="0" presId="urn:microsoft.com/office/officeart/2005/8/layout/StepDownProcess"/>
    <dgm:cxn modelId="{54F9928E-F79A-4CF0-9CB6-06BAD29737EC}" type="presOf" srcId="{088F98B6-19F2-437F-9DC7-D7C7300C36A4}" destId="{BF69AA1B-721D-4D60-BC0F-7AD38285E665}" srcOrd="0" destOrd="0" presId="urn:microsoft.com/office/officeart/2005/8/layout/StepDownProcess"/>
    <dgm:cxn modelId="{E5C15895-5448-4791-BA56-B302318E0EAC}" type="presOf" srcId="{059B0C80-C85E-435C-9B00-BB1C0E569911}" destId="{6CDF6E1A-AA70-4D5F-AF5E-AC4A1B2EE0A7}" srcOrd="0" destOrd="0" presId="urn:microsoft.com/office/officeart/2005/8/layout/StepDownProcess"/>
    <dgm:cxn modelId="{871AADAB-DDE9-4D7C-AC8B-0157A0A0197A}" srcId="{FAEE8F0E-94AC-40E2-9C8A-1493F53B8E06}" destId="{32A2391E-520E-4453-81E7-40375820B2C7}" srcOrd="0" destOrd="0" parTransId="{1AE08B6A-2691-459F-9A9A-24E877FC4C4E}" sibTransId="{DC3BE195-8CD3-4C3E-B443-6EFC8E223875}"/>
    <dgm:cxn modelId="{F359FED1-DA78-4A0A-8972-E49AC6065488}" srcId="{059B0C80-C85E-435C-9B00-BB1C0E569911}" destId="{9B363DBB-9E7F-433D-882F-9F320A45CF63}" srcOrd="0" destOrd="0" parTransId="{216C9FC6-FE81-41A5-9E5D-CCBAE0782347}" sibTransId="{FF479A85-D6EC-4B3F-A11E-D60E2EE7B2D8}"/>
    <dgm:cxn modelId="{D8E533D3-814D-4703-9C4A-23EAC75F6B6B}" srcId="{FAEE8F0E-94AC-40E2-9C8A-1493F53B8E06}" destId="{059B0C80-C85E-435C-9B00-BB1C0E569911}" srcOrd="1" destOrd="0" parTransId="{A5CE9FC7-B9B2-4041-84FB-3A50B811B2AC}" sibTransId="{426F0CB0-09B1-47C0-81D4-808201ACD738}"/>
    <dgm:cxn modelId="{F6259607-77CC-44B5-9D28-97AC693E3E51}" type="presParOf" srcId="{022A5F77-AF9C-4774-9E36-54014A2F941E}" destId="{29E97413-FBC6-4564-AA6B-63F581306BA7}" srcOrd="0" destOrd="0" presId="urn:microsoft.com/office/officeart/2005/8/layout/StepDownProcess"/>
    <dgm:cxn modelId="{8465F538-CBD2-499B-8BC2-B7538B0BCF63}" type="presParOf" srcId="{29E97413-FBC6-4564-AA6B-63F581306BA7}" destId="{71C4AD1A-7AC9-4E29-932C-15239432DC45}" srcOrd="0" destOrd="0" presId="urn:microsoft.com/office/officeart/2005/8/layout/StepDownProcess"/>
    <dgm:cxn modelId="{A7398E31-3E06-43B6-9DAB-6119E59D9C5B}" type="presParOf" srcId="{29E97413-FBC6-4564-AA6B-63F581306BA7}" destId="{F37987DE-941B-4764-9CD3-C405915C19B7}" srcOrd="1" destOrd="0" presId="urn:microsoft.com/office/officeart/2005/8/layout/StepDownProcess"/>
    <dgm:cxn modelId="{73C21B46-3335-4F26-BD90-7EDF24C5575B}" type="presParOf" srcId="{29E97413-FBC6-4564-AA6B-63F581306BA7}" destId="{82C064FA-0DD1-4C99-89F5-3EF83CD79217}" srcOrd="2" destOrd="0" presId="urn:microsoft.com/office/officeart/2005/8/layout/StepDownProcess"/>
    <dgm:cxn modelId="{96C7F26A-E95A-4C79-9FAB-1ED78C7ECA7D}" type="presParOf" srcId="{022A5F77-AF9C-4774-9E36-54014A2F941E}" destId="{14984402-91C3-44C2-851F-E1AA7AA30450}" srcOrd="1" destOrd="0" presId="urn:microsoft.com/office/officeart/2005/8/layout/StepDownProcess"/>
    <dgm:cxn modelId="{F0ABD07A-B54C-492F-A71B-D313A61FC586}" type="presParOf" srcId="{022A5F77-AF9C-4774-9E36-54014A2F941E}" destId="{04E1063C-E62B-4DC2-91E1-EA59CD883933}" srcOrd="2" destOrd="0" presId="urn:microsoft.com/office/officeart/2005/8/layout/StepDownProcess"/>
    <dgm:cxn modelId="{59726289-D18E-4AA9-9CFC-87FC90BFBF5D}" type="presParOf" srcId="{04E1063C-E62B-4DC2-91E1-EA59CD883933}" destId="{080BF5A6-8A8B-4F5D-A0EF-F33153BDE2BA}" srcOrd="0" destOrd="0" presId="urn:microsoft.com/office/officeart/2005/8/layout/StepDownProcess"/>
    <dgm:cxn modelId="{4492068A-8B55-4804-BF1E-0B7638B0FED2}" type="presParOf" srcId="{04E1063C-E62B-4DC2-91E1-EA59CD883933}" destId="{6CDF6E1A-AA70-4D5F-AF5E-AC4A1B2EE0A7}" srcOrd="1" destOrd="0" presId="urn:microsoft.com/office/officeart/2005/8/layout/StepDownProcess"/>
    <dgm:cxn modelId="{566940A0-7500-4DF5-8A03-736545F01AB0}" type="presParOf" srcId="{04E1063C-E62B-4DC2-91E1-EA59CD883933}" destId="{BC9BCA29-006B-41D1-BF23-2BE5B48CAF55}" srcOrd="2" destOrd="0" presId="urn:microsoft.com/office/officeart/2005/8/layout/StepDownProcess"/>
    <dgm:cxn modelId="{145C7ADC-F1E8-4A01-A64D-E8BF4B5CA0BE}" type="presParOf" srcId="{022A5F77-AF9C-4774-9E36-54014A2F941E}" destId="{EC05D61B-0925-4537-AF0B-23FC792186F8}" srcOrd="3" destOrd="0" presId="urn:microsoft.com/office/officeart/2005/8/layout/StepDownProcess"/>
    <dgm:cxn modelId="{B7EA1C3D-42CB-4338-9495-92125C8C1595}" type="presParOf" srcId="{022A5F77-AF9C-4774-9E36-54014A2F941E}" destId="{527C0ED2-409A-4F90-8C83-FCA1AF84D2F3}" srcOrd="4" destOrd="0" presId="urn:microsoft.com/office/officeart/2005/8/layout/StepDownProcess"/>
    <dgm:cxn modelId="{668D5A0F-FFE1-4AE5-B3F7-C1A1960FF8F8}" type="presParOf" srcId="{527C0ED2-409A-4F90-8C83-FCA1AF84D2F3}" destId="{5175FEA4-D469-4E84-B599-966E350E93B1}" srcOrd="0" destOrd="0" presId="urn:microsoft.com/office/officeart/2005/8/layout/StepDownProcess"/>
    <dgm:cxn modelId="{95FB1195-9C6C-4F92-939B-479D51CA60BD}" type="presParOf" srcId="{527C0ED2-409A-4F90-8C83-FCA1AF84D2F3}" destId="{BF69AA1B-721D-4D60-BC0F-7AD38285E665}"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BA08F6-7F90-41A9-874E-7104E7D8994A}" type="doc">
      <dgm:prSet loTypeId="urn:microsoft.com/office/officeart/2005/8/layout/chevron1" loCatId="process" qsTypeId="urn:microsoft.com/office/officeart/2005/8/quickstyle/simple1" qsCatId="simple" csTypeId="urn:microsoft.com/office/officeart/2005/8/colors/accent1_2" csCatId="accent1" phldr="1"/>
      <dgm:spPr/>
    </dgm:pt>
    <dgm:pt modelId="{F51172EC-5760-42B0-94C1-1489E512D58D}">
      <dgm:prSet phldrT="[Text]"/>
      <dgm:spPr/>
      <dgm:t>
        <a:bodyPr/>
        <a:lstStyle/>
        <a:p>
          <a:r>
            <a:rPr lang="en-CA" dirty="0"/>
            <a:t> </a:t>
          </a:r>
        </a:p>
      </dgm:t>
    </dgm:pt>
    <dgm:pt modelId="{19F0A1F6-FF97-4B02-916E-5595C3566581}" type="parTrans" cxnId="{00998387-8B5C-4907-9A3C-682CB56E3BF3}">
      <dgm:prSet/>
      <dgm:spPr/>
      <dgm:t>
        <a:bodyPr/>
        <a:lstStyle/>
        <a:p>
          <a:endParaRPr lang="en-CA"/>
        </a:p>
      </dgm:t>
    </dgm:pt>
    <dgm:pt modelId="{4194D7A4-C770-4D31-879F-8503CA0A47BE}" type="sibTrans" cxnId="{00998387-8B5C-4907-9A3C-682CB56E3BF3}">
      <dgm:prSet/>
      <dgm:spPr/>
      <dgm:t>
        <a:bodyPr/>
        <a:lstStyle/>
        <a:p>
          <a:endParaRPr lang="en-CA"/>
        </a:p>
      </dgm:t>
    </dgm:pt>
    <dgm:pt modelId="{6C687B11-0088-498A-A6F2-25AE5BC583ED}">
      <dgm:prSet phldrT="[Text]"/>
      <dgm:spPr/>
      <dgm:t>
        <a:bodyPr/>
        <a:lstStyle/>
        <a:p>
          <a:r>
            <a:rPr lang="en-CA" dirty="0"/>
            <a:t> </a:t>
          </a:r>
        </a:p>
      </dgm:t>
    </dgm:pt>
    <dgm:pt modelId="{C52433F1-0E37-4E61-87D9-7864C25C3E68}" type="parTrans" cxnId="{A3F5E449-97A1-4A5E-A983-772FE2F3325D}">
      <dgm:prSet/>
      <dgm:spPr/>
      <dgm:t>
        <a:bodyPr/>
        <a:lstStyle/>
        <a:p>
          <a:endParaRPr lang="en-CA"/>
        </a:p>
      </dgm:t>
    </dgm:pt>
    <dgm:pt modelId="{D659AD34-C6F0-4E2E-8A41-DAF6F2B73BA5}" type="sibTrans" cxnId="{A3F5E449-97A1-4A5E-A983-772FE2F3325D}">
      <dgm:prSet/>
      <dgm:spPr/>
      <dgm:t>
        <a:bodyPr/>
        <a:lstStyle/>
        <a:p>
          <a:endParaRPr lang="en-CA"/>
        </a:p>
      </dgm:t>
    </dgm:pt>
    <dgm:pt modelId="{E65CBE30-73F8-454F-A462-7F09220EC563}">
      <dgm:prSet phldrT="[Text]"/>
      <dgm:spPr/>
      <dgm:t>
        <a:bodyPr/>
        <a:lstStyle/>
        <a:p>
          <a:r>
            <a:rPr lang="en-CA" dirty="0"/>
            <a:t> </a:t>
          </a:r>
        </a:p>
      </dgm:t>
    </dgm:pt>
    <dgm:pt modelId="{F9A4ECB7-C3CF-4ADE-8D15-7EF4C8756F13}" type="parTrans" cxnId="{4CA9D2D4-CFBA-454D-804A-206375413164}">
      <dgm:prSet/>
      <dgm:spPr/>
      <dgm:t>
        <a:bodyPr/>
        <a:lstStyle/>
        <a:p>
          <a:endParaRPr lang="en-CA"/>
        </a:p>
      </dgm:t>
    </dgm:pt>
    <dgm:pt modelId="{DA6EAA6F-1F3D-4697-AB6D-21F4F150ACEC}" type="sibTrans" cxnId="{4CA9D2D4-CFBA-454D-804A-206375413164}">
      <dgm:prSet/>
      <dgm:spPr/>
      <dgm:t>
        <a:bodyPr/>
        <a:lstStyle/>
        <a:p>
          <a:endParaRPr lang="en-CA"/>
        </a:p>
      </dgm:t>
    </dgm:pt>
    <dgm:pt modelId="{31BE29D6-E615-4426-B122-B353CED0B742}" type="pres">
      <dgm:prSet presAssocID="{D2BA08F6-7F90-41A9-874E-7104E7D8994A}" presName="Name0" presStyleCnt="0">
        <dgm:presLayoutVars>
          <dgm:dir/>
          <dgm:animLvl val="lvl"/>
          <dgm:resizeHandles val="exact"/>
        </dgm:presLayoutVars>
      </dgm:prSet>
      <dgm:spPr/>
    </dgm:pt>
    <dgm:pt modelId="{493B8C7A-DBCB-4DDC-8E30-E91EDDDC8612}" type="pres">
      <dgm:prSet presAssocID="{F51172EC-5760-42B0-94C1-1489E512D58D}" presName="parTxOnly" presStyleLbl="node1" presStyleIdx="0" presStyleCnt="3">
        <dgm:presLayoutVars>
          <dgm:chMax val="0"/>
          <dgm:chPref val="0"/>
          <dgm:bulletEnabled val="1"/>
        </dgm:presLayoutVars>
      </dgm:prSet>
      <dgm:spPr/>
    </dgm:pt>
    <dgm:pt modelId="{0F6EF095-22BA-4265-96A1-A0FADC23C870}" type="pres">
      <dgm:prSet presAssocID="{4194D7A4-C770-4D31-879F-8503CA0A47BE}" presName="parTxOnlySpace" presStyleCnt="0"/>
      <dgm:spPr/>
    </dgm:pt>
    <dgm:pt modelId="{ACD3009A-B84F-44A8-8160-90C0AE4A23A6}" type="pres">
      <dgm:prSet presAssocID="{6C687B11-0088-498A-A6F2-25AE5BC583ED}" presName="parTxOnly" presStyleLbl="node1" presStyleIdx="1" presStyleCnt="3">
        <dgm:presLayoutVars>
          <dgm:chMax val="0"/>
          <dgm:chPref val="0"/>
          <dgm:bulletEnabled val="1"/>
        </dgm:presLayoutVars>
      </dgm:prSet>
      <dgm:spPr/>
    </dgm:pt>
    <dgm:pt modelId="{27B17803-39F9-4A6C-B8B0-FA0C6B5DCD85}" type="pres">
      <dgm:prSet presAssocID="{D659AD34-C6F0-4E2E-8A41-DAF6F2B73BA5}" presName="parTxOnlySpace" presStyleCnt="0"/>
      <dgm:spPr/>
    </dgm:pt>
    <dgm:pt modelId="{F52053AD-F05D-4805-97DA-820FD12D6C3F}" type="pres">
      <dgm:prSet presAssocID="{E65CBE30-73F8-454F-A462-7F09220EC563}" presName="parTxOnly" presStyleLbl="node1" presStyleIdx="2" presStyleCnt="3">
        <dgm:presLayoutVars>
          <dgm:chMax val="0"/>
          <dgm:chPref val="0"/>
          <dgm:bulletEnabled val="1"/>
        </dgm:presLayoutVars>
      </dgm:prSet>
      <dgm:spPr/>
    </dgm:pt>
  </dgm:ptLst>
  <dgm:cxnLst>
    <dgm:cxn modelId="{85651068-2DF1-4301-8E67-C2FE173AA51D}" type="presOf" srcId="{F51172EC-5760-42B0-94C1-1489E512D58D}" destId="{493B8C7A-DBCB-4DDC-8E30-E91EDDDC8612}" srcOrd="0" destOrd="0" presId="urn:microsoft.com/office/officeart/2005/8/layout/chevron1"/>
    <dgm:cxn modelId="{A3F5E449-97A1-4A5E-A983-772FE2F3325D}" srcId="{D2BA08F6-7F90-41A9-874E-7104E7D8994A}" destId="{6C687B11-0088-498A-A6F2-25AE5BC583ED}" srcOrd="1" destOrd="0" parTransId="{C52433F1-0E37-4E61-87D9-7864C25C3E68}" sibTransId="{D659AD34-C6F0-4E2E-8A41-DAF6F2B73BA5}"/>
    <dgm:cxn modelId="{00998387-8B5C-4907-9A3C-682CB56E3BF3}" srcId="{D2BA08F6-7F90-41A9-874E-7104E7D8994A}" destId="{F51172EC-5760-42B0-94C1-1489E512D58D}" srcOrd="0" destOrd="0" parTransId="{19F0A1F6-FF97-4B02-916E-5595C3566581}" sibTransId="{4194D7A4-C770-4D31-879F-8503CA0A47BE}"/>
    <dgm:cxn modelId="{7446619C-4454-4CB8-9BAA-AD7C445DBE3D}" type="presOf" srcId="{D2BA08F6-7F90-41A9-874E-7104E7D8994A}" destId="{31BE29D6-E615-4426-B122-B353CED0B742}" srcOrd="0" destOrd="0" presId="urn:microsoft.com/office/officeart/2005/8/layout/chevron1"/>
    <dgm:cxn modelId="{731298C4-995B-447F-B7E7-F66601716150}" type="presOf" srcId="{E65CBE30-73F8-454F-A462-7F09220EC563}" destId="{F52053AD-F05D-4805-97DA-820FD12D6C3F}" srcOrd="0" destOrd="0" presId="urn:microsoft.com/office/officeart/2005/8/layout/chevron1"/>
    <dgm:cxn modelId="{4CA9D2D4-CFBA-454D-804A-206375413164}" srcId="{D2BA08F6-7F90-41A9-874E-7104E7D8994A}" destId="{E65CBE30-73F8-454F-A462-7F09220EC563}" srcOrd="2" destOrd="0" parTransId="{F9A4ECB7-C3CF-4ADE-8D15-7EF4C8756F13}" sibTransId="{DA6EAA6F-1F3D-4697-AB6D-21F4F150ACEC}"/>
    <dgm:cxn modelId="{CFF0E6F9-4A99-4667-9346-BA22CEDE4489}" type="presOf" srcId="{6C687B11-0088-498A-A6F2-25AE5BC583ED}" destId="{ACD3009A-B84F-44A8-8160-90C0AE4A23A6}" srcOrd="0" destOrd="0" presId="urn:microsoft.com/office/officeart/2005/8/layout/chevron1"/>
    <dgm:cxn modelId="{5D4FFA48-CF04-4AB8-B30D-5668058E3FA8}" type="presParOf" srcId="{31BE29D6-E615-4426-B122-B353CED0B742}" destId="{493B8C7A-DBCB-4DDC-8E30-E91EDDDC8612}" srcOrd="0" destOrd="0" presId="urn:microsoft.com/office/officeart/2005/8/layout/chevron1"/>
    <dgm:cxn modelId="{06290225-7A14-4BBC-B8A1-F009E150D558}" type="presParOf" srcId="{31BE29D6-E615-4426-B122-B353CED0B742}" destId="{0F6EF095-22BA-4265-96A1-A0FADC23C870}" srcOrd="1" destOrd="0" presId="urn:microsoft.com/office/officeart/2005/8/layout/chevron1"/>
    <dgm:cxn modelId="{9415CA21-D412-4654-B4DA-5BE2CA9C3895}" type="presParOf" srcId="{31BE29D6-E615-4426-B122-B353CED0B742}" destId="{ACD3009A-B84F-44A8-8160-90C0AE4A23A6}" srcOrd="2" destOrd="0" presId="urn:microsoft.com/office/officeart/2005/8/layout/chevron1"/>
    <dgm:cxn modelId="{82F20934-6EAA-4277-AB91-8F310A17AD3E}" type="presParOf" srcId="{31BE29D6-E615-4426-B122-B353CED0B742}" destId="{27B17803-39F9-4A6C-B8B0-FA0C6B5DCD85}" srcOrd="3" destOrd="0" presId="urn:microsoft.com/office/officeart/2005/8/layout/chevron1"/>
    <dgm:cxn modelId="{AC997495-407C-4EB2-9863-E8B7709B8764}" type="presParOf" srcId="{31BE29D6-E615-4426-B122-B353CED0B742}" destId="{F52053AD-F05D-4805-97DA-820FD12D6C3F}"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A602C1-EEAF-4A99-AB3E-CD441CC48B50}" type="doc">
      <dgm:prSet loTypeId="urn:microsoft.com/office/officeart/2005/8/layout/vList5" loCatId="list" qsTypeId="urn:microsoft.com/office/officeart/2005/8/quickstyle/simple5" qsCatId="simple" csTypeId="urn:microsoft.com/office/officeart/2005/8/colors/accent1_2" csCatId="accent1" phldr="1"/>
      <dgm:spPr/>
    </dgm:pt>
    <dgm:pt modelId="{0AAA84A9-918C-4E6C-9359-41C678CEF3C7}">
      <dgm:prSet phldrT="[Text]"/>
      <dgm:spPr/>
      <dgm:t>
        <a:bodyPr vert="horz"/>
        <a:lstStyle/>
        <a:p>
          <a:r>
            <a:rPr lang="en-US" dirty="0"/>
            <a:t>Understanding Your </a:t>
          </a:r>
          <a:br>
            <a:rPr lang="en-US" dirty="0"/>
          </a:br>
          <a:r>
            <a:rPr lang="en-US" dirty="0"/>
            <a:t>Top Challenges</a:t>
          </a:r>
          <a:endParaRPr lang="en-CA" dirty="0"/>
        </a:p>
      </dgm:t>
    </dgm:pt>
    <dgm:pt modelId="{64C4BB98-9A92-4935-A750-2FD2D7640984}" type="parTrans" cxnId="{C5F4411E-52AC-4EDE-A117-D0F52AF8CCCB}">
      <dgm:prSet/>
      <dgm:spPr/>
      <dgm:t>
        <a:bodyPr/>
        <a:lstStyle/>
        <a:p>
          <a:endParaRPr lang="en-CA"/>
        </a:p>
      </dgm:t>
    </dgm:pt>
    <dgm:pt modelId="{41DE9FEC-C3A6-4F2C-B857-4E6213D8A87B}" type="sibTrans" cxnId="{C5F4411E-52AC-4EDE-A117-D0F52AF8CCCB}">
      <dgm:prSet/>
      <dgm:spPr/>
      <dgm:t>
        <a:bodyPr/>
        <a:lstStyle/>
        <a:p>
          <a:endParaRPr lang="en-CA"/>
        </a:p>
      </dgm:t>
    </dgm:pt>
    <dgm:pt modelId="{9664F0CF-54F5-4966-AFE5-36B31F0214DB}">
      <dgm:prSet/>
      <dgm:spPr/>
      <dgm:t>
        <a:bodyPr/>
        <a:lstStyle/>
        <a:p>
          <a:r>
            <a:rPr lang="en-US" dirty="0"/>
            <a:t>Transitioning From Projects to Product-Centric Delivery</a:t>
          </a:r>
          <a:endParaRPr lang="en-CA" dirty="0"/>
        </a:p>
      </dgm:t>
    </dgm:pt>
    <dgm:pt modelId="{608674BD-6DAE-4353-910B-1817EE58A298}" type="parTrans" cxnId="{71A1B527-2E48-42CA-8086-E244CFB462D1}">
      <dgm:prSet/>
      <dgm:spPr/>
      <dgm:t>
        <a:bodyPr/>
        <a:lstStyle/>
        <a:p>
          <a:endParaRPr lang="en-CA"/>
        </a:p>
      </dgm:t>
    </dgm:pt>
    <dgm:pt modelId="{DE7DDB25-533D-4C09-8F9C-BE405A6F61D5}" type="sibTrans" cxnId="{71A1B527-2E48-42CA-8086-E244CFB462D1}">
      <dgm:prSet/>
      <dgm:spPr/>
      <dgm:t>
        <a:bodyPr/>
        <a:lstStyle/>
        <a:p>
          <a:endParaRPr lang="en-CA"/>
        </a:p>
      </dgm:t>
    </dgm:pt>
    <dgm:pt modelId="{080F6863-5D5B-4E06-86EC-4D06330D65EE}">
      <dgm:prSet>
        <dgm:style>
          <a:lnRef idx="1">
            <a:schemeClr val="accent1"/>
          </a:lnRef>
          <a:fillRef idx="2">
            <a:schemeClr val="accent1"/>
          </a:fillRef>
          <a:effectRef idx="1">
            <a:schemeClr val="accent1"/>
          </a:effectRef>
          <a:fontRef idx="minor">
            <a:schemeClr val="dk1"/>
          </a:fontRef>
        </dgm:style>
      </dgm:prSet>
      <dgm:spPr/>
      <dgm:t>
        <a:bodyPr/>
        <a:lstStyle/>
        <a:p>
          <a:r>
            <a:rPr lang="en-US" dirty="0"/>
            <a:t>Enterprise Agility and the Value of Change</a:t>
          </a:r>
          <a:endParaRPr lang="en-CA" dirty="0"/>
        </a:p>
      </dgm:t>
    </dgm:pt>
    <dgm:pt modelId="{64E1DBA7-A19D-4BAC-BB63-97E49B018893}" type="parTrans" cxnId="{E84BE656-E77F-4724-9177-D13CC600D4DF}">
      <dgm:prSet/>
      <dgm:spPr/>
      <dgm:t>
        <a:bodyPr/>
        <a:lstStyle/>
        <a:p>
          <a:endParaRPr lang="en-CA"/>
        </a:p>
      </dgm:t>
    </dgm:pt>
    <dgm:pt modelId="{50A424E6-BBB9-4F3A-9897-EB1F5908F19E}" type="sibTrans" cxnId="{E84BE656-E77F-4724-9177-D13CC600D4DF}">
      <dgm:prSet/>
      <dgm:spPr/>
      <dgm:t>
        <a:bodyPr/>
        <a:lstStyle/>
        <a:p>
          <a:endParaRPr lang="en-CA"/>
        </a:p>
      </dgm:t>
    </dgm:pt>
    <dgm:pt modelId="{675F227F-B96A-4D94-8BD5-E785790AAB4D}">
      <dgm:prSet/>
      <dgm:spPr/>
      <dgm:t>
        <a:bodyPr/>
        <a:lstStyle/>
        <a:p>
          <a:r>
            <a:rPr lang="en-US" dirty="0"/>
            <a:t>Defining Your Products and Product Management</a:t>
          </a:r>
          <a:endParaRPr lang="en-CA" dirty="0"/>
        </a:p>
      </dgm:t>
    </dgm:pt>
    <dgm:pt modelId="{CE858545-D636-44D6-8B77-34689EFB2DCE}" type="parTrans" cxnId="{771825FB-1FF6-4129-9016-5F6547EF5CD0}">
      <dgm:prSet/>
      <dgm:spPr/>
      <dgm:t>
        <a:bodyPr/>
        <a:lstStyle/>
        <a:p>
          <a:endParaRPr lang="en-CA"/>
        </a:p>
      </dgm:t>
    </dgm:pt>
    <dgm:pt modelId="{383C3D49-BC8E-41B8-B940-9F567695B3CB}" type="sibTrans" cxnId="{771825FB-1FF6-4129-9016-5F6547EF5CD0}">
      <dgm:prSet/>
      <dgm:spPr/>
      <dgm:t>
        <a:bodyPr/>
        <a:lstStyle/>
        <a:p>
          <a:endParaRPr lang="en-CA"/>
        </a:p>
      </dgm:t>
    </dgm:pt>
    <dgm:pt modelId="{F496DD87-62C7-4FCE-96A0-B95E1275D203}">
      <dgm:prSet/>
      <dgm:spPr/>
      <dgm:t>
        <a:bodyPr/>
        <a:lstStyle/>
        <a:p>
          <a:r>
            <a:rPr lang="en-US" dirty="0"/>
            <a:t>Connecting Product Management to Agile Practices</a:t>
          </a:r>
          <a:endParaRPr lang="en-CA" dirty="0"/>
        </a:p>
      </dgm:t>
    </dgm:pt>
    <dgm:pt modelId="{E26A633F-727C-4CB7-99AC-4DFCCFD77DDC}" type="parTrans" cxnId="{A915379E-6B28-4A96-B826-D20897F5AB27}">
      <dgm:prSet/>
      <dgm:spPr/>
      <dgm:t>
        <a:bodyPr/>
        <a:lstStyle/>
        <a:p>
          <a:endParaRPr lang="en-CA"/>
        </a:p>
      </dgm:t>
    </dgm:pt>
    <dgm:pt modelId="{197D9956-D35D-4AC7-BD5A-F7B8B6E1E8C1}" type="sibTrans" cxnId="{A915379E-6B28-4A96-B826-D20897F5AB27}">
      <dgm:prSet/>
      <dgm:spPr/>
      <dgm:t>
        <a:bodyPr/>
        <a:lstStyle/>
        <a:p>
          <a:endParaRPr lang="en-CA"/>
        </a:p>
      </dgm:t>
    </dgm:pt>
    <dgm:pt modelId="{4DCC3CF3-BEA4-45F7-9E9B-AC38032DEED4}">
      <dgm:prSet/>
      <dgm:spPr/>
      <dgm:t>
        <a:bodyPr/>
        <a:lstStyle/>
        <a:p>
          <a:r>
            <a:rPr lang="en-CA" dirty="0"/>
            <a:t>Wrap-Up and Retrospective</a:t>
          </a:r>
        </a:p>
      </dgm:t>
    </dgm:pt>
    <dgm:pt modelId="{F2E44A1D-A1D5-433A-9A49-51E38B521E52}" type="parTrans" cxnId="{DB1CEF63-6576-4022-B185-A8CD80B48FA9}">
      <dgm:prSet/>
      <dgm:spPr/>
      <dgm:t>
        <a:bodyPr/>
        <a:lstStyle/>
        <a:p>
          <a:endParaRPr lang="en-CA"/>
        </a:p>
      </dgm:t>
    </dgm:pt>
    <dgm:pt modelId="{49C2738D-A94F-4109-BB76-7C99147F8D1F}" type="sibTrans" cxnId="{DB1CEF63-6576-4022-B185-A8CD80B48FA9}">
      <dgm:prSet/>
      <dgm:spPr/>
      <dgm:t>
        <a:bodyPr/>
        <a:lstStyle/>
        <a:p>
          <a:endParaRPr lang="en-CA"/>
        </a:p>
      </dgm:t>
    </dgm:pt>
    <dgm:pt modelId="{2C573BBD-BFCE-42B7-ABE2-2BF0CD029933}">
      <dgm:prSet/>
      <dgm:spPr/>
      <dgm:t>
        <a:bodyPr/>
        <a:lstStyle/>
        <a:p>
          <a:r>
            <a:rPr lang="en-CA" dirty="0"/>
            <a:t>Commit to Empowering Agile Product Teams</a:t>
          </a:r>
        </a:p>
      </dgm:t>
    </dgm:pt>
    <dgm:pt modelId="{4B29C0A4-9F73-4B23-87DA-8E128ABCDEF6}" type="parTrans" cxnId="{72C8060A-5542-4F79-BBB2-D1BC12061D50}">
      <dgm:prSet/>
      <dgm:spPr/>
      <dgm:t>
        <a:bodyPr/>
        <a:lstStyle/>
        <a:p>
          <a:endParaRPr lang="en-US"/>
        </a:p>
      </dgm:t>
    </dgm:pt>
    <dgm:pt modelId="{3CEDCAF1-EAFF-44B6-B242-40AFF13D846D}" type="sibTrans" cxnId="{72C8060A-5542-4F79-BBB2-D1BC12061D50}">
      <dgm:prSet/>
      <dgm:spPr/>
      <dgm:t>
        <a:bodyPr/>
        <a:lstStyle/>
        <a:p>
          <a:endParaRPr lang="en-US"/>
        </a:p>
      </dgm:t>
    </dgm:pt>
    <dgm:pt modelId="{8E94AD95-9FA3-46D0-96D5-DA2E7B6B419F}" type="pres">
      <dgm:prSet presAssocID="{EDA602C1-EEAF-4A99-AB3E-CD441CC48B50}" presName="Name0" presStyleCnt="0">
        <dgm:presLayoutVars>
          <dgm:dir/>
          <dgm:animLvl val="lvl"/>
          <dgm:resizeHandles val="exact"/>
        </dgm:presLayoutVars>
      </dgm:prSet>
      <dgm:spPr/>
    </dgm:pt>
    <dgm:pt modelId="{3B52782E-1E64-4E4E-A7A3-8550EE6FBEB4}" type="pres">
      <dgm:prSet presAssocID="{0AAA84A9-918C-4E6C-9359-41C678CEF3C7}" presName="linNode" presStyleCnt="0"/>
      <dgm:spPr/>
    </dgm:pt>
    <dgm:pt modelId="{5C9E87A0-5762-4202-8B87-8D087D92FA85}" type="pres">
      <dgm:prSet presAssocID="{0AAA84A9-918C-4E6C-9359-41C678CEF3C7}" presName="parentText" presStyleLbl="node1" presStyleIdx="0" presStyleCnt="7">
        <dgm:presLayoutVars>
          <dgm:chMax val="1"/>
          <dgm:bulletEnabled val="1"/>
        </dgm:presLayoutVars>
      </dgm:prSet>
      <dgm:spPr>
        <a:xfrm>
          <a:off x="2106140" y="494"/>
          <a:ext cx="2021791" cy="791919"/>
        </a:xfrm>
      </dgm:spPr>
    </dgm:pt>
    <dgm:pt modelId="{6391DD6D-CC52-4DB8-88D9-5737D2E36932}" type="pres">
      <dgm:prSet presAssocID="{41DE9FEC-C3A6-4F2C-B857-4E6213D8A87B}" presName="sp" presStyleCnt="0"/>
      <dgm:spPr/>
    </dgm:pt>
    <dgm:pt modelId="{8E4BD03F-C840-432F-A0D6-E458D6AC6D8E}" type="pres">
      <dgm:prSet presAssocID="{9664F0CF-54F5-4966-AFE5-36B31F0214DB}" presName="linNode" presStyleCnt="0"/>
      <dgm:spPr/>
    </dgm:pt>
    <dgm:pt modelId="{492ACEC9-C050-4376-A719-8D26FA8AD8B9}" type="pres">
      <dgm:prSet presAssocID="{9664F0CF-54F5-4966-AFE5-36B31F0214DB}" presName="parentText" presStyleLbl="node1" presStyleIdx="1" presStyleCnt="7">
        <dgm:presLayoutVars>
          <dgm:chMax val="1"/>
          <dgm:bulletEnabled val="1"/>
        </dgm:presLayoutVars>
      </dgm:prSet>
      <dgm:spPr/>
    </dgm:pt>
    <dgm:pt modelId="{DA48BF21-2BBD-4EB8-A28C-118A1E628563}" type="pres">
      <dgm:prSet presAssocID="{DE7DDB25-533D-4C09-8F9C-BE405A6F61D5}" presName="sp" presStyleCnt="0"/>
      <dgm:spPr/>
    </dgm:pt>
    <dgm:pt modelId="{104B2370-0276-46C5-85C3-51D36C6D1FFF}" type="pres">
      <dgm:prSet presAssocID="{080F6863-5D5B-4E06-86EC-4D06330D65EE}" presName="linNode" presStyleCnt="0"/>
      <dgm:spPr/>
    </dgm:pt>
    <dgm:pt modelId="{8B3DDAB7-6A41-43F0-8B98-5BCDBCADF53D}" type="pres">
      <dgm:prSet presAssocID="{080F6863-5D5B-4E06-86EC-4D06330D65EE}" presName="parentText" presStyleLbl="node1" presStyleIdx="2" presStyleCnt="7">
        <dgm:presLayoutVars>
          <dgm:chMax val="1"/>
          <dgm:bulletEnabled val="1"/>
        </dgm:presLayoutVars>
      </dgm:prSet>
      <dgm:spPr/>
    </dgm:pt>
    <dgm:pt modelId="{482E6021-A6A4-41DE-B187-15B4DFB0F8CF}" type="pres">
      <dgm:prSet presAssocID="{50A424E6-BBB9-4F3A-9897-EB1F5908F19E}" presName="sp" presStyleCnt="0"/>
      <dgm:spPr/>
    </dgm:pt>
    <dgm:pt modelId="{858FCB54-0746-47FE-97D1-CC93BF7A1795}" type="pres">
      <dgm:prSet presAssocID="{675F227F-B96A-4D94-8BD5-E785790AAB4D}" presName="linNode" presStyleCnt="0"/>
      <dgm:spPr/>
    </dgm:pt>
    <dgm:pt modelId="{5FF22DC6-13BC-41F2-B987-916D0935DCE8}" type="pres">
      <dgm:prSet presAssocID="{675F227F-B96A-4D94-8BD5-E785790AAB4D}" presName="parentText" presStyleLbl="node1" presStyleIdx="3" presStyleCnt="7">
        <dgm:presLayoutVars>
          <dgm:chMax val="1"/>
          <dgm:bulletEnabled val="1"/>
        </dgm:presLayoutVars>
      </dgm:prSet>
      <dgm:spPr/>
    </dgm:pt>
    <dgm:pt modelId="{D2E9F103-5085-4049-89C7-CAF5B10424DC}" type="pres">
      <dgm:prSet presAssocID="{383C3D49-BC8E-41B8-B940-9F567695B3CB}" presName="sp" presStyleCnt="0"/>
      <dgm:spPr/>
    </dgm:pt>
    <dgm:pt modelId="{978480A7-79A1-4798-9869-A27873D4A439}" type="pres">
      <dgm:prSet presAssocID="{F496DD87-62C7-4FCE-96A0-B95E1275D203}" presName="linNode" presStyleCnt="0"/>
      <dgm:spPr/>
    </dgm:pt>
    <dgm:pt modelId="{FD8B83DC-4D45-4A9D-907E-F1A742DF3EB5}" type="pres">
      <dgm:prSet presAssocID="{F496DD87-62C7-4FCE-96A0-B95E1275D203}" presName="parentText" presStyleLbl="node1" presStyleIdx="4" presStyleCnt="7">
        <dgm:presLayoutVars>
          <dgm:chMax val="1"/>
          <dgm:bulletEnabled val="1"/>
        </dgm:presLayoutVars>
      </dgm:prSet>
      <dgm:spPr/>
    </dgm:pt>
    <dgm:pt modelId="{B7604EC3-26A8-44E0-AD54-B8BD9C5C8A91}" type="pres">
      <dgm:prSet presAssocID="{197D9956-D35D-4AC7-BD5A-F7B8B6E1E8C1}" presName="sp" presStyleCnt="0"/>
      <dgm:spPr/>
    </dgm:pt>
    <dgm:pt modelId="{BBCD607A-E711-4E64-A15D-96D632556304}" type="pres">
      <dgm:prSet presAssocID="{2C573BBD-BFCE-42B7-ABE2-2BF0CD029933}" presName="linNode" presStyleCnt="0"/>
      <dgm:spPr/>
    </dgm:pt>
    <dgm:pt modelId="{0FE238B3-A6FC-4B1C-A932-0130BC081B71}" type="pres">
      <dgm:prSet presAssocID="{2C573BBD-BFCE-42B7-ABE2-2BF0CD029933}" presName="parentText" presStyleLbl="node1" presStyleIdx="5" presStyleCnt="7">
        <dgm:presLayoutVars>
          <dgm:chMax val="1"/>
          <dgm:bulletEnabled val="1"/>
        </dgm:presLayoutVars>
      </dgm:prSet>
      <dgm:spPr/>
    </dgm:pt>
    <dgm:pt modelId="{3ACC6DC8-0D5F-4E66-BC87-6D03C6192BCC}" type="pres">
      <dgm:prSet presAssocID="{3CEDCAF1-EAFF-44B6-B242-40AFF13D846D}" presName="sp" presStyleCnt="0"/>
      <dgm:spPr/>
    </dgm:pt>
    <dgm:pt modelId="{94B43228-8EA5-47E4-9D8A-848C02195735}" type="pres">
      <dgm:prSet presAssocID="{4DCC3CF3-BEA4-45F7-9E9B-AC38032DEED4}" presName="linNode" presStyleCnt="0"/>
      <dgm:spPr/>
    </dgm:pt>
    <dgm:pt modelId="{39336184-19B1-4422-85AF-A694E6B5895B}" type="pres">
      <dgm:prSet presAssocID="{4DCC3CF3-BEA4-45F7-9E9B-AC38032DEED4}" presName="parentText" presStyleLbl="node1" presStyleIdx="6" presStyleCnt="7">
        <dgm:presLayoutVars>
          <dgm:chMax val="1"/>
          <dgm:bulletEnabled val="1"/>
        </dgm:presLayoutVars>
      </dgm:prSet>
      <dgm:spPr/>
    </dgm:pt>
  </dgm:ptLst>
  <dgm:cxnLst>
    <dgm:cxn modelId="{72C8060A-5542-4F79-BBB2-D1BC12061D50}" srcId="{EDA602C1-EEAF-4A99-AB3E-CD441CC48B50}" destId="{2C573BBD-BFCE-42B7-ABE2-2BF0CD029933}" srcOrd="5" destOrd="0" parTransId="{4B29C0A4-9F73-4B23-87DA-8E128ABCDEF6}" sibTransId="{3CEDCAF1-EAFF-44B6-B242-40AFF13D846D}"/>
    <dgm:cxn modelId="{931E030D-7EE1-4BEF-B428-ED36DE3C0F5C}" type="presOf" srcId="{080F6863-5D5B-4E06-86EC-4D06330D65EE}" destId="{8B3DDAB7-6A41-43F0-8B98-5BCDBCADF53D}" srcOrd="0" destOrd="0" presId="urn:microsoft.com/office/officeart/2005/8/layout/vList5"/>
    <dgm:cxn modelId="{C5F4411E-52AC-4EDE-A117-D0F52AF8CCCB}" srcId="{EDA602C1-EEAF-4A99-AB3E-CD441CC48B50}" destId="{0AAA84A9-918C-4E6C-9359-41C678CEF3C7}" srcOrd="0" destOrd="0" parTransId="{64C4BB98-9A92-4935-A750-2FD2D7640984}" sibTransId="{41DE9FEC-C3A6-4F2C-B857-4E6213D8A87B}"/>
    <dgm:cxn modelId="{71A1B527-2E48-42CA-8086-E244CFB462D1}" srcId="{EDA602C1-EEAF-4A99-AB3E-CD441CC48B50}" destId="{9664F0CF-54F5-4966-AFE5-36B31F0214DB}" srcOrd="1" destOrd="0" parTransId="{608674BD-6DAE-4353-910B-1817EE58A298}" sibTransId="{DE7DDB25-533D-4C09-8F9C-BE405A6F61D5}"/>
    <dgm:cxn modelId="{DB1CEF63-6576-4022-B185-A8CD80B48FA9}" srcId="{EDA602C1-EEAF-4A99-AB3E-CD441CC48B50}" destId="{4DCC3CF3-BEA4-45F7-9E9B-AC38032DEED4}" srcOrd="6" destOrd="0" parTransId="{F2E44A1D-A1D5-433A-9A49-51E38B521E52}" sibTransId="{49C2738D-A94F-4109-BB76-7C99147F8D1F}"/>
    <dgm:cxn modelId="{E84BE656-E77F-4724-9177-D13CC600D4DF}" srcId="{EDA602C1-EEAF-4A99-AB3E-CD441CC48B50}" destId="{080F6863-5D5B-4E06-86EC-4D06330D65EE}" srcOrd="2" destOrd="0" parTransId="{64E1DBA7-A19D-4BAC-BB63-97E49B018893}" sibTransId="{50A424E6-BBB9-4F3A-9897-EB1F5908F19E}"/>
    <dgm:cxn modelId="{8B292B59-2DFF-4371-BA70-619E63B28E17}" type="presOf" srcId="{2C573BBD-BFCE-42B7-ABE2-2BF0CD029933}" destId="{0FE238B3-A6FC-4B1C-A932-0130BC081B71}" srcOrd="0" destOrd="0" presId="urn:microsoft.com/office/officeart/2005/8/layout/vList5"/>
    <dgm:cxn modelId="{25989A79-06D5-4641-B4C6-7006E6368E12}" type="presOf" srcId="{EDA602C1-EEAF-4A99-AB3E-CD441CC48B50}" destId="{8E94AD95-9FA3-46D0-96D5-DA2E7B6B419F}" srcOrd="0" destOrd="0" presId="urn:microsoft.com/office/officeart/2005/8/layout/vList5"/>
    <dgm:cxn modelId="{A784027C-13B0-4068-B781-349BD39E0C45}" type="presOf" srcId="{F496DD87-62C7-4FCE-96A0-B95E1275D203}" destId="{FD8B83DC-4D45-4A9D-907E-F1A742DF3EB5}" srcOrd="0" destOrd="0" presId="urn:microsoft.com/office/officeart/2005/8/layout/vList5"/>
    <dgm:cxn modelId="{A915379E-6B28-4A96-B826-D20897F5AB27}" srcId="{EDA602C1-EEAF-4A99-AB3E-CD441CC48B50}" destId="{F496DD87-62C7-4FCE-96A0-B95E1275D203}" srcOrd="4" destOrd="0" parTransId="{E26A633F-727C-4CB7-99AC-4DFCCFD77DDC}" sibTransId="{197D9956-D35D-4AC7-BD5A-F7B8B6E1E8C1}"/>
    <dgm:cxn modelId="{06B921C3-E4E7-4B1E-B4D1-4A6170599DFF}" type="presOf" srcId="{0AAA84A9-918C-4E6C-9359-41C678CEF3C7}" destId="{5C9E87A0-5762-4202-8B87-8D087D92FA85}" srcOrd="0" destOrd="0" presId="urn:microsoft.com/office/officeart/2005/8/layout/vList5"/>
    <dgm:cxn modelId="{3624C0D9-CDD9-4F79-987C-7A9EF0B1B202}" type="presOf" srcId="{675F227F-B96A-4D94-8BD5-E785790AAB4D}" destId="{5FF22DC6-13BC-41F2-B987-916D0935DCE8}" srcOrd="0" destOrd="0" presId="urn:microsoft.com/office/officeart/2005/8/layout/vList5"/>
    <dgm:cxn modelId="{9DA559DB-3E61-4B49-995D-C59369402502}" type="presOf" srcId="{9664F0CF-54F5-4966-AFE5-36B31F0214DB}" destId="{492ACEC9-C050-4376-A719-8D26FA8AD8B9}" srcOrd="0" destOrd="0" presId="urn:microsoft.com/office/officeart/2005/8/layout/vList5"/>
    <dgm:cxn modelId="{94E941F2-822D-48CD-91CB-A6BCE816698F}" type="presOf" srcId="{4DCC3CF3-BEA4-45F7-9E9B-AC38032DEED4}" destId="{39336184-19B1-4422-85AF-A694E6B5895B}" srcOrd="0" destOrd="0" presId="urn:microsoft.com/office/officeart/2005/8/layout/vList5"/>
    <dgm:cxn modelId="{771825FB-1FF6-4129-9016-5F6547EF5CD0}" srcId="{EDA602C1-EEAF-4A99-AB3E-CD441CC48B50}" destId="{675F227F-B96A-4D94-8BD5-E785790AAB4D}" srcOrd="3" destOrd="0" parTransId="{CE858545-D636-44D6-8B77-34689EFB2DCE}" sibTransId="{383C3D49-BC8E-41B8-B940-9F567695B3CB}"/>
    <dgm:cxn modelId="{EA9C1CD6-3EED-47DB-B32E-D0377AF1D0D8}" type="presParOf" srcId="{8E94AD95-9FA3-46D0-96D5-DA2E7B6B419F}" destId="{3B52782E-1E64-4E4E-A7A3-8550EE6FBEB4}" srcOrd="0" destOrd="0" presId="urn:microsoft.com/office/officeart/2005/8/layout/vList5"/>
    <dgm:cxn modelId="{BA04AC74-C581-4E17-ADDC-FD8B78632523}" type="presParOf" srcId="{3B52782E-1E64-4E4E-A7A3-8550EE6FBEB4}" destId="{5C9E87A0-5762-4202-8B87-8D087D92FA85}" srcOrd="0" destOrd="0" presId="urn:microsoft.com/office/officeart/2005/8/layout/vList5"/>
    <dgm:cxn modelId="{2AAA16C9-2DDB-43C3-AC5E-0B1634A8E0D0}" type="presParOf" srcId="{8E94AD95-9FA3-46D0-96D5-DA2E7B6B419F}" destId="{6391DD6D-CC52-4DB8-88D9-5737D2E36932}" srcOrd="1" destOrd="0" presId="urn:microsoft.com/office/officeart/2005/8/layout/vList5"/>
    <dgm:cxn modelId="{96104461-11FB-4443-8E73-611BAB52A6E8}" type="presParOf" srcId="{8E94AD95-9FA3-46D0-96D5-DA2E7B6B419F}" destId="{8E4BD03F-C840-432F-A0D6-E458D6AC6D8E}" srcOrd="2" destOrd="0" presId="urn:microsoft.com/office/officeart/2005/8/layout/vList5"/>
    <dgm:cxn modelId="{E0FF5EE5-034C-4ADD-A2E3-2EF00B638620}" type="presParOf" srcId="{8E4BD03F-C840-432F-A0D6-E458D6AC6D8E}" destId="{492ACEC9-C050-4376-A719-8D26FA8AD8B9}" srcOrd="0" destOrd="0" presId="urn:microsoft.com/office/officeart/2005/8/layout/vList5"/>
    <dgm:cxn modelId="{E8A53934-106A-4CF6-BA76-0CE4CA2BA01B}" type="presParOf" srcId="{8E94AD95-9FA3-46D0-96D5-DA2E7B6B419F}" destId="{DA48BF21-2BBD-4EB8-A28C-118A1E628563}" srcOrd="3" destOrd="0" presId="urn:microsoft.com/office/officeart/2005/8/layout/vList5"/>
    <dgm:cxn modelId="{3274D526-9226-4E9F-B3E1-4DD0A076CB21}" type="presParOf" srcId="{8E94AD95-9FA3-46D0-96D5-DA2E7B6B419F}" destId="{104B2370-0276-46C5-85C3-51D36C6D1FFF}" srcOrd="4" destOrd="0" presId="urn:microsoft.com/office/officeart/2005/8/layout/vList5"/>
    <dgm:cxn modelId="{E048C263-A127-45EC-ADDB-45387E64B7B1}" type="presParOf" srcId="{104B2370-0276-46C5-85C3-51D36C6D1FFF}" destId="{8B3DDAB7-6A41-43F0-8B98-5BCDBCADF53D}" srcOrd="0" destOrd="0" presId="urn:microsoft.com/office/officeart/2005/8/layout/vList5"/>
    <dgm:cxn modelId="{9CAB25CD-546A-4312-93C3-B47E73517CE2}" type="presParOf" srcId="{8E94AD95-9FA3-46D0-96D5-DA2E7B6B419F}" destId="{482E6021-A6A4-41DE-B187-15B4DFB0F8CF}" srcOrd="5" destOrd="0" presId="urn:microsoft.com/office/officeart/2005/8/layout/vList5"/>
    <dgm:cxn modelId="{85E90C6C-53E5-4F2C-9FF1-207AE6E0424A}" type="presParOf" srcId="{8E94AD95-9FA3-46D0-96D5-DA2E7B6B419F}" destId="{858FCB54-0746-47FE-97D1-CC93BF7A1795}" srcOrd="6" destOrd="0" presId="urn:microsoft.com/office/officeart/2005/8/layout/vList5"/>
    <dgm:cxn modelId="{D59B3044-1F48-40DE-9C67-F7F8D96C3642}" type="presParOf" srcId="{858FCB54-0746-47FE-97D1-CC93BF7A1795}" destId="{5FF22DC6-13BC-41F2-B987-916D0935DCE8}" srcOrd="0" destOrd="0" presId="urn:microsoft.com/office/officeart/2005/8/layout/vList5"/>
    <dgm:cxn modelId="{88E77A2C-B5A9-4D17-B03B-EEC8C1B2E19C}" type="presParOf" srcId="{8E94AD95-9FA3-46D0-96D5-DA2E7B6B419F}" destId="{D2E9F103-5085-4049-89C7-CAF5B10424DC}" srcOrd="7" destOrd="0" presId="urn:microsoft.com/office/officeart/2005/8/layout/vList5"/>
    <dgm:cxn modelId="{D996E93E-CFAC-40AF-8897-FF4255C5A72B}" type="presParOf" srcId="{8E94AD95-9FA3-46D0-96D5-DA2E7B6B419F}" destId="{978480A7-79A1-4798-9869-A27873D4A439}" srcOrd="8" destOrd="0" presId="urn:microsoft.com/office/officeart/2005/8/layout/vList5"/>
    <dgm:cxn modelId="{059618F5-9042-4EC5-B4BC-AB6A8EB1D340}" type="presParOf" srcId="{978480A7-79A1-4798-9869-A27873D4A439}" destId="{FD8B83DC-4D45-4A9D-907E-F1A742DF3EB5}" srcOrd="0" destOrd="0" presId="urn:microsoft.com/office/officeart/2005/8/layout/vList5"/>
    <dgm:cxn modelId="{A978B9E4-855E-44E2-ADF8-272D90493F97}" type="presParOf" srcId="{8E94AD95-9FA3-46D0-96D5-DA2E7B6B419F}" destId="{B7604EC3-26A8-44E0-AD54-B8BD9C5C8A91}" srcOrd="9" destOrd="0" presId="urn:microsoft.com/office/officeart/2005/8/layout/vList5"/>
    <dgm:cxn modelId="{1D09B545-CB1A-4BD6-BCE5-26A1B6BD4DB4}" type="presParOf" srcId="{8E94AD95-9FA3-46D0-96D5-DA2E7B6B419F}" destId="{BBCD607A-E711-4E64-A15D-96D632556304}" srcOrd="10" destOrd="0" presId="urn:microsoft.com/office/officeart/2005/8/layout/vList5"/>
    <dgm:cxn modelId="{41F28999-E3BD-4455-A38B-E70116CB1C48}" type="presParOf" srcId="{BBCD607A-E711-4E64-A15D-96D632556304}" destId="{0FE238B3-A6FC-4B1C-A932-0130BC081B71}" srcOrd="0" destOrd="0" presId="urn:microsoft.com/office/officeart/2005/8/layout/vList5"/>
    <dgm:cxn modelId="{C279D3A7-2BEB-43C6-B10E-5CF65736271B}" type="presParOf" srcId="{8E94AD95-9FA3-46D0-96D5-DA2E7B6B419F}" destId="{3ACC6DC8-0D5F-4E66-BC87-6D03C6192BCC}" srcOrd="11" destOrd="0" presId="urn:microsoft.com/office/officeart/2005/8/layout/vList5"/>
    <dgm:cxn modelId="{8A190617-CE66-4817-87CD-AB128E4C54B2}" type="presParOf" srcId="{8E94AD95-9FA3-46D0-96D5-DA2E7B6B419F}" destId="{94B43228-8EA5-47E4-9D8A-848C02195735}" srcOrd="12" destOrd="0" presId="urn:microsoft.com/office/officeart/2005/8/layout/vList5"/>
    <dgm:cxn modelId="{F0F108A8-DBE7-4BE7-9330-A71467EDC379}" type="presParOf" srcId="{94B43228-8EA5-47E4-9D8A-848C02195735}" destId="{39336184-19B1-4422-85AF-A694E6B5895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A602C1-EEAF-4A99-AB3E-CD441CC48B50}" type="doc">
      <dgm:prSet loTypeId="urn:microsoft.com/office/officeart/2005/8/layout/vList5" loCatId="list" qsTypeId="urn:microsoft.com/office/officeart/2005/8/quickstyle/simple5" qsCatId="simple" csTypeId="urn:microsoft.com/office/officeart/2005/8/colors/accent1_2" csCatId="accent1" phldr="1"/>
      <dgm:spPr/>
    </dgm:pt>
    <dgm:pt modelId="{0AAA84A9-918C-4E6C-9359-41C678CEF3C7}">
      <dgm:prSet phldrT="[Text]"/>
      <dgm:spPr/>
      <dgm:t>
        <a:bodyPr vert="horz"/>
        <a:lstStyle/>
        <a:p>
          <a:r>
            <a:rPr lang="en-US" dirty="0"/>
            <a:t>Understanding Your </a:t>
          </a:r>
          <a:br>
            <a:rPr lang="en-US" dirty="0"/>
          </a:br>
          <a:r>
            <a:rPr lang="en-US" dirty="0"/>
            <a:t>Top Challenges</a:t>
          </a:r>
          <a:endParaRPr lang="en-CA" dirty="0"/>
        </a:p>
      </dgm:t>
    </dgm:pt>
    <dgm:pt modelId="{64C4BB98-9A92-4935-A750-2FD2D7640984}" type="parTrans" cxnId="{C5F4411E-52AC-4EDE-A117-D0F52AF8CCCB}">
      <dgm:prSet/>
      <dgm:spPr/>
      <dgm:t>
        <a:bodyPr/>
        <a:lstStyle/>
        <a:p>
          <a:endParaRPr lang="en-CA"/>
        </a:p>
      </dgm:t>
    </dgm:pt>
    <dgm:pt modelId="{41DE9FEC-C3A6-4F2C-B857-4E6213D8A87B}" type="sibTrans" cxnId="{C5F4411E-52AC-4EDE-A117-D0F52AF8CCCB}">
      <dgm:prSet/>
      <dgm:spPr/>
      <dgm:t>
        <a:bodyPr/>
        <a:lstStyle/>
        <a:p>
          <a:endParaRPr lang="en-CA"/>
        </a:p>
      </dgm:t>
    </dgm:pt>
    <dgm:pt modelId="{9664F0CF-54F5-4966-AFE5-36B31F0214DB}">
      <dgm:prSet/>
      <dgm:spPr/>
      <dgm:t>
        <a:bodyPr/>
        <a:lstStyle/>
        <a:p>
          <a:r>
            <a:rPr lang="en-US" dirty="0"/>
            <a:t>Transitioning From Projects to Product-Centric Delivery</a:t>
          </a:r>
          <a:endParaRPr lang="en-CA" dirty="0"/>
        </a:p>
      </dgm:t>
    </dgm:pt>
    <dgm:pt modelId="{608674BD-6DAE-4353-910B-1817EE58A298}" type="parTrans" cxnId="{71A1B527-2E48-42CA-8086-E244CFB462D1}">
      <dgm:prSet/>
      <dgm:spPr/>
      <dgm:t>
        <a:bodyPr/>
        <a:lstStyle/>
        <a:p>
          <a:endParaRPr lang="en-CA"/>
        </a:p>
      </dgm:t>
    </dgm:pt>
    <dgm:pt modelId="{DE7DDB25-533D-4C09-8F9C-BE405A6F61D5}" type="sibTrans" cxnId="{71A1B527-2E48-42CA-8086-E244CFB462D1}">
      <dgm:prSet/>
      <dgm:spPr/>
      <dgm:t>
        <a:bodyPr/>
        <a:lstStyle/>
        <a:p>
          <a:endParaRPr lang="en-CA"/>
        </a:p>
      </dgm:t>
    </dgm:pt>
    <dgm:pt modelId="{080F6863-5D5B-4E06-86EC-4D06330D65EE}">
      <dgm:prSet/>
      <dgm:spPr/>
      <dgm:t>
        <a:bodyPr/>
        <a:lstStyle/>
        <a:p>
          <a:r>
            <a:rPr lang="en-US" dirty="0"/>
            <a:t>Enterprise Agility and the Value of Change</a:t>
          </a:r>
          <a:endParaRPr lang="en-CA" dirty="0"/>
        </a:p>
      </dgm:t>
    </dgm:pt>
    <dgm:pt modelId="{64E1DBA7-A19D-4BAC-BB63-97E49B018893}" type="parTrans" cxnId="{E84BE656-E77F-4724-9177-D13CC600D4DF}">
      <dgm:prSet/>
      <dgm:spPr/>
      <dgm:t>
        <a:bodyPr/>
        <a:lstStyle/>
        <a:p>
          <a:endParaRPr lang="en-CA"/>
        </a:p>
      </dgm:t>
    </dgm:pt>
    <dgm:pt modelId="{50A424E6-BBB9-4F3A-9897-EB1F5908F19E}" type="sibTrans" cxnId="{E84BE656-E77F-4724-9177-D13CC600D4DF}">
      <dgm:prSet/>
      <dgm:spPr/>
      <dgm:t>
        <a:bodyPr/>
        <a:lstStyle/>
        <a:p>
          <a:endParaRPr lang="en-CA"/>
        </a:p>
      </dgm:t>
    </dgm:pt>
    <dgm:pt modelId="{675F227F-B96A-4D94-8BD5-E785790AAB4D}">
      <dgm:prSet>
        <dgm:style>
          <a:lnRef idx="1">
            <a:schemeClr val="accent1"/>
          </a:lnRef>
          <a:fillRef idx="2">
            <a:schemeClr val="accent1"/>
          </a:fillRef>
          <a:effectRef idx="1">
            <a:schemeClr val="accent1"/>
          </a:effectRef>
          <a:fontRef idx="minor">
            <a:schemeClr val="dk1"/>
          </a:fontRef>
        </dgm:style>
      </dgm:prSet>
      <dgm:spPr/>
      <dgm:t>
        <a:bodyPr/>
        <a:lstStyle/>
        <a:p>
          <a:r>
            <a:rPr lang="en-US" dirty="0"/>
            <a:t>Defining Your Products and Product Management</a:t>
          </a:r>
          <a:endParaRPr lang="en-CA" dirty="0"/>
        </a:p>
      </dgm:t>
    </dgm:pt>
    <dgm:pt modelId="{CE858545-D636-44D6-8B77-34689EFB2DCE}" type="parTrans" cxnId="{771825FB-1FF6-4129-9016-5F6547EF5CD0}">
      <dgm:prSet/>
      <dgm:spPr/>
      <dgm:t>
        <a:bodyPr/>
        <a:lstStyle/>
        <a:p>
          <a:endParaRPr lang="en-CA"/>
        </a:p>
      </dgm:t>
    </dgm:pt>
    <dgm:pt modelId="{383C3D49-BC8E-41B8-B940-9F567695B3CB}" type="sibTrans" cxnId="{771825FB-1FF6-4129-9016-5F6547EF5CD0}">
      <dgm:prSet/>
      <dgm:spPr/>
      <dgm:t>
        <a:bodyPr/>
        <a:lstStyle/>
        <a:p>
          <a:endParaRPr lang="en-CA"/>
        </a:p>
      </dgm:t>
    </dgm:pt>
    <dgm:pt modelId="{F496DD87-62C7-4FCE-96A0-B95E1275D203}">
      <dgm:prSet/>
      <dgm:spPr/>
      <dgm:t>
        <a:bodyPr/>
        <a:lstStyle/>
        <a:p>
          <a:r>
            <a:rPr lang="en-US" dirty="0"/>
            <a:t>Connecting Product Management to Agile Practices</a:t>
          </a:r>
          <a:endParaRPr lang="en-CA" dirty="0"/>
        </a:p>
      </dgm:t>
    </dgm:pt>
    <dgm:pt modelId="{E26A633F-727C-4CB7-99AC-4DFCCFD77DDC}" type="parTrans" cxnId="{A915379E-6B28-4A96-B826-D20897F5AB27}">
      <dgm:prSet/>
      <dgm:spPr/>
      <dgm:t>
        <a:bodyPr/>
        <a:lstStyle/>
        <a:p>
          <a:endParaRPr lang="en-CA"/>
        </a:p>
      </dgm:t>
    </dgm:pt>
    <dgm:pt modelId="{197D9956-D35D-4AC7-BD5A-F7B8B6E1E8C1}" type="sibTrans" cxnId="{A915379E-6B28-4A96-B826-D20897F5AB27}">
      <dgm:prSet/>
      <dgm:spPr/>
      <dgm:t>
        <a:bodyPr/>
        <a:lstStyle/>
        <a:p>
          <a:endParaRPr lang="en-CA"/>
        </a:p>
      </dgm:t>
    </dgm:pt>
    <dgm:pt modelId="{4DCC3CF3-BEA4-45F7-9E9B-AC38032DEED4}">
      <dgm:prSet/>
      <dgm:spPr/>
      <dgm:t>
        <a:bodyPr/>
        <a:lstStyle/>
        <a:p>
          <a:r>
            <a:rPr lang="en-CA" dirty="0"/>
            <a:t>Wrap-Up and Retrospective</a:t>
          </a:r>
        </a:p>
      </dgm:t>
    </dgm:pt>
    <dgm:pt modelId="{F2E44A1D-A1D5-433A-9A49-51E38B521E52}" type="parTrans" cxnId="{DB1CEF63-6576-4022-B185-A8CD80B48FA9}">
      <dgm:prSet/>
      <dgm:spPr/>
      <dgm:t>
        <a:bodyPr/>
        <a:lstStyle/>
        <a:p>
          <a:endParaRPr lang="en-CA"/>
        </a:p>
      </dgm:t>
    </dgm:pt>
    <dgm:pt modelId="{49C2738D-A94F-4109-BB76-7C99147F8D1F}" type="sibTrans" cxnId="{DB1CEF63-6576-4022-B185-A8CD80B48FA9}">
      <dgm:prSet/>
      <dgm:spPr/>
      <dgm:t>
        <a:bodyPr/>
        <a:lstStyle/>
        <a:p>
          <a:endParaRPr lang="en-CA"/>
        </a:p>
      </dgm:t>
    </dgm:pt>
    <dgm:pt modelId="{2C573BBD-BFCE-42B7-ABE2-2BF0CD029933}">
      <dgm:prSet/>
      <dgm:spPr/>
      <dgm:t>
        <a:bodyPr/>
        <a:lstStyle/>
        <a:p>
          <a:r>
            <a:rPr lang="en-CA" dirty="0"/>
            <a:t>Commit to Empowering Agile Product Teams</a:t>
          </a:r>
        </a:p>
      </dgm:t>
    </dgm:pt>
    <dgm:pt modelId="{4B29C0A4-9F73-4B23-87DA-8E128ABCDEF6}" type="parTrans" cxnId="{72C8060A-5542-4F79-BBB2-D1BC12061D50}">
      <dgm:prSet/>
      <dgm:spPr/>
      <dgm:t>
        <a:bodyPr/>
        <a:lstStyle/>
        <a:p>
          <a:endParaRPr lang="en-US"/>
        </a:p>
      </dgm:t>
    </dgm:pt>
    <dgm:pt modelId="{3CEDCAF1-EAFF-44B6-B242-40AFF13D846D}" type="sibTrans" cxnId="{72C8060A-5542-4F79-BBB2-D1BC12061D50}">
      <dgm:prSet/>
      <dgm:spPr/>
      <dgm:t>
        <a:bodyPr/>
        <a:lstStyle/>
        <a:p>
          <a:endParaRPr lang="en-US"/>
        </a:p>
      </dgm:t>
    </dgm:pt>
    <dgm:pt modelId="{8E94AD95-9FA3-46D0-96D5-DA2E7B6B419F}" type="pres">
      <dgm:prSet presAssocID="{EDA602C1-EEAF-4A99-AB3E-CD441CC48B50}" presName="Name0" presStyleCnt="0">
        <dgm:presLayoutVars>
          <dgm:dir/>
          <dgm:animLvl val="lvl"/>
          <dgm:resizeHandles val="exact"/>
        </dgm:presLayoutVars>
      </dgm:prSet>
      <dgm:spPr/>
    </dgm:pt>
    <dgm:pt modelId="{3B52782E-1E64-4E4E-A7A3-8550EE6FBEB4}" type="pres">
      <dgm:prSet presAssocID="{0AAA84A9-918C-4E6C-9359-41C678CEF3C7}" presName="linNode" presStyleCnt="0"/>
      <dgm:spPr/>
    </dgm:pt>
    <dgm:pt modelId="{5C9E87A0-5762-4202-8B87-8D087D92FA85}" type="pres">
      <dgm:prSet presAssocID="{0AAA84A9-918C-4E6C-9359-41C678CEF3C7}" presName="parentText" presStyleLbl="node1" presStyleIdx="0" presStyleCnt="7">
        <dgm:presLayoutVars>
          <dgm:chMax val="1"/>
          <dgm:bulletEnabled val="1"/>
        </dgm:presLayoutVars>
      </dgm:prSet>
      <dgm:spPr>
        <a:xfrm>
          <a:off x="2106140" y="494"/>
          <a:ext cx="2021791" cy="791919"/>
        </a:xfrm>
      </dgm:spPr>
    </dgm:pt>
    <dgm:pt modelId="{6391DD6D-CC52-4DB8-88D9-5737D2E36932}" type="pres">
      <dgm:prSet presAssocID="{41DE9FEC-C3A6-4F2C-B857-4E6213D8A87B}" presName="sp" presStyleCnt="0"/>
      <dgm:spPr/>
    </dgm:pt>
    <dgm:pt modelId="{8E4BD03F-C840-432F-A0D6-E458D6AC6D8E}" type="pres">
      <dgm:prSet presAssocID="{9664F0CF-54F5-4966-AFE5-36B31F0214DB}" presName="linNode" presStyleCnt="0"/>
      <dgm:spPr/>
    </dgm:pt>
    <dgm:pt modelId="{492ACEC9-C050-4376-A719-8D26FA8AD8B9}" type="pres">
      <dgm:prSet presAssocID="{9664F0CF-54F5-4966-AFE5-36B31F0214DB}" presName="parentText" presStyleLbl="node1" presStyleIdx="1" presStyleCnt="7">
        <dgm:presLayoutVars>
          <dgm:chMax val="1"/>
          <dgm:bulletEnabled val="1"/>
        </dgm:presLayoutVars>
      </dgm:prSet>
      <dgm:spPr/>
    </dgm:pt>
    <dgm:pt modelId="{DA48BF21-2BBD-4EB8-A28C-118A1E628563}" type="pres">
      <dgm:prSet presAssocID="{DE7DDB25-533D-4C09-8F9C-BE405A6F61D5}" presName="sp" presStyleCnt="0"/>
      <dgm:spPr/>
    </dgm:pt>
    <dgm:pt modelId="{104B2370-0276-46C5-85C3-51D36C6D1FFF}" type="pres">
      <dgm:prSet presAssocID="{080F6863-5D5B-4E06-86EC-4D06330D65EE}" presName="linNode" presStyleCnt="0"/>
      <dgm:spPr/>
    </dgm:pt>
    <dgm:pt modelId="{8B3DDAB7-6A41-43F0-8B98-5BCDBCADF53D}" type="pres">
      <dgm:prSet presAssocID="{080F6863-5D5B-4E06-86EC-4D06330D65EE}" presName="parentText" presStyleLbl="node1" presStyleIdx="2" presStyleCnt="7">
        <dgm:presLayoutVars>
          <dgm:chMax val="1"/>
          <dgm:bulletEnabled val="1"/>
        </dgm:presLayoutVars>
      </dgm:prSet>
      <dgm:spPr/>
    </dgm:pt>
    <dgm:pt modelId="{482E6021-A6A4-41DE-B187-15B4DFB0F8CF}" type="pres">
      <dgm:prSet presAssocID="{50A424E6-BBB9-4F3A-9897-EB1F5908F19E}" presName="sp" presStyleCnt="0"/>
      <dgm:spPr/>
    </dgm:pt>
    <dgm:pt modelId="{858FCB54-0746-47FE-97D1-CC93BF7A1795}" type="pres">
      <dgm:prSet presAssocID="{675F227F-B96A-4D94-8BD5-E785790AAB4D}" presName="linNode" presStyleCnt="0"/>
      <dgm:spPr/>
    </dgm:pt>
    <dgm:pt modelId="{5FF22DC6-13BC-41F2-B987-916D0935DCE8}" type="pres">
      <dgm:prSet presAssocID="{675F227F-B96A-4D94-8BD5-E785790AAB4D}" presName="parentText" presStyleLbl="node1" presStyleIdx="3" presStyleCnt="7">
        <dgm:presLayoutVars>
          <dgm:chMax val="1"/>
          <dgm:bulletEnabled val="1"/>
        </dgm:presLayoutVars>
      </dgm:prSet>
      <dgm:spPr/>
    </dgm:pt>
    <dgm:pt modelId="{D2E9F103-5085-4049-89C7-CAF5B10424DC}" type="pres">
      <dgm:prSet presAssocID="{383C3D49-BC8E-41B8-B940-9F567695B3CB}" presName="sp" presStyleCnt="0"/>
      <dgm:spPr/>
    </dgm:pt>
    <dgm:pt modelId="{978480A7-79A1-4798-9869-A27873D4A439}" type="pres">
      <dgm:prSet presAssocID="{F496DD87-62C7-4FCE-96A0-B95E1275D203}" presName="linNode" presStyleCnt="0"/>
      <dgm:spPr/>
    </dgm:pt>
    <dgm:pt modelId="{FD8B83DC-4D45-4A9D-907E-F1A742DF3EB5}" type="pres">
      <dgm:prSet presAssocID="{F496DD87-62C7-4FCE-96A0-B95E1275D203}" presName="parentText" presStyleLbl="node1" presStyleIdx="4" presStyleCnt="7">
        <dgm:presLayoutVars>
          <dgm:chMax val="1"/>
          <dgm:bulletEnabled val="1"/>
        </dgm:presLayoutVars>
      </dgm:prSet>
      <dgm:spPr/>
    </dgm:pt>
    <dgm:pt modelId="{B7604EC3-26A8-44E0-AD54-B8BD9C5C8A91}" type="pres">
      <dgm:prSet presAssocID="{197D9956-D35D-4AC7-BD5A-F7B8B6E1E8C1}" presName="sp" presStyleCnt="0"/>
      <dgm:spPr/>
    </dgm:pt>
    <dgm:pt modelId="{BBCD607A-E711-4E64-A15D-96D632556304}" type="pres">
      <dgm:prSet presAssocID="{2C573BBD-BFCE-42B7-ABE2-2BF0CD029933}" presName="linNode" presStyleCnt="0"/>
      <dgm:spPr/>
    </dgm:pt>
    <dgm:pt modelId="{0FE238B3-A6FC-4B1C-A932-0130BC081B71}" type="pres">
      <dgm:prSet presAssocID="{2C573BBD-BFCE-42B7-ABE2-2BF0CD029933}" presName="parentText" presStyleLbl="node1" presStyleIdx="5" presStyleCnt="7">
        <dgm:presLayoutVars>
          <dgm:chMax val="1"/>
          <dgm:bulletEnabled val="1"/>
        </dgm:presLayoutVars>
      </dgm:prSet>
      <dgm:spPr/>
    </dgm:pt>
    <dgm:pt modelId="{3ACC6DC8-0D5F-4E66-BC87-6D03C6192BCC}" type="pres">
      <dgm:prSet presAssocID="{3CEDCAF1-EAFF-44B6-B242-40AFF13D846D}" presName="sp" presStyleCnt="0"/>
      <dgm:spPr/>
    </dgm:pt>
    <dgm:pt modelId="{94B43228-8EA5-47E4-9D8A-848C02195735}" type="pres">
      <dgm:prSet presAssocID="{4DCC3CF3-BEA4-45F7-9E9B-AC38032DEED4}" presName="linNode" presStyleCnt="0"/>
      <dgm:spPr/>
    </dgm:pt>
    <dgm:pt modelId="{39336184-19B1-4422-85AF-A694E6B5895B}" type="pres">
      <dgm:prSet presAssocID="{4DCC3CF3-BEA4-45F7-9E9B-AC38032DEED4}" presName="parentText" presStyleLbl="node1" presStyleIdx="6" presStyleCnt="7">
        <dgm:presLayoutVars>
          <dgm:chMax val="1"/>
          <dgm:bulletEnabled val="1"/>
        </dgm:presLayoutVars>
      </dgm:prSet>
      <dgm:spPr/>
    </dgm:pt>
  </dgm:ptLst>
  <dgm:cxnLst>
    <dgm:cxn modelId="{72C8060A-5542-4F79-BBB2-D1BC12061D50}" srcId="{EDA602C1-EEAF-4A99-AB3E-CD441CC48B50}" destId="{2C573BBD-BFCE-42B7-ABE2-2BF0CD029933}" srcOrd="5" destOrd="0" parTransId="{4B29C0A4-9F73-4B23-87DA-8E128ABCDEF6}" sibTransId="{3CEDCAF1-EAFF-44B6-B242-40AFF13D846D}"/>
    <dgm:cxn modelId="{931E030D-7EE1-4BEF-B428-ED36DE3C0F5C}" type="presOf" srcId="{080F6863-5D5B-4E06-86EC-4D06330D65EE}" destId="{8B3DDAB7-6A41-43F0-8B98-5BCDBCADF53D}" srcOrd="0" destOrd="0" presId="urn:microsoft.com/office/officeart/2005/8/layout/vList5"/>
    <dgm:cxn modelId="{C5F4411E-52AC-4EDE-A117-D0F52AF8CCCB}" srcId="{EDA602C1-EEAF-4A99-AB3E-CD441CC48B50}" destId="{0AAA84A9-918C-4E6C-9359-41C678CEF3C7}" srcOrd="0" destOrd="0" parTransId="{64C4BB98-9A92-4935-A750-2FD2D7640984}" sibTransId="{41DE9FEC-C3A6-4F2C-B857-4E6213D8A87B}"/>
    <dgm:cxn modelId="{71A1B527-2E48-42CA-8086-E244CFB462D1}" srcId="{EDA602C1-EEAF-4A99-AB3E-CD441CC48B50}" destId="{9664F0CF-54F5-4966-AFE5-36B31F0214DB}" srcOrd="1" destOrd="0" parTransId="{608674BD-6DAE-4353-910B-1817EE58A298}" sibTransId="{DE7DDB25-533D-4C09-8F9C-BE405A6F61D5}"/>
    <dgm:cxn modelId="{DB1CEF63-6576-4022-B185-A8CD80B48FA9}" srcId="{EDA602C1-EEAF-4A99-AB3E-CD441CC48B50}" destId="{4DCC3CF3-BEA4-45F7-9E9B-AC38032DEED4}" srcOrd="6" destOrd="0" parTransId="{F2E44A1D-A1D5-433A-9A49-51E38B521E52}" sibTransId="{49C2738D-A94F-4109-BB76-7C99147F8D1F}"/>
    <dgm:cxn modelId="{E84BE656-E77F-4724-9177-D13CC600D4DF}" srcId="{EDA602C1-EEAF-4A99-AB3E-CD441CC48B50}" destId="{080F6863-5D5B-4E06-86EC-4D06330D65EE}" srcOrd="2" destOrd="0" parTransId="{64E1DBA7-A19D-4BAC-BB63-97E49B018893}" sibTransId="{50A424E6-BBB9-4F3A-9897-EB1F5908F19E}"/>
    <dgm:cxn modelId="{8B292B59-2DFF-4371-BA70-619E63B28E17}" type="presOf" srcId="{2C573BBD-BFCE-42B7-ABE2-2BF0CD029933}" destId="{0FE238B3-A6FC-4B1C-A932-0130BC081B71}" srcOrd="0" destOrd="0" presId="urn:microsoft.com/office/officeart/2005/8/layout/vList5"/>
    <dgm:cxn modelId="{25989A79-06D5-4641-B4C6-7006E6368E12}" type="presOf" srcId="{EDA602C1-EEAF-4A99-AB3E-CD441CC48B50}" destId="{8E94AD95-9FA3-46D0-96D5-DA2E7B6B419F}" srcOrd="0" destOrd="0" presId="urn:microsoft.com/office/officeart/2005/8/layout/vList5"/>
    <dgm:cxn modelId="{A784027C-13B0-4068-B781-349BD39E0C45}" type="presOf" srcId="{F496DD87-62C7-4FCE-96A0-B95E1275D203}" destId="{FD8B83DC-4D45-4A9D-907E-F1A742DF3EB5}" srcOrd="0" destOrd="0" presId="urn:microsoft.com/office/officeart/2005/8/layout/vList5"/>
    <dgm:cxn modelId="{A915379E-6B28-4A96-B826-D20897F5AB27}" srcId="{EDA602C1-EEAF-4A99-AB3E-CD441CC48B50}" destId="{F496DD87-62C7-4FCE-96A0-B95E1275D203}" srcOrd="4" destOrd="0" parTransId="{E26A633F-727C-4CB7-99AC-4DFCCFD77DDC}" sibTransId="{197D9956-D35D-4AC7-BD5A-F7B8B6E1E8C1}"/>
    <dgm:cxn modelId="{06B921C3-E4E7-4B1E-B4D1-4A6170599DFF}" type="presOf" srcId="{0AAA84A9-918C-4E6C-9359-41C678CEF3C7}" destId="{5C9E87A0-5762-4202-8B87-8D087D92FA85}" srcOrd="0" destOrd="0" presId="urn:microsoft.com/office/officeart/2005/8/layout/vList5"/>
    <dgm:cxn modelId="{3624C0D9-CDD9-4F79-987C-7A9EF0B1B202}" type="presOf" srcId="{675F227F-B96A-4D94-8BD5-E785790AAB4D}" destId="{5FF22DC6-13BC-41F2-B987-916D0935DCE8}" srcOrd="0" destOrd="0" presId="urn:microsoft.com/office/officeart/2005/8/layout/vList5"/>
    <dgm:cxn modelId="{9DA559DB-3E61-4B49-995D-C59369402502}" type="presOf" srcId="{9664F0CF-54F5-4966-AFE5-36B31F0214DB}" destId="{492ACEC9-C050-4376-A719-8D26FA8AD8B9}" srcOrd="0" destOrd="0" presId="urn:microsoft.com/office/officeart/2005/8/layout/vList5"/>
    <dgm:cxn modelId="{94E941F2-822D-48CD-91CB-A6BCE816698F}" type="presOf" srcId="{4DCC3CF3-BEA4-45F7-9E9B-AC38032DEED4}" destId="{39336184-19B1-4422-85AF-A694E6B5895B}" srcOrd="0" destOrd="0" presId="urn:microsoft.com/office/officeart/2005/8/layout/vList5"/>
    <dgm:cxn modelId="{771825FB-1FF6-4129-9016-5F6547EF5CD0}" srcId="{EDA602C1-EEAF-4A99-AB3E-CD441CC48B50}" destId="{675F227F-B96A-4D94-8BD5-E785790AAB4D}" srcOrd="3" destOrd="0" parTransId="{CE858545-D636-44D6-8B77-34689EFB2DCE}" sibTransId="{383C3D49-BC8E-41B8-B940-9F567695B3CB}"/>
    <dgm:cxn modelId="{EA9C1CD6-3EED-47DB-B32E-D0377AF1D0D8}" type="presParOf" srcId="{8E94AD95-9FA3-46D0-96D5-DA2E7B6B419F}" destId="{3B52782E-1E64-4E4E-A7A3-8550EE6FBEB4}" srcOrd="0" destOrd="0" presId="urn:microsoft.com/office/officeart/2005/8/layout/vList5"/>
    <dgm:cxn modelId="{BA04AC74-C581-4E17-ADDC-FD8B78632523}" type="presParOf" srcId="{3B52782E-1E64-4E4E-A7A3-8550EE6FBEB4}" destId="{5C9E87A0-5762-4202-8B87-8D087D92FA85}" srcOrd="0" destOrd="0" presId="urn:microsoft.com/office/officeart/2005/8/layout/vList5"/>
    <dgm:cxn modelId="{2AAA16C9-2DDB-43C3-AC5E-0B1634A8E0D0}" type="presParOf" srcId="{8E94AD95-9FA3-46D0-96D5-DA2E7B6B419F}" destId="{6391DD6D-CC52-4DB8-88D9-5737D2E36932}" srcOrd="1" destOrd="0" presId="urn:microsoft.com/office/officeart/2005/8/layout/vList5"/>
    <dgm:cxn modelId="{96104461-11FB-4443-8E73-611BAB52A6E8}" type="presParOf" srcId="{8E94AD95-9FA3-46D0-96D5-DA2E7B6B419F}" destId="{8E4BD03F-C840-432F-A0D6-E458D6AC6D8E}" srcOrd="2" destOrd="0" presId="urn:microsoft.com/office/officeart/2005/8/layout/vList5"/>
    <dgm:cxn modelId="{E0FF5EE5-034C-4ADD-A2E3-2EF00B638620}" type="presParOf" srcId="{8E4BD03F-C840-432F-A0D6-E458D6AC6D8E}" destId="{492ACEC9-C050-4376-A719-8D26FA8AD8B9}" srcOrd="0" destOrd="0" presId="urn:microsoft.com/office/officeart/2005/8/layout/vList5"/>
    <dgm:cxn modelId="{E8A53934-106A-4CF6-BA76-0CE4CA2BA01B}" type="presParOf" srcId="{8E94AD95-9FA3-46D0-96D5-DA2E7B6B419F}" destId="{DA48BF21-2BBD-4EB8-A28C-118A1E628563}" srcOrd="3" destOrd="0" presId="urn:microsoft.com/office/officeart/2005/8/layout/vList5"/>
    <dgm:cxn modelId="{3274D526-9226-4E9F-B3E1-4DD0A076CB21}" type="presParOf" srcId="{8E94AD95-9FA3-46D0-96D5-DA2E7B6B419F}" destId="{104B2370-0276-46C5-85C3-51D36C6D1FFF}" srcOrd="4" destOrd="0" presId="urn:microsoft.com/office/officeart/2005/8/layout/vList5"/>
    <dgm:cxn modelId="{E048C263-A127-45EC-ADDB-45387E64B7B1}" type="presParOf" srcId="{104B2370-0276-46C5-85C3-51D36C6D1FFF}" destId="{8B3DDAB7-6A41-43F0-8B98-5BCDBCADF53D}" srcOrd="0" destOrd="0" presId="urn:microsoft.com/office/officeart/2005/8/layout/vList5"/>
    <dgm:cxn modelId="{9CAB25CD-546A-4312-93C3-B47E73517CE2}" type="presParOf" srcId="{8E94AD95-9FA3-46D0-96D5-DA2E7B6B419F}" destId="{482E6021-A6A4-41DE-B187-15B4DFB0F8CF}" srcOrd="5" destOrd="0" presId="urn:microsoft.com/office/officeart/2005/8/layout/vList5"/>
    <dgm:cxn modelId="{85E90C6C-53E5-4F2C-9FF1-207AE6E0424A}" type="presParOf" srcId="{8E94AD95-9FA3-46D0-96D5-DA2E7B6B419F}" destId="{858FCB54-0746-47FE-97D1-CC93BF7A1795}" srcOrd="6" destOrd="0" presId="urn:microsoft.com/office/officeart/2005/8/layout/vList5"/>
    <dgm:cxn modelId="{D59B3044-1F48-40DE-9C67-F7F8D96C3642}" type="presParOf" srcId="{858FCB54-0746-47FE-97D1-CC93BF7A1795}" destId="{5FF22DC6-13BC-41F2-B987-916D0935DCE8}" srcOrd="0" destOrd="0" presId="urn:microsoft.com/office/officeart/2005/8/layout/vList5"/>
    <dgm:cxn modelId="{88E77A2C-B5A9-4D17-B03B-EEC8C1B2E19C}" type="presParOf" srcId="{8E94AD95-9FA3-46D0-96D5-DA2E7B6B419F}" destId="{D2E9F103-5085-4049-89C7-CAF5B10424DC}" srcOrd="7" destOrd="0" presId="urn:microsoft.com/office/officeart/2005/8/layout/vList5"/>
    <dgm:cxn modelId="{D996E93E-CFAC-40AF-8897-FF4255C5A72B}" type="presParOf" srcId="{8E94AD95-9FA3-46D0-96D5-DA2E7B6B419F}" destId="{978480A7-79A1-4798-9869-A27873D4A439}" srcOrd="8" destOrd="0" presId="urn:microsoft.com/office/officeart/2005/8/layout/vList5"/>
    <dgm:cxn modelId="{059618F5-9042-4EC5-B4BC-AB6A8EB1D340}" type="presParOf" srcId="{978480A7-79A1-4798-9869-A27873D4A439}" destId="{FD8B83DC-4D45-4A9D-907E-F1A742DF3EB5}" srcOrd="0" destOrd="0" presId="urn:microsoft.com/office/officeart/2005/8/layout/vList5"/>
    <dgm:cxn modelId="{A978B9E4-855E-44E2-ADF8-272D90493F97}" type="presParOf" srcId="{8E94AD95-9FA3-46D0-96D5-DA2E7B6B419F}" destId="{B7604EC3-26A8-44E0-AD54-B8BD9C5C8A91}" srcOrd="9" destOrd="0" presId="urn:microsoft.com/office/officeart/2005/8/layout/vList5"/>
    <dgm:cxn modelId="{1D09B545-CB1A-4BD6-BCE5-26A1B6BD4DB4}" type="presParOf" srcId="{8E94AD95-9FA3-46D0-96D5-DA2E7B6B419F}" destId="{BBCD607A-E711-4E64-A15D-96D632556304}" srcOrd="10" destOrd="0" presId="urn:microsoft.com/office/officeart/2005/8/layout/vList5"/>
    <dgm:cxn modelId="{41F28999-E3BD-4455-A38B-E70116CB1C48}" type="presParOf" srcId="{BBCD607A-E711-4E64-A15D-96D632556304}" destId="{0FE238B3-A6FC-4B1C-A932-0130BC081B71}" srcOrd="0" destOrd="0" presId="urn:microsoft.com/office/officeart/2005/8/layout/vList5"/>
    <dgm:cxn modelId="{C279D3A7-2BEB-43C6-B10E-5CF65736271B}" type="presParOf" srcId="{8E94AD95-9FA3-46D0-96D5-DA2E7B6B419F}" destId="{3ACC6DC8-0D5F-4E66-BC87-6D03C6192BCC}" srcOrd="11" destOrd="0" presId="urn:microsoft.com/office/officeart/2005/8/layout/vList5"/>
    <dgm:cxn modelId="{8A190617-CE66-4817-87CD-AB128E4C54B2}" type="presParOf" srcId="{8E94AD95-9FA3-46D0-96D5-DA2E7B6B419F}" destId="{94B43228-8EA5-47E4-9D8A-848C02195735}" srcOrd="12" destOrd="0" presId="urn:microsoft.com/office/officeart/2005/8/layout/vList5"/>
    <dgm:cxn modelId="{F0F108A8-DBE7-4BE7-9330-A71467EDC379}" type="presParOf" srcId="{94B43228-8EA5-47E4-9D8A-848C02195735}" destId="{39336184-19B1-4422-85AF-A694E6B5895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F568A0-50E3-4790-88EC-B7AF50316A19}" type="doc">
      <dgm:prSet loTypeId="urn:microsoft.com/office/officeart/2005/8/layout/venn1" loCatId="relationship" qsTypeId="urn:microsoft.com/office/officeart/2005/8/quickstyle/simple5" qsCatId="simple" csTypeId="urn:microsoft.com/office/officeart/2005/8/colors/accent1_3" csCatId="accent1" phldr="1"/>
      <dgm:spPr/>
    </dgm:pt>
    <dgm:pt modelId="{D87F7045-6ACE-470C-9F7A-68041BB5559B}">
      <dgm:prSet phldrT="[Text]"/>
      <dgm:spPr/>
      <dgm:t>
        <a:bodyPr/>
        <a:lstStyle/>
        <a:p>
          <a:pPr algn="l"/>
          <a:r>
            <a:rPr lang="en-US" dirty="0">
              <a:solidFill>
                <a:schemeClr val="bg1"/>
              </a:solidFill>
            </a:rPr>
            <a:t>Product</a:t>
          </a:r>
          <a:r>
            <a:rPr lang="en-US" dirty="0"/>
            <a:t> </a:t>
          </a:r>
        </a:p>
      </dgm:t>
    </dgm:pt>
    <dgm:pt modelId="{565A97C3-345E-46C6-9C5E-05BA429520B0}" type="parTrans" cxnId="{1CF7054B-FE00-490A-AAEC-D5E436BBFFAC}">
      <dgm:prSet/>
      <dgm:spPr/>
      <dgm:t>
        <a:bodyPr/>
        <a:lstStyle/>
        <a:p>
          <a:endParaRPr lang="en-US"/>
        </a:p>
      </dgm:t>
    </dgm:pt>
    <dgm:pt modelId="{BA20BF63-412A-4D21-853B-461EB915BC0D}" type="sibTrans" cxnId="{1CF7054B-FE00-490A-AAEC-D5E436BBFFAC}">
      <dgm:prSet/>
      <dgm:spPr/>
      <dgm:t>
        <a:bodyPr/>
        <a:lstStyle/>
        <a:p>
          <a:endParaRPr lang="en-US"/>
        </a:p>
      </dgm:t>
    </dgm:pt>
    <dgm:pt modelId="{198FCB1F-6A57-47AB-BE9A-DF3F31A00918}">
      <dgm:prSet phldrT="[Text]"/>
      <dgm:spPr/>
      <dgm:t>
        <a:bodyPr/>
        <a:lstStyle/>
        <a:p>
          <a:pPr algn="r"/>
          <a:r>
            <a:rPr lang="en-US" dirty="0"/>
            <a:t>Service</a:t>
          </a:r>
        </a:p>
      </dgm:t>
    </dgm:pt>
    <dgm:pt modelId="{649AD1CA-4B8B-4DF6-B185-59E138C1C028}" type="parTrans" cxnId="{F8009F80-B0B5-4E0C-9565-AB07EB415D28}">
      <dgm:prSet/>
      <dgm:spPr/>
      <dgm:t>
        <a:bodyPr/>
        <a:lstStyle/>
        <a:p>
          <a:endParaRPr lang="en-US"/>
        </a:p>
      </dgm:t>
    </dgm:pt>
    <dgm:pt modelId="{D5127F58-79BE-46D0-B3B8-DE664CF6A354}" type="sibTrans" cxnId="{F8009F80-B0B5-4E0C-9565-AB07EB415D28}">
      <dgm:prSet/>
      <dgm:spPr/>
      <dgm:t>
        <a:bodyPr/>
        <a:lstStyle/>
        <a:p>
          <a:endParaRPr lang="en-US"/>
        </a:p>
      </dgm:t>
    </dgm:pt>
    <dgm:pt modelId="{21EF752E-0448-4FFD-AD0D-95C770C41F35}" type="pres">
      <dgm:prSet presAssocID="{A8F568A0-50E3-4790-88EC-B7AF50316A19}" presName="compositeShape" presStyleCnt="0">
        <dgm:presLayoutVars>
          <dgm:chMax val="7"/>
          <dgm:dir/>
          <dgm:resizeHandles val="exact"/>
        </dgm:presLayoutVars>
      </dgm:prSet>
      <dgm:spPr/>
    </dgm:pt>
    <dgm:pt modelId="{338E5C43-8FDC-4D11-912A-AABB9D068E62}" type="pres">
      <dgm:prSet presAssocID="{D87F7045-6ACE-470C-9F7A-68041BB5559B}" presName="circ1" presStyleLbl="vennNode1" presStyleIdx="0" presStyleCnt="2" custLinFactNeighborX="1431" custLinFactNeighborY="477"/>
      <dgm:spPr/>
    </dgm:pt>
    <dgm:pt modelId="{4A9CF0E5-651A-41E1-BE65-AF8F5A90AEAA}" type="pres">
      <dgm:prSet presAssocID="{D87F7045-6ACE-470C-9F7A-68041BB5559B}" presName="circ1Tx" presStyleLbl="revTx" presStyleIdx="0" presStyleCnt="0">
        <dgm:presLayoutVars>
          <dgm:chMax val="0"/>
          <dgm:chPref val="0"/>
          <dgm:bulletEnabled val="1"/>
        </dgm:presLayoutVars>
      </dgm:prSet>
      <dgm:spPr/>
    </dgm:pt>
    <dgm:pt modelId="{767D9FB2-B7EF-4621-8FF1-11881B96DA0D}" type="pres">
      <dgm:prSet presAssocID="{198FCB1F-6A57-47AB-BE9A-DF3F31A00918}" presName="circ2" presStyleLbl="vennNode1" presStyleIdx="1" presStyleCnt="2" custLinFactNeighborX="-1424"/>
      <dgm:spPr/>
    </dgm:pt>
    <dgm:pt modelId="{13813A2C-0135-47F4-9937-AC0B1C30D19C}" type="pres">
      <dgm:prSet presAssocID="{198FCB1F-6A57-47AB-BE9A-DF3F31A00918}" presName="circ2Tx" presStyleLbl="revTx" presStyleIdx="0" presStyleCnt="0">
        <dgm:presLayoutVars>
          <dgm:chMax val="0"/>
          <dgm:chPref val="0"/>
          <dgm:bulletEnabled val="1"/>
        </dgm:presLayoutVars>
      </dgm:prSet>
      <dgm:spPr/>
    </dgm:pt>
  </dgm:ptLst>
  <dgm:cxnLst>
    <dgm:cxn modelId="{289D3323-917A-445E-A41B-113E5ED54D95}" type="presOf" srcId="{198FCB1F-6A57-47AB-BE9A-DF3F31A00918}" destId="{13813A2C-0135-47F4-9937-AC0B1C30D19C}" srcOrd="1" destOrd="0" presId="urn:microsoft.com/office/officeart/2005/8/layout/venn1"/>
    <dgm:cxn modelId="{3740382C-2121-4714-96FB-35DEA091812D}" type="presOf" srcId="{D87F7045-6ACE-470C-9F7A-68041BB5559B}" destId="{338E5C43-8FDC-4D11-912A-AABB9D068E62}" srcOrd="0" destOrd="0" presId="urn:microsoft.com/office/officeart/2005/8/layout/venn1"/>
    <dgm:cxn modelId="{3B626234-16E7-4C8F-B469-A2A519F912E8}" type="presOf" srcId="{198FCB1F-6A57-47AB-BE9A-DF3F31A00918}" destId="{767D9FB2-B7EF-4621-8FF1-11881B96DA0D}" srcOrd="0" destOrd="0" presId="urn:microsoft.com/office/officeart/2005/8/layout/venn1"/>
    <dgm:cxn modelId="{2E009835-22F7-47CA-A5CC-4C1869039C17}" type="presOf" srcId="{A8F568A0-50E3-4790-88EC-B7AF50316A19}" destId="{21EF752E-0448-4FFD-AD0D-95C770C41F35}" srcOrd="0" destOrd="0" presId="urn:microsoft.com/office/officeart/2005/8/layout/venn1"/>
    <dgm:cxn modelId="{1CF7054B-FE00-490A-AAEC-D5E436BBFFAC}" srcId="{A8F568A0-50E3-4790-88EC-B7AF50316A19}" destId="{D87F7045-6ACE-470C-9F7A-68041BB5559B}" srcOrd="0" destOrd="0" parTransId="{565A97C3-345E-46C6-9C5E-05BA429520B0}" sibTransId="{BA20BF63-412A-4D21-853B-461EB915BC0D}"/>
    <dgm:cxn modelId="{F8009F80-B0B5-4E0C-9565-AB07EB415D28}" srcId="{A8F568A0-50E3-4790-88EC-B7AF50316A19}" destId="{198FCB1F-6A57-47AB-BE9A-DF3F31A00918}" srcOrd="1" destOrd="0" parTransId="{649AD1CA-4B8B-4DF6-B185-59E138C1C028}" sibTransId="{D5127F58-79BE-46D0-B3B8-DE664CF6A354}"/>
    <dgm:cxn modelId="{B4C2BAAC-6CE8-435D-B9FB-5955054C1241}" type="presOf" srcId="{D87F7045-6ACE-470C-9F7A-68041BB5559B}" destId="{4A9CF0E5-651A-41E1-BE65-AF8F5A90AEAA}" srcOrd="1" destOrd="0" presId="urn:microsoft.com/office/officeart/2005/8/layout/venn1"/>
    <dgm:cxn modelId="{BADCC0E5-40CE-4E1F-A85B-F5AF03A11B05}" type="presParOf" srcId="{21EF752E-0448-4FFD-AD0D-95C770C41F35}" destId="{338E5C43-8FDC-4D11-912A-AABB9D068E62}" srcOrd="0" destOrd="0" presId="urn:microsoft.com/office/officeart/2005/8/layout/venn1"/>
    <dgm:cxn modelId="{2A733699-D058-49B3-AE80-7BD2E8E7BE5F}" type="presParOf" srcId="{21EF752E-0448-4FFD-AD0D-95C770C41F35}" destId="{4A9CF0E5-651A-41E1-BE65-AF8F5A90AEAA}" srcOrd="1" destOrd="0" presId="urn:microsoft.com/office/officeart/2005/8/layout/venn1"/>
    <dgm:cxn modelId="{A4B33DFE-8EEF-4237-B36A-6A3A9D0E0BAC}" type="presParOf" srcId="{21EF752E-0448-4FFD-AD0D-95C770C41F35}" destId="{767D9FB2-B7EF-4621-8FF1-11881B96DA0D}" srcOrd="2" destOrd="0" presId="urn:microsoft.com/office/officeart/2005/8/layout/venn1"/>
    <dgm:cxn modelId="{3464E096-74E0-4489-8D5A-5765CAA942FB}" type="presParOf" srcId="{21EF752E-0448-4FFD-AD0D-95C770C41F35}" destId="{13813A2C-0135-47F4-9937-AC0B1C30D19C}"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8A0B03-8701-4388-9E93-E81B2A64C2F1}" type="doc">
      <dgm:prSet loTypeId="urn:microsoft.com/office/officeart/2005/8/layout/venn1" loCatId="relationship" qsTypeId="urn:microsoft.com/office/officeart/2005/8/quickstyle/3d1" qsCatId="3D" csTypeId="urn:microsoft.com/office/officeart/2005/8/colors/accent1_2" csCatId="accent1" phldr="1"/>
      <dgm:spPr/>
    </dgm:pt>
    <dgm:pt modelId="{51A4D399-161B-489F-9EA4-AEAC89492BDC}">
      <dgm:prSet phldrT="[Text]"/>
      <dgm:spPr/>
      <dgm:t>
        <a:bodyPr/>
        <a:lstStyle/>
        <a:p>
          <a:pPr algn="ctr"/>
          <a:r>
            <a:rPr lang="en-US" b="1" dirty="0">
              <a:latin typeface="Roboto Condensed Light" panose="02000000000000000000" pitchFamily="2" charset="0"/>
              <a:ea typeface="Roboto Condensed Light" panose="02000000000000000000" pitchFamily="2" charset="0"/>
            </a:rPr>
            <a:t>Business</a:t>
          </a:r>
        </a:p>
      </dgm:t>
    </dgm:pt>
    <dgm:pt modelId="{68BB4A64-5E1B-4EF7-8ED2-58CB7F89684E}" type="parTrans" cxnId="{9C00A8B7-5548-4E33-BCEC-A18A82561E66}">
      <dgm:prSet/>
      <dgm:spPr/>
      <dgm:t>
        <a:bodyPr/>
        <a:lstStyle/>
        <a:p>
          <a:endParaRPr lang="en-US" b="1">
            <a:latin typeface="Roboto Condensed Light" panose="02000000000000000000" pitchFamily="2" charset="0"/>
            <a:ea typeface="Roboto Condensed Light" panose="02000000000000000000" pitchFamily="2" charset="0"/>
          </a:endParaRPr>
        </a:p>
      </dgm:t>
    </dgm:pt>
    <dgm:pt modelId="{1ACED23C-0930-4C50-9B7D-01D312100888}" type="sibTrans" cxnId="{9C00A8B7-5548-4E33-BCEC-A18A82561E66}">
      <dgm:prSet/>
      <dgm:spPr/>
      <dgm:t>
        <a:bodyPr/>
        <a:lstStyle/>
        <a:p>
          <a:endParaRPr lang="en-US" b="1">
            <a:latin typeface="Roboto Condensed Light" panose="02000000000000000000" pitchFamily="2" charset="0"/>
            <a:ea typeface="Roboto Condensed Light" panose="02000000000000000000" pitchFamily="2" charset="0"/>
          </a:endParaRPr>
        </a:p>
      </dgm:t>
    </dgm:pt>
    <dgm:pt modelId="{A797DA71-A18B-4490-ACB8-F2677128AEED}">
      <dgm:prSet phldrT="[Text]"/>
      <dgm:spPr/>
      <dgm:t>
        <a:bodyPr/>
        <a:lstStyle/>
        <a:p>
          <a:pPr algn="ctr"/>
          <a:r>
            <a:rPr lang="en-US" b="1" dirty="0">
              <a:latin typeface="Roboto Condensed Light" panose="02000000000000000000" pitchFamily="2" charset="0"/>
              <a:ea typeface="Roboto Condensed Light" panose="02000000000000000000" pitchFamily="2" charset="0"/>
            </a:rPr>
            <a:t>Operations</a:t>
          </a:r>
        </a:p>
      </dgm:t>
    </dgm:pt>
    <dgm:pt modelId="{20322863-D758-4E41-AD7C-C517A8504CD8}" type="parTrans" cxnId="{76AAC7FA-1D30-4203-99A9-9D7DE4696065}">
      <dgm:prSet/>
      <dgm:spPr/>
      <dgm:t>
        <a:bodyPr/>
        <a:lstStyle/>
        <a:p>
          <a:endParaRPr lang="en-US" b="1">
            <a:latin typeface="Roboto Condensed Light" panose="02000000000000000000" pitchFamily="2" charset="0"/>
            <a:ea typeface="Roboto Condensed Light" panose="02000000000000000000" pitchFamily="2" charset="0"/>
          </a:endParaRPr>
        </a:p>
      </dgm:t>
    </dgm:pt>
    <dgm:pt modelId="{2298F376-9C75-41B9-BF7B-9046022C2C5A}" type="sibTrans" cxnId="{76AAC7FA-1D30-4203-99A9-9D7DE4696065}">
      <dgm:prSet/>
      <dgm:spPr/>
      <dgm:t>
        <a:bodyPr/>
        <a:lstStyle/>
        <a:p>
          <a:endParaRPr lang="en-US" b="1">
            <a:latin typeface="Roboto Condensed Light" panose="02000000000000000000" pitchFamily="2" charset="0"/>
            <a:ea typeface="Roboto Condensed Light" panose="02000000000000000000" pitchFamily="2" charset="0"/>
          </a:endParaRPr>
        </a:p>
      </dgm:t>
    </dgm:pt>
    <dgm:pt modelId="{61E864BA-4A6F-479F-9370-407A7231322A}">
      <dgm:prSet phldrT="[Text]"/>
      <dgm:spPr/>
      <dgm:t>
        <a:bodyPr/>
        <a:lstStyle/>
        <a:p>
          <a:pPr algn="l"/>
          <a:r>
            <a:rPr lang="en-US" b="1" dirty="0">
              <a:latin typeface="Roboto Condensed Light" panose="02000000000000000000" pitchFamily="2" charset="0"/>
              <a:ea typeface="Roboto Condensed Light" panose="02000000000000000000" pitchFamily="2" charset="0"/>
            </a:rPr>
            <a:t>Customer facing, revenue generating</a:t>
          </a:r>
        </a:p>
      </dgm:t>
    </dgm:pt>
    <dgm:pt modelId="{9980E187-6088-4FE7-B7F5-A814C9345E68}" type="parTrans" cxnId="{F115D841-BD63-4602-B219-260D392E042F}">
      <dgm:prSet/>
      <dgm:spPr/>
      <dgm:t>
        <a:bodyPr/>
        <a:lstStyle/>
        <a:p>
          <a:endParaRPr lang="en-US" b="1">
            <a:latin typeface="Roboto Condensed Light" panose="02000000000000000000" pitchFamily="2" charset="0"/>
            <a:ea typeface="Roboto Condensed Light" panose="02000000000000000000" pitchFamily="2" charset="0"/>
          </a:endParaRPr>
        </a:p>
      </dgm:t>
    </dgm:pt>
    <dgm:pt modelId="{7F7F5AF6-A926-4A5D-867C-090451FE051E}" type="sibTrans" cxnId="{F115D841-BD63-4602-B219-260D392E042F}">
      <dgm:prSet/>
      <dgm:spPr/>
      <dgm:t>
        <a:bodyPr/>
        <a:lstStyle/>
        <a:p>
          <a:endParaRPr lang="en-US" b="1">
            <a:latin typeface="Roboto Condensed Light" panose="02000000000000000000" pitchFamily="2" charset="0"/>
            <a:ea typeface="Roboto Condensed Light" panose="02000000000000000000" pitchFamily="2" charset="0"/>
          </a:endParaRPr>
        </a:p>
      </dgm:t>
    </dgm:pt>
    <dgm:pt modelId="{44D19D3C-B930-458F-B6DC-B352331D2447}">
      <dgm:prSet phldrT="[Text]"/>
      <dgm:spPr/>
      <dgm:t>
        <a:bodyPr/>
        <a:lstStyle/>
        <a:p>
          <a:pPr algn="l"/>
          <a:r>
            <a:rPr lang="en-US" b="1" dirty="0">
              <a:latin typeface="Roboto Condensed Light" panose="02000000000000000000" pitchFamily="2" charset="0"/>
              <a:ea typeface="Roboto Condensed Light" panose="02000000000000000000" pitchFamily="2" charset="0"/>
            </a:rPr>
            <a:t>IT systems </a:t>
          </a:r>
          <a:br>
            <a:rPr lang="en-US" b="1" dirty="0">
              <a:latin typeface="Roboto Condensed Light" panose="02000000000000000000" pitchFamily="2" charset="0"/>
              <a:ea typeface="Roboto Condensed Light" panose="02000000000000000000" pitchFamily="2" charset="0"/>
            </a:rPr>
          </a:br>
          <a:r>
            <a:rPr lang="en-US" b="1" dirty="0">
              <a:latin typeface="Roboto Condensed Light" panose="02000000000000000000" pitchFamily="2" charset="0"/>
              <a:ea typeface="Roboto Condensed Light" panose="02000000000000000000" pitchFamily="2" charset="0"/>
            </a:rPr>
            <a:t>and tools</a:t>
          </a:r>
        </a:p>
      </dgm:t>
    </dgm:pt>
    <dgm:pt modelId="{087664B8-BF71-4A9F-B3B0-44C746E3C898}" type="parTrans" cxnId="{E462CEFF-C3FC-45CF-BE47-2BE79E420092}">
      <dgm:prSet/>
      <dgm:spPr/>
      <dgm:t>
        <a:bodyPr/>
        <a:lstStyle/>
        <a:p>
          <a:endParaRPr lang="en-US" b="1">
            <a:latin typeface="Roboto Condensed Light" panose="02000000000000000000" pitchFamily="2" charset="0"/>
            <a:ea typeface="Roboto Condensed Light" panose="02000000000000000000" pitchFamily="2" charset="0"/>
          </a:endParaRPr>
        </a:p>
      </dgm:t>
    </dgm:pt>
    <dgm:pt modelId="{1E0819C1-59FC-4D5B-996F-B7E3A58F15DE}" type="sibTrans" cxnId="{E462CEFF-C3FC-45CF-BE47-2BE79E420092}">
      <dgm:prSet/>
      <dgm:spPr/>
      <dgm:t>
        <a:bodyPr/>
        <a:lstStyle/>
        <a:p>
          <a:endParaRPr lang="en-US" b="1">
            <a:latin typeface="Roboto Condensed Light" panose="02000000000000000000" pitchFamily="2" charset="0"/>
            <a:ea typeface="Roboto Condensed Light" panose="02000000000000000000" pitchFamily="2" charset="0"/>
          </a:endParaRPr>
        </a:p>
      </dgm:t>
    </dgm:pt>
    <dgm:pt modelId="{9AA324CC-DD91-4925-907D-3A827436D637}">
      <dgm:prSet phldrT="[Text]"/>
      <dgm:spPr/>
      <dgm:t>
        <a:bodyPr/>
        <a:lstStyle/>
        <a:p>
          <a:pPr algn="l"/>
          <a:r>
            <a:rPr lang="en-US" b="1" dirty="0">
              <a:latin typeface="Roboto Condensed Light" panose="02000000000000000000" pitchFamily="2" charset="0"/>
              <a:ea typeface="Roboto Condensed Light" panose="02000000000000000000" pitchFamily="2" charset="0"/>
            </a:rPr>
            <a:t>Keep the lights on processes</a:t>
          </a:r>
        </a:p>
      </dgm:t>
    </dgm:pt>
    <dgm:pt modelId="{DFA86A97-94A9-4EC9-9332-9C0E117D4E72}" type="parTrans" cxnId="{918059CF-FCF5-4EC2-A55D-13B1FAA2F957}">
      <dgm:prSet/>
      <dgm:spPr/>
      <dgm:t>
        <a:bodyPr/>
        <a:lstStyle/>
        <a:p>
          <a:endParaRPr lang="en-US" b="1">
            <a:latin typeface="Roboto Condensed Light" panose="02000000000000000000" pitchFamily="2" charset="0"/>
            <a:ea typeface="Roboto Condensed Light" panose="02000000000000000000" pitchFamily="2" charset="0"/>
          </a:endParaRPr>
        </a:p>
      </dgm:t>
    </dgm:pt>
    <dgm:pt modelId="{A10A7744-49A8-49DC-B4F1-CE930FCF8A29}" type="sibTrans" cxnId="{918059CF-FCF5-4EC2-A55D-13B1FAA2F957}">
      <dgm:prSet/>
      <dgm:spPr/>
      <dgm:t>
        <a:bodyPr/>
        <a:lstStyle/>
        <a:p>
          <a:endParaRPr lang="en-US" b="1">
            <a:latin typeface="Roboto Condensed Light" panose="02000000000000000000" pitchFamily="2" charset="0"/>
            <a:ea typeface="Roboto Condensed Light" panose="02000000000000000000" pitchFamily="2" charset="0"/>
          </a:endParaRPr>
        </a:p>
      </dgm:t>
    </dgm:pt>
    <dgm:pt modelId="{AFDF6264-D2E6-44AB-A4C8-A1D47AD060B5}">
      <dgm:prSet phldrT="[Text]"/>
      <dgm:spPr/>
      <dgm:t>
        <a:bodyPr/>
        <a:lstStyle/>
        <a:p>
          <a:pPr algn="ctr"/>
          <a:r>
            <a:rPr lang="en-US" b="1" dirty="0">
              <a:latin typeface="Roboto Condensed Light" panose="02000000000000000000" pitchFamily="2" charset="0"/>
              <a:ea typeface="Roboto Condensed Light" panose="02000000000000000000" pitchFamily="2" charset="0"/>
            </a:rPr>
            <a:t>Technical</a:t>
          </a:r>
        </a:p>
      </dgm:t>
    </dgm:pt>
    <dgm:pt modelId="{FB82A342-6E06-4799-BCFE-07AE9AEC429F}" type="parTrans" cxnId="{E037CD47-0488-490F-A5B2-666C6DBC3BBD}">
      <dgm:prSet/>
      <dgm:spPr/>
      <dgm:t>
        <a:bodyPr/>
        <a:lstStyle/>
        <a:p>
          <a:endParaRPr lang="en-US" b="1">
            <a:latin typeface="Roboto Condensed Light" panose="02000000000000000000" pitchFamily="2" charset="0"/>
            <a:ea typeface="Roboto Condensed Light" panose="02000000000000000000" pitchFamily="2" charset="0"/>
          </a:endParaRPr>
        </a:p>
      </dgm:t>
    </dgm:pt>
    <dgm:pt modelId="{DD114703-05E2-4287-9D0E-54AC4F13C537}" type="sibTrans" cxnId="{E037CD47-0488-490F-A5B2-666C6DBC3BBD}">
      <dgm:prSet/>
      <dgm:spPr/>
      <dgm:t>
        <a:bodyPr/>
        <a:lstStyle/>
        <a:p>
          <a:endParaRPr lang="en-US" b="1">
            <a:latin typeface="Roboto Condensed Light" panose="02000000000000000000" pitchFamily="2" charset="0"/>
            <a:ea typeface="Roboto Condensed Light" panose="02000000000000000000" pitchFamily="2" charset="0"/>
          </a:endParaRPr>
        </a:p>
      </dgm:t>
    </dgm:pt>
    <dgm:pt modelId="{4F79F007-E3B4-4841-9F40-C4FB273D6549}" type="pres">
      <dgm:prSet presAssocID="{0F8A0B03-8701-4388-9E93-E81B2A64C2F1}" presName="compositeShape" presStyleCnt="0">
        <dgm:presLayoutVars>
          <dgm:chMax val="7"/>
          <dgm:dir/>
          <dgm:resizeHandles val="exact"/>
        </dgm:presLayoutVars>
      </dgm:prSet>
      <dgm:spPr/>
    </dgm:pt>
    <dgm:pt modelId="{A5468951-F7D3-4243-BC51-9A3A7080DC1E}" type="pres">
      <dgm:prSet presAssocID="{51A4D399-161B-489F-9EA4-AEAC89492BDC}" presName="circ1" presStyleLbl="vennNode1" presStyleIdx="0" presStyleCnt="3"/>
      <dgm:spPr/>
    </dgm:pt>
    <dgm:pt modelId="{CC7FD245-D825-4EC3-8302-621899E34A75}" type="pres">
      <dgm:prSet presAssocID="{51A4D399-161B-489F-9EA4-AEAC89492BDC}" presName="circ1Tx" presStyleLbl="revTx" presStyleIdx="0" presStyleCnt="0">
        <dgm:presLayoutVars>
          <dgm:chMax val="0"/>
          <dgm:chPref val="0"/>
          <dgm:bulletEnabled val="1"/>
        </dgm:presLayoutVars>
      </dgm:prSet>
      <dgm:spPr/>
    </dgm:pt>
    <dgm:pt modelId="{12839023-5137-4E80-AF9A-9C947BDBE996}" type="pres">
      <dgm:prSet presAssocID="{A797DA71-A18B-4490-ACB8-F2677128AEED}" presName="circ2" presStyleLbl="vennNode1" presStyleIdx="1" presStyleCnt="3"/>
      <dgm:spPr/>
    </dgm:pt>
    <dgm:pt modelId="{0A775C1C-770A-4080-AA87-BD8491BE2EC2}" type="pres">
      <dgm:prSet presAssocID="{A797DA71-A18B-4490-ACB8-F2677128AEED}" presName="circ2Tx" presStyleLbl="revTx" presStyleIdx="0" presStyleCnt="0">
        <dgm:presLayoutVars>
          <dgm:chMax val="0"/>
          <dgm:chPref val="0"/>
          <dgm:bulletEnabled val="1"/>
        </dgm:presLayoutVars>
      </dgm:prSet>
      <dgm:spPr/>
    </dgm:pt>
    <dgm:pt modelId="{CF6F5E02-407B-4BCF-A539-6A39552F2F4C}" type="pres">
      <dgm:prSet presAssocID="{AFDF6264-D2E6-44AB-A4C8-A1D47AD060B5}" presName="circ3" presStyleLbl="vennNode1" presStyleIdx="2" presStyleCnt="3"/>
      <dgm:spPr/>
    </dgm:pt>
    <dgm:pt modelId="{5DF2B30B-00C1-499C-9011-64BD81770096}" type="pres">
      <dgm:prSet presAssocID="{AFDF6264-D2E6-44AB-A4C8-A1D47AD060B5}" presName="circ3Tx" presStyleLbl="revTx" presStyleIdx="0" presStyleCnt="0">
        <dgm:presLayoutVars>
          <dgm:chMax val="0"/>
          <dgm:chPref val="0"/>
          <dgm:bulletEnabled val="1"/>
        </dgm:presLayoutVars>
      </dgm:prSet>
      <dgm:spPr/>
    </dgm:pt>
  </dgm:ptLst>
  <dgm:cxnLst>
    <dgm:cxn modelId="{96C22708-798D-4734-935D-CFE0186AF7A6}" type="presOf" srcId="{51A4D399-161B-489F-9EA4-AEAC89492BDC}" destId="{CC7FD245-D825-4EC3-8302-621899E34A75}" srcOrd="1" destOrd="0" presId="urn:microsoft.com/office/officeart/2005/8/layout/venn1"/>
    <dgm:cxn modelId="{95601318-CD33-4AB6-BB6A-20FB5567AC54}" type="presOf" srcId="{A797DA71-A18B-4490-ACB8-F2677128AEED}" destId="{12839023-5137-4E80-AF9A-9C947BDBE996}" srcOrd="0" destOrd="0" presId="urn:microsoft.com/office/officeart/2005/8/layout/venn1"/>
    <dgm:cxn modelId="{2684AD21-AA6A-44BE-961A-BC6F5B28F87C}" type="presOf" srcId="{A797DA71-A18B-4490-ACB8-F2677128AEED}" destId="{0A775C1C-770A-4080-AA87-BD8491BE2EC2}" srcOrd="1" destOrd="0" presId="urn:microsoft.com/office/officeart/2005/8/layout/venn1"/>
    <dgm:cxn modelId="{53C34731-4632-4534-9121-65C8E04AA682}" type="presOf" srcId="{9AA324CC-DD91-4925-907D-3A827436D637}" destId="{0A775C1C-770A-4080-AA87-BD8491BE2EC2}" srcOrd="1" destOrd="1" presId="urn:microsoft.com/office/officeart/2005/8/layout/venn1"/>
    <dgm:cxn modelId="{F7E9F040-DF84-4768-BC0B-D4D7532A1A75}" type="presOf" srcId="{51A4D399-161B-489F-9EA4-AEAC89492BDC}" destId="{A5468951-F7D3-4243-BC51-9A3A7080DC1E}" srcOrd="0" destOrd="0" presId="urn:microsoft.com/office/officeart/2005/8/layout/venn1"/>
    <dgm:cxn modelId="{2B5BC35D-5937-4E04-A9AD-1E407F61C2A6}" type="presOf" srcId="{AFDF6264-D2E6-44AB-A4C8-A1D47AD060B5}" destId="{CF6F5E02-407B-4BCF-A539-6A39552F2F4C}" srcOrd="0" destOrd="0" presId="urn:microsoft.com/office/officeart/2005/8/layout/venn1"/>
    <dgm:cxn modelId="{CE14105F-C144-425A-AF59-638D5CE0EECC}" type="presOf" srcId="{0F8A0B03-8701-4388-9E93-E81B2A64C2F1}" destId="{4F79F007-E3B4-4841-9F40-C4FB273D6549}" srcOrd="0" destOrd="0" presId="urn:microsoft.com/office/officeart/2005/8/layout/venn1"/>
    <dgm:cxn modelId="{F115D841-BD63-4602-B219-260D392E042F}" srcId="{51A4D399-161B-489F-9EA4-AEAC89492BDC}" destId="{61E864BA-4A6F-479F-9370-407A7231322A}" srcOrd="0" destOrd="0" parTransId="{9980E187-6088-4FE7-B7F5-A814C9345E68}" sibTransId="{7F7F5AF6-A926-4A5D-867C-090451FE051E}"/>
    <dgm:cxn modelId="{E037CD47-0488-490F-A5B2-666C6DBC3BBD}" srcId="{0F8A0B03-8701-4388-9E93-E81B2A64C2F1}" destId="{AFDF6264-D2E6-44AB-A4C8-A1D47AD060B5}" srcOrd="2" destOrd="0" parTransId="{FB82A342-6E06-4799-BCFE-07AE9AEC429F}" sibTransId="{DD114703-05E2-4287-9D0E-54AC4F13C537}"/>
    <dgm:cxn modelId="{829E896C-4C1F-4690-9788-F4B1969C8382}" type="presOf" srcId="{44D19D3C-B930-458F-B6DC-B352331D2447}" destId="{5DF2B30B-00C1-499C-9011-64BD81770096}" srcOrd="1" destOrd="1" presId="urn:microsoft.com/office/officeart/2005/8/layout/venn1"/>
    <dgm:cxn modelId="{BDA4FC75-B154-4AE4-BBBA-A3B54C9BB032}" type="presOf" srcId="{44D19D3C-B930-458F-B6DC-B352331D2447}" destId="{CF6F5E02-407B-4BCF-A539-6A39552F2F4C}" srcOrd="0" destOrd="1" presId="urn:microsoft.com/office/officeart/2005/8/layout/venn1"/>
    <dgm:cxn modelId="{6A2D3DA6-2B01-4DD3-86FD-3552E0330CAC}" type="presOf" srcId="{61E864BA-4A6F-479F-9370-407A7231322A}" destId="{CC7FD245-D825-4EC3-8302-621899E34A75}" srcOrd="1" destOrd="1" presId="urn:microsoft.com/office/officeart/2005/8/layout/venn1"/>
    <dgm:cxn modelId="{9C00A8B7-5548-4E33-BCEC-A18A82561E66}" srcId="{0F8A0B03-8701-4388-9E93-E81B2A64C2F1}" destId="{51A4D399-161B-489F-9EA4-AEAC89492BDC}" srcOrd="0" destOrd="0" parTransId="{68BB4A64-5E1B-4EF7-8ED2-58CB7F89684E}" sibTransId="{1ACED23C-0930-4C50-9B7D-01D312100888}"/>
    <dgm:cxn modelId="{918059CF-FCF5-4EC2-A55D-13B1FAA2F957}" srcId="{A797DA71-A18B-4490-ACB8-F2677128AEED}" destId="{9AA324CC-DD91-4925-907D-3A827436D637}" srcOrd="0" destOrd="0" parTransId="{DFA86A97-94A9-4EC9-9332-9C0E117D4E72}" sibTransId="{A10A7744-49A8-49DC-B4F1-CE930FCF8A29}"/>
    <dgm:cxn modelId="{8A2C02D6-E7CB-404A-8F4E-66A16FB76B22}" type="presOf" srcId="{AFDF6264-D2E6-44AB-A4C8-A1D47AD060B5}" destId="{5DF2B30B-00C1-499C-9011-64BD81770096}" srcOrd="1" destOrd="0" presId="urn:microsoft.com/office/officeart/2005/8/layout/venn1"/>
    <dgm:cxn modelId="{3AD649E5-679D-4CDC-A6E2-D42A5DE5EB9B}" type="presOf" srcId="{9AA324CC-DD91-4925-907D-3A827436D637}" destId="{12839023-5137-4E80-AF9A-9C947BDBE996}" srcOrd="0" destOrd="1" presId="urn:microsoft.com/office/officeart/2005/8/layout/venn1"/>
    <dgm:cxn modelId="{D9E57AEB-0A25-4D6D-AF48-FD205C26DD68}" type="presOf" srcId="{61E864BA-4A6F-479F-9370-407A7231322A}" destId="{A5468951-F7D3-4243-BC51-9A3A7080DC1E}" srcOrd="0" destOrd="1" presId="urn:microsoft.com/office/officeart/2005/8/layout/venn1"/>
    <dgm:cxn modelId="{76AAC7FA-1D30-4203-99A9-9D7DE4696065}" srcId="{0F8A0B03-8701-4388-9E93-E81B2A64C2F1}" destId="{A797DA71-A18B-4490-ACB8-F2677128AEED}" srcOrd="1" destOrd="0" parTransId="{20322863-D758-4E41-AD7C-C517A8504CD8}" sibTransId="{2298F376-9C75-41B9-BF7B-9046022C2C5A}"/>
    <dgm:cxn modelId="{E462CEFF-C3FC-45CF-BE47-2BE79E420092}" srcId="{AFDF6264-D2E6-44AB-A4C8-A1D47AD060B5}" destId="{44D19D3C-B930-458F-B6DC-B352331D2447}" srcOrd="0" destOrd="0" parTransId="{087664B8-BF71-4A9F-B3B0-44C746E3C898}" sibTransId="{1E0819C1-59FC-4D5B-996F-B7E3A58F15DE}"/>
    <dgm:cxn modelId="{4A8666CD-AF5D-457A-9F30-23B978B6F700}" type="presParOf" srcId="{4F79F007-E3B4-4841-9F40-C4FB273D6549}" destId="{A5468951-F7D3-4243-BC51-9A3A7080DC1E}" srcOrd="0" destOrd="0" presId="urn:microsoft.com/office/officeart/2005/8/layout/venn1"/>
    <dgm:cxn modelId="{E5DF8604-7CCA-4092-B5F5-5C6891E557ED}" type="presParOf" srcId="{4F79F007-E3B4-4841-9F40-C4FB273D6549}" destId="{CC7FD245-D825-4EC3-8302-621899E34A75}" srcOrd="1" destOrd="0" presId="urn:microsoft.com/office/officeart/2005/8/layout/venn1"/>
    <dgm:cxn modelId="{3FD482DD-EDE4-478A-9B75-69551F7B5B8C}" type="presParOf" srcId="{4F79F007-E3B4-4841-9F40-C4FB273D6549}" destId="{12839023-5137-4E80-AF9A-9C947BDBE996}" srcOrd="2" destOrd="0" presId="urn:microsoft.com/office/officeart/2005/8/layout/venn1"/>
    <dgm:cxn modelId="{E3B3558E-4894-48E3-BBFF-E065A76381C4}" type="presParOf" srcId="{4F79F007-E3B4-4841-9F40-C4FB273D6549}" destId="{0A775C1C-770A-4080-AA87-BD8491BE2EC2}" srcOrd="3" destOrd="0" presId="urn:microsoft.com/office/officeart/2005/8/layout/venn1"/>
    <dgm:cxn modelId="{6EF69B1A-CEF8-4AED-857A-1725F1352509}" type="presParOf" srcId="{4F79F007-E3B4-4841-9F40-C4FB273D6549}" destId="{CF6F5E02-407B-4BCF-A539-6A39552F2F4C}" srcOrd="4" destOrd="0" presId="urn:microsoft.com/office/officeart/2005/8/layout/venn1"/>
    <dgm:cxn modelId="{523C23B9-F74C-4997-B178-284583AC19A9}" type="presParOf" srcId="{4F79F007-E3B4-4841-9F40-C4FB273D6549}" destId="{5DF2B30B-00C1-499C-9011-64BD8177009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4719D8-3051-4B05-9C55-DB9A72DCE4A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2EB554DA-7093-4801-909D-B0FE8F018CCB}">
      <dgm:prSet phldrT="[Text]" custT="1"/>
      <dgm:spPr/>
      <dgm:t>
        <a:bodyPr/>
        <a:lstStyle/>
        <a:p>
          <a:r>
            <a:rPr lang="en-US" sz="1200" b="1" dirty="0">
              <a:solidFill>
                <a:schemeClr val="tx1">
                  <a:lumMod val="50000"/>
                </a:schemeClr>
              </a:solidFill>
            </a:rPr>
            <a:t>Enterprise goals and strategy</a:t>
          </a:r>
          <a:endParaRPr lang="en-CA" sz="1200" b="1" dirty="0">
            <a:solidFill>
              <a:schemeClr val="tx1">
                <a:lumMod val="50000"/>
              </a:schemeClr>
            </a:solidFill>
          </a:endParaRPr>
        </a:p>
      </dgm:t>
    </dgm:pt>
    <dgm:pt modelId="{6A9B6755-1F7F-4E1C-B3DB-72A4363F6DC3}" type="parTrans" cxnId="{CB6E8BC8-FD00-4702-90E5-9A9C12600986}">
      <dgm:prSet/>
      <dgm:spPr/>
      <dgm:t>
        <a:bodyPr/>
        <a:lstStyle/>
        <a:p>
          <a:endParaRPr lang="en-CA">
            <a:solidFill>
              <a:schemeClr val="tx1">
                <a:lumMod val="50000"/>
              </a:schemeClr>
            </a:solidFill>
          </a:endParaRPr>
        </a:p>
      </dgm:t>
    </dgm:pt>
    <dgm:pt modelId="{F87EF2BE-EFE1-4C0F-9989-ABA5F5D74D35}" type="sibTrans" cxnId="{CB6E8BC8-FD00-4702-90E5-9A9C12600986}">
      <dgm:prSet/>
      <dgm:spPr/>
      <dgm:t>
        <a:bodyPr/>
        <a:lstStyle/>
        <a:p>
          <a:endParaRPr lang="en-CA">
            <a:solidFill>
              <a:schemeClr val="tx1">
                <a:lumMod val="50000"/>
              </a:schemeClr>
            </a:solidFill>
          </a:endParaRPr>
        </a:p>
      </dgm:t>
    </dgm:pt>
    <dgm:pt modelId="{E5E30913-0877-4113-ABA8-B6EE49AF6082}">
      <dgm:prSet phldrT="[Text]"/>
      <dgm:spPr/>
      <dgm:t>
        <a:bodyPr/>
        <a:lstStyle/>
        <a:p>
          <a:r>
            <a:rPr lang="en-US" dirty="0">
              <a:solidFill>
                <a:schemeClr val="tx1">
                  <a:lumMod val="50000"/>
                </a:schemeClr>
              </a:solidFill>
            </a:rPr>
            <a:t>Product family</a:t>
          </a:r>
          <a:endParaRPr lang="en-CA" dirty="0">
            <a:solidFill>
              <a:schemeClr val="tx1">
                <a:lumMod val="50000"/>
              </a:schemeClr>
            </a:solidFill>
          </a:endParaRPr>
        </a:p>
      </dgm:t>
    </dgm:pt>
    <dgm:pt modelId="{EB3503FF-D906-4592-B034-CA34472E54E4}" type="parTrans" cxnId="{768175CB-67B5-46C0-A1D3-CA416F5E6DC9}">
      <dgm:prSet/>
      <dgm:spPr/>
      <dgm:t>
        <a:bodyPr/>
        <a:lstStyle/>
        <a:p>
          <a:endParaRPr lang="en-CA">
            <a:solidFill>
              <a:schemeClr val="tx1">
                <a:lumMod val="50000"/>
              </a:schemeClr>
            </a:solidFill>
          </a:endParaRPr>
        </a:p>
      </dgm:t>
    </dgm:pt>
    <dgm:pt modelId="{C0A50B1A-5A7B-4A0B-A841-C01C0711AAE2}" type="sibTrans" cxnId="{768175CB-67B5-46C0-A1D3-CA416F5E6DC9}">
      <dgm:prSet/>
      <dgm:spPr/>
      <dgm:t>
        <a:bodyPr/>
        <a:lstStyle/>
        <a:p>
          <a:endParaRPr lang="en-CA">
            <a:solidFill>
              <a:schemeClr val="tx1">
                <a:lumMod val="50000"/>
              </a:schemeClr>
            </a:solidFill>
          </a:endParaRPr>
        </a:p>
      </dgm:t>
    </dgm:pt>
    <dgm:pt modelId="{A15DC348-B14F-487E-8C64-633FA9286D25}">
      <dgm:prSet phldrT="[Text]"/>
      <dgm:spPr/>
      <dgm:t>
        <a:bodyPr/>
        <a:lstStyle/>
        <a:p>
          <a:r>
            <a:rPr lang="en-US" dirty="0">
              <a:solidFill>
                <a:schemeClr val="tx1">
                  <a:lumMod val="50000"/>
                </a:schemeClr>
              </a:solidFill>
            </a:rPr>
            <a:t>Product family</a:t>
          </a:r>
          <a:endParaRPr lang="en-CA" dirty="0">
            <a:solidFill>
              <a:schemeClr val="tx1">
                <a:lumMod val="50000"/>
              </a:schemeClr>
            </a:solidFill>
          </a:endParaRPr>
        </a:p>
      </dgm:t>
    </dgm:pt>
    <dgm:pt modelId="{3DF80AD0-6B27-4078-95C8-0238BA98D584}" type="parTrans" cxnId="{AE0AB812-D6B4-4EE1-8FDD-8BB7D0650923}">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2A654C5A-7D31-4EB9-A794-64DA0A12B1CE}" type="sibTrans" cxnId="{AE0AB812-D6B4-4EE1-8FDD-8BB7D0650923}">
      <dgm:prSet/>
      <dgm:spPr/>
      <dgm:t>
        <a:bodyPr/>
        <a:lstStyle/>
        <a:p>
          <a:endParaRPr lang="en-CA">
            <a:solidFill>
              <a:schemeClr val="tx1">
                <a:lumMod val="50000"/>
              </a:schemeClr>
            </a:solidFill>
          </a:endParaRPr>
        </a:p>
      </dgm:t>
    </dgm:pt>
    <dgm:pt modelId="{73541565-7326-46BF-89D4-0492DCB3E5D5}">
      <dgm:prSet phldrT="[Text]"/>
      <dgm:spPr/>
      <dgm:t>
        <a:bodyPr/>
        <a:lstStyle/>
        <a:p>
          <a:r>
            <a:rPr lang="en-US" dirty="0">
              <a:solidFill>
                <a:schemeClr val="tx1">
                  <a:lumMod val="50000"/>
                </a:schemeClr>
              </a:solidFill>
            </a:rPr>
            <a:t>Product family</a:t>
          </a:r>
          <a:endParaRPr lang="en-CA" dirty="0">
            <a:solidFill>
              <a:schemeClr val="tx1">
                <a:lumMod val="50000"/>
              </a:schemeClr>
            </a:solidFill>
          </a:endParaRPr>
        </a:p>
      </dgm:t>
    </dgm:pt>
    <dgm:pt modelId="{E3D2D9D2-EB84-4F40-9697-3F9B9DED341F}" type="parTrans" cxnId="{C7E5E33A-84B4-4FDC-9A90-D1BF3D7BB47E}">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AC839598-4BE4-420F-BD65-82FBAD44F055}" type="sibTrans" cxnId="{C7E5E33A-84B4-4FDC-9A90-D1BF3D7BB47E}">
      <dgm:prSet/>
      <dgm:spPr/>
      <dgm:t>
        <a:bodyPr/>
        <a:lstStyle/>
        <a:p>
          <a:endParaRPr lang="en-CA">
            <a:solidFill>
              <a:schemeClr val="tx1">
                <a:lumMod val="50000"/>
              </a:schemeClr>
            </a:solidFill>
          </a:endParaRPr>
        </a:p>
      </dgm:t>
    </dgm:pt>
    <dgm:pt modelId="{68BF2F41-7A48-4EC8-BDDF-8AEF50C22312}">
      <dgm:prSet phldrT="[Text]"/>
      <dgm:spPr/>
      <dgm:t>
        <a:bodyPr/>
        <a:lstStyle/>
        <a:p>
          <a:r>
            <a:rPr lang="en-US" b="1" dirty="0">
              <a:solidFill>
                <a:schemeClr val="tx1">
                  <a:lumMod val="50000"/>
                </a:schemeClr>
              </a:solidFill>
            </a:rPr>
            <a:t>Product</a:t>
          </a:r>
          <a:endParaRPr lang="en-CA" b="1" dirty="0">
            <a:solidFill>
              <a:schemeClr val="tx1">
                <a:lumMod val="50000"/>
              </a:schemeClr>
            </a:solidFill>
          </a:endParaRPr>
        </a:p>
      </dgm:t>
    </dgm:pt>
    <dgm:pt modelId="{129A3B4D-F46D-49A5-9484-78DF2EA0FDD9}" type="parTrans" cxnId="{83B9CD46-16F3-4C74-8645-0A787709941B}">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910845D0-85C8-4458-99A7-FB8F5CF02B02}" type="sibTrans" cxnId="{83B9CD46-16F3-4C74-8645-0A787709941B}">
      <dgm:prSet/>
      <dgm:spPr/>
      <dgm:t>
        <a:bodyPr/>
        <a:lstStyle/>
        <a:p>
          <a:endParaRPr lang="en-CA">
            <a:solidFill>
              <a:schemeClr val="tx1">
                <a:lumMod val="50000"/>
              </a:schemeClr>
            </a:solidFill>
          </a:endParaRPr>
        </a:p>
      </dgm:t>
    </dgm:pt>
    <dgm:pt modelId="{498761CF-5A20-40C7-9218-9644F68A6623}">
      <dgm:prSet phldrT="[Text]"/>
      <dgm:spPr/>
      <dgm:t>
        <a:bodyPr/>
        <a:lstStyle/>
        <a:p>
          <a:r>
            <a:rPr lang="en-US" b="1" dirty="0">
              <a:solidFill>
                <a:schemeClr val="tx1">
                  <a:lumMod val="50000"/>
                </a:schemeClr>
              </a:solidFill>
            </a:rPr>
            <a:t>Product</a:t>
          </a:r>
          <a:endParaRPr lang="en-CA" b="1" dirty="0">
            <a:solidFill>
              <a:schemeClr val="tx1">
                <a:lumMod val="50000"/>
              </a:schemeClr>
            </a:solidFill>
          </a:endParaRPr>
        </a:p>
      </dgm:t>
    </dgm:pt>
    <dgm:pt modelId="{FF799E8D-A060-4736-8531-C4AA2EED1DA1}" type="parTrans" cxnId="{384903D6-95F3-48D3-AE35-D1149A4D08F6}">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59E7EBC5-B950-46EA-A645-F5ECEF1D4BC3}" type="sibTrans" cxnId="{384903D6-95F3-48D3-AE35-D1149A4D08F6}">
      <dgm:prSet/>
      <dgm:spPr/>
      <dgm:t>
        <a:bodyPr/>
        <a:lstStyle/>
        <a:p>
          <a:endParaRPr lang="en-CA">
            <a:solidFill>
              <a:schemeClr val="tx1">
                <a:lumMod val="50000"/>
              </a:schemeClr>
            </a:solidFill>
          </a:endParaRPr>
        </a:p>
      </dgm:t>
    </dgm:pt>
    <dgm:pt modelId="{5CE7E1DE-C104-4CA5-AEB8-5925301D5AFE}">
      <dgm:prSet phldrT="[Text]"/>
      <dgm:spPr/>
      <dgm:t>
        <a:bodyPr/>
        <a:lstStyle/>
        <a:p>
          <a:r>
            <a:rPr lang="en-US" b="1" dirty="0">
              <a:solidFill>
                <a:schemeClr val="tx1">
                  <a:lumMod val="50000"/>
                </a:schemeClr>
              </a:solidFill>
            </a:rPr>
            <a:t>Product</a:t>
          </a:r>
          <a:endParaRPr lang="en-CA" b="1" dirty="0">
            <a:solidFill>
              <a:schemeClr val="tx1">
                <a:lumMod val="50000"/>
              </a:schemeClr>
            </a:solidFill>
          </a:endParaRPr>
        </a:p>
      </dgm:t>
    </dgm:pt>
    <dgm:pt modelId="{8E36A02A-288E-4B07-881F-AC0917D13C00}" type="parTrans" cxnId="{4DAFE7CB-9143-45A4-957B-0A1EAC6E20E4}">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45E262FB-A72B-4437-94D1-E9DA2C25AE9B}" type="sibTrans" cxnId="{4DAFE7CB-9143-45A4-957B-0A1EAC6E20E4}">
      <dgm:prSet/>
      <dgm:spPr/>
      <dgm:t>
        <a:bodyPr/>
        <a:lstStyle/>
        <a:p>
          <a:endParaRPr lang="en-CA">
            <a:solidFill>
              <a:schemeClr val="tx1">
                <a:lumMod val="50000"/>
              </a:schemeClr>
            </a:solidFill>
          </a:endParaRPr>
        </a:p>
      </dgm:t>
    </dgm:pt>
    <dgm:pt modelId="{15532491-722D-417C-9327-1CEFB250470C}">
      <dgm:prSet phldrT="[Text]"/>
      <dgm:spPr/>
      <dgm:t>
        <a:bodyPr/>
        <a:lstStyle/>
        <a:p>
          <a:r>
            <a:rPr lang="en-US" b="1" dirty="0">
              <a:solidFill>
                <a:schemeClr val="tx1">
                  <a:lumMod val="50000"/>
                </a:schemeClr>
              </a:solidFill>
            </a:rPr>
            <a:t>Product</a:t>
          </a:r>
          <a:endParaRPr lang="en-CA" b="1" dirty="0">
            <a:solidFill>
              <a:schemeClr val="tx1">
                <a:lumMod val="50000"/>
              </a:schemeClr>
            </a:solidFill>
          </a:endParaRPr>
        </a:p>
      </dgm:t>
    </dgm:pt>
    <dgm:pt modelId="{DAE67D82-EB0B-4E57-AF9F-68352602A999}" type="parTrans" cxnId="{11A64351-1632-4B1B-9DE1-EB7E3D6CD79A}">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en-CA">
            <a:solidFill>
              <a:schemeClr val="tx1">
                <a:lumMod val="50000"/>
              </a:schemeClr>
            </a:solidFill>
          </a:endParaRPr>
        </a:p>
      </dgm:t>
    </dgm:pt>
    <dgm:pt modelId="{7A317C1B-BC81-49A3-B60E-9BD819C5FCC3}" type="sibTrans" cxnId="{11A64351-1632-4B1B-9DE1-EB7E3D6CD79A}">
      <dgm:prSet/>
      <dgm:spPr/>
      <dgm:t>
        <a:bodyPr/>
        <a:lstStyle/>
        <a:p>
          <a:endParaRPr lang="en-CA">
            <a:solidFill>
              <a:schemeClr val="tx1">
                <a:lumMod val="50000"/>
              </a:schemeClr>
            </a:solidFill>
          </a:endParaRPr>
        </a:p>
      </dgm:t>
    </dgm:pt>
    <dgm:pt modelId="{6CAD71AE-95B3-4485-A106-389A71F3BC84}" type="pres">
      <dgm:prSet presAssocID="{FB4719D8-3051-4B05-9C55-DB9A72DCE4A3}" presName="hierChild1" presStyleCnt="0">
        <dgm:presLayoutVars>
          <dgm:chPref val="1"/>
          <dgm:dir/>
          <dgm:animOne val="branch"/>
          <dgm:animLvl val="lvl"/>
          <dgm:resizeHandles/>
        </dgm:presLayoutVars>
      </dgm:prSet>
      <dgm:spPr/>
    </dgm:pt>
    <dgm:pt modelId="{73741DC1-3157-4A8C-A597-DB2990D50506}" type="pres">
      <dgm:prSet presAssocID="{2EB554DA-7093-4801-909D-B0FE8F018CCB}" presName="hierRoot1" presStyleCnt="0"/>
      <dgm:spPr/>
    </dgm:pt>
    <dgm:pt modelId="{71B6D345-CF6B-46C7-AFC1-90FA32ACF95A}" type="pres">
      <dgm:prSet presAssocID="{2EB554DA-7093-4801-909D-B0FE8F018CCB}" presName="composite" presStyleCnt="0"/>
      <dgm:spPr/>
    </dgm:pt>
    <dgm:pt modelId="{1CE41C6E-ACCF-4726-A19B-4A81DEDC2816}" type="pres">
      <dgm:prSet presAssocID="{2EB554DA-7093-4801-909D-B0FE8F018CCB}" presName="background" presStyleLbl="node0" presStyleIdx="0" presStyleCnt="1"/>
      <dgm:spPr/>
    </dgm:pt>
    <dgm:pt modelId="{86149911-33D7-4CD5-B566-FC3E4F10D318}" type="pres">
      <dgm:prSet presAssocID="{2EB554DA-7093-4801-909D-B0FE8F018CCB}" presName="text" presStyleLbl="fgAcc0" presStyleIdx="0" presStyleCnt="1" custScaleX="242625">
        <dgm:presLayoutVars>
          <dgm:chPref val="3"/>
        </dgm:presLayoutVars>
      </dgm:prSet>
      <dgm:spPr/>
    </dgm:pt>
    <dgm:pt modelId="{D0E33715-46C2-4F88-A92D-DF8DBECD6D1E}" type="pres">
      <dgm:prSet presAssocID="{2EB554DA-7093-4801-909D-B0FE8F018CCB}" presName="hierChild2" presStyleCnt="0"/>
      <dgm:spPr/>
    </dgm:pt>
    <dgm:pt modelId="{543731F0-12D5-4B21-9F51-85C4B13E663D}" type="pres">
      <dgm:prSet presAssocID="{EB3503FF-D906-4592-B034-CA34472E54E4}" presName="Name10" presStyleLbl="parChTrans1D2" presStyleIdx="0" presStyleCnt="1"/>
      <dgm:spPr/>
    </dgm:pt>
    <dgm:pt modelId="{8F71D4A3-E84F-45B3-B094-0AE280928DBF}" type="pres">
      <dgm:prSet presAssocID="{E5E30913-0877-4113-ABA8-B6EE49AF6082}" presName="hierRoot2" presStyleCnt="0"/>
      <dgm:spPr/>
    </dgm:pt>
    <dgm:pt modelId="{6928D821-6C90-4079-891C-1C51B563C636}" type="pres">
      <dgm:prSet presAssocID="{E5E30913-0877-4113-ABA8-B6EE49AF6082}" presName="composite2" presStyleCnt="0"/>
      <dgm:spPr/>
    </dgm:pt>
    <dgm:pt modelId="{DE919D5E-5D33-4ACD-A393-04CFBCD6DFBF}" type="pres">
      <dgm:prSet presAssocID="{E5E30913-0877-4113-ABA8-B6EE49AF6082}" presName="background2" presStyleLbl="node2" presStyleIdx="0" presStyleCnt="1"/>
      <dgm:spPr/>
    </dgm:pt>
    <dgm:pt modelId="{46DE1FB4-030C-4485-A976-AB8C95787DAB}" type="pres">
      <dgm:prSet presAssocID="{E5E30913-0877-4113-ABA8-B6EE49AF6082}" presName="text2" presStyleLbl="fgAcc2" presStyleIdx="0" presStyleCnt="1">
        <dgm:presLayoutVars>
          <dgm:chPref val="3"/>
        </dgm:presLayoutVars>
      </dgm:prSet>
      <dgm:spPr/>
    </dgm:pt>
    <dgm:pt modelId="{31F2F7BE-24A5-4C8B-87F5-E554F307B68C}" type="pres">
      <dgm:prSet presAssocID="{E5E30913-0877-4113-ABA8-B6EE49AF6082}" presName="hierChild3" presStyleCnt="0"/>
      <dgm:spPr/>
    </dgm:pt>
    <dgm:pt modelId="{03A99F71-CA50-44CD-99C3-6F89E676DB03}" type="pres">
      <dgm:prSet presAssocID="{3DF80AD0-6B27-4078-95C8-0238BA98D584}" presName="Name17" presStyleLbl="parChTrans1D3" presStyleIdx="0" presStyleCnt="2"/>
      <dgm:spPr/>
    </dgm:pt>
    <dgm:pt modelId="{0C39698E-C055-4598-B580-C8D63F571456}" type="pres">
      <dgm:prSet presAssocID="{A15DC348-B14F-487E-8C64-633FA9286D25}" presName="hierRoot3" presStyleCnt="0"/>
      <dgm:spPr/>
    </dgm:pt>
    <dgm:pt modelId="{2F6AB3E8-613C-405E-83CC-DAA3995E9E15}" type="pres">
      <dgm:prSet presAssocID="{A15DC348-B14F-487E-8C64-633FA9286D25}" presName="composite3" presStyleCnt="0"/>
      <dgm:spPr/>
    </dgm:pt>
    <dgm:pt modelId="{81059637-A340-4610-9548-34967DBA32CB}" type="pres">
      <dgm:prSet presAssocID="{A15DC348-B14F-487E-8C64-633FA9286D25}" presName="background3" presStyleLbl="node3" presStyleIdx="0" presStyleCnt="2"/>
      <dgm:spPr/>
    </dgm:pt>
    <dgm:pt modelId="{B9F23F15-9F2F-4AF3-AA5A-B670DE83CC0C}" type="pres">
      <dgm:prSet presAssocID="{A15DC348-B14F-487E-8C64-633FA9286D25}" presName="text3" presStyleLbl="fgAcc3" presStyleIdx="0" presStyleCnt="2">
        <dgm:presLayoutVars>
          <dgm:chPref val="3"/>
        </dgm:presLayoutVars>
      </dgm:prSet>
      <dgm:spPr/>
    </dgm:pt>
    <dgm:pt modelId="{654C9C3B-EA52-486A-817D-44DE061EDBF2}" type="pres">
      <dgm:prSet presAssocID="{A15DC348-B14F-487E-8C64-633FA9286D25}" presName="hierChild4" presStyleCnt="0"/>
      <dgm:spPr/>
    </dgm:pt>
    <dgm:pt modelId="{D97463AD-200E-463F-9DC9-F58C3C880D53}" type="pres">
      <dgm:prSet presAssocID="{129A3B4D-F46D-49A5-9484-78DF2EA0FDD9}" presName="Name23" presStyleLbl="parChTrans1D4" presStyleIdx="0" presStyleCnt="4"/>
      <dgm:spPr/>
    </dgm:pt>
    <dgm:pt modelId="{5B9DEA4F-B7A9-4581-ADC5-DE9F1E2D4D6F}" type="pres">
      <dgm:prSet presAssocID="{68BF2F41-7A48-4EC8-BDDF-8AEF50C22312}" presName="hierRoot4" presStyleCnt="0"/>
      <dgm:spPr/>
    </dgm:pt>
    <dgm:pt modelId="{BA33D929-42FF-4AC5-BEF5-FC1D893ADB99}" type="pres">
      <dgm:prSet presAssocID="{68BF2F41-7A48-4EC8-BDDF-8AEF50C22312}" presName="composite4" presStyleCnt="0"/>
      <dgm:spPr/>
    </dgm:pt>
    <dgm:pt modelId="{3DD01D22-7187-4168-A321-B7E3F74807BF}" type="pres">
      <dgm:prSet presAssocID="{68BF2F41-7A48-4EC8-BDDF-8AEF50C22312}" presName="background4" presStyleLbl="node4" presStyleIdx="0" presStyleCnt="4"/>
      <dgm:spPr/>
    </dgm:pt>
    <dgm:pt modelId="{A24DD337-7BB9-4554-9A53-7733032A38B3}" type="pres">
      <dgm:prSet presAssocID="{68BF2F41-7A48-4EC8-BDDF-8AEF50C22312}" presName="text4" presStyleLbl="fgAcc4" presStyleIdx="0" presStyleCnt="4">
        <dgm:presLayoutVars>
          <dgm:chPref val="3"/>
        </dgm:presLayoutVars>
      </dgm:prSet>
      <dgm:spPr/>
    </dgm:pt>
    <dgm:pt modelId="{084865AE-026B-4132-8D31-6DFB54EFAF79}" type="pres">
      <dgm:prSet presAssocID="{68BF2F41-7A48-4EC8-BDDF-8AEF50C22312}" presName="hierChild5" presStyleCnt="0"/>
      <dgm:spPr/>
    </dgm:pt>
    <dgm:pt modelId="{0D006C89-FB00-4DC2-8ABC-8AF6710AAF8E}" type="pres">
      <dgm:prSet presAssocID="{FF799E8D-A060-4736-8531-C4AA2EED1DA1}" presName="Name23" presStyleLbl="parChTrans1D4" presStyleIdx="1" presStyleCnt="4"/>
      <dgm:spPr/>
    </dgm:pt>
    <dgm:pt modelId="{D7BAE151-CA3B-4531-BCB4-5A99EC321A40}" type="pres">
      <dgm:prSet presAssocID="{498761CF-5A20-40C7-9218-9644F68A6623}" presName="hierRoot4" presStyleCnt="0"/>
      <dgm:spPr/>
    </dgm:pt>
    <dgm:pt modelId="{AA208856-9434-4D34-BBAA-8885EA274242}" type="pres">
      <dgm:prSet presAssocID="{498761CF-5A20-40C7-9218-9644F68A6623}" presName="composite4" presStyleCnt="0"/>
      <dgm:spPr/>
    </dgm:pt>
    <dgm:pt modelId="{EC296316-C663-48B7-B07E-D477DD099589}" type="pres">
      <dgm:prSet presAssocID="{498761CF-5A20-40C7-9218-9644F68A6623}" presName="background4" presStyleLbl="node4" presStyleIdx="1" presStyleCnt="4"/>
      <dgm:spPr/>
    </dgm:pt>
    <dgm:pt modelId="{0F1D1F4C-74A2-4A3E-8791-21DFF3A809E7}" type="pres">
      <dgm:prSet presAssocID="{498761CF-5A20-40C7-9218-9644F68A6623}" presName="text4" presStyleLbl="fgAcc4" presStyleIdx="1" presStyleCnt="4">
        <dgm:presLayoutVars>
          <dgm:chPref val="3"/>
        </dgm:presLayoutVars>
      </dgm:prSet>
      <dgm:spPr/>
    </dgm:pt>
    <dgm:pt modelId="{B6048AC3-0B5A-4FC6-A3EC-5D1B035D0804}" type="pres">
      <dgm:prSet presAssocID="{498761CF-5A20-40C7-9218-9644F68A6623}" presName="hierChild5" presStyleCnt="0"/>
      <dgm:spPr/>
    </dgm:pt>
    <dgm:pt modelId="{DF2F142F-987D-43DE-96E0-8820892B16F1}" type="pres">
      <dgm:prSet presAssocID="{E3D2D9D2-EB84-4F40-9697-3F9B9DED341F}" presName="Name17" presStyleLbl="parChTrans1D3" presStyleIdx="1" presStyleCnt="2"/>
      <dgm:spPr/>
    </dgm:pt>
    <dgm:pt modelId="{1D3AA40A-DF3A-470C-80CC-21A7B7FDB9F7}" type="pres">
      <dgm:prSet presAssocID="{73541565-7326-46BF-89D4-0492DCB3E5D5}" presName="hierRoot3" presStyleCnt="0"/>
      <dgm:spPr/>
    </dgm:pt>
    <dgm:pt modelId="{021A9E1D-4746-465F-9B51-EFDDCA64A4A7}" type="pres">
      <dgm:prSet presAssocID="{73541565-7326-46BF-89D4-0492DCB3E5D5}" presName="composite3" presStyleCnt="0"/>
      <dgm:spPr/>
    </dgm:pt>
    <dgm:pt modelId="{27D6AD97-1906-48F6-B77C-9306693952E6}" type="pres">
      <dgm:prSet presAssocID="{73541565-7326-46BF-89D4-0492DCB3E5D5}" presName="background3" presStyleLbl="node3" presStyleIdx="1" presStyleCnt="2"/>
      <dgm:spPr/>
    </dgm:pt>
    <dgm:pt modelId="{48CFCC92-A221-44B9-863D-51FEA21BE4BC}" type="pres">
      <dgm:prSet presAssocID="{73541565-7326-46BF-89D4-0492DCB3E5D5}" presName="text3" presStyleLbl="fgAcc3" presStyleIdx="1" presStyleCnt="2">
        <dgm:presLayoutVars>
          <dgm:chPref val="3"/>
        </dgm:presLayoutVars>
      </dgm:prSet>
      <dgm:spPr/>
    </dgm:pt>
    <dgm:pt modelId="{06235320-0C9D-4168-87D6-49C8613296D6}" type="pres">
      <dgm:prSet presAssocID="{73541565-7326-46BF-89D4-0492DCB3E5D5}" presName="hierChild4" presStyleCnt="0"/>
      <dgm:spPr/>
    </dgm:pt>
    <dgm:pt modelId="{FA44075A-AC18-489D-92D2-174129267C24}" type="pres">
      <dgm:prSet presAssocID="{8E36A02A-288E-4B07-881F-AC0917D13C00}" presName="Name23" presStyleLbl="parChTrans1D4" presStyleIdx="2" presStyleCnt="4"/>
      <dgm:spPr/>
    </dgm:pt>
    <dgm:pt modelId="{3548E4CA-07B0-4782-8B73-8CE157DAC59A}" type="pres">
      <dgm:prSet presAssocID="{5CE7E1DE-C104-4CA5-AEB8-5925301D5AFE}" presName="hierRoot4" presStyleCnt="0"/>
      <dgm:spPr/>
    </dgm:pt>
    <dgm:pt modelId="{F3A49A9B-0434-4405-9F58-FE12F30631B3}" type="pres">
      <dgm:prSet presAssocID="{5CE7E1DE-C104-4CA5-AEB8-5925301D5AFE}" presName="composite4" presStyleCnt="0"/>
      <dgm:spPr/>
    </dgm:pt>
    <dgm:pt modelId="{1CF7B04F-7831-4554-9EA8-04F1C8672D3E}" type="pres">
      <dgm:prSet presAssocID="{5CE7E1DE-C104-4CA5-AEB8-5925301D5AFE}" presName="background4" presStyleLbl="node4" presStyleIdx="2" presStyleCnt="4"/>
      <dgm:spPr/>
    </dgm:pt>
    <dgm:pt modelId="{59C17E0B-FF8A-44B4-BE1E-2ED3D34FF38A}" type="pres">
      <dgm:prSet presAssocID="{5CE7E1DE-C104-4CA5-AEB8-5925301D5AFE}" presName="text4" presStyleLbl="fgAcc4" presStyleIdx="2" presStyleCnt="4">
        <dgm:presLayoutVars>
          <dgm:chPref val="3"/>
        </dgm:presLayoutVars>
      </dgm:prSet>
      <dgm:spPr/>
    </dgm:pt>
    <dgm:pt modelId="{C835D35C-48DE-45AA-AB58-8CB3E55A8A1E}" type="pres">
      <dgm:prSet presAssocID="{5CE7E1DE-C104-4CA5-AEB8-5925301D5AFE}" presName="hierChild5" presStyleCnt="0"/>
      <dgm:spPr/>
    </dgm:pt>
    <dgm:pt modelId="{A3AECEF9-73C1-4E2B-80FA-1F0A9986F2FB}" type="pres">
      <dgm:prSet presAssocID="{DAE67D82-EB0B-4E57-AF9F-68352602A999}" presName="Name23" presStyleLbl="parChTrans1D4" presStyleIdx="3" presStyleCnt="4"/>
      <dgm:spPr/>
    </dgm:pt>
    <dgm:pt modelId="{9E61CAEA-41DA-4569-83EC-3993E69C2D61}" type="pres">
      <dgm:prSet presAssocID="{15532491-722D-417C-9327-1CEFB250470C}" presName="hierRoot4" presStyleCnt="0"/>
      <dgm:spPr/>
    </dgm:pt>
    <dgm:pt modelId="{5156BB00-CCCE-4C34-9D5E-BCDB5944581D}" type="pres">
      <dgm:prSet presAssocID="{15532491-722D-417C-9327-1CEFB250470C}" presName="composite4" presStyleCnt="0"/>
      <dgm:spPr/>
    </dgm:pt>
    <dgm:pt modelId="{94DF1958-27B0-40B0-AB1D-E1D787D13846}" type="pres">
      <dgm:prSet presAssocID="{15532491-722D-417C-9327-1CEFB250470C}" presName="background4" presStyleLbl="node4" presStyleIdx="3" presStyleCnt="4"/>
      <dgm:spPr/>
    </dgm:pt>
    <dgm:pt modelId="{D17635D4-7262-491C-AF68-9DB09ED78FCC}" type="pres">
      <dgm:prSet presAssocID="{15532491-722D-417C-9327-1CEFB250470C}" presName="text4" presStyleLbl="fgAcc4" presStyleIdx="3" presStyleCnt="4">
        <dgm:presLayoutVars>
          <dgm:chPref val="3"/>
        </dgm:presLayoutVars>
      </dgm:prSet>
      <dgm:spPr/>
    </dgm:pt>
    <dgm:pt modelId="{CE9A932E-D031-4D70-BA17-B760AC955704}" type="pres">
      <dgm:prSet presAssocID="{15532491-722D-417C-9327-1CEFB250470C}" presName="hierChild5" presStyleCnt="0"/>
      <dgm:spPr/>
    </dgm:pt>
  </dgm:ptLst>
  <dgm:cxnLst>
    <dgm:cxn modelId="{21346803-4055-486B-A939-FDDA3826795C}" type="presOf" srcId="{DAE67D82-EB0B-4E57-AF9F-68352602A999}" destId="{A3AECEF9-73C1-4E2B-80FA-1F0A9986F2FB}" srcOrd="0" destOrd="0" presId="urn:microsoft.com/office/officeart/2005/8/layout/hierarchy1"/>
    <dgm:cxn modelId="{AE0AB812-D6B4-4EE1-8FDD-8BB7D0650923}" srcId="{E5E30913-0877-4113-ABA8-B6EE49AF6082}" destId="{A15DC348-B14F-487E-8C64-633FA9286D25}" srcOrd="0" destOrd="0" parTransId="{3DF80AD0-6B27-4078-95C8-0238BA98D584}" sibTransId="{2A654C5A-7D31-4EB9-A794-64DA0A12B1CE}"/>
    <dgm:cxn modelId="{F54DF726-CE68-4E8B-8449-DD11E41E3BFA}" type="presOf" srcId="{EB3503FF-D906-4592-B034-CA34472E54E4}" destId="{543731F0-12D5-4B21-9F51-85C4B13E663D}" srcOrd="0" destOrd="0" presId="urn:microsoft.com/office/officeart/2005/8/layout/hierarchy1"/>
    <dgm:cxn modelId="{0F72B32C-C1E5-47BB-BAD2-264CA0F4D87D}" type="presOf" srcId="{129A3B4D-F46D-49A5-9484-78DF2EA0FDD9}" destId="{D97463AD-200E-463F-9DC9-F58C3C880D53}" srcOrd="0" destOrd="0" presId="urn:microsoft.com/office/officeart/2005/8/layout/hierarchy1"/>
    <dgm:cxn modelId="{C7E5E33A-84B4-4FDC-9A90-D1BF3D7BB47E}" srcId="{E5E30913-0877-4113-ABA8-B6EE49AF6082}" destId="{73541565-7326-46BF-89D4-0492DCB3E5D5}" srcOrd="1" destOrd="0" parTransId="{E3D2D9D2-EB84-4F40-9697-3F9B9DED341F}" sibTransId="{AC839598-4BE4-420F-BD65-82FBAD44F055}"/>
    <dgm:cxn modelId="{A1939244-F80F-45CC-A118-7FB1A068409E}" type="presOf" srcId="{A15DC348-B14F-487E-8C64-633FA9286D25}" destId="{B9F23F15-9F2F-4AF3-AA5A-B670DE83CC0C}" srcOrd="0" destOrd="0" presId="urn:microsoft.com/office/officeart/2005/8/layout/hierarchy1"/>
    <dgm:cxn modelId="{1AAF6545-2C11-4ACE-8832-28CD438708A0}" type="presOf" srcId="{15532491-722D-417C-9327-1CEFB250470C}" destId="{D17635D4-7262-491C-AF68-9DB09ED78FCC}" srcOrd="0" destOrd="0" presId="urn:microsoft.com/office/officeart/2005/8/layout/hierarchy1"/>
    <dgm:cxn modelId="{83B9CD46-16F3-4C74-8645-0A787709941B}" srcId="{A15DC348-B14F-487E-8C64-633FA9286D25}" destId="{68BF2F41-7A48-4EC8-BDDF-8AEF50C22312}" srcOrd="0" destOrd="0" parTransId="{129A3B4D-F46D-49A5-9484-78DF2EA0FDD9}" sibTransId="{910845D0-85C8-4458-99A7-FB8F5CF02B02}"/>
    <dgm:cxn modelId="{5B1C826E-9952-4BF2-A0A9-D6A331DC403D}" type="presOf" srcId="{2EB554DA-7093-4801-909D-B0FE8F018CCB}" destId="{86149911-33D7-4CD5-B566-FC3E4F10D318}" srcOrd="0" destOrd="0" presId="urn:microsoft.com/office/officeart/2005/8/layout/hierarchy1"/>
    <dgm:cxn modelId="{00638570-9BF9-42F7-84F1-821C9A225FC7}" type="presOf" srcId="{498761CF-5A20-40C7-9218-9644F68A6623}" destId="{0F1D1F4C-74A2-4A3E-8791-21DFF3A809E7}" srcOrd="0" destOrd="0" presId="urn:microsoft.com/office/officeart/2005/8/layout/hierarchy1"/>
    <dgm:cxn modelId="{11A64351-1632-4B1B-9DE1-EB7E3D6CD79A}" srcId="{73541565-7326-46BF-89D4-0492DCB3E5D5}" destId="{15532491-722D-417C-9327-1CEFB250470C}" srcOrd="1" destOrd="0" parTransId="{DAE67D82-EB0B-4E57-AF9F-68352602A999}" sibTransId="{7A317C1B-BC81-49A3-B60E-9BD819C5FCC3}"/>
    <dgm:cxn modelId="{EEB6F053-B526-4D4C-BDB2-533C8AD42C09}" type="presOf" srcId="{68BF2F41-7A48-4EC8-BDDF-8AEF50C22312}" destId="{A24DD337-7BB9-4554-9A53-7733032A38B3}" srcOrd="0" destOrd="0" presId="urn:microsoft.com/office/officeart/2005/8/layout/hierarchy1"/>
    <dgm:cxn modelId="{74DA0554-35EA-4A1F-A1C9-26B3BE1CFE25}" type="presOf" srcId="{E3D2D9D2-EB84-4F40-9697-3F9B9DED341F}" destId="{DF2F142F-987D-43DE-96E0-8820892B16F1}" srcOrd="0" destOrd="0" presId="urn:microsoft.com/office/officeart/2005/8/layout/hierarchy1"/>
    <dgm:cxn modelId="{4121F6A7-6E2B-4155-9D48-73B290657604}" type="presOf" srcId="{FB4719D8-3051-4B05-9C55-DB9A72DCE4A3}" destId="{6CAD71AE-95B3-4485-A106-389A71F3BC84}" srcOrd="0" destOrd="0" presId="urn:microsoft.com/office/officeart/2005/8/layout/hierarchy1"/>
    <dgm:cxn modelId="{CB6E8BC8-FD00-4702-90E5-9A9C12600986}" srcId="{FB4719D8-3051-4B05-9C55-DB9A72DCE4A3}" destId="{2EB554DA-7093-4801-909D-B0FE8F018CCB}" srcOrd="0" destOrd="0" parTransId="{6A9B6755-1F7F-4E1C-B3DB-72A4363F6DC3}" sibTransId="{F87EF2BE-EFE1-4C0F-9989-ABA5F5D74D35}"/>
    <dgm:cxn modelId="{768175CB-67B5-46C0-A1D3-CA416F5E6DC9}" srcId="{2EB554DA-7093-4801-909D-B0FE8F018CCB}" destId="{E5E30913-0877-4113-ABA8-B6EE49AF6082}" srcOrd="0" destOrd="0" parTransId="{EB3503FF-D906-4592-B034-CA34472E54E4}" sibTransId="{C0A50B1A-5A7B-4A0B-A841-C01C0711AAE2}"/>
    <dgm:cxn modelId="{4DAFE7CB-9143-45A4-957B-0A1EAC6E20E4}" srcId="{73541565-7326-46BF-89D4-0492DCB3E5D5}" destId="{5CE7E1DE-C104-4CA5-AEB8-5925301D5AFE}" srcOrd="0" destOrd="0" parTransId="{8E36A02A-288E-4B07-881F-AC0917D13C00}" sibTransId="{45E262FB-A72B-4437-94D1-E9DA2C25AE9B}"/>
    <dgm:cxn modelId="{29E482D3-3DE6-4117-90E9-D2CFCBD79DB9}" type="presOf" srcId="{73541565-7326-46BF-89D4-0492DCB3E5D5}" destId="{48CFCC92-A221-44B9-863D-51FEA21BE4BC}" srcOrd="0" destOrd="0" presId="urn:microsoft.com/office/officeart/2005/8/layout/hierarchy1"/>
    <dgm:cxn modelId="{384903D6-95F3-48D3-AE35-D1149A4D08F6}" srcId="{A15DC348-B14F-487E-8C64-633FA9286D25}" destId="{498761CF-5A20-40C7-9218-9644F68A6623}" srcOrd="1" destOrd="0" parTransId="{FF799E8D-A060-4736-8531-C4AA2EED1DA1}" sibTransId="{59E7EBC5-B950-46EA-A645-F5ECEF1D4BC3}"/>
    <dgm:cxn modelId="{E9E773E3-C603-453F-B4AD-E8562DE1D99B}" type="presOf" srcId="{FF799E8D-A060-4736-8531-C4AA2EED1DA1}" destId="{0D006C89-FB00-4DC2-8ABC-8AF6710AAF8E}" srcOrd="0" destOrd="0" presId="urn:microsoft.com/office/officeart/2005/8/layout/hierarchy1"/>
    <dgm:cxn modelId="{5CF547E8-A722-4CFF-AC96-0EEFCA5B6A99}" type="presOf" srcId="{3DF80AD0-6B27-4078-95C8-0238BA98D584}" destId="{03A99F71-CA50-44CD-99C3-6F89E676DB03}" srcOrd="0" destOrd="0" presId="urn:microsoft.com/office/officeart/2005/8/layout/hierarchy1"/>
    <dgm:cxn modelId="{AD8DD4F4-0012-4A37-AC94-79C238A21176}" type="presOf" srcId="{8E36A02A-288E-4B07-881F-AC0917D13C00}" destId="{FA44075A-AC18-489D-92D2-174129267C24}" srcOrd="0" destOrd="0" presId="urn:microsoft.com/office/officeart/2005/8/layout/hierarchy1"/>
    <dgm:cxn modelId="{5FFA72F5-E9DA-4A56-9310-5AB5EFC60877}" type="presOf" srcId="{5CE7E1DE-C104-4CA5-AEB8-5925301D5AFE}" destId="{59C17E0B-FF8A-44B4-BE1E-2ED3D34FF38A}" srcOrd="0" destOrd="0" presId="urn:microsoft.com/office/officeart/2005/8/layout/hierarchy1"/>
    <dgm:cxn modelId="{275DBAF7-B7DD-4813-B08F-7663EFDF3F04}" type="presOf" srcId="{E5E30913-0877-4113-ABA8-B6EE49AF6082}" destId="{46DE1FB4-030C-4485-A976-AB8C95787DAB}" srcOrd="0" destOrd="0" presId="urn:microsoft.com/office/officeart/2005/8/layout/hierarchy1"/>
    <dgm:cxn modelId="{32366167-8250-41E0-9C9B-F0A41B872E73}" type="presParOf" srcId="{6CAD71AE-95B3-4485-A106-389A71F3BC84}" destId="{73741DC1-3157-4A8C-A597-DB2990D50506}" srcOrd="0" destOrd="0" presId="urn:microsoft.com/office/officeart/2005/8/layout/hierarchy1"/>
    <dgm:cxn modelId="{2EC43CAD-063F-46A1-B2FE-9E7AFF902A0C}" type="presParOf" srcId="{73741DC1-3157-4A8C-A597-DB2990D50506}" destId="{71B6D345-CF6B-46C7-AFC1-90FA32ACF95A}" srcOrd="0" destOrd="0" presId="urn:microsoft.com/office/officeart/2005/8/layout/hierarchy1"/>
    <dgm:cxn modelId="{9F9C613E-0FCA-47EE-A05C-CF63BEE8B69E}" type="presParOf" srcId="{71B6D345-CF6B-46C7-AFC1-90FA32ACF95A}" destId="{1CE41C6E-ACCF-4726-A19B-4A81DEDC2816}" srcOrd="0" destOrd="0" presId="urn:microsoft.com/office/officeart/2005/8/layout/hierarchy1"/>
    <dgm:cxn modelId="{F026BC53-A38B-4614-A74B-6B8C8C68E9BD}" type="presParOf" srcId="{71B6D345-CF6B-46C7-AFC1-90FA32ACF95A}" destId="{86149911-33D7-4CD5-B566-FC3E4F10D318}" srcOrd="1" destOrd="0" presId="urn:microsoft.com/office/officeart/2005/8/layout/hierarchy1"/>
    <dgm:cxn modelId="{B95FDEB8-95D2-4FA6-AA90-6CCFB1097766}" type="presParOf" srcId="{73741DC1-3157-4A8C-A597-DB2990D50506}" destId="{D0E33715-46C2-4F88-A92D-DF8DBECD6D1E}" srcOrd="1" destOrd="0" presId="urn:microsoft.com/office/officeart/2005/8/layout/hierarchy1"/>
    <dgm:cxn modelId="{46C05100-E6A1-4BD6-80EE-1ACD95FC7E14}" type="presParOf" srcId="{D0E33715-46C2-4F88-A92D-DF8DBECD6D1E}" destId="{543731F0-12D5-4B21-9F51-85C4B13E663D}" srcOrd="0" destOrd="0" presId="urn:microsoft.com/office/officeart/2005/8/layout/hierarchy1"/>
    <dgm:cxn modelId="{763BB761-5A30-45FE-9285-9079020F7A1B}" type="presParOf" srcId="{D0E33715-46C2-4F88-A92D-DF8DBECD6D1E}" destId="{8F71D4A3-E84F-45B3-B094-0AE280928DBF}" srcOrd="1" destOrd="0" presId="urn:microsoft.com/office/officeart/2005/8/layout/hierarchy1"/>
    <dgm:cxn modelId="{B9EB5A18-0109-4C31-91FE-C0162C0454DB}" type="presParOf" srcId="{8F71D4A3-E84F-45B3-B094-0AE280928DBF}" destId="{6928D821-6C90-4079-891C-1C51B563C636}" srcOrd="0" destOrd="0" presId="urn:microsoft.com/office/officeart/2005/8/layout/hierarchy1"/>
    <dgm:cxn modelId="{22FFCEA1-8093-4FD6-BF62-EE6103F3C877}" type="presParOf" srcId="{6928D821-6C90-4079-891C-1C51B563C636}" destId="{DE919D5E-5D33-4ACD-A393-04CFBCD6DFBF}" srcOrd="0" destOrd="0" presId="urn:microsoft.com/office/officeart/2005/8/layout/hierarchy1"/>
    <dgm:cxn modelId="{C0D4C711-462C-4C6F-8A67-B548D201A9E2}" type="presParOf" srcId="{6928D821-6C90-4079-891C-1C51B563C636}" destId="{46DE1FB4-030C-4485-A976-AB8C95787DAB}" srcOrd="1" destOrd="0" presId="urn:microsoft.com/office/officeart/2005/8/layout/hierarchy1"/>
    <dgm:cxn modelId="{8B28FC64-7AA0-42B5-B511-D403B737A497}" type="presParOf" srcId="{8F71D4A3-E84F-45B3-B094-0AE280928DBF}" destId="{31F2F7BE-24A5-4C8B-87F5-E554F307B68C}" srcOrd="1" destOrd="0" presId="urn:microsoft.com/office/officeart/2005/8/layout/hierarchy1"/>
    <dgm:cxn modelId="{84F1035C-860D-4049-BD45-B464CC6D8E19}" type="presParOf" srcId="{31F2F7BE-24A5-4C8B-87F5-E554F307B68C}" destId="{03A99F71-CA50-44CD-99C3-6F89E676DB03}" srcOrd="0" destOrd="0" presId="urn:microsoft.com/office/officeart/2005/8/layout/hierarchy1"/>
    <dgm:cxn modelId="{C0B25C78-9D3C-4600-AC80-D3098A1F2B5C}" type="presParOf" srcId="{31F2F7BE-24A5-4C8B-87F5-E554F307B68C}" destId="{0C39698E-C055-4598-B580-C8D63F571456}" srcOrd="1" destOrd="0" presId="urn:microsoft.com/office/officeart/2005/8/layout/hierarchy1"/>
    <dgm:cxn modelId="{FEAADCC9-3193-4823-8B87-59E0D325EDA1}" type="presParOf" srcId="{0C39698E-C055-4598-B580-C8D63F571456}" destId="{2F6AB3E8-613C-405E-83CC-DAA3995E9E15}" srcOrd="0" destOrd="0" presId="urn:microsoft.com/office/officeart/2005/8/layout/hierarchy1"/>
    <dgm:cxn modelId="{04C7741D-3502-45DA-8300-AD470C4CAEFC}" type="presParOf" srcId="{2F6AB3E8-613C-405E-83CC-DAA3995E9E15}" destId="{81059637-A340-4610-9548-34967DBA32CB}" srcOrd="0" destOrd="0" presId="urn:microsoft.com/office/officeart/2005/8/layout/hierarchy1"/>
    <dgm:cxn modelId="{C5452DEE-6697-45C3-A81B-F296FAC96E21}" type="presParOf" srcId="{2F6AB3E8-613C-405E-83CC-DAA3995E9E15}" destId="{B9F23F15-9F2F-4AF3-AA5A-B670DE83CC0C}" srcOrd="1" destOrd="0" presId="urn:microsoft.com/office/officeart/2005/8/layout/hierarchy1"/>
    <dgm:cxn modelId="{0F4BF612-F4FC-40E9-8657-0CD5B2148252}" type="presParOf" srcId="{0C39698E-C055-4598-B580-C8D63F571456}" destId="{654C9C3B-EA52-486A-817D-44DE061EDBF2}" srcOrd="1" destOrd="0" presId="urn:microsoft.com/office/officeart/2005/8/layout/hierarchy1"/>
    <dgm:cxn modelId="{51302267-7E2F-4FDE-818F-0D38D9C05943}" type="presParOf" srcId="{654C9C3B-EA52-486A-817D-44DE061EDBF2}" destId="{D97463AD-200E-463F-9DC9-F58C3C880D53}" srcOrd="0" destOrd="0" presId="urn:microsoft.com/office/officeart/2005/8/layout/hierarchy1"/>
    <dgm:cxn modelId="{300F382A-2D00-489D-BA6A-8D0D3A437EDC}" type="presParOf" srcId="{654C9C3B-EA52-486A-817D-44DE061EDBF2}" destId="{5B9DEA4F-B7A9-4581-ADC5-DE9F1E2D4D6F}" srcOrd="1" destOrd="0" presId="urn:microsoft.com/office/officeart/2005/8/layout/hierarchy1"/>
    <dgm:cxn modelId="{F57E467C-D22A-4C73-A9CA-B8D386899F9E}" type="presParOf" srcId="{5B9DEA4F-B7A9-4581-ADC5-DE9F1E2D4D6F}" destId="{BA33D929-42FF-4AC5-BEF5-FC1D893ADB99}" srcOrd="0" destOrd="0" presId="urn:microsoft.com/office/officeart/2005/8/layout/hierarchy1"/>
    <dgm:cxn modelId="{D7A0E6CD-3F42-4E05-AE5F-6DC1CDB9AA35}" type="presParOf" srcId="{BA33D929-42FF-4AC5-BEF5-FC1D893ADB99}" destId="{3DD01D22-7187-4168-A321-B7E3F74807BF}" srcOrd="0" destOrd="0" presId="urn:microsoft.com/office/officeart/2005/8/layout/hierarchy1"/>
    <dgm:cxn modelId="{7DA5CB59-D0C0-4360-A12A-73A6053983B3}" type="presParOf" srcId="{BA33D929-42FF-4AC5-BEF5-FC1D893ADB99}" destId="{A24DD337-7BB9-4554-9A53-7733032A38B3}" srcOrd="1" destOrd="0" presId="urn:microsoft.com/office/officeart/2005/8/layout/hierarchy1"/>
    <dgm:cxn modelId="{2451DDB5-7848-4095-874A-F5A68BE5DFC8}" type="presParOf" srcId="{5B9DEA4F-B7A9-4581-ADC5-DE9F1E2D4D6F}" destId="{084865AE-026B-4132-8D31-6DFB54EFAF79}" srcOrd="1" destOrd="0" presId="urn:microsoft.com/office/officeart/2005/8/layout/hierarchy1"/>
    <dgm:cxn modelId="{442D7884-6E4D-4B6C-B48E-F0AA1F41F2CC}" type="presParOf" srcId="{654C9C3B-EA52-486A-817D-44DE061EDBF2}" destId="{0D006C89-FB00-4DC2-8ABC-8AF6710AAF8E}" srcOrd="2" destOrd="0" presId="urn:microsoft.com/office/officeart/2005/8/layout/hierarchy1"/>
    <dgm:cxn modelId="{49C7D931-8A13-41A2-9290-3B3F8E952C40}" type="presParOf" srcId="{654C9C3B-EA52-486A-817D-44DE061EDBF2}" destId="{D7BAE151-CA3B-4531-BCB4-5A99EC321A40}" srcOrd="3" destOrd="0" presId="urn:microsoft.com/office/officeart/2005/8/layout/hierarchy1"/>
    <dgm:cxn modelId="{6947F688-585B-4010-80F6-40133CECCE30}" type="presParOf" srcId="{D7BAE151-CA3B-4531-BCB4-5A99EC321A40}" destId="{AA208856-9434-4D34-BBAA-8885EA274242}" srcOrd="0" destOrd="0" presId="urn:microsoft.com/office/officeart/2005/8/layout/hierarchy1"/>
    <dgm:cxn modelId="{9D8A43E0-C279-4951-8929-DA83864D32BE}" type="presParOf" srcId="{AA208856-9434-4D34-BBAA-8885EA274242}" destId="{EC296316-C663-48B7-B07E-D477DD099589}" srcOrd="0" destOrd="0" presId="urn:microsoft.com/office/officeart/2005/8/layout/hierarchy1"/>
    <dgm:cxn modelId="{F0327AE5-CD5C-48A3-8703-9D6D23D2812C}" type="presParOf" srcId="{AA208856-9434-4D34-BBAA-8885EA274242}" destId="{0F1D1F4C-74A2-4A3E-8791-21DFF3A809E7}" srcOrd="1" destOrd="0" presId="urn:microsoft.com/office/officeart/2005/8/layout/hierarchy1"/>
    <dgm:cxn modelId="{A884C25C-E490-4F7A-844E-136FA5B2039B}" type="presParOf" srcId="{D7BAE151-CA3B-4531-BCB4-5A99EC321A40}" destId="{B6048AC3-0B5A-4FC6-A3EC-5D1B035D0804}" srcOrd="1" destOrd="0" presId="urn:microsoft.com/office/officeart/2005/8/layout/hierarchy1"/>
    <dgm:cxn modelId="{9AB32B9F-6145-4FA8-94AC-E8E581BEA0CC}" type="presParOf" srcId="{31F2F7BE-24A5-4C8B-87F5-E554F307B68C}" destId="{DF2F142F-987D-43DE-96E0-8820892B16F1}" srcOrd="2" destOrd="0" presId="urn:microsoft.com/office/officeart/2005/8/layout/hierarchy1"/>
    <dgm:cxn modelId="{B1C26C06-CCDD-4B81-84C2-5F6978505BE7}" type="presParOf" srcId="{31F2F7BE-24A5-4C8B-87F5-E554F307B68C}" destId="{1D3AA40A-DF3A-470C-80CC-21A7B7FDB9F7}" srcOrd="3" destOrd="0" presId="urn:microsoft.com/office/officeart/2005/8/layout/hierarchy1"/>
    <dgm:cxn modelId="{1556578C-356E-4719-BE12-1BB822A3EA64}" type="presParOf" srcId="{1D3AA40A-DF3A-470C-80CC-21A7B7FDB9F7}" destId="{021A9E1D-4746-465F-9B51-EFDDCA64A4A7}" srcOrd="0" destOrd="0" presId="urn:microsoft.com/office/officeart/2005/8/layout/hierarchy1"/>
    <dgm:cxn modelId="{18F4AB55-089B-4B6B-A813-60E42389C15D}" type="presParOf" srcId="{021A9E1D-4746-465F-9B51-EFDDCA64A4A7}" destId="{27D6AD97-1906-48F6-B77C-9306693952E6}" srcOrd="0" destOrd="0" presId="urn:microsoft.com/office/officeart/2005/8/layout/hierarchy1"/>
    <dgm:cxn modelId="{69867508-1A39-47C3-B010-4B244983A33F}" type="presParOf" srcId="{021A9E1D-4746-465F-9B51-EFDDCA64A4A7}" destId="{48CFCC92-A221-44B9-863D-51FEA21BE4BC}" srcOrd="1" destOrd="0" presId="urn:microsoft.com/office/officeart/2005/8/layout/hierarchy1"/>
    <dgm:cxn modelId="{109E8870-495F-46B6-9B8C-8934C822B7CA}" type="presParOf" srcId="{1D3AA40A-DF3A-470C-80CC-21A7B7FDB9F7}" destId="{06235320-0C9D-4168-87D6-49C8613296D6}" srcOrd="1" destOrd="0" presId="urn:microsoft.com/office/officeart/2005/8/layout/hierarchy1"/>
    <dgm:cxn modelId="{E0043DDD-3296-4428-84DC-CA567A9F653E}" type="presParOf" srcId="{06235320-0C9D-4168-87D6-49C8613296D6}" destId="{FA44075A-AC18-489D-92D2-174129267C24}" srcOrd="0" destOrd="0" presId="urn:microsoft.com/office/officeart/2005/8/layout/hierarchy1"/>
    <dgm:cxn modelId="{3D02A604-1B93-472E-A370-F0C81597EF33}" type="presParOf" srcId="{06235320-0C9D-4168-87D6-49C8613296D6}" destId="{3548E4CA-07B0-4782-8B73-8CE157DAC59A}" srcOrd="1" destOrd="0" presId="urn:microsoft.com/office/officeart/2005/8/layout/hierarchy1"/>
    <dgm:cxn modelId="{27C5FF29-3C6A-42BD-8FFA-E74A3C277E78}" type="presParOf" srcId="{3548E4CA-07B0-4782-8B73-8CE157DAC59A}" destId="{F3A49A9B-0434-4405-9F58-FE12F30631B3}" srcOrd="0" destOrd="0" presId="urn:microsoft.com/office/officeart/2005/8/layout/hierarchy1"/>
    <dgm:cxn modelId="{A6454B33-D23B-42EA-9CE0-8DF2DACF6387}" type="presParOf" srcId="{F3A49A9B-0434-4405-9F58-FE12F30631B3}" destId="{1CF7B04F-7831-4554-9EA8-04F1C8672D3E}" srcOrd="0" destOrd="0" presId="urn:microsoft.com/office/officeart/2005/8/layout/hierarchy1"/>
    <dgm:cxn modelId="{C3515829-A350-4020-AFE5-B66CDFEC4675}" type="presParOf" srcId="{F3A49A9B-0434-4405-9F58-FE12F30631B3}" destId="{59C17E0B-FF8A-44B4-BE1E-2ED3D34FF38A}" srcOrd="1" destOrd="0" presId="urn:microsoft.com/office/officeart/2005/8/layout/hierarchy1"/>
    <dgm:cxn modelId="{AD5223BC-57C8-427B-9767-2B61B2D5541A}" type="presParOf" srcId="{3548E4CA-07B0-4782-8B73-8CE157DAC59A}" destId="{C835D35C-48DE-45AA-AB58-8CB3E55A8A1E}" srcOrd="1" destOrd="0" presId="urn:microsoft.com/office/officeart/2005/8/layout/hierarchy1"/>
    <dgm:cxn modelId="{A454AE82-E06F-456E-A9C3-E13C7ED87FB6}" type="presParOf" srcId="{06235320-0C9D-4168-87D6-49C8613296D6}" destId="{A3AECEF9-73C1-4E2B-80FA-1F0A9986F2FB}" srcOrd="2" destOrd="0" presId="urn:microsoft.com/office/officeart/2005/8/layout/hierarchy1"/>
    <dgm:cxn modelId="{789914F3-0566-4D10-A3C5-FC02BF89FE3C}" type="presParOf" srcId="{06235320-0C9D-4168-87D6-49C8613296D6}" destId="{9E61CAEA-41DA-4569-83EC-3993E69C2D61}" srcOrd="3" destOrd="0" presId="urn:microsoft.com/office/officeart/2005/8/layout/hierarchy1"/>
    <dgm:cxn modelId="{6A1856B3-CF96-4F76-951C-807491C86FDD}" type="presParOf" srcId="{9E61CAEA-41DA-4569-83EC-3993E69C2D61}" destId="{5156BB00-CCCE-4C34-9D5E-BCDB5944581D}" srcOrd="0" destOrd="0" presId="urn:microsoft.com/office/officeart/2005/8/layout/hierarchy1"/>
    <dgm:cxn modelId="{9FDB272B-25B2-4FB2-B128-829B9C6B59C4}" type="presParOf" srcId="{5156BB00-CCCE-4C34-9D5E-BCDB5944581D}" destId="{94DF1958-27B0-40B0-AB1D-E1D787D13846}" srcOrd="0" destOrd="0" presId="urn:microsoft.com/office/officeart/2005/8/layout/hierarchy1"/>
    <dgm:cxn modelId="{411AE793-7F90-4F6F-A9E4-19233C5FD46D}" type="presParOf" srcId="{5156BB00-CCCE-4C34-9D5E-BCDB5944581D}" destId="{D17635D4-7262-491C-AF68-9DB09ED78FCC}" srcOrd="1" destOrd="0" presId="urn:microsoft.com/office/officeart/2005/8/layout/hierarchy1"/>
    <dgm:cxn modelId="{AEB969D9-5169-400F-AA25-7ED6E632BD15}" type="presParOf" srcId="{9E61CAEA-41DA-4569-83EC-3993E69C2D61}" destId="{CE9A932E-D031-4D70-BA17-B760AC95570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E87A0-5762-4202-8B87-8D087D92FA85}">
      <dsp:nvSpPr>
        <dsp:cNvPr id="0" name=""/>
        <dsp:cNvSpPr/>
      </dsp:nvSpPr>
      <dsp:spPr>
        <a:xfrm>
          <a:off x="1676003" y="494"/>
          <a:ext cx="1885504" cy="791919"/>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Understanding Your </a:t>
          </a:r>
          <a:br>
            <a:rPr lang="en-US" sz="1500" kern="1200" dirty="0"/>
          </a:br>
          <a:r>
            <a:rPr lang="en-US" sz="1500" kern="1200" dirty="0"/>
            <a:t>Top Challenges</a:t>
          </a:r>
          <a:endParaRPr lang="en-CA" sz="1500" kern="1200" dirty="0"/>
        </a:p>
      </dsp:txBody>
      <dsp:txXfrm>
        <a:off x="1714661" y="39152"/>
        <a:ext cx="1808188" cy="714603"/>
      </dsp:txXfrm>
    </dsp:sp>
    <dsp:sp modelId="{492ACEC9-C050-4376-A719-8D26FA8AD8B9}">
      <dsp:nvSpPr>
        <dsp:cNvPr id="0" name=""/>
        <dsp:cNvSpPr/>
      </dsp:nvSpPr>
      <dsp:spPr>
        <a:xfrm>
          <a:off x="1676003" y="832009"/>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Transitioning From Projects to Product-Centric Delivery</a:t>
          </a:r>
          <a:endParaRPr lang="en-CA" sz="1500" kern="1200" dirty="0"/>
        </a:p>
      </dsp:txBody>
      <dsp:txXfrm>
        <a:off x="1714661" y="870667"/>
        <a:ext cx="1808188" cy="714603"/>
      </dsp:txXfrm>
    </dsp:sp>
    <dsp:sp modelId="{8B3DDAB7-6A41-43F0-8B98-5BCDBCADF53D}">
      <dsp:nvSpPr>
        <dsp:cNvPr id="0" name=""/>
        <dsp:cNvSpPr/>
      </dsp:nvSpPr>
      <dsp:spPr>
        <a:xfrm>
          <a:off x="1676003" y="1663525"/>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Enterprise Agility and the Value of Change</a:t>
          </a:r>
          <a:endParaRPr lang="en-CA" sz="1500" kern="1200" dirty="0"/>
        </a:p>
      </dsp:txBody>
      <dsp:txXfrm>
        <a:off x="1714661" y="1702183"/>
        <a:ext cx="1808188" cy="714603"/>
      </dsp:txXfrm>
    </dsp:sp>
    <dsp:sp modelId="{5FF22DC6-13BC-41F2-B987-916D0935DCE8}">
      <dsp:nvSpPr>
        <dsp:cNvPr id="0" name=""/>
        <dsp:cNvSpPr/>
      </dsp:nvSpPr>
      <dsp:spPr>
        <a:xfrm>
          <a:off x="1676003" y="2495041"/>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Defining Your Products and Product Management</a:t>
          </a:r>
          <a:endParaRPr lang="en-CA" sz="1500" kern="1200" dirty="0"/>
        </a:p>
      </dsp:txBody>
      <dsp:txXfrm>
        <a:off x="1714661" y="2533699"/>
        <a:ext cx="1808188" cy="714603"/>
      </dsp:txXfrm>
    </dsp:sp>
    <dsp:sp modelId="{FD8B83DC-4D45-4A9D-907E-F1A742DF3EB5}">
      <dsp:nvSpPr>
        <dsp:cNvPr id="0" name=""/>
        <dsp:cNvSpPr/>
      </dsp:nvSpPr>
      <dsp:spPr>
        <a:xfrm>
          <a:off x="1676003" y="3326556"/>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Connecting Product Management to Agile Practices</a:t>
          </a:r>
          <a:endParaRPr lang="en-CA" sz="1500" kern="1200" dirty="0"/>
        </a:p>
      </dsp:txBody>
      <dsp:txXfrm>
        <a:off x="1714661" y="3365214"/>
        <a:ext cx="1808188" cy="714603"/>
      </dsp:txXfrm>
    </dsp:sp>
    <dsp:sp modelId="{0FE238B3-A6FC-4B1C-A932-0130BC081B71}">
      <dsp:nvSpPr>
        <dsp:cNvPr id="0" name=""/>
        <dsp:cNvSpPr/>
      </dsp:nvSpPr>
      <dsp:spPr>
        <a:xfrm>
          <a:off x="1676003" y="4158072"/>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Commit to Empowering Agile Product Teams</a:t>
          </a:r>
        </a:p>
      </dsp:txBody>
      <dsp:txXfrm>
        <a:off x="1714661" y="4196730"/>
        <a:ext cx="1808188" cy="714603"/>
      </dsp:txXfrm>
    </dsp:sp>
    <dsp:sp modelId="{39336184-19B1-4422-85AF-A694E6B5895B}">
      <dsp:nvSpPr>
        <dsp:cNvPr id="0" name=""/>
        <dsp:cNvSpPr/>
      </dsp:nvSpPr>
      <dsp:spPr>
        <a:xfrm>
          <a:off x="1676003" y="4989588"/>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Wrap-Up and Retrospective</a:t>
          </a:r>
        </a:p>
      </dsp:txBody>
      <dsp:txXfrm>
        <a:off x="1714661" y="5028246"/>
        <a:ext cx="1808188" cy="7146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7A7F4-47FF-42FF-AE16-DEEBC1780F0D}">
      <dsp:nvSpPr>
        <dsp:cNvPr id="0" name=""/>
        <dsp:cNvSpPr/>
      </dsp:nvSpPr>
      <dsp:spPr>
        <a:xfrm>
          <a:off x="4322" y="80517"/>
          <a:ext cx="2050681" cy="6410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Pyramid</a:t>
          </a:r>
          <a:endParaRPr lang="en-US" sz="1800" kern="1200" dirty="0"/>
        </a:p>
      </dsp:txBody>
      <dsp:txXfrm>
        <a:off x="4322" y="80517"/>
        <a:ext cx="2050681" cy="641035"/>
      </dsp:txXfrm>
    </dsp:sp>
    <dsp:sp modelId="{E9C8EDA1-12D4-4B19-8ADF-5C6491675306}">
      <dsp:nvSpPr>
        <dsp:cNvPr id="0" name=""/>
        <dsp:cNvSpPr/>
      </dsp:nvSpPr>
      <dsp:spPr>
        <a:xfrm>
          <a:off x="4322" y="721553"/>
          <a:ext cx="2050681" cy="355751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Logical hierarchy of products rolling into a single service area</a:t>
          </a:r>
        </a:p>
        <a:p>
          <a:pPr marL="171450" lvl="1" indent="-171450" algn="l" defTabSz="800100">
            <a:lnSpc>
              <a:spcPct val="90000"/>
            </a:lnSpc>
            <a:spcBef>
              <a:spcPct val="0"/>
            </a:spcBef>
            <a:spcAft>
              <a:spcPct val="15000"/>
            </a:spcAft>
            <a:buChar char="•"/>
          </a:pPr>
          <a:r>
            <a:rPr lang="en-US" sz="1800" kern="1200" dirty="0"/>
            <a:t>Lower levels of the pyramid focus on more discrete services</a:t>
          </a:r>
        </a:p>
        <a:p>
          <a:pPr marL="171450" lvl="1" indent="-171450" algn="l" defTabSz="800100">
            <a:lnSpc>
              <a:spcPct val="90000"/>
            </a:lnSpc>
            <a:spcBef>
              <a:spcPct val="0"/>
            </a:spcBef>
            <a:spcAft>
              <a:spcPct val="15000"/>
            </a:spcAft>
            <a:buChar char="•"/>
          </a:pPr>
          <a:r>
            <a:rPr lang="en-US" sz="1800" i="0" kern="1200" dirty="0"/>
            <a:t>Example: Human resources mapping down to supporting applications</a:t>
          </a:r>
        </a:p>
      </dsp:txBody>
      <dsp:txXfrm>
        <a:off x="4322" y="721553"/>
        <a:ext cx="2050681" cy="3557519"/>
      </dsp:txXfrm>
    </dsp:sp>
    <dsp:sp modelId="{BEEBF373-C346-4B27-84F4-F9678AB15190}">
      <dsp:nvSpPr>
        <dsp:cNvPr id="0" name=""/>
        <dsp:cNvSpPr/>
      </dsp:nvSpPr>
      <dsp:spPr>
        <a:xfrm>
          <a:off x="2342099" y="80517"/>
          <a:ext cx="2050681" cy="6410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Service grouping</a:t>
          </a:r>
          <a:endParaRPr lang="en-US" sz="1800" kern="1200" dirty="0"/>
        </a:p>
      </dsp:txBody>
      <dsp:txXfrm>
        <a:off x="2342099" y="80517"/>
        <a:ext cx="2050681" cy="641035"/>
      </dsp:txXfrm>
    </dsp:sp>
    <dsp:sp modelId="{D33BD4B0-5E5F-44DD-818F-17049EA70E5A}">
      <dsp:nvSpPr>
        <dsp:cNvPr id="0" name=""/>
        <dsp:cNvSpPr/>
      </dsp:nvSpPr>
      <dsp:spPr>
        <a:xfrm>
          <a:off x="2342099" y="721553"/>
          <a:ext cx="2050681" cy="355751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Organization of related services into service family</a:t>
          </a:r>
        </a:p>
        <a:p>
          <a:pPr marL="171450" lvl="1" indent="-171450" algn="l" defTabSz="800100">
            <a:lnSpc>
              <a:spcPct val="90000"/>
            </a:lnSpc>
            <a:spcBef>
              <a:spcPct val="0"/>
            </a:spcBef>
            <a:spcAft>
              <a:spcPct val="15000"/>
            </a:spcAft>
            <a:buChar char="•"/>
          </a:pPr>
          <a:r>
            <a:rPr lang="en-US" sz="1800" kern="1200" dirty="0"/>
            <a:t>Direct hierarchy does not necessarily exist within the family</a:t>
          </a:r>
        </a:p>
        <a:p>
          <a:pPr marL="171450" lvl="1" indent="-171450" algn="l" defTabSz="800100">
            <a:lnSpc>
              <a:spcPct val="90000"/>
            </a:lnSpc>
            <a:spcBef>
              <a:spcPct val="0"/>
            </a:spcBef>
            <a:spcAft>
              <a:spcPct val="15000"/>
            </a:spcAft>
            <a:buChar char="•"/>
          </a:pPr>
          <a:r>
            <a:rPr lang="en-US" sz="1800" i="0" kern="1200" dirty="0"/>
            <a:t>Example: End user support and ticketing</a:t>
          </a:r>
        </a:p>
      </dsp:txBody>
      <dsp:txXfrm>
        <a:off x="2342099" y="721553"/>
        <a:ext cx="2050681" cy="3557519"/>
      </dsp:txXfrm>
    </dsp:sp>
    <dsp:sp modelId="{535B2775-C27B-407B-9EFB-0AA4069DE639}">
      <dsp:nvSpPr>
        <dsp:cNvPr id="0" name=""/>
        <dsp:cNvSpPr/>
      </dsp:nvSpPr>
      <dsp:spPr>
        <a:xfrm>
          <a:off x="4689812" y="80517"/>
          <a:ext cx="2142449" cy="6410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Technical grouping</a:t>
          </a:r>
          <a:endParaRPr lang="en-US" sz="1800" kern="1200" dirty="0"/>
        </a:p>
      </dsp:txBody>
      <dsp:txXfrm>
        <a:off x="4689812" y="80517"/>
        <a:ext cx="2142449" cy="641035"/>
      </dsp:txXfrm>
    </dsp:sp>
    <dsp:sp modelId="{A1D95735-9AF8-4579-BB40-351F905CB135}">
      <dsp:nvSpPr>
        <dsp:cNvPr id="0" name=""/>
        <dsp:cNvSpPr/>
      </dsp:nvSpPr>
      <dsp:spPr>
        <a:xfrm>
          <a:off x="4679877" y="721553"/>
          <a:ext cx="2162320" cy="355751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Logical grouping of IT infrastructure, platforms, or applications</a:t>
          </a:r>
        </a:p>
        <a:p>
          <a:pPr marL="171450" lvl="1" indent="-171450" algn="l" defTabSz="800100">
            <a:lnSpc>
              <a:spcPct val="90000"/>
            </a:lnSpc>
            <a:spcBef>
              <a:spcPct val="0"/>
            </a:spcBef>
            <a:spcAft>
              <a:spcPct val="15000"/>
            </a:spcAft>
            <a:buChar char="•"/>
          </a:pPr>
          <a:r>
            <a:rPr lang="en-US" sz="1800" kern="1200" dirty="0"/>
            <a:t>Provides full lifecycle management when hierarchies do not exist</a:t>
          </a:r>
        </a:p>
        <a:p>
          <a:pPr marL="171450" lvl="1" indent="-171450" algn="l" defTabSz="800100">
            <a:lnSpc>
              <a:spcPct val="90000"/>
            </a:lnSpc>
            <a:spcBef>
              <a:spcPct val="0"/>
            </a:spcBef>
            <a:spcAft>
              <a:spcPct val="15000"/>
            </a:spcAft>
            <a:buChar char="•"/>
          </a:pPr>
          <a:r>
            <a:rPr lang="en-US" sz="1800" i="0" kern="1200" dirty="0"/>
            <a:t>Example: Workflow and collaboration tools</a:t>
          </a:r>
        </a:p>
      </dsp:txBody>
      <dsp:txXfrm>
        <a:off x="4679877" y="721553"/>
        <a:ext cx="2162320" cy="3557519"/>
      </dsp:txXfrm>
    </dsp:sp>
    <dsp:sp modelId="{4F255379-1B4A-484E-8363-5767AB06CFD4}">
      <dsp:nvSpPr>
        <dsp:cNvPr id="0" name=""/>
        <dsp:cNvSpPr/>
      </dsp:nvSpPr>
      <dsp:spPr>
        <a:xfrm>
          <a:off x="7129293" y="80517"/>
          <a:ext cx="2050681" cy="6410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Market alignment</a:t>
          </a:r>
          <a:endParaRPr lang="en-US" sz="1800" kern="1200" dirty="0"/>
        </a:p>
      </dsp:txBody>
      <dsp:txXfrm>
        <a:off x="7129293" y="80517"/>
        <a:ext cx="2050681" cy="641035"/>
      </dsp:txXfrm>
    </dsp:sp>
    <dsp:sp modelId="{1169142A-3D90-4F66-AE9D-761AB5A8EE23}">
      <dsp:nvSpPr>
        <dsp:cNvPr id="0" name=""/>
        <dsp:cNvSpPr/>
      </dsp:nvSpPr>
      <dsp:spPr>
        <a:xfrm>
          <a:off x="7129293" y="721553"/>
          <a:ext cx="2050681" cy="355751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Grouping of products by customer segments or market strategy</a:t>
          </a:r>
        </a:p>
        <a:p>
          <a:pPr marL="171450" lvl="1" indent="-171450" algn="l" defTabSz="800100">
            <a:lnSpc>
              <a:spcPct val="90000"/>
            </a:lnSpc>
            <a:spcBef>
              <a:spcPct val="0"/>
            </a:spcBef>
            <a:spcAft>
              <a:spcPct val="15000"/>
            </a:spcAft>
            <a:buChar char="•"/>
          </a:pPr>
          <a:r>
            <a:rPr lang="en-US" sz="1800" kern="1200" dirty="0"/>
            <a:t>Aligns product to end users and consumers</a:t>
          </a:r>
        </a:p>
        <a:p>
          <a:pPr marL="171450" lvl="1" indent="-171450" algn="l" defTabSz="800100">
            <a:lnSpc>
              <a:spcPct val="90000"/>
            </a:lnSpc>
            <a:spcBef>
              <a:spcPct val="0"/>
            </a:spcBef>
            <a:spcAft>
              <a:spcPct val="15000"/>
            </a:spcAft>
            <a:buChar char="•"/>
          </a:pPr>
          <a:r>
            <a:rPr lang="en-US" sz="1800" i="0" kern="1200" dirty="0"/>
            <a:t>Example: Customer banking products and services</a:t>
          </a:r>
        </a:p>
      </dsp:txBody>
      <dsp:txXfrm>
        <a:off x="7129293" y="721553"/>
        <a:ext cx="2050681" cy="3557519"/>
      </dsp:txXfrm>
    </dsp:sp>
    <dsp:sp modelId="{61EADA9A-9D6B-48D2-A72A-B7A8A4F86991}">
      <dsp:nvSpPr>
        <dsp:cNvPr id="0" name=""/>
        <dsp:cNvSpPr/>
      </dsp:nvSpPr>
      <dsp:spPr>
        <a:xfrm>
          <a:off x="9467070" y="80517"/>
          <a:ext cx="2050681" cy="6410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Organizational alignment</a:t>
          </a:r>
          <a:endParaRPr lang="en-US" sz="1800" kern="1200" dirty="0"/>
        </a:p>
      </dsp:txBody>
      <dsp:txXfrm>
        <a:off x="9467070" y="80517"/>
        <a:ext cx="2050681" cy="641035"/>
      </dsp:txXfrm>
    </dsp:sp>
    <dsp:sp modelId="{CA893902-1471-4A2C-95CC-A31409771619}">
      <dsp:nvSpPr>
        <dsp:cNvPr id="0" name=""/>
        <dsp:cNvSpPr/>
      </dsp:nvSpPr>
      <dsp:spPr>
        <a:xfrm>
          <a:off x="9467070" y="721553"/>
          <a:ext cx="2050681" cy="355751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Used at higher levels of the organization where products are aligned under divisions</a:t>
          </a:r>
        </a:p>
        <a:p>
          <a:pPr marL="171450" lvl="1" indent="-171450" algn="l" defTabSz="800100">
            <a:lnSpc>
              <a:spcPct val="90000"/>
            </a:lnSpc>
            <a:spcBef>
              <a:spcPct val="0"/>
            </a:spcBef>
            <a:spcAft>
              <a:spcPct val="15000"/>
            </a:spcAft>
            <a:buChar char="••"/>
          </a:pPr>
          <a:r>
            <a:rPr lang="en-US" sz="1800" kern="1200" dirty="0"/>
            <a:t>Separation of product management from organizational structure no longer distinct</a:t>
          </a:r>
        </a:p>
      </dsp:txBody>
      <dsp:txXfrm>
        <a:off x="9467070" y="721553"/>
        <a:ext cx="2050681" cy="35575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13C8A-1355-46D7-8209-C381275A5373}">
      <dsp:nvSpPr>
        <dsp:cNvPr id="0" name=""/>
        <dsp:cNvSpPr/>
      </dsp:nvSpPr>
      <dsp:spPr>
        <a:xfrm>
          <a:off x="1994634" y="1750115"/>
          <a:ext cx="1475482" cy="1475482"/>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Shared Service Product Owner</a:t>
          </a:r>
        </a:p>
      </dsp:txBody>
      <dsp:txXfrm>
        <a:off x="2210713" y="1966194"/>
        <a:ext cx="1043324" cy="1043324"/>
      </dsp:txXfrm>
    </dsp:sp>
    <dsp:sp modelId="{56BF6D5E-AD88-44A9-BAA2-7559809F7F8E}">
      <dsp:nvSpPr>
        <dsp:cNvPr id="0" name=""/>
        <dsp:cNvSpPr/>
      </dsp:nvSpPr>
      <dsp:spPr>
        <a:xfrm rot="11700000">
          <a:off x="679803" y="1900368"/>
          <a:ext cx="1289446" cy="420512"/>
        </a:xfrm>
        <a:prstGeom prst="lef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D7352DE-7E48-4E9B-BDCE-6BCD1DFD6E16}">
      <dsp:nvSpPr>
        <dsp:cNvPr id="0" name=""/>
        <dsp:cNvSpPr/>
      </dsp:nvSpPr>
      <dsp:spPr>
        <a:xfrm>
          <a:off x="917" y="1383075"/>
          <a:ext cx="1401708" cy="1121366"/>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Consuming Product Owner</a:t>
          </a:r>
        </a:p>
      </dsp:txBody>
      <dsp:txXfrm>
        <a:off x="33761" y="1415919"/>
        <a:ext cx="1336020" cy="1055678"/>
      </dsp:txXfrm>
    </dsp:sp>
    <dsp:sp modelId="{02432438-4A92-4EC7-B4DB-1C2F07BDBF13}">
      <dsp:nvSpPr>
        <dsp:cNvPr id="0" name=""/>
        <dsp:cNvSpPr/>
      </dsp:nvSpPr>
      <dsp:spPr>
        <a:xfrm rot="14700000">
          <a:off x="1471681" y="956646"/>
          <a:ext cx="1289446" cy="420512"/>
        </a:xfrm>
        <a:prstGeom prst="leftArrow">
          <a:avLst>
            <a:gd name="adj1" fmla="val 60000"/>
            <a:gd name="adj2" fmla="val 50000"/>
          </a:avLst>
        </a:prstGeom>
        <a:gradFill rotWithShape="0">
          <a:gsLst>
            <a:gs pos="0">
              <a:schemeClr val="accent1">
                <a:shade val="90000"/>
                <a:hueOff val="178282"/>
                <a:satOff val="-9740"/>
                <a:lumOff val="9839"/>
                <a:alphaOff val="0"/>
                <a:satMod val="103000"/>
                <a:lumMod val="102000"/>
                <a:tint val="94000"/>
              </a:schemeClr>
            </a:gs>
            <a:gs pos="50000">
              <a:schemeClr val="accent1">
                <a:shade val="90000"/>
                <a:hueOff val="178282"/>
                <a:satOff val="-9740"/>
                <a:lumOff val="9839"/>
                <a:alphaOff val="0"/>
                <a:satMod val="110000"/>
                <a:lumMod val="100000"/>
                <a:shade val="100000"/>
              </a:schemeClr>
            </a:gs>
            <a:gs pos="100000">
              <a:schemeClr val="accent1">
                <a:shade val="90000"/>
                <a:hueOff val="178282"/>
                <a:satOff val="-9740"/>
                <a:lumOff val="98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4DEB78-AAF2-439D-8462-C91ACCA8E06D}">
      <dsp:nvSpPr>
        <dsp:cNvPr id="0" name=""/>
        <dsp:cNvSpPr/>
      </dsp:nvSpPr>
      <dsp:spPr>
        <a:xfrm>
          <a:off x="1143078" y="21901"/>
          <a:ext cx="1401708" cy="1121366"/>
        </a:xfrm>
        <a:prstGeom prst="roundRect">
          <a:avLst>
            <a:gd name="adj" fmla="val 10000"/>
          </a:avLst>
        </a:prstGeom>
        <a:gradFill rotWithShape="0">
          <a:gsLst>
            <a:gs pos="0">
              <a:schemeClr val="accent1">
                <a:shade val="80000"/>
                <a:hueOff val="178306"/>
                <a:satOff val="-9891"/>
                <a:lumOff val="10582"/>
                <a:alphaOff val="0"/>
                <a:satMod val="103000"/>
                <a:lumMod val="102000"/>
                <a:tint val="94000"/>
              </a:schemeClr>
            </a:gs>
            <a:gs pos="50000">
              <a:schemeClr val="accent1">
                <a:shade val="80000"/>
                <a:hueOff val="178306"/>
                <a:satOff val="-9891"/>
                <a:lumOff val="10582"/>
                <a:alphaOff val="0"/>
                <a:satMod val="110000"/>
                <a:lumMod val="100000"/>
                <a:shade val="100000"/>
              </a:schemeClr>
            </a:gs>
            <a:gs pos="100000">
              <a:schemeClr val="accent1">
                <a:shade val="80000"/>
                <a:hueOff val="178306"/>
                <a:satOff val="-9891"/>
                <a:lumOff val="105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Consuming </a:t>
          </a:r>
          <a:r>
            <a:rPr lang="en-US" sz="2200" kern="1200" dirty="0" err="1"/>
            <a:t>Poduct</a:t>
          </a:r>
          <a:r>
            <a:rPr lang="en-US" sz="2200" kern="1200" dirty="0"/>
            <a:t> Owner</a:t>
          </a:r>
        </a:p>
      </dsp:txBody>
      <dsp:txXfrm>
        <a:off x="1175922" y="54745"/>
        <a:ext cx="1336020" cy="1055678"/>
      </dsp:txXfrm>
    </dsp:sp>
    <dsp:sp modelId="{BDC6D2C4-7A4C-453B-9EC4-CF99232CDDA7}">
      <dsp:nvSpPr>
        <dsp:cNvPr id="0" name=""/>
        <dsp:cNvSpPr/>
      </dsp:nvSpPr>
      <dsp:spPr>
        <a:xfrm rot="17700000">
          <a:off x="2703623" y="956646"/>
          <a:ext cx="1289446" cy="420512"/>
        </a:xfrm>
        <a:prstGeom prst="leftArrow">
          <a:avLst>
            <a:gd name="adj1" fmla="val 60000"/>
            <a:gd name="adj2" fmla="val 50000"/>
          </a:avLst>
        </a:prstGeom>
        <a:gradFill rotWithShape="0">
          <a:gsLst>
            <a:gs pos="0">
              <a:schemeClr val="accent1">
                <a:shade val="90000"/>
                <a:hueOff val="356564"/>
                <a:satOff val="-19481"/>
                <a:lumOff val="19677"/>
                <a:alphaOff val="0"/>
                <a:satMod val="103000"/>
                <a:lumMod val="102000"/>
                <a:tint val="94000"/>
              </a:schemeClr>
            </a:gs>
            <a:gs pos="50000">
              <a:schemeClr val="accent1">
                <a:shade val="90000"/>
                <a:hueOff val="356564"/>
                <a:satOff val="-19481"/>
                <a:lumOff val="19677"/>
                <a:alphaOff val="0"/>
                <a:satMod val="110000"/>
                <a:lumMod val="100000"/>
                <a:shade val="100000"/>
              </a:schemeClr>
            </a:gs>
            <a:gs pos="100000">
              <a:schemeClr val="accent1">
                <a:shade val="90000"/>
                <a:hueOff val="356564"/>
                <a:satOff val="-19481"/>
                <a:lumOff val="196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9F99B42-2355-44B2-BB36-27EB2D0951BD}">
      <dsp:nvSpPr>
        <dsp:cNvPr id="0" name=""/>
        <dsp:cNvSpPr/>
      </dsp:nvSpPr>
      <dsp:spPr>
        <a:xfrm>
          <a:off x="2919964" y="21901"/>
          <a:ext cx="1401708" cy="1121366"/>
        </a:xfrm>
        <a:prstGeom prst="roundRect">
          <a:avLst>
            <a:gd name="adj" fmla="val 10000"/>
          </a:avLst>
        </a:prstGeom>
        <a:gradFill rotWithShape="0">
          <a:gsLst>
            <a:gs pos="0">
              <a:schemeClr val="accent1">
                <a:shade val="80000"/>
                <a:hueOff val="356612"/>
                <a:satOff val="-19782"/>
                <a:lumOff val="21163"/>
                <a:alphaOff val="0"/>
                <a:satMod val="103000"/>
                <a:lumMod val="102000"/>
                <a:tint val="94000"/>
              </a:schemeClr>
            </a:gs>
            <a:gs pos="50000">
              <a:schemeClr val="accent1">
                <a:shade val="80000"/>
                <a:hueOff val="356612"/>
                <a:satOff val="-19782"/>
                <a:lumOff val="21163"/>
                <a:alphaOff val="0"/>
                <a:satMod val="110000"/>
                <a:lumMod val="100000"/>
                <a:shade val="100000"/>
              </a:schemeClr>
            </a:gs>
            <a:gs pos="100000">
              <a:schemeClr val="accent1">
                <a:shade val="80000"/>
                <a:hueOff val="356612"/>
                <a:satOff val="-19782"/>
                <a:lumOff val="211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Consuming Product Owner</a:t>
          </a:r>
        </a:p>
      </dsp:txBody>
      <dsp:txXfrm>
        <a:off x="2952808" y="54745"/>
        <a:ext cx="1336020" cy="1055678"/>
      </dsp:txXfrm>
    </dsp:sp>
    <dsp:sp modelId="{1D66AC37-4973-4925-88C9-FC0C1BB7E326}">
      <dsp:nvSpPr>
        <dsp:cNvPr id="0" name=""/>
        <dsp:cNvSpPr/>
      </dsp:nvSpPr>
      <dsp:spPr>
        <a:xfrm rot="20700000">
          <a:off x="3495500" y="1900368"/>
          <a:ext cx="1289446" cy="420512"/>
        </a:xfrm>
        <a:prstGeom prst="leftArrow">
          <a:avLst>
            <a:gd name="adj1" fmla="val 60000"/>
            <a:gd name="adj2" fmla="val 50000"/>
          </a:avLst>
        </a:prstGeom>
        <a:gradFill rotWithShape="0">
          <a:gsLst>
            <a:gs pos="0">
              <a:schemeClr val="accent1">
                <a:shade val="90000"/>
                <a:hueOff val="534846"/>
                <a:satOff val="-29221"/>
                <a:lumOff val="29516"/>
                <a:alphaOff val="0"/>
                <a:satMod val="103000"/>
                <a:lumMod val="102000"/>
                <a:tint val="94000"/>
              </a:schemeClr>
            </a:gs>
            <a:gs pos="50000">
              <a:schemeClr val="accent1">
                <a:shade val="90000"/>
                <a:hueOff val="534846"/>
                <a:satOff val="-29221"/>
                <a:lumOff val="29516"/>
                <a:alphaOff val="0"/>
                <a:satMod val="110000"/>
                <a:lumMod val="100000"/>
                <a:shade val="100000"/>
              </a:schemeClr>
            </a:gs>
            <a:gs pos="100000">
              <a:schemeClr val="accent1">
                <a:shade val="90000"/>
                <a:hueOff val="534846"/>
                <a:satOff val="-29221"/>
                <a:lumOff val="2951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BBBBC9B-21CD-427F-A0CA-38EA0ADE9F82}">
      <dsp:nvSpPr>
        <dsp:cNvPr id="0" name=""/>
        <dsp:cNvSpPr/>
      </dsp:nvSpPr>
      <dsp:spPr>
        <a:xfrm>
          <a:off x="4062124" y="1383075"/>
          <a:ext cx="1401708" cy="1121366"/>
        </a:xfrm>
        <a:prstGeom prst="roundRect">
          <a:avLst>
            <a:gd name="adj" fmla="val 10000"/>
          </a:avLst>
        </a:prstGeom>
        <a:gradFill rotWithShape="0">
          <a:gsLst>
            <a:gs pos="0">
              <a:schemeClr val="accent1">
                <a:shade val="80000"/>
                <a:hueOff val="534918"/>
                <a:satOff val="-29673"/>
                <a:lumOff val="31745"/>
                <a:alphaOff val="0"/>
                <a:satMod val="103000"/>
                <a:lumMod val="102000"/>
                <a:tint val="94000"/>
              </a:schemeClr>
            </a:gs>
            <a:gs pos="50000">
              <a:schemeClr val="accent1">
                <a:shade val="80000"/>
                <a:hueOff val="534918"/>
                <a:satOff val="-29673"/>
                <a:lumOff val="31745"/>
                <a:alphaOff val="0"/>
                <a:satMod val="110000"/>
                <a:lumMod val="100000"/>
                <a:shade val="100000"/>
              </a:schemeClr>
            </a:gs>
            <a:gs pos="100000">
              <a:schemeClr val="accent1">
                <a:shade val="80000"/>
                <a:hueOff val="534918"/>
                <a:satOff val="-29673"/>
                <a:lumOff val="317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Consuming Product Owner</a:t>
          </a:r>
        </a:p>
      </dsp:txBody>
      <dsp:txXfrm>
        <a:off x="4094968" y="1415919"/>
        <a:ext cx="1336020" cy="10556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E87A0-5762-4202-8B87-8D087D92FA85}">
      <dsp:nvSpPr>
        <dsp:cNvPr id="0" name=""/>
        <dsp:cNvSpPr/>
      </dsp:nvSpPr>
      <dsp:spPr>
        <a:xfrm>
          <a:off x="1676003" y="494"/>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Understanding Your </a:t>
          </a:r>
          <a:br>
            <a:rPr lang="en-US" sz="1500" kern="1200" dirty="0"/>
          </a:br>
          <a:r>
            <a:rPr lang="en-US" sz="1500" kern="1200" dirty="0"/>
            <a:t>Top Challenges</a:t>
          </a:r>
          <a:endParaRPr lang="en-CA" sz="1500" kern="1200" dirty="0"/>
        </a:p>
      </dsp:txBody>
      <dsp:txXfrm>
        <a:off x="1714661" y="39152"/>
        <a:ext cx="1808188" cy="714603"/>
      </dsp:txXfrm>
    </dsp:sp>
    <dsp:sp modelId="{492ACEC9-C050-4376-A719-8D26FA8AD8B9}">
      <dsp:nvSpPr>
        <dsp:cNvPr id="0" name=""/>
        <dsp:cNvSpPr/>
      </dsp:nvSpPr>
      <dsp:spPr>
        <a:xfrm>
          <a:off x="1676003" y="832009"/>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Transitioning From Projects to Product-Centric Delivery</a:t>
          </a:r>
          <a:endParaRPr lang="en-CA" sz="1500" kern="1200" dirty="0"/>
        </a:p>
      </dsp:txBody>
      <dsp:txXfrm>
        <a:off x="1714661" y="870667"/>
        <a:ext cx="1808188" cy="714603"/>
      </dsp:txXfrm>
    </dsp:sp>
    <dsp:sp modelId="{8B3DDAB7-6A41-43F0-8B98-5BCDBCADF53D}">
      <dsp:nvSpPr>
        <dsp:cNvPr id="0" name=""/>
        <dsp:cNvSpPr/>
      </dsp:nvSpPr>
      <dsp:spPr>
        <a:xfrm>
          <a:off x="1676003" y="1663525"/>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Enterprise Agility and the Value of Change</a:t>
          </a:r>
          <a:endParaRPr lang="en-CA" sz="1500" kern="1200" dirty="0"/>
        </a:p>
      </dsp:txBody>
      <dsp:txXfrm>
        <a:off x="1714661" y="1702183"/>
        <a:ext cx="1808188" cy="714603"/>
      </dsp:txXfrm>
    </dsp:sp>
    <dsp:sp modelId="{5FF22DC6-13BC-41F2-B987-916D0935DCE8}">
      <dsp:nvSpPr>
        <dsp:cNvPr id="0" name=""/>
        <dsp:cNvSpPr/>
      </dsp:nvSpPr>
      <dsp:spPr>
        <a:xfrm>
          <a:off x="1676003" y="2495041"/>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Defining Your Products and Product Management</a:t>
          </a:r>
          <a:endParaRPr lang="en-CA" sz="1500" kern="1200" dirty="0"/>
        </a:p>
      </dsp:txBody>
      <dsp:txXfrm>
        <a:off x="1714661" y="2533699"/>
        <a:ext cx="1808188" cy="714603"/>
      </dsp:txXfrm>
    </dsp:sp>
    <dsp:sp modelId="{FD8B83DC-4D45-4A9D-907E-F1A742DF3EB5}">
      <dsp:nvSpPr>
        <dsp:cNvPr id="0" name=""/>
        <dsp:cNvSpPr/>
      </dsp:nvSpPr>
      <dsp:spPr>
        <a:xfrm>
          <a:off x="1676003" y="3326556"/>
          <a:ext cx="1885504" cy="791919"/>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Connecting Product Management to Agile Practices</a:t>
          </a:r>
          <a:endParaRPr lang="en-CA" sz="1500" kern="1200" dirty="0"/>
        </a:p>
      </dsp:txBody>
      <dsp:txXfrm>
        <a:off x="1714661" y="3365214"/>
        <a:ext cx="1808188" cy="714603"/>
      </dsp:txXfrm>
    </dsp:sp>
    <dsp:sp modelId="{0FE238B3-A6FC-4B1C-A932-0130BC081B71}">
      <dsp:nvSpPr>
        <dsp:cNvPr id="0" name=""/>
        <dsp:cNvSpPr/>
      </dsp:nvSpPr>
      <dsp:spPr>
        <a:xfrm>
          <a:off x="1676003" y="4158072"/>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Commit to Empowering Agile Product Teams</a:t>
          </a:r>
        </a:p>
      </dsp:txBody>
      <dsp:txXfrm>
        <a:off x="1714661" y="4196730"/>
        <a:ext cx="1808188" cy="714603"/>
      </dsp:txXfrm>
    </dsp:sp>
    <dsp:sp modelId="{39336184-19B1-4422-85AF-A694E6B5895B}">
      <dsp:nvSpPr>
        <dsp:cNvPr id="0" name=""/>
        <dsp:cNvSpPr/>
      </dsp:nvSpPr>
      <dsp:spPr>
        <a:xfrm>
          <a:off x="1676003" y="4989588"/>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Wrap-Up and Retrospective</a:t>
          </a:r>
        </a:p>
      </dsp:txBody>
      <dsp:txXfrm>
        <a:off x="1714661" y="5028246"/>
        <a:ext cx="1808188" cy="7146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F3771-B974-4CA1-88D6-EE4EDF9C98C9}">
      <dsp:nvSpPr>
        <dsp:cNvPr id="0" name=""/>
        <dsp:cNvSpPr/>
      </dsp:nvSpPr>
      <dsp:spPr>
        <a:xfrm>
          <a:off x="850661" y="185602"/>
          <a:ext cx="1472138" cy="1472362"/>
        </a:xfrm>
        <a:prstGeom prst="circularArrow">
          <a:avLst>
            <a:gd name="adj1" fmla="val 10980"/>
            <a:gd name="adj2" fmla="val 1142322"/>
            <a:gd name="adj3" fmla="val 4500000"/>
            <a:gd name="adj4" fmla="val 10800000"/>
            <a:gd name="adj5" fmla="val 125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B0B17E1-F18E-4BB3-AF7F-EAE4778864F1}">
      <dsp:nvSpPr>
        <dsp:cNvPr id="0" name=""/>
        <dsp:cNvSpPr/>
      </dsp:nvSpPr>
      <dsp:spPr>
        <a:xfrm>
          <a:off x="1176052" y="717170"/>
          <a:ext cx="818039" cy="40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Not started</a:t>
          </a:r>
          <a:endParaRPr lang="en-CA" sz="1400" kern="1200" dirty="0"/>
        </a:p>
      </dsp:txBody>
      <dsp:txXfrm>
        <a:off x="1176052" y="717170"/>
        <a:ext cx="818039" cy="408921"/>
      </dsp:txXfrm>
    </dsp:sp>
    <dsp:sp modelId="{B8D788CB-0FF2-4673-8F90-33C52593F30F}">
      <dsp:nvSpPr>
        <dsp:cNvPr id="0" name=""/>
        <dsp:cNvSpPr/>
      </dsp:nvSpPr>
      <dsp:spPr>
        <a:xfrm>
          <a:off x="441779" y="1031584"/>
          <a:ext cx="1472138" cy="1472362"/>
        </a:xfrm>
        <a:prstGeom prst="leftCircularArrow">
          <a:avLst>
            <a:gd name="adj1" fmla="val 10980"/>
            <a:gd name="adj2" fmla="val 1142322"/>
            <a:gd name="adj3" fmla="val 6300000"/>
            <a:gd name="adj4" fmla="val 18900000"/>
            <a:gd name="adj5" fmla="val 125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38AB46-31D6-4061-903D-93A5ACF3FBE8}">
      <dsp:nvSpPr>
        <dsp:cNvPr id="0" name=""/>
        <dsp:cNvSpPr/>
      </dsp:nvSpPr>
      <dsp:spPr>
        <a:xfrm>
          <a:off x="768829" y="1568045"/>
          <a:ext cx="818039" cy="40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 progress</a:t>
          </a:r>
          <a:endParaRPr lang="en-CA" sz="1400" kern="1200" dirty="0"/>
        </a:p>
      </dsp:txBody>
      <dsp:txXfrm>
        <a:off x="768829" y="1568045"/>
        <a:ext cx="818039" cy="408921"/>
      </dsp:txXfrm>
    </dsp:sp>
    <dsp:sp modelId="{66BB299A-2962-4806-A1E9-4B485D60C9DD}">
      <dsp:nvSpPr>
        <dsp:cNvPr id="0" name=""/>
        <dsp:cNvSpPr/>
      </dsp:nvSpPr>
      <dsp:spPr>
        <a:xfrm>
          <a:off x="955438" y="1978802"/>
          <a:ext cx="1264795" cy="1265302"/>
        </a:xfrm>
        <a:prstGeom prst="blockArc">
          <a:avLst>
            <a:gd name="adj1" fmla="val 13500000"/>
            <a:gd name="adj2" fmla="val 10800000"/>
            <a:gd name="adj3" fmla="val 1274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91F5E49-699C-4CD1-A9C8-70140FC56776}">
      <dsp:nvSpPr>
        <dsp:cNvPr id="0" name=""/>
        <dsp:cNvSpPr/>
      </dsp:nvSpPr>
      <dsp:spPr>
        <a:xfrm>
          <a:off x="1177987" y="2420144"/>
          <a:ext cx="818039" cy="40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Completed</a:t>
          </a:r>
          <a:endParaRPr lang="en-CA" sz="1400" kern="1200" dirty="0"/>
        </a:p>
      </dsp:txBody>
      <dsp:txXfrm>
        <a:off x="1177987" y="2420144"/>
        <a:ext cx="818039" cy="4089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E87A0-5762-4202-8B87-8D087D92FA85}">
      <dsp:nvSpPr>
        <dsp:cNvPr id="0" name=""/>
        <dsp:cNvSpPr/>
      </dsp:nvSpPr>
      <dsp:spPr>
        <a:xfrm>
          <a:off x="1676003" y="494"/>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Understanding Your </a:t>
          </a:r>
          <a:br>
            <a:rPr lang="en-US" sz="1500" kern="1200" dirty="0"/>
          </a:br>
          <a:r>
            <a:rPr lang="en-US" sz="1500" kern="1200" dirty="0"/>
            <a:t>Top Challenges</a:t>
          </a:r>
          <a:endParaRPr lang="en-CA" sz="1500" kern="1200" dirty="0"/>
        </a:p>
      </dsp:txBody>
      <dsp:txXfrm>
        <a:off x="1714661" y="39152"/>
        <a:ext cx="1808188" cy="714603"/>
      </dsp:txXfrm>
    </dsp:sp>
    <dsp:sp modelId="{492ACEC9-C050-4376-A719-8D26FA8AD8B9}">
      <dsp:nvSpPr>
        <dsp:cNvPr id="0" name=""/>
        <dsp:cNvSpPr/>
      </dsp:nvSpPr>
      <dsp:spPr>
        <a:xfrm>
          <a:off x="1676003" y="832009"/>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Transitioning From Projects to Product-Centric Delivery</a:t>
          </a:r>
          <a:endParaRPr lang="en-CA" sz="1500" kern="1200" dirty="0"/>
        </a:p>
      </dsp:txBody>
      <dsp:txXfrm>
        <a:off x="1714661" y="870667"/>
        <a:ext cx="1808188" cy="714603"/>
      </dsp:txXfrm>
    </dsp:sp>
    <dsp:sp modelId="{8B3DDAB7-6A41-43F0-8B98-5BCDBCADF53D}">
      <dsp:nvSpPr>
        <dsp:cNvPr id="0" name=""/>
        <dsp:cNvSpPr/>
      </dsp:nvSpPr>
      <dsp:spPr>
        <a:xfrm>
          <a:off x="1676003" y="1663525"/>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Enterprise Agility and the Value of Change</a:t>
          </a:r>
          <a:endParaRPr lang="en-CA" sz="1500" kern="1200" dirty="0"/>
        </a:p>
      </dsp:txBody>
      <dsp:txXfrm>
        <a:off x="1714661" y="1702183"/>
        <a:ext cx="1808188" cy="714603"/>
      </dsp:txXfrm>
    </dsp:sp>
    <dsp:sp modelId="{5FF22DC6-13BC-41F2-B987-916D0935DCE8}">
      <dsp:nvSpPr>
        <dsp:cNvPr id="0" name=""/>
        <dsp:cNvSpPr/>
      </dsp:nvSpPr>
      <dsp:spPr>
        <a:xfrm>
          <a:off x="1676003" y="2495041"/>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Defining Your Products and Product Management</a:t>
          </a:r>
          <a:endParaRPr lang="en-CA" sz="1500" kern="1200" dirty="0"/>
        </a:p>
      </dsp:txBody>
      <dsp:txXfrm>
        <a:off x="1714661" y="2533699"/>
        <a:ext cx="1808188" cy="714603"/>
      </dsp:txXfrm>
    </dsp:sp>
    <dsp:sp modelId="{FD8B83DC-4D45-4A9D-907E-F1A742DF3EB5}">
      <dsp:nvSpPr>
        <dsp:cNvPr id="0" name=""/>
        <dsp:cNvSpPr/>
      </dsp:nvSpPr>
      <dsp:spPr>
        <a:xfrm>
          <a:off x="1676003" y="3326556"/>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Connecting Product Management to Agile Practices</a:t>
          </a:r>
          <a:endParaRPr lang="en-CA" sz="1500" kern="1200" dirty="0"/>
        </a:p>
      </dsp:txBody>
      <dsp:txXfrm>
        <a:off x="1714661" y="3365214"/>
        <a:ext cx="1808188" cy="714603"/>
      </dsp:txXfrm>
    </dsp:sp>
    <dsp:sp modelId="{0FE238B3-A6FC-4B1C-A932-0130BC081B71}">
      <dsp:nvSpPr>
        <dsp:cNvPr id="0" name=""/>
        <dsp:cNvSpPr/>
      </dsp:nvSpPr>
      <dsp:spPr>
        <a:xfrm>
          <a:off x="1676003" y="4158072"/>
          <a:ext cx="1885504" cy="791919"/>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Commit to Empowering Agile Product Teams</a:t>
          </a:r>
        </a:p>
      </dsp:txBody>
      <dsp:txXfrm>
        <a:off x="1714661" y="4196730"/>
        <a:ext cx="1808188" cy="714603"/>
      </dsp:txXfrm>
    </dsp:sp>
    <dsp:sp modelId="{39336184-19B1-4422-85AF-A694E6B5895B}">
      <dsp:nvSpPr>
        <dsp:cNvPr id="0" name=""/>
        <dsp:cNvSpPr/>
      </dsp:nvSpPr>
      <dsp:spPr>
        <a:xfrm>
          <a:off x="1676003" y="4989588"/>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Wrap-Up and Retrospective</a:t>
          </a:r>
        </a:p>
      </dsp:txBody>
      <dsp:txXfrm>
        <a:off x="1714661" y="5028246"/>
        <a:ext cx="1808188" cy="7146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A4354-85BA-4094-B9F7-A39B93104CAA}">
      <dsp:nvSpPr>
        <dsp:cNvPr id="0" name=""/>
        <dsp:cNvSpPr/>
      </dsp:nvSpPr>
      <dsp:spPr>
        <a:xfrm>
          <a:off x="1477356" y="257635"/>
          <a:ext cx="3496179" cy="3496179"/>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Learning</a:t>
          </a:r>
        </a:p>
      </dsp:txBody>
      <dsp:txXfrm>
        <a:off x="3301197" y="845326"/>
        <a:ext cx="1123772" cy="749181"/>
      </dsp:txXfrm>
    </dsp:sp>
    <dsp:sp modelId="{3659DA5F-2A66-44D7-BCA8-D85BCFFA7706}">
      <dsp:nvSpPr>
        <dsp:cNvPr id="0" name=""/>
        <dsp:cNvSpPr/>
      </dsp:nvSpPr>
      <dsp:spPr>
        <a:xfrm>
          <a:off x="1507323" y="350866"/>
          <a:ext cx="3496179" cy="3496179"/>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Automation</a:t>
          </a:r>
        </a:p>
      </dsp:txBody>
      <dsp:txXfrm>
        <a:off x="3759030" y="1948287"/>
        <a:ext cx="1040529" cy="832423"/>
      </dsp:txXfrm>
    </dsp:sp>
    <dsp:sp modelId="{2A56F502-5B80-4C79-94B4-1F2205E001D1}">
      <dsp:nvSpPr>
        <dsp:cNvPr id="0" name=""/>
        <dsp:cNvSpPr/>
      </dsp:nvSpPr>
      <dsp:spPr>
        <a:xfrm>
          <a:off x="1428243" y="408303"/>
          <a:ext cx="3496179" cy="3496179"/>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Integrated teams</a:t>
          </a:r>
        </a:p>
      </dsp:txBody>
      <dsp:txXfrm>
        <a:off x="2676879" y="2863954"/>
        <a:ext cx="998908" cy="915666"/>
      </dsp:txXfrm>
    </dsp:sp>
    <dsp:sp modelId="{5C0BC00F-736A-4368-9189-EAEBFCD705F2}">
      <dsp:nvSpPr>
        <dsp:cNvPr id="0" name=""/>
        <dsp:cNvSpPr/>
      </dsp:nvSpPr>
      <dsp:spPr>
        <a:xfrm>
          <a:off x="1349163" y="350866"/>
          <a:ext cx="3496179" cy="3496179"/>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Metrics and governance</a:t>
          </a:r>
        </a:p>
      </dsp:txBody>
      <dsp:txXfrm>
        <a:off x="1553107" y="1948287"/>
        <a:ext cx="1040529" cy="832423"/>
      </dsp:txXfrm>
    </dsp:sp>
    <dsp:sp modelId="{72270FDB-37EE-4C16-84D1-7D107168420B}">
      <dsp:nvSpPr>
        <dsp:cNvPr id="0" name=""/>
        <dsp:cNvSpPr/>
      </dsp:nvSpPr>
      <dsp:spPr>
        <a:xfrm>
          <a:off x="1379130" y="257635"/>
          <a:ext cx="3496179" cy="3496179"/>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Culture</a:t>
          </a:r>
        </a:p>
      </dsp:txBody>
      <dsp:txXfrm>
        <a:off x="1927697" y="845326"/>
        <a:ext cx="1123772" cy="749181"/>
      </dsp:txXfrm>
    </dsp:sp>
    <dsp:sp modelId="{59045D92-FF23-4806-AC33-02063BEFDD94}">
      <dsp:nvSpPr>
        <dsp:cNvPr id="0" name=""/>
        <dsp:cNvSpPr/>
      </dsp:nvSpPr>
      <dsp:spPr>
        <a:xfrm>
          <a:off x="1260761" y="41204"/>
          <a:ext cx="3929040" cy="3929040"/>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66EE54-2F9F-4AAA-A23B-F630B5613B1A}">
      <dsp:nvSpPr>
        <dsp:cNvPr id="0" name=""/>
        <dsp:cNvSpPr/>
      </dsp:nvSpPr>
      <dsp:spPr>
        <a:xfrm>
          <a:off x="1291135" y="134405"/>
          <a:ext cx="3929040" cy="3929040"/>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6B79EE-1C61-4130-92C3-E4CC4B62E4D6}">
      <dsp:nvSpPr>
        <dsp:cNvPr id="0" name=""/>
        <dsp:cNvSpPr/>
      </dsp:nvSpPr>
      <dsp:spPr>
        <a:xfrm>
          <a:off x="1211813" y="192018"/>
          <a:ext cx="3929040" cy="3929040"/>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3DA6D7-FA49-4416-BE99-A94A216D0A2F}">
      <dsp:nvSpPr>
        <dsp:cNvPr id="0" name=""/>
        <dsp:cNvSpPr/>
      </dsp:nvSpPr>
      <dsp:spPr>
        <a:xfrm>
          <a:off x="1132491" y="134405"/>
          <a:ext cx="3929040" cy="3929040"/>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D0AAC-3DD7-43BE-BEFA-9D5DABB9B7BD}">
      <dsp:nvSpPr>
        <dsp:cNvPr id="0" name=""/>
        <dsp:cNvSpPr/>
      </dsp:nvSpPr>
      <dsp:spPr>
        <a:xfrm>
          <a:off x="1162864" y="41204"/>
          <a:ext cx="3929040" cy="3929040"/>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E87A0-5762-4202-8B87-8D087D92FA85}">
      <dsp:nvSpPr>
        <dsp:cNvPr id="0" name=""/>
        <dsp:cNvSpPr/>
      </dsp:nvSpPr>
      <dsp:spPr>
        <a:xfrm>
          <a:off x="1676003" y="494"/>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Understanding Your </a:t>
          </a:r>
          <a:br>
            <a:rPr lang="en-US" sz="1500" kern="1200" dirty="0"/>
          </a:br>
          <a:r>
            <a:rPr lang="en-US" sz="1500" kern="1200" dirty="0"/>
            <a:t>Top Challenges</a:t>
          </a:r>
          <a:endParaRPr lang="en-CA" sz="1500" kern="1200" dirty="0"/>
        </a:p>
      </dsp:txBody>
      <dsp:txXfrm>
        <a:off x="1714661" y="39152"/>
        <a:ext cx="1808188" cy="714603"/>
      </dsp:txXfrm>
    </dsp:sp>
    <dsp:sp modelId="{492ACEC9-C050-4376-A719-8D26FA8AD8B9}">
      <dsp:nvSpPr>
        <dsp:cNvPr id="0" name=""/>
        <dsp:cNvSpPr/>
      </dsp:nvSpPr>
      <dsp:spPr>
        <a:xfrm>
          <a:off x="1676003" y="832009"/>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Transitioning From Projects to Product-Centric Delivery</a:t>
          </a:r>
          <a:endParaRPr lang="en-CA" sz="1500" kern="1200" dirty="0"/>
        </a:p>
      </dsp:txBody>
      <dsp:txXfrm>
        <a:off x="1714661" y="870667"/>
        <a:ext cx="1808188" cy="714603"/>
      </dsp:txXfrm>
    </dsp:sp>
    <dsp:sp modelId="{8B3DDAB7-6A41-43F0-8B98-5BCDBCADF53D}">
      <dsp:nvSpPr>
        <dsp:cNvPr id="0" name=""/>
        <dsp:cNvSpPr/>
      </dsp:nvSpPr>
      <dsp:spPr>
        <a:xfrm>
          <a:off x="1676003" y="1663525"/>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Enterprise Agility and the Value of Change</a:t>
          </a:r>
          <a:endParaRPr lang="en-CA" sz="1500" kern="1200" dirty="0"/>
        </a:p>
      </dsp:txBody>
      <dsp:txXfrm>
        <a:off x="1714661" y="1702183"/>
        <a:ext cx="1808188" cy="714603"/>
      </dsp:txXfrm>
    </dsp:sp>
    <dsp:sp modelId="{5FF22DC6-13BC-41F2-B987-916D0935DCE8}">
      <dsp:nvSpPr>
        <dsp:cNvPr id="0" name=""/>
        <dsp:cNvSpPr/>
      </dsp:nvSpPr>
      <dsp:spPr>
        <a:xfrm>
          <a:off x="1676003" y="2495041"/>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Defining Your Products and Product Management</a:t>
          </a:r>
          <a:endParaRPr lang="en-CA" sz="1500" kern="1200" dirty="0"/>
        </a:p>
      </dsp:txBody>
      <dsp:txXfrm>
        <a:off x="1714661" y="2533699"/>
        <a:ext cx="1808188" cy="714603"/>
      </dsp:txXfrm>
    </dsp:sp>
    <dsp:sp modelId="{FD8B83DC-4D45-4A9D-907E-F1A742DF3EB5}">
      <dsp:nvSpPr>
        <dsp:cNvPr id="0" name=""/>
        <dsp:cNvSpPr/>
      </dsp:nvSpPr>
      <dsp:spPr>
        <a:xfrm>
          <a:off x="1676003" y="3326556"/>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Connecting Product Management to Agile Practices</a:t>
          </a:r>
          <a:endParaRPr lang="en-CA" sz="1500" kern="1200" dirty="0"/>
        </a:p>
      </dsp:txBody>
      <dsp:txXfrm>
        <a:off x="1714661" y="3365214"/>
        <a:ext cx="1808188" cy="714603"/>
      </dsp:txXfrm>
    </dsp:sp>
    <dsp:sp modelId="{0FE238B3-A6FC-4B1C-A932-0130BC081B71}">
      <dsp:nvSpPr>
        <dsp:cNvPr id="0" name=""/>
        <dsp:cNvSpPr/>
      </dsp:nvSpPr>
      <dsp:spPr>
        <a:xfrm>
          <a:off x="1676003" y="4158072"/>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Commit to Empowering Agile Product Teams</a:t>
          </a:r>
        </a:p>
      </dsp:txBody>
      <dsp:txXfrm>
        <a:off x="1714661" y="4196730"/>
        <a:ext cx="1808188" cy="714603"/>
      </dsp:txXfrm>
    </dsp:sp>
    <dsp:sp modelId="{39336184-19B1-4422-85AF-A694E6B5895B}">
      <dsp:nvSpPr>
        <dsp:cNvPr id="0" name=""/>
        <dsp:cNvSpPr/>
      </dsp:nvSpPr>
      <dsp:spPr>
        <a:xfrm>
          <a:off x="1676003" y="4989588"/>
          <a:ext cx="1885504" cy="791919"/>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Wrap-Up and Retrospective</a:t>
          </a:r>
        </a:p>
      </dsp:txBody>
      <dsp:txXfrm>
        <a:off x="1714661" y="5028246"/>
        <a:ext cx="1808188" cy="7146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7A147-F190-4173-B212-C58BC3D5D292}">
      <dsp:nvSpPr>
        <dsp:cNvPr id="0" name=""/>
        <dsp:cNvSpPr/>
      </dsp:nvSpPr>
      <dsp:spPr>
        <a:xfrm>
          <a:off x="2709292" y="69918"/>
          <a:ext cx="3356084" cy="3356084"/>
        </a:xfrm>
        <a:prstGeom prst="ellipse">
          <a:avLst/>
        </a:prstGeom>
        <a:gradFill rotWithShape="0">
          <a:gsLst>
            <a:gs pos="0">
              <a:srgbClr val="96B8D2">
                <a:alpha val="50000"/>
                <a:hueOff val="0"/>
                <a:satOff val="0"/>
                <a:lumOff val="0"/>
                <a:alphaOff val="0"/>
                <a:shade val="51000"/>
                <a:satMod val="130000"/>
              </a:srgbClr>
            </a:gs>
            <a:gs pos="80000">
              <a:srgbClr val="96B8D2">
                <a:alpha val="50000"/>
                <a:hueOff val="0"/>
                <a:satOff val="0"/>
                <a:lumOff val="0"/>
                <a:alphaOff val="0"/>
                <a:shade val="93000"/>
                <a:satMod val="130000"/>
              </a:srgbClr>
            </a:gs>
            <a:gs pos="100000">
              <a:srgbClr val="96B8D2">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rgbClr val="333333">
                  <a:hueOff val="0"/>
                  <a:satOff val="0"/>
                  <a:lumOff val="0"/>
                  <a:alphaOff val="0"/>
                </a:srgbClr>
              </a:solidFill>
              <a:latin typeface="Roboto Condensed Light" panose="02000000000000000000" pitchFamily="2" charset="0"/>
              <a:ea typeface="+mn-ea"/>
              <a:cs typeface="+mn-cs"/>
            </a:rPr>
            <a:t>Solves my development and communication issues</a:t>
          </a:r>
        </a:p>
      </dsp:txBody>
      <dsp:txXfrm>
        <a:off x="3517194" y="878402"/>
        <a:ext cx="1740280" cy="1067899"/>
      </dsp:txXfrm>
    </dsp:sp>
    <dsp:sp modelId="{4859C7E9-772C-454B-9A4B-346527B4D491}">
      <dsp:nvSpPr>
        <dsp:cNvPr id="0" name=""/>
        <dsp:cNvSpPr/>
      </dsp:nvSpPr>
      <dsp:spPr>
        <a:xfrm>
          <a:off x="3920279" y="2167471"/>
          <a:ext cx="3356084" cy="3356084"/>
        </a:xfrm>
        <a:prstGeom prst="ellipse">
          <a:avLst/>
        </a:prstGeom>
        <a:gradFill rotWithShape="0">
          <a:gsLst>
            <a:gs pos="0">
              <a:srgbClr val="96B8D2">
                <a:alpha val="50000"/>
                <a:hueOff val="0"/>
                <a:satOff val="0"/>
                <a:lumOff val="0"/>
                <a:alphaOff val="0"/>
                <a:shade val="51000"/>
                <a:satMod val="130000"/>
              </a:srgbClr>
            </a:gs>
            <a:gs pos="80000">
              <a:srgbClr val="96B8D2">
                <a:alpha val="50000"/>
                <a:hueOff val="0"/>
                <a:satOff val="0"/>
                <a:lumOff val="0"/>
                <a:alphaOff val="0"/>
                <a:shade val="93000"/>
                <a:satMod val="130000"/>
              </a:srgbClr>
            </a:gs>
            <a:gs pos="100000">
              <a:srgbClr val="96B8D2">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rgbClr val="333333">
                  <a:hueOff val="0"/>
                  <a:satOff val="0"/>
                  <a:lumOff val="0"/>
                  <a:alphaOff val="0"/>
                </a:srgbClr>
              </a:solidFill>
              <a:latin typeface="Roboto Condensed Light" panose="02000000000000000000" pitchFamily="2" charset="0"/>
              <a:ea typeface="+mn-ea"/>
              <a:cs typeface="+mn-cs"/>
            </a:rPr>
            <a:t>Does not require documentation</a:t>
          </a:r>
        </a:p>
      </dsp:txBody>
      <dsp:txXfrm>
        <a:off x="5241574" y="3304777"/>
        <a:ext cx="1423866" cy="1305210"/>
      </dsp:txXfrm>
    </dsp:sp>
    <dsp:sp modelId="{B9221DFD-E3F5-4808-B26B-13181EFC5627}">
      <dsp:nvSpPr>
        <dsp:cNvPr id="0" name=""/>
        <dsp:cNvSpPr/>
      </dsp:nvSpPr>
      <dsp:spPr>
        <a:xfrm>
          <a:off x="1498305" y="2167471"/>
          <a:ext cx="3356084" cy="3356084"/>
        </a:xfrm>
        <a:prstGeom prst="ellipse">
          <a:avLst/>
        </a:prstGeom>
        <a:gradFill rotWithShape="0">
          <a:gsLst>
            <a:gs pos="0">
              <a:srgbClr val="96B8D2">
                <a:alpha val="50000"/>
                <a:hueOff val="0"/>
                <a:satOff val="0"/>
                <a:lumOff val="0"/>
                <a:alphaOff val="0"/>
                <a:shade val="51000"/>
                <a:satMod val="130000"/>
              </a:srgbClr>
            </a:gs>
            <a:gs pos="80000">
              <a:srgbClr val="96B8D2">
                <a:alpha val="50000"/>
                <a:hueOff val="0"/>
                <a:satOff val="0"/>
                <a:lumOff val="0"/>
                <a:alphaOff val="0"/>
                <a:shade val="93000"/>
                <a:satMod val="130000"/>
              </a:srgbClr>
            </a:gs>
            <a:gs pos="100000">
              <a:srgbClr val="96B8D2">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rgbClr val="333333">
                  <a:hueOff val="0"/>
                  <a:satOff val="0"/>
                  <a:lumOff val="0"/>
                  <a:alphaOff val="0"/>
                </a:srgbClr>
              </a:solidFill>
              <a:latin typeface="Roboto Condensed Light" panose="02000000000000000000" pitchFamily="2" charset="0"/>
              <a:ea typeface="+mn-ea"/>
              <a:cs typeface="+mn-cs"/>
            </a:rPr>
            <a:t>Will finish requirements faster</a:t>
          </a:r>
        </a:p>
      </dsp:txBody>
      <dsp:txXfrm>
        <a:off x="2109228" y="3304777"/>
        <a:ext cx="1423866" cy="13052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04504-5423-4241-B148-0FCB28A7A800}">
      <dsp:nvSpPr>
        <dsp:cNvPr id="0" name=""/>
        <dsp:cNvSpPr/>
      </dsp:nvSpPr>
      <dsp:spPr>
        <a:xfrm>
          <a:off x="4102755"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CD46B09-8DB5-4C2C-B89B-4ADF183AB9B7}">
      <dsp:nvSpPr>
        <dsp:cNvPr id="0" name=""/>
        <dsp:cNvSpPr/>
      </dsp:nvSpPr>
      <dsp:spPr>
        <a:xfrm>
          <a:off x="3880574"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5B8E2C2-DD02-4BC6-8AB9-600C689D7704}">
      <dsp:nvSpPr>
        <dsp:cNvPr id="0" name=""/>
        <dsp:cNvSpPr/>
      </dsp:nvSpPr>
      <dsp:spPr>
        <a:xfrm>
          <a:off x="3658392"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59CA1AC-841D-4674-B521-B3868A6BC150}">
      <dsp:nvSpPr>
        <dsp:cNvPr id="0" name=""/>
        <dsp:cNvSpPr/>
      </dsp:nvSpPr>
      <dsp:spPr>
        <a:xfrm>
          <a:off x="3436633"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14A129F-F5AE-4AC9-9CF5-59040ACC45C0}">
      <dsp:nvSpPr>
        <dsp:cNvPr id="0" name=""/>
        <dsp:cNvSpPr/>
      </dsp:nvSpPr>
      <dsp:spPr>
        <a:xfrm>
          <a:off x="3214451"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9C4AF0C-7578-4F52-AE91-C36109F74AFA}">
      <dsp:nvSpPr>
        <dsp:cNvPr id="0" name=""/>
        <dsp:cNvSpPr/>
      </dsp:nvSpPr>
      <dsp:spPr>
        <a:xfrm>
          <a:off x="2871041" y="1889122"/>
          <a:ext cx="242456" cy="24265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9C4289C-5F7B-4303-9644-D5E29853F98B}">
      <dsp:nvSpPr>
        <dsp:cNvPr id="0" name=""/>
        <dsp:cNvSpPr/>
      </dsp:nvSpPr>
      <dsp:spPr>
        <a:xfrm>
          <a:off x="3905073" y="1699307"/>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E46CCD7-E385-4696-852F-187A8A54093B}">
      <dsp:nvSpPr>
        <dsp:cNvPr id="0" name=""/>
        <dsp:cNvSpPr/>
      </dsp:nvSpPr>
      <dsp:spPr>
        <a:xfrm>
          <a:off x="3905073" y="2201958"/>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E4DC3B5-38B5-47F7-AACB-4D9B35ADCE57}">
      <dsp:nvSpPr>
        <dsp:cNvPr id="0" name=""/>
        <dsp:cNvSpPr/>
      </dsp:nvSpPr>
      <dsp:spPr>
        <a:xfrm>
          <a:off x="4013207" y="1808172"/>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181263F-16D6-470D-835B-AA7188E83BCE}">
      <dsp:nvSpPr>
        <dsp:cNvPr id="0" name=""/>
        <dsp:cNvSpPr/>
      </dsp:nvSpPr>
      <dsp:spPr>
        <a:xfrm>
          <a:off x="4020387" y="2093692"/>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2C609C8-0F32-40FA-B4B0-C24D3AB13C45}">
      <dsp:nvSpPr>
        <dsp:cNvPr id="0" name=""/>
        <dsp:cNvSpPr/>
      </dsp:nvSpPr>
      <dsp:spPr>
        <a:xfrm>
          <a:off x="1543021" y="1396640"/>
          <a:ext cx="1227489" cy="122761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Sprint</a:t>
          </a:r>
          <a:endParaRPr lang="en-CA" sz="2700" kern="1200" dirty="0"/>
        </a:p>
      </dsp:txBody>
      <dsp:txXfrm>
        <a:off x="1722783" y="1576420"/>
        <a:ext cx="867965" cy="868057"/>
      </dsp:txXfrm>
    </dsp:sp>
    <dsp:sp modelId="{D6E50006-441A-4751-B9E5-415E04F87F99}">
      <dsp:nvSpPr>
        <dsp:cNvPr id="0" name=""/>
        <dsp:cNvSpPr/>
      </dsp:nvSpPr>
      <dsp:spPr>
        <a:xfrm>
          <a:off x="1451360" y="1291763"/>
          <a:ext cx="242456" cy="24265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8B833BE-0CAE-4A40-BA00-D95EEF2436D9}">
      <dsp:nvSpPr>
        <dsp:cNvPr id="0" name=""/>
        <dsp:cNvSpPr/>
      </dsp:nvSpPr>
      <dsp:spPr>
        <a:xfrm>
          <a:off x="1295918" y="1163757"/>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CA154A6-D131-49FE-8BC2-1D4EB11193D7}">
      <dsp:nvSpPr>
        <dsp:cNvPr id="0" name=""/>
        <dsp:cNvSpPr/>
      </dsp:nvSpPr>
      <dsp:spPr>
        <a:xfrm>
          <a:off x="1036988" y="1163757"/>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E900611-C19E-4F41-973E-C33F7B4F1F59}">
      <dsp:nvSpPr>
        <dsp:cNvPr id="0" name=""/>
        <dsp:cNvSpPr/>
      </dsp:nvSpPr>
      <dsp:spPr>
        <a:xfrm>
          <a:off x="778057" y="1163757"/>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4E4D713-9EF7-4907-A1B4-3ABCC6F5718F}">
      <dsp:nvSpPr>
        <dsp:cNvPr id="0" name=""/>
        <dsp:cNvSpPr/>
      </dsp:nvSpPr>
      <dsp:spPr>
        <a:xfrm>
          <a:off x="519127" y="1163757"/>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BB03259-ADDD-42A6-91AE-2374F370BC1F}">
      <dsp:nvSpPr>
        <dsp:cNvPr id="0" name=""/>
        <dsp:cNvSpPr/>
      </dsp:nvSpPr>
      <dsp:spPr>
        <a:xfrm>
          <a:off x="259775" y="1163757"/>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A367E55-F3CC-4096-8445-514442DD9F05}">
      <dsp:nvSpPr>
        <dsp:cNvPr id="0" name=""/>
        <dsp:cNvSpPr/>
      </dsp:nvSpPr>
      <dsp:spPr>
        <a:xfrm>
          <a:off x="844" y="1163757"/>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2DF30BC-10B8-4388-8258-FB5261E45436}">
      <dsp:nvSpPr>
        <dsp:cNvPr id="0" name=""/>
        <dsp:cNvSpPr/>
      </dsp:nvSpPr>
      <dsp:spPr>
        <a:xfrm>
          <a:off x="0" y="850921"/>
          <a:ext cx="1420948" cy="311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933450">
            <a:lnSpc>
              <a:spcPct val="90000"/>
            </a:lnSpc>
            <a:spcBef>
              <a:spcPct val="0"/>
            </a:spcBef>
            <a:spcAft>
              <a:spcPct val="35000"/>
            </a:spcAft>
            <a:buNone/>
          </a:pPr>
          <a:r>
            <a:rPr lang="en-US" sz="2100" kern="1200" dirty="0"/>
            <a:t>Features</a:t>
          </a:r>
          <a:endParaRPr lang="en-CA" sz="2100" kern="1200" dirty="0"/>
        </a:p>
      </dsp:txBody>
      <dsp:txXfrm>
        <a:off x="0" y="850921"/>
        <a:ext cx="1420948" cy="311839"/>
      </dsp:txXfrm>
    </dsp:sp>
    <dsp:sp modelId="{270DE15E-DD0A-456F-872B-8BDDADD4C6F7}">
      <dsp:nvSpPr>
        <dsp:cNvPr id="0" name=""/>
        <dsp:cNvSpPr/>
      </dsp:nvSpPr>
      <dsp:spPr>
        <a:xfrm>
          <a:off x="1199611" y="1889122"/>
          <a:ext cx="242456" cy="24265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638840B-922F-474D-BDEA-5EA9199F46EE}">
      <dsp:nvSpPr>
        <dsp:cNvPr id="0" name=""/>
        <dsp:cNvSpPr/>
      </dsp:nvSpPr>
      <dsp:spPr>
        <a:xfrm>
          <a:off x="959689"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8726C6F-D4CE-4AF7-99C3-222B757A33A2}">
      <dsp:nvSpPr>
        <dsp:cNvPr id="0" name=""/>
        <dsp:cNvSpPr/>
      </dsp:nvSpPr>
      <dsp:spPr>
        <a:xfrm>
          <a:off x="720189"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7BFE177-1C09-414E-BA28-CAD76E3DD562}">
      <dsp:nvSpPr>
        <dsp:cNvPr id="0" name=""/>
        <dsp:cNvSpPr/>
      </dsp:nvSpPr>
      <dsp:spPr>
        <a:xfrm>
          <a:off x="480266"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25EA50E-F21D-41E0-9E30-07D4C85BCCC2}">
      <dsp:nvSpPr>
        <dsp:cNvPr id="0" name=""/>
        <dsp:cNvSpPr/>
      </dsp:nvSpPr>
      <dsp:spPr>
        <a:xfrm>
          <a:off x="240767"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0972745-7500-4E97-987E-E1E388E5511C}">
      <dsp:nvSpPr>
        <dsp:cNvPr id="0" name=""/>
        <dsp:cNvSpPr/>
      </dsp:nvSpPr>
      <dsp:spPr>
        <a:xfrm>
          <a:off x="844" y="1949736"/>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5391385-187F-4B08-B881-919A64FB2DF3}">
      <dsp:nvSpPr>
        <dsp:cNvPr id="0" name=""/>
        <dsp:cNvSpPr/>
      </dsp:nvSpPr>
      <dsp:spPr>
        <a:xfrm>
          <a:off x="0" y="1639492"/>
          <a:ext cx="1074581" cy="311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933450">
            <a:lnSpc>
              <a:spcPct val="90000"/>
            </a:lnSpc>
            <a:spcBef>
              <a:spcPct val="0"/>
            </a:spcBef>
            <a:spcAft>
              <a:spcPct val="35000"/>
            </a:spcAft>
            <a:buNone/>
          </a:pPr>
          <a:r>
            <a:rPr lang="en-US" sz="2100" kern="1200" dirty="0"/>
            <a:t>Tech debt</a:t>
          </a:r>
          <a:endParaRPr lang="en-CA" sz="2100" kern="1200" dirty="0"/>
        </a:p>
      </dsp:txBody>
      <dsp:txXfrm>
        <a:off x="0" y="1639492"/>
        <a:ext cx="1074581" cy="311839"/>
      </dsp:txXfrm>
    </dsp:sp>
    <dsp:sp modelId="{194C7B20-CAC8-4C70-84E7-908A5AB7E89D}">
      <dsp:nvSpPr>
        <dsp:cNvPr id="0" name=""/>
        <dsp:cNvSpPr/>
      </dsp:nvSpPr>
      <dsp:spPr>
        <a:xfrm>
          <a:off x="1451360" y="2476512"/>
          <a:ext cx="242456" cy="24265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B3F6235-1628-44D3-B965-F2D44A186524}">
      <dsp:nvSpPr>
        <dsp:cNvPr id="0" name=""/>
        <dsp:cNvSpPr/>
      </dsp:nvSpPr>
      <dsp:spPr>
        <a:xfrm>
          <a:off x="1295918" y="2723551"/>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859E333-0AF4-4A4D-B4BF-590F07AC887C}">
      <dsp:nvSpPr>
        <dsp:cNvPr id="0" name=""/>
        <dsp:cNvSpPr/>
      </dsp:nvSpPr>
      <dsp:spPr>
        <a:xfrm>
          <a:off x="1036988" y="2723551"/>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A5D7F72-4F27-4270-9D6D-CAE83066ABB8}">
      <dsp:nvSpPr>
        <dsp:cNvPr id="0" name=""/>
        <dsp:cNvSpPr/>
      </dsp:nvSpPr>
      <dsp:spPr>
        <a:xfrm>
          <a:off x="778057" y="2723551"/>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AE4098D-3935-41DE-843D-1F04E0CE4A07}">
      <dsp:nvSpPr>
        <dsp:cNvPr id="0" name=""/>
        <dsp:cNvSpPr/>
      </dsp:nvSpPr>
      <dsp:spPr>
        <a:xfrm>
          <a:off x="519127" y="2723551"/>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FA20332-0ACD-41EF-A431-D15BC2F592DE}">
      <dsp:nvSpPr>
        <dsp:cNvPr id="0" name=""/>
        <dsp:cNvSpPr/>
      </dsp:nvSpPr>
      <dsp:spPr>
        <a:xfrm>
          <a:off x="259775" y="2723551"/>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C22C6E6-060E-43CF-A3D4-9B0550A00AD5}">
      <dsp:nvSpPr>
        <dsp:cNvPr id="0" name=""/>
        <dsp:cNvSpPr/>
      </dsp:nvSpPr>
      <dsp:spPr>
        <a:xfrm>
          <a:off x="844" y="2723551"/>
          <a:ext cx="121228" cy="1212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752EE1C-98F2-4964-BD0E-857A80A60172}">
      <dsp:nvSpPr>
        <dsp:cNvPr id="0" name=""/>
        <dsp:cNvSpPr/>
      </dsp:nvSpPr>
      <dsp:spPr>
        <a:xfrm>
          <a:off x="0" y="2410516"/>
          <a:ext cx="1420948" cy="311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933450">
            <a:lnSpc>
              <a:spcPct val="90000"/>
            </a:lnSpc>
            <a:spcBef>
              <a:spcPct val="0"/>
            </a:spcBef>
            <a:spcAft>
              <a:spcPct val="35000"/>
            </a:spcAft>
            <a:buNone/>
          </a:pPr>
          <a:r>
            <a:rPr lang="en-US" sz="2100" kern="1200" dirty="0"/>
            <a:t>Deferred</a:t>
          </a:r>
          <a:endParaRPr lang="en-CA" sz="2100" kern="1200" dirty="0"/>
        </a:p>
      </dsp:txBody>
      <dsp:txXfrm>
        <a:off x="0" y="2410516"/>
        <a:ext cx="1420948" cy="3118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F2544-FC1D-4B1A-9EFC-D543F8355286}">
      <dsp:nvSpPr>
        <dsp:cNvPr id="0" name=""/>
        <dsp:cNvSpPr/>
      </dsp:nvSpPr>
      <dsp:spPr>
        <a:xfrm>
          <a:off x="3403482" y="314268"/>
          <a:ext cx="832488" cy="83264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B1D5A33-2176-4346-84A5-6D420DCBEB9F}">
      <dsp:nvSpPr>
        <dsp:cNvPr id="0" name=""/>
        <dsp:cNvSpPr/>
      </dsp:nvSpPr>
      <dsp:spPr>
        <a:xfrm>
          <a:off x="3431123" y="342027"/>
          <a:ext cx="777206" cy="777123"/>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Release</a:t>
          </a:r>
          <a:endParaRPr lang="en-CA" sz="1300" kern="1200" dirty="0"/>
        </a:p>
      </dsp:txBody>
      <dsp:txXfrm>
        <a:off x="3542230" y="453066"/>
        <a:ext cx="554992" cy="555046"/>
      </dsp:txXfrm>
    </dsp:sp>
    <dsp:sp modelId="{012B2952-625D-478C-9028-7BFBEA817B4C}">
      <dsp:nvSpPr>
        <dsp:cNvPr id="0" name=""/>
        <dsp:cNvSpPr/>
      </dsp:nvSpPr>
      <dsp:spPr>
        <a:xfrm rot="2700000">
          <a:off x="2544083" y="315274"/>
          <a:ext cx="830483" cy="830483"/>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AD94884-A8B4-43D3-AE6D-9508BA474DE1}">
      <dsp:nvSpPr>
        <dsp:cNvPr id="0" name=""/>
        <dsp:cNvSpPr/>
      </dsp:nvSpPr>
      <dsp:spPr>
        <a:xfrm>
          <a:off x="2570722" y="342027"/>
          <a:ext cx="777206" cy="777123"/>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Delivery cycles</a:t>
          </a:r>
          <a:endParaRPr lang="en-CA" sz="1300" kern="1200" dirty="0"/>
        </a:p>
      </dsp:txBody>
      <dsp:txXfrm>
        <a:off x="2681829" y="453066"/>
        <a:ext cx="554992" cy="555046"/>
      </dsp:txXfrm>
    </dsp:sp>
    <dsp:sp modelId="{1248A9EF-92F7-4540-AF6B-E30D0C29C563}">
      <dsp:nvSpPr>
        <dsp:cNvPr id="0" name=""/>
        <dsp:cNvSpPr/>
      </dsp:nvSpPr>
      <dsp:spPr>
        <a:xfrm rot="2700000">
          <a:off x="1683682" y="315274"/>
          <a:ext cx="830483" cy="830483"/>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85D6A05-2445-4E40-9B99-569094F88431}">
      <dsp:nvSpPr>
        <dsp:cNvPr id="0" name=""/>
        <dsp:cNvSpPr/>
      </dsp:nvSpPr>
      <dsp:spPr>
        <a:xfrm>
          <a:off x="1710321" y="342027"/>
          <a:ext cx="777206" cy="777123"/>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Backlog item</a:t>
          </a:r>
          <a:endParaRPr lang="en-CA" sz="1300" kern="1200" dirty="0"/>
        </a:p>
      </dsp:txBody>
      <dsp:txXfrm>
        <a:off x="1821428" y="453066"/>
        <a:ext cx="554992" cy="555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E87A0-5762-4202-8B87-8D087D92FA85}">
      <dsp:nvSpPr>
        <dsp:cNvPr id="0" name=""/>
        <dsp:cNvSpPr/>
      </dsp:nvSpPr>
      <dsp:spPr>
        <a:xfrm>
          <a:off x="1676003" y="494"/>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Understanding Your </a:t>
          </a:r>
          <a:br>
            <a:rPr lang="en-US" sz="1500" kern="1200" dirty="0"/>
          </a:br>
          <a:r>
            <a:rPr lang="en-US" sz="1500" kern="1200" dirty="0"/>
            <a:t>Top Challenges</a:t>
          </a:r>
          <a:endParaRPr lang="en-CA" sz="1500" kern="1200" dirty="0"/>
        </a:p>
      </dsp:txBody>
      <dsp:txXfrm>
        <a:off x="1714661" y="39152"/>
        <a:ext cx="1808188" cy="714603"/>
      </dsp:txXfrm>
    </dsp:sp>
    <dsp:sp modelId="{492ACEC9-C050-4376-A719-8D26FA8AD8B9}">
      <dsp:nvSpPr>
        <dsp:cNvPr id="0" name=""/>
        <dsp:cNvSpPr/>
      </dsp:nvSpPr>
      <dsp:spPr>
        <a:xfrm>
          <a:off x="1676003" y="832009"/>
          <a:ext cx="1885504" cy="791919"/>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Transitioning From Projects to Product-Centric Delivery</a:t>
          </a:r>
          <a:endParaRPr lang="en-CA" sz="1500" kern="1200" dirty="0"/>
        </a:p>
      </dsp:txBody>
      <dsp:txXfrm>
        <a:off x="1714661" y="870667"/>
        <a:ext cx="1808188" cy="714603"/>
      </dsp:txXfrm>
    </dsp:sp>
    <dsp:sp modelId="{8B3DDAB7-6A41-43F0-8B98-5BCDBCADF53D}">
      <dsp:nvSpPr>
        <dsp:cNvPr id="0" name=""/>
        <dsp:cNvSpPr/>
      </dsp:nvSpPr>
      <dsp:spPr>
        <a:xfrm>
          <a:off x="1676003" y="1663525"/>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Enterprise Agility and the Value of Change</a:t>
          </a:r>
          <a:endParaRPr lang="en-CA" sz="1500" kern="1200" dirty="0"/>
        </a:p>
      </dsp:txBody>
      <dsp:txXfrm>
        <a:off x="1714661" y="1702183"/>
        <a:ext cx="1808188" cy="714603"/>
      </dsp:txXfrm>
    </dsp:sp>
    <dsp:sp modelId="{5FF22DC6-13BC-41F2-B987-916D0935DCE8}">
      <dsp:nvSpPr>
        <dsp:cNvPr id="0" name=""/>
        <dsp:cNvSpPr/>
      </dsp:nvSpPr>
      <dsp:spPr>
        <a:xfrm>
          <a:off x="1676003" y="2495041"/>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Defining Your Products and Product Management</a:t>
          </a:r>
          <a:endParaRPr lang="en-CA" sz="1500" kern="1200" dirty="0"/>
        </a:p>
      </dsp:txBody>
      <dsp:txXfrm>
        <a:off x="1714661" y="2533699"/>
        <a:ext cx="1808188" cy="714603"/>
      </dsp:txXfrm>
    </dsp:sp>
    <dsp:sp modelId="{FD8B83DC-4D45-4A9D-907E-F1A742DF3EB5}">
      <dsp:nvSpPr>
        <dsp:cNvPr id="0" name=""/>
        <dsp:cNvSpPr/>
      </dsp:nvSpPr>
      <dsp:spPr>
        <a:xfrm>
          <a:off x="1676003" y="3326556"/>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Connecting Product Management to Agile Practices</a:t>
          </a:r>
          <a:endParaRPr lang="en-CA" sz="1500" kern="1200" dirty="0"/>
        </a:p>
      </dsp:txBody>
      <dsp:txXfrm>
        <a:off x="1714661" y="3365214"/>
        <a:ext cx="1808188" cy="714603"/>
      </dsp:txXfrm>
    </dsp:sp>
    <dsp:sp modelId="{0FE238B3-A6FC-4B1C-A932-0130BC081B71}">
      <dsp:nvSpPr>
        <dsp:cNvPr id="0" name=""/>
        <dsp:cNvSpPr/>
      </dsp:nvSpPr>
      <dsp:spPr>
        <a:xfrm>
          <a:off x="1676003" y="4158072"/>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Commit to Empowering Agile Product Teams</a:t>
          </a:r>
        </a:p>
      </dsp:txBody>
      <dsp:txXfrm>
        <a:off x="1714661" y="4196730"/>
        <a:ext cx="1808188" cy="714603"/>
      </dsp:txXfrm>
    </dsp:sp>
    <dsp:sp modelId="{39336184-19B1-4422-85AF-A694E6B5895B}">
      <dsp:nvSpPr>
        <dsp:cNvPr id="0" name=""/>
        <dsp:cNvSpPr/>
      </dsp:nvSpPr>
      <dsp:spPr>
        <a:xfrm>
          <a:off x="1676003" y="4989588"/>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Wrap-Up and Retrospective</a:t>
          </a:r>
        </a:p>
      </dsp:txBody>
      <dsp:txXfrm>
        <a:off x="1714661" y="5028246"/>
        <a:ext cx="1808188" cy="71460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F3771-B974-4CA1-88D6-EE4EDF9C98C9}">
      <dsp:nvSpPr>
        <dsp:cNvPr id="0" name=""/>
        <dsp:cNvSpPr/>
      </dsp:nvSpPr>
      <dsp:spPr>
        <a:xfrm>
          <a:off x="1158101" y="423803"/>
          <a:ext cx="883445" cy="948054"/>
        </a:xfrm>
        <a:prstGeom prst="circularArrow">
          <a:avLst>
            <a:gd name="adj1" fmla="val 10980"/>
            <a:gd name="adj2" fmla="val 1142322"/>
            <a:gd name="adj3" fmla="val 4500000"/>
            <a:gd name="adj4" fmla="val 10800000"/>
            <a:gd name="adj5" fmla="val 125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B0B17E1-F18E-4BB3-AF7F-EAE4778864F1}">
      <dsp:nvSpPr>
        <dsp:cNvPr id="0" name=""/>
        <dsp:cNvSpPr/>
      </dsp:nvSpPr>
      <dsp:spPr>
        <a:xfrm>
          <a:off x="1296611" y="693216"/>
          <a:ext cx="603107" cy="40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Not Started</a:t>
          </a:r>
          <a:endParaRPr lang="en-CA" sz="1200" kern="1200" dirty="0"/>
        </a:p>
      </dsp:txBody>
      <dsp:txXfrm>
        <a:off x="1296611" y="693216"/>
        <a:ext cx="603107" cy="408921"/>
      </dsp:txXfrm>
    </dsp:sp>
    <dsp:sp modelId="{B8D788CB-0FF2-4673-8F90-33C52593F30F}">
      <dsp:nvSpPr>
        <dsp:cNvPr id="0" name=""/>
        <dsp:cNvSpPr/>
      </dsp:nvSpPr>
      <dsp:spPr>
        <a:xfrm>
          <a:off x="792427" y="1148064"/>
          <a:ext cx="973599" cy="927146"/>
        </a:xfrm>
        <a:prstGeom prst="leftCircularArrow">
          <a:avLst>
            <a:gd name="adj1" fmla="val 10980"/>
            <a:gd name="adj2" fmla="val 1142322"/>
            <a:gd name="adj3" fmla="val 6300000"/>
            <a:gd name="adj4" fmla="val 18900000"/>
            <a:gd name="adj5" fmla="val 125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38AB46-31D6-4061-903D-93A5ACF3FBE8}">
      <dsp:nvSpPr>
        <dsp:cNvPr id="0" name=""/>
        <dsp:cNvSpPr/>
      </dsp:nvSpPr>
      <dsp:spPr>
        <a:xfrm>
          <a:off x="1130048" y="1407839"/>
          <a:ext cx="818039" cy="40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In Progress</a:t>
          </a:r>
          <a:endParaRPr lang="en-CA" sz="1200" kern="1200" dirty="0"/>
        </a:p>
      </dsp:txBody>
      <dsp:txXfrm>
        <a:off x="1130048" y="1407839"/>
        <a:ext cx="818039" cy="408921"/>
      </dsp:txXfrm>
    </dsp:sp>
    <dsp:sp modelId="{66BB299A-2962-4806-A1E9-4B485D60C9DD}">
      <dsp:nvSpPr>
        <dsp:cNvPr id="0" name=""/>
        <dsp:cNvSpPr/>
      </dsp:nvSpPr>
      <dsp:spPr>
        <a:xfrm>
          <a:off x="1183629" y="1872357"/>
          <a:ext cx="919012" cy="836807"/>
        </a:xfrm>
        <a:prstGeom prst="blockArc">
          <a:avLst>
            <a:gd name="adj1" fmla="val 13500000"/>
            <a:gd name="adj2" fmla="val 10800000"/>
            <a:gd name="adj3" fmla="val 1274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91F5E49-699C-4CD1-A9C8-70140FC56776}">
      <dsp:nvSpPr>
        <dsp:cNvPr id="0" name=""/>
        <dsp:cNvSpPr/>
      </dsp:nvSpPr>
      <dsp:spPr>
        <a:xfrm>
          <a:off x="1180315" y="2043634"/>
          <a:ext cx="818039" cy="40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Completed</a:t>
          </a:r>
          <a:endParaRPr lang="en-CA" sz="1200" kern="1200" dirty="0"/>
        </a:p>
      </dsp:txBody>
      <dsp:txXfrm>
        <a:off x="1180315" y="2043634"/>
        <a:ext cx="818039" cy="40892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ECEF9-73C1-4E2B-80FA-1F0A9986F2FB}">
      <dsp:nvSpPr>
        <dsp:cNvPr id="0" name=""/>
        <dsp:cNvSpPr/>
      </dsp:nvSpPr>
      <dsp:spPr>
        <a:xfrm>
          <a:off x="3460920" y="2254933"/>
          <a:ext cx="553836" cy="263575"/>
        </a:xfrm>
        <a:custGeom>
          <a:avLst/>
          <a:gdLst/>
          <a:ahLst/>
          <a:cxnLst/>
          <a:rect l="0" t="0" r="0" b="0"/>
          <a:pathLst>
            <a:path>
              <a:moveTo>
                <a:pt x="0" y="0"/>
              </a:moveTo>
              <a:lnTo>
                <a:pt x="0" y="179619"/>
              </a:lnTo>
              <a:lnTo>
                <a:pt x="553836" y="179619"/>
              </a:lnTo>
              <a:lnTo>
                <a:pt x="553836"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FA44075A-AC18-489D-92D2-174129267C24}">
      <dsp:nvSpPr>
        <dsp:cNvPr id="0" name=""/>
        <dsp:cNvSpPr/>
      </dsp:nvSpPr>
      <dsp:spPr>
        <a:xfrm>
          <a:off x="2907084" y="2254933"/>
          <a:ext cx="553836" cy="263575"/>
        </a:xfrm>
        <a:custGeom>
          <a:avLst/>
          <a:gdLst/>
          <a:ahLst/>
          <a:cxnLst/>
          <a:rect l="0" t="0" r="0" b="0"/>
          <a:pathLst>
            <a:path>
              <a:moveTo>
                <a:pt x="553836" y="0"/>
              </a:moveTo>
              <a:lnTo>
                <a:pt x="553836" y="179619"/>
              </a:lnTo>
              <a:lnTo>
                <a:pt x="0" y="179619"/>
              </a:lnTo>
              <a:lnTo>
                <a:pt x="0"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DF2F142F-987D-43DE-96E0-8820892B16F1}">
      <dsp:nvSpPr>
        <dsp:cNvPr id="0" name=""/>
        <dsp:cNvSpPr/>
      </dsp:nvSpPr>
      <dsp:spPr>
        <a:xfrm>
          <a:off x="2353247" y="1415870"/>
          <a:ext cx="1107673" cy="263575"/>
        </a:xfrm>
        <a:custGeom>
          <a:avLst/>
          <a:gdLst/>
          <a:ahLst/>
          <a:cxnLst/>
          <a:rect l="0" t="0" r="0" b="0"/>
          <a:pathLst>
            <a:path>
              <a:moveTo>
                <a:pt x="0" y="0"/>
              </a:moveTo>
              <a:lnTo>
                <a:pt x="0" y="179619"/>
              </a:lnTo>
              <a:lnTo>
                <a:pt x="1107673" y="179619"/>
              </a:lnTo>
              <a:lnTo>
                <a:pt x="1107673"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0D006C89-FB00-4DC2-8ABC-8AF6710AAF8E}">
      <dsp:nvSpPr>
        <dsp:cNvPr id="0" name=""/>
        <dsp:cNvSpPr/>
      </dsp:nvSpPr>
      <dsp:spPr>
        <a:xfrm>
          <a:off x="1245574" y="2254933"/>
          <a:ext cx="553836" cy="263575"/>
        </a:xfrm>
        <a:custGeom>
          <a:avLst/>
          <a:gdLst/>
          <a:ahLst/>
          <a:cxnLst/>
          <a:rect l="0" t="0" r="0" b="0"/>
          <a:pathLst>
            <a:path>
              <a:moveTo>
                <a:pt x="0" y="0"/>
              </a:moveTo>
              <a:lnTo>
                <a:pt x="0" y="179619"/>
              </a:lnTo>
              <a:lnTo>
                <a:pt x="553836" y="179619"/>
              </a:lnTo>
              <a:lnTo>
                <a:pt x="553836"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D97463AD-200E-463F-9DC9-F58C3C880D53}">
      <dsp:nvSpPr>
        <dsp:cNvPr id="0" name=""/>
        <dsp:cNvSpPr/>
      </dsp:nvSpPr>
      <dsp:spPr>
        <a:xfrm>
          <a:off x="691738" y="2254933"/>
          <a:ext cx="553836" cy="263575"/>
        </a:xfrm>
        <a:custGeom>
          <a:avLst/>
          <a:gdLst/>
          <a:ahLst/>
          <a:cxnLst/>
          <a:rect l="0" t="0" r="0" b="0"/>
          <a:pathLst>
            <a:path>
              <a:moveTo>
                <a:pt x="553836" y="0"/>
              </a:moveTo>
              <a:lnTo>
                <a:pt x="553836" y="179619"/>
              </a:lnTo>
              <a:lnTo>
                <a:pt x="0" y="179619"/>
              </a:lnTo>
              <a:lnTo>
                <a:pt x="0"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03A99F71-CA50-44CD-99C3-6F89E676DB03}">
      <dsp:nvSpPr>
        <dsp:cNvPr id="0" name=""/>
        <dsp:cNvSpPr/>
      </dsp:nvSpPr>
      <dsp:spPr>
        <a:xfrm>
          <a:off x="1245574" y="1415870"/>
          <a:ext cx="1107673" cy="263575"/>
        </a:xfrm>
        <a:custGeom>
          <a:avLst/>
          <a:gdLst/>
          <a:ahLst/>
          <a:cxnLst/>
          <a:rect l="0" t="0" r="0" b="0"/>
          <a:pathLst>
            <a:path>
              <a:moveTo>
                <a:pt x="1107673" y="0"/>
              </a:moveTo>
              <a:lnTo>
                <a:pt x="1107673" y="179619"/>
              </a:lnTo>
              <a:lnTo>
                <a:pt x="0" y="179619"/>
              </a:lnTo>
              <a:lnTo>
                <a:pt x="0"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543731F0-12D5-4B21-9F51-85C4B13E663D}">
      <dsp:nvSpPr>
        <dsp:cNvPr id="0" name=""/>
        <dsp:cNvSpPr/>
      </dsp:nvSpPr>
      <dsp:spPr>
        <a:xfrm>
          <a:off x="2307527" y="576808"/>
          <a:ext cx="91440" cy="263575"/>
        </a:xfrm>
        <a:custGeom>
          <a:avLst/>
          <a:gdLst/>
          <a:ahLst/>
          <a:cxnLst/>
          <a:rect l="0" t="0" r="0" b="0"/>
          <a:pathLst>
            <a:path>
              <a:moveTo>
                <a:pt x="45720" y="0"/>
              </a:moveTo>
              <a:lnTo>
                <a:pt x="45720" y="2635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E41C6E-ACCF-4726-A19B-4A81DEDC2816}">
      <dsp:nvSpPr>
        <dsp:cNvPr id="0" name=""/>
        <dsp:cNvSpPr/>
      </dsp:nvSpPr>
      <dsp:spPr>
        <a:xfrm>
          <a:off x="1253819" y="1321"/>
          <a:ext cx="2198856"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49911-33D7-4CD5-B566-FC3E4F10D318}">
      <dsp:nvSpPr>
        <dsp:cNvPr id="0" name=""/>
        <dsp:cNvSpPr/>
      </dsp:nvSpPr>
      <dsp:spPr>
        <a:xfrm>
          <a:off x="1354516" y="96984"/>
          <a:ext cx="2198856"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50000"/>
                </a:schemeClr>
              </a:solidFill>
            </a:rPr>
            <a:t>Enterprise Goals &amp; Strategy</a:t>
          </a:r>
          <a:endParaRPr lang="en-CA" sz="1200" b="1" kern="1200" dirty="0">
            <a:solidFill>
              <a:schemeClr val="tx1">
                <a:lumMod val="50000"/>
              </a:schemeClr>
            </a:solidFill>
          </a:endParaRPr>
        </a:p>
      </dsp:txBody>
      <dsp:txXfrm>
        <a:off x="1371371" y="113839"/>
        <a:ext cx="2165146" cy="541776"/>
      </dsp:txXfrm>
    </dsp:sp>
    <dsp:sp modelId="{DE919D5E-5D33-4ACD-A393-04CFBCD6DFBF}">
      <dsp:nvSpPr>
        <dsp:cNvPr id="0" name=""/>
        <dsp:cNvSpPr/>
      </dsp:nvSpPr>
      <dsp:spPr>
        <a:xfrm>
          <a:off x="1900108" y="840384"/>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DE1FB4-030C-4485-A976-AB8C95787DAB}">
      <dsp:nvSpPr>
        <dsp:cNvPr id="0" name=""/>
        <dsp:cNvSpPr/>
      </dsp:nvSpPr>
      <dsp:spPr>
        <a:xfrm>
          <a:off x="2000806" y="936046"/>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50000"/>
                </a:schemeClr>
              </a:solidFill>
            </a:rPr>
            <a:t>Product Family</a:t>
          </a:r>
          <a:endParaRPr lang="en-CA" sz="1500" kern="1200" dirty="0">
            <a:solidFill>
              <a:schemeClr val="tx1">
                <a:lumMod val="50000"/>
              </a:schemeClr>
            </a:solidFill>
          </a:endParaRPr>
        </a:p>
      </dsp:txBody>
      <dsp:txXfrm>
        <a:off x="2017661" y="952901"/>
        <a:ext cx="872567" cy="541776"/>
      </dsp:txXfrm>
    </dsp:sp>
    <dsp:sp modelId="{81059637-A340-4610-9548-34967DBA32CB}">
      <dsp:nvSpPr>
        <dsp:cNvPr id="0" name=""/>
        <dsp:cNvSpPr/>
      </dsp:nvSpPr>
      <dsp:spPr>
        <a:xfrm>
          <a:off x="792435" y="1679446"/>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23F15-9F2F-4AF3-AA5A-B670DE83CC0C}">
      <dsp:nvSpPr>
        <dsp:cNvPr id="0" name=""/>
        <dsp:cNvSpPr/>
      </dsp:nvSpPr>
      <dsp:spPr>
        <a:xfrm>
          <a:off x="893133" y="1775109"/>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50000"/>
                </a:schemeClr>
              </a:solidFill>
            </a:rPr>
            <a:t>Product Family</a:t>
          </a:r>
          <a:endParaRPr lang="en-CA" sz="1500" kern="1200" dirty="0">
            <a:solidFill>
              <a:schemeClr val="tx1">
                <a:lumMod val="50000"/>
              </a:schemeClr>
            </a:solidFill>
          </a:endParaRPr>
        </a:p>
      </dsp:txBody>
      <dsp:txXfrm>
        <a:off x="909988" y="1791964"/>
        <a:ext cx="872567" cy="541776"/>
      </dsp:txXfrm>
    </dsp:sp>
    <dsp:sp modelId="{3DD01D22-7187-4168-A321-B7E3F74807BF}">
      <dsp:nvSpPr>
        <dsp:cNvPr id="0" name=""/>
        <dsp:cNvSpPr/>
      </dsp:nvSpPr>
      <dsp:spPr>
        <a:xfrm>
          <a:off x="238599" y="2518508"/>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DD337-7BB9-4554-9A53-7733032A38B3}">
      <dsp:nvSpPr>
        <dsp:cNvPr id="0" name=""/>
        <dsp:cNvSpPr/>
      </dsp:nvSpPr>
      <dsp:spPr>
        <a:xfrm>
          <a:off x="339296" y="2614171"/>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lumMod val="50000"/>
                </a:schemeClr>
              </a:solidFill>
            </a:rPr>
            <a:t>Product</a:t>
          </a:r>
          <a:endParaRPr lang="en-CA" sz="1500" b="1" kern="1200" dirty="0">
            <a:solidFill>
              <a:schemeClr val="tx1">
                <a:lumMod val="50000"/>
              </a:schemeClr>
            </a:solidFill>
          </a:endParaRPr>
        </a:p>
      </dsp:txBody>
      <dsp:txXfrm>
        <a:off x="356151" y="2631026"/>
        <a:ext cx="872567" cy="541776"/>
      </dsp:txXfrm>
    </dsp:sp>
    <dsp:sp modelId="{EC296316-C663-48B7-B07E-D477DD099589}">
      <dsp:nvSpPr>
        <dsp:cNvPr id="0" name=""/>
        <dsp:cNvSpPr/>
      </dsp:nvSpPr>
      <dsp:spPr>
        <a:xfrm>
          <a:off x="1346272" y="2518508"/>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D1F4C-74A2-4A3E-8791-21DFF3A809E7}">
      <dsp:nvSpPr>
        <dsp:cNvPr id="0" name=""/>
        <dsp:cNvSpPr/>
      </dsp:nvSpPr>
      <dsp:spPr>
        <a:xfrm>
          <a:off x="1446969" y="2614171"/>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lumMod val="50000"/>
                </a:schemeClr>
              </a:solidFill>
            </a:rPr>
            <a:t>Product</a:t>
          </a:r>
          <a:endParaRPr lang="en-CA" sz="1500" b="1" kern="1200" dirty="0">
            <a:solidFill>
              <a:schemeClr val="tx1">
                <a:lumMod val="50000"/>
              </a:schemeClr>
            </a:solidFill>
          </a:endParaRPr>
        </a:p>
      </dsp:txBody>
      <dsp:txXfrm>
        <a:off x="1463824" y="2631026"/>
        <a:ext cx="872567" cy="541776"/>
      </dsp:txXfrm>
    </dsp:sp>
    <dsp:sp modelId="{27D6AD97-1906-48F6-B77C-9306693952E6}">
      <dsp:nvSpPr>
        <dsp:cNvPr id="0" name=""/>
        <dsp:cNvSpPr/>
      </dsp:nvSpPr>
      <dsp:spPr>
        <a:xfrm>
          <a:off x="3007781" y="1679446"/>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FCC92-A221-44B9-863D-51FEA21BE4BC}">
      <dsp:nvSpPr>
        <dsp:cNvPr id="0" name=""/>
        <dsp:cNvSpPr/>
      </dsp:nvSpPr>
      <dsp:spPr>
        <a:xfrm>
          <a:off x="3108479" y="1775109"/>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50000"/>
                </a:schemeClr>
              </a:solidFill>
            </a:rPr>
            <a:t>Product Family</a:t>
          </a:r>
          <a:endParaRPr lang="en-CA" sz="1500" kern="1200" dirty="0">
            <a:solidFill>
              <a:schemeClr val="tx1">
                <a:lumMod val="50000"/>
              </a:schemeClr>
            </a:solidFill>
          </a:endParaRPr>
        </a:p>
      </dsp:txBody>
      <dsp:txXfrm>
        <a:off x="3125334" y="1791964"/>
        <a:ext cx="872567" cy="541776"/>
      </dsp:txXfrm>
    </dsp:sp>
    <dsp:sp modelId="{1CF7B04F-7831-4554-9EA8-04F1C8672D3E}">
      <dsp:nvSpPr>
        <dsp:cNvPr id="0" name=""/>
        <dsp:cNvSpPr/>
      </dsp:nvSpPr>
      <dsp:spPr>
        <a:xfrm>
          <a:off x="2453945" y="2518508"/>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C17E0B-FF8A-44B4-BE1E-2ED3D34FF38A}">
      <dsp:nvSpPr>
        <dsp:cNvPr id="0" name=""/>
        <dsp:cNvSpPr/>
      </dsp:nvSpPr>
      <dsp:spPr>
        <a:xfrm>
          <a:off x="2554642" y="2614171"/>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lumMod val="50000"/>
                </a:schemeClr>
              </a:solidFill>
            </a:rPr>
            <a:t>Product</a:t>
          </a:r>
          <a:endParaRPr lang="en-CA" sz="1500" b="1" kern="1200" dirty="0">
            <a:solidFill>
              <a:schemeClr val="tx1">
                <a:lumMod val="50000"/>
              </a:schemeClr>
            </a:solidFill>
          </a:endParaRPr>
        </a:p>
      </dsp:txBody>
      <dsp:txXfrm>
        <a:off x="2571497" y="2631026"/>
        <a:ext cx="872567" cy="541776"/>
      </dsp:txXfrm>
    </dsp:sp>
    <dsp:sp modelId="{94DF1958-27B0-40B0-AB1D-E1D787D13846}">
      <dsp:nvSpPr>
        <dsp:cNvPr id="0" name=""/>
        <dsp:cNvSpPr/>
      </dsp:nvSpPr>
      <dsp:spPr>
        <a:xfrm>
          <a:off x="3561618" y="2518508"/>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635D4-7262-491C-AF68-9DB09ED78FCC}">
      <dsp:nvSpPr>
        <dsp:cNvPr id="0" name=""/>
        <dsp:cNvSpPr/>
      </dsp:nvSpPr>
      <dsp:spPr>
        <a:xfrm>
          <a:off x="3662315" y="2614171"/>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lumMod val="50000"/>
                </a:schemeClr>
              </a:solidFill>
            </a:rPr>
            <a:t>Product</a:t>
          </a:r>
          <a:endParaRPr lang="en-CA" sz="1500" b="1" kern="1200" dirty="0">
            <a:solidFill>
              <a:schemeClr val="tx1">
                <a:lumMod val="50000"/>
              </a:schemeClr>
            </a:solidFill>
          </a:endParaRPr>
        </a:p>
      </dsp:txBody>
      <dsp:txXfrm>
        <a:off x="3679170" y="2631026"/>
        <a:ext cx="872567" cy="541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4AD1A-7AC9-4E29-932C-15239432DC45}">
      <dsp:nvSpPr>
        <dsp:cNvPr id="0" name=""/>
        <dsp:cNvSpPr/>
      </dsp:nvSpPr>
      <dsp:spPr>
        <a:xfrm rot="5400000">
          <a:off x="32687" y="233888"/>
          <a:ext cx="123043" cy="14008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987DE-941B-4764-9CD3-C405915C19B7}">
      <dsp:nvSpPr>
        <dsp:cNvPr id="0" name=""/>
        <dsp:cNvSpPr/>
      </dsp:nvSpPr>
      <dsp:spPr>
        <a:xfrm>
          <a:off x="88" y="97493"/>
          <a:ext cx="207132" cy="14498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CA" sz="600" kern="1200" dirty="0"/>
            <a:t> </a:t>
          </a:r>
        </a:p>
      </dsp:txBody>
      <dsp:txXfrm>
        <a:off x="7167" y="104572"/>
        <a:ext cx="192974" cy="130827"/>
      </dsp:txXfrm>
    </dsp:sp>
    <dsp:sp modelId="{82C064FA-0DD1-4C99-89F5-3EF83CD79217}">
      <dsp:nvSpPr>
        <dsp:cNvPr id="0" name=""/>
        <dsp:cNvSpPr/>
      </dsp:nvSpPr>
      <dsp:spPr>
        <a:xfrm>
          <a:off x="207220" y="111320"/>
          <a:ext cx="150648" cy="117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57150" lvl="1" indent="-57150" algn="l" defTabSz="222250">
            <a:lnSpc>
              <a:spcPct val="90000"/>
            </a:lnSpc>
            <a:spcBef>
              <a:spcPct val="0"/>
            </a:spcBef>
            <a:spcAft>
              <a:spcPct val="15000"/>
            </a:spcAft>
            <a:buChar char="•"/>
          </a:pPr>
          <a:r>
            <a:rPr lang="en-CA" sz="500" kern="1200" dirty="0"/>
            <a:t> </a:t>
          </a:r>
        </a:p>
      </dsp:txBody>
      <dsp:txXfrm>
        <a:off x="207220" y="111320"/>
        <a:ext cx="150648" cy="117183"/>
      </dsp:txXfrm>
    </dsp:sp>
    <dsp:sp modelId="{080BF5A6-8A8B-4F5D-A0EF-F33153BDE2BA}">
      <dsp:nvSpPr>
        <dsp:cNvPr id="0" name=""/>
        <dsp:cNvSpPr/>
      </dsp:nvSpPr>
      <dsp:spPr>
        <a:xfrm rot="5400000">
          <a:off x="204421" y="396755"/>
          <a:ext cx="123043" cy="14008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DF6E1A-AA70-4D5F-AF5E-AC4A1B2EE0A7}">
      <dsp:nvSpPr>
        <dsp:cNvPr id="0" name=""/>
        <dsp:cNvSpPr/>
      </dsp:nvSpPr>
      <dsp:spPr>
        <a:xfrm>
          <a:off x="171822" y="260360"/>
          <a:ext cx="207132" cy="14498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CA" sz="600" kern="1200" dirty="0"/>
            <a:t> </a:t>
          </a:r>
        </a:p>
      </dsp:txBody>
      <dsp:txXfrm>
        <a:off x="178901" y="267439"/>
        <a:ext cx="192974" cy="130827"/>
      </dsp:txXfrm>
    </dsp:sp>
    <dsp:sp modelId="{BC9BCA29-006B-41D1-BF23-2BE5B48CAF55}">
      <dsp:nvSpPr>
        <dsp:cNvPr id="0" name=""/>
        <dsp:cNvSpPr/>
      </dsp:nvSpPr>
      <dsp:spPr>
        <a:xfrm>
          <a:off x="378954" y="274187"/>
          <a:ext cx="150648" cy="117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57150" lvl="1" indent="-57150" algn="l" defTabSz="222250">
            <a:lnSpc>
              <a:spcPct val="90000"/>
            </a:lnSpc>
            <a:spcBef>
              <a:spcPct val="0"/>
            </a:spcBef>
            <a:spcAft>
              <a:spcPct val="15000"/>
            </a:spcAft>
            <a:buChar char="•"/>
          </a:pPr>
          <a:r>
            <a:rPr lang="en-CA" sz="500" kern="1200" dirty="0"/>
            <a:t> </a:t>
          </a:r>
        </a:p>
      </dsp:txBody>
      <dsp:txXfrm>
        <a:off x="378954" y="274187"/>
        <a:ext cx="150648" cy="117183"/>
      </dsp:txXfrm>
    </dsp:sp>
    <dsp:sp modelId="{5175FEA4-D469-4E84-B599-966E350E93B1}">
      <dsp:nvSpPr>
        <dsp:cNvPr id="0" name=""/>
        <dsp:cNvSpPr/>
      </dsp:nvSpPr>
      <dsp:spPr>
        <a:xfrm>
          <a:off x="343557" y="423227"/>
          <a:ext cx="207132" cy="14498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CA" sz="600" kern="1200" dirty="0"/>
            <a:t> </a:t>
          </a:r>
        </a:p>
      </dsp:txBody>
      <dsp:txXfrm>
        <a:off x="350636" y="430306"/>
        <a:ext cx="192974" cy="130827"/>
      </dsp:txXfrm>
    </dsp:sp>
    <dsp:sp modelId="{BF69AA1B-721D-4D60-BC0F-7AD38285E665}">
      <dsp:nvSpPr>
        <dsp:cNvPr id="0" name=""/>
        <dsp:cNvSpPr/>
      </dsp:nvSpPr>
      <dsp:spPr>
        <a:xfrm>
          <a:off x="550689" y="437054"/>
          <a:ext cx="150648" cy="117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57150" lvl="1" indent="-57150" algn="l" defTabSz="222250">
            <a:lnSpc>
              <a:spcPct val="90000"/>
            </a:lnSpc>
            <a:spcBef>
              <a:spcPct val="0"/>
            </a:spcBef>
            <a:spcAft>
              <a:spcPct val="15000"/>
            </a:spcAft>
            <a:buChar char="•"/>
          </a:pPr>
          <a:r>
            <a:rPr lang="en-CA" sz="500" kern="1200" dirty="0"/>
            <a:t> </a:t>
          </a:r>
        </a:p>
      </dsp:txBody>
      <dsp:txXfrm>
        <a:off x="550689" y="437054"/>
        <a:ext cx="150648" cy="1171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B8C7A-DBCB-4DDC-8E30-E91EDDDC8612}">
      <dsp:nvSpPr>
        <dsp:cNvPr id="0" name=""/>
        <dsp:cNvSpPr/>
      </dsp:nvSpPr>
      <dsp:spPr>
        <a:xfrm>
          <a:off x="318" y="191970"/>
          <a:ext cx="388116" cy="1552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CA" sz="900" kern="1200" dirty="0"/>
            <a:t> </a:t>
          </a:r>
        </a:p>
      </dsp:txBody>
      <dsp:txXfrm>
        <a:off x="77941" y="191970"/>
        <a:ext cx="232870" cy="155246"/>
      </dsp:txXfrm>
    </dsp:sp>
    <dsp:sp modelId="{ACD3009A-B84F-44A8-8160-90C0AE4A23A6}">
      <dsp:nvSpPr>
        <dsp:cNvPr id="0" name=""/>
        <dsp:cNvSpPr/>
      </dsp:nvSpPr>
      <dsp:spPr>
        <a:xfrm>
          <a:off x="349623" y="191970"/>
          <a:ext cx="388116" cy="1552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CA" sz="900" kern="1200" dirty="0"/>
            <a:t> </a:t>
          </a:r>
        </a:p>
      </dsp:txBody>
      <dsp:txXfrm>
        <a:off x="427246" y="191970"/>
        <a:ext cx="232870" cy="155246"/>
      </dsp:txXfrm>
    </dsp:sp>
    <dsp:sp modelId="{F52053AD-F05D-4805-97DA-820FD12D6C3F}">
      <dsp:nvSpPr>
        <dsp:cNvPr id="0" name=""/>
        <dsp:cNvSpPr/>
      </dsp:nvSpPr>
      <dsp:spPr>
        <a:xfrm>
          <a:off x="698928" y="191970"/>
          <a:ext cx="388116" cy="1552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CA" sz="900" kern="1200" dirty="0"/>
            <a:t> </a:t>
          </a:r>
        </a:p>
      </dsp:txBody>
      <dsp:txXfrm>
        <a:off x="776551" y="191970"/>
        <a:ext cx="232870" cy="1552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E87A0-5762-4202-8B87-8D087D92FA85}">
      <dsp:nvSpPr>
        <dsp:cNvPr id="0" name=""/>
        <dsp:cNvSpPr/>
      </dsp:nvSpPr>
      <dsp:spPr>
        <a:xfrm>
          <a:off x="1676003" y="494"/>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Understanding Your </a:t>
          </a:r>
          <a:br>
            <a:rPr lang="en-US" sz="1500" kern="1200" dirty="0"/>
          </a:br>
          <a:r>
            <a:rPr lang="en-US" sz="1500" kern="1200" dirty="0"/>
            <a:t>Top Challenges</a:t>
          </a:r>
          <a:endParaRPr lang="en-CA" sz="1500" kern="1200" dirty="0"/>
        </a:p>
      </dsp:txBody>
      <dsp:txXfrm>
        <a:off x="1714661" y="39152"/>
        <a:ext cx="1808188" cy="714603"/>
      </dsp:txXfrm>
    </dsp:sp>
    <dsp:sp modelId="{492ACEC9-C050-4376-A719-8D26FA8AD8B9}">
      <dsp:nvSpPr>
        <dsp:cNvPr id="0" name=""/>
        <dsp:cNvSpPr/>
      </dsp:nvSpPr>
      <dsp:spPr>
        <a:xfrm>
          <a:off x="1676003" y="832009"/>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Transitioning From Projects to Product-Centric Delivery</a:t>
          </a:r>
          <a:endParaRPr lang="en-CA" sz="1500" kern="1200" dirty="0"/>
        </a:p>
      </dsp:txBody>
      <dsp:txXfrm>
        <a:off x="1714661" y="870667"/>
        <a:ext cx="1808188" cy="714603"/>
      </dsp:txXfrm>
    </dsp:sp>
    <dsp:sp modelId="{8B3DDAB7-6A41-43F0-8B98-5BCDBCADF53D}">
      <dsp:nvSpPr>
        <dsp:cNvPr id="0" name=""/>
        <dsp:cNvSpPr/>
      </dsp:nvSpPr>
      <dsp:spPr>
        <a:xfrm>
          <a:off x="1676003" y="1663525"/>
          <a:ext cx="1885504" cy="791919"/>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Enterprise Agility and the Value of Change</a:t>
          </a:r>
          <a:endParaRPr lang="en-CA" sz="1500" kern="1200" dirty="0"/>
        </a:p>
      </dsp:txBody>
      <dsp:txXfrm>
        <a:off x="1714661" y="1702183"/>
        <a:ext cx="1808188" cy="714603"/>
      </dsp:txXfrm>
    </dsp:sp>
    <dsp:sp modelId="{5FF22DC6-13BC-41F2-B987-916D0935DCE8}">
      <dsp:nvSpPr>
        <dsp:cNvPr id="0" name=""/>
        <dsp:cNvSpPr/>
      </dsp:nvSpPr>
      <dsp:spPr>
        <a:xfrm>
          <a:off x="1676003" y="2495041"/>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Defining Your Products and Product Management</a:t>
          </a:r>
          <a:endParaRPr lang="en-CA" sz="1500" kern="1200" dirty="0"/>
        </a:p>
      </dsp:txBody>
      <dsp:txXfrm>
        <a:off x="1714661" y="2533699"/>
        <a:ext cx="1808188" cy="714603"/>
      </dsp:txXfrm>
    </dsp:sp>
    <dsp:sp modelId="{FD8B83DC-4D45-4A9D-907E-F1A742DF3EB5}">
      <dsp:nvSpPr>
        <dsp:cNvPr id="0" name=""/>
        <dsp:cNvSpPr/>
      </dsp:nvSpPr>
      <dsp:spPr>
        <a:xfrm>
          <a:off x="1676003" y="3326556"/>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Connecting Product Management to Agile Practices</a:t>
          </a:r>
          <a:endParaRPr lang="en-CA" sz="1500" kern="1200" dirty="0"/>
        </a:p>
      </dsp:txBody>
      <dsp:txXfrm>
        <a:off x="1714661" y="3365214"/>
        <a:ext cx="1808188" cy="714603"/>
      </dsp:txXfrm>
    </dsp:sp>
    <dsp:sp modelId="{0FE238B3-A6FC-4B1C-A932-0130BC081B71}">
      <dsp:nvSpPr>
        <dsp:cNvPr id="0" name=""/>
        <dsp:cNvSpPr/>
      </dsp:nvSpPr>
      <dsp:spPr>
        <a:xfrm>
          <a:off x="1676003" y="4158072"/>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Commit to Empowering Agile Product Teams</a:t>
          </a:r>
        </a:p>
      </dsp:txBody>
      <dsp:txXfrm>
        <a:off x="1714661" y="4196730"/>
        <a:ext cx="1808188" cy="714603"/>
      </dsp:txXfrm>
    </dsp:sp>
    <dsp:sp modelId="{39336184-19B1-4422-85AF-A694E6B5895B}">
      <dsp:nvSpPr>
        <dsp:cNvPr id="0" name=""/>
        <dsp:cNvSpPr/>
      </dsp:nvSpPr>
      <dsp:spPr>
        <a:xfrm>
          <a:off x="1676003" y="4989588"/>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Wrap-Up and Retrospective</a:t>
          </a:r>
        </a:p>
      </dsp:txBody>
      <dsp:txXfrm>
        <a:off x="1714661" y="5028246"/>
        <a:ext cx="1808188" cy="714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E87A0-5762-4202-8B87-8D087D92FA85}">
      <dsp:nvSpPr>
        <dsp:cNvPr id="0" name=""/>
        <dsp:cNvSpPr/>
      </dsp:nvSpPr>
      <dsp:spPr>
        <a:xfrm>
          <a:off x="1676003" y="494"/>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Understanding Your </a:t>
          </a:r>
          <a:br>
            <a:rPr lang="en-US" sz="1500" kern="1200" dirty="0"/>
          </a:br>
          <a:r>
            <a:rPr lang="en-US" sz="1500" kern="1200" dirty="0"/>
            <a:t>Top Challenges</a:t>
          </a:r>
          <a:endParaRPr lang="en-CA" sz="1500" kern="1200" dirty="0"/>
        </a:p>
      </dsp:txBody>
      <dsp:txXfrm>
        <a:off x="1714661" y="39152"/>
        <a:ext cx="1808188" cy="714603"/>
      </dsp:txXfrm>
    </dsp:sp>
    <dsp:sp modelId="{492ACEC9-C050-4376-A719-8D26FA8AD8B9}">
      <dsp:nvSpPr>
        <dsp:cNvPr id="0" name=""/>
        <dsp:cNvSpPr/>
      </dsp:nvSpPr>
      <dsp:spPr>
        <a:xfrm>
          <a:off x="1676003" y="832009"/>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Transitioning From Projects to Product-Centric Delivery</a:t>
          </a:r>
          <a:endParaRPr lang="en-CA" sz="1500" kern="1200" dirty="0"/>
        </a:p>
      </dsp:txBody>
      <dsp:txXfrm>
        <a:off x="1714661" y="870667"/>
        <a:ext cx="1808188" cy="714603"/>
      </dsp:txXfrm>
    </dsp:sp>
    <dsp:sp modelId="{8B3DDAB7-6A41-43F0-8B98-5BCDBCADF53D}">
      <dsp:nvSpPr>
        <dsp:cNvPr id="0" name=""/>
        <dsp:cNvSpPr/>
      </dsp:nvSpPr>
      <dsp:spPr>
        <a:xfrm>
          <a:off x="1676003" y="1663525"/>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Enterprise Agility and the Value of Change</a:t>
          </a:r>
          <a:endParaRPr lang="en-CA" sz="1500" kern="1200" dirty="0"/>
        </a:p>
      </dsp:txBody>
      <dsp:txXfrm>
        <a:off x="1714661" y="1702183"/>
        <a:ext cx="1808188" cy="714603"/>
      </dsp:txXfrm>
    </dsp:sp>
    <dsp:sp modelId="{5FF22DC6-13BC-41F2-B987-916D0935DCE8}">
      <dsp:nvSpPr>
        <dsp:cNvPr id="0" name=""/>
        <dsp:cNvSpPr/>
      </dsp:nvSpPr>
      <dsp:spPr>
        <a:xfrm>
          <a:off x="1676003" y="2495041"/>
          <a:ext cx="1885504" cy="791919"/>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Defining Your Products and Product Management</a:t>
          </a:r>
          <a:endParaRPr lang="en-CA" sz="1500" kern="1200" dirty="0"/>
        </a:p>
      </dsp:txBody>
      <dsp:txXfrm>
        <a:off x="1714661" y="2533699"/>
        <a:ext cx="1808188" cy="714603"/>
      </dsp:txXfrm>
    </dsp:sp>
    <dsp:sp modelId="{FD8B83DC-4D45-4A9D-907E-F1A742DF3EB5}">
      <dsp:nvSpPr>
        <dsp:cNvPr id="0" name=""/>
        <dsp:cNvSpPr/>
      </dsp:nvSpPr>
      <dsp:spPr>
        <a:xfrm>
          <a:off x="1676003" y="3326556"/>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Connecting Product Management to Agile Practices</a:t>
          </a:r>
          <a:endParaRPr lang="en-CA" sz="1500" kern="1200" dirty="0"/>
        </a:p>
      </dsp:txBody>
      <dsp:txXfrm>
        <a:off x="1714661" y="3365214"/>
        <a:ext cx="1808188" cy="714603"/>
      </dsp:txXfrm>
    </dsp:sp>
    <dsp:sp modelId="{0FE238B3-A6FC-4B1C-A932-0130BC081B71}">
      <dsp:nvSpPr>
        <dsp:cNvPr id="0" name=""/>
        <dsp:cNvSpPr/>
      </dsp:nvSpPr>
      <dsp:spPr>
        <a:xfrm>
          <a:off x="1676003" y="4158072"/>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Commit to Empowering Agile Product Teams</a:t>
          </a:r>
        </a:p>
      </dsp:txBody>
      <dsp:txXfrm>
        <a:off x="1714661" y="4196730"/>
        <a:ext cx="1808188" cy="714603"/>
      </dsp:txXfrm>
    </dsp:sp>
    <dsp:sp modelId="{39336184-19B1-4422-85AF-A694E6B5895B}">
      <dsp:nvSpPr>
        <dsp:cNvPr id="0" name=""/>
        <dsp:cNvSpPr/>
      </dsp:nvSpPr>
      <dsp:spPr>
        <a:xfrm>
          <a:off x="1676003" y="4989588"/>
          <a:ext cx="1885504" cy="79191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Wrap-Up and Retrospective</a:t>
          </a:r>
        </a:p>
      </dsp:txBody>
      <dsp:txXfrm>
        <a:off x="1714661" y="5028246"/>
        <a:ext cx="1808188" cy="7146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E5C43-8FDC-4D11-912A-AABB9D068E62}">
      <dsp:nvSpPr>
        <dsp:cNvPr id="0" name=""/>
        <dsp:cNvSpPr/>
      </dsp:nvSpPr>
      <dsp:spPr>
        <a:xfrm>
          <a:off x="576963" y="13585"/>
          <a:ext cx="2483763" cy="2483763"/>
        </a:xfrm>
        <a:prstGeom prst="ellipse">
          <a:avLst/>
        </a:prstGeom>
        <a:gradFill rotWithShape="0">
          <a:gsLst>
            <a:gs pos="0">
              <a:schemeClr val="accent1">
                <a:shade val="80000"/>
                <a:alpha val="50000"/>
                <a:hueOff val="0"/>
                <a:satOff val="0"/>
                <a:lumOff val="0"/>
                <a:alphaOff val="0"/>
                <a:satMod val="103000"/>
                <a:lumMod val="102000"/>
                <a:tint val="94000"/>
              </a:schemeClr>
            </a:gs>
            <a:gs pos="50000">
              <a:schemeClr val="accent1">
                <a:shade val="80000"/>
                <a:alpha val="50000"/>
                <a:hueOff val="0"/>
                <a:satOff val="0"/>
                <a:lumOff val="0"/>
                <a:alphaOff val="0"/>
                <a:satMod val="110000"/>
                <a:lumMod val="100000"/>
                <a:shade val="100000"/>
              </a:schemeClr>
            </a:gs>
            <a:gs pos="100000">
              <a:schemeClr val="accent1">
                <a:shade val="80000"/>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l" defTabSz="1644650">
            <a:lnSpc>
              <a:spcPct val="90000"/>
            </a:lnSpc>
            <a:spcBef>
              <a:spcPct val="0"/>
            </a:spcBef>
            <a:spcAft>
              <a:spcPct val="35000"/>
            </a:spcAft>
            <a:buNone/>
          </a:pPr>
          <a:r>
            <a:rPr lang="en-US" sz="3700" kern="1200" dirty="0">
              <a:solidFill>
                <a:schemeClr val="bg1"/>
              </a:solidFill>
            </a:rPr>
            <a:t>Product</a:t>
          </a:r>
          <a:r>
            <a:rPr lang="en-US" sz="3700" kern="1200" dirty="0"/>
            <a:t> </a:t>
          </a:r>
        </a:p>
      </dsp:txBody>
      <dsp:txXfrm>
        <a:off x="923795" y="306474"/>
        <a:ext cx="1432079" cy="1897985"/>
      </dsp:txXfrm>
    </dsp:sp>
    <dsp:sp modelId="{767D9FB2-B7EF-4621-8FF1-11881B96DA0D}">
      <dsp:nvSpPr>
        <dsp:cNvPr id="0" name=""/>
        <dsp:cNvSpPr/>
      </dsp:nvSpPr>
      <dsp:spPr>
        <a:xfrm>
          <a:off x="2296151" y="6792"/>
          <a:ext cx="2483763" cy="2483763"/>
        </a:xfrm>
        <a:prstGeom prst="ellipse">
          <a:avLst/>
        </a:prstGeom>
        <a:gradFill rotWithShape="0">
          <a:gsLst>
            <a:gs pos="0">
              <a:schemeClr val="accent1">
                <a:shade val="80000"/>
                <a:alpha val="50000"/>
                <a:hueOff val="534918"/>
                <a:satOff val="-29673"/>
                <a:lumOff val="31745"/>
                <a:alphaOff val="0"/>
                <a:satMod val="103000"/>
                <a:lumMod val="102000"/>
                <a:tint val="94000"/>
              </a:schemeClr>
            </a:gs>
            <a:gs pos="50000">
              <a:schemeClr val="accent1">
                <a:shade val="80000"/>
                <a:alpha val="50000"/>
                <a:hueOff val="534918"/>
                <a:satOff val="-29673"/>
                <a:lumOff val="31745"/>
                <a:alphaOff val="0"/>
                <a:satMod val="110000"/>
                <a:lumMod val="100000"/>
                <a:shade val="100000"/>
              </a:schemeClr>
            </a:gs>
            <a:gs pos="100000">
              <a:schemeClr val="accent1">
                <a:shade val="80000"/>
                <a:alpha val="50000"/>
                <a:hueOff val="534918"/>
                <a:satOff val="-29673"/>
                <a:lumOff val="317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r" defTabSz="1644650">
            <a:lnSpc>
              <a:spcPct val="90000"/>
            </a:lnSpc>
            <a:spcBef>
              <a:spcPct val="0"/>
            </a:spcBef>
            <a:spcAft>
              <a:spcPct val="35000"/>
            </a:spcAft>
            <a:buNone/>
          </a:pPr>
          <a:r>
            <a:rPr lang="en-US" sz="3700" kern="1200" dirty="0"/>
            <a:t>Service</a:t>
          </a:r>
        </a:p>
      </dsp:txBody>
      <dsp:txXfrm>
        <a:off x="3001003" y="299681"/>
        <a:ext cx="1432079" cy="18979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68951-F7D3-4243-BC51-9A3A7080DC1E}">
      <dsp:nvSpPr>
        <dsp:cNvPr id="0" name=""/>
        <dsp:cNvSpPr/>
      </dsp:nvSpPr>
      <dsp:spPr>
        <a:xfrm>
          <a:off x="926222" y="115405"/>
          <a:ext cx="2387700" cy="2387700"/>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1">
          <a:noAutofit/>
        </a:bodyPr>
        <a:lstStyle/>
        <a:p>
          <a:pPr marL="0" lvl="0" indent="0" algn="ctr" defTabSz="977900">
            <a:lnSpc>
              <a:spcPct val="90000"/>
            </a:lnSpc>
            <a:spcBef>
              <a:spcPct val="0"/>
            </a:spcBef>
            <a:spcAft>
              <a:spcPct val="35000"/>
            </a:spcAft>
            <a:buNone/>
          </a:pPr>
          <a:r>
            <a:rPr lang="en-US" sz="2200" b="1" kern="1200" dirty="0">
              <a:latin typeface="Roboto Condensed Light" panose="02000000000000000000" pitchFamily="2" charset="0"/>
              <a:ea typeface="Roboto Condensed Light" panose="02000000000000000000" pitchFamily="2" charset="0"/>
            </a:rPr>
            <a:t>Business</a:t>
          </a:r>
        </a:p>
        <a:p>
          <a:pPr marL="171450" lvl="1" indent="-171450" algn="l" defTabSz="755650">
            <a:lnSpc>
              <a:spcPct val="90000"/>
            </a:lnSpc>
            <a:spcBef>
              <a:spcPct val="0"/>
            </a:spcBef>
            <a:spcAft>
              <a:spcPct val="15000"/>
            </a:spcAft>
            <a:buChar char="•"/>
          </a:pPr>
          <a:r>
            <a:rPr lang="en-US" sz="1700" b="1" kern="1200" dirty="0">
              <a:latin typeface="Roboto Condensed Light" panose="02000000000000000000" pitchFamily="2" charset="0"/>
              <a:ea typeface="Roboto Condensed Light" panose="02000000000000000000" pitchFamily="2" charset="0"/>
            </a:rPr>
            <a:t>Customer facing, revenue generating</a:t>
          </a:r>
        </a:p>
      </dsp:txBody>
      <dsp:txXfrm>
        <a:off x="1244582" y="533253"/>
        <a:ext cx="1750980" cy="1074465"/>
      </dsp:txXfrm>
    </dsp:sp>
    <dsp:sp modelId="{12839023-5137-4E80-AF9A-9C947BDBE996}">
      <dsp:nvSpPr>
        <dsp:cNvPr id="0" name=""/>
        <dsp:cNvSpPr/>
      </dsp:nvSpPr>
      <dsp:spPr>
        <a:xfrm>
          <a:off x="1787784" y="1607718"/>
          <a:ext cx="2387700" cy="2387700"/>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1">
          <a:noAutofit/>
        </a:bodyPr>
        <a:lstStyle/>
        <a:p>
          <a:pPr marL="0" lvl="0" indent="0" algn="ctr" defTabSz="977900">
            <a:lnSpc>
              <a:spcPct val="90000"/>
            </a:lnSpc>
            <a:spcBef>
              <a:spcPct val="0"/>
            </a:spcBef>
            <a:spcAft>
              <a:spcPct val="35000"/>
            </a:spcAft>
            <a:buNone/>
          </a:pPr>
          <a:r>
            <a:rPr lang="en-US" sz="2200" b="1" kern="1200" dirty="0">
              <a:latin typeface="Roboto Condensed Light" panose="02000000000000000000" pitchFamily="2" charset="0"/>
              <a:ea typeface="Roboto Condensed Light" panose="02000000000000000000" pitchFamily="2" charset="0"/>
            </a:rPr>
            <a:t>Operations</a:t>
          </a:r>
        </a:p>
        <a:p>
          <a:pPr marL="171450" lvl="1" indent="-171450" algn="l" defTabSz="755650">
            <a:lnSpc>
              <a:spcPct val="90000"/>
            </a:lnSpc>
            <a:spcBef>
              <a:spcPct val="0"/>
            </a:spcBef>
            <a:spcAft>
              <a:spcPct val="15000"/>
            </a:spcAft>
            <a:buChar char="•"/>
          </a:pPr>
          <a:r>
            <a:rPr lang="en-US" sz="1700" b="1" kern="1200" dirty="0">
              <a:latin typeface="Roboto Condensed Light" panose="02000000000000000000" pitchFamily="2" charset="0"/>
              <a:ea typeface="Roboto Condensed Light" panose="02000000000000000000" pitchFamily="2" charset="0"/>
            </a:rPr>
            <a:t>Keep the lights on processes</a:t>
          </a:r>
        </a:p>
      </dsp:txBody>
      <dsp:txXfrm>
        <a:off x="2518022" y="2224540"/>
        <a:ext cx="1432620" cy="1313235"/>
      </dsp:txXfrm>
    </dsp:sp>
    <dsp:sp modelId="{CF6F5E02-407B-4BCF-A539-6A39552F2F4C}">
      <dsp:nvSpPr>
        <dsp:cNvPr id="0" name=""/>
        <dsp:cNvSpPr/>
      </dsp:nvSpPr>
      <dsp:spPr>
        <a:xfrm>
          <a:off x="64660" y="1607718"/>
          <a:ext cx="2387700" cy="2387700"/>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1">
          <a:noAutofit/>
        </a:bodyPr>
        <a:lstStyle/>
        <a:p>
          <a:pPr marL="0" lvl="0" indent="0" algn="ctr" defTabSz="977900">
            <a:lnSpc>
              <a:spcPct val="90000"/>
            </a:lnSpc>
            <a:spcBef>
              <a:spcPct val="0"/>
            </a:spcBef>
            <a:spcAft>
              <a:spcPct val="35000"/>
            </a:spcAft>
            <a:buNone/>
          </a:pPr>
          <a:r>
            <a:rPr lang="en-US" sz="2200" b="1" kern="1200" dirty="0">
              <a:latin typeface="Roboto Condensed Light" panose="02000000000000000000" pitchFamily="2" charset="0"/>
              <a:ea typeface="Roboto Condensed Light" panose="02000000000000000000" pitchFamily="2" charset="0"/>
            </a:rPr>
            <a:t>Technical</a:t>
          </a:r>
        </a:p>
        <a:p>
          <a:pPr marL="171450" lvl="1" indent="-171450" algn="l" defTabSz="755650">
            <a:lnSpc>
              <a:spcPct val="90000"/>
            </a:lnSpc>
            <a:spcBef>
              <a:spcPct val="0"/>
            </a:spcBef>
            <a:spcAft>
              <a:spcPct val="15000"/>
            </a:spcAft>
            <a:buChar char="•"/>
          </a:pPr>
          <a:r>
            <a:rPr lang="en-US" sz="1700" b="1" kern="1200" dirty="0">
              <a:latin typeface="Roboto Condensed Light" panose="02000000000000000000" pitchFamily="2" charset="0"/>
              <a:ea typeface="Roboto Condensed Light" panose="02000000000000000000" pitchFamily="2" charset="0"/>
            </a:rPr>
            <a:t>IT systems </a:t>
          </a:r>
          <a:br>
            <a:rPr lang="en-US" sz="1700" b="1" kern="1200" dirty="0">
              <a:latin typeface="Roboto Condensed Light" panose="02000000000000000000" pitchFamily="2" charset="0"/>
              <a:ea typeface="Roboto Condensed Light" panose="02000000000000000000" pitchFamily="2" charset="0"/>
            </a:rPr>
          </a:br>
          <a:r>
            <a:rPr lang="en-US" sz="1700" b="1" kern="1200" dirty="0">
              <a:latin typeface="Roboto Condensed Light" panose="02000000000000000000" pitchFamily="2" charset="0"/>
              <a:ea typeface="Roboto Condensed Light" panose="02000000000000000000" pitchFamily="2" charset="0"/>
            </a:rPr>
            <a:t>and tools</a:t>
          </a:r>
        </a:p>
      </dsp:txBody>
      <dsp:txXfrm>
        <a:off x="289502" y="2224540"/>
        <a:ext cx="1432620" cy="13132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ECEF9-73C1-4E2B-80FA-1F0A9986F2FB}">
      <dsp:nvSpPr>
        <dsp:cNvPr id="0" name=""/>
        <dsp:cNvSpPr/>
      </dsp:nvSpPr>
      <dsp:spPr>
        <a:xfrm>
          <a:off x="3460920" y="2254933"/>
          <a:ext cx="553836" cy="263575"/>
        </a:xfrm>
        <a:custGeom>
          <a:avLst/>
          <a:gdLst/>
          <a:ahLst/>
          <a:cxnLst/>
          <a:rect l="0" t="0" r="0" b="0"/>
          <a:pathLst>
            <a:path>
              <a:moveTo>
                <a:pt x="0" y="0"/>
              </a:moveTo>
              <a:lnTo>
                <a:pt x="0" y="179619"/>
              </a:lnTo>
              <a:lnTo>
                <a:pt x="553836" y="179619"/>
              </a:lnTo>
              <a:lnTo>
                <a:pt x="553836"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FA44075A-AC18-489D-92D2-174129267C24}">
      <dsp:nvSpPr>
        <dsp:cNvPr id="0" name=""/>
        <dsp:cNvSpPr/>
      </dsp:nvSpPr>
      <dsp:spPr>
        <a:xfrm>
          <a:off x="2907084" y="2254933"/>
          <a:ext cx="553836" cy="263575"/>
        </a:xfrm>
        <a:custGeom>
          <a:avLst/>
          <a:gdLst/>
          <a:ahLst/>
          <a:cxnLst/>
          <a:rect l="0" t="0" r="0" b="0"/>
          <a:pathLst>
            <a:path>
              <a:moveTo>
                <a:pt x="553836" y="0"/>
              </a:moveTo>
              <a:lnTo>
                <a:pt x="553836" y="179619"/>
              </a:lnTo>
              <a:lnTo>
                <a:pt x="0" y="179619"/>
              </a:lnTo>
              <a:lnTo>
                <a:pt x="0"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DF2F142F-987D-43DE-96E0-8820892B16F1}">
      <dsp:nvSpPr>
        <dsp:cNvPr id="0" name=""/>
        <dsp:cNvSpPr/>
      </dsp:nvSpPr>
      <dsp:spPr>
        <a:xfrm>
          <a:off x="2353247" y="1415870"/>
          <a:ext cx="1107673" cy="263575"/>
        </a:xfrm>
        <a:custGeom>
          <a:avLst/>
          <a:gdLst/>
          <a:ahLst/>
          <a:cxnLst/>
          <a:rect l="0" t="0" r="0" b="0"/>
          <a:pathLst>
            <a:path>
              <a:moveTo>
                <a:pt x="0" y="0"/>
              </a:moveTo>
              <a:lnTo>
                <a:pt x="0" y="179619"/>
              </a:lnTo>
              <a:lnTo>
                <a:pt x="1107673" y="179619"/>
              </a:lnTo>
              <a:lnTo>
                <a:pt x="1107673"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0D006C89-FB00-4DC2-8ABC-8AF6710AAF8E}">
      <dsp:nvSpPr>
        <dsp:cNvPr id="0" name=""/>
        <dsp:cNvSpPr/>
      </dsp:nvSpPr>
      <dsp:spPr>
        <a:xfrm>
          <a:off x="1245574" y="2254933"/>
          <a:ext cx="553836" cy="263575"/>
        </a:xfrm>
        <a:custGeom>
          <a:avLst/>
          <a:gdLst/>
          <a:ahLst/>
          <a:cxnLst/>
          <a:rect l="0" t="0" r="0" b="0"/>
          <a:pathLst>
            <a:path>
              <a:moveTo>
                <a:pt x="0" y="0"/>
              </a:moveTo>
              <a:lnTo>
                <a:pt x="0" y="179619"/>
              </a:lnTo>
              <a:lnTo>
                <a:pt x="553836" y="179619"/>
              </a:lnTo>
              <a:lnTo>
                <a:pt x="553836"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D97463AD-200E-463F-9DC9-F58C3C880D53}">
      <dsp:nvSpPr>
        <dsp:cNvPr id="0" name=""/>
        <dsp:cNvSpPr/>
      </dsp:nvSpPr>
      <dsp:spPr>
        <a:xfrm>
          <a:off x="691738" y="2254933"/>
          <a:ext cx="553836" cy="263575"/>
        </a:xfrm>
        <a:custGeom>
          <a:avLst/>
          <a:gdLst/>
          <a:ahLst/>
          <a:cxnLst/>
          <a:rect l="0" t="0" r="0" b="0"/>
          <a:pathLst>
            <a:path>
              <a:moveTo>
                <a:pt x="553836" y="0"/>
              </a:moveTo>
              <a:lnTo>
                <a:pt x="553836" y="179619"/>
              </a:lnTo>
              <a:lnTo>
                <a:pt x="0" y="179619"/>
              </a:lnTo>
              <a:lnTo>
                <a:pt x="0"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03A99F71-CA50-44CD-99C3-6F89E676DB03}">
      <dsp:nvSpPr>
        <dsp:cNvPr id="0" name=""/>
        <dsp:cNvSpPr/>
      </dsp:nvSpPr>
      <dsp:spPr>
        <a:xfrm>
          <a:off x="1245574" y="1415870"/>
          <a:ext cx="1107673" cy="263575"/>
        </a:xfrm>
        <a:custGeom>
          <a:avLst/>
          <a:gdLst/>
          <a:ahLst/>
          <a:cxnLst/>
          <a:rect l="0" t="0" r="0" b="0"/>
          <a:pathLst>
            <a:path>
              <a:moveTo>
                <a:pt x="1107673" y="0"/>
              </a:moveTo>
              <a:lnTo>
                <a:pt x="1107673" y="179619"/>
              </a:lnTo>
              <a:lnTo>
                <a:pt x="0" y="179619"/>
              </a:lnTo>
              <a:lnTo>
                <a:pt x="0" y="263575"/>
              </a:lnTo>
            </a:path>
          </a:pathLst>
        </a:custGeom>
        <a:noFill/>
        <a:ln w="3810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543731F0-12D5-4B21-9F51-85C4B13E663D}">
      <dsp:nvSpPr>
        <dsp:cNvPr id="0" name=""/>
        <dsp:cNvSpPr/>
      </dsp:nvSpPr>
      <dsp:spPr>
        <a:xfrm>
          <a:off x="2307527" y="576808"/>
          <a:ext cx="91440" cy="263575"/>
        </a:xfrm>
        <a:custGeom>
          <a:avLst/>
          <a:gdLst/>
          <a:ahLst/>
          <a:cxnLst/>
          <a:rect l="0" t="0" r="0" b="0"/>
          <a:pathLst>
            <a:path>
              <a:moveTo>
                <a:pt x="45720" y="0"/>
              </a:moveTo>
              <a:lnTo>
                <a:pt x="45720" y="2635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E41C6E-ACCF-4726-A19B-4A81DEDC2816}">
      <dsp:nvSpPr>
        <dsp:cNvPr id="0" name=""/>
        <dsp:cNvSpPr/>
      </dsp:nvSpPr>
      <dsp:spPr>
        <a:xfrm>
          <a:off x="1253819" y="1321"/>
          <a:ext cx="2198856"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49911-33D7-4CD5-B566-FC3E4F10D318}">
      <dsp:nvSpPr>
        <dsp:cNvPr id="0" name=""/>
        <dsp:cNvSpPr/>
      </dsp:nvSpPr>
      <dsp:spPr>
        <a:xfrm>
          <a:off x="1354516" y="96984"/>
          <a:ext cx="2198856"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50000"/>
                </a:schemeClr>
              </a:solidFill>
            </a:rPr>
            <a:t>Enterprise goals and strategy</a:t>
          </a:r>
          <a:endParaRPr lang="en-CA" sz="1200" b="1" kern="1200" dirty="0">
            <a:solidFill>
              <a:schemeClr val="tx1">
                <a:lumMod val="50000"/>
              </a:schemeClr>
            </a:solidFill>
          </a:endParaRPr>
        </a:p>
      </dsp:txBody>
      <dsp:txXfrm>
        <a:off x="1371371" y="113839"/>
        <a:ext cx="2165146" cy="541776"/>
      </dsp:txXfrm>
    </dsp:sp>
    <dsp:sp modelId="{DE919D5E-5D33-4ACD-A393-04CFBCD6DFBF}">
      <dsp:nvSpPr>
        <dsp:cNvPr id="0" name=""/>
        <dsp:cNvSpPr/>
      </dsp:nvSpPr>
      <dsp:spPr>
        <a:xfrm>
          <a:off x="1900108" y="840384"/>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DE1FB4-030C-4485-A976-AB8C95787DAB}">
      <dsp:nvSpPr>
        <dsp:cNvPr id="0" name=""/>
        <dsp:cNvSpPr/>
      </dsp:nvSpPr>
      <dsp:spPr>
        <a:xfrm>
          <a:off x="2000806" y="936046"/>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50000"/>
                </a:schemeClr>
              </a:solidFill>
            </a:rPr>
            <a:t>Product family</a:t>
          </a:r>
          <a:endParaRPr lang="en-CA" sz="1500" kern="1200" dirty="0">
            <a:solidFill>
              <a:schemeClr val="tx1">
                <a:lumMod val="50000"/>
              </a:schemeClr>
            </a:solidFill>
          </a:endParaRPr>
        </a:p>
      </dsp:txBody>
      <dsp:txXfrm>
        <a:off x="2017661" y="952901"/>
        <a:ext cx="872567" cy="541776"/>
      </dsp:txXfrm>
    </dsp:sp>
    <dsp:sp modelId="{81059637-A340-4610-9548-34967DBA32CB}">
      <dsp:nvSpPr>
        <dsp:cNvPr id="0" name=""/>
        <dsp:cNvSpPr/>
      </dsp:nvSpPr>
      <dsp:spPr>
        <a:xfrm>
          <a:off x="792435" y="1679446"/>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23F15-9F2F-4AF3-AA5A-B670DE83CC0C}">
      <dsp:nvSpPr>
        <dsp:cNvPr id="0" name=""/>
        <dsp:cNvSpPr/>
      </dsp:nvSpPr>
      <dsp:spPr>
        <a:xfrm>
          <a:off x="893133" y="1775109"/>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50000"/>
                </a:schemeClr>
              </a:solidFill>
            </a:rPr>
            <a:t>Product family</a:t>
          </a:r>
          <a:endParaRPr lang="en-CA" sz="1500" kern="1200" dirty="0">
            <a:solidFill>
              <a:schemeClr val="tx1">
                <a:lumMod val="50000"/>
              </a:schemeClr>
            </a:solidFill>
          </a:endParaRPr>
        </a:p>
      </dsp:txBody>
      <dsp:txXfrm>
        <a:off x="909988" y="1791964"/>
        <a:ext cx="872567" cy="541776"/>
      </dsp:txXfrm>
    </dsp:sp>
    <dsp:sp modelId="{3DD01D22-7187-4168-A321-B7E3F74807BF}">
      <dsp:nvSpPr>
        <dsp:cNvPr id="0" name=""/>
        <dsp:cNvSpPr/>
      </dsp:nvSpPr>
      <dsp:spPr>
        <a:xfrm>
          <a:off x="238599" y="2518508"/>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DD337-7BB9-4554-9A53-7733032A38B3}">
      <dsp:nvSpPr>
        <dsp:cNvPr id="0" name=""/>
        <dsp:cNvSpPr/>
      </dsp:nvSpPr>
      <dsp:spPr>
        <a:xfrm>
          <a:off x="339296" y="2614171"/>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lumMod val="50000"/>
                </a:schemeClr>
              </a:solidFill>
            </a:rPr>
            <a:t>Product</a:t>
          </a:r>
          <a:endParaRPr lang="en-CA" sz="1500" b="1" kern="1200" dirty="0">
            <a:solidFill>
              <a:schemeClr val="tx1">
                <a:lumMod val="50000"/>
              </a:schemeClr>
            </a:solidFill>
          </a:endParaRPr>
        </a:p>
      </dsp:txBody>
      <dsp:txXfrm>
        <a:off x="356151" y="2631026"/>
        <a:ext cx="872567" cy="541776"/>
      </dsp:txXfrm>
    </dsp:sp>
    <dsp:sp modelId="{EC296316-C663-48B7-B07E-D477DD099589}">
      <dsp:nvSpPr>
        <dsp:cNvPr id="0" name=""/>
        <dsp:cNvSpPr/>
      </dsp:nvSpPr>
      <dsp:spPr>
        <a:xfrm>
          <a:off x="1346272" y="2518508"/>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D1F4C-74A2-4A3E-8791-21DFF3A809E7}">
      <dsp:nvSpPr>
        <dsp:cNvPr id="0" name=""/>
        <dsp:cNvSpPr/>
      </dsp:nvSpPr>
      <dsp:spPr>
        <a:xfrm>
          <a:off x="1446969" y="2614171"/>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lumMod val="50000"/>
                </a:schemeClr>
              </a:solidFill>
            </a:rPr>
            <a:t>Product</a:t>
          </a:r>
          <a:endParaRPr lang="en-CA" sz="1500" b="1" kern="1200" dirty="0">
            <a:solidFill>
              <a:schemeClr val="tx1">
                <a:lumMod val="50000"/>
              </a:schemeClr>
            </a:solidFill>
          </a:endParaRPr>
        </a:p>
      </dsp:txBody>
      <dsp:txXfrm>
        <a:off x="1463824" y="2631026"/>
        <a:ext cx="872567" cy="541776"/>
      </dsp:txXfrm>
    </dsp:sp>
    <dsp:sp modelId="{27D6AD97-1906-48F6-B77C-9306693952E6}">
      <dsp:nvSpPr>
        <dsp:cNvPr id="0" name=""/>
        <dsp:cNvSpPr/>
      </dsp:nvSpPr>
      <dsp:spPr>
        <a:xfrm>
          <a:off x="3007781" y="1679446"/>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FCC92-A221-44B9-863D-51FEA21BE4BC}">
      <dsp:nvSpPr>
        <dsp:cNvPr id="0" name=""/>
        <dsp:cNvSpPr/>
      </dsp:nvSpPr>
      <dsp:spPr>
        <a:xfrm>
          <a:off x="3108479" y="1775109"/>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50000"/>
                </a:schemeClr>
              </a:solidFill>
            </a:rPr>
            <a:t>Product family</a:t>
          </a:r>
          <a:endParaRPr lang="en-CA" sz="1500" kern="1200" dirty="0">
            <a:solidFill>
              <a:schemeClr val="tx1">
                <a:lumMod val="50000"/>
              </a:schemeClr>
            </a:solidFill>
          </a:endParaRPr>
        </a:p>
      </dsp:txBody>
      <dsp:txXfrm>
        <a:off x="3125334" y="1791964"/>
        <a:ext cx="872567" cy="541776"/>
      </dsp:txXfrm>
    </dsp:sp>
    <dsp:sp modelId="{1CF7B04F-7831-4554-9EA8-04F1C8672D3E}">
      <dsp:nvSpPr>
        <dsp:cNvPr id="0" name=""/>
        <dsp:cNvSpPr/>
      </dsp:nvSpPr>
      <dsp:spPr>
        <a:xfrm>
          <a:off x="2453945" y="2518508"/>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C17E0B-FF8A-44B4-BE1E-2ED3D34FF38A}">
      <dsp:nvSpPr>
        <dsp:cNvPr id="0" name=""/>
        <dsp:cNvSpPr/>
      </dsp:nvSpPr>
      <dsp:spPr>
        <a:xfrm>
          <a:off x="2554642" y="2614171"/>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lumMod val="50000"/>
                </a:schemeClr>
              </a:solidFill>
            </a:rPr>
            <a:t>Product</a:t>
          </a:r>
          <a:endParaRPr lang="en-CA" sz="1500" b="1" kern="1200" dirty="0">
            <a:solidFill>
              <a:schemeClr val="tx1">
                <a:lumMod val="50000"/>
              </a:schemeClr>
            </a:solidFill>
          </a:endParaRPr>
        </a:p>
      </dsp:txBody>
      <dsp:txXfrm>
        <a:off x="2571497" y="2631026"/>
        <a:ext cx="872567" cy="541776"/>
      </dsp:txXfrm>
    </dsp:sp>
    <dsp:sp modelId="{94DF1958-27B0-40B0-AB1D-E1D787D13846}">
      <dsp:nvSpPr>
        <dsp:cNvPr id="0" name=""/>
        <dsp:cNvSpPr/>
      </dsp:nvSpPr>
      <dsp:spPr>
        <a:xfrm>
          <a:off x="3561618" y="2518508"/>
          <a:ext cx="906277" cy="575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635D4-7262-491C-AF68-9DB09ED78FCC}">
      <dsp:nvSpPr>
        <dsp:cNvPr id="0" name=""/>
        <dsp:cNvSpPr/>
      </dsp:nvSpPr>
      <dsp:spPr>
        <a:xfrm>
          <a:off x="3662315" y="2614171"/>
          <a:ext cx="906277" cy="575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lumMod val="50000"/>
                </a:schemeClr>
              </a:solidFill>
            </a:rPr>
            <a:t>Product</a:t>
          </a:r>
          <a:endParaRPr lang="en-CA" sz="1500" b="1" kern="1200" dirty="0">
            <a:solidFill>
              <a:schemeClr val="tx1">
                <a:lumMod val="50000"/>
              </a:schemeClr>
            </a:solidFill>
          </a:endParaRPr>
        </a:p>
      </dsp:txBody>
      <dsp:txXfrm>
        <a:off x="3679170" y="2631026"/>
        <a:ext cx="872567" cy="54177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latin typeface="Roboto Condensed Light" panose="02000000000000000000" pitchFamily="2" charset="0"/>
            </a:endParaRPr>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latin typeface="Roboto Condensed Light" panose="02000000000000000000" pitchFamily="2" charset="0"/>
              </a:rPr>
              <a:t>8/15/2023</a:t>
            </a:fld>
            <a:endParaRPr lang="en-US" dirty="0">
              <a:latin typeface="Roboto Condensed Light" panose="02000000000000000000" pitchFamily="2" charset="0"/>
            </a:endParaRPr>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latin typeface="Roboto Condensed Light" panose="02000000000000000000" pitchFamily="2" charset="0"/>
            </a:endParaRPr>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latin typeface="Roboto Condensed Light" panose="02000000000000000000" pitchFamily="2" charset="0"/>
              </a:rPr>
              <a:t>‹#›</a:t>
            </a:fld>
            <a:endParaRPr lang="en-US" dirty="0">
              <a:latin typeface="Roboto Condensed Light" panose="02000000000000000000" pitchFamily="2" charset="0"/>
            </a:endParaRPr>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8/15/2023</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186056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do not have to go away because you have products. </a:t>
            </a:r>
            <a:r>
              <a:rPr lang="en-US" sz="1200" b="0" i="0" kern="1200" dirty="0">
                <a:solidFill>
                  <a:schemeClr val="tx1"/>
                </a:solidFill>
                <a:effectLst/>
                <a:latin typeface="Roboto Condensed Light" panose="02000000000000000000" pitchFamily="2" charset="0"/>
                <a:ea typeface="+mn-ea"/>
                <a:cs typeface="+mn-cs"/>
              </a:rPr>
              <a:t>Product owners shift focus to product maturity.</a:t>
            </a:r>
          </a:p>
          <a:p>
            <a:endParaRPr lang="en-US" sz="1600" b="0" i="0" kern="1200" dirty="0">
              <a:solidFill>
                <a:schemeClr val="tx1"/>
              </a:solidFill>
              <a:effectLst/>
              <a:latin typeface="Roboto Condensed Light" panose="02000000000000000000" pitchFamily="2" charset="0"/>
              <a:ea typeface="+mn-ea"/>
              <a:cs typeface="+mn-cs"/>
            </a:endParaRPr>
          </a:p>
          <a:p>
            <a:pPr rtl="0" fontAlgn="ctr"/>
            <a:r>
              <a:rPr lang="en-US" sz="1200" b="0" i="0" kern="1200" dirty="0">
                <a:solidFill>
                  <a:schemeClr val="tx1"/>
                </a:solidFill>
                <a:effectLst/>
                <a:latin typeface="Roboto Condensed Light" panose="02000000000000000000" pitchFamily="2" charset="0"/>
                <a:ea typeface="+mn-ea"/>
                <a:cs typeface="+mn-cs"/>
              </a:rPr>
              <a:t>Shifting to a product focus is a change in perspective. Teams need to view the product or service as a long-term entity which will be managed, enhanced, and adapted to meet the organization's changing needs.</a:t>
            </a:r>
            <a:endParaRPr lang="en-US" sz="1600" b="0" i="0" kern="1200" dirty="0">
              <a:solidFill>
                <a:schemeClr val="tx1"/>
              </a:solidFill>
              <a:effectLst/>
              <a:latin typeface="Roboto Condensed Light" panose="02000000000000000000" pitchFamily="2" charset="0"/>
              <a:ea typeface="+mn-ea"/>
              <a:cs typeface="+mn-cs"/>
            </a:endParaRP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Projects can still be the source for funding. The project-release milestones or phases are tied to the product releases. Project is simply the team funding method for the product lifecycle.</a:t>
            </a: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In a hybrid model, product owners now use their roadmaps and backlogs to generate and manage release scope. This aligns to your continuous delivery of product value and longer-term alignment to enterprise goals.</a:t>
            </a:r>
            <a:endParaRPr lang="en-US" sz="1600" b="0" i="0" kern="1200" dirty="0">
              <a:solidFill>
                <a:schemeClr val="tx1"/>
              </a:solidFill>
              <a:effectLst/>
              <a:latin typeface="Roboto Condensed Light" panose="02000000000000000000" pitchFamily="2" charset="0"/>
              <a:ea typeface="+mn-ea"/>
              <a:cs typeface="+mn-cs"/>
            </a:endParaRP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Teams still need to focus on key milestones and releases, especially when other teams are impacted. Project managers continue to manage milestones and PMO governance gates, but not long-manage tasks and work assignments (Agile uses self-managing teams). If the team does not use PMs, then the product owner or scrum master takes over these responsibilities.</a:t>
            </a: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As you improve product delivery maturity, product releases can follow your CI/CD delivery pipeline and coordinate timed releases when end users are impacted or require training/communication.</a:t>
            </a:r>
            <a:endParaRPr lang="en-US" sz="1600" b="0" i="0" kern="1200" dirty="0">
              <a:solidFill>
                <a:schemeClr val="tx1"/>
              </a:solidFill>
              <a:effectLst/>
              <a:latin typeface="Roboto Condensed Light"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16</a:t>
            </a:fld>
            <a:endParaRPr lang="en-US" dirty="0"/>
          </a:p>
        </p:txBody>
      </p:sp>
    </p:spTree>
    <p:extLst>
      <p:ext uri="{BB962C8B-B14F-4D97-AF65-F5344CB8AC3E}">
        <p14:creationId xmlns:p14="http://schemas.microsoft.com/office/powerpoint/2010/main" val="410686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Discuss the company</a:t>
            </a:r>
            <a:r>
              <a:rPr lang="en-CA" dirty="0"/>
              <a:t>’s</a:t>
            </a:r>
            <a:r>
              <a:rPr lang="pt-BR"/>
              <a:t> level of maturity in terms of Agile methods.</a:t>
            </a:r>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17</a:t>
            </a:fld>
            <a:endParaRPr lang="en-US" dirty="0"/>
          </a:p>
        </p:txBody>
      </p:sp>
    </p:spTree>
    <p:extLst>
      <p:ext uri="{BB962C8B-B14F-4D97-AF65-F5344CB8AC3E}">
        <p14:creationId xmlns:p14="http://schemas.microsoft.com/office/powerpoint/2010/main" val="67748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are talking product delivery, roadmapping is a key communication tool. The roadmap aligns stakeholders and delivery teams around common and clear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Your product vision is the North Star aligning the value the product provides to its users.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Your product strategy and end-user analysis help determine what capabilities are needed and in what priority.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Your PLM provides the structure and approach to organizing your releases based on the throughput and capacity of your delivery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Your product must be aligned within your budgetary constraints and prioritize the highest ROI items that can be delivered quickly. </a:t>
            </a:r>
          </a:p>
        </p:txBody>
      </p:sp>
      <p:sp>
        <p:nvSpPr>
          <p:cNvPr id="4" name="Slide Number Placeholder 3"/>
          <p:cNvSpPr>
            <a:spLocks noGrp="1"/>
          </p:cNvSpPr>
          <p:nvPr>
            <p:ph type="sldNum" sz="quarter" idx="5"/>
          </p:nvPr>
        </p:nvSpPr>
        <p:spPr/>
        <p:txBody>
          <a:bodyPr/>
          <a:lstStyle/>
          <a:p>
            <a:fld id="{06B0FC7D-8687-9A40-9CA8-0B2F00AB98E3}" type="slidenum">
              <a:rPr lang="en-US" smtClean="0"/>
              <a:pPr/>
              <a:t>18</a:t>
            </a:fld>
            <a:endParaRPr lang="en-US" dirty="0"/>
          </a:p>
        </p:txBody>
      </p:sp>
    </p:spTree>
    <p:extLst>
      <p:ext uri="{BB962C8B-B14F-4D97-AF65-F5344CB8AC3E}">
        <p14:creationId xmlns:p14="http://schemas.microsoft.com/office/powerpoint/2010/main" val="3729556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19</a:t>
            </a:fld>
            <a:endParaRPr lang="en-US" dirty="0"/>
          </a:p>
        </p:txBody>
      </p:sp>
    </p:spTree>
    <p:extLst>
      <p:ext uri="{BB962C8B-B14F-4D97-AF65-F5344CB8AC3E}">
        <p14:creationId xmlns:p14="http://schemas.microsoft.com/office/powerpoint/2010/main" val="3891783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21</a:t>
            </a:fld>
            <a:endParaRPr lang="en-US" dirty="0"/>
          </a:p>
        </p:txBody>
      </p:sp>
    </p:spTree>
    <p:extLst>
      <p:ext uri="{BB962C8B-B14F-4D97-AF65-F5344CB8AC3E}">
        <p14:creationId xmlns:p14="http://schemas.microsoft.com/office/powerpoint/2010/main" val="2362824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minimum viable product? Ask three people and you might get seven examples. One of the challenges with MVPs is deciding at which point the product is viable. Is it the first prototype that we can react to? Is it the first product your customer can use? Maybe the problem comes from trying to define the product and not the goal.</a:t>
            </a:r>
          </a:p>
          <a:p>
            <a:endParaRPr lang="en-US" dirty="0"/>
          </a:p>
          <a:p>
            <a:r>
              <a:rPr lang="en-US" dirty="0"/>
              <a:t>If we were building a car, we’d start with wheels and build a frame around them. Then we’d add a chassis. At some point, we’d have a completed car. After all this work, we’d finally have the first MVP we could test or sell.</a:t>
            </a:r>
          </a:p>
          <a:p>
            <a:endParaRPr lang="en-US" dirty="0"/>
          </a:p>
          <a:p>
            <a:r>
              <a:rPr lang="en-US" dirty="0"/>
              <a:t>Instead, what if we define the goal as a transportation solution? Now our first MVP might be a skateboard that increases our mobility. Once we see how the skateboard solves the transportation need, we can see what the next critical steps are to produce a scooter. From the scooter, we add more value by creating the bicycle. The bicycle MVP now allows us to add an engine and build the motorcycle. After the motorcycle, we finally know what the car should be.</a:t>
            </a:r>
          </a:p>
          <a:p>
            <a:endParaRPr lang="en-US" dirty="0"/>
          </a:p>
          <a:p>
            <a:r>
              <a:rPr lang="en-US" dirty="0"/>
              <a:t>There are two important differences when we take the skateboard approach. First, we have viable products we can test internally or sell externally while we are working toward the car. This means we are gaining value at an earlier date and for a much lower investment. Second, before we produce the car we have a whole history of learning and refinement. This also means that our car is going to be far better than the ones produced all at once.</a:t>
            </a:r>
          </a:p>
        </p:txBody>
      </p:sp>
      <p:sp>
        <p:nvSpPr>
          <p:cNvPr id="4" name="Slide Number Placeholder 3"/>
          <p:cNvSpPr>
            <a:spLocks noGrp="1"/>
          </p:cNvSpPr>
          <p:nvPr>
            <p:ph type="sldNum" sz="quarter" idx="5"/>
          </p:nvPr>
        </p:nvSpPr>
        <p:spPr/>
        <p:txBody>
          <a:bodyPr/>
          <a:lstStyle/>
          <a:p>
            <a:fld id="{06B0FC7D-8687-9A40-9CA8-0B2F00AB98E3}" type="slidenum">
              <a:rPr lang="en-US" smtClean="0"/>
              <a:pPr/>
              <a:t>22</a:t>
            </a:fld>
            <a:endParaRPr lang="en-US" dirty="0"/>
          </a:p>
        </p:txBody>
      </p:sp>
    </p:spTree>
    <p:extLst>
      <p:ext uri="{BB962C8B-B14F-4D97-AF65-F5344CB8AC3E}">
        <p14:creationId xmlns:p14="http://schemas.microsoft.com/office/powerpoint/2010/main" val="4227252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ideal world, we could maximize our effort expending to value received, which is represented as the green dotted line. The steeper the line, the higher value to effort ratio.</a:t>
            </a:r>
          </a:p>
          <a:p>
            <a:endParaRPr lang="en-US" dirty="0"/>
          </a:p>
          <a:p>
            <a:r>
              <a:rPr lang="en-US" dirty="0"/>
              <a:t>When we look at traditional project/product delivery, we expend most of our effort with very little value earned (red line). As we start development and testing, we begin earning value through lessons learned or reusable work, but still don’t have anything ready to ship. It isn’t till the end of delivery that we attain the desired value.</a:t>
            </a:r>
          </a:p>
          <a:p>
            <a:endParaRPr lang="en-US" dirty="0"/>
          </a:p>
          <a:p>
            <a:r>
              <a:rPr lang="en-US" dirty="0"/>
              <a:t>Since this curve is standard for almost all efforts, our best choice is to shorten the cycle and find more releases where we deliver earned value. In this case, each cycle can be represented as our skateboard path, with each MVP cycle delivering earned value.</a:t>
            </a:r>
          </a:p>
          <a:p>
            <a:endParaRPr lang="en-US" dirty="0"/>
          </a:p>
          <a:p>
            <a:r>
              <a:rPr lang="en-US" dirty="0"/>
              <a:t>The gap between the blue line cycles and the red line cycle is waste in our traditional delivery model.</a:t>
            </a:r>
          </a:p>
        </p:txBody>
      </p:sp>
      <p:sp>
        <p:nvSpPr>
          <p:cNvPr id="4" name="Slide Number Placeholder 3"/>
          <p:cNvSpPr>
            <a:spLocks noGrp="1"/>
          </p:cNvSpPr>
          <p:nvPr>
            <p:ph type="sldNum" sz="quarter" idx="5"/>
          </p:nvPr>
        </p:nvSpPr>
        <p:spPr/>
        <p:txBody>
          <a:bodyPr/>
          <a:lstStyle/>
          <a:p>
            <a:fld id="{06B0FC7D-8687-9A40-9CA8-0B2F00AB98E3}" type="slidenum">
              <a:rPr lang="en-US" smtClean="0"/>
              <a:pPr/>
              <a:t>23</a:t>
            </a:fld>
            <a:endParaRPr lang="en-US" dirty="0"/>
          </a:p>
        </p:txBody>
      </p:sp>
    </p:spTree>
    <p:extLst>
      <p:ext uri="{BB962C8B-B14F-4D97-AF65-F5344CB8AC3E}">
        <p14:creationId xmlns:p14="http://schemas.microsoft.com/office/powerpoint/2010/main" val="82526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look at the same cycles as they apply to our project/product risk. In our traditional delivery, we continue to accumulate risk as we expend more effort without delivering value. Once you get into development and testing, you quickly start reducing risk as you validate the solution and viability.</a:t>
            </a:r>
          </a:p>
          <a:p>
            <a:endParaRPr lang="en-US" dirty="0"/>
          </a:p>
          <a:p>
            <a:r>
              <a:rPr lang="en-US" dirty="0"/>
              <a:t>Instead, if we apply our skateboard model and use smaller delivery cycles and MVPs, we dramatically reduce the risk accumulated before we can validate the solution. Again, the gap between the blue line cycle and our red line is the additional accumulated risk in our traditional delivery cycle.</a:t>
            </a:r>
          </a:p>
          <a:p>
            <a:endParaRPr lang="en-US" dirty="0"/>
          </a:p>
          <a:p>
            <a:r>
              <a:rPr lang="en-US" dirty="0"/>
              <a:t>This can go beyond the car and enable you to focus on continuous improvement of the product and your product delivery practices.</a:t>
            </a:r>
          </a:p>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24</a:t>
            </a:fld>
            <a:endParaRPr lang="en-US" dirty="0"/>
          </a:p>
        </p:txBody>
      </p:sp>
    </p:spTree>
    <p:extLst>
      <p:ext uri="{BB962C8B-B14F-4D97-AF65-F5344CB8AC3E}">
        <p14:creationId xmlns:p14="http://schemas.microsoft.com/office/powerpoint/2010/main" val="3251747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a discussion on how the organization defines products and services. Try to draw out a common working definition the participants can use throughout the session.</a:t>
            </a:r>
          </a:p>
        </p:txBody>
      </p:sp>
      <p:sp>
        <p:nvSpPr>
          <p:cNvPr id="4" name="Slide Number Placeholder 3"/>
          <p:cNvSpPr>
            <a:spLocks noGrp="1"/>
          </p:cNvSpPr>
          <p:nvPr>
            <p:ph type="sldNum" sz="quarter" idx="5"/>
          </p:nvPr>
        </p:nvSpPr>
        <p:spPr/>
        <p:txBody>
          <a:bodyPr/>
          <a:lstStyle/>
          <a:p>
            <a:fld id="{06B0FC7D-8687-9A40-9CA8-0B2F00AB98E3}" type="slidenum">
              <a:rPr lang="en-US" smtClean="0"/>
              <a:pPr/>
              <a:t>26</a:t>
            </a:fld>
            <a:endParaRPr lang="en-US" dirty="0"/>
          </a:p>
        </p:txBody>
      </p:sp>
    </p:spTree>
    <p:extLst>
      <p:ext uri="{BB962C8B-B14F-4D97-AF65-F5344CB8AC3E}">
        <p14:creationId xmlns:p14="http://schemas.microsoft.com/office/powerpoint/2010/main" val="1210479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key definitions here.</a:t>
            </a:r>
          </a:p>
        </p:txBody>
      </p:sp>
      <p:sp>
        <p:nvSpPr>
          <p:cNvPr id="4" name="Slide Number Placeholder 3"/>
          <p:cNvSpPr>
            <a:spLocks noGrp="1"/>
          </p:cNvSpPr>
          <p:nvPr>
            <p:ph type="sldNum" sz="quarter" idx="5"/>
          </p:nvPr>
        </p:nvSpPr>
        <p:spPr/>
        <p:txBody>
          <a:bodyPr/>
          <a:lstStyle/>
          <a:p>
            <a:fld id="{06B0FC7D-8687-9A40-9CA8-0B2F00AB98E3}" type="slidenum">
              <a:rPr lang="en-US" smtClean="0"/>
              <a:pPr/>
              <a:t>28</a:t>
            </a:fld>
            <a:endParaRPr lang="en-US" dirty="0"/>
          </a:p>
        </p:txBody>
      </p:sp>
    </p:spTree>
    <p:extLst>
      <p:ext uri="{BB962C8B-B14F-4D97-AF65-F5344CB8AC3E}">
        <p14:creationId xmlns:p14="http://schemas.microsoft.com/office/powerpoint/2010/main" val="44536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if you want to include the detailed agenda in the presentation.</a:t>
            </a:r>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301263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foundation and capabilities for product management and service management are functionally the same. Typically, services describe process or people support, whereas products tend to be applications, platforms, or physical items.</a:t>
            </a:r>
          </a:p>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29</a:t>
            </a:fld>
            <a:endParaRPr lang="en-US" dirty="0"/>
          </a:p>
        </p:txBody>
      </p:sp>
    </p:spTree>
    <p:extLst>
      <p:ext uri="{BB962C8B-B14F-4D97-AF65-F5344CB8AC3E}">
        <p14:creationId xmlns:p14="http://schemas.microsoft.com/office/powerpoint/2010/main" val="479111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30</a:t>
            </a:fld>
            <a:endParaRPr lang="en-US" dirty="0"/>
          </a:p>
        </p:txBody>
      </p:sp>
    </p:spTree>
    <p:extLst>
      <p:ext uri="{BB962C8B-B14F-4D97-AF65-F5344CB8AC3E}">
        <p14:creationId xmlns:p14="http://schemas.microsoft.com/office/powerpoint/2010/main" val="92047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items to help refine the product definition from the previous exercise. If the last exercise was removed, use this slide to aid in the discussion.</a:t>
            </a:r>
          </a:p>
          <a:p>
            <a:endParaRPr lang="en-US" dirty="0"/>
          </a:p>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31</a:t>
            </a:fld>
            <a:endParaRPr lang="en-US" dirty="0"/>
          </a:p>
        </p:txBody>
      </p:sp>
    </p:spTree>
    <p:extLst>
      <p:ext uri="{BB962C8B-B14F-4D97-AF65-F5344CB8AC3E}">
        <p14:creationId xmlns:p14="http://schemas.microsoft.com/office/powerpoint/2010/main" val="2606136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32</a:t>
            </a:fld>
            <a:endParaRPr lang="en-US" dirty="0"/>
          </a:p>
        </p:txBody>
      </p:sp>
    </p:spTree>
    <p:extLst>
      <p:ext uri="{BB962C8B-B14F-4D97-AF65-F5344CB8AC3E}">
        <p14:creationId xmlns:p14="http://schemas.microsoft.com/office/powerpoint/2010/main" val="2027316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Emphasize the importance of aligning enterprise goals and strategy with product delivery. Make sure to build out a roadmap to accomplish it.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33</a:t>
            </a:fld>
            <a:endParaRPr lang="en-US" dirty="0"/>
          </a:p>
        </p:txBody>
      </p:sp>
    </p:spTree>
    <p:extLst>
      <p:ext uri="{BB962C8B-B14F-4D97-AF65-F5344CB8AC3E}">
        <p14:creationId xmlns:p14="http://schemas.microsoft.com/office/powerpoint/2010/main" val="517436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36</a:t>
            </a:fld>
            <a:endParaRPr lang="en-US" dirty="0"/>
          </a:p>
        </p:txBody>
      </p:sp>
    </p:spTree>
    <p:extLst>
      <p:ext uri="{BB962C8B-B14F-4D97-AF65-F5344CB8AC3E}">
        <p14:creationId xmlns:p14="http://schemas.microsoft.com/office/powerpoint/2010/main" val="102240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37</a:t>
            </a:fld>
            <a:endParaRPr lang="en-US" dirty="0"/>
          </a:p>
        </p:txBody>
      </p:sp>
    </p:spTree>
    <p:extLst>
      <p:ext uri="{BB962C8B-B14F-4D97-AF65-F5344CB8AC3E}">
        <p14:creationId xmlns:p14="http://schemas.microsoft.com/office/powerpoint/2010/main" val="3891783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937668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products and different audiences will require potentially different roadmaps.</a:t>
            </a:r>
          </a:p>
        </p:txBody>
      </p:sp>
      <p:sp>
        <p:nvSpPr>
          <p:cNvPr id="4" name="Slide Number Placeholder 3"/>
          <p:cNvSpPr>
            <a:spLocks noGrp="1"/>
          </p:cNvSpPr>
          <p:nvPr>
            <p:ph type="sldNum" sz="quarter" idx="5"/>
          </p:nvPr>
        </p:nvSpPr>
        <p:spPr/>
        <p:txBody>
          <a:bodyPr/>
          <a:lstStyle/>
          <a:p>
            <a:fld id="{06B0FC7D-8687-9A40-9CA8-0B2F00AB98E3}" type="slidenum">
              <a:rPr lang="en-US" smtClean="0"/>
              <a:pPr/>
              <a:t>39</a:t>
            </a:fld>
            <a:endParaRPr lang="en-US" dirty="0"/>
          </a:p>
        </p:txBody>
      </p:sp>
    </p:spTree>
    <p:extLst>
      <p:ext uri="{BB962C8B-B14F-4D97-AF65-F5344CB8AC3E}">
        <p14:creationId xmlns:p14="http://schemas.microsoft.com/office/powerpoint/2010/main" val="2547305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731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2963019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73430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272656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084349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are talking product delivery, roadmapping is a key communication tool.</a:t>
            </a:r>
          </a:p>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45</a:t>
            </a:fld>
            <a:endParaRPr lang="en-US" dirty="0"/>
          </a:p>
        </p:txBody>
      </p:sp>
    </p:spTree>
    <p:extLst>
      <p:ext uri="{BB962C8B-B14F-4D97-AF65-F5344CB8AC3E}">
        <p14:creationId xmlns:p14="http://schemas.microsoft.com/office/powerpoint/2010/main" val="2705990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46</a:t>
            </a:fld>
            <a:endParaRPr lang="en-US" dirty="0"/>
          </a:p>
        </p:txBody>
      </p:sp>
    </p:spTree>
    <p:extLst>
      <p:ext uri="{BB962C8B-B14F-4D97-AF65-F5344CB8AC3E}">
        <p14:creationId xmlns:p14="http://schemas.microsoft.com/office/powerpoint/2010/main" val="329777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50</a:t>
            </a:fld>
            <a:endParaRPr lang="en-US" dirty="0"/>
          </a:p>
        </p:txBody>
      </p:sp>
    </p:spTree>
    <p:extLst>
      <p:ext uri="{BB962C8B-B14F-4D97-AF65-F5344CB8AC3E}">
        <p14:creationId xmlns:p14="http://schemas.microsoft.com/office/powerpoint/2010/main" val="3276204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51</a:t>
            </a:fld>
            <a:endParaRPr lang="en-US" dirty="0"/>
          </a:p>
        </p:txBody>
      </p:sp>
    </p:spTree>
    <p:extLst>
      <p:ext uri="{BB962C8B-B14F-4D97-AF65-F5344CB8AC3E}">
        <p14:creationId xmlns:p14="http://schemas.microsoft.com/office/powerpoint/2010/main" val="3002173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54</a:t>
            </a:fld>
            <a:endParaRPr lang="en-US" dirty="0"/>
          </a:p>
        </p:txBody>
      </p:sp>
    </p:spTree>
    <p:extLst>
      <p:ext uri="{BB962C8B-B14F-4D97-AF65-F5344CB8AC3E}">
        <p14:creationId xmlns:p14="http://schemas.microsoft.com/office/powerpoint/2010/main" val="1768321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56</a:t>
            </a:fld>
            <a:endParaRPr lang="en-US" dirty="0"/>
          </a:p>
        </p:txBody>
      </p:sp>
    </p:spTree>
    <p:extLst>
      <p:ext uri="{BB962C8B-B14F-4D97-AF65-F5344CB8AC3E}">
        <p14:creationId xmlns:p14="http://schemas.microsoft.com/office/powerpoint/2010/main" val="3827263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57</a:t>
            </a:fld>
            <a:endParaRPr lang="en-US" dirty="0"/>
          </a:p>
        </p:txBody>
      </p:sp>
    </p:spTree>
    <p:extLst>
      <p:ext uri="{BB962C8B-B14F-4D97-AF65-F5344CB8AC3E}">
        <p14:creationId xmlns:p14="http://schemas.microsoft.com/office/powerpoint/2010/main" val="253863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dirty="0"/>
          </a:p>
        </p:txBody>
      </p:sp>
    </p:spTree>
    <p:extLst>
      <p:ext uri="{BB962C8B-B14F-4D97-AF65-F5344CB8AC3E}">
        <p14:creationId xmlns:p14="http://schemas.microsoft.com/office/powerpoint/2010/main" val="2278853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195505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Adopting Agile is really about </a:t>
            </a:r>
            <a:r>
              <a:rPr lang="en-US" b="1" u="none" dirty="0"/>
              <a:t>change.</a:t>
            </a:r>
          </a:p>
          <a:p>
            <a:r>
              <a:rPr lang="en-CA" dirty="0"/>
              <a:t>Change is always hard!</a:t>
            </a:r>
          </a:p>
          <a:p>
            <a:r>
              <a:rPr lang="en-CA" dirty="0"/>
              <a:t>If you are going from Waterfall to Agile -&gt; Its going to be hard!</a:t>
            </a:r>
          </a:p>
          <a:p>
            <a:r>
              <a:rPr lang="en-CA" dirty="0"/>
              <a:t>Because Agile is really different from Waterfall &lt;- Your tendency will be to </a:t>
            </a:r>
            <a:r>
              <a:rPr lang="en-CA" b="1" dirty="0"/>
              <a:t>backslide!</a:t>
            </a:r>
          </a:p>
          <a:p>
            <a:r>
              <a:rPr lang="en-CA" b="0" dirty="0"/>
              <a:t>Frosh Week: N+1 Legged Race – How we won</a:t>
            </a:r>
          </a:p>
          <a:p>
            <a:pPr lvl="1"/>
            <a:r>
              <a:rPr lang="en-CA" b="0" dirty="0"/>
              <a:t>Practice!</a:t>
            </a:r>
          </a:p>
          <a:p>
            <a:pPr lvl="1"/>
            <a:r>
              <a:rPr lang="en-CA" b="0" dirty="0"/>
              <a:t>Slow (incremental) improvement</a:t>
            </a:r>
          </a:p>
          <a:p>
            <a:pPr lvl="1"/>
            <a:r>
              <a:rPr lang="en-CA" b="0" dirty="0"/>
              <a:t>We all had to work together – at the same pace!</a:t>
            </a:r>
          </a:p>
          <a:p>
            <a:pPr lvl="0"/>
            <a:r>
              <a:rPr lang="en-CA" b="0" dirty="0"/>
              <a:t>Exercise:</a:t>
            </a:r>
          </a:p>
          <a:p>
            <a:pPr lvl="1"/>
            <a:r>
              <a:rPr lang="en-CA" b="0" dirty="0"/>
              <a:t>Compare and contrast skills?</a:t>
            </a:r>
          </a:p>
          <a:p>
            <a:pPr lvl="1"/>
            <a:r>
              <a:rPr lang="en-CA" b="0" dirty="0"/>
              <a:t>How would you “train” an N+1 legged team?</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2801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notes:</a:t>
            </a:r>
          </a:p>
          <a:p>
            <a:r>
              <a:rPr lang="en-US" dirty="0"/>
              <a:t>Review the balance.</a:t>
            </a:r>
          </a:p>
          <a:p>
            <a:r>
              <a:rPr lang="en-US" dirty="0"/>
              <a:t>Comment that if you find yourself on the right as opposed to the left you might be doing Agile, but you won’t see the benefits of being agile.</a:t>
            </a:r>
          </a:p>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60</a:t>
            </a:fld>
            <a:endParaRPr lang="en-US" dirty="0"/>
          </a:p>
        </p:txBody>
      </p:sp>
    </p:spTree>
    <p:extLst>
      <p:ext uri="{BB962C8B-B14F-4D97-AF65-F5344CB8AC3E}">
        <p14:creationId xmlns:p14="http://schemas.microsoft.com/office/powerpoint/2010/main" val="936814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70936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do not have to go away because you have products. </a:t>
            </a:r>
            <a:r>
              <a:rPr lang="en-US" sz="1200" b="0" i="0" kern="1200" dirty="0">
                <a:solidFill>
                  <a:schemeClr val="tx1"/>
                </a:solidFill>
                <a:effectLst/>
                <a:latin typeface="Roboto Condensed Light" panose="02000000000000000000" pitchFamily="2" charset="0"/>
                <a:ea typeface="+mn-ea"/>
                <a:cs typeface="+mn-cs"/>
              </a:rPr>
              <a:t>Technical product managers shift focus to product maturity.</a:t>
            </a:r>
          </a:p>
          <a:p>
            <a:endParaRPr lang="en-US" sz="1600" b="0" i="0" kern="1200" dirty="0">
              <a:solidFill>
                <a:schemeClr val="tx1"/>
              </a:solidFill>
              <a:effectLst/>
              <a:latin typeface="Roboto Condensed Light" panose="02000000000000000000" pitchFamily="2" charset="0"/>
              <a:ea typeface="+mn-ea"/>
              <a:cs typeface="+mn-cs"/>
            </a:endParaRPr>
          </a:p>
          <a:p>
            <a:pPr rtl="0" fontAlgn="ctr"/>
            <a:r>
              <a:rPr lang="en-US" sz="1200" b="0" i="0" kern="1200" dirty="0">
                <a:solidFill>
                  <a:schemeClr val="tx1"/>
                </a:solidFill>
                <a:effectLst/>
                <a:latin typeface="Roboto Condensed Light" panose="02000000000000000000" pitchFamily="2" charset="0"/>
                <a:ea typeface="+mn-ea"/>
                <a:cs typeface="+mn-cs"/>
              </a:rPr>
              <a:t>Shifting to a product focus is a change in perspective.  Teams need to view the product or service as a long-term entity which will be managed, enhanced, and adapted to meet the organization's changing needs.</a:t>
            </a:r>
            <a:endParaRPr lang="en-US" sz="1600" b="0" i="0" kern="1200" dirty="0">
              <a:solidFill>
                <a:schemeClr val="tx1"/>
              </a:solidFill>
              <a:effectLst/>
              <a:latin typeface="Roboto Condensed Light" panose="02000000000000000000" pitchFamily="2" charset="0"/>
              <a:ea typeface="+mn-ea"/>
              <a:cs typeface="+mn-cs"/>
            </a:endParaRP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Projects can still be the source for funding.  The project-release milestones or phases are tied to the product releases.  Project is simply the team funding method for the product lifecycle.</a:t>
            </a: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In a hybrid model, technical product managers now use their roadmaps and backlogs to generate and manage release scope. This aligns to your continuous delivery of product value and longer-term alignment to enterprise goals.</a:t>
            </a:r>
            <a:endParaRPr lang="en-US" sz="1600" b="0" i="0" kern="1200" dirty="0">
              <a:solidFill>
                <a:schemeClr val="tx1"/>
              </a:solidFill>
              <a:effectLst/>
              <a:latin typeface="Roboto Condensed Light" panose="02000000000000000000" pitchFamily="2" charset="0"/>
              <a:ea typeface="+mn-ea"/>
              <a:cs typeface="+mn-cs"/>
            </a:endParaRP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Teams still need to focus on key milestones and releases, especially when other teams are impacted. Project managers continue to manage milestones and PMO governance gates, but not long-manage tasks and work assignments (Agile uses self-managing teams).  If the team does not use PMs, then the product owner or scrum master takes over these responsibilities.</a:t>
            </a: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As you improve product delivery maturity, product releases can follow your CI/CD delivery pipeline and coordinate timed releases when end users are impacted or require training/communication.</a:t>
            </a:r>
            <a:endParaRPr lang="en-US" sz="1600" b="0" i="0" kern="1200" dirty="0">
              <a:solidFill>
                <a:schemeClr val="tx1"/>
              </a:solidFill>
              <a:effectLst/>
              <a:latin typeface="Roboto Condensed Light"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62</a:t>
            </a:fld>
            <a:endParaRPr lang="en-US" dirty="0"/>
          </a:p>
        </p:txBody>
      </p:sp>
    </p:spTree>
    <p:extLst>
      <p:ext uri="{BB962C8B-B14F-4D97-AF65-F5344CB8AC3E}">
        <p14:creationId xmlns:p14="http://schemas.microsoft.com/office/powerpoint/2010/main" val="41068610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63</a:t>
            </a:fld>
            <a:endParaRPr lang="en-US" dirty="0"/>
          </a:p>
        </p:txBody>
      </p:sp>
    </p:spTree>
    <p:extLst>
      <p:ext uri="{BB962C8B-B14F-4D97-AF65-F5344CB8AC3E}">
        <p14:creationId xmlns:p14="http://schemas.microsoft.com/office/powerpoint/2010/main" val="1289916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06209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importance of knowledge management for improving backlog throughput and quality.</a:t>
            </a: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616374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70</a:t>
            </a:fld>
            <a:endParaRPr lang="en-US" dirty="0"/>
          </a:p>
        </p:txBody>
      </p:sp>
    </p:spTree>
    <p:extLst>
      <p:ext uri="{BB962C8B-B14F-4D97-AF65-F5344CB8AC3E}">
        <p14:creationId xmlns:p14="http://schemas.microsoft.com/office/powerpoint/2010/main" val="668039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71</a:t>
            </a:fld>
            <a:endParaRPr lang="en-US" dirty="0"/>
          </a:p>
        </p:txBody>
      </p:sp>
    </p:spTree>
    <p:extLst>
      <p:ext uri="{BB962C8B-B14F-4D97-AF65-F5344CB8AC3E}">
        <p14:creationId xmlns:p14="http://schemas.microsoft.com/office/powerpoint/2010/main" val="2730744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Facilitator notes:</a:t>
            </a:r>
          </a:p>
          <a:p>
            <a:pPr marL="174708" indent="-174708" defTabSz="931774">
              <a:buFontTx/>
              <a:buChar char="-"/>
              <a:defRPr/>
            </a:pPr>
            <a:r>
              <a:rPr lang="en-US" dirty="0"/>
              <a:t>Write a summary of the stories on a flip chart or whiteboard that you will leave up throughout the session.</a:t>
            </a:r>
          </a:p>
          <a:p>
            <a:pPr marL="174708" indent="-174708" defTabSz="931774">
              <a:buFontTx/>
              <a:buChar char="-"/>
              <a:defRPr/>
            </a:pPr>
            <a:r>
              <a:rPr lang="en-US" dirty="0"/>
              <a:t>Identify which stories you will be addressing.</a:t>
            </a:r>
          </a:p>
          <a:p>
            <a:pPr marL="174708" indent="-174708" defTabSz="931774">
              <a:buFontTx/>
              <a:buChar char="-"/>
              <a:defRPr/>
            </a:pPr>
            <a:r>
              <a:rPr lang="en-US" dirty="0"/>
              <a:t>Park stories that are out of scope for the session and should be dealt with in an advisory call, a future four-day session, or by the company’s transformation team.</a:t>
            </a:r>
          </a:p>
          <a:p>
            <a:pPr marL="174708" indent="-174708" defTabSz="931774">
              <a:buFontTx/>
              <a:buChar char="-"/>
              <a:defRPr/>
            </a:pPr>
            <a:r>
              <a:rPr lang="en-US" dirty="0"/>
              <a:t>For very large groups you should send the story cards in advance and get them returned at least one week prior to the session to review, analyze, and map to the covered topics.</a:t>
            </a:r>
          </a:p>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11</a:t>
            </a:fld>
            <a:endParaRPr lang="en-US" dirty="0"/>
          </a:p>
        </p:txBody>
      </p:sp>
    </p:spTree>
    <p:extLst>
      <p:ext uri="{BB962C8B-B14F-4D97-AF65-F5344CB8AC3E}">
        <p14:creationId xmlns:p14="http://schemas.microsoft.com/office/powerpoint/2010/main" val="3063283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72</a:t>
            </a:fld>
            <a:endParaRPr lang="en-US" dirty="0"/>
          </a:p>
        </p:txBody>
      </p:sp>
    </p:spTree>
    <p:extLst>
      <p:ext uri="{BB962C8B-B14F-4D97-AF65-F5344CB8AC3E}">
        <p14:creationId xmlns:p14="http://schemas.microsoft.com/office/powerpoint/2010/main" val="2799522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Facilitator’s notes:</a:t>
            </a:r>
          </a:p>
          <a:p>
            <a:pPr marL="174708" indent="-174708">
              <a:buFontTx/>
              <a:buChar char="-"/>
            </a:pPr>
            <a:r>
              <a:rPr lang="en-CA" dirty="0"/>
              <a:t>Review the balance</a:t>
            </a:r>
          </a:p>
          <a:p>
            <a:pPr marL="174708" indent="-174708">
              <a:buFontTx/>
              <a:buChar char="-"/>
            </a:pPr>
            <a:r>
              <a:rPr lang="en-CA" dirty="0"/>
              <a:t>Comment that If you</a:t>
            </a:r>
            <a:r>
              <a:rPr lang="en-CA" baseline="0" dirty="0"/>
              <a:t> find yourself on the right as opposed to the left you might be doing Agile, but you won’t see the benefits of being agile.</a:t>
            </a:r>
            <a:endParaRPr lang="en-CA" dirty="0"/>
          </a:p>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73</a:t>
            </a:fld>
            <a:endParaRPr lang="en-US" dirty="0"/>
          </a:p>
        </p:txBody>
      </p:sp>
    </p:spTree>
    <p:extLst>
      <p:ext uri="{BB962C8B-B14F-4D97-AF65-F5344CB8AC3E}">
        <p14:creationId xmlns:p14="http://schemas.microsoft.com/office/powerpoint/2010/main" val="3315587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78</a:t>
            </a:fld>
            <a:endParaRPr lang="en-US" dirty="0"/>
          </a:p>
        </p:txBody>
      </p:sp>
    </p:spTree>
    <p:extLst>
      <p:ext uri="{BB962C8B-B14F-4D97-AF65-F5344CB8AC3E}">
        <p14:creationId xmlns:p14="http://schemas.microsoft.com/office/powerpoint/2010/main" val="2632484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79</a:t>
            </a:fld>
            <a:endParaRPr lang="en-US" dirty="0"/>
          </a:p>
        </p:txBody>
      </p:sp>
    </p:spTree>
    <p:extLst>
      <p:ext uri="{BB962C8B-B14F-4D97-AF65-F5344CB8AC3E}">
        <p14:creationId xmlns:p14="http://schemas.microsoft.com/office/powerpoint/2010/main" val="2360116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84</a:t>
            </a:fld>
            <a:endParaRPr lang="en-US" dirty="0"/>
          </a:p>
        </p:txBody>
      </p:sp>
    </p:spTree>
    <p:extLst>
      <p:ext uri="{BB962C8B-B14F-4D97-AF65-F5344CB8AC3E}">
        <p14:creationId xmlns:p14="http://schemas.microsoft.com/office/powerpoint/2010/main" val="38893373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85</a:t>
            </a:fld>
            <a:endParaRPr lang="en-US" dirty="0"/>
          </a:p>
        </p:txBody>
      </p:sp>
    </p:spTree>
    <p:extLst>
      <p:ext uri="{BB962C8B-B14F-4D97-AF65-F5344CB8AC3E}">
        <p14:creationId xmlns:p14="http://schemas.microsoft.com/office/powerpoint/2010/main" val="4156397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87</a:t>
            </a:fld>
            <a:endParaRPr lang="en-US" dirty="0"/>
          </a:p>
        </p:txBody>
      </p:sp>
    </p:spTree>
    <p:extLst>
      <p:ext uri="{BB962C8B-B14F-4D97-AF65-F5344CB8AC3E}">
        <p14:creationId xmlns:p14="http://schemas.microsoft.com/office/powerpoint/2010/main" val="42549763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90</a:t>
            </a:fld>
            <a:endParaRPr lang="en-US" dirty="0"/>
          </a:p>
        </p:txBody>
      </p:sp>
    </p:spTree>
    <p:extLst>
      <p:ext uri="{BB962C8B-B14F-4D97-AF65-F5344CB8AC3E}">
        <p14:creationId xmlns:p14="http://schemas.microsoft.com/office/powerpoint/2010/main" val="2906663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97</a:t>
            </a:fld>
            <a:endParaRPr lang="en-US" dirty="0"/>
          </a:p>
        </p:txBody>
      </p:sp>
    </p:spTree>
    <p:extLst>
      <p:ext uri="{BB962C8B-B14F-4D97-AF65-F5344CB8AC3E}">
        <p14:creationId xmlns:p14="http://schemas.microsoft.com/office/powerpoint/2010/main" val="23330168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82458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12</a:t>
            </a:fld>
            <a:endParaRPr lang="en-US" dirty="0"/>
          </a:p>
        </p:txBody>
      </p:sp>
    </p:spTree>
    <p:extLst>
      <p:ext uri="{BB962C8B-B14F-4D97-AF65-F5344CB8AC3E}">
        <p14:creationId xmlns:p14="http://schemas.microsoft.com/office/powerpoint/2010/main" val="24727832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9063056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948633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717192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Facilitator’s notes:</a:t>
            </a:r>
          </a:p>
          <a:p>
            <a:pPr marL="174708" indent="-174708">
              <a:buFontTx/>
              <a:buChar char="-"/>
            </a:pPr>
            <a:r>
              <a:rPr lang="en-CA" dirty="0"/>
              <a:t>Review the balance</a:t>
            </a:r>
          </a:p>
          <a:p>
            <a:pPr marL="174708" indent="-174708">
              <a:buFontTx/>
              <a:buChar char="-"/>
            </a:pPr>
            <a:r>
              <a:rPr lang="en-CA" dirty="0"/>
              <a:t>Comment that if you</a:t>
            </a:r>
            <a:r>
              <a:rPr lang="en-CA" baseline="0" dirty="0"/>
              <a:t> find yourself on the right as opposed to the left you might be doing Agile, but you won’t see the benefits of being agile.</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1520498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596023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244352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121</a:t>
            </a:fld>
            <a:endParaRPr lang="en-US" dirty="0"/>
          </a:p>
        </p:txBody>
      </p:sp>
    </p:spTree>
    <p:extLst>
      <p:ext uri="{BB962C8B-B14F-4D97-AF65-F5344CB8AC3E}">
        <p14:creationId xmlns:p14="http://schemas.microsoft.com/office/powerpoint/2010/main" val="15357090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8093229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C2A12-4680-49F4-86C4-0CDB8594E45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274308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C2A12-4680-49F4-86C4-0CDB8594E45F}" type="slidenum">
              <a:rPr kumimoji="0" lang="en-CA"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CA"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163301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 a discussion on the differences between project and product delivery. Try to draw out the cultural, process, governance, and leadership items which might need to change for product management to work. This exercise sets the foundation for defining your product practices and cultural changes needed to be successful. The root of product ownership is empowerment of product owners to own the product and make decisions. This is counter to most command-and-control cultures. Also try to draw out instances where product owners are acting as proxies for stakeholders, rather than making decisions. These are very common in scrum, where the PO gathers and manages a tactical backlog but does not own the vision or roadmap. </a:t>
            </a:r>
          </a:p>
        </p:txBody>
      </p:sp>
      <p:sp>
        <p:nvSpPr>
          <p:cNvPr id="4" name="Slide Number Placeholder 3"/>
          <p:cNvSpPr>
            <a:spLocks noGrp="1"/>
          </p:cNvSpPr>
          <p:nvPr>
            <p:ph type="sldNum" sz="quarter" idx="5"/>
          </p:nvPr>
        </p:nvSpPr>
        <p:spPr/>
        <p:txBody>
          <a:bodyPr/>
          <a:lstStyle/>
          <a:p>
            <a:fld id="{06B0FC7D-8687-9A40-9CA8-0B2F00AB98E3}" type="slidenum">
              <a:rPr lang="en-US" smtClean="0"/>
              <a:pPr/>
              <a:t>13</a:t>
            </a:fld>
            <a:endParaRPr lang="en-US" dirty="0"/>
          </a:p>
        </p:txBody>
      </p:sp>
    </p:spTree>
    <p:extLst>
      <p:ext uri="{BB962C8B-B14F-4D97-AF65-F5344CB8AC3E}">
        <p14:creationId xmlns:p14="http://schemas.microsoft.com/office/powerpoint/2010/main" val="18959987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C2A12-4680-49F4-86C4-0CDB8594E45F}" type="slidenum">
              <a:rPr kumimoji="0" lang="en-CA"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CA"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1087224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129</a:t>
            </a:fld>
            <a:endParaRPr lang="en-US" dirty="0"/>
          </a:p>
        </p:txBody>
      </p:sp>
    </p:spTree>
    <p:extLst>
      <p:ext uri="{BB962C8B-B14F-4D97-AF65-F5344CB8AC3E}">
        <p14:creationId xmlns:p14="http://schemas.microsoft.com/office/powerpoint/2010/main" val="34237092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130</a:t>
            </a:fld>
            <a:endParaRPr lang="en-US" dirty="0"/>
          </a:p>
        </p:txBody>
      </p:sp>
    </p:spTree>
    <p:extLst>
      <p:ext uri="{BB962C8B-B14F-4D97-AF65-F5344CB8AC3E}">
        <p14:creationId xmlns:p14="http://schemas.microsoft.com/office/powerpoint/2010/main" val="29686109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131</a:t>
            </a:fld>
            <a:endParaRPr lang="en-US" dirty="0"/>
          </a:p>
        </p:txBody>
      </p:sp>
    </p:spTree>
    <p:extLst>
      <p:ext uri="{BB962C8B-B14F-4D97-AF65-F5344CB8AC3E}">
        <p14:creationId xmlns:p14="http://schemas.microsoft.com/office/powerpoint/2010/main" val="23426757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8595997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importance of knowledge management for improving backlog throughput and quality.</a:t>
            </a: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8271194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1622277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6733750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404596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531929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change in tone. We are not talking about the project or the assignment as the end-goal, but the outcome for the customer. Highlight these five key areas that need to change for product management to work. If you omitted the exercise, use this slide to facilitate the same discussion.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Facilitate a discussion on the differences between project and product delivery. Try to draw out the cultural, process, governance, and leadership items which might need to change for product management to work. This exercise sets the foundation for defining your product practices and cultural changes needed to be successful. The root of product ownership is empowerment of product owners to own the product and make decisions. This is counter to most command-and-control cultures. Also try to draw out instances where product owners are acting as proxies for stakeholders, rather than making decisions. These are very common in scrum, where the PO gathers and manages a tactical backlog but does not own the vision or roadmap. </a:t>
            </a:r>
          </a:p>
        </p:txBody>
      </p:sp>
      <p:sp>
        <p:nvSpPr>
          <p:cNvPr id="4" name="Slide Number Placeholder 3"/>
          <p:cNvSpPr>
            <a:spLocks noGrp="1"/>
          </p:cNvSpPr>
          <p:nvPr>
            <p:ph type="sldNum" sz="quarter" idx="5"/>
          </p:nvPr>
        </p:nvSpPr>
        <p:spPr/>
        <p:txBody>
          <a:bodyPr/>
          <a:lstStyle/>
          <a:p>
            <a:fld id="{06B0FC7D-8687-9A40-9CA8-0B2F00AB98E3}" type="slidenum">
              <a:rPr lang="en-US" smtClean="0"/>
              <a:pPr/>
              <a:t>14</a:t>
            </a:fld>
            <a:endParaRPr lang="en-US" dirty="0"/>
          </a:p>
        </p:txBody>
      </p:sp>
    </p:spTree>
    <p:extLst>
      <p:ext uri="{BB962C8B-B14F-4D97-AF65-F5344CB8AC3E}">
        <p14:creationId xmlns:p14="http://schemas.microsoft.com/office/powerpoint/2010/main" val="5204258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146</a:t>
            </a:fld>
            <a:endParaRPr lang="en-US" dirty="0"/>
          </a:p>
        </p:txBody>
      </p:sp>
    </p:spTree>
    <p:extLst>
      <p:ext uri="{BB962C8B-B14F-4D97-AF65-F5344CB8AC3E}">
        <p14:creationId xmlns:p14="http://schemas.microsoft.com/office/powerpoint/2010/main" val="15923560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148</a:t>
            </a:fld>
            <a:endParaRPr lang="en-US" dirty="0"/>
          </a:p>
        </p:txBody>
      </p:sp>
    </p:spTree>
    <p:extLst>
      <p:ext uri="{BB962C8B-B14F-4D97-AF65-F5344CB8AC3E}">
        <p14:creationId xmlns:p14="http://schemas.microsoft.com/office/powerpoint/2010/main" val="6540458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149</a:t>
            </a:fld>
            <a:endParaRPr lang="en-US" dirty="0"/>
          </a:p>
        </p:txBody>
      </p:sp>
    </p:spTree>
    <p:extLst>
      <p:ext uri="{BB962C8B-B14F-4D97-AF65-F5344CB8AC3E}">
        <p14:creationId xmlns:p14="http://schemas.microsoft.com/office/powerpoint/2010/main" val="24462924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150</a:t>
            </a:fld>
            <a:endParaRPr lang="en-US" dirty="0"/>
          </a:p>
        </p:txBody>
      </p:sp>
    </p:spTree>
    <p:extLst>
      <p:ext uri="{BB962C8B-B14F-4D97-AF65-F5344CB8AC3E}">
        <p14:creationId xmlns:p14="http://schemas.microsoft.com/office/powerpoint/2010/main" val="6031137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151</a:t>
            </a:fld>
            <a:endParaRPr lang="en-US" dirty="0"/>
          </a:p>
        </p:txBody>
      </p:sp>
    </p:spTree>
    <p:extLst>
      <p:ext uri="{BB962C8B-B14F-4D97-AF65-F5344CB8AC3E}">
        <p14:creationId xmlns:p14="http://schemas.microsoft.com/office/powerpoint/2010/main" val="36517112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152</a:t>
            </a:fld>
            <a:endParaRPr lang="en-US" dirty="0"/>
          </a:p>
        </p:txBody>
      </p:sp>
    </p:spTree>
    <p:extLst>
      <p:ext uri="{BB962C8B-B14F-4D97-AF65-F5344CB8AC3E}">
        <p14:creationId xmlns:p14="http://schemas.microsoft.com/office/powerpoint/2010/main" val="30700783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153</a:t>
            </a:fld>
            <a:endParaRPr lang="en-US" dirty="0"/>
          </a:p>
        </p:txBody>
      </p:sp>
    </p:spTree>
    <p:extLst>
      <p:ext uri="{BB962C8B-B14F-4D97-AF65-F5344CB8AC3E}">
        <p14:creationId xmlns:p14="http://schemas.microsoft.com/office/powerpoint/2010/main" val="22852283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C4236B1-61D2-4C4A-B26C-A74B1E48A64A}" type="slidenum">
              <a:rPr lang="en-US" smtClean="0"/>
              <a:t>155</a:t>
            </a:fld>
            <a:endParaRPr lang="en-US" dirty="0"/>
          </a:p>
        </p:txBody>
      </p:sp>
    </p:spTree>
    <p:extLst>
      <p:ext uri="{BB962C8B-B14F-4D97-AF65-F5344CB8AC3E}">
        <p14:creationId xmlns:p14="http://schemas.microsoft.com/office/powerpoint/2010/main" val="16997376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C4236B1-61D2-4C4A-B26C-A74B1E48A64A}" type="slidenum">
              <a:rPr lang="en-US" smtClean="0"/>
              <a:t>159</a:t>
            </a:fld>
            <a:endParaRPr lang="en-US" dirty="0"/>
          </a:p>
        </p:txBody>
      </p:sp>
    </p:spTree>
    <p:extLst>
      <p:ext uri="{BB962C8B-B14F-4D97-AF65-F5344CB8AC3E}">
        <p14:creationId xmlns:p14="http://schemas.microsoft.com/office/powerpoint/2010/main" val="150919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Capture the differences here.</a:t>
            </a:r>
          </a:p>
        </p:txBody>
      </p:sp>
      <p:sp>
        <p:nvSpPr>
          <p:cNvPr id="4" name="Slide Number Placeholder 3"/>
          <p:cNvSpPr>
            <a:spLocks noGrp="1"/>
          </p:cNvSpPr>
          <p:nvPr>
            <p:ph type="sldNum" sz="quarter" idx="5"/>
          </p:nvPr>
        </p:nvSpPr>
        <p:spPr/>
        <p:txBody>
          <a:bodyPr/>
          <a:lstStyle/>
          <a:p>
            <a:fld id="{06B0FC7D-8687-9A40-9CA8-0B2F00AB98E3}" type="slidenum">
              <a:rPr lang="en-US" smtClean="0"/>
              <a:pPr/>
              <a:t>15</a:t>
            </a:fld>
            <a:endParaRPr lang="en-US" dirty="0"/>
          </a:p>
        </p:txBody>
      </p:sp>
    </p:spTree>
    <p:extLst>
      <p:ext uri="{BB962C8B-B14F-4D97-AF65-F5344CB8AC3E}">
        <p14:creationId xmlns:p14="http://schemas.microsoft.com/office/powerpoint/2010/main" val="4105357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955414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subheader">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352620"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54105" y="1674957"/>
            <a:ext cx="11352620"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6060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slide-1 Exercis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8962016"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54105" y="1674957"/>
            <a:ext cx="8962016"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54104" y="2344935"/>
            <a:ext cx="8962017" cy="4357079"/>
          </a:xfrm>
          <a:prstGeom prst="rect">
            <a:avLst/>
          </a:prstGeom>
        </p:spPr>
        <p:txBody>
          <a:bodyPr lIns="0" tIns="0" rIns="0" bIns="0" numCol="1" spcCol="292608"/>
          <a:lstStyle>
            <a:lvl1pPr marL="179388" indent="-179388">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175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a:latin typeface="Roboto Condensed Light" panose="02000000000000000000" pitchFamily="2" charset="0"/>
                <a:ea typeface="Roboto Condensed Light" panose="02000000000000000000" pitchFamily="2" charset="0"/>
              </a:rPr>
              <a:t>Map PCI’s 12 core requirements to your PCI practices.</a:t>
            </a:r>
          </a:p>
          <a:p>
            <a:pPr lvl="0"/>
            <a:r>
              <a:rPr lang="en-US" b="0" i="0">
                <a:latin typeface="Roboto Condensed Light" panose="02000000000000000000" pitchFamily="2" charset="0"/>
                <a:ea typeface="Roboto Condensed Light" panose="02000000000000000000" pitchFamily="2" charset="0"/>
              </a:rPr>
              <a:t>Perform a gap analysis.</a:t>
            </a:r>
          </a:p>
          <a:p>
            <a:pPr lvl="0"/>
            <a:r>
              <a:rPr lang="en-US" b="0" i="0">
                <a:latin typeface="Roboto Condensed Light" panose="02000000000000000000" pitchFamily="2" charset="0"/>
                <a:ea typeface="Roboto Condensed Light" panose="02000000000000000000" pitchFamily="2" charset="0"/>
              </a:rPr>
              <a:t>Complete gap prioritization.</a:t>
            </a:r>
          </a:p>
          <a:p>
            <a:pPr lvl="0"/>
            <a:r>
              <a:rPr lang="en-US" b="0" i="0">
                <a:latin typeface="Roboto Condensed Light" panose="02000000000000000000" pitchFamily="2" charset="0"/>
                <a:ea typeface="Roboto Condensed Light" panose="02000000000000000000" pitchFamily="2" charset="0"/>
              </a:rPr>
              <a:t>Identify PCI Simplification Strategy.</a:t>
            </a:r>
          </a:p>
          <a:p>
            <a:pPr lvl="0"/>
            <a:r>
              <a:rPr lang="en-US" b="0" i="0">
                <a:latin typeface="Roboto Condensed Light" panose="02000000000000000000" pitchFamily="2" charset="0"/>
                <a:ea typeface="Roboto Condensed Light" panose="02000000000000000000" pitchFamily="2" charset="0"/>
              </a:rPr>
              <a:t>Develop a PCI Simplification Launch Plan.</a:t>
            </a:r>
            <a:endParaRPr lang="en-US"/>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28529374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4512456" y="1660208"/>
            <a:ext cx="7381094" cy="445245"/>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4512456" y="530021"/>
            <a:ext cx="7381094"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4512456" y="2518948"/>
            <a:ext cx="7381094"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571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522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endParaRPr lang="en-US"/>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endParaRPr lang="en-US"/>
          </a:p>
        </p:txBody>
      </p:sp>
    </p:spTree>
    <p:extLst>
      <p:ext uri="{BB962C8B-B14F-4D97-AF65-F5344CB8AC3E}">
        <p14:creationId xmlns:p14="http://schemas.microsoft.com/office/powerpoint/2010/main" val="370452854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590559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B060402020202020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0"/>
            <a:ext cx="2644071" cy="5819021"/>
          </a:xfrm>
        </p:spPr>
        <p:txBody>
          <a:bodyPr>
            <a:noAutofit/>
          </a:bodyPr>
          <a:lstStyle>
            <a:lvl1pPr>
              <a:lnSpc>
                <a:spcPct val="90000"/>
              </a:lnSpc>
              <a:defRPr b="0" i="0">
                <a:solidFill>
                  <a:schemeClr val="bg1"/>
                </a:solidFill>
                <a:latin typeface="Roboto Condensed Light" panose="02000000000000000000" pitchFamily="2" charset="0"/>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094271"/>
            <a:ext cx="3259394" cy="4763729"/>
          </a:xfrm>
          <a:prstGeom prst="rect">
            <a:avLst/>
          </a:prstGeom>
        </p:spPr>
      </p:pic>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3647912" y="530021"/>
            <a:ext cx="7845883" cy="5819021"/>
          </a:xfrm>
          <a:prstGeom prst="rect">
            <a:avLst/>
          </a:prstGeom>
        </p:spPr>
        <p:txBody>
          <a:bodyPr lIns="0" tIns="0" rIns="0" bIns="0" numCol="1" spcCol="292608"/>
          <a:lstStyle>
            <a:lvl1pPr marL="179388" indent="-179388">
              <a:lnSpc>
                <a:spcPct val="110000"/>
              </a:lnSpc>
              <a:tabLst/>
              <a:defRPr sz="32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32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32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32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32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78643"/>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xercise 2 line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7" y="544769"/>
            <a:ext cx="9178082" cy="1130188"/>
          </a:xfrm>
        </p:spPr>
        <p:txBody>
          <a:bodyPr anchor="b" anchorCtr="0">
            <a:noAutofit/>
          </a:bodyPr>
          <a:lstStyle>
            <a:lvl1pPr>
              <a:lnSpc>
                <a:spcPct val="90000"/>
              </a:lnSpc>
              <a:defRPr sz="3600"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54106" y="1674956"/>
            <a:ext cx="9178082" cy="326371"/>
          </a:xfrm>
          <a:prstGeom prst="rect">
            <a:avLst/>
          </a:prstGeom>
        </p:spPr>
        <p:txBody>
          <a:bodyPr lIns="0" tIns="0" rIns="0" bIns="0">
            <a:noAutofit/>
          </a:bodyPr>
          <a:lstStyle>
            <a:lvl1pPr marL="0" indent="0">
              <a:lnSpc>
                <a:spcPct val="110000"/>
              </a:lnSpc>
              <a:buNone/>
              <a:defRPr sz="2000" b="0" i="0" spc="0">
                <a:solidFill>
                  <a:schemeClr val="accent1"/>
                </a:solidFill>
                <a:latin typeface="Montserrat SemiBold" panose="00000700000000000000" pitchFamily="2"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54107" y="2156604"/>
            <a:ext cx="9178082" cy="4252822"/>
          </a:xfrm>
          <a:prstGeom prst="rect">
            <a:avLst/>
          </a:prstGeom>
        </p:spPr>
        <p:txBody>
          <a:bodyPr lIns="0" tIns="0" rIns="0" bIns="0" numCol="1" spcCol="292608"/>
          <a:lstStyle>
            <a:lvl1pPr marL="179388" indent="-179388">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E5254A5C-5FB5-4A01-8FC4-F33A9096DFDB}"/>
              </a:ext>
            </a:extLst>
          </p:cNvPr>
          <p:cNvCxnSpPr>
            <a:cxnSpLocks/>
          </p:cNvCxnSpPr>
          <p:nvPr userDrawn="1"/>
        </p:nvCxnSpPr>
        <p:spPr>
          <a:xfrm>
            <a:off x="354106" y="1674956"/>
            <a:ext cx="91780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528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ubheader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511829" cy="1130188"/>
          </a:xfrm>
        </p:spPr>
        <p:txBody>
          <a:bodyPr>
            <a:noAutofit/>
          </a:bodyPr>
          <a:lstStyle>
            <a:lvl1pPr>
              <a:lnSpc>
                <a:spcPct val="90000"/>
              </a:lnSpc>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54107" y="1674956"/>
            <a:ext cx="11511828" cy="638585"/>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54106" y="2313541"/>
            <a:ext cx="11511829" cy="4182952"/>
          </a:xfrm>
          <a:prstGeom prst="rect">
            <a:avLst/>
          </a:prstGeom>
        </p:spPr>
        <p:txBody>
          <a:bodyPr lIns="0" tIns="0" rIns="0" bIns="0" numCol="1" spcCol="292608"/>
          <a:lstStyle>
            <a:lvl1pPr marL="179388" indent="-179388">
              <a:lnSpc>
                <a:spcPct val="110000"/>
              </a:lnSpc>
              <a:tabLst/>
              <a:defRPr sz="16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6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6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6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6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2820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endParaRPr lang="en-US"/>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endParaRPr lang="en-US"/>
          </a:p>
        </p:txBody>
      </p:sp>
    </p:spTree>
    <p:extLst>
      <p:ext uri="{BB962C8B-B14F-4D97-AF65-F5344CB8AC3E}">
        <p14:creationId xmlns:p14="http://schemas.microsoft.com/office/powerpoint/2010/main" val="19394182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latin typeface="Roboto Condensed Light" panose="020B060402020202020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858585"/>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723411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dirty="0"/>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22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Research Contributors and Experts</a:t>
            </a:r>
            <a:endParaRPr lang="en-US" sz="4000" b="1" i="0" spc="-30" dirty="0">
              <a:solidFill>
                <a:srgbClr val="717171"/>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429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985"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dirty="0"/>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Tree>
    <p:extLst>
      <p:ext uri="{BB962C8B-B14F-4D97-AF65-F5344CB8AC3E}">
        <p14:creationId xmlns:p14="http://schemas.microsoft.com/office/powerpoint/2010/main" val="2876803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lvl1pPr>
          </a:lstStyle>
          <a:p>
            <a:r>
              <a:rPr lang="en-US" dirty="0"/>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935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dirty="0"/>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99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606245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37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5897"/>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1542888682"/>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63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469068"/>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85879041"/>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977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522336" cy="1130188"/>
          </a:xfrm>
        </p:spPr>
        <p:txBody>
          <a:bodyPr>
            <a:normAutofit/>
          </a:bodyPr>
          <a:lstStyle>
            <a:lvl1pPr>
              <a:defRPr b="0" i="0"/>
            </a:lvl1pPr>
          </a:lstStyle>
          <a:p>
            <a:r>
              <a:rPr lang="en-US"/>
              <a:t>Click to edit Master title style</a:t>
            </a:r>
          </a:p>
        </p:txBody>
      </p:sp>
    </p:spTree>
    <p:extLst>
      <p:ext uri="{BB962C8B-B14F-4D97-AF65-F5344CB8AC3E}">
        <p14:creationId xmlns:p14="http://schemas.microsoft.com/office/powerpoint/2010/main" val="36488089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882934"/>
      </p:ext>
    </p:extLst>
  </p:cSld>
  <p:clrMap bg1="lt1" tx1="dk1" bg2="lt2" tx2="dk2" accent1="accent1" accent2="accent2" accent3="accent3" accent4="accent4" accent5="accent5" accent6="accent6" hlink="hlink" folHlink="folHlink"/>
  <p:sldLayoutIdLst>
    <p:sldLayoutId id="2147483928" r:id="rId1"/>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9D210D-D313-EA26-2B00-416AEF1E18F5}"/>
              </a:ext>
            </a:extLst>
          </p:cNvPr>
          <p:cNvGrpSpPr/>
          <p:nvPr userDrawn="1"/>
        </p:nvGrpSpPr>
        <p:grpSpPr>
          <a:xfrm>
            <a:off x="5965031" y="6040551"/>
            <a:ext cx="5928345" cy="502469"/>
            <a:chOff x="5965031" y="6040551"/>
            <a:chExt cx="5928345" cy="502469"/>
          </a:xfrm>
        </p:grpSpPr>
        <p:sp>
          <p:nvSpPr>
            <p:cNvPr id="4" name="object 40">
              <a:extLst>
                <a:ext uri="{FF2B5EF4-FFF2-40B4-BE49-F238E27FC236}">
                  <a16:creationId xmlns:a16="http://schemas.microsoft.com/office/drawing/2014/main" id="{CAA2DC47-C07C-8841-8398-880188265DC9}"/>
                </a:ext>
              </a:extLst>
            </p:cNvPr>
            <p:cNvSpPr txBox="1"/>
            <p:nvPr/>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23</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grpSp>
    </p:spTree>
    <p:extLst>
      <p:ext uri="{BB962C8B-B14F-4D97-AF65-F5344CB8AC3E}">
        <p14:creationId xmlns:p14="http://schemas.microsoft.com/office/powerpoint/2010/main" val="2489104363"/>
      </p:ext>
    </p:extLst>
  </p:cSld>
  <p:clrMap bg1="lt1" tx1="dk1" bg2="lt2" tx2="dk2" accent1="accent1" accent2="accent2" accent3="accent3" accent4="accent4" accent5="accent5" accent6="accent6" hlink="hlink" folHlink="folHlink"/>
  <p:sldLayoutIdLst>
    <p:sldLayoutId id="2147484076" r:id="rId1"/>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36596668"/>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43" r:id="rId3"/>
    <p:sldLayoutId id="2147484144" r:id="rId4"/>
    <p:sldLayoutId id="2147484149" r:id="rId5"/>
    <p:sldLayoutId id="2147484166" r:id="rId6"/>
    <p:sldLayoutId id="2147484171" r:id="rId7"/>
    <p:sldLayoutId id="2147484195" r:id="rId8"/>
    <p:sldLayoutId id="2147484172" r:id="rId9"/>
    <p:sldLayoutId id="2147484178" r:id="rId10"/>
    <p:sldLayoutId id="2147484196" r:id="rId11"/>
    <p:sldLayoutId id="2147484187" r:id="rId12"/>
    <p:sldLayoutId id="2147484197" r:id="rId13"/>
    <p:sldLayoutId id="2147484198" r:id="rId14"/>
    <p:sldLayoutId id="2147484199" r:id="rId15"/>
    <p:sldLayoutId id="2147484200" r:id="rId16"/>
    <p:sldLayoutId id="2147484210" r:id="rId17"/>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093588347"/>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infotech.com/research/ss/build-an-application-department-strategy"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123.wmf"/></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9.xml"/><Relationship Id="rId5" Type="http://schemas.openxmlformats.org/officeDocument/2006/relationships/image" Target="../media/image127.png"/><Relationship Id="rId4" Type="http://schemas.openxmlformats.org/officeDocument/2006/relationships/image" Target="../media/image126.png"/></Relationships>
</file>

<file path=ppt/slides/_rels/slide121.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image" Target="../media/image128.jpeg"/><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66.xml"/><Relationship Id="rId1" Type="http://schemas.openxmlformats.org/officeDocument/2006/relationships/slideLayout" Target="../slideLayouts/slideLayout9.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14.xml"/><Relationship Id="rId6" Type="http://schemas.openxmlformats.org/officeDocument/2006/relationships/image" Target="../media/image135.png"/><Relationship Id="rId11" Type="http://schemas.openxmlformats.org/officeDocument/2006/relationships/image" Target="../media/image140.sv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svg"/></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image" Target="../media/image131.png"/><Relationship Id="rId4" Type="http://schemas.openxmlformats.org/officeDocument/2006/relationships/image" Target="../media/image132.png"/></Relationships>
</file>

<file path=ppt/slides/_rels/slide125.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68.xml"/><Relationship Id="rId1" Type="http://schemas.openxmlformats.org/officeDocument/2006/relationships/slideLayout" Target="../slideLayouts/slideLayout19.xml"/><Relationship Id="rId6" Type="http://schemas.openxmlformats.org/officeDocument/2006/relationships/image" Target="../media/image144.png"/><Relationship Id="rId5" Type="http://schemas.openxmlformats.org/officeDocument/2006/relationships/image" Target="../media/image143.png"/><Relationship Id="rId10" Type="http://schemas.openxmlformats.org/officeDocument/2006/relationships/image" Target="../media/image148.svg"/><Relationship Id="rId4" Type="http://schemas.openxmlformats.org/officeDocument/2006/relationships/image" Target="../media/image142.svg"/><Relationship Id="rId9" Type="http://schemas.openxmlformats.org/officeDocument/2006/relationships/image" Target="../media/image147.png"/></Relationships>
</file>

<file path=ppt/slides/_rels/slide126.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43.png"/><Relationship Id="rId7" Type="http://schemas.openxmlformats.org/officeDocument/2006/relationships/image" Target="../media/image141.png"/><Relationship Id="rId2" Type="http://schemas.openxmlformats.org/officeDocument/2006/relationships/notesSlide" Target="../notesSlides/notesSlide69.xml"/><Relationship Id="rId1" Type="http://schemas.openxmlformats.org/officeDocument/2006/relationships/slideLayout" Target="../slideLayouts/slideLayout10.xml"/><Relationship Id="rId6" Type="http://schemas.openxmlformats.org/officeDocument/2006/relationships/image" Target="../media/image148.svg"/><Relationship Id="rId11" Type="http://schemas.openxmlformats.org/officeDocument/2006/relationships/image" Target="../media/image149.png"/><Relationship Id="rId5" Type="http://schemas.openxmlformats.org/officeDocument/2006/relationships/image" Target="../media/image147.png"/><Relationship Id="rId10" Type="http://schemas.openxmlformats.org/officeDocument/2006/relationships/image" Target="../media/image146.svg"/><Relationship Id="rId4" Type="http://schemas.openxmlformats.org/officeDocument/2006/relationships/image" Target="../media/image144.png"/><Relationship Id="rId9" Type="http://schemas.openxmlformats.org/officeDocument/2006/relationships/image" Target="../media/image145.png"/></Relationships>
</file>

<file path=ppt/slides/_rels/slide127.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52.png"/><Relationship Id="rId3" Type="http://schemas.openxmlformats.org/officeDocument/2006/relationships/image" Target="../media/image143.png"/><Relationship Id="rId7" Type="http://schemas.openxmlformats.org/officeDocument/2006/relationships/image" Target="../media/image141.png"/><Relationship Id="rId12" Type="http://schemas.openxmlformats.org/officeDocument/2006/relationships/image" Target="../media/image151.png"/><Relationship Id="rId2" Type="http://schemas.openxmlformats.org/officeDocument/2006/relationships/notesSlide" Target="../notesSlides/notesSlide70.xml"/><Relationship Id="rId1" Type="http://schemas.openxmlformats.org/officeDocument/2006/relationships/slideLayout" Target="../slideLayouts/slideLayout10.xml"/><Relationship Id="rId6" Type="http://schemas.openxmlformats.org/officeDocument/2006/relationships/image" Target="../media/image148.svg"/><Relationship Id="rId11" Type="http://schemas.openxmlformats.org/officeDocument/2006/relationships/image" Target="../media/image150.jpeg"/><Relationship Id="rId5" Type="http://schemas.openxmlformats.org/officeDocument/2006/relationships/image" Target="../media/image147.png"/><Relationship Id="rId10" Type="http://schemas.openxmlformats.org/officeDocument/2006/relationships/image" Target="../media/image146.svg"/><Relationship Id="rId4" Type="http://schemas.openxmlformats.org/officeDocument/2006/relationships/image" Target="../media/image144.png"/><Relationship Id="rId9" Type="http://schemas.openxmlformats.org/officeDocument/2006/relationships/image" Target="../media/image14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33.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86.png"/><Relationship Id="rId7" Type="http://schemas.openxmlformats.org/officeDocument/2006/relationships/diagramQuickStyle" Target="../diagrams/quickStyle20.xml"/><Relationship Id="rId2" Type="http://schemas.openxmlformats.org/officeDocument/2006/relationships/notesSlide" Target="../notesSlides/notesSlide75.xml"/><Relationship Id="rId1" Type="http://schemas.openxmlformats.org/officeDocument/2006/relationships/slideLayout" Target="../slideLayouts/slideLayout10.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87.png"/><Relationship Id="rId9" Type="http://schemas.microsoft.com/office/2007/relationships/diagramDrawing" Target="../diagrams/drawing20.xml"/></Relationships>
</file>

<file path=ppt/slides/_rels/slide1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hyperlink" Target="https://www.infotech.com/research/ss/deliver-on-your-digital-product-vision" TargetMode="Externa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50.emf"/><Relationship Id="rId7" Type="http://schemas.openxmlformats.org/officeDocument/2006/relationships/diagramColors" Target="../diagrams/colors21.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13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hyperlink" Target="https://www.infotech.com/research/ss/implement-agile-practices-that-work" TargetMode="External"/><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hyperlink" Target="https://www.infotech.com/software-reviews/research/how-to-stop-leaving-software-capex-on-the-table-with-agile-and-devops" TargetMode="External"/><Relationship Id="rId2" Type="http://schemas.openxmlformats.org/officeDocument/2006/relationships/image" Target="../media/image154.png"/><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156.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124.wmf"/></Relationships>
</file>

<file path=ppt/slides/_rels/slide149.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124.w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124.wmf"/></Relationships>
</file>

<file path=ppt/slides/_rels/slide151.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image" Target="../media/image124.wmf"/></Relationships>
</file>

<file path=ppt/slides/_rels/slide152.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124.wmf"/></Relationships>
</file>

<file path=ppt/slides/_rels/slide153.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124.w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infotech.com/research/ss/deliver-on-your-digital-product-vision"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svg"/><Relationship Id="rId12" Type="http://schemas.openxmlformats.org/officeDocument/2006/relationships/image" Target="../media/image27.svg"/><Relationship Id="rId17" Type="http://schemas.openxmlformats.org/officeDocument/2006/relationships/image" Target="../media/image32.svg"/><Relationship Id="rId25" Type="http://schemas.openxmlformats.org/officeDocument/2006/relationships/image" Target="../media/image40.png"/><Relationship Id="rId2" Type="http://schemas.openxmlformats.org/officeDocument/2006/relationships/notesSlide" Target="../notesSlides/notesSlide15.xml"/><Relationship Id="rId16" Type="http://schemas.openxmlformats.org/officeDocument/2006/relationships/image" Target="../media/image31.png"/><Relationship Id="rId20" Type="http://schemas.openxmlformats.org/officeDocument/2006/relationships/image" Target="../media/image35.svg"/><Relationship Id="rId29"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svg"/><Relationship Id="rId5" Type="http://schemas.openxmlformats.org/officeDocument/2006/relationships/image" Target="../media/image20.png"/><Relationship Id="rId15" Type="http://schemas.openxmlformats.org/officeDocument/2006/relationships/image" Target="../media/image30.svg"/><Relationship Id="rId23" Type="http://schemas.openxmlformats.org/officeDocument/2006/relationships/image" Target="../media/image38.png"/><Relationship Id="rId28" Type="http://schemas.openxmlformats.org/officeDocument/2006/relationships/image" Target="../media/image43.sv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svg"/><Relationship Id="rId27"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7.sv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5.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png"/><Relationship Id="rId9"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140.xml"/><Relationship Id="rId3" Type="http://schemas.openxmlformats.org/officeDocument/2006/relationships/slide" Target="slide6.xml"/><Relationship Id="rId7" Type="http://schemas.openxmlformats.org/officeDocument/2006/relationships/slide" Target="slide55.xml"/><Relationship Id="rId12" Type="http://schemas.openxmlformats.org/officeDocument/2006/relationships/slide" Target="slide128.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slide" Target="slide25.xml"/><Relationship Id="rId11" Type="http://schemas.openxmlformats.org/officeDocument/2006/relationships/slide" Target="slide114.xml"/><Relationship Id="rId5" Type="http://schemas.openxmlformats.org/officeDocument/2006/relationships/slide" Target="slide20.xml"/><Relationship Id="rId15" Type="http://schemas.openxmlformats.org/officeDocument/2006/relationships/slide" Target="slide154.xml"/><Relationship Id="rId10" Type="http://schemas.openxmlformats.org/officeDocument/2006/relationships/slide" Target="slide89.xml"/><Relationship Id="rId4" Type="http://schemas.openxmlformats.org/officeDocument/2006/relationships/slide" Target="slide12.xml"/><Relationship Id="rId9" Type="http://schemas.openxmlformats.org/officeDocument/2006/relationships/slide" Target="slide86.xml"/><Relationship Id="rId14" Type="http://schemas.openxmlformats.org/officeDocument/2006/relationships/slide" Target="slide147.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www.infotech.com/research/ss/make-the-case-for-product-delivery"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24.xml"/><Relationship Id="rId7" Type="http://schemas.openxmlformats.org/officeDocument/2006/relationships/diagramColors" Target="../diagrams/colors9.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50.emf"/></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1.jpeg"/><Relationship Id="rId7" Type="http://schemas.openxmlformats.org/officeDocument/2006/relationships/diagramColors" Target="../diagrams/colors11.xm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hyperlink" Target="https://www.infotech.com/research/ss/deliver-on-your-digital-product-vision"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86.png"/><Relationship Id="rId7" Type="http://schemas.openxmlformats.org/officeDocument/2006/relationships/diagramQuickStyle" Target="../diagrams/quickStyle13.xml"/><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87.png"/><Relationship Id="rId9" Type="http://schemas.microsoft.com/office/2007/relationships/diagramDrawing" Target="../diagrams/drawing13.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2.png"/><Relationship Id="rId1" Type="http://schemas.openxmlformats.org/officeDocument/2006/relationships/slideLayout" Target="../slideLayouts/slideLayout11.xml"/><Relationship Id="rId5" Type="http://schemas.openxmlformats.org/officeDocument/2006/relationships/image" Target="../media/image103.png"/><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103.png"/><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s://www.infotech.com/research/ss/build-a-business-aligned-it-strategy"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hyperlink" Target="https://www.infotech.com/research/ss/application-portfolio-management-foundations" TargetMode="External"/><Relationship Id="rId5" Type="http://schemas.openxmlformats.org/officeDocument/2006/relationships/hyperlink" Target="https://www.infotech.com/research/ss/create-an-it-view-of-the-service-catalog" TargetMode="External"/><Relationship Id="rId4" Type="http://schemas.openxmlformats.org/officeDocument/2006/relationships/hyperlink" Target="https://www.infotech.com/research/ss/make-your-it-governance-adaptable"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infotech.com/research/ss/develop-your-agile-approach-for-a-successful-transformation" TargetMode="External"/><Relationship Id="rId2" Type="http://schemas.openxmlformats.org/officeDocument/2006/relationships/hyperlink" Target="https://www.infotech.com/agile-transformation-center" TargetMode="External"/><Relationship Id="rId1" Type="http://schemas.openxmlformats.org/officeDocument/2006/relationships/slideLayout" Target="../slideLayouts/slideLayout9.xml"/><Relationship Id="rId6" Type="http://schemas.openxmlformats.org/officeDocument/2006/relationships/hyperlink" Target="https://www.infotech.com/research/ss/define-the-role-of-project-management-in-agile-and-product-centric-delivery" TargetMode="External"/><Relationship Id="rId5" Type="http://schemas.openxmlformats.org/officeDocument/2006/relationships/hyperlink" Target="https://www.infotech.com/research/ss/perform-an-agile-skills-assessment" TargetMode="External"/><Relationship Id="rId4" Type="http://schemas.openxmlformats.org/officeDocument/2006/relationships/hyperlink" Target="https://www.infotech.com/research/ss/implement-devops-practices-that-work"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infotech.com/research/ss/deliver-on-your-digital-product-vision" TargetMode="External"/><Relationship Id="rId2" Type="http://schemas.openxmlformats.org/officeDocument/2006/relationships/hyperlink" Target="https://www.infotech.com/research/ss/make-the-case-for-product-delivery" TargetMode="External"/><Relationship Id="rId1" Type="http://schemas.openxmlformats.org/officeDocument/2006/relationships/slideLayout" Target="../slideLayouts/slideLayout9.xml"/><Relationship Id="rId6" Type="http://schemas.openxmlformats.org/officeDocument/2006/relationships/hyperlink" Target="https://www.infotech.com/research/ss/build-a-value-measurement-framework" TargetMode="External"/><Relationship Id="rId5" Type="http://schemas.openxmlformats.org/officeDocument/2006/relationships/hyperlink" Target="https://www.infotech.com/research/ss/mature-and-scale-product-ownership" TargetMode="External"/><Relationship Id="rId4" Type="http://schemas.openxmlformats.org/officeDocument/2006/relationships/hyperlink" Target="https://www.infotech.com/research/ss/deliver-digital-products-at-scale"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infotech.com/research/ss/create-a-holistic-it-dashboard" TargetMode="External"/><Relationship Id="rId2" Type="http://schemas.openxmlformats.org/officeDocument/2006/relationships/hyperlink" Target="https://www.infotech.com/research/ss/build-a-value-measurement-framework" TargetMode="External"/><Relationship Id="rId1" Type="http://schemas.openxmlformats.org/officeDocument/2006/relationships/slideLayout" Target="../slideLayouts/slideLayout9.xml"/><Relationship Id="rId5" Type="http://schemas.openxmlformats.org/officeDocument/2006/relationships/hyperlink" Target="https://www.infotech.com/research/ss/reduce-time-to-consensus-with-an-accelerated-business-case" TargetMode="External"/><Relationship Id="rId4" Type="http://schemas.openxmlformats.org/officeDocument/2006/relationships/hyperlink" Target="https://www.infotech.com/research/ss/select-and-use-sdlc-metrics-effectively"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infotech.com/research/ss/maximize-business-value-from-it-through-benefits-realization" TargetMode="External"/><Relationship Id="rId7" Type="http://schemas.openxmlformats.org/officeDocument/2006/relationships/hyperlink" Target="http://infotech.com/research/ss/create-a-holistic-it-dashboard" TargetMode="External"/><Relationship Id="rId2" Type="http://schemas.openxmlformats.org/officeDocument/2006/relationships/hyperlink" Target="https://www.infotech.com/research/ss/make-your-it-governance-adaptable" TargetMode="External"/><Relationship Id="rId1" Type="http://schemas.openxmlformats.org/officeDocument/2006/relationships/slideLayout" Target="../slideLayouts/slideLayout9.xml"/><Relationship Id="rId6" Type="http://schemas.openxmlformats.org/officeDocument/2006/relationships/hyperlink" Target="https://www.infotech.com/research/ss/build-a-value-measurement-framework" TargetMode="External"/><Relationship Id="rId5" Type="http://schemas.openxmlformats.org/officeDocument/2006/relationships/hyperlink" Target="https://www.infotech.com/research/ss/succeed-with-digital-strategy-execution" TargetMode="External"/><Relationship Id="rId4" Type="http://schemas.openxmlformats.org/officeDocument/2006/relationships/hyperlink" Target="https://www.infotech.com/research/ss/drive-digital-transformation-with-platform-strategies"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s://www.infotech.com/research/ss/create-a-winning-bpi-playbook" TargetMode="External"/><Relationship Id="rId3" Type="http://schemas.openxmlformats.org/officeDocument/2006/relationships/hyperlink" Target="https://www.infotech.com/research/ss/improve-requirements-gathering" TargetMode="External"/><Relationship Id="rId7" Type="http://schemas.openxmlformats.org/officeDocument/2006/relationships/hyperlink" Target="https://www.infotech.com/research/ss/build-a-winning-business-process-automation-playbook" TargetMode="External"/><Relationship Id="rId2" Type="http://schemas.openxmlformats.org/officeDocument/2006/relationships/hyperlink" Target="https://www.infotech.com/research/ss/requirements-gathering-for-small-enterprises" TargetMode="External"/><Relationship Id="rId1" Type="http://schemas.openxmlformats.org/officeDocument/2006/relationships/slideLayout" Target="../slideLayouts/slideLayout9.xml"/><Relationship Id="rId6" Type="http://schemas.openxmlformats.org/officeDocument/2006/relationships/hyperlink" Target="https://www.infotech.com/research/ss/manage-your-technical-debt" TargetMode="External"/><Relationship Id="rId5" Type="http://schemas.openxmlformats.org/officeDocument/2006/relationships/hyperlink" Target="https://www.infotech.com/research/ss/automate-testing-to-get-more-done" TargetMode="External"/><Relationship Id="rId4" Type="http://schemas.openxmlformats.org/officeDocument/2006/relationships/hyperlink" Target="https://www.infotech.com/research/ss/build-a-software-quality-assurance-program"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infotech.com/research/ss/streamline-application-maintenance" TargetMode="External"/><Relationship Id="rId7" Type="http://schemas.openxmlformats.org/officeDocument/2006/relationships/hyperlink" Target="https://www.infotech.com/research/ss/improve-application-development-throughput" TargetMode="External"/><Relationship Id="rId2" Type="http://schemas.openxmlformats.org/officeDocument/2006/relationships/hyperlink" Target="https://www.infotech.com/research/ss/optimize-applications-release-management" TargetMode="External"/><Relationship Id="rId1" Type="http://schemas.openxmlformats.org/officeDocument/2006/relationships/slideLayout" Target="../slideLayouts/slideLayout9.xml"/><Relationship Id="rId6" Type="http://schemas.openxmlformats.org/officeDocument/2006/relationships/hyperlink" Target="https://www.infotech.com/research/ss/manage-your-technical-debt" TargetMode="External"/><Relationship Id="rId5" Type="http://schemas.openxmlformats.org/officeDocument/2006/relationships/hyperlink" Target="https://www.infotech.com/research/ss/optimize-change-management" TargetMode="External"/><Relationship Id="rId4" Type="http://schemas.openxmlformats.org/officeDocument/2006/relationships/hyperlink" Target="https://www.infotech.com/research/ss/streamline-application-management"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www.infotech.com/research/ss/build-an-information-security-strategy" TargetMode="External"/><Relationship Id="rId7" Type="http://schemas.openxmlformats.org/officeDocument/2006/relationships/hyperlink" Target="https://www.infotech.com/research/ss/mature-and-scale-product-ownership" TargetMode="External"/><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hyperlink" Target="https://www.infotech.com/research/ss/embed-business-relationship-management-in-it" TargetMode="External"/><Relationship Id="rId5" Type="http://schemas.openxmlformats.org/officeDocument/2006/relationships/hyperlink" Target="https://www.infotech.com/research/ss/simplify-identity-and-access-management" TargetMode="External"/><Relationship Id="rId4" Type="http://schemas.openxmlformats.org/officeDocument/2006/relationships/hyperlink" Target="https://www.infotech.com/research/ss/develop-and-deploy-security-policies"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infotech.com/research/ss/enhance-your-solution-architecture-practices" TargetMode="External"/><Relationship Id="rId2" Type="http://schemas.openxmlformats.org/officeDocument/2006/relationships/hyperlink" Target="https://www.infotech.com/research/ss/embrace-business-managed-applications" TargetMode="External"/><Relationship Id="rId1" Type="http://schemas.openxmlformats.org/officeDocument/2006/relationships/slideLayout" Target="../slideLayouts/slideLayout9.xml"/><Relationship Id="rId6" Type="http://schemas.openxmlformats.org/officeDocument/2006/relationships/hyperlink" Target="https://www.infotech.com/research/ss/automate-work-faster-and-more-easily-with-robotic-process-automation" TargetMode="External"/><Relationship Id="rId5" Type="http://schemas.openxmlformats.org/officeDocument/2006/relationships/hyperlink" Target="https://www.infotech.com/research/ss/build-your-first-rpa-bot" TargetMode="External"/><Relationship Id="rId4" Type="http://schemas.openxmlformats.org/officeDocument/2006/relationships/hyperlink" Target="https://www.infotech.com/research/ss/satisfy-digital-end-users-with-low-and-no-code"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infotech.com/research/ss/build-a-reporting-and-analytics-strategy" TargetMode="External"/><Relationship Id="rId7" Type="http://schemas.openxmlformats.org/officeDocument/2006/relationships/hyperlink" Target="https://www.infotech.com/research/ss/build-an-application-integration-strategy" TargetMode="External"/><Relationship Id="rId2" Type="http://schemas.openxmlformats.org/officeDocument/2006/relationships/hyperlink" Target="https://www.infotech.com/research/ss/modernize-data-architecture-for-measurable-business-results" TargetMode="External"/><Relationship Id="rId1" Type="http://schemas.openxmlformats.org/officeDocument/2006/relationships/slideLayout" Target="../slideLayouts/slideLayout9.xml"/><Relationship Id="rId6" Type="http://schemas.openxmlformats.org/officeDocument/2006/relationships/hyperlink" Target="https://www.infotech.com/research/ss/build-a-robust-and-comprehensive-data-strategy" TargetMode="External"/><Relationship Id="rId5" Type="http://schemas.openxmlformats.org/officeDocument/2006/relationships/hyperlink" Target="https://www.infotech.com/research/ss/design-data-as-a-service" TargetMode="External"/><Relationship Id="rId4" Type="http://schemas.openxmlformats.org/officeDocument/2006/relationships/hyperlink" Target="https://www.infotech.com/research/ss/build-your-data-quality-progr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a:xfrm>
            <a:off x="650874" y="1391732"/>
            <a:ext cx="9442360" cy="1306512"/>
          </a:xfrm>
        </p:spPr>
        <p:txBody>
          <a:bodyPr/>
          <a:lstStyle/>
          <a:p>
            <a:pPr marL="0" indent="0">
              <a:buNone/>
            </a:pPr>
            <a:r>
              <a:rPr lang="en-US" b="0" dirty="0"/>
              <a:t>Prepare to Lead Product Delivery – Concierge Services</a:t>
            </a:r>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a:xfrm>
            <a:off x="650875" y="2794290"/>
            <a:ext cx="7988028" cy="1893887"/>
          </a:xfrm>
        </p:spPr>
        <p:txBody>
          <a:bodyPr/>
          <a:lstStyle/>
          <a:p>
            <a:pPr marL="0" indent="0">
              <a:buNone/>
            </a:pPr>
            <a:r>
              <a:rPr lang="en-US" dirty="0"/>
              <a:t>Strengthen product management in your organization through effective executive leadership by focusing on product teams, core capabilities, and proper alignment.</a:t>
            </a:r>
          </a:p>
        </p:txBody>
      </p:sp>
      <p:sp>
        <p:nvSpPr>
          <p:cNvPr id="2" name="TextBox 1">
            <a:extLst>
              <a:ext uri="{FF2B5EF4-FFF2-40B4-BE49-F238E27FC236}">
                <a16:creationId xmlns:a16="http://schemas.microsoft.com/office/drawing/2014/main" id="{C851C6D3-5F1F-A34C-94BD-5F5CE7448FB2}"/>
              </a:ext>
            </a:extLst>
          </p:cNvPr>
          <p:cNvSpPr txBox="1"/>
          <p:nvPr/>
        </p:nvSpPr>
        <p:spPr>
          <a:xfrm flipH="1" flipV="1">
            <a:off x="8979613" y="6051479"/>
            <a:ext cx="1212351" cy="102741"/>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05268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7D064E2-B257-4E43-8648-9F29844939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15" y="-1"/>
            <a:ext cx="12192794" cy="6858447"/>
          </a:xfrm>
          <a:prstGeom prst="rect">
            <a:avLst/>
          </a:prstGeom>
        </p:spPr>
      </p:pic>
      <p:sp>
        <p:nvSpPr>
          <p:cNvPr id="2" name="Rectangle 1">
            <a:extLst>
              <a:ext uri="{FF2B5EF4-FFF2-40B4-BE49-F238E27FC236}">
                <a16:creationId xmlns:a16="http://schemas.microsoft.com/office/drawing/2014/main" id="{5DA8205D-9915-4A22-9583-A2DD33C409FF}"/>
              </a:ext>
            </a:extLst>
          </p:cNvPr>
          <p:cNvSpPr/>
          <p:nvPr/>
        </p:nvSpPr>
        <p:spPr>
          <a:xfrm>
            <a:off x="10278208" y="1441939"/>
            <a:ext cx="1749669" cy="1468315"/>
          </a:xfrm>
          <a:prstGeom prst="rect">
            <a:avLst/>
          </a:prstGeom>
          <a:ln w="25400" cmpd="dbl">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466D"/>
                </a:solidFill>
                <a:effectLst/>
                <a:uLnTx/>
                <a:uFillTx/>
                <a:latin typeface="Roboto Condensed Light"/>
                <a:ea typeface="+mn-ea"/>
                <a:cs typeface="+mn-cs"/>
              </a:rPr>
              <a:t>Start by understanding your application landscape and performance. Use </a:t>
            </a:r>
            <a:r>
              <a:rPr kumimoji="0" lang="en-US" sz="1200" b="0" i="1" u="none" strike="noStrike" kern="1200" cap="none" spc="0" normalizeH="0" baseline="0" noProof="0" dirty="0">
                <a:ln>
                  <a:noFill/>
                </a:ln>
                <a:solidFill>
                  <a:srgbClr val="15466D"/>
                </a:solidFill>
                <a:effectLst/>
                <a:uLnTx/>
                <a:uFillTx/>
                <a:latin typeface="Roboto Condensed Light"/>
                <a:ea typeface="+mn-ea"/>
                <a:cs typeface="+mn-cs"/>
              </a:rPr>
              <a:t>APM Foundations</a:t>
            </a:r>
            <a:r>
              <a:rPr kumimoji="0" lang="en-US" sz="1200" b="0" i="0" u="none" strike="noStrike" kern="1200" cap="none" spc="0" normalizeH="0" baseline="0" noProof="0" dirty="0">
                <a:ln>
                  <a:noFill/>
                </a:ln>
                <a:solidFill>
                  <a:srgbClr val="15466D"/>
                </a:solidFill>
                <a:effectLst/>
                <a:uLnTx/>
                <a:uFillTx/>
                <a:latin typeface="Roboto Condensed Light"/>
                <a:ea typeface="+mn-ea"/>
                <a:cs typeface="+mn-cs"/>
              </a:rPr>
              <a:t> to connect and update your application department orientation.</a:t>
            </a:r>
          </a:p>
        </p:txBody>
      </p:sp>
      <p:sp>
        <p:nvSpPr>
          <p:cNvPr id="5" name="TextBox 4">
            <a:extLst>
              <a:ext uri="{FF2B5EF4-FFF2-40B4-BE49-F238E27FC236}">
                <a16:creationId xmlns:a16="http://schemas.microsoft.com/office/drawing/2014/main" id="{471A2F3C-F762-49A8-A884-728E016555F2}"/>
              </a:ext>
            </a:extLst>
          </p:cNvPr>
          <p:cNvSpPr txBox="1"/>
          <p:nvPr/>
        </p:nvSpPr>
        <p:spPr>
          <a:xfrm>
            <a:off x="8709" y="6581001"/>
            <a:ext cx="4917497" cy="276999"/>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Condensed Light"/>
                <a:ea typeface="+mn-ea"/>
                <a:cs typeface="+mn-cs"/>
                <a:hlinkClick r:id="rId4">
                  <a:extLst>
                    <a:ext uri="{A12FA001-AC4F-418D-AE19-62706E023703}">
                      <ahyp:hlinkClr xmlns:ahyp="http://schemas.microsoft.com/office/drawing/2018/hyperlinkcolor" val="tx"/>
                    </a:ext>
                  </a:extLst>
                </a:hlinkClick>
              </a:rPr>
              <a:t>For more information, download </a:t>
            </a:r>
            <a:r>
              <a:rPr kumimoji="0" lang="en-US" sz="1200" b="0" i="1" u="none" strike="noStrike" kern="1200" cap="none" spc="0" normalizeH="0" baseline="0" noProof="0" dirty="0">
                <a:ln>
                  <a:noFill/>
                </a:ln>
                <a:solidFill>
                  <a:prstClr val="white"/>
                </a:solidFill>
                <a:effectLst/>
                <a:uLnTx/>
                <a:uFillTx/>
                <a:latin typeface="Roboto Condensed Light"/>
                <a:ea typeface="+mn-ea"/>
                <a:cs typeface="+mn-cs"/>
                <a:hlinkClick r:id="rId4">
                  <a:extLst>
                    <a:ext uri="{A12FA001-AC4F-418D-AE19-62706E023703}">
                      <ahyp:hlinkClr xmlns:ahyp="http://schemas.microsoft.com/office/drawing/2018/hyperlinkcolor" val="tx"/>
                    </a:ext>
                  </a:extLst>
                </a:hlinkClick>
              </a:rPr>
              <a:t>Build an Application Department Strategy</a:t>
            </a:r>
            <a:endParaRPr kumimoji="0" lang="en-US" sz="1200" b="0" i="1" u="none" strike="noStrike" kern="1200" cap="none" spc="0" normalizeH="0" baseline="0" noProof="0" dirty="0">
              <a:ln>
                <a:noFill/>
              </a:ln>
              <a:solidFill>
                <a:prstClr val="white"/>
              </a:solidFill>
              <a:effectLst/>
              <a:uLnTx/>
              <a:uFillTx/>
              <a:latin typeface="Roboto Condensed Light"/>
              <a:ea typeface="+mn-ea"/>
              <a:cs typeface="+mn-cs"/>
            </a:endParaRPr>
          </a:p>
        </p:txBody>
      </p:sp>
    </p:spTree>
    <p:extLst>
      <p:ext uri="{BB962C8B-B14F-4D97-AF65-F5344CB8AC3E}">
        <p14:creationId xmlns:p14="http://schemas.microsoft.com/office/powerpoint/2010/main" val="14198657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pPr marL="7701" marR="242975">
              <a:spcBef>
                <a:spcPts val="55"/>
              </a:spcBef>
            </a:pPr>
            <a:r>
              <a:rPr lang="en-US" dirty="0">
                <a:cs typeface="Arial Narrow"/>
              </a:rPr>
              <a:t>Cornelius and Associates. “The Qualities of Leadership: Leading Change, 2010.” </a:t>
            </a:r>
            <a:r>
              <a:rPr lang="en-US" i="1" dirty="0">
                <a:cs typeface="Arial Narrow"/>
              </a:rPr>
              <a:t>Cornelius Associates</a:t>
            </a:r>
            <a:r>
              <a:rPr lang="en-US" dirty="0">
                <a:cs typeface="Arial Narrow"/>
              </a:rPr>
              <a:t>, 2010. </a:t>
            </a:r>
          </a:p>
          <a:p>
            <a:pPr marL="7701" marR="242975">
              <a:spcBef>
                <a:spcPts val="55"/>
              </a:spcBef>
            </a:pPr>
            <a:r>
              <a:rPr lang="en-CA" dirty="0">
                <a:cs typeface="Arial Narrow"/>
              </a:rPr>
              <a:t>Connellan, Thomas K</a:t>
            </a:r>
            <a:r>
              <a:rPr lang="en-CA" i="1" dirty="0">
                <a:cs typeface="Arial Narrow"/>
              </a:rPr>
              <a:t>. Inside the Magic Kingdom.</a:t>
            </a:r>
            <a:r>
              <a:rPr lang="en-CA" dirty="0">
                <a:cs typeface="Arial Narrow"/>
              </a:rPr>
              <a:t> Bard Press, 1997. Print. </a:t>
            </a:r>
          </a:p>
          <a:p>
            <a:pPr marL="7701" marR="242975">
              <a:spcBef>
                <a:spcPts val="55"/>
              </a:spcBef>
            </a:pPr>
            <a:r>
              <a:rPr lang="en-US" dirty="0">
                <a:solidFill>
                  <a:srgbClr val="1D1D1D"/>
                </a:solidFill>
              </a:rPr>
              <a:t>Curphey, Mark, “Product Definition.” </a:t>
            </a:r>
            <a:r>
              <a:rPr lang="en-US" i="1" dirty="0">
                <a:solidFill>
                  <a:srgbClr val="1D1D1D"/>
                </a:solidFill>
              </a:rPr>
              <a:t>slideshare.net</a:t>
            </a:r>
            <a:r>
              <a:rPr lang="en-US" dirty="0">
                <a:solidFill>
                  <a:srgbClr val="1D1D1D"/>
                </a:solidFill>
              </a:rPr>
              <a:t>, 25 Feb. 2007. Web</a:t>
            </a:r>
            <a:endParaRPr lang="en-US" sz="1200" dirty="0">
              <a:solidFill>
                <a:srgbClr val="1D1D1D"/>
              </a:solidFill>
            </a:endParaRPr>
          </a:p>
          <a:p>
            <a:pPr marL="7701" marR="242975">
              <a:spcBef>
                <a:spcPts val="55"/>
              </a:spcBef>
            </a:pPr>
            <a:r>
              <a:rPr lang="en-CA" dirty="0" err="1">
                <a:cs typeface="Arial Narrow"/>
              </a:rPr>
              <a:t>Eringa</a:t>
            </a:r>
            <a:r>
              <a:rPr lang="en-CA" dirty="0">
                <a:cs typeface="Arial Narrow"/>
              </a:rPr>
              <a:t>, Ron. “Evolution of the Product Owner.” </a:t>
            </a:r>
            <a:r>
              <a:rPr lang="en-CA" i="1" dirty="0">
                <a:cs typeface="Arial Narrow"/>
              </a:rPr>
              <a:t>RonEringa.com,</a:t>
            </a:r>
            <a:r>
              <a:rPr lang="en-CA" dirty="0">
                <a:cs typeface="Arial Narrow"/>
              </a:rPr>
              <a:t> 12 June 2016. Web. </a:t>
            </a:r>
          </a:p>
          <a:p>
            <a:pPr marL="7701" marR="242975">
              <a:spcBef>
                <a:spcPts val="55"/>
              </a:spcBef>
            </a:pPr>
            <a:r>
              <a:rPr lang="en-CA" dirty="0">
                <a:cs typeface="Arial Narrow"/>
              </a:rPr>
              <a:t>Fernandes, Thaisa. “Spotify Squad Framework - Part I.” </a:t>
            </a:r>
            <a:r>
              <a:rPr lang="en-CA" i="1" dirty="0">
                <a:cs typeface="Arial Narrow"/>
              </a:rPr>
              <a:t>Medium.com,</a:t>
            </a:r>
            <a:r>
              <a:rPr lang="en-CA" dirty="0">
                <a:cs typeface="Arial Narrow"/>
              </a:rPr>
              <a:t> 6 March 2017. Web. </a:t>
            </a:r>
          </a:p>
          <a:p>
            <a:pPr marL="7701" marR="242975">
              <a:spcBef>
                <a:spcPts val="55"/>
              </a:spcBef>
            </a:pPr>
            <a:r>
              <a:rPr lang="en-CA" dirty="0">
                <a:cs typeface="Arial Narrow"/>
              </a:rPr>
              <a:t>Galen, Robert. “Measuring Product Ownership – What Does ‘Good’ Look Like?</a:t>
            </a:r>
            <a:r>
              <a:rPr lang="en-CA" i="1" dirty="0">
                <a:cs typeface="Arial Narrow"/>
              </a:rPr>
              <a:t>” RGalen Consulting,</a:t>
            </a:r>
            <a:r>
              <a:rPr lang="en-CA" dirty="0">
                <a:cs typeface="Arial Narrow"/>
              </a:rPr>
              <a:t> 5 Aug. 2015. Web. </a:t>
            </a:r>
          </a:p>
          <a:p>
            <a:pPr marL="7701" marR="242975">
              <a:spcBef>
                <a:spcPts val="55"/>
              </a:spcBef>
            </a:pPr>
            <a:r>
              <a:rPr lang="en-CA" dirty="0">
                <a:cs typeface="Arial Narrow"/>
              </a:rPr>
              <a:t>Halisky, Merland, and Luke Lackrone. “The Product Owner’s Universe.” </a:t>
            </a:r>
            <a:r>
              <a:rPr lang="en-CA" i="1" dirty="0">
                <a:cs typeface="Arial Narrow"/>
              </a:rPr>
              <a:t>Agile Alliance, Agile2016,</a:t>
            </a:r>
            <a:r>
              <a:rPr lang="en-CA" dirty="0">
                <a:cs typeface="Arial Narrow"/>
              </a:rPr>
              <a:t> 2016. Web. </a:t>
            </a:r>
          </a:p>
          <a:p>
            <a:pPr marL="7701" marR="242975">
              <a:spcBef>
                <a:spcPts val="55"/>
              </a:spcBef>
            </a:pPr>
            <a:r>
              <a:rPr lang="en-CA" dirty="0">
                <a:cs typeface="Arial Narrow"/>
              </a:rPr>
              <a:t>Kamer, Jurriaan. “How to Build Your Own ‘Spotify Model’.” </a:t>
            </a:r>
            <a:r>
              <a:rPr lang="en-CA" i="1" dirty="0">
                <a:cs typeface="Arial Narrow"/>
              </a:rPr>
              <a:t>Medium.com,</a:t>
            </a:r>
            <a:r>
              <a:rPr lang="en-CA" dirty="0">
                <a:cs typeface="Arial Narrow"/>
              </a:rPr>
              <a:t> 9 Feb. 2018. Web.</a:t>
            </a:r>
          </a:p>
          <a:p>
            <a:pPr marL="7701" marR="242975">
              <a:spcBef>
                <a:spcPts val="55"/>
              </a:spcBef>
            </a:pPr>
            <a:r>
              <a:rPr lang="en-CA" dirty="0">
                <a:cs typeface="Arial Narrow"/>
              </a:rPr>
              <a:t>Kendis Team. “Exploring Key Elements of Spotify’s Agile Scaling Model.” </a:t>
            </a:r>
            <a:r>
              <a:rPr lang="en-CA" i="1" dirty="0">
                <a:cs typeface="Arial Narrow"/>
              </a:rPr>
              <a:t>Medium.com,</a:t>
            </a:r>
            <a:r>
              <a:rPr lang="en-CA" dirty="0">
                <a:cs typeface="Arial Narrow"/>
              </a:rPr>
              <a:t> 23 July 2018. Web.  </a:t>
            </a:r>
          </a:p>
          <a:p>
            <a:pPr marL="7701" marR="242975">
              <a:spcBef>
                <a:spcPts val="55"/>
              </a:spcBef>
            </a:pPr>
            <a:r>
              <a:rPr lang="en-CA" dirty="0">
                <a:cs typeface="Arial Narrow"/>
              </a:rPr>
              <a:t>Lindstrom, Lowell. “7 Skills You Need to Be a Great Product Owner.” </a:t>
            </a:r>
            <a:r>
              <a:rPr lang="en-CA" i="1" dirty="0">
                <a:cs typeface="Arial Narrow"/>
              </a:rPr>
              <a:t>Scrum Alliance,</a:t>
            </a:r>
            <a:r>
              <a:rPr lang="en-CA" dirty="0">
                <a:cs typeface="Arial Narrow"/>
              </a:rPr>
              <a:t> n.d. Web.</a:t>
            </a:r>
          </a:p>
        </p:txBody>
      </p:sp>
      <p:sp>
        <p:nvSpPr>
          <p:cNvPr id="5" name="Title 4">
            <a:extLst>
              <a:ext uri="{FF2B5EF4-FFF2-40B4-BE49-F238E27FC236}">
                <a16:creationId xmlns:a16="http://schemas.microsoft.com/office/drawing/2014/main" id="{DE626062-C3E0-C440-8080-B1BE42E1C4FF}"/>
              </a:ext>
            </a:extLst>
          </p:cNvPr>
          <p:cNvSpPr>
            <a:spLocks noGrp="1"/>
          </p:cNvSpPr>
          <p:nvPr>
            <p:ph type="title"/>
          </p:nvPr>
        </p:nvSpPr>
        <p:spPr>
          <a:xfrm>
            <a:off x="381794" y="422310"/>
            <a:ext cx="6713321" cy="1130188"/>
          </a:xfrm>
        </p:spPr>
        <p:txBody>
          <a:bodyPr/>
          <a:lstStyle/>
          <a:p>
            <a:r>
              <a:rPr lang="en-US" dirty="0"/>
              <a:t>Bibliography – Product Ownership</a:t>
            </a:r>
          </a:p>
        </p:txBody>
      </p:sp>
      <p:sp>
        <p:nvSpPr>
          <p:cNvPr id="3" name="Text Placeholder 2"/>
          <p:cNvSpPr>
            <a:spLocks noGrp="1"/>
          </p:cNvSpPr>
          <p:nvPr>
            <p:ph type="body" sz="quarter" idx="13"/>
          </p:nvPr>
        </p:nvSpPr>
        <p:spPr>
          <a:prstGeom prst="rect">
            <a:avLst/>
          </a:prstGeom>
        </p:spPr>
        <p:txBody>
          <a:bodyPr/>
          <a:lstStyle/>
          <a:p>
            <a:pPr marL="7701" marR="242975">
              <a:spcBef>
                <a:spcPts val="55"/>
              </a:spcBef>
            </a:pPr>
            <a:r>
              <a:rPr lang="en-CA" dirty="0">
                <a:cs typeface="Arial Narrow"/>
              </a:rPr>
              <a:t>A, Karen. “20 Mental Models for Product Managers.” </a:t>
            </a:r>
            <a:r>
              <a:rPr lang="en-CA" i="1" dirty="0">
                <a:cs typeface="Arial Narrow"/>
              </a:rPr>
              <a:t>Medium, Product Management Insider</a:t>
            </a:r>
            <a:r>
              <a:rPr lang="en-CA" dirty="0">
                <a:cs typeface="Arial Narrow"/>
              </a:rPr>
              <a:t>, 2 Aug. 2018. Web. </a:t>
            </a:r>
          </a:p>
          <a:p>
            <a:pPr marL="7701" marR="242975">
              <a:spcBef>
                <a:spcPts val="55"/>
              </a:spcBef>
            </a:pPr>
            <a:r>
              <a:rPr lang="en-CA" dirty="0">
                <a:cs typeface="Arial Narrow"/>
              </a:rPr>
              <a:t>Adams, Paul. “Product Teams: How to Build &amp; Structure Product Teams for Growth.” </a:t>
            </a:r>
            <a:r>
              <a:rPr lang="en-CA" i="1" dirty="0">
                <a:cs typeface="Arial Narrow"/>
              </a:rPr>
              <a:t>Inside Intercom</a:t>
            </a:r>
            <a:r>
              <a:rPr lang="en-CA" dirty="0">
                <a:cs typeface="Arial Narrow"/>
              </a:rPr>
              <a:t>, 30 Oct. 2019. Web. </a:t>
            </a:r>
          </a:p>
          <a:p>
            <a:pPr marL="7701" marR="242975">
              <a:spcBef>
                <a:spcPts val="55"/>
              </a:spcBef>
            </a:pPr>
            <a:r>
              <a:rPr lang="en-CA" dirty="0">
                <a:cs typeface="Arial Narrow"/>
              </a:rPr>
              <a:t>Agile Alliance. “Product Owner.” </a:t>
            </a:r>
            <a:r>
              <a:rPr lang="en-CA" i="1" dirty="0">
                <a:cs typeface="Arial Narrow"/>
              </a:rPr>
              <a:t>Agile Alliance,</a:t>
            </a:r>
            <a:r>
              <a:rPr lang="en-CA" dirty="0">
                <a:cs typeface="Arial Narrow"/>
              </a:rPr>
              <a:t> n.d. Web.</a:t>
            </a:r>
          </a:p>
          <a:p>
            <a:pPr marL="7701" marR="242975">
              <a:spcBef>
                <a:spcPts val="55"/>
              </a:spcBef>
            </a:pPr>
            <a:r>
              <a:rPr lang="en-US" dirty="0"/>
              <a:t>“Aligning IT Funding Models to the Pace of Technology Change.” </a:t>
            </a:r>
            <a:r>
              <a:rPr lang="en-US" i="1" dirty="0"/>
              <a:t>EDUCAUSE</a:t>
            </a:r>
            <a:r>
              <a:rPr lang="en-US" dirty="0"/>
              <a:t>. 14 Dec. 2015. Web. </a:t>
            </a:r>
          </a:p>
          <a:p>
            <a:pPr marL="7701" marR="242975">
              <a:spcBef>
                <a:spcPts val="55"/>
              </a:spcBef>
            </a:pPr>
            <a:r>
              <a:rPr lang="en-CA" dirty="0">
                <a:cs typeface="Arial Narrow"/>
              </a:rPr>
              <a:t>Banfield, Richard, et al. “On-Demand Webinar: Strategies for Scaling Your (Growing) Enterprise Product Team.” </a:t>
            </a:r>
            <a:r>
              <a:rPr lang="en-CA" i="1" dirty="0">
                <a:cs typeface="Arial Narrow"/>
              </a:rPr>
              <a:t>Pluralsight</a:t>
            </a:r>
            <a:r>
              <a:rPr lang="en-CA" dirty="0">
                <a:cs typeface="Arial Narrow"/>
              </a:rPr>
              <a:t>, 31 Jan. 2018. Web. </a:t>
            </a:r>
          </a:p>
          <a:p>
            <a:pPr marL="7701" marR="242975">
              <a:spcBef>
                <a:spcPts val="55"/>
              </a:spcBef>
            </a:pPr>
            <a:r>
              <a:rPr lang="en-CA" dirty="0">
                <a:cs typeface="Arial Narrow"/>
              </a:rPr>
              <a:t>Beck, Ken, et al. “What is the Agile Manifesto?” </a:t>
            </a:r>
            <a:r>
              <a:rPr lang="en-CA" i="1" dirty="0">
                <a:cs typeface="Arial Narrow"/>
              </a:rPr>
              <a:t>Agile Alliance</a:t>
            </a:r>
            <a:r>
              <a:rPr lang="en-CA" dirty="0">
                <a:cs typeface="Arial Narrow"/>
              </a:rPr>
              <a:t>, 2022. Web.</a:t>
            </a:r>
          </a:p>
          <a:p>
            <a:pPr marL="7701" marR="242975">
              <a:spcBef>
                <a:spcPts val="55"/>
              </a:spcBef>
            </a:pPr>
            <a:r>
              <a:rPr lang="en-CA" dirty="0">
                <a:cs typeface="Arial Narrow"/>
              </a:rPr>
              <a:t>Blueprint. “10 Ways Requirements Can Sabotage Your Projects Right From the Start.” </a:t>
            </a:r>
            <a:r>
              <a:rPr lang="en-CA" i="1" dirty="0">
                <a:cs typeface="Arial Narrow"/>
              </a:rPr>
              <a:t>Blueprint,</a:t>
            </a:r>
            <a:r>
              <a:rPr lang="en-CA" dirty="0">
                <a:cs typeface="Arial Narrow"/>
              </a:rPr>
              <a:t> 2012. Web. </a:t>
            </a:r>
          </a:p>
          <a:p>
            <a:pPr marL="7701" marR="242975">
              <a:spcBef>
                <a:spcPts val="55"/>
              </a:spcBef>
            </a:pPr>
            <a:r>
              <a:rPr lang="en-CA" dirty="0">
                <a:cs typeface="Arial Narrow"/>
              </a:rPr>
              <a:t>Breddels, Dajo, and Paul Kuijten. “Product Owner Value Game.” </a:t>
            </a:r>
            <a:r>
              <a:rPr lang="en-CA" i="1" dirty="0">
                <a:cs typeface="Arial Narrow"/>
              </a:rPr>
              <a:t>Agile2015 Conference,</a:t>
            </a:r>
            <a:r>
              <a:rPr lang="en-CA" dirty="0">
                <a:cs typeface="Arial Narrow"/>
              </a:rPr>
              <a:t> 2015. Web. </a:t>
            </a:r>
          </a:p>
          <a:p>
            <a:pPr marL="7701" marR="242975">
              <a:spcBef>
                <a:spcPts val="55"/>
              </a:spcBef>
            </a:pPr>
            <a:r>
              <a:rPr lang="en-CA" dirty="0">
                <a:cs typeface="Arial Narrow"/>
              </a:rPr>
              <a:t>Cagan, Martin. “Behind Every Great Product.” </a:t>
            </a:r>
            <a:r>
              <a:rPr lang="en-CA" i="1" dirty="0">
                <a:cs typeface="Arial Narrow"/>
              </a:rPr>
              <a:t>Silicon Valley Product Group</a:t>
            </a:r>
            <a:r>
              <a:rPr lang="en-CA" dirty="0">
                <a:cs typeface="Arial Narrow"/>
              </a:rPr>
              <a:t>, 2005. Web. </a:t>
            </a:r>
          </a:p>
          <a:p>
            <a:pPr marL="7701" marR="242975">
              <a:spcBef>
                <a:spcPts val="55"/>
              </a:spcBef>
            </a:pPr>
            <a:r>
              <a:rPr lang="en-CA" dirty="0">
                <a:cs typeface="Arial Narrow"/>
              </a:rPr>
              <a:t>Cohn, Mike “What is a product?” </a:t>
            </a:r>
            <a:r>
              <a:rPr lang="en-CA" i="1" dirty="0">
                <a:cs typeface="Arial Narrow"/>
              </a:rPr>
              <a:t>Mountain Goat Software</a:t>
            </a:r>
            <a:r>
              <a:rPr lang="en-CA" dirty="0">
                <a:cs typeface="Arial Narrow"/>
              </a:rPr>
              <a:t>, 16 Sept. 2016, Web</a:t>
            </a:r>
          </a:p>
          <a:p>
            <a:pPr marL="7701" marR="242975">
              <a:spcBef>
                <a:spcPts val="55"/>
              </a:spcBef>
            </a:pPr>
            <a:endParaRPr lang="en-CA" dirty="0">
              <a:cs typeface="Arial Narrow"/>
            </a:endParaRPr>
          </a:p>
        </p:txBody>
      </p:sp>
    </p:spTree>
    <p:extLst>
      <p:ext uri="{BB962C8B-B14F-4D97-AF65-F5344CB8AC3E}">
        <p14:creationId xmlns:p14="http://schemas.microsoft.com/office/powerpoint/2010/main" val="18810555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pPr marL="7701" marR="242975">
              <a:spcBef>
                <a:spcPts val="55"/>
              </a:spcBef>
            </a:pPr>
            <a:r>
              <a:rPr lang="en-CA" dirty="0">
                <a:cs typeface="Arial Narrow"/>
              </a:rPr>
              <a:t>Pichler, Roman. “Product Management Framework.” </a:t>
            </a:r>
            <a:r>
              <a:rPr lang="en-CA" i="1" dirty="0">
                <a:cs typeface="Arial Narrow"/>
              </a:rPr>
              <a:t>Pichler Consulting Limited,</a:t>
            </a:r>
            <a:r>
              <a:rPr lang="en-CA" dirty="0">
                <a:cs typeface="Arial Narrow"/>
              </a:rPr>
              <a:t> 2014. Web. </a:t>
            </a:r>
          </a:p>
          <a:p>
            <a:pPr marL="7701" marR="242975">
              <a:spcBef>
                <a:spcPts val="55"/>
              </a:spcBef>
            </a:pPr>
            <a:r>
              <a:rPr lang="en-CA" dirty="0">
                <a:cs typeface="Arial Narrow"/>
              </a:rPr>
              <a:t>Pichler, Roman. “Sprint Planning Tips for Product Owners.” </a:t>
            </a:r>
            <a:r>
              <a:rPr lang="en-CA" i="1" dirty="0">
                <a:cs typeface="Arial Narrow"/>
              </a:rPr>
              <a:t>LinkedIn,</a:t>
            </a:r>
            <a:r>
              <a:rPr lang="en-CA" dirty="0">
                <a:cs typeface="Arial Narrow"/>
              </a:rPr>
              <a:t> 4 Sept. 2018. Web. </a:t>
            </a:r>
          </a:p>
          <a:p>
            <a:pPr marL="7701" marR="242975">
              <a:spcBef>
                <a:spcPts val="55"/>
              </a:spcBef>
            </a:pPr>
            <a:r>
              <a:rPr lang="en-CA" dirty="0">
                <a:cs typeface="Arial Narrow"/>
              </a:rPr>
              <a:t>Pichler, Roman. “What Is Product Management?” </a:t>
            </a:r>
            <a:r>
              <a:rPr lang="en-CA" i="1" dirty="0">
                <a:cs typeface="Arial Narrow"/>
              </a:rPr>
              <a:t>Pichler Consulting Limited,</a:t>
            </a:r>
            <a:r>
              <a:rPr lang="en-CA" dirty="0">
                <a:cs typeface="Arial Narrow"/>
              </a:rPr>
              <a:t> 26 Nov. 2014. Web. </a:t>
            </a:r>
          </a:p>
          <a:p>
            <a:pPr marL="7701" marR="242975">
              <a:spcBef>
                <a:spcPts val="55"/>
              </a:spcBef>
            </a:pPr>
            <a:r>
              <a:rPr lang="en-CA" dirty="0">
                <a:cs typeface="Arial Narrow"/>
              </a:rPr>
              <a:t>Radigan, Dan. “Putting the ‘Flow' Back in Workflow With WIP Limits.” </a:t>
            </a:r>
            <a:r>
              <a:rPr lang="en-CA" i="1" dirty="0">
                <a:cs typeface="Arial Narrow"/>
              </a:rPr>
              <a:t>Atlassian,</a:t>
            </a:r>
            <a:r>
              <a:rPr lang="en-CA" dirty="0">
                <a:cs typeface="Arial Narrow"/>
              </a:rPr>
              <a:t> n.d. Web.</a:t>
            </a:r>
          </a:p>
          <a:p>
            <a:pPr marL="7701" marR="242975">
              <a:spcBef>
                <a:spcPts val="55"/>
              </a:spcBef>
            </a:pPr>
            <a:r>
              <a:rPr lang="en-CA" dirty="0">
                <a:cs typeface="Arial Narrow"/>
              </a:rPr>
              <a:t>Royce, W.W. “M</a:t>
            </a:r>
            <a:r>
              <a:rPr lang="en-US" dirty="0">
                <a:cs typeface="Arial Narrow"/>
              </a:rPr>
              <a:t>anaging the Development of Large Software Systems,” 1970. </a:t>
            </a:r>
            <a:endParaRPr lang="en-CA" dirty="0">
              <a:cs typeface="Arial Narrow"/>
            </a:endParaRPr>
          </a:p>
          <a:p>
            <a:pPr marL="7701" marR="242975">
              <a:spcBef>
                <a:spcPts val="55"/>
              </a:spcBef>
            </a:pPr>
            <a:r>
              <a:rPr lang="en-CA" dirty="0">
                <a:cs typeface="Arial Narrow"/>
              </a:rPr>
              <a:t>Rubin, Ken. “Essential Scrum,” </a:t>
            </a:r>
            <a:r>
              <a:rPr lang="en-CA" i="1" dirty="0">
                <a:cs typeface="Arial Narrow"/>
              </a:rPr>
              <a:t>Agile Alliance</a:t>
            </a:r>
            <a:r>
              <a:rPr lang="en-CA" dirty="0">
                <a:cs typeface="Arial Narrow"/>
              </a:rPr>
              <a:t>, n.d. Web.</a:t>
            </a:r>
          </a:p>
          <a:p>
            <a:pPr marL="7701" marR="242975">
              <a:spcBef>
                <a:spcPts val="55"/>
              </a:spcBef>
            </a:pPr>
            <a:r>
              <a:rPr lang="en-CA" dirty="0">
                <a:cs typeface="Arial Narrow"/>
              </a:rPr>
              <a:t>Schuurman, Robbin. “10 Tips for Product Owners on Agile Product Management.” </a:t>
            </a:r>
            <a:r>
              <a:rPr lang="en-CA" i="1" dirty="0">
                <a:cs typeface="Arial Narrow"/>
              </a:rPr>
              <a:t>Scrum.org</a:t>
            </a:r>
            <a:r>
              <a:rPr lang="en-CA" dirty="0">
                <a:cs typeface="Arial Narrow"/>
              </a:rPr>
              <a:t>, 28 Nov. 2017. Web. </a:t>
            </a:r>
          </a:p>
          <a:p>
            <a:pPr marL="7701" marR="242975">
              <a:spcBef>
                <a:spcPts val="55"/>
              </a:spcBef>
            </a:pPr>
            <a:r>
              <a:rPr lang="en-CA" dirty="0">
                <a:cs typeface="Arial Narrow"/>
              </a:rPr>
              <a:t>Schuurman, Robbin. “10 Tips for Product Owners on (Business) Value.” </a:t>
            </a:r>
            <a:r>
              <a:rPr lang="en-CA" i="1" dirty="0">
                <a:cs typeface="Arial Narrow"/>
              </a:rPr>
              <a:t>Scrum.org, </a:t>
            </a:r>
            <a:r>
              <a:rPr lang="en-CA" dirty="0">
                <a:cs typeface="Arial Narrow"/>
              </a:rPr>
              <a:t>30 Nov. 2017. Web. </a:t>
            </a:r>
          </a:p>
          <a:p>
            <a:pPr marL="7701" marR="242975">
              <a:spcBef>
                <a:spcPts val="55"/>
              </a:spcBef>
            </a:pPr>
            <a:r>
              <a:rPr lang="en-CA" dirty="0">
                <a:cs typeface="Arial Narrow"/>
              </a:rPr>
              <a:t>Schuurman, Robbin. “10 Tips for Product Owners on Product Backlog Management.” </a:t>
            </a:r>
            <a:r>
              <a:rPr lang="en-CA" i="1" dirty="0">
                <a:cs typeface="Arial Narrow"/>
              </a:rPr>
              <a:t>Scrum.org,</a:t>
            </a:r>
            <a:r>
              <a:rPr lang="en-CA" dirty="0">
                <a:cs typeface="Arial Narrow"/>
              </a:rPr>
              <a:t> 5 Dec. 2017. Web. </a:t>
            </a:r>
          </a:p>
          <a:p>
            <a:pPr marL="7701" marR="242975">
              <a:spcBef>
                <a:spcPts val="55"/>
              </a:spcBef>
            </a:pPr>
            <a:r>
              <a:rPr lang="en-CA" dirty="0">
                <a:cs typeface="Arial Narrow"/>
              </a:rPr>
              <a:t>Schuurman, Robbin. “10 Tips for Product Owners on the Product Vision.” </a:t>
            </a:r>
            <a:r>
              <a:rPr lang="en-CA" i="1" dirty="0">
                <a:cs typeface="Arial Narrow"/>
              </a:rPr>
              <a:t>Scrum.org,</a:t>
            </a:r>
            <a:r>
              <a:rPr lang="en-CA" dirty="0">
                <a:cs typeface="Arial Narrow"/>
              </a:rPr>
              <a:t> 29 Nov. 2017. Web. </a:t>
            </a:r>
          </a:p>
        </p:txBody>
      </p:sp>
      <p:sp>
        <p:nvSpPr>
          <p:cNvPr id="5" name="Title 4">
            <a:extLst>
              <a:ext uri="{FF2B5EF4-FFF2-40B4-BE49-F238E27FC236}">
                <a16:creationId xmlns:a16="http://schemas.microsoft.com/office/drawing/2014/main" id="{DE626062-C3E0-C440-8080-B1BE42E1C4FF}"/>
              </a:ext>
            </a:extLst>
          </p:cNvPr>
          <p:cNvSpPr>
            <a:spLocks noGrp="1"/>
          </p:cNvSpPr>
          <p:nvPr>
            <p:ph type="title"/>
          </p:nvPr>
        </p:nvSpPr>
        <p:spPr>
          <a:xfrm>
            <a:off x="381794" y="422310"/>
            <a:ext cx="6713321" cy="1130188"/>
          </a:xfrm>
        </p:spPr>
        <p:txBody>
          <a:bodyPr/>
          <a:lstStyle/>
          <a:p>
            <a:r>
              <a:rPr lang="en-US" dirty="0"/>
              <a:t>Bibliography – Product Ownership</a:t>
            </a:r>
          </a:p>
        </p:txBody>
      </p:sp>
      <p:sp>
        <p:nvSpPr>
          <p:cNvPr id="3" name="Text Placeholder 2"/>
          <p:cNvSpPr>
            <a:spLocks noGrp="1"/>
          </p:cNvSpPr>
          <p:nvPr>
            <p:ph type="body" sz="quarter" idx="13"/>
          </p:nvPr>
        </p:nvSpPr>
        <p:spPr>
          <a:prstGeom prst="rect">
            <a:avLst/>
          </a:prstGeom>
        </p:spPr>
        <p:txBody>
          <a:bodyPr/>
          <a:lstStyle/>
          <a:p>
            <a:pPr marL="7701" marR="242975">
              <a:spcBef>
                <a:spcPts val="55"/>
              </a:spcBef>
            </a:pPr>
            <a:r>
              <a:rPr lang="en-CA" dirty="0">
                <a:cs typeface="Arial Narrow"/>
              </a:rPr>
              <a:t>Lukassen, Chris. “The Five Belts Of The Product Owner.” </a:t>
            </a:r>
            <a:r>
              <a:rPr lang="en-CA" i="1" dirty="0">
                <a:cs typeface="Arial Narrow"/>
              </a:rPr>
              <a:t>Xebia.com,</a:t>
            </a:r>
            <a:r>
              <a:rPr lang="en-CA" dirty="0">
                <a:cs typeface="Arial Narrow"/>
              </a:rPr>
              <a:t> 20 Sept. 2016. Web. </a:t>
            </a:r>
          </a:p>
          <a:p>
            <a:pPr marL="7701" marR="242975">
              <a:spcBef>
                <a:spcPts val="55"/>
              </a:spcBef>
            </a:pPr>
            <a:r>
              <a:rPr lang="en-CA" dirty="0">
                <a:cs typeface="Arial Narrow"/>
              </a:rPr>
              <a:t>Management 3.0. “Delegation Poker Product Image.” </a:t>
            </a:r>
            <a:r>
              <a:rPr lang="en-CA" i="1" dirty="0">
                <a:cs typeface="Arial Narrow"/>
              </a:rPr>
              <a:t>Management 3.0</a:t>
            </a:r>
            <a:r>
              <a:rPr lang="en-CA" dirty="0">
                <a:cs typeface="Arial Narrow"/>
              </a:rPr>
              <a:t>, n.d. Web.</a:t>
            </a:r>
          </a:p>
          <a:p>
            <a:pPr marL="7701" marR="242975">
              <a:spcBef>
                <a:spcPts val="55"/>
              </a:spcBef>
            </a:pPr>
            <a:r>
              <a:rPr lang="en-CA" dirty="0">
                <a:cs typeface="Arial Narrow"/>
              </a:rPr>
              <a:t>McCloskey, Heather. “Scaling Product Management: Secrets to Defeating Common Challenges.” </a:t>
            </a:r>
            <a:r>
              <a:rPr lang="en-CA" i="1" dirty="0">
                <a:cs typeface="Arial Narrow"/>
              </a:rPr>
              <a:t>ProductPlan</a:t>
            </a:r>
            <a:r>
              <a:rPr lang="en-CA" dirty="0">
                <a:cs typeface="Arial Narrow"/>
              </a:rPr>
              <a:t>, 12 July 2019. Web. </a:t>
            </a:r>
          </a:p>
          <a:p>
            <a:pPr marL="7701" marR="242975">
              <a:spcBef>
                <a:spcPts val="55"/>
              </a:spcBef>
            </a:pPr>
            <a:r>
              <a:rPr lang="en-CA" dirty="0">
                <a:cs typeface="Arial Narrow"/>
              </a:rPr>
              <a:t>McCloskey, Heather. “When and How to Scale Your Product Team.” </a:t>
            </a:r>
            <a:r>
              <a:rPr lang="en-CA" i="1" dirty="0">
                <a:cs typeface="Arial Narrow"/>
              </a:rPr>
              <a:t>UserVoice</a:t>
            </a:r>
            <a:r>
              <a:rPr lang="en-CA" dirty="0">
                <a:cs typeface="Arial Narrow"/>
              </a:rPr>
              <a:t>, 21 Feb. 2017. Web. </a:t>
            </a:r>
          </a:p>
          <a:p>
            <a:pPr marL="7701" marR="242975">
              <a:spcBef>
                <a:spcPts val="55"/>
              </a:spcBef>
            </a:pPr>
            <a:r>
              <a:rPr lang="en-CA" dirty="0">
                <a:cs typeface="Arial Narrow"/>
              </a:rPr>
              <a:t>Mironov, Rich. “Scaling Up Product Manager/Owner Teams: Rich Mironov's Product Bytes.” </a:t>
            </a:r>
            <a:r>
              <a:rPr lang="en-CA" i="1" dirty="0">
                <a:cs typeface="Arial Narrow"/>
              </a:rPr>
              <a:t>Rich Mironov's Product Bytes, Mironov Consulting</a:t>
            </a:r>
            <a:r>
              <a:rPr lang="en-CA" dirty="0">
                <a:cs typeface="Arial Narrow"/>
              </a:rPr>
              <a:t>, 12 April 2014 . Web. </a:t>
            </a:r>
          </a:p>
          <a:p>
            <a:pPr marL="7701" marR="242975">
              <a:spcBef>
                <a:spcPts val="55"/>
              </a:spcBef>
            </a:pPr>
            <a:r>
              <a:rPr lang="en-CA" dirty="0">
                <a:cs typeface="Arial Narrow"/>
              </a:rPr>
              <a:t>Modi, Sunila, et al., </a:t>
            </a:r>
            <a:r>
              <a:rPr lang="en-US" dirty="0"/>
              <a:t>“Negotiating Common Ground in Distributed Agile Development: A Case Study Perspective.</a:t>
            </a:r>
            <a:r>
              <a:rPr lang="en-US" i="1" dirty="0"/>
              <a:t>” IEE Explore</a:t>
            </a:r>
            <a:r>
              <a:rPr lang="en-US" dirty="0"/>
              <a:t>, 30 September 2013.</a:t>
            </a:r>
            <a:endParaRPr lang="en-CA" dirty="0"/>
          </a:p>
          <a:p>
            <a:pPr marL="7701" marR="242975">
              <a:spcBef>
                <a:spcPts val="55"/>
              </a:spcBef>
            </a:pPr>
            <a:r>
              <a:rPr lang="en-CA" dirty="0">
                <a:cs typeface="Arial Narrow"/>
              </a:rPr>
              <a:t>Overeem, Barry. “A Product Owner Self-Assessment.” </a:t>
            </a:r>
            <a:r>
              <a:rPr lang="en-CA" i="1" dirty="0">
                <a:cs typeface="Arial Narrow"/>
              </a:rPr>
              <a:t>Barry Overeem, </a:t>
            </a:r>
            <a:r>
              <a:rPr lang="en-CA" dirty="0">
                <a:cs typeface="Arial Narrow"/>
              </a:rPr>
              <a:t>6 March 2017. Web. </a:t>
            </a:r>
          </a:p>
          <a:p>
            <a:pPr marL="7701" marR="242975">
              <a:spcBef>
                <a:spcPts val="55"/>
              </a:spcBef>
            </a:pPr>
            <a:r>
              <a:rPr lang="en-CA" dirty="0">
                <a:cs typeface="Arial Narrow"/>
              </a:rPr>
              <a:t>Overeem, Barry. “Retrospective: Using the Team Radar.” </a:t>
            </a:r>
            <a:r>
              <a:rPr lang="en-CA" i="1" dirty="0">
                <a:cs typeface="Arial Narrow"/>
              </a:rPr>
              <a:t>Barry Overeem,</a:t>
            </a:r>
            <a:r>
              <a:rPr lang="en-CA" dirty="0">
                <a:cs typeface="Arial Narrow"/>
              </a:rPr>
              <a:t> 27 Feb. 2017. Web. </a:t>
            </a:r>
          </a:p>
          <a:p>
            <a:pPr marL="7701" marR="242975">
              <a:spcBef>
                <a:spcPts val="55"/>
              </a:spcBef>
            </a:pPr>
            <a:r>
              <a:rPr lang="en-CA" dirty="0">
                <a:cs typeface="Arial Narrow"/>
              </a:rPr>
              <a:t>Pichler, Roman. “How to Scale the Scrum Product Owner.” </a:t>
            </a:r>
            <a:r>
              <a:rPr lang="en-CA" i="1" dirty="0">
                <a:cs typeface="Arial Narrow"/>
              </a:rPr>
              <a:t>Roman Pichler</a:t>
            </a:r>
            <a:r>
              <a:rPr lang="en-CA" dirty="0">
                <a:cs typeface="Arial Narrow"/>
              </a:rPr>
              <a:t>, 28 June 2016. Web. </a:t>
            </a:r>
          </a:p>
          <a:p>
            <a:pPr marL="7701" marR="242975">
              <a:spcBef>
                <a:spcPts val="55"/>
              </a:spcBef>
            </a:pPr>
            <a:endParaRPr lang="en-CA" dirty="0">
              <a:cs typeface="Arial Narrow"/>
            </a:endParaRPr>
          </a:p>
        </p:txBody>
      </p:sp>
    </p:spTree>
    <p:extLst>
      <p:ext uri="{BB962C8B-B14F-4D97-AF65-F5344CB8AC3E}">
        <p14:creationId xmlns:p14="http://schemas.microsoft.com/office/powerpoint/2010/main" val="39040277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pPr marL="7701" marR="242975">
              <a:spcBef>
                <a:spcPts val="55"/>
              </a:spcBef>
            </a:pPr>
            <a:r>
              <a:rPr lang="en-US" dirty="0">
                <a:cs typeface="Arial Narrow"/>
              </a:rPr>
              <a:t>Ulrich, Catherine. “The 6 Types of Product Managers. Which One Do You Need?” </a:t>
            </a:r>
            <a:r>
              <a:rPr lang="en-US" i="1" dirty="0">
                <a:cs typeface="Arial Narrow"/>
              </a:rPr>
              <a:t>Medium.com,</a:t>
            </a:r>
            <a:r>
              <a:rPr lang="en-US" dirty="0">
                <a:cs typeface="Arial Narrow"/>
              </a:rPr>
              <a:t> 19 Dec. 2017. Web.</a:t>
            </a:r>
          </a:p>
          <a:p>
            <a:pPr marL="7701" marR="242975">
              <a:spcBef>
                <a:spcPts val="55"/>
              </a:spcBef>
            </a:pPr>
            <a:r>
              <a:rPr lang="en-US" dirty="0">
                <a:cs typeface="Arial Narrow"/>
              </a:rPr>
              <a:t>VersionOne. “12th Annual State of Agile Report.” </a:t>
            </a:r>
            <a:r>
              <a:rPr lang="en-US" i="1" dirty="0">
                <a:cs typeface="Arial Narrow"/>
              </a:rPr>
              <a:t>VersionOne,</a:t>
            </a:r>
            <a:r>
              <a:rPr lang="en-US" dirty="0">
                <a:cs typeface="Arial Narrow"/>
              </a:rPr>
              <a:t> 9 April 2018. Web. </a:t>
            </a:r>
          </a:p>
          <a:p>
            <a:pPr marL="7701" marR="242975">
              <a:spcBef>
                <a:spcPts val="55"/>
              </a:spcBef>
            </a:pPr>
            <a:r>
              <a:rPr lang="en-US" dirty="0">
                <a:cs typeface="Arial Narrow"/>
              </a:rPr>
              <a:t>Verwijs, Christiaan. “Retrospective: Do The Team Radar.” </a:t>
            </a:r>
            <a:r>
              <a:rPr lang="en-US" i="1" dirty="0">
                <a:cs typeface="Arial Narrow"/>
              </a:rPr>
              <a:t>Medium.com,</a:t>
            </a:r>
            <a:r>
              <a:rPr lang="en-US" dirty="0">
                <a:cs typeface="Arial Narrow"/>
              </a:rPr>
              <a:t> 10 Feb. 2017. Web.</a:t>
            </a:r>
          </a:p>
          <a:p>
            <a:pPr marL="7701" marR="242975">
              <a:spcBef>
                <a:spcPts val="55"/>
              </a:spcBef>
            </a:pPr>
            <a:r>
              <a:rPr lang="en-US" sz="1200" dirty="0">
                <a:solidFill>
                  <a:srgbClr val="1D1D1D"/>
                </a:solidFill>
              </a:rPr>
              <a:t>“How do you define a product?” </a:t>
            </a:r>
            <a:r>
              <a:rPr lang="en-US" sz="1200" i="1" dirty="0">
                <a:solidFill>
                  <a:srgbClr val="1D1D1D"/>
                </a:solidFill>
              </a:rPr>
              <a:t>Scrum.org,</a:t>
            </a:r>
            <a:r>
              <a:rPr lang="en-US" sz="1200" dirty="0">
                <a:solidFill>
                  <a:srgbClr val="1D1D1D"/>
                </a:solidFill>
              </a:rPr>
              <a:t> 4 April 2017, Web.</a:t>
            </a:r>
          </a:p>
          <a:p>
            <a:pPr marL="7701" marR="242975">
              <a:spcBef>
                <a:spcPts val="55"/>
              </a:spcBef>
            </a:pPr>
            <a:r>
              <a:rPr lang="en-CA" dirty="0">
                <a:cs typeface="Arial Narrow"/>
              </a:rPr>
              <a:t>“Product Definition.” </a:t>
            </a:r>
            <a:r>
              <a:rPr lang="en-CA" i="1" dirty="0">
                <a:cs typeface="Arial Narrow"/>
              </a:rPr>
              <a:t>Techtarget</a:t>
            </a:r>
            <a:r>
              <a:rPr lang="en-CA" dirty="0">
                <a:cs typeface="Arial Narrow"/>
              </a:rPr>
              <a:t>, Sept. 2005. Web</a:t>
            </a:r>
          </a:p>
        </p:txBody>
      </p:sp>
      <p:sp>
        <p:nvSpPr>
          <p:cNvPr id="5" name="Title 4">
            <a:extLst>
              <a:ext uri="{FF2B5EF4-FFF2-40B4-BE49-F238E27FC236}">
                <a16:creationId xmlns:a16="http://schemas.microsoft.com/office/drawing/2014/main" id="{DE626062-C3E0-C440-8080-B1BE42E1C4FF}"/>
              </a:ext>
            </a:extLst>
          </p:cNvPr>
          <p:cNvSpPr>
            <a:spLocks noGrp="1"/>
          </p:cNvSpPr>
          <p:nvPr>
            <p:ph type="title"/>
          </p:nvPr>
        </p:nvSpPr>
        <p:spPr>
          <a:xfrm>
            <a:off x="381794" y="422310"/>
            <a:ext cx="6713321" cy="1130188"/>
          </a:xfrm>
        </p:spPr>
        <p:txBody>
          <a:bodyPr/>
          <a:lstStyle/>
          <a:p>
            <a:r>
              <a:rPr lang="en-US" dirty="0"/>
              <a:t>Bibliography – Product Ownership</a:t>
            </a:r>
          </a:p>
        </p:txBody>
      </p:sp>
      <p:sp>
        <p:nvSpPr>
          <p:cNvPr id="3" name="Text Placeholder 2"/>
          <p:cNvSpPr>
            <a:spLocks noGrp="1"/>
          </p:cNvSpPr>
          <p:nvPr>
            <p:ph type="body" sz="quarter" idx="13"/>
          </p:nvPr>
        </p:nvSpPr>
        <p:spPr>
          <a:prstGeom prst="rect">
            <a:avLst/>
          </a:prstGeom>
        </p:spPr>
        <p:txBody>
          <a:bodyPr/>
          <a:lstStyle/>
          <a:p>
            <a:pPr marL="7701" marR="242975">
              <a:spcBef>
                <a:spcPts val="55"/>
              </a:spcBef>
            </a:pPr>
            <a:r>
              <a:rPr lang="en-CA" dirty="0">
                <a:cs typeface="Arial Narrow"/>
              </a:rPr>
              <a:t>Schuurman, Robbin. “Tips for Starting Product Owners.” </a:t>
            </a:r>
            <a:r>
              <a:rPr lang="en-CA" i="1" dirty="0">
                <a:cs typeface="Arial Narrow"/>
              </a:rPr>
              <a:t>Scrum.org,</a:t>
            </a:r>
            <a:r>
              <a:rPr lang="en-CA" dirty="0">
                <a:cs typeface="Arial Narrow"/>
              </a:rPr>
              <a:t> 27 Nov. 2017. Web. </a:t>
            </a:r>
          </a:p>
          <a:p>
            <a:pPr marL="7701" marR="242975">
              <a:spcBef>
                <a:spcPts val="55"/>
              </a:spcBef>
            </a:pPr>
            <a:r>
              <a:rPr lang="en-CA" dirty="0">
                <a:cs typeface="Arial Narrow"/>
              </a:rPr>
              <a:t>Sharma, Rohit. “Scaling Product Teams the Structured Way.” </a:t>
            </a:r>
            <a:r>
              <a:rPr lang="en-CA" i="1" dirty="0">
                <a:cs typeface="Arial Narrow"/>
              </a:rPr>
              <a:t>Monetary Musings</a:t>
            </a:r>
            <a:r>
              <a:rPr lang="en-CA" dirty="0">
                <a:cs typeface="Arial Narrow"/>
              </a:rPr>
              <a:t>, 28 Nov. 2016. Web. </a:t>
            </a:r>
          </a:p>
          <a:p>
            <a:pPr marL="7701" marR="242975">
              <a:spcBef>
                <a:spcPts val="55"/>
              </a:spcBef>
            </a:pPr>
            <a:r>
              <a:rPr lang="en-CA" dirty="0">
                <a:cs typeface="Arial Narrow"/>
              </a:rPr>
              <a:t>Sharma, Rohit. “Scaling Product Teams the Structured Way.” </a:t>
            </a:r>
            <a:r>
              <a:rPr lang="en-CA" i="1" dirty="0">
                <a:cs typeface="Arial Narrow"/>
              </a:rPr>
              <a:t>Monetary Musings</a:t>
            </a:r>
            <a:r>
              <a:rPr lang="en-CA" dirty="0">
                <a:cs typeface="Arial Narrow"/>
              </a:rPr>
              <a:t>, 28 Nov. 2016. Web. </a:t>
            </a:r>
          </a:p>
          <a:p>
            <a:pPr marL="7701" marR="242975">
              <a:spcBef>
                <a:spcPts val="55"/>
              </a:spcBef>
            </a:pPr>
            <a:r>
              <a:rPr lang="en-US" dirty="0">
                <a:cs typeface="Arial Narrow"/>
              </a:rPr>
              <a:t>Steiner, Anne. “Start to Scale Your Product Management: Multiple Teams Working on Single Product.” </a:t>
            </a:r>
            <a:r>
              <a:rPr lang="en-US" i="1" dirty="0">
                <a:cs typeface="Arial Narrow"/>
              </a:rPr>
              <a:t>Cprime</a:t>
            </a:r>
            <a:r>
              <a:rPr lang="en-US" dirty="0">
                <a:cs typeface="Arial Narrow"/>
              </a:rPr>
              <a:t>, 6 Aug. 2019</a:t>
            </a:r>
            <a:r>
              <a:rPr lang="en-CA" dirty="0">
                <a:cs typeface="Arial Narrow"/>
              </a:rPr>
              <a:t>. Web. </a:t>
            </a:r>
          </a:p>
          <a:p>
            <a:pPr marL="7701" marR="242975">
              <a:spcBef>
                <a:spcPts val="55"/>
              </a:spcBef>
            </a:pPr>
            <a:r>
              <a:rPr lang="en-US" dirty="0">
                <a:cs typeface="Arial Narrow"/>
              </a:rPr>
              <a:t>Shirazi, Reza. “Betsy Stockdale of Seilevel: Product Managers Are Not Afraid To Be Wrong.” </a:t>
            </a:r>
            <a:r>
              <a:rPr lang="en-US" i="1" dirty="0">
                <a:cs typeface="Arial Narrow"/>
              </a:rPr>
              <a:t>Austin VOP #50,</a:t>
            </a:r>
            <a:r>
              <a:rPr lang="en-US" dirty="0">
                <a:cs typeface="Arial Narrow"/>
              </a:rPr>
              <a:t> 2 Oct. 2018. Web. </a:t>
            </a:r>
          </a:p>
          <a:p>
            <a:pPr marL="7701" marR="242975">
              <a:spcBef>
                <a:spcPts val="55"/>
              </a:spcBef>
            </a:pPr>
            <a:r>
              <a:rPr lang="en-US" dirty="0">
                <a:cs typeface="Arial Narrow"/>
              </a:rPr>
              <a:t>“The Standish Group 2015 Chaos Report.” </a:t>
            </a:r>
            <a:r>
              <a:rPr lang="en-US" i="1" dirty="0">
                <a:cs typeface="Arial Narrow"/>
              </a:rPr>
              <a:t>The Standish Group,</a:t>
            </a:r>
            <a:r>
              <a:rPr lang="en-US" dirty="0">
                <a:cs typeface="Arial Narrow"/>
              </a:rPr>
              <a:t> 2015. Web. </a:t>
            </a:r>
          </a:p>
          <a:p>
            <a:pPr marL="7701" marR="242975">
              <a:spcBef>
                <a:spcPts val="55"/>
              </a:spcBef>
            </a:pPr>
            <a:r>
              <a:rPr lang="en-US" dirty="0">
                <a:cs typeface="Arial Narrow"/>
              </a:rPr>
              <a:t>Theus, Andre. “When Should You Scale the Product Management Team?” </a:t>
            </a:r>
            <a:r>
              <a:rPr lang="en-US" i="1" dirty="0">
                <a:cs typeface="Arial Narrow"/>
              </a:rPr>
              <a:t>ProductPlan</a:t>
            </a:r>
            <a:r>
              <a:rPr lang="en-US" dirty="0">
                <a:cs typeface="Arial Narrow"/>
              </a:rPr>
              <a:t>, 7 May 2019</a:t>
            </a:r>
            <a:r>
              <a:rPr lang="en-CA" dirty="0">
                <a:cs typeface="Arial Narrow"/>
              </a:rPr>
              <a:t>. Web. </a:t>
            </a:r>
            <a:endParaRPr lang="en-US" dirty="0">
              <a:cs typeface="Arial Narrow"/>
            </a:endParaRPr>
          </a:p>
          <a:p>
            <a:pPr marL="7701" marR="242975">
              <a:spcBef>
                <a:spcPts val="55"/>
              </a:spcBef>
            </a:pPr>
            <a:r>
              <a:rPr lang="en-US" dirty="0">
                <a:cs typeface="Arial Narrow"/>
              </a:rPr>
              <a:t>Tolonen, Arto. “Scaling Product Management in a Single Product Company.” </a:t>
            </a:r>
            <a:r>
              <a:rPr lang="en-US" i="1" dirty="0">
                <a:cs typeface="Arial Narrow"/>
              </a:rPr>
              <a:t>Smartly.io</a:t>
            </a:r>
            <a:r>
              <a:rPr lang="en-US" dirty="0">
                <a:cs typeface="Arial Narrow"/>
              </a:rPr>
              <a:t>, 26 Apr. 2018</a:t>
            </a:r>
            <a:r>
              <a:rPr lang="en-CA" dirty="0">
                <a:cs typeface="Arial Narrow"/>
              </a:rPr>
              <a:t>. Web. </a:t>
            </a:r>
            <a:endParaRPr lang="en-US" dirty="0">
              <a:cs typeface="Arial Narrow"/>
            </a:endParaRPr>
          </a:p>
        </p:txBody>
      </p:sp>
    </p:spTree>
    <p:extLst>
      <p:ext uri="{BB962C8B-B14F-4D97-AF65-F5344CB8AC3E}">
        <p14:creationId xmlns:p14="http://schemas.microsoft.com/office/powerpoint/2010/main" val="36277579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626062-C3E0-C440-8080-B1BE42E1C4FF}"/>
              </a:ext>
            </a:extLst>
          </p:cNvPr>
          <p:cNvSpPr>
            <a:spLocks noGrp="1"/>
          </p:cNvSpPr>
          <p:nvPr>
            <p:ph type="title"/>
          </p:nvPr>
        </p:nvSpPr>
        <p:spPr>
          <a:xfrm>
            <a:off x="293146" y="236561"/>
            <a:ext cx="7917404" cy="1130188"/>
          </a:xfrm>
        </p:spPr>
        <p:txBody>
          <a:bodyPr/>
          <a:lstStyle/>
          <a:p>
            <a:r>
              <a:rPr lang="en-US" dirty="0"/>
              <a:t>Bibliography – Product Roadmap</a:t>
            </a:r>
          </a:p>
        </p:txBody>
      </p:sp>
      <p:sp>
        <p:nvSpPr>
          <p:cNvPr id="3" name="Text Placeholder 2"/>
          <p:cNvSpPr>
            <a:spLocks noGrp="1"/>
          </p:cNvSpPr>
          <p:nvPr>
            <p:ph type="body" sz="quarter" idx="13"/>
          </p:nvPr>
        </p:nvSpPr>
        <p:spPr>
          <a:prstGeom prst="rect">
            <a:avLst/>
          </a:prstGeom>
        </p:spPr>
        <p:txBody>
          <a:bodyPr/>
          <a:lstStyle/>
          <a:p>
            <a:pPr marL="0" indent="0">
              <a:spcBef>
                <a:spcPts val="0"/>
              </a:spcBef>
              <a:buClr>
                <a:srgbClr val="333333"/>
              </a:buClr>
              <a:buNone/>
            </a:pPr>
            <a:r>
              <a:rPr lang="en-US" sz="1200" dirty="0">
                <a:solidFill>
                  <a:schemeClr val="tx1">
                    <a:lumMod val="50000"/>
                  </a:schemeClr>
                </a:solidFill>
              </a:rPr>
              <a:t>Ambysoft. “2018 IT Project Success Rates Survey Results.” </a:t>
            </a:r>
            <a:r>
              <a:rPr lang="en-US" sz="1200" i="1" dirty="0">
                <a:solidFill>
                  <a:schemeClr val="tx1">
                    <a:lumMod val="50000"/>
                  </a:schemeClr>
                </a:solidFill>
              </a:rPr>
              <a:t>Ambysoft</a:t>
            </a:r>
            <a:r>
              <a:rPr lang="en-US" sz="1200" dirty="0">
                <a:solidFill>
                  <a:schemeClr val="tx1">
                    <a:lumMod val="50000"/>
                  </a:schemeClr>
                </a:solidFill>
              </a:rPr>
              <a:t>. 2018. Web. </a:t>
            </a:r>
          </a:p>
          <a:p>
            <a:pPr marL="0" indent="0">
              <a:spcBef>
                <a:spcPts val="0"/>
              </a:spcBef>
              <a:buClr>
                <a:srgbClr val="333333"/>
              </a:buClr>
              <a:buNone/>
            </a:pPr>
            <a:r>
              <a:rPr lang="en-US" sz="1200" dirty="0">
                <a:solidFill>
                  <a:schemeClr val="tx1">
                    <a:lumMod val="50000"/>
                  </a:schemeClr>
                </a:solidFill>
              </a:rPr>
              <a:t>Bastow, Janna. “Creating Agile Product roadmaps Everyone Understands.” </a:t>
            </a:r>
            <a:r>
              <a:rPr lang="en-US" sz="1200" i="1" dirty="0">
                <a:solidFill>
                  <a:schemeClr val="tx1">
                    <a:lumMod val="50000"/>
                  </a:schemeClr>
                </a:solidFill>
              </a:rPr>
              <a:t>ProdPad, </a:t>
            </a:r>
            <a:r>
              <a:rPr lang="en-US" sz="1200" dirty="0">
                <a:solidFill>
                  <a:schemeClr val="tx1">
                    <a:lumMod val="50000"/>
                  </a:schemeClr>
                </a:solidFill>
              </a:rPr>
              <a:t>22 Mar. 2017. Accessed Sept. 2018. </a:t>
            </a:r>
            <a:endParaRPr lang="en-CA" sz="1200" dirty="0">
              <a:solidFill>
                <a:schemeClr val="tx1">
                  <a:lumMod val="50000"/>
                </a:schemeClr>
              </a:solidFill>
            </a:endParaRPr>
          </a:p>
          <a:p>
            <a:pPr marL="0" indent="0">
              <a:spcBef>
                <a:spcPts val="0"/>
              </a:spcBef>
              <a:buClr>
                <a:srgbClr val="333333"/>
              </a:buClr>
              <a:buNone/>
            </a:pPr>
            <a:r>
              <a:rPr lang="en-US" sz="1200" dirty="0">
                <a:solidFill>
                  <a:schemeClr val="tx1">
                    <a:lumMod val="50000"/>
                  </a:schemeClr>
                </a:solidFill>
              </a:rPr>
              <a:t>Bastow, Janna. “The Product Tree Game: Our Favorite Way To Prioritize Features.” </a:t>
            </a:r>
            <a:r>
              <a:rPr lang="en-US" sz="1200" i="1" dirty="0">
                <a:solidFill>
                  <a:schemeClr val="tx1">
                    <a:lumMod val="50000"/>
                  </a:schemeClr>
                </a:solidFill>
              </a:rPr>
              <a:t>ProdPad,</a:t>
            </a:r>
            <a:r>
              <a:rPr lang="en-US" sz="1200" dirty="0">
                <a:solidFill>
                  <a:schemeClr val="tx1">
                    <a:lumMod val="50000"/>
                  </a:schemeClr>
                </a:solidFill>
              </a:rPr>
              <a:t> 21 Feb. 2016. Accessed Sept. 2018. </a:t>
            </a:r>
          </a:p>
          <a:p>
            <a:pPr marL="0" indent="0">
              <a:spcBef>
                <a:spcPts val="0"/>
              </a:spcBef>
              <a:buClr>
                <a:srgbClr val="333333"/>
              </a:buClr>
              <a:buNone/>
            </a:pPr>
            <a:r>
              <a:rPr lang="en-US" sz="1200" dirty="0">
                <a:solidFill>
                  <a:schemeClr val="tx1">
                    <a:lumMod val="50000"/>
                  </a:schemeClr>
                </a:solidFill>
              </a:rPr>
              <a:t>Chernak, Yuri. “Requirements Reuse: The State of the Practice.” 2012, Herzlia, Israel, </a:t>
            </a:r>
            <a:r>
              <a:rPr lang="en-US" sz="1200" i="1" dirty="0">
                <a:solidFill>
                  <a:schemeClr val="tx1">
                    <a:lumMod val="50000"/>
                  </a:schemeClr>
                </a:solidFill>
              </a:rPr>
              <a:t>2012 IEEE International Conference on Software Science, Technology and Engineering</a:t>
            </a:r>
            <a:r>
              <a:rPr lang="en-US" sz="1200" dirty="0">
                <a:solidFill>
                  <a:schemeClr val="tx1">
                    <a:lumMod val="50000"/>
                  </a:schemeClr>
                </a:solidFill>
              </a:rPr>
              <a:t>, 12 June 2012. Web.</a:t>
            </a:r>
          </a:p>
          <a:p>
            <a:pPr marL="0" indent="0">
              <a:spcBef>
                <a:spcPts val="0"/>
              </a:spcBef>
              <a:buClr>
                <a:srgbClr val="333333"/>
              </a:buClr>
              <a:buNone/>
            </a:pPr>
            <a:r>
              <a:rPr lang="en-CA" sz="1200" dirty="0">
                <a:solidFill>
                  <a:schemeClr val="tx1">
                    <a:lumMod val="50000"/>
                  </a:schemeClr>
                </a:solidFill>
                <a:ea typeface="Roboto" panose="02000000000000000000" pitchFamily="2" charset="0"/>
                <a:cs typeface="Arial" panose="020B0604020202020204" pitchFamily="34" charset="0"/>
              </a:rPr>
              <a:t>Fowler, Martin. “Application Boundary.” </a:t>
            </a:r>
            <a:r>
              <a:rPr lang="en-CA" sz="1200" i="1" dirty="0">
                <a:solidFill>
                  <a:schemeClr val="tx1">
                    <a:lumMod val="50000"/>
                  </a:schemeClr>
                </a:solidFill>
                <a:ea typeface="Roboto" panose="02000000000000000000" pitchFamily="2" charset="0"/>
                <a:cs typeface="Arial" panose="020B0604020202020204" pitchFamily="34" charset="0"/>
              </a:rPr>
              <a:t>MartinFowler.com, </a:t>
            </a:r>
            <a:r>
              <a:rPr lang="en-CA" sz="1200" dirty="0">
                <a:solidFill>
                  <a:schemeClr val="tx1">
                    <a:lumMod val="50000"/>
                  </a:schemeClr>
                </a:solidFill>
                <a:ea typeface="Roboto" panose="02000000000000000000" pitchFamily="2" charset="0"/>
                <a:cs typeface="Arial" panose="020B0604020202020204" pitchFamily="34" charset="0"/>
              </a:rPr>
              <a:t>11 Sept. 2003. Accessed 20 Nov. 2017. </a:t>
            </a:r>
            <a:endParaRPr lang="en-US" sz="1200" dirty="0">
              <a:solidFill>
                <a:schemeClr val="tx1">
                  <a:lumMod val="50000"/>
                </a:schemeClr>
              </a:solidFill>
            </a:endParaRPr>
          </a:p>
          <a:p>
            <a:pPr marL="0" indent="0">
              <a:spcBef>
                <a:spcPts val="0"/>
              </a:spcBef>
              <a:buClr>
                <a:srgbClr val="333333"/>
              </a:buClr>
              <a:buNone/>
            </a:pPr>
            <a:r>
              <a:rPr lang="en-US" sz="1200" dirty="0">
                <a:solidFill>
                  <a:schemeClr val="tx1">
                    <a:lumMod val="50000"/>
                  </a:schemeClr>
                </a:solidFill>
              </a:rPr>
              <a:t>Harrin, Elizabeth. “Learn What a Project Milestone Is.” </a:t>
            </a:r>
            <a:r>
              <a:rPr lang="en-US" sz="1200" i="1" dirty="0">
                <a:solidFill>
                  <a:schemeClr val="tx1">
                    <a:lumMod val="50000"/>
                  </a:schemeClr>
                </a:solidFill>
              </a:rPr>
              <a:t>The Balance Careers, </a:t>
            </a:r>
            <a:r>
              <a:rPr lang="en-US" sz="1200" dirty="0">
                <a:solidFill>
                  <a:schemeClr val="tx1">
                    <a:lumMod val="50000"/>
                  </a:schemeClr>
                </a:solidFill>
              </a:rPr>
              <a:t>10 May 2018. Accessed Sept. 2018. </a:t>
            </a:r>
            <a:endParaRPr lang="en-CA" sz="1200" dirty="0">
              <a:solidFill>
                <a:schemeClr val="tx1">
                  <a:lumMod val="50000"/>
                </a:schemeClr>
              </a:solidFill>
            </a:endParaRPr>
          </a:p>
          <a:p>
            <a:pPr marL="0" indent="0">
              <a:spcBef>
                <a:spcPts val="0"/>
              </a:spcBef>
              <a:buClr>
                <a:srgbClr val="333333"/>
              </a:buClr>
              <a:buNone/>
            </a:pPr>
            <a:r>
              <a:rPr lang="en-US" sz="1200" dirty="0">
                <a:solidFill>
                  <a:schemeClr val="tx1">
                    <a:lumMod val="50000"/>
                  </a:schemeClr>
                </a:solidFill>
              </a:rPr>
              <a:t>“How to create a product roadmap.” </a:t>
            </a:r>
            <a:r>
              <a:rPr lang="en-US" sz="1200" i="1" dirty="0">
                <a:solidFill>
                  <a:schemeClr val="tx1">
                    <a:lumMod val="50000"/>
                  </a:schemeClr>
                </a:solidFill>
              </a:rPr>
              <a:t>Roadmunk, </a:t>
            </a:r>
            <a:r>
              <a:rPr lang="en-US" sz="1200" dirty="0">
                <a:solidFill>
                  <a:schemeClr val="tx1">
                    <a:lumMod val="50000"/>
                  </a:schemeClr>
                </a:solidFill>
              </a:rPr>
              <a:t>n.d</a:t>
            </a:r>
            <a:r>
              <a:rPr lang="en-US" sz="1200" i="1" dirty="0">
                <a:solidFill>
                  <a:schemeClr val="tx1">
                    <a:lumMod val="50000"/>
                  </a:schemeClr>
                </a:solidFill>
              </a:rPr>
              <a:t>. </a:t>
            </a:r>
            <a:r>
              <a:rPr lang="en-US" sz="1200" dirty="0">
                <a:solidFill>
                  <a:schemeClr val="tx1">
                    <a:lumMod val="50000"/>
                  </a:schemeClr>
                </a:solidFill>
              </a:rPr>
              <a:t>Accessed Sept. 2018. </a:t>
            </a:r>
          </a:p>
          <a:p>
            <a:pPr marL="0" indent="0">
              <a:spcBef>
                <a:spcPts val="0"/>
              </a:spcBef>
              <a:buClr>
                <a:srgbClr val="333333"/>
              </a:buClr>
              <a:buNone/>
            </a:pPr>
            <a:r>
              <a:rPr lang="en-US" sz="1200" dirty="0">
                <a:solidFill>
                  <a:schemeClr val="tx1">
                    <a:lumMod val="50000"/>
                  </a:schemeClr>
                </a:solidFill>
              </a:rPr>
              <a:t>Johnson, Steve. “How to Master the 3 Horizons of Product Strategy.” </a:t>
            </a:r>
            <a:r>
              <a:rPr lang="en-US" sz="1200" i="1" dirty="0">
                <a:solidFill>
                  <a:schemeClr val="tx1">
                    <a:lumMod val="50000"/>
                  </a:schemeClr>
                </a:solidFill>
              </a:rPr>
              <a:t>Aha!, </a:t>
            </a:r>
            <a:r>
              <a:rPr lang="en-US" sz="1200" dirty="0">
                <a:solidFill>
                  <a:schemeClr val="tx1">
                    <a:lumMod val="50000"/>
                  </a:schemeClr>
                </a:solidFill>
              </a:rPr>
              <a:t>24 Sept. 2015. Accessed Sept. 2018. </a:t>
            </a:r>
          </a:p>
          <a:p>
            <a:pPr marL="0" indent="0">
              <a:spcBef>
                <a:spcPts val="0"/>
              </a:spcBef>
              <a:buClr>
                <a:srgbClr val="333333"/>
              </a:buClr>
              <a:buNone/>
            </a:pPr>
            <a:r>
              <a:rPr lang="en-US" sz="1200" dirty="0">
                <a:solidFill>
                  <a:schemeClr val="tx1">
                    <a:lumMod val="50000"/>
                  </a:schemeClr>
                </a:solidFill>
              </a:rPr>
              <a:t>Johnson, Steve. “The Product Roadmap vs. the Technology Roadmap.” </a:t>
            </a:r>
            <a:r>
              <a:rPr lang="en-US" sz="1200" i="1" dirty="0">
                <a:solidFill>
                  <a:schemeClr val="tx1">
                    <a:lumMod val="50000"/>
                  </a:schemeClr>
                </a:solidFill>
              </a:rPr>
              <a:t>Aha!,</a:t>
            </a:r>
            <a:r>
              <a:rPr lang="en-US" sz="1200" dirty="0">
                <a:solidFill>
                  <a:schemeClr val="tx1">
                    <a:lumMod val="50000"/>
                  </a:schemeClr>
                </a:solidFill>
              </a:rPr>
              <a:t> 23</a:t>
            </a:r>
            <a:r>
              <a:rPr lang="en-US" sz="1200" i="1" dirty="0">
                <a:solidFill>
                  <a:schemeClr val="tx1">
                    <a:lumMod val="50000"/>
                  </a:schemeClr>
                </a:solidFill>
              </a:rPr>
              <a:t> </a:t>
            </a:r>
            <a:r>
              <a:rPr lang="en-US" sz="1200" dirty="0">
                <a:solidFill>
                  <a:schemeClr val="tx1">
                    <a:lumMod val="50000"/>
                  </a:schemeClr>
                </a:solidFill>
              </a:rPr>
              <a:t>June 2016. Accessed Sept. 2018</a:t>
            </a:r>
          </a:p>
          <a:p>
            <a:pPr marL="0" indent="0">
              <a:spcBef>
                <a:spcPts val="0"/>
              </a:spcBef>
              <a:spcAft>
                <a:spcPts val="600"/>
              </a:spcAft>
              <a:buClr>
                <a:srgbClr val="333333"/>
              </a:buClr>
              <a:buNone/>
            </a:pPr>
            <a:endParaRPr lang="en-US" sz="1200" dirty="0">
              <a:solidFill>
                <a:schemeClr val="tx1">
                  <a:lumMod val="50000"/>
                </a:schemeClr>
              </a:solidFill>
            </a:endParaRPr>
          </a:p>
          <a:p>
            <a:pPr marL="0" marR="242975" indent="0">
              <a:spcBef>
                <a:spcPts val="55"/>
              </a:spcBef>
              <a:spcAft>
                <a:spcPts val="600"/>
              </a:spcAft>
              <a:buNone/>
            </a:pPr>
            <a:endParaRPr lang="en-CA" sz="1200" dirty="0">
              <a:cs typeface="Arial Narrow"/>
            </a:endParaRPr>
          </a:p>
        </p:txBody>
      </p:sp>
      <p:sp>
        <p:nvSpPr>
          <p:cNvPr id="4" name="Text Placeholder 3"/>
          <p:cNvSpPr>
            <a:spLocks noGrp="1"/>
          </p:cNvSpPr>
          <p:nvPr>
            <p:ph type="body" sz="quarter" idx="14"/>
          </p:nvPr>
        </p:nvSpPr>
        <p:spPr>
          <a:xfrm>
            <a:off x="6030119" y="1550934"/>
            <a:ext cx="5477732" cy="4503847"/>
          </a:xfrm>
          <a:prstGeom prst="rect">
            <a:avLst/>
          </a:prstGeom>
        </p:spPr>
        <p:txBody>
          <a:bodyPr/>
          <a:lstStyle/>
          <a:p>
            <a:pPr marL="0" indent="0">
              <a:spcBef>
                <a:spcPts val="0"/>
              </a:spcBef>
              <a:buClr>
                <a:srgbClr val="333333"/>
              </a:buClr>
              <a:buNone/>
            </a:pPr>
            <a:r>
              <a:rPr lang="en-US" sz="1200" dirty="0">
                <a:solidFill>
                  <a:schemeClr val="tx1">
                    <a:lumMod val="50000"/>
                  </a:schemeClr>
                </a:solidFill>
              </a:rPr>
              <a:t>Juncal, Shaun. “How Should You Set Your Product Roadmap Timeframes?” </a:t>
            </a:r>
            <a:r>
              <a:rPr lang="en-US" sz="1200" i="1" dirty="0">
                <a:solidFill>
                  <a:schemeClr val="tx1">
                    <a:lumMod val="50000"/>
                  </a:schemeClr>
                </a:solidFill>
              </a:rPr>
              <a:t>ProductPlan, </a:t>
            </a:r>
            <a:r>
              <a:rPr lang="en-US" sz="1200" dirty="0">
                <a:solidFill>
                  <a:schemeClr val="tx1">
                    <a:lumMod val="50000"/>
                  </a:schemeClr>
                </a:solidFill>
              </a:rPr>
              <a:t>n.d</a:t>
            </a:r>
            <a:r>
              <a:rPr lang="en-US" sz="1200" i="1" dirty="0">
                <a:solidFill>
                  <a:schemeClr val="tx1">
                    <a:lumMod val="50000"/>
                  </a:schemeClr>
                </a:solidFill>
              </a:rPr>
              <a:t>.</a:t>
            </a:r>
            <a:r>
              <a:rPr lang="en-US" sz="1200" dirty="0">
                <a:solidFill>
                  <a:schemeClr val="tx1">
                    <a:lumMod val="50000"/>
                  </a:schemeClr>
                </a:solidFill>
              </a:rPr>
              <a:t> Accessed Sept. 2018. </a:t>
            </a:r>
          </a:p>
          <a:p>
            <a:pPr marL="0" indent="0">
              <a:spcBef>
                <a:spcPts val="0"/>
              </a:spcBef>
              <a:buClr>
                <a:srgbClr val="333333"/>
              </a:buClr>
              <a:buNone/>
            </a:pPr>
            <a:r>
              <a:rPr lang="en-US" sz="1200" dirty="0">
                <a:solidFill>
                  <a:schemeClr val="tx1">
                    <a:lumMod val="50000"/>
                  </a:schemeClr>
                </a:solidFill>
              </a:rPr>
              <a:t>Leffingwell, Dean. “SAFe 4.0.” </a:t>
            </a:r>
            <a:r>
              <a:rPr lang="en-US" sz="1200" i="1" dirty="0">
                <a:solidFill>
                  <a:schemeClr val="tx1">
                    <a:lumMod val="50000"/>
                  </a:schemeClr>
                </a:solidFill>
              </a:rPr>
              <a:t>Scaled Agile, Inc</a:t>
            </a:r>
            <a:r>
              <a:rPr lang="en-US" sz="1200" dirty="0">
                <a:solidFill>
                  <a:schemeClr val="tx1">
                    <a:lumMod val="50000"/>
                  </a:schemeClr>
                </a:solidFill>
              </a:rPr>
              <a:t>., 2017. Web.</a:t>
            </a:r>
          </a:p>
          <a:p>
            <a:pPr marL="0" indent="0">
              <a:spcBef>
                <a:spcPts val="0"/>
              </a:spcBef>
              <a:buClr>
                <a:srgbClr val="333333"/>
              </a:buClr>
              <a:buNone/>
            </a:pPr>
            <a:r>
              <a:rPr lang="en-US" sz="1200" dirty="0">
                <a:solidFill>
                  <a:schemeClr val="tx1">
                    <a:lumMod val="50000"/>
                  </a:schemeClr>
                </a:solidFill>
              </a:rPr>
              <a:t>Maurya, Ash. “What is a Minimum Viable Product (MVP)?” </a:t>
            </a:r>
            <a:r>
              <a:rPr lang="en-US" sz="1200" i="1" dirty="0">
                <a:solidFill>
                  <a:schemeClr val="tx1">
                    <a:lumMod val="50000"/>
                  </a:schemeClr>
                </a:solidFill>
              </a:rPr>
              <a:t>LEANSTACK,</a:t>
            </a:r>
            <a:r>
              <a:rPr lang="en-US" sz="1200" dirty="0">
                <a:solidFill>
                  <a:schemeClr val="tx1">
                    <a:lumMod val="50000"/>
                  </a:schemeClr>
                </a:solidFill>
              </a:rPr>
              <a:t> 12 June 2017. Accessed Sept. 2018. </a:t>
            </a:r>
          </a:p>
          <a:p>
            <a:pPr marL="0" indent="0">
              <a:spcBef>
                <a:spcPts val="0"/>
              </a:spcBef>
              <a:buClr>
                <a:srgbClr val="333333"/>
              </a:buClr>
              <a:buNone/>
            </a:pPr>
            <a:r>
              <a:rPr lang="en-US" sz="1200" dirty="0">
                <a:solidFill>
                  <a:schemeClr val="tx1">
                    <a:lumMod val="50000"/>
                  </a:schemeClr>
                </a:solidFill>
              </a:rPr>
              <a:t>Pichler, Roman. “10 Tips for Creating an Agile Product Roadmap.” </a:t>
            </a:r>
            <a:r>
              <a:rPr lang="en-US" sz="1200" i="1" dirty="0">
                <a:solidFill>
                  <a:schemeClr val="tx1">
                    <a:lumMod val="50000"/>
                  </a:schemeClr>
                </a:solidFill>
              </a:rPr>
              <a:t>Roman Pichler,</a:t>
            </a:r>
            <a:r>
              <a:rPr lang="en-US" sz="1200" dirty="0">
                <a:solidFill>
                  <a:schemeClr val="tx1">
                    <a:lumMod val="50000"/>
                  </a:schemeClr>
                </a:solidFill>
              </a:rPr>
              <a:t> 20 July 2016. Accessed Sept. 2018. </a:t>
            </a:r>
          </a:p>
          <a:p>
            <a:pPr marL="0" indent="0">
              <a:spcBef>
                <a:spcPts val="0"/>
              </a:spcBef>
              <a:buClr>
                <a:srgbClr val="333333"/>
              </a:buClr>
              <a:buNone/>
            </a:pPr>
            <a:r>
              <a:rPr lang="en-US" sz="1200" dirty="0">
                <a:solidFill>
                  <a:schemeClr val="tx1">
                    <a:lumMod val="50000"/>
                  </a:schemeClr>
                </a:solidFill>
              </a:rPr>
              <a:t>Pichler, Roman. </a:t>
            </a:r>
            <a:r>
              <a:rPr lang="en-US" sz="1200" i="1" dirty="0">
                <a:solidFill>
                  <a:schemeClr val="tx1">
                    <a:lumMod val="50000"/>
                  </a:schemeClr>
                </a:solidFill>
              </a:rPr>
              <a:t>Strategize: Product Strategy and Product Roadmap Practices for the Digital Age</a:t>
            </a:r>
            <a:r>
              <a:rPr lang="en-US" sz="1200" dirty="0">
                <a:solidFill>
                  <a:schemeClr val="tx1">
                    <a:lumMod val="50000"/>
                  </a:schemeClr>
                </a:solidFill>
              </a:rPr>
              <a:t>. </a:t>
            </a:r>
            <a:r>
              <a:rPr lang="en-CA" sz="1200" dirty="0">
                <a:solidFill>
                  <a:schemeClr val="tx1">
                    <a:lumMod val="50000"/>
                  </a:schemeClr>
                </a:solidFill>
              </a:rPr>
              <a:t>Pichler Consulting, 2016.</a:t>
            </a:r>
          </a:p>
          <a:p>
            <a:pPr marL="0" indent="0">
              <a:buNone/>
            </a:pPr>
            <a:r>
              <a:rPr lang="en-US" sz="1200" dirty="0">
                <a:solidFill>
                  <a:schemeClr val="tx1">
                    <a:lumMod val="50000"/>
                  </a:schemeClr>
                </a:solidFill>
              </a:rPr>
              <a:t>“Product Roadmap Contents: What Should You Include?” </a:t>
            </a:r>
            <a:r>
              <a:rPr lang="en-US" sz="1200" i="1" dirty="0">
                <a:solidFill>
                  <a:schemeClr val="tx1">
                    <a:lumMod val="50000"/>
                  </a:schemeClr>
                </a:solidFill>
              </a:rPr>
              <a:t>ProductPlan, </a:t>
            </a:r>
            <a:r>
              <a:rPr lang="en-US" sz="1200" dirty="0">
                <a:solidFill>
                  <a:schemeClr val="tx1">
                    <a:lumMod val="50000"/>
                  </a:schemeClr>
                </a:solidFill>
              </a:rPr>
              <a:t>n.d. </a:t>
            </a:r>
            <a:r>
              <a:rPr lang="en-CA" sz="1200" dirty="0">
                <a:solidFill>
                  <a:schemeClr val="tx1">
                    <a:lumMod val="50000"/>
                  </a:schemeClr>
                </a:solidFill>
                <a:ea typeface="Roboto" panose="02000000000000000000" pitchFamily="2" charset="0"/>
                <a:cs typeface="Arial" panose="020B0604020202020204" pitchFamily="34" charset="0"/>
              </a:rPr>
              <a:t>Accessed 20 Nov. 2017. </a:t>
            </a:r>
          </a:p>
          <a:p>
            <a:pPr marL="0" indent="0">
              <a:spcBef>
                <a:spcPts val="0"/>
              </a:spcBef>
              <a:buClr>
                <a:srgbClr val="333333"/>
              </a:buClr>
              <a:buNone/>
            </a:pPr>
            <a:r>
              <a:rPr lang="en-US" sz="1200" dirty="0">
                <a:solidFill>
                  <a:schemeClr val="tx1">
                    <a:lumMod val="50000"/>
                  </a:schemeClr>
                </a:solidFill>
              </a:rPr>
              <a:t>Saez, Andrea. “Why Your Roadmap Is Not a Release Plan.” </a:t>
            </a:r>
            <a:r>
              <a:rPr lang="en-US" sz="1200" i="1" dirty="0">
                <a:solidFill>
                  <a:schemeClr val="tx1">
                    <a:lumMod val="50000"/>
                  </a:schemeClr>
                </a:solidFill>
              </a:rPr>
              <a:t>ProdPad, </a:t>
            </a:r>
            <a:r>
              <a:rPr lang="en-US" sz="1200" dirty="0">
                <a:solidFill>
                  <a:schemeClr val="tx1">
                    <a:lumMod val="50000"/>
                  </a:schemeClr>
                </a:solidFill>
              </a:rPr>
              <a:t>23 Oct. 2015. Accessed Sept. 2018. </a:t>
            </a:r>
          </a:p>
          <a:p>
            <a:pPr marL="0" indent="0">
              <a:spcBef>
                <a:spcPts val="0"/>
              </a:spcBef>
              <a:buClr>
                <a:srgbClr val="333333"/>
              </a:buClr>
              <a:buNone/>
            </a:pPr>
            <a:r>
              <a:rPr lang="en-US" sz="1200" dirty="0">
                <a:solidFill>
                  <a:schemeClr val="tx1">
                    <a:lumMod val="50000"/>
                  </a:schemeClr>
                </a:solidFill>
              </a:rPr>
              <a:t>Schuurman, Robbin. “Tips for Agile product roadmaps &amp; product roadmap examples.” </a:t>
            </a:r>
            <a:r>
              <a:rPr lang="en-US" sz="1200" i="1" dirty="0">
                <a:solidFill>
                  <a:schemeClr val="tx1">
                    <a:lumMod val="50000"/>
                  </a:schemeClr>
                </a:solidFill>
              </a:rPr>
              <a:t>Scrum.org, 7 </a:t>
            </a:r>
            <a:r>
              <a:rPr lang="en-US" sz="1200" dirty="0">
                <a:solidFill>
                  <a:schemeClr val="tx1">
                    <a:lumMod val="50000"/>
                  </a:schemeClr>
                </a:solidFill>
              </a:rPr>
              <a:t>Dec. 2017. Accessed Sept. 2018</a:t>
            </a:r>
          </a:p>
          <a:p>
            <a:pPr marL="0" indent="0">
              <a:spcBef>
                <a:spcPts val="0"/>
              </a:spcBef>
              <a:buClr>
                <a:srgbClr val="333333"/>
              </a:buClr>
              <a:buNone/>
            </a:pPr>
            <a:r>
              <a:rPr lang="en-US" sz="1200" dirty="0">
                <a:solidFill>
                  <a:schemeClr val="tx1">
                    <a:lumMod val="50000"/>
                  </a:schemeClr>
                </a:solidFill>
              </a:rPr>
              <a:t>“Software Maintenance: Understanding and Estimating Costs.” </a:t>
            </a:r>
            <a:r>
              <a:rPr lang="en-US" sz="1200" i="1" dirty="0">
                <a:solidFill>
                  <a:schemeClr val="tx1">
                    <a:lumMod val="50000"/>
                  </a:schemeClr>
                </a:solidFill>
              </a:rPr>
              <a:t>LOOKFAR,</a:t>
            </a:r>
            <a:r>
              <a:rPr lang="en-US" sz="1200" dirty="0">
                <a:solidFill>
                  <a:schemeClr val="tx1">
                    <a:lumMod val="50000"/>
                  </a:schemeClr>
                </a:solidFill>
              </a:rPr>
              <a:t> 12 January 2022. Web</a:t>
            </a:r>
          </a:p>
          <a:p>
            <a:pPr marL="0" indent="0">
              <a:spcBef>
                <a:spcPts val="0"/>
              </a:spcBef>
              <a:buClr>
                <a:srgbClr val="333333"/>
              </a:buClr>
              <a:buNone/>
            </a:pPr>
            <a:endParaRPr lang="en-CA" sz="1200" dirty="0">
              <a:cs typeface="Arial Narrow"/>
            </a:endParaRPr>
          </a:p>
        </p:txBody>
      </p:sp>
    </p:spTree>
    <p:extLst>
      <p:ext uri="{BB962C8B-B14F-4D97-AF65-F5344CB8AC3E}">
        <p14:creationId xmlns:p14="http://schemas.microsoft.com/office/powerpoint/2010/main" val="14067459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lvl="0"/>
            <a:r>
              <a:rPr lang="en-US" dirty="0"/>
              <a:t>Emily Archer</a:t>
            </a:r>
          </a:p>
        </p:txBody>
      </p:sp>
      <p:sp>
        <p:nvSpPr>
          <p:cNvPr id="6" name="Text Placeholder 5"/>
          <p:cNvSpPr>
            <a:spLocks noGrp="1"/>
          </p:cNvSpPr>
          <p:nvPr>
            <p:ph type="body" sz="quarter" idx="12"/>
          </p:nvPr>
        </p:nvSpPr>
        <p:spPr>
          <a:prstGeom prst="rect">
            <a:avLst/>
          </a:prstGeom>
        </p:spPr>
        <p:txBody>
          <a:bodyPr/>
          <a:lstStyle/>
          <a:p>
            <a:r>
              <a:rPr lang="en-US" dirty="0"/>
              <a:t>Lead Business Analyst, </a:t>
            </a:r>
          </a:p>
          <a:p>
            <a:r>
              <a:rPr lang="en-US" dirty="0"/>
              <a:t>Enterprise Consulting, authentic digital agency</a:t>
            </a:r>
            <a:endParaRPr lang="en-CA" dirty="0"/>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dirty="0"/>
              <a:t>Emily Archer is a consultant currently working with Fortune 500 clients to ensure the delivery of successful projects, products, and processes. She helps increase the business value returned for organizations’ investments in designing and implementing enterprise content hubs and content operations, custom web applications, digital marketing, and e-commerce platforms.</a:t>
            </a:r>
          </a:p>
        </p:txBody>
      </p:sp>
      <p:pic>
        <p:nvPicPr>
          <p:cNvPr id="13" name="Picture 12">
            <a:extLst>
              <a:ext uri="{FF2B5EF4-FFF2-40B4-BE49-F238E27FC236}">
                <a16:creationId xmlns:a16="http://schemas.microsoft.com/office/drawing/2014/main" id="{8C2A68E9-4A47-491D-AAA9-09D96CD4D4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074" y="1659447"/>
            <a:ext cx="1210818" cy="1210818"/>
          </a:xfrm>
          <a:prstGeom prst="rect">
            <a:avLst/>
          </a:prstGeom>
        </p:spPr>
      </p:pic>
      <p:sp>
        <p:nvSpPr>
          <p:cNvPr id="3" name="Text Placeholder 2">
            <a:extLst>
              <a:ext uri="{FF2B5EF4-FFF2-40B4-BE49-F238E27FC236}">
                <a16:creationId xmlns:a16="http://schemas.microsoft.com/office/drawing/2014/main" id="{F693133C-C676-4463-9197-6B2D162F7AAC}"/>
              </a:ext>
            </a:extLst>
          </p:cNvPr>
          <p:cNvSpPr>
            <a:spLocks noGrp="1"/>
          </p:cNvSpPr>
          <p:nvPr>
            <p:ph type="body" sz="quarter" idx="17"/>
          </p:nvPr>
        </p:nvSpPr>
        <p:spPr/>
        <p:txBody>
          <a:bodyPr/>
          <a:lstStyle/>
          <a:p>
            <a:r>
              <a:rPr lang="en-US" dirty="0"/>
              <a:t>David Berg</a:t>
            </a:r>
          </a:p>
        </p:txBody>
      </p:sp>
      <p:sp>
        <p:nvSpPr>
          <p:cNvPr id="7" name="Text Placeholder 6">
            <a:extLst>
              <a:ext uri="{FF2B5EF4-FFF2-40B4-BE49-F238E27FC236}">
                <a16:creationId xmlns:a16="http://schemas.microsoft.com/office/drawing/2014/main" id="{984B9ADE-84E0-4682-B530-F3D531C36604}"/>
              </a:ext>
            </a:extLst>
          </p:cNvPr>
          <p:cNvSpPr>
            <a:spLocks noGrp="1"/>
          </p:cNvSpPr>
          <p:nvPr>
            <p:ph type="body" sz="quarter" idx="18"/>
          </p:nvPr>
        </p:nvSpPr>
        <p:spPr/>
        <p:txBody>
          <a:bodyPr/>
          <a:lstStyle/>
          <a:p>
            <a:r>
              <a:rPr lang="en-US" dirty="0"/>
              <a:t>Founder &amp; CTO</a:t>
            </a:r>
          </a:p>
          <a:p>
            <a:r>
              <a:rPr lang="en-US" dirty="0"/>
              <a:t>Strainprint Technologies Inc.</a:t>
            </a:r>
            <a:endParaRPr lang="en-CA" dirty="0"/>
          </a:p>
        </p:txBody>
      </p:sp>
      <p:sp>
        <p:nvSpPr>
          <p:cNvPr id="15" name="Text Placeholder 14">
            <a:extLst>
              <a:ext uri="{FF2B5EF4-FFF2-40B4-BE49-F238E27FC236}">
                <a16:creationId xmlns:a16="http://schemas.microsoft.com/office/drawing/2014/main" id="{4BB0EF25-E5F8-4F49-B626-17EFCA750573}"/>
              </a:ext>
            </a:extLst>
          </p:cNvPr>
          <p:cNvSpPr>
            <a:spLocks noGrp="1"/>
          </p:cNvSpPr>
          <p:nvPr>
            <p:ph type="body" sz="quarter" idx="34"/>
          </p:nvPr>
        </p:nvSpPr>
        <p:spPr>
          <a:xfrm>
            <a:off x="7544594" y="2614640"/>
            <a:ext cx="4346833" cy="3904493"/>
          </a:xfrm>
        </p:spPr>
        <p:txBody>
          <a:bodyPr/>
          <a:lstStyle/>
          <a:p>
            <a:pPr marL="0" indent="0">
              <a:buNone/>
            </a:pPr>
            <a:r>
              <a:rPr lang="en-CA" dirty="0"/>
              <a:t>David Berg is a product commercialization expert that has spent the last 20 years of his career delivering product management and business development services across a broad range of industries. Early in his career, David worked with product management and engineering teams to build core network infrastructure products that secure and power the internet we benefit from today. David’s experience also includes working with clean technologies in the area of clean power generation, agritech, and Internet of Things infrastructure. Over the last five years David has been focused on his latest venture, Strainprint Technologies, a data and analytics company focused on the medical cannabis industry. Strainprint has built the largest longitudinal medical cannabis dataset in the world, with the goal to develop an understanding of treatment behavior, interactions, and chemical drivers to guide future product development. </a:t>
            </a:r>
            <a:endParaRPr lang="en-US" dirty="0"/>
          </a:p>
        </p:txBody>
      </p:sp>
      <p:pic>
        <p:nvPicPr>
          <p:cNvPr id="17" name="Picture 2">
            <a:extLst>
              <a:ext uri="{FF2B5EF4-FFF2-40B4-BE49-F238E27FC236}">
                <a16:creationId xmlns:a16="http://schemas.microsoft.com/office/drawing/2014/main" id="{88FE4445-EA41-45E4-82B0-027B7D6A1A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97425" y="1659447"/>
            <a:ext cx="1206416" cy="12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073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Kathy Borneman</a:t>
            </a:r>
          </a:p>
        </p:txBody>
      </p:sp>
      <p:sp>
        <p:nvSpPr>
          <p:cNvPr id="6" name="Text Placeholder 5"/>
          <p:cNvSpPr>
            <a:spLocks noGrp="1"/>
          </p:cNvSpPr>
          <p:nvPr>
            <p:ph type="body" sz="quarter" idx="12"/>
          </p:nvPr>
        </p:nvSpPr>
        <p:spPr>
          <a:prstGeom prst="rect">
            <a:avLst/>
          </a:prstGeom>
        </p:spPr>
        <p:txBody>
          <a:bodyPr/>
          <a:lstStyle/>
          <a:p>
            <a:r>
              <a:rPr lang="en-US" dirty="0"/>
              <a:t>Digital Product Owner, SunTrust Bank</a:t>
            </a:r>
          </a:p>
        </p:txBody>
      </p:sp>
      <p:sp>
        <p:nvSpPr>
          <p:cNvPr id="8" name="Text Placeholder 7">
            <a:extLst>
              <a:ext uri="{FF2B5EF4-FFF2-40B4-BE49-F238E27FC236}">
                <a16:creationId xmlns:a16="http://schemas.microsoft.com/office/drawing/2014/main" id="{E65F5E99-906A-8E41-995D-5EF4DF20F722}"/>
              </a:ext>
            </a:extLst>
          </p:cNvPr>
          <p:cNvSpPr>
            <a:spLocks noGrp="1"/>
          </p:cNvSpPr>
          <p:nvPr>
            <p:ph type="body" sz="quarter" idx="17"/>
          </p:nvPr>
        </p:nvSpPr>
        <p:spPr/>
        <p:txBody>
          <a:bodyPr/>
          <a:lstStyle/>
          <a:p>
            <a:r>
              <a:rPr lang="en-US" dirty="0"/>
              <a:t>Charlie Campbell</a:t>
            </a:r>
          </a:p>
        </p:txBody>
      </p:sp>
      <p:sp>
        <p:nvSpPr>
          <p:cNvPr id="9" name="Text Placeholder 8">
            <a:extLst>
              <a:ext uri="{FF2B5EF4-FFF2-40B4-BE49-F238E27FC236}">
                <a16:creationId xmlns:a16="http://schemas.microsoft.com/office/drawing/2014/main" id="{83AABA3F-E555-484C-BF18-3FABBC374239}"/>
              </a:ext>
            </a:extLst>
          </p:cNvPr>
          <p:cNvSpPr>
            <a:spLocks noGrp="1"/>
          </p:cNvSpPr>
          <p:nvPr>
            <p:ph type="body" sz="quarter" idx="18"/>
          </p:nvPr>
        </p:nvSpPr>
        <p:spPr/>
        <p:txBody>
          <a:bodyPr/>
          <a:lstStyle/>
          <a:p>
            <a:r>
              <a:rPr lang="en-CA" dirty="0"/>
              <a:t>Product Owner, Merchant e-Solutions</a:t>
            </a:r>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dirty="0"/>
              <a:t>Kathy Borneman is a senior product owner who helps people enjoy their jobs again by engaging others in end-to-end decision making to deliver software and operational solutions that enhance the client experience and allow people to think and act strategically.</a:t>
            </a:r>
          </a:p>
          <a:p>
            <a:pPr marL="0" indent="0">
              <a:buNone/>
            </a:pPr>
            <a:endParaRPr lang="en-US" dirty="0"/>
          </a:p>
        </p:txBody>
      </p:sp>
      <p:sp>
        <p:nvSpPr>
          <p:cNvPr id="12" name="Text Placeholder 11">
            <a:extLst>
              <a:ext uri="{FF2B5EF4-FFF2-40B4-BE49-F238E27FC236}">
                <a16:creationId xmlns:a16="http://schemas.microsoft.com/office/drawing/2014/main" id="{10BB470A-2D4A-3B40-8A8C-5EE4DB74257B}"/>
              </a:ext>
            </a:extLst>
          </p:cNvPr>
          <p:cNvSpPr>
            <a:spLocks noGrp="1"/>
          </p:cNvSpPr>
          <p:nvPr>
            <p:ph type="body" sz="quarter" idx="34"/>
          </p:nvPr>
        </p:nvSpPr>
        <p:spPr/>
        <p:txBody>
          <a:bodyPr/>
          <a:lstStyle/>
          <a:p>
            <a:pPr marL="0" indent="0">
              <a:buNone/>
            </a:pPr>
            <a:r>
              <a:rPr lang="en-US" dirty="0"/>
              <a:t>Charlie Campbell is an experienced problem solver with the ability to quickly dissect situations and recommend immediate actions to achieve resolution, liaise between technical and functional personnel to bridge the technology and communication gap, and work with diverse teams and resources to reach a common goal.</a:t>
            </a:r>
          </a:p>
        </p:txBody>
      </p:sp>
      <p:pic>
        <p:nvPicPr>
          <p:cNvPr id="14" name="Picture 13">
            <a:extLst>
              <a:ext uri="{FF2B5EF4-FFF2-40B4-BE49-F238E27FC236}">
                <a16:creationId xmlns:a16="http://schemas.microsoft.com/office/drawing/2014/main" id="{BB18A98B-607E-40C4-B26C-A9AF3DB6B3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33" y="1663443"/>
            <a:ext cx="1132900" cy="1188720"/>
          </a:xfrm>
          <a:prstGeom prst="rect">
            <a:avLst/>
          </a:prstGeom>
        </p:spPr>
      </p:pic>
      <p:pic>
        <p:nvPicPr>
          <p:cNvPr id="10" name="Picture 2" descr="Charlie Campbell">
            <a:extLst>
              <a:ext uri="{FF2B5EF4-FFF2-40B4-BE49-F238E27FC236}">
                <a16:creationId xmlns:a16="http://schemas.microsoft.com/office/drawing/2014/main" id="{935738A9-52B2-4D80-B3D4-52A5F818C8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1143" y="1663443"/>
            <a:ext cx="1188720" cy="11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1574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Yarrow Diamond</a:t>
            </a:r>
          </a:p>
          <a:p>
            <a:endParaRPr lang="en-CA" dirty="0"/>
          </a:p>
          <a:p>
            <a:pPr lvl="0"/>
            <a:endParaRPr lang="en-US" dirty="0"/>
          </a:p>
        </p:txBody>
      </p:sp>
      <p:sp>
        <p:nvSpPr>
          <p:cNvPr id="6" name="Text Placeholder 5"/>
          <p:cNvSpPr>
            <a:spLocks noGrp="1"/>
          </p:cNvSpPr>
          <p:nvPr>
            <p:ph type="body" sz="quarter" idx="12"/>
          </p:nvPr>
        </p:nvSpPr>
        <p:spPr>
          <a:prstGeom prst="rect">
            <a:avLst/>
          </a:prstGeom>
        </p:spPr>
        <p:txBody>
          <a:bodyPr/>
          <a:lstStyle/>
          <a:p>
            <a:r>
              <a:rPr lang="en-US" dirty="0"/>
              <a:t>Sr. Director, Business Architecture </a:t>
            </a:r>
          </a:p>
          <a:p>
            <a:r>
              <a:rPr lang="en-US" dirty="0"/>
              <a:t>Financial Services</a:t>
            </a:r>
          </a:p>
        </p:txBody>
      </p:sp>
      <p:sp>
        <p:nvSpPr>
          <p:cNvPr id="8" name="Text Placeholder 7">
            <a:extLst>
              <a:ext uri="{FF2B5EF4-FFF2-40B4-BE49-F238E27FC236}">
                <a16:creationId xmlns:a16="http://schemas.microsoft.com/office/drawing/2014/main" id="{E65F5E99-906A-8E41-995D-5EF4DF20F722}"/>
              </a:ext>
            </a:extLst>
          </p:cNvPr>
          <p:cNvSpPr>
            <a:spLocks noGrp="1"/>
          </p:cNvSpPr>
          <p:nvPr>
            <p:ph type="body" sz="quarter" idx="17"/>
          </p:nvPr>
        </p:nvSpPr>
        <p:spPr/>
        <p:txBody>
          <a:bodyPr/>
          <a:lstStyle/>
          <a:p>
            <a:r>
              <a:rPr lang="en-US" dirty="0"/>
              <a:t>Cari J. Faanes-Blakey, CBAP, PMI-PBA</a:t>
            </a:r>
          </a:p>
          <a:p>
            <a:endParaRPr lang="en-US" dirty="0"/>
          </a:p>
        </p:txBody>
      </p:sp>
      <p:sp>
        <p:nvSpPr>
          <p:cNvPr id="9" name="Text Placeholder 8">
            <a:extLst>
              <a:ext uri="{FF2B5EF4-FFF2-40B4-BE49-F238E27FC236}">
                <a16:creationId xmlns:a16="http://schemas.microsoft.com/office/drawing/2014/main" id="{83AABA3F-E555-484C-BF18-3FABBC374239}"/>
              </a:ext>
            </a:extLst>
          </p:cNvPr>
          <p:cNvSpPr>
            <a:spLocks noGrp="1"/>
          </p:cNvSpPr>
          <p:nvPr>
            <p:ph type="body" sz="quarter" idx="18"/>
          </p:nvPr>
        </p:nvSpPr>
        <p:spPr/>
        <p:txBody>
          <a:bodyPr/>
          <a:lstStyle/>
          <a:p>
            <a:r>
              <a:rPr lang="en-US" dirty="0"/>
              <a:t>Enterprise Business Systems Analyst, </a:t>
            </a:r>
          </a:p>
          <a:p>
            <a:r>
              <a:rPr lang="en-US" dirty="0"/>
              <a:t>Vertex, Inc.</a:t>
            </a:r>
          </a:p>
          <a:p>
            <a:endParaRPr lang="en-US" dirty="0"/>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dirty="0"/>
              <a:t>Yarrow Diamond is an experienced professional with expertise in enterprise strategy development, project portfolio management, and business process reengineering across financial services, healthcare and insurance, hospitality, and real estate environments. She has a master’s in Enterprise Architecture from Penn State University, LSSMBB, PMP, CSM, ITILv3.</a:t>
            </a:r>
            <a:endParaRPr lang="en-CA" dirty="0"/>
          </a:p>
        </p:txBody>
      </p:sp>
      <p:sp>
        <p:nvSpPr>
          <p:cNvPr id="12" name="Text Placeholder 11">
            <a:extLst>
              <a:ext uri="{FF2B5EF4-FFF2-40B4-BE49-F238E27FC236}">
                <a16:creationId xmlns:a16="http://schemas.microsoft.com/office/drawing/2014/main" id="{10BB470A-2D4A-3B40-8A8C-5EE4DB74257B}"/>
              </a:ext>
            </a:extLst>
          </p:cNvPr>
          <p:cNvSpPr>
            <a:spLocks noGrp="1"/>
          </p:cNvSpPr>
          <p:nvPr>
            <p:ph type="body" sz="quarter" idx="34"/>
          </p:nvPr>
        </p:nvSpPr>
        <p:spPr/>
        <p:txBody>
          <a:bodyPr/>
          <a:lstStyle/>
          <a:p>
            <a:pPr marL="0" indent="0">
              <a:buNone/>
            </a:pPr>
            <a:r>
              <a:rPr lang="en-US" dirty="0"/>
              <a:t>Cari J. Faanes-Blakey has a history in software development and implementation as a Business Analyst and Project Manager for financial and taxation software vendors. Active in the International Institute of Business Analysis (IIBA), Cari participated on the writing team for the BA Body of Knowledge 3.0 and the certification exam.</a:t>
            </a:r>
          </a:p>
        </p:txBody>
      </p:sp>
      <p:pic>
        <p:nvPicPr>
          <p:cNvPr id="14" name="Picture 13">
            <a:extLst>
              <a:ext uri="{FF2B5EF4-FFF2-40B4-BE49-F238E27FC236}">
                <a16:creationId xmlns:a16="http://schemas.microsoft.com/office/drawing/2014/main" id="{189A7F63-3DAB-4921-B65E-7B4A7506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2270" y="1627270"/>
            <a:ext cx="1161129" cy="1351386"/>
          </a:xfrm>
          <a:prstGeom prst="rect">
            <a:avLst/>
          </a:prstGeom>
        </p:spPr>
      </p:pic>
      <p:pic>
        <p:nvPicPr>
          <p:cNvPr id="10" name="Picture 9">
            <a:extLst>
              <a:ext uri="{FF2B5EF4-FFF2-40B4-BE49-F238E27FC236}">
                <a16:creationId xmlns:a16="http://schemas.microsoft.com/office/drawing/2014/main" id="{A4C914D7-6762-48AC-94E7-98C2507AAA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5572" y="1675605"/>
            <a:ext cx="1093822" cy="1210818"/>
          </a:xfrm>
          <a:prstGeom prst="rect">
            <a:avLst/>
          </a:prstGeom>
        </p:spPr>
      </p:pic>
    </p:spTree>
    <p:extLst>
      <p:ext uri="{BB962C8B-B14F-4D97-AF65-F5344CB8AC3E}">
        <p14:creationId xmlns:p14="http://schemas.microsoft.com/office/powerpoint/2010/main" val="36877558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lvl="0"/>
            <a:r>
              <a:rPr lang="en-CA" dirty="0"/>
              <a:t>Kieran Gobey</a:t>
            </a:r>
            <a:endParaRPr lang="en-US" dirty="0"/>
          </a:p>
        </p:txBody>
      </p:sp>
      <p:sp>
        <p:nvSpPr>
          <p:cNvPr id="6" name="Text Placeholder 5"/>
          <p:cNvSpPr>
            <a:spLocks noGrp="1"/>
          </p:cNvSpPr>
          <p:nvPr>
            <p:ph type="body" sz="quarter" idx="12"/>
          </p:nvPr>
        </p:nvSpPr>
        <p:spPr>
          <a:prstGeom prst="rect">
            <a:avLst/>
          </a:prstGeom>
        </p:spPr>
        <p:txBody>
          <a:bodyPr/>
          <a:lstStyle/>
          <a:p>
            <a:r>
              <a:rPr lang="en-CA" dirty="0"/>
              <a:t>Senior Consultant Professional Services</a:t>
            </a:r>
          </a:p>
          <a:p>
            <a:pPr fontAlgn="base"/>
            <a:r>
              <a:rPr lang="en-CA" dirty="0"/>
              <a:t>Blueprint Software Systems</a:t>
            </a:r>
          </a:p>
          <a:p>
            <a:endParaRPr lang="en-CA" dirty="0"/>
          </a:p>
        </p:txBody>
      </p:sp>
      <p:sp>
        <p:nvSpPr>
          <p:cNvPr id="8" name="Text Placeholder 7">
            <a:extLst>
              <a:ext uri="{FF2B5EF4-FFF2-40B4-BE49-F238E27FC236}">
                <a16:creationId xmlns:a16="http://schemas.microsoft.com/office/drawing/2014/main" id="{E65F5E99-906A-8E41-995D-5EF4DF20F722}"/>
              </a:ext>
            </a:extLst>
          </p:cNvPr>
          <p:cNvSpPr>
            <a:spLocks noGrp="1"/>
          </p:cNvSpPr>
          <p:nvPr>
            <p:ph type="body" sz="quarter" idx="17"/>
          </p:nvPr>
        </p:nvSpPr>
        <p:spPr/>
        <p:txBody>
          <a:bodyPr/>
          <a:lstStyle/>
          <a:p>
            <a:r>
              <a:rPr lang="en-US" dirty="0"/>
              <a:t>Rupert Kainzbauer</a:t>
            </a:r>
          </a:p>
        </p:txBody>
      </p:sp>
      <p:sp>
        <p:nvSpPr>
          <p:cNvPr id="9" name="Text Placeholder 8">
            <a:extLst>
              <a:ext uri="{FF2B5EF4-FFF2-40B4-BE49-F238E27FC236}">
                <a16:creationId xmlns:a16="http://schemas.microsoft.com/office/drawing/2014/main" id="{83AABA3F-E555-484C-BF18-3FABBC374239}"/>
              </a:ext>
            </a:extLst>
          </p:cNvPr>
          <p:cNvSpPr>
            <a:spLocks noGrp="1"/>
          </p:cNvSpPr>
          <p:nvPr>
            <p:ph type="body" sz="quarter" idx="18"/>
          </p:nvPr>
        </p:nvSpPr>
        <p:spPr/>
        <p:txBody>
          <a:bodyPr/>
          <a:lstStyle/>
          <a:p>
            <a:r>
              <a:rPr lang="en-US" dirty="0"/>
              <a:t>VP Product, Digital Wallets</a:t>
            </a:r>
            <a:endParaRPr lang="en-CA" dirty="0"/>
          </a:p>
          <a:p>
            <a:pPr fontAlgn="base"/>
            <a:r>
              <a:rPr lang="en-CA" dirty="0"/>
              <a:t>Paysafe Group</a:t>
            </a:r>
          </a:p>
          <a:p>
            <a:endParaRPr lang="en-US" dirty="0"/>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dirty="0"/>
              <a:t>Kieran </a:t>
            </a:r>
            <a:r>
              <a:rPr lang="en-CA" dirty="0"/>
              <a:t>Gobey </a:t>
            </a:r>
            <a:r>
              <a:rPr lang="en-US" dirty="0"/>
              <a:t>is an IT professional with 24 years of experience, focused on business, technology, and systems analysis. He has split his career between external and internal customer-facing roles, and this has resulted in a true understanding of what is required to be a Professional Services Consultant. His problem-solving skills and ability to mentor others have resulted in successful software implementations.</a:t>
            </a:r>
            <a:br>
              <a:rPr lang="en-US" dirty="0"/>
            </a:br>
            <a:br>
              <a:rPr lang="en-US" dirty="0"/>
            </a:br>
            <a:r>
              <a:rPr lang="en-US" dirty="0"/>
              <a:t>Kieran’s specialties include deep system troubleshooting and analysis skills, facilitating communications to bring together participants effectively, mentoring, leadership, and organizational skills.</a:t>
            </a:r>
            <a:endParaRPr lang="en-CA" dirty="0"/>
          </a:p>
        </p:txBody>
      </p:sp>
      <p:sp>
        <p:nvSpPr>
          <p:cNvPr id="12" name="Text Placeholder 11">
            <a:extLst>
              <a:ext uri="{FF2B5EF4-FFF2-40B4-BE49-F238E27FC236}">
                <a16:creationId xmlns:a16="http://schemas.microsoft.com/office/drawing/2014/main" id="{10BB470A-2D4A-3B40-8A8C-5EE4DB74257B}"/>
              </a:ext>
            </a:extLst>
          </p:cNvPr>
          <p:cNvSpPr>
            <a:spLocks noGrp="1"/>
          </p:cNvSpPr>
          <p:nvPr>
            <p:ph type="body" sz="quarter" idx="34"/>
          </p:nvPr>
        </p:nvSpPr>
        <p:spPr/>
        <p:txBody>
          <a:bodyPr/>
          <a:lstStyle/>
          <a:p>
            <a:pPr marL="0" lvl="0" indent="0">
              <a:buNone/>
            </a:pPr>
            <a:r>
              <a:rPr lang="en-US" dirty="0"/>
              <a:t>Rupert Kainzbauer is an experienced senior leader with a passion for defining and delivering products that deliver real customer and commercial benefit. Together with a team of highly experienced and motivated product managers, he has successfully led highly complex, multi-stakeholder payments initiatives, from proposition development and solution design through to market delivery. His domain experience is in building online payment products in high-risk and emerging markets, remittance, prepaid cards, and mobile applications. </a:t>
            </a:r>
            <a:endParaRPr lang="en-CA" dirty="0"/>
          </a:p>
        </p:txBody>
      </p:sp>
      <p:pic>
        <p:nvPicPr>
          <p:cNvPr id="13" name="Picture 12">
            <a:extLst>
              <a:ext uri="{FF2B5EF4-FFF2-40B4-BE49-F238E27FC236}">
                <a16:creationId xmlns:a16="http://schemas.microsoft.com/office/drawing/2014/main" id="{6CCBECFA-9C3C-42A1-80EE-32D72E6DAE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161" y="1669609"/>
            <a:ext cx="1210818" cy="1210818"/>
          </a:xfrm>
          <a:prstGeom prst="rect">
            <a:avLst/>
          </a:prstGeom>
        </p:spPr>
      </p:pic>
      <p:pic>
        <p:nvPicPr>
          <p:cNvPr id="14" name="Picture 13">
            <a:extLst>
              <a:ext uri="{FF2B5EF4-FFF2-40B4-BE49-F238E27FC236}">
                <a16:creationId xmlns:a16="http://schemas.microsoft.com/office/drawing/2014/main" id="{FBC5A245-560C-4072-B73F-0630646D09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7425" y="1669609"/>
            <a:ext cx="1210818" cy="1210818"/>
          </a:xfrm>
          <a:prstGeom prst="rect">
            <a:avLst/>
          </a:prstGeom>
        </p:spPr>
      </p:pic>
    </p:spTree>
    <p:extLst>
      <p:ext uri="{BB962C8B-B14F-4D97-AF65-F5344CB8AC3E}">
        <p14:creationId xmlns:p14="http://schemas.microsoft.com/office/powerpoint/2010/main" val="33809750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lvl="0"/>
            <a:r>
              <a:rPr lang="en-US" dirty="0"/>
              <a:t>Saeed Khan</a:t>
            </a:r>
          </a:p>
        </p:txBody>
      </p:sp>
      <p:sp>
        <p:nvSpPr>
          <p:cNvPr id="6" name="Text Placeholder 5"/>
          <p:cNvSpPr>
            <a:spLocks noGrp="1"/>
          </p:cNvSpPr>
          <p:nvPr>
            <p:ph type="body" sz="quarter" idx="12"/>
          </p:nvPr>
        </p:nvSpPr>
        <p:spPr>
          <a:prstGeom prst="rect">
            <a:avLst/>
          </a:prstGeom>
        </p:spPr>
        <p:txBody>
          <a:bodyPr/>
          <a:lstStyle/>
          <a:p>
            <a:r>
              <a:rPr lang="en-US" dirty="0"/>
              <a:t>Founder,</a:t>
            </a:r>
          </a:p>
          <a:p>
            <a:r>
              <a:rPr lang="en-US" dirty="0"/>
              <a:t>Transformation Labs</a:t>
            </a:r>
            <a:endParaRPr lang="en-CA" dirty="0"/>
          </a:p>
        </p:txBody>
      </p:sp>
      <p:sp>
        <p:nvSpPr>
          <p:cNvPr id="8" name="Text Placeholder 7">
            <a:extLst>
              <a:ext uri="{FF2B5EF4-FFF2-40B4-BE49-F238E27FC236}">
                <a16:creationId xmlns:a16="http://schemas.microsoft.com/office/drawing/2014/main" id="{E65F5E99-906A-8E41-995D-5EF4DF20F722}"/>
              </a:ext>
            </a:extLst>
          </p:cNvPr>
          <p:cNvSpPr>
            <a:spLocks noGrp="1"/>
          </p:cNvSpPr>
          <p:nvPr>
            <p:ph type="body" sz="quarter" idx="17"/>
          </p:nvPr>
        </p:nvSpPr>
        <p:spPr/>
        <p:txBody>
          <a:bodyPr/>
          <a:lstStyle/>
          <a:p>
            <a:r>
              <a:rPr lang="en-US" dirty="0"/>
              <a:t>Hoi Kun Lo</a:t>
            </a:r>
          </a:p>
        </p:txBody>
      </p:sp>
      <p:sp>
        <p:nvSpPr>
          <p:cNvPr id="9" name="Text Placeholder 8">
            <a:extLst>
              <a:ext uri="{FF2B5EF4-FFF2-40B4-BE49-F238E27FC236}">
                <a16:creationId xmlns:a16="http://schemas.microsoft.com/office/drawing/2014/main" id="{83AABA3F-E555-484C-BF18-3FABBC374239}"/>
              </a:ext>
            </a:extLst>
          </p:cNvPr>
          <p:cNvSpPr>
            <a:spLocks noGrp="1"/>
          </p:cNvSpPr>
          <p:nvPr>
            <p:ph type="body" sz="quarter" idx="18"/>
          </p:nvPr>
        </p:nvSpPr>
        <p:spPr/>
        <p:txBody>
          <a:bodyPr/>
          <a:lstStyle/>
          <a:p>
            <a:r>
              <a:rPr lang="en-CA" dirty="0"/>
              <a:t>Product Owner </a:t>
            </a:r>
          </a:p>
          <a:p>
            <a:r>
              <a:rPr lang="en-CA" dirty="0"/>
              <a:t>Nielsen</a:t>
            </a:r>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dirty="0"/>
              <a:t>Saeed Khan has been working in high tech for 30 years in both Canada and the US and has held several leadership roles in Product Management over that time. He speaks regularly at conferences and has been writing publicly about technology product management since 2005. </a:t>
            </a:r>
          </a:p>
          <a:p>
            <a:pPr marL="0" indent="0">
              <a:buNone/>
            </a:pPr>
            <a:r>
              <a:rPr lang="en-US" dirty="0"/>
              <a:t>Through Transformation Labs, Saeed helps companies accelerate product success by working with product teams to improve their skills, practices, and processes. He is a cofounder of ProductCamp Toronto and currently runs a Meetup group and global Slack community called Product Leaders, the only global community of senior-level product executives.</a:t>
            </a:r>
          </a:p>
        </p:txBody>
      </p:sp>
      <p:pic>
        <p:nvPicPr>
          <p:cNvPr id="13" name="Picture 12">
            <a:extLst>
              <a:ext uri="{FF2B5EF4-FFF2-40B4-BE49-F238E27FC236}">
                <a16:creationId xmlns:a16="http://schemas.microsoft.com/office/drawing/2014/main" id="{3D9D2C22-39F6-4E54-B13A-3B63E8DA50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396" y="1670231"/>
            <a:ext cx="1210819" cy="1210818"/>
          </a:xfrm>
          <a:prstGeom prst="rect">
            <a:avLst/>
          </a:prstGeom>
        </p:spPr>
      </p:pic>
      <p:sp>
        <p:nvSpPr>
          <p:cNvPr id="5" name="Text Placeholder 4">
            <a:extLst>
              <a:ext uri="{FF2B5EF4-FFF2-40B4-BE49-F238E27FC236}">
                <a16:creationId xmlns:a16="http://schemas.microsoft.com/office/drawing/2014/main" id="{5F5C4D24-05E3-4319-841F-FF7A10016F47}"/>
              </a:ext>
            </a:extLst>
          </p:cNvPr>
          <p:cNvSpPr>
            <a:spLocks noGrp="1"/>
          </p:cNvSpPr>
          <p:nvPr>
            <p:ph type="body" sz="quarter" idx="34"/>
          </p:nvPr>
        </p:nvSpPr>
        <p:spPr>
          <a:xfrm>
            <a:off x="7564252" y="2547966"/>
            <a:ext cx="4346833" cy="3424652"/>
          </a:xfrm>
        </p:spPr>
        <p:txBody>
          <a:bodyPr/>
          <a:lstStyle/>
          <a:p>
            <a:pPr marL="0" indent="0">
              <a:buNone/>
            </a:pPr>
            <a:r>
              <a:rPr lang="en-CA" dirty="0"/>
              <a:t>Hoi Kun Lo is an experienced change agent who can be found actively participating within the IIBA and WITI groups in Tampa, FL, and a champion for Agile, architecture, diversity, and inclusion programs at Nielsen. She is currently a Product Owner in the Digital Strategy team within Nielsen Global Watch Technology.</a:t>
            </a:r>
            <a:r>
              <a:rPr lang="en-US" dirty="0"/>
              <a:t> </a:t>
            </a:r>
          </a:p>
        </p:txBody>
      </p:sp>
      <p:pic>
        <p:nvPicPr>
          <p:cNvPr id="10" name="Picture 9">
            <a:extLst>
              <a:ext uri="{FF2B5EF4-FFF2-40B4-BE49-F238E27FC236}">
                <a16:creationId xmlns:a16="http://schemas.microsoft.com/office/drawing/2014/main" id="{7A52F414-F027-4710-AD17-064FBCD063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1578" y="1670230"/>
            <a:ext cx="1202170" cy="1210819"/>
          </a:xfrm>
          <a:prstGeom prst="rect">
            <a:avLst/>
          </a:prstGeom>
        </p:spPr>
      </p:pic>
    </p:spTree>
    <p:extLst>
      <p:ext uri="{BB962C8B-B14F-4D97-AF65-F5344CB8AC3E}">
        <p14:creationId xmlns:p14="http://schemas.microsoft.com/office/powerpoint/2010/main" val="39850968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Abhishek Mathur</a:t>
            </a:r>
          </a:p>
        </p:txBody>
      </p:sp>
      <p:sp>
        <p:nvSpPr>
          <p:cNvPr id="6" name="Text Placeholder 5"/>
          <p:cNvSpPr>
            <a:spLocks noGrp="1"/>
          </p:cNvSpPr>
          <p:nvPr>
            <p:ph type="body" sz="quarter" idx="12"/>
          </p:nvPr>
        </p:nvSpPr>
        <p:spPr>
          <a:prstGeom prst="rect">
            <a:avLst/>
          </a:prstGeom>
        </p:spPr>
        <p:txBody>
          <a:bodyPr/>
          <a:lstStyle/>
          <a:p>
            <a:r>
              <a:rPr lang="en-US" dirty="0"/>
              <a:t>Sr Director, Product Management</a:t>
            </a:r>
          </a:p>
          <a:p>
            <a:r>
              <a:rPr lang="en-US" dirty="0"/>
              <a:t>Kasisto, Inc.</a:t>
            </a:r>
          </a:p>
        </p:txBody>
      </p:sp>
      <p:sp>
        <p:nvSpPr>
          <p:cNvPr id="8" name="Text Placeholder 7">
            <a:extLst>
              <a:ext uri="{FF2B5EF4-FFF2-40B4-BE49-F238E27FC236}">
                <a16:creationId xmlns:a16="http://schemas.microsoft.com/office/drawing/2014/main" id="{E65F5E99-906A-8E41-995D-5EF4DF20F722}"/>
              </a:ext>
            </a:extLst>
          </p:cNvPr>
          <p:cNvSpPr>
            <a:spLocks noGrp="1"/>
          </p:cNvSpPr>
          <p:nvPr>
            <p:ph type="body" sz="quarter" idx="17"/>
          </p:nvPr>
        </p:nvSpPr>
        <p:spPr/>
        <p:txBody>
          <a:bodyPr/>
          <a:lstStyle/>
          <a:p>
            <a:r>
              <a:rPr lang="en-US" dirty="0"/>
              <a:t>Jeff Meister</a:t>
            </a:r>
          </a:p>
        </p:txBody>
      </p:sp>
      <p:sp>
        <p:nvSpPr>
          <p:cNvPr id="9" name="Text Placeholder 8">
            <a:extLst>
              <a:ext uri="{FF2B5EF4-FFF2-40B4-BE49-F238E27FC236}">
                <a16:creationId xmlns:a16="http://schemas.microsoft.com/office/drawing/2014/main" id="{83AABA3F-E555-484C-BF18-3FABBC374239}"/>
              </a:ext>
            </a:extLst>
          </p:cNvPr>
          <p:cNvSpPr>
            <a:spLocks noGrp="1"/>
          </p:cNvSpPr>
          <p:nvPr>
            <p:ph type="body" sz="quarter" idx="18"/>
          </p:nvPr>
        </p:nvSpPr>
        <p:spPr/>
        <p:txBody>
          <a:bodyPr/>
          <a:lstStyle/>
          <a:p>
            <a:r>
              <a:rPr lang="en-US" dirty="0"/>
              <a:t>Technology Advisor and Product Leader</a:t>
            </a:r>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CA" dirty="0"/>
              <a:t>Abhishek</a:t>
            </a:r>
            <a:r>
              <a:rPr lang="en-US" dirty="0"/>
              <a:t> Mathur</a:t>
            </a:r>
            <a:r>
              <a:rPr lang="en-CA" dirty="0"/>
              <a:t> is a product management leader, an artificial intelligence practitioner, and an educator. He has led product management and engineering teams at Clarifai, IBM, and Kasisto to build a variety of artificial intelligence applications within computer vision, natural language processing, and recommendation systems. Abhishek enjoys having deep conversations about the future of technology and helping aspiring product managers enter and accelerate their careers.</a:t>
            </a:r>
          </a:p>
        </p:txBody>
      </p:sp>
      <p:sp>
        <p:nvSpPr>
          <p:cNvPr id="5" name="Text Placeholder 4">
            <a:extLst>
              <a:ext uri="{FF2B5EF4-FFF2-40B4-BE49-F238E27FC236}">
                <a16:creationId xmlns:a16="http://schemas.microsoft.com/office/drawing/2014/main" id="{5F5C4D24-05E3-4319-841F-FF7A10016F47}"/>
              </a:ext>
            </a:extLst>
          </p:cNvPr>
          <p:cNvSpPr>
            <a:spLocks noGrp="1"/>
          </p:cNvSpPr>
          <p:nvPr>
            <p:ph type="body" sz="quarter" idx="34"/>
          </p:nvPr>
        </p:nvSpPr>
        <p:spPr>
          <a:xfrm>
            <a:off x="7564252" y="2547966"/>
            <a:ext cx="4346833" cy="3424652"/>
          </a:xfrm>
        </p:spPr>
        <p:txBody>
          <a:bodyPr/>
          <a:lstStyle/>
          <a:p>
            <a:pPr marL="0" indent="0">
              <a:buNone/>
            </a:pPr>
            <a:r>
              <a:rPr lang="en-CA" sz="1200" dirty="0"/>
              <a:t>Jeff Meister is a technology advisor and product leader. He has more than 20 years of experience building and operating software products and the teams that build them. He has built products across a wide range of industries and has built and led large engineering, design, and product organizations.</a:t>
            </a:r>
            <a:br>
              <a:rPr lang="en-CA" sz="1200" dirty="0"/>
            </a:br>
            <a:br>
              <a:rPr lang="en-CA" sz="1200" dirty="0"/>
            </a:br>
            <a:r>
              <a:rPr lang="en-CA" sz="1200" dirty="0"/>
              <a:t>Jeff most recently served as Senior Director of Product Management at Avanade, where he built and led the product management practice. This involved hiring and leading product managers, defining product management processes, solution shaping and engagement execution, and evangelizing the discipline through pitches, presentations, and speaking engagements.</a:t>
            </a:r>
            <a:br>
              <a:rPr lang="en-CA" sz="1200" dirty="0"/>
            </a:br>
            <a:br>
              <a:rPr lang="en-CA" sz="1200" dirty="0"/>
            </a:br>
            <a:r>
              <a:rPr lang="en-CA" sz="1200" dirty="0"/>
              <a:t>Jeff holds a Bachelor of Applied Science (Electrical Engineering) and a Bachelor of Arts from the University of Waterloo, an MBA from INSEAD (Strategy), and certifications in product management, project management, and design thinking.</a:t>
            </a:r>
          </a:p>
          <a:p>
            <a:endParaRPr lang="en-CA" sz="1200" dirty="0"/>
          </a:p>
        </p:txBody>
      </p:sp>
      <p:pic>
        <p:nvPicPr>
          <p:cNvPr id="15" name="Picture 14" descr="A person looking at the camera&#10;&#10;Description automatically generated">
            <a:extLst>
              <a:ext uri="{FF2B5EF4-FFF2-40B4-BE49-F238E27FC236}">
                <a16:creationId xmlns:a16="http://schemas.microsoft.com/office/drawing/2014/main" id="{2D74F1DC-D32D-469C-8C98-9336700235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7368" y="1669609"/>
            <a:ext cx="1210817" cy="1210818"/>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529F52FF-F3DD-4A4C-B81E-0AF784BCB6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790" y="1669609"/>
            <a:ext cx="1227159" cy="1227159"/>
          </a:xfrm>
          <a:prstGeom prst="rect">
            <a:avLst/>
          </a:prstGeom>
        </p:spPr>
      </p:pic>
    </p:spTree>
    <p:extLst>
      <p:ext uri="{BB962C8B-B14F-4D97-AF65-F5344CB8AC3E}">
        <p14:creationId xmlns:p14="http://schemas.microsoft.com/office/powerpoint/2010/main" val="4196729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alking on a beach&#10;&#10;Description automatically generated">
            <a:extLst>
              <a:ext uri="{FF2B5EF4-FFF2-40B4-BE49-F238E27FC236}">
                <a16:creationId xmlns:a16="http://schemas.microsoft.com/office/drawing/2014/main" id="{E20BF784-3B3C-4D93-9745-97DB30C59C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4150" y="3824128"/>
            <a:ext cx="3526229" cy="2489103"/>
          </a:xfrm>
          <a:prstGeom prst="rect">
            <a:avLst/>
          </a:prstGeom>
        </p:spPr>
      </p:pic>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2868115284"/>
              </p:ext>
            </p:extLst>
          </p:nvPr>
        </p:nvGraphicFramePr>
        <p:xfrm>
          <a:off x="9685337" y="-1"/>
          <a:ext cx="2508251" cy="6858001"/>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Organizational knowledge</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Goals and challenges</a:t>
                      </a: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List of key challenges</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List of session expectations</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Parking lot items</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What is driving your organization to become product focused?</a:t>
            </a:r>
          </a:p>
        </p:txBody>
      </p:sp>
      <p:sp>
        <p:nvSpPr>
          <p:cNvPr id="8" name="Text Placeholder 7">
            <a:extLst>
              <a:ext uri="{FF2B5EF4-FFF2-40B4-BE49-F238E27FC236}">
                <a16:creationId xmlns:a16="http://schemas.microsoft.com/office/drawing/2014/main" id="{28A01B9E-7A43-4DA8-B23B-F3E7C92AAA8C}"/>
              </a:ext>
            </a:extLst>
          </p:cNvPr>
          <p:cNvSpPr>
            <a:spLocks noGrp="1"/>
          </p:cNvSpPr>
          <p:nvPr>
            <p:ph type="body" sz="quarter" idx="11"/>
          </p:nvPr>
        </p:nvSpPr>
        <p:spPr>
          <a:xfrm>
            <a:off x="354105" y="1759131"/>
            <a:ext cx="8962016" cy="585804"/>
          </a:xfrm>
        </p:spPr>
        <p:txBody>
          <a:bodyPr/>
          <a:lstStyle/>
          <a:p>
            <a:r>
              <a:rPr lang="en-US" dirty="0"/>
              <a:t>30 minutes</a:t>
            </a:r>
            <a:endParaRPr lang="en-CA" dirty="0"/>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258310" y="2344935"/>
            <a:ext cx="9164364" cy="1880189"/>
          </a:xfrm>
        </p:spPr>
        <p:txBody>
          <a:bodyPr/>
          <a:lstStyle/>
          <a:p>
            <a:pPr lvl="1"/>
            <a:r>
              <a:rPr lang="en-US" dirty="0"/>
              <a:t> Team introductions: </a:t>
            </a:r>
          </a:p>
          <a:p>
            <a:pPr marL="1201738" lvl="2" indent="-287338">
              <a:buFont typeface="Courier New" panose="02070309020205020404" pitchFamily="49" charset="0"/>
              <a:buChar char="o"/>
            </a:pPr>
            <a:r>
              <a:rPr lang="en-US" dirty="0"/>
              <a:t>Share your name and role.</a:t>
            </a:r>
          </a:p>
          <a:p>
            <a:pPr marL="1201738" lvl="2" indent="-287338">
              <a:buFont typeface="Courier New" panose="02070309020205020404" pitchFamily="49" charset="0"/>
              <a:buChar char="o"/>
            </a:pPr>
            <a:r>
              <a:rPr lang="en-US" dirty="0"/>
              <a:t>What are the key challenges we are looking to solve concerning product management?</a:t>
            </a:r>
          </a:p>
          <a:p>
            <a:pPr marL="1201738" lvl="2" indent="-287338">
              <a:buFont typeface="Courier New" panose="02070309020205020404" pitchFamily="49" charset="0"/>
              <a:buChar char="o"/>
            </a:pPr>
            <a:r>
              <a:rPr lang="en-US" dirty="0"/>
              <a:t>What blockers or challenges will we need to overcome?</a:t>
            </a:r>
          </a:p>
        </p:txBody>
      </p:sp>
      <p:sp>
        <p:nvSpPr>
          <p:cNvPr id="4" name="TextBox 3">
            <a:extLst>
              <a:ext uri="{FF2B5EF4-FFF2-40B4-BE49-F238E27FC236}">
                <a16:creationId xmlns:a16="http://schemas.microsoft.com/office/drawing/2014/main" id="{A280E753-331E-EF7C-9BCE-B35885A3D1C3}"/>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11</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0498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lvl="0"/>
            <a:r>
              <a:rPr lang="en-CA" dirty="0"/>
              <a:t>Vincent Mirabelli</a:t>
            </a:r>
            <a:endParaRPr lang="en-US" dirty="0"/>
          </a:p>
        </p:txBody>
      </p:sp>
      <p:sp>
        <p:nvSpPr>
          <p:cNvPr id="6" name="Text Placeholder 5"/>
          <p:cNvSpPr>
            <a:spLocks noGrp="1"/>
          </p:cNvSpPr>
          <p:nvPr>
            <p:ph type="body" sz="quarter" idx="12"/>
          </p:nvPr>
        </p:nvSpPr>
        <p:spPr>
          <a:prstGeom prst="rect">
            <a:avLst/>
          </a:prstGeom>
        </p:spPr>
        <p:txBody>
          <a:bodyPr/>
          <a:lstStyle/>
          <a:p>
            <a:r>
              <a:rPr lang="en-US" dirty="0"/>
              <a:t>Principal, </a:t>
            </a:r>
          </a:p>
          <a:p>
            <a:r>
              <a:rPr lang="en-US" dirty="0"/>
              <a:t>Global Project Synergy Group</a:t>
            </a:r>
            <a:endParaRPr lang="en-CA" dirty="0"/>
          </a:p>
        </p:txBody>
      </p:sp>
      <p:sp>
        <p:nvSpPr>
          <p:cNvPr id="8" name="Text Placeholder 7">
            <a:extLst>
              <a:ext uri="{FF2B5EF4-FFF2-40B4-BE49-F238E27FC236}">
                <a16:creationId xmlns:a16="http://schemas.microsoft.com/office/drawing/2014/main" id="{E65F5E99-906A-8E41-995D-5EF4DF20F722}"/>
              </a:ext>
            </a:extLst>
          </p:cNvPr>
          <p:cNvSpPr>
            <a:spLocks noGrp="1"/>
          </p:cNvSpPr>
          <p:nvPr>
            <p:ph type="body" sz="quarter" idx="17"/>
          </p:nvPr>
        </p:nvSpPr>
        <p:spPr/>
        <p:txBody>
          <a:bodyPr/>
          <a:lstStyle/>
          <a:p>
            <a:r>
              <a:rPr lang="en-US" dirty="0"/>
              <a:t>Oz Nazili</a:t>
            </a:r>
          </a:p>
        </p:txBody>
      </p:sp>
      <p:sp>
        <p:nvSpPr>
          <p:cNvPr id="9" name="Text Placeholder 8">
            <a:extLst>
              <a:ext uri="{FF2B5EF4-FFF2-40B4-BE49-F238E27FC236}">
                <a16:creationId xmlns:a16="http://schemas.microsoft.com/office/drawing/2014/main" id="{83AABA3F-E555-484C-BF18-3FABBC374239}"/>
              </a:ext>
            </a:extLst>
          </p:cNvPr>
          <p:cNvSpPr>
            <a:spLocks noGrp="1"/>
          </p:cNvSpPr>
          <p:nvPr>
            <p:ph type="body" sz="quarter" idx="18"/>
          </p:nvPr>
        </p:nvSpPr>
        <p:spPr/>
        <p:txBody>
          <a:bodyPr/>
          <a:lstStyle/>
          <a:p>
            <a:r>
              <a:rPr lang="en-US" dirty="0"/>
              <a:t>VP, Product &amp; Growth</a:t>
            </a:r>
          </a:p>
          <a:p>
            <a:r>
              <a:rPr lang="en-US" dirty="0"/>
              <a:t>TWG</a:t>
            </a:r>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dirty="0"/>
              <a:t>With over 10 years of experience in both the private and public sectors, Vincent </a:t>
            </a:r>
            <a:r>
              <a:rPr lang="en-CA" dirty="0"/>
              <a:t>Mirabelli </a:t>
            </a:r>
            <a:r>
              <a:rPr lang="en-US" dirty="0"/>
              <a:t>possesses an impressive track record of improving, informing, and transforming business strategy and operations through process improvement, design and re-engineering, and the application of quality to business analysis, project management, and process improvement standards.</a:t>
            </a:r>
            <a:endParaRPr lang="en-US" sz="1600" dirty="0"/>
          </a:p>
        </p:txBody>
      </p:sp>
      <p:sp>
        <p:nvSpPr>
          <p:cNvPr id="12" name="Text Placeholder 11">
            <a:extLst>
              <a:ext uri="{FF2B5EF4-FFF2-40B4-BE49-F238E27FC236}">
                <a16:creationId xmlns:a16="http://schemas.microsoft.com/office/drawing/2014/main" id="{10BB470A-2D4A-3B40-8A8C-5EE4DB74257B}"/>
              </a:ext>
            </a:extLst>
          </p:cNvPr>
          <p:cNvSpPr>
            <a:spLocks noGrp="1"/>
          </p:cNvSpPr>
          <p:nvPr>
            <p:ph type="body" sz="quarter" idx="34"/>
          </p:nvPr>
        </p:nvSpPr>
        <p:spPr/>
        <p:txBody>
          <a:bodyPr/>
          <a:lstStyle/>
          <a:p>
            <a:pPr marL="0" indent="0">
              <a:buNone/>
            </a:pPr>
            <a:r>
              <a:rPr lang="en-US" dirty="0"/>
              <a:t>Oz Nazili is a product leader with a decade of experience in both building products and product teams. Having spent time at funded startups and large enterprises, he thinks often about the most effective way to deliver value to users. His core areas of interest include Lean MVP development and data-driven product growth.</a:t>
            </a:r>
          </a:p>
        </p:txBody>
      </p:sp>
      <p:pic>
        <p:nvPicPr>
          <p:cNvPr id="13" name="Picture 2">
            <a:extLst>
              <a:ext uri="{FF2B5EF4-FFF2-40B4-BE49-F238E27FC236}">
                <a16:creationId xmlns:a16="http://schemas.microsoft.com/office/drawing/2014/main" id="{C7B7C388-B222-45C2-A68D-CBCD31BA97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67074" y="1670231"/>
            <a:ext cx="1210818" cy="12108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9EFEDA-435D-4E86-80D9-D46C366C4C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0851"/>
          <a:stretch/>
        </p:blipFill>
        <p:spPr>
          <a:xfrm>
            <a:off x="6197425" y="1669609"/>
            <a:ext cx="1227600" cy="1210818"/>
          </a:xfrm>
          <a:prstGeom prst="rect">
            <a:avLst/>
          </a:prstGeom>
        </p:spPr>
      </p:pic>
    </p:spTree>
    <p:extLst>
      <p:ext uri="{BB962C8B-B14F-4D97-AF65-F5344CB8AC3E}">
        <p14:creationId xmlns:p14="http://schemas.microsoft.com/office/powerpoint/2010/main" val="687132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Mark Pearson</a:t>
            </a:r>
          </a:p>
        </p:txBody>
      </p:sp>
      <p:sp>
        <p:nvSpPr>
          <p:cNvPr id="6" name="Text Placeholder 5"/>
          <p:cNvSpPr>
            <a:spLocks noGrp="1"/>
          </p:cNvSpPr>
          <p:nvPr>
            <p:ph type="body" sz="quarter" idx="12"/>
          </p:nvPr>
        </p:nvSpPr>
        <p:spPr>
          <a:prstGeom prst="rect">
            <a:avLst/>
          </a:prstGeom>
        </p:spPr>
        <p:txBody>
          <a:bodyPr/>
          <a:lstStyle/>
          <a:p>
            <a:r>
              <a:rPr lang="en-US" dirty="0"/>
              <a:t>Principal IT Architect</a:t>
            </a:r>
          </a:p>
          <a:p>
            <a:r>
              <a:rPr lang="en-US" dirty="0"/>
              <a:t>First Data Corporation</a:t>
            </a:r>
            <a:endParaRPr lang="en-CA" dirty="0"/>
          </a:p>
        </p:txBody>
      </p:sp>
      <p:sp>
        <p:nvSpPr>
          <p:cNvPr id="8" name="Text Placeholder 7">
            <a:extLst>
              <a:ext uri="{FF2B5EF4-FFF2-40B4-BE49-F238E27FC236}">
                <a16:creationId xmlns:a16="http://schemas.microsoft.com/office/drawing/2014/main" id="{E65F5E99-906A-8E41-995D-5EF4DF20F722}"/>
              </a:ext>
            </a:extLst>
          </p:cNvPr>
          <p:cNvSpPr>
            <a:spLocks noGrp="1"/>
          </p:cNvSpPr>
          <p:nvPr>
            <p:ph type="body" sz="quarter" idx="17"/>
          </p:nvPr>
        </p:nvSpPr>
        <p:spPr/>
        <p:txBody>
          <a:bodyPr/>
          <a:lstStyle/>
          <a:p>
            <a:r>
              <a:rPr lang="en-US" dirty="0"/>
              <a:t>Brenda Peshak</a:t>
            </a:r>
          </a:p>
        </p:txBody>
      </p:sp>
      <p:sp>
        <p:nvSpPr>
          <p:cNvPr id="9" name="Text Placeholder 8">
            <a:extLst>
              <a:ext uri="{FF2B5EF4-FFF2-40B4-BE49-F238E27FC236}">
                <a16:creationId xmlns:a16="http://schemas.microsoft.com/office/drawing/2014/main" id="{83AABA3F-E555-484C-BF18-3FABBC374239}"/>
              </a:ext>
            </a:extLst>
          </p:cNvPr>
          <p:cNvSpPr>
            <a:spLocks noGrp="1"/>
          </p:cNvSpPr>
          <p:nvPr>
            <p:ph type="body" sz="quarter" idx="18"/>
          </p:nvPr>
        </p:nvSpPr>
        <p:spPr/>
        <p:txBody>
          <a:bodyPr/>
          <a:lstStyle/>
          <a:p>
            <a:r>
              <a:rPr lang="en-US" dirty="0"/>
              <a:t>Product Owner, </a:t>
            </a:r>
          </a:p>
          <a:p>
            <a:r>
              <a:rPr lang="en-US" dirty="0"/>
              <a:t>Widget Industries, LLC</a:t>
            </a:r>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dirty="0"/>
              <a:t>Mark Pearson is an executive business leader grounded in the process, data, technology, and operations of software-driven business. He knows the enterprise software landscape and is skilled in product, technology, and operations design and delivery within information technology organizations, outsourcing firms, and software product companies. </a:t>
            </a:r>
          </a:p>
        </p:txBody>
      </p:sp>
      <p:sp>
        <p:nvSpPr>
          <p:cNvPr id="12" name="Text Placeholder 11">
            <a:extLst>
              <a:ext uri="{FF2B5EF4-FFF2-40B4-BE49-F238E27FC236}">
                <a16:creationId xmlns:a16="http://schemas.microsoft.com/office/drawing/2014/main" id="{10BB470A-2D4A-3B40-8A8C-5EE4DB74257B}"/>
              </a:ext>
            </a:extLst>
          </p:cNvPr>
          <p:cNvSpPr>
            <a:spLocks noGrp="1"/>
          </p:cNvSpPr>
          <p:nvPr>
            <p:ph type="body" sz="quarter" idx="34"/>
          </p:nvPr>
        </p:nvSpPr>
        <p:spPr/>
        <p:txBody>
          <a:bodyPr/>
          <a:lstStyle/>
          <a:p>
            <a:pPr marL="0" indent="0">
              <a:buNone/>
            </a:pPr>
            <a:r>
              <a:rPr lang="en-US" dirty="0"/>
              <a:t>Brenda Peshak is skilled in business process, analytical skills, Microsoft Office Suite, communication, and customer relationship management (CRM). She is a strong product management professional with a Master’s focused in Business Leadership (MBL) from William Penn University.</a:t>
            </a:r>
            <a:endParaRPr lang="en-US" sz="1600" dirty="0"/>
          </a:p>
        </p:txBody>
      </p:sp>
      <p:pic>
        <p:nvPicPr>
          <p:cNvPr id="13" name="Picture 2" descr="Mark Pearson">
            <a:extLst>
              <a:ext uri="{FF2B5EF4-FFF2-40B4-BE49-F238E27FC236}">
                <a16:creationId xmlns:a16="http://schemas.microsoft.com/office/drawing/2014/main" id="{FFA00D31-1C76-42CD-887E-8C3CDA5E39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8123" y="1669609"/>
            <a:ext cx="118872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Brenda Peshak">
            <a:extLst>
              <a:ext uri="{FF2B5EF4-FFF2-40B4-BE49-F238E27FC236}">
                <a16:creationId xmlns:a16="http://schemas.microsoft.com/office/drawing/2014/main" id="{1BB55916-468B-447E-8BA8-3448B571C6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8474" y="1669609"/>
            <a:ext cx="1210818" cy="121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5763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5F5E99-906A-8E41-995D-5EF4DF20F722}"/>
              </a:ext>
            </a:extLst>
          </p:cNvPr>
          <p:cNvSpPr>
            <a:spLocks noGrp="1"/>
          </p:cNvSpPr>
          <p:nvPr>
            <p:ph type="body" sz="quarter" idx="17"/>
          </p:nvPr>
        </p:nvSpPr>
        <p:spPr/>
        <p:txBody>
          <a:bodyPr/>
          <a:lstStyle/>
          <a:p>
            <a:r>
              <a:rPr lang="en-US" dirty="0"/>
              <a:t>Anant Tailor</a:t>
            </a:r>
          </a:p>
        </p:txBody>
      </p:sp>
      <p:sp>
        <p:nvSpPr>
          <p:cNvPr id="9" name="Text Placeholder 8">
            <a:extLst>
              <a:ext uri="{FF2B5EF4-FFF2-40B4-BE49-F238E27FC236}">
                <a16:creationId xmlns:a16="http://schemas.microsoft.com/office/drawing/2014/main" id="{83AABA3F-E555-484C-BF18-3FABBC374239}"/>
              </a:ext>
            </a:extLst>
          </p:cNvPr>
          <p:cNvSpPr>
            <a:spLocks noGrp="1"/>
          </p:cNvSpPr>
          <p:nvPr>
            <p:ph type="body" sz="quarter" idx="18"/>
          </p:nvPr>
        </p:nvSpPr>
        <p:spPr/>
        <p:txBody>
          <a:bodyPr/>
          <a:lstStyle/>
          <a:p>
            <a:r>
              <a:rPr lang="en-US" dirty="0"/>
              <a:t>Cofounder &amp; Head of Product</a:t>
            </a:r>
          </a:p>
          <a:p>
            <a:r>
              <a:rPr lang="en-US" dirty="0"/>
              <a:t>Dream Payments Corp.</a:t>
            </a:r>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dirty="0"/>
              <a:t>Mike Starkey is a Director of Engineering at W.W. Grainger, currently focusing on operating model development, digital architecture, and building enterprise software. Prior to joining W.W. Grainger, Mike held a variety of technology consulting roles throughout the system delivery lifecycle spanning multiple industries such as healthcare, retail, manufacturing, and utilities with Fortune 500 companies.</a:t>
            </a:r>
          </a:p>
        </p:txBody>
      </p:sp>
      <p:sp>
        <p:nvSpPr>
          <p:cNvPr id="12" name="Text Placeholder 11">
            <a:extLst>
              <a:ext uri="{FF2B5EF4-FFF2-40B4-BE49-F238E27FC236}">
                <a16:creationId xmlns:a16="http://schemas.microsoft.com/office/drawing/2014/main" id="{10BB470A-2D4A-3B40-8A8C-5EE4DB74257B}"/>
              </a:ext>
            </a:extLst>
          </p:cNvPr>
          <p:cNvSpPr>
            <a:spLocks noGrp="1"/>
          </p:cNvSpPr>
          <p:nvPr>
            <p:ph type="body" sz="quarter" idx="34"/>
          </p:nvPr>
        </p:nvSpPr>
        <p:spPr/>
        <p:txBody>
          <a:bodyPr/>
          <a:lstStyle/>
          <a:p>
            <a:pPr marL="0" indent="0">
              <a:buNone/>
            </a:pPr>
            <a:r>
              <a:rPr lang="en-US" sz="1300" dirty="0"/>
              <a:t>Anant Tailor is a cofounder at Dream Payments where he currently serves as the COO and Head of Product, having responsibility for Product Strategy &amp; Development, Client Delivery, Compliance, and Operations. He has 20+ years of experience building and operating organizations that deliver software products and solutions for consumers and businesses of varying sizes.</a:t>
            </a:r>
          </a:p>
          <a:p>
            <a:pPr marL="0" indent="0">
              <a:buNone/>
            </a:pPr>
            <a:r>
              <a:rPr lang="en-US" sz="1300" dirty="0"/>
              <a:t>Prior to founding Dream Payments, Anant was the COO and Director of Client Services at DonRiver Inc, a technology strategy and software consultancy that he helped to build and scale into a global company with 100+ employees operating in seven countries.  </a:t>
            </a:r>
          </a:p>
          <a:p>
            <a:pPr marL="0" indent="0">
              <a:buNone/>
            </a:pPr>
            <a:r>
              <a:rPr lang="en-US" sz="1300" dirty="0"/>
              <a:t>Anant is a Professional Engineer with a bachelor’s degree in Electrical Engineering from McMaster University and a certificate in Product Strategy &amp; Management from the Kellogg School of Management at Northwestern University.</a:t>
            </a:r>
          </a:p>
        </p:txBody>
      </p:sp>
      <p:pic>
        <p:nvPicPr>
          <p:cNvPr id="14" name="Picture 13">
            <a:extLst>
              <a:ext uri="{FF2B5EF4-FFF2-40B4-BE49-F238E27FC236}">
                <a16:creationId xmlns:a16="http://schemas.microsoft.com/office/drawing/2014/main" id="{DCF85FEA-8A46-4CF3-99F0-9C5F2D857E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591" b="9632"/>
          <a:stretch/>
        </p:blipFill>
        <p:spPr>
          <a:xfrm>
            <a:off x="384919" y="1707670"/>
            <a:ext cx="1175128" cy="1289348"/>
          </a:xfrm>
          <a:prstGeom prst="rect">
            <a:avLst/>
          </a:prstGeom>
        </p:spPr>
      </p:pic>
      <p:sp>
        <p:nvSpPr>
          <p:cNvPr id="3" name="Text Placeholder 2">
            <a:extLst>
              <a:ext uri="{FF2B5EF4-FFF2-40B4-BE49-F238E27FC236}">
                <a16:creationId xmlns:a16="http://schemas.microsoft.com/office/drawing/2014/main" id="{E373D360-7251-4536-8B4C-E36B8BAC7F6C}"/>
              </a:ext>
            </a:extLst>
          </p:cNvPr>
          <p:cNvSpPr>
            <a:spLocks noGrp="1"/>
          </p:cNvSpPr>
          <p:nvPr>
            <p:ph type="body" sz="quarter" idx="11"/>
          </p:nvPr>
        </p:nvSpPr>
        <p:spPr/>
        <p:txBody>
          <a:bodyPr/>
          <a:lstStyle/>
          <a:p>
            <a:r>
              <a:rPr lang="en-US" dirty="0"/>
              <a:t>Mike Starkey</a:t>
            </a:r>
          </a:p>
        </p:txBody>
      </p:sp>
      <p:sp>
        <p:nvSpPr>
          <p:cNvPr id="7" name="Text Placeholder 6">
            <a:extLst>
              <a:ext uri="{FF2B5EF4-FFF2-40B4-BE49-F238E27FC236}">
                <a16:creationId xmlns:a16="http://schemas.microsoft.com/office/drawing/2014/main" id="{843A468A-42B0-4FF4-93F6-A8AF38065066}"/>
              </a:ext>
            </a:extLst>
          </p:cNvPr>
          <p:cNvSpPr>
            <a:spLocks noGrp="1"/>
          </p:cNvSpPr>
          <p:nvPr>
            <p:ph type="body" sz="quarter" idx="12"/>
          </p:nvPr>
        </p:nvSpPr>
        <p:spPr/>
        <p:txBody>
          <a:bodyPr/>
          <a:lstStyle/>
          <a:p>
            <a:r>
              <a:rPr lang="en-US" dirty="0"/>
              <a:t>Director of Engineering</a:t>
            </a:r>
          </a:p>
          <a:p>
            <a:r>
              <a:rPr lang="en-US" dirty="0"/>
              <a:t>W.W. Grainger</a:t>
            </a:r>
          </a:p>
        </p:txBody>
      </p:sp>
      <p:pic>
        <p:nvPicPr>
          <p:cNvPr id="2" name="Picture 1">
            <a:extLst>
              <a:ext uri="{FF2B5EF4-FFF2-40B4-BE49-F238E27FC236}">
                <a16:creationId xmlns:a16="http://schemas.microsoft.com/office/drawing/2014/main" id="{DC2E5CBE-ACFE-4BE2-BBB4-B64863B79D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270" y="1707669"/>
            <a:ext cx="1175128" cy="1289348"/>
          </a:xfrm>
          <a:prstGeom prst="rect">
            <a:avLst/>
          </a:prstGeom>
        </p:spPr>
      </p:pic>
    </p:spTree>
    <p:extLst>
      <p:ext uri="{BB962C8B-B14F-4D97-AF65-F5344CB8AC3E}">
        <p14:creationId xmlns:p14="http://schemas.microsoft.com/office/powerpoint/2010/main" val="19626951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Angela Weller</a:t>
            </a:r>
          </a:p>
        </p:txBody>
      </p:sp>
      <p:sp>
        <p:nvSpPr>
          <p:cNvPr id="6" name="Text Placeholder 5"/>
          <p:cNvSpPr>
            <a:spLocks noGrp="1"/>
          </p:cNvSpPr>
          <p:nvPr>
            <p:ph type="body" sz="quarter" idx="12"/>
          </p:nvPr>
        </p:nvSpPr>
        <p:spPr>
          <a:prstGeom prst="rect">
            <a:avLst/>
          </a:prstGeom>
        </p:spPr>
        <p:txBody>
          <a:bodyPr/>
          <a:lstStyle/>
          <a:p>
            <a:r>
              <a:rPr lang="en-US" dirty="0"/>
              <a:t>Scrum Master, Businessolver</a:t>
            </a:r>
          </a:p>
        </p:txBody>
      </p:sp>
      <p:sp>
        <p:nvSpPr>
          <p:cNvPr id="11" name="Text Placeholder 10">
            <a:extLst>
              <a:ext uri="{FF2B5EF4-FFF2-40B4-BE49-F238E27FC236}">
                <a16:creationId xmlns:a16="http://schemas.microsoft.com/office/drawing/2014/main" id="{1D1ACAC8-350E-FA43-BB11-2C32CA7D7B8B}"/>
              </a:ext>
            </a:extLst>
          </p:cNvPr>
          <p:cNvSpPr>
            <a:spLocks noGrp="1"/>
          </p:cNvSpPr>
          <p:nvPr>
            <p:ph type="body" sz="quarter" idx="33"/>
          </p:nvPr>
        </p:nvSpPr>
        <p:spPr/>
        <p:txBody>
          <a:bodyPr/>
          <a:lstStyle/>
          <a:p>
            <a:pPr marL="0" indent="0">
              <a:buNone/>
            </a:pPr>
            <a:r>
              <a:rPr lang="en-US" dirty="0"/>
              <a:t>Angela Weller is an experienced Agile business analyst who collaborates with key stakeholders to attain their goals and contributes to the achievement of the company’s strategic objectives to ensure a competitive advantage. She excels when mediating or facilitating teams. </a:t>
            </a:r>
          </a:p>
        </p:txBody>
      </p:sp>
      <p:pic>
        <p:nvPicPr>
          <p:cNvPr id="14" name="Picture 4" descr="Angela Weller">
            <a:extLst>
              <a:ext uri="{FF2B5EF4-FFF2-40B4-BE49-F238E27FC236}">
                <a16:creationId xmlns:a16="http://schemas.microsoft.com/office/drawing/2014/main" id="{88EA7077-BFAD-4B2E-9607-554EDED821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670" y="1669609"/>
            <a:ext cx="1188720" cy="1188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CFE72C17-EFAA-BD21-DA8D-BF7702BBEC5A}"/>
              </a:ext>
            </a:extLst>
          </p:cNvPr>
          <p:cNvSpPr txBox="1">
            <a:spLocks/>
          </p:cNvSpPr>
          <p:nvPr/>
        </p:nvSpPr>
        <p:spPr>
          <a:xfrm>
            <a:off x="7125820" y="1669609"/>
            <a:ext cx="3849687" cy="264974"/>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400" b="1" i="0" kern="1200">
                <a:solidFill>
                  <a:srgbClr val="2576B7"/>
                </a:solidFill>
                <a:latin typeface="Montserrat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Anonymous</a:t>
            </a:r>
          </a:p>
        </p:txBody>
      </p:sp>
      <p:sp>
        <p:nvSpPr>
          <p:cNvPr id="3" name="Text Placeholder 5">
            <a:extLst>
              <a:ext uri="{FF2B5EF4-FFF2-40B4-BE49-F238E27FC236}">
                <a16:creationId xmlns:a16="http://schemas.microsoft.com/office/drawing/2014/main" id="{4C223A60-CFE1-14A7-EE5C-AECF253A4FA1}"/>
              </a:ext>
            </a:extLst>
          </p:cNvPr>
          <p:cNvSpPr txBox="1">
            <a:spLocks/>
          </p:cNvSpPr>
          <p:nvPr/>
        </p:nvSpPr>
        <p:spPr>
          <a:xfrm>
            <a:off x="7125820" y="2044683"/>
            <a:ext cx="4194850"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kern="1200">
                <a:solidFill>
                  <a:srgbClr val="000000"/>
                </a:solidFill>
                <a:latin typeface="Ex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Senior Manager, Canadian P&amp;C Insurance Company</a:t>
            </a:r>
          </a:p>
        </p:txBody>
      </p:sp>
    </p:spTree>
    <p:extLst>
      <p:ext uri="{BB962C8B-B14F-4D97-AF65-F5344CB8AC3E}">
        <p14:creationId xmlns:p14="http://schemas.microsoft.com/office/powerpoint/2010/main" val="14279591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5469EF-9E82-BB80-C858-B1FB872A0C6C}"/>
              </a:ext>
            </a:extLst>
          </p:cNvPr>
          <p:cNvSpPr>
            <a:spLocks noGrp="1"/>
          </p:cNvSpPr>
          <p:nvPr>
            <p:ph type="body" sz="quarter" idx="10"/>
          </p:nvPr>
        </p:nvSpPr>
        <p:spPr/>
        <p:txBody>
          <a:bodyPr/>
          <a:lstStyle/>
          <a:p>
            <a:r>
              <a:rPr lang="en-US" dirty="0"/>
              <a:t>Appendix: </a:t>
            </a:r>
            <a:br>
              <a:rPr lang="en-US" dirty="0"/>
            </a:br>
            <a:r>
              <a:rPr lang="en-US" dirty="0"/>
              <a:t>Understanding Agile Scrum Practices and Ceremonies</a:t>
            </a:r>
          </a:p>
          <a:p>
            <a:endParaRPr lang="en-US" dirty="0"/>
          </a:p>
        </p:txBody>
      </p:sp>
    </p:spTree>
    <p:extLst>
      <p:ext uri="{BB962C8B-B14F-4D97-AF65-F5344CB8AC3E}">
        <p14:creationId xmlns:p14="http://schemas.microsoft.com/office/powerpoint/2010/main" val="35113845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7738F-B9D3-417B-9EAD-4EC02B86889A}"/>
              </a:ext>
            </a:extLst>
          </p:cNvPr>
          <p:cNvSpPr>
            <a:spLocks noGrp="1"/>
          </p:cNvSpPr>
          <p:nvPr>
            <p:ph type="title"/>
          </p:nvPr>
        </p:nvSpPr>
        <p:spPr/>
        <p:txBody>
          <a:bodyPr/>
          <a:lstStyle/>
          <a:p>
            <a:r>
              <a:rPr lang="en-US" dirty="0"/>
              <a:t>The Agile key principles</a:t>
            </a:r>
            <a:endParaRPr lang="en-CA" dirty="0"/>
          </a:p>
        </p:txBody>
      </p:sp>
      <p:sp>
        <p:nvSpPr>
          <p:cNvPr id="4" name="Freeform 4">
            <a:extLst>
              <a:ext uri="{FF2B5EF4-FFF2-40B4-BE49-F238E27FC236}">
                <a16:creationId xmlns:a16="http://schemas.microsoft.com/office/drawing/2014/main" id="{A7A01760-797A-4781-BE82-3890B80379F8}"/>
              </a:ext>
            </a:extLst>
          </p:cNvPr>
          <p:cNvSpPr/>
          <p:nvPr/>
        </p:nvSpPr>
        <p:spPr>
          <a:xfrm rot="5400000">
            <a:off x="1169898" y="1552810"/>
            <a:ext cx="4148921" cy="4526386"/>
          </a:xfrm>
          <a:custGeom>
            <a:avLst/>
            <a:gdLst>
              <a:gd name="connsiteX0" fmla="*/ 0 w 4269212"/>
              <a:gd name="connsiteY0" fmla="*/ 1494224 h 4269212"/>
              <a:gd name="connsiteX1" fmla="*/ 2134606 w 4269212"/>
              <a:gd name="connsiteY1" fmla="*/ 0 h 4269212"/>
              <a:gd name="connsiteX2" fmla="*/ 4269212 w 4269212"/>
              <a:gd name="connsiteY2" fmla="*/ 1494224 h 4269212"/>
              <a:gd name="connsiteX3" fmla="*/ 3201909 w 4269212"/>
              <a:gd name="connsiteY3" fmla="*/ 1494224 h 4269212"/>
              <a:gd name="connsiteX4" fmla="*/ 3201909 w 4269212"/>
              <a:gd name="connsiteY4" fmla="*/ 4269212 h 4269212"/>
              <a:gd name="connsiteX5" fmla="*/ 1067303 w 4269212"/>
              <a:gd name="connsiteY5" fmla="*/ 4269212 h 4269212"/>
              <a:gd name="connsiteX6" fmla="*/ 1067303 w 4269212"/>
              <a:gd name="connsiteY6" fmla="*/ 1494224 h 4269212"/>
              <a:gd name="connsiteX7" fmla="*/ 0 w 4269212"/>
              <a:gd name="connsiteY7" fmla="*/ 1494224 h 426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9212" h="4269212">
                <a:moveTo>
                  <a:pt x="1494224" y="4269212"/>
                </a:moveTo>
                <a:lnTo>
                  <a:pt x="0" y="2134606"/>
                </a:lnTo>
                <a:lnTo>
                  <a:pt x="1494224" y="0"/>
                </a:lnTo>
                <a:lnTo>
                  <a:pt x="1494224" y="1067303"/>
                </a:lnTo>
                <a:lnTo>
                  <a:pt x="4269212" y="1067303"/>
                </a:lnTo>
                <a:lnTo>
                  <a:pt x="4269212" y="3201909"/>
                </a:lnTo>
                <a:lnTo>
                  <a:pt x="1494224" y="3201909"/>
                </a:lnTo>
                <a:lnTo>
                  <a:pt x="1494224" y="4269212"/>
                </a:lnTo>
                <a:close/>
              </a:path>
            </a:pathLst>
          </a:custGeom>
          <a:solidFill>
            <a:srgbClr val="F17A26"/>
          </a:solidFill>
          <a:ln w="25400" cap="flat" cmpd="sng" algn="ctr">
            <a:solidFill>
              <a:srgbClr val="243F54"/>
            </a:solidFill>
            <a:prstDash val="solid"/>
          </a:ln>
          <a:effectLst/>
        </p:spPr>
        <p:txBody>
          <a:bodyPr spcFirstLastPara="0" vert="vert270" wrap="square" lIns="875128" tIns="1195319" rIns="128016" bIns="1195319" numCol="1" spcCol="1270" anchor="ctr" anchorCtr="0">
            <a:noAutofit/>
          </a:bodyPr>
          <a:lstStyle/>
          <a:p>
            <a:pPr marL="341313" marR="0" lvl="0" indent="-231775" algn="l" defTabSz="800100" rtl="0" eaLnBrk="1" fontAlgn="auto" latinLnBrk="0" hangingPunct="1">
              <a:lnSpc>
                <a:spcPct val="90000"/>
              </a:lnSpc>
              <a:spcBef>
                <a:spcPct val="0"/>
              </a:spcBef>
              <a:spcAft>
                <a:spcPts val="1200"/>
              </a:spcAft>
              <a:buClrTx/>
              <a:buSzTx/>
              <a:buFont typeface="+mj-lt"/>
              <a:buAutoNum type="arabicPeriod"/>
              <a:tabLst/>
              <a:defRPr/>
            </a:pPr>
            <a:r>
              <a:rPr kumimoji="0" lang="en-CA" sz="1800" b="1" i="0" u="none" strike="noStrike" kern="0" cap="none" spc="0" normalizeH="0" baseline="0" noProof="0" dirty="0">
                <a:ln>
                  <a:noFill/>
                </a:ln>
                <a:effectLst/>
                <a:uLnTx/>
                <a:uFillTx/>
                <a:latin typeface="Roboto Condensed Light" panose="02000000000000000000" pitchFamily="2" charset="0"/>
                <a:ea typeface="+mn-ea"/>
                <a:cs typeface="+mn-cs"/>
              </a:rPr>
              <a:t>Individuals and interactions</a:t>
            </a:r>
          </a:p>
          <a:p>
            <a:pPr marL="341313" marR="0" lvl="0" indent="-231775" algn="l" defTabSz="800100" rtl="0" eaLnBrk="1" fontAlgn="auto" latinLnBrk="0" hangingPunct="1">
              <a:lnSpc>
                <a:spcPct val="90000"/>
              </a:lnSpc>
              <a:spcBef>
                <a:spcPct val="0"/>
              </a:spcBef>
              <a:spcAft>
                <a:spcPts val="1200"/>
              </a:spcAft>
              <a:buClrTx/>
              <a:buSzTx/>
              <a:buFont typeface="+mj-lt"/>
              <a:buAutoNum type="arabicPeriod"/>
              <a:tabLst/>
              <a:defRPr/>
            </a:pPr>
            <a:r>
              <a:rPr kumimoji="0" lang="en-CA" sz="1800" b="1" i="0" u="none" strike="noStrike" kern="0" cap="none" spc="0" normalizeH="0" baseline="0" noProof="0" dirty="0">
                <a:ln>
                  <a:noFill/>
                </a:ln>
                <a:effectLst/>
                <a:uLnTx/>
                <a:uFillTx/>
                <a:latin typeface="Roboto Condensed Light" panose="02000000000000000000" pitchFamily="2" charset="0"/>
                <a:ea typeface="+mn-ea"/>
                <a:cs typeface="+mn-cs"/>
              </a:rPr>
              <a:t>Working software</a:t>
            </a:r>
          </a:p>
          <a:p>
            <a:pPr marL="341313" marR="0" lvl="0" indent="-231775" algn="l" defTabSz="800100" rtl="0" eaLnBrk="1" fontAlgn="auto" latinLnBrk="0" hangingPunct="1">
              <a:lnSpc>
                <a:spcPct val="90000"/>
              </a:lnSpc>
              <a:spcBef>
                <a:spcPct val="0"/>
              </a:spcBef>
              <a:spcAft>
                <a:spcPts val="1200"/>
              </a:spcAft>
              <a:buClrTx/>
              <a:buSzTx/>
              <a:buFont typeface="+mj-lt"/>
              <a:buAutoNum type="arabicPeriod"/>
              <a:tabLst/>
              <a:defRPr/>
            </a:pPr>
            <a:r>
              <a:rPr kumimoji="0" lang="en-CA" sz="1800" b="1" i="0" u="none" strike="noStrike" kern="0" cap="none" spc="0" normalizeH="0" baseline="0" noProof="0" dirty="0">
                <a:ln>
                  <a:noFill/>
                </a:ln>
                <a:effectLst/>
                <a:uLnTx/>
                <a:uFillTx/>
                <a:latin typeface="Roboto Condensed Light" panose="02000000000000000000" pitchFamily="2" charset="0"/>
                <a:ea typeface="+mn-ea"/>
                <a:cs typeface="+mn-cs"/>
              </a:rPr>
              <a:t>Customer collaboration</a:t>
            </a:r>
          </a:p>
          <a:p>
            <a:pPr marL="341313" marR="0" lvl="0" indent="-231775" algn="l" defTabSz="800100" rtl="0" eaLnBrk="1" fontAlgn="auto" latinLnBrk="0" hangingPunct="1">
              <a:lnSpc>
                <a:spcPct val="90000"/>
              </a:lnSpc>
              <a:spcBef>
                <a:spcPct val="0"/>
              </a:spcBef>
              <a:spcAft>
                <a:spcPts val="1200"/>
              </a:spcAft>
              <a:buClrTx/>
              <a:buSzTx/>
              <a:buFont typeface="+mj-lt"/>
              <a:buAutoNum type="arabicPeriod"/>
              <a:tabLst/>
              <a:defRPr/>
            </a:pPr>
            <a:r>
              <a:rPr kumimoji="0" lang="en-CA" sz="1800" b="1" i="0" u="none" strike="noStrike" kern="0" cap="none" spc="0" normalizeH="0" baseline="0" noProof="0" dirty="0">
                <a:ln>
                  <a:noFill/>
                </a:ln>
                <a:effectLst/>
                <a:uLnTx/>
                <a:uFillTx/>
                <a:latin typeface="Roboto Condensed Light" panose="02000000000000000000" pitchFamily="2" charset="0"/>
                <a:ea typeface="+mn-ea"/>
                <a:cs typeface="+mn-cs"/>
              </a:rPr>
              <a:t>Responding to change</a:t>
            </a:r>
          </a:p>
        </p:txBody>
      </p:sp>
      <p:sp>
        <p:nvSpPr>
          <p:cNvPr id="5" name="Freeform 5">
            <a:extLst>
              <a:ext uri="{FF2B5EF4-FFF2-40B4-BE49-F238E27FC236}">
                <a16:creationId xmlns:a16="http://schemas.microsoft.com/office/drawing/2014/main" id="{CBDB818F-82F7-4C8C-96ED-0F1205219DE6}"/>
              </a:ext>
            </a:extLst>
          </p:cNvPr>
          <p:cNvSpPr/>
          <p:nvPr/>
        </p:nvSpPr>
        <p:spPr>
          <a:xfrm rot="5400000">
            <a:off x="6897576" y="2130509"/>
            <a:ext cx="4148921" cy="4571998"/>
          </a:xfrm>
          <a:custGeom>
            <a:avLst/>
            <a:gdLst>
              <a:gd name="connsiteX0" fmla="*/ 0 w 4269212"/>
              <a:gd name="connsiteY0" fmla="*/ 1494224 h 4269212"/>
              <a:gd name="connsiteX1" fmla="*/ 2134606 w 4269212"/>
              <a:gd name="connsiteY1" fmla="*/ 0 h 4269212"/>
              <a:gd name="connsiteX2" fmla="*/ 4269212 w 4269212"/>
              <a:gd name="connsiteY2" fmla="*/ 1494224 h 4269212"/>
              <a:gd name="connsiteX3" fmla="*/ 3201909 w 4269212"/>
              <a:gd name="connsiteY3" fmla="*/ 1494224 h 4269212"/>
              <a:gd name="connsiteX4" fmla="*/ 3201909 w 4269212"/>
              <a:gd name="connsiteY4" fmla="*/ 4269212 h 4269212"/>
              <a:gd name="connsiteX5" fmla="*/ 1067303 w 4269212"/>
              <a:gd name="connsiteY5" fmla="*/ 4269212 h 4269212"/>
              <a:gd name="connsiteX6" fmla="*/ 1067303 w 4269212"/>
              <a:gd name="connsiteY6" fmla="*/ 1494224 h 4269212"/>
              <a:gd name="connsiteX7" fmla="*/ 0 w 4269212"/>
              <a:gd name="connsiteY7" fmla="*/ 1494224 h 426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9212" h="4269212">
                <a:moveTo>
                  <a:pt x="2774988" y="0"/>
                </a:moveTo>
                <a:lnTo>
                  <a:pt x="4269212" y="2134606"/>
                </a:lnTo>
                <a:lnTo>
                  <a:pt x="2774988" y="4269212"/>
                </a:lnTo>
                <a:lnTo>
                  <a:pt x="2774988" y="3201909"/>
                </a:lnTo>
                <a:lnTo>
                  <a:pt x="0" y="3201909"/>
                </a:lnTo>
                <a:lnTo>
                  <a:pt x="0" y="1067303"/>
                </a:lnTo>
                <a:lnTo>
                  <a:pt x="2774988" y="1067303"/>
                </a:lnTo>
                <a:lnTo>
                  <a:pt x="2774988" y="0"/>
                </a:lnTo>
                <a:close/>
              </a:path>
            </a:pathLst>
          </a:custGeom>
          <a:solidFill>
            <a:srgbClr val="B0C534">
              <a:hueOff val="8238624"/>
              <a:satOff val="-18233"/>
              <a:lumOff val="21764"/>
              <a:alphaOff val="0"/>
            </a:srgbClr>
          </a:solidFill>
          <a:ln w="25400" cap="flat" cmpd="sng" algn="ctr">
            <a:solidFill>
              <a:srgbClr val="243F54"/>
            </a:solidFill>
            <a:prstDash val="solid"/>
          </a:ln>
          <a:effectLst/>
        </p:spPr>
        <p:txBody>
          <a:bodyPr spcFirstLastPara="0" vert="vert270" wrap="square" lIns="128016" tIns="1195319" rIns="875128" bIns="1195319" numCol="1" spcCol="1270" anchor="ctr" anchorCtr="0">
            <a:noAutofit/>
          </a:bodyPr>
          <a:lstStyle/>
          <a:p>
            <a:pPr marL="341313" marR="0" lvl="0" indent="-231775" algn="l" defTabSz="800100" rtl="0" eaLnBrk="1" fontAlgn="auto" latinLnBrk="0" hangingPunct="1">
              <a:lnSpc>
                <a:spcPct val="90000"/>
              </a:lnSpc>
              <a:spcBef>
                <a:spcPct val="0"/>
              </a:spcBef>
              <a:spcAft>
                <a:spcPts val="1200"/>
              </a:spcAft>
              <a:buClrTx/>
              <a:buSzTx/>
              <a:buFont typeface="+mj-lt"/>
              <a:buAutoNum type="arabicPeriod"/>
              <a:tabLst/>
              <a:defRPr/>
            </a:pPr>
            <a:r>
              <a:rPr kumimoji="0" lang="en-CA" sz="1800" b="1" i="0" u="none" strike="noStrike" kern="0" cap="none" spc="0" normalizeH="0" baseline="0" noProof="0" dirty="0">
                <a:ln>
                  <a:noFill/>
                </a:ln>
                <a:solidFill>
                  <a:srgbClr val="243F54"/>
                </a:solidFill>
                <a:effectLst/>
                <a:uLnTx/>
                <a:uFillTx/>
                <a:latin typeface="Roboto Condensed Light" panose="02000000000000000000" pitchFamily="2" charset="0"/>
                <a:ea typeface="+mn-ea"/>
                <a:cs typeface="+mn-cs"/>
              </a:rPr>
              <a:t>Processes and tools</a:t>
            </a:r>
          </a:p>
          <a:p>
            <a:pPr marL="341313" marR="0" lvl="0" indent="-231775" algn="l" defTabSz="800100" rtl="0" eaLnBrk="1" fontAlgn="auto" latinLnBrk="0" hangingPunct="1">
              <a:lnSpc>
                <a:spcPct val="90000"/>
              </a:lnSpc>
              <a:spcBef>
                <a:spcPct val="0"/>
              </a:spcBef>
              <a:spcAft>
                <a:spcPts val="1200"/>
              </a:spcAft>
              <a:buClrTx/>
              <a:buSzTx/>
              <a:buFont typeface="+mj-lt"/>
              <a:buAutoNum type="arabicPeriod"/>
              <a:tabLst/>
              <a:defRPr/>
            </a:pPr>
            <a:r>
              <a:rPr kumimoji="0" lang="en-CA" sz="1800" b="1" i="0" u="none" strike="noStrike" kern="0" cap="none" spc="0" normalizeH="0" baseline="0" noProof="0" dirty="0">
                <a:ln>
                  <a:noFill/>
                </a:ln>
                <a:solidFill>
                  <a:srgbClr val="243F54"/>
                </a:solidFill>
                <a:effectLst/>
                <a:uLnTx/>
                <a:uFillTx/>
                <a:latin typeface="Roboto Condensed Light" panose="02000000000000000000" pitchFamily="2" charset="0"/>
                <a:ea typeface="+mn-ea"/>
                <a:cs typeface="+mn-cs"/>
              </a:rPr>
              <a:t>Comprehensive documentation</a:t>
            </a:r>
          </a:p>
          <a:p>
            <a:pPr marL="341313" marR="0" lvl="0" indent="-231775" algn="l" defTabSz="800100" rtl="0" eaLnBrk="1" fontAlgn="auto" latinLnBrk="0" hangingPunct="1">
              <a:lnSpc>
                <a:spcPct val="90000"/>
              </a:lnSpc>
              <a:spcBef>
                <a:spcPct val="0"/>
              </a:spcBef>
              <a:spcAft>
                <a:spcPts val="1200"/>
              </a:spcAft>
              <a:buClrTx/>
              <a:buSzTx/>
              <a:buFont typeface="+mj-lt"/>
              <a:buAutoNum type="arabicPeriod"/>
              <a:tabLst/>
              <a:defRPr/>
            </a:pPr>
            <a:r>
              <a:rPr kumimoji="0" lang="en-CA" sz="1800" b="1" i="0" u="none" strike="noStrike" kern="0" cap="none" spc="0" normalizeH="0" baseline="0" noProof="0" dirty="0">
                <a:ln>
                  <a:noFill/>
                </a:ln>
                <a:solidFill>
                  <a:srgbClr val="243F54"/>
                </a:solidFill>
                <a:effectLst/>
                <a:uLnTx/>
                <a:uFillTx/>
                <a:latin typeface="Roboto Condensed Light" panose="02000000000000000000" pitchFamily="2" charset="0"/>
                <a:ea typeface="+mn-ea"/>
                <a:cs typeface="+mn-cs"/>
              </a:rPr>
              <a:t>Contract negotiation</a:t>
            </a:r>
          </a:p>
          <a:p>
            <a:pPr marL="341313" marR="0" lvl="0" indent="-231775" algn="l" defTabSz="800100" rtl="0" eaLnBrk="1" fontAlgn="auto" latinLnBrk="0" hangingPunct="1">
              <a:lnSpc>
                <a:spcPct val="90000"/>
              </a:lnSpc>
              <a:spcBef>
                <a:spcPct val="0"/>
              </a:spcBef>
              <a:spcAft>
                <a:spcPts val="1200"/>
              </a:spcAft>
              <a:buClrTx/>
              <a:buSzTx/>
              <a:buFont typeface="+mj-lt"/>
              <a:buAutoNum type="arabicPeriod"/>
              <a:tabLst/>
              <a:defRPr/>
            </a:pPr>
            <a:r>
              <a:rPr kumimoji="0" lang="en-CA" sz="1800" b="1" i="0" u="none" strike="noStrike" kern="0" cap="none" spc="0" normalizeH="0" baseline="0" noProof="0" dirty="0">
                <a:ln>
                  <a:noFill/>
                </a:ln>
                <a:solidFill>
                  <a:srgbClr val="243F54"/>
                </a:solidFill>
                <a:effectLst/>
                <a:uLnTx/>
                <a:uFillTx/>
                <a:latin typeface="Roboto Condensed Light" panose="02000000000000000000" pitchFamily="2" charset="0"/>
                <a:ea typeface="+mn-ea"/>
                <a:cs typeface="+mn-cs"/>
              </a:rPr>
              <a:t>Following a plan</a:t>
            </a:r>
          </a:p>
        </p:txBody>
      </p:sp>
      <p:sp>
        <p:nvSpPr>
          <p:cNvPr id="6" name="Rectangle 5">
            <a:extLst>
              <a:ext uri="{FF2B5EF4-FFF2-40B4-BE49-F238E27FC236}">
                <a16:creationId xmlns:a16="http://schemas.microsoft.com/office/drawing/2014/main" id="{D034C8B6-C727-4A97-A724-DE0AAA64ECBA}"/>
              </a:ext>
            </a:extLst>
          </p:cNvPr>
          <p:cNvSpPr/>
          <p:nvPr/>
        </p:nvSpPr>
        <p:spPr>
          <a:xfrm>
            <a:off x="2104394" y="6063149"/>
            <a:ext cx="2282024" cy="427819"/>
          </a:xfrm>
          <a:prstGeom prst="rect">
            <a:avLst/>
          </a:prstGeom>
          <a:solidFill>
            <a:srgbClr val="FFFF00"/>
          </a:solidFill>
          <a:ln w="25400" cap="flat" cmpd="sng" algn="ctr">
            <a:solidFill>
              <a:srgbClr val="29475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Being Agile</a:t>
            </a:r>
          </a:p>
        </p:txBody>
      </p:sp>
      <p:sp>
        <p:nvSpPr>
          <p:cNvPr id="7" name="Rectangle 6">
            <a:extLst>
              <a:ext uri="{FF2B5EF4-FFF2-40B4-BE49-F238E27FC236}">
                <a16:creationId xmlns:a16="http://schemas.microsoft.com/office/drawing/2014/main" id="{E8D5389C-BBCB-45B9-964E-E3864B66E3AE}"/>
              </a:ext>
            </a:extLst>
          </p:cNvPr>
          <p:cNvSpPr/>
          <p:nvPr/>
        </p:nvSpPr>
        <p:spPr>
          <a:xfrm>
            <a:off x="7806680" y="1758284"/>
            <a:ext cx="2282024" cy="427819"/>
          </a:xfrm>
          <a:prstGeom prst="rect">
            <a:avLst/>
          </a:prstGeom>
          <a:solidFill>
            <a:srgbClr val="FFFF00"/>
          </a:solidFill>
          <a:ln w="25400" cap="flat" cmpd="sng" algn="ctr">
            <a:solidFill>
              <a:srgbClr val="29475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Doing Agile</a:t>
            </a:r>
          </a:p>
        </p:txBody>
      </p:sp>
    </p:spTree>
    <p:extLst>
      <p:ext uri="{BB962C8B-B14F-4D97-AF65-F5344CB8AC3E}">
        <p14:creationId xmlns:p14="http://schemas.microsoft.com/office/powerpoint/2010/main" val="27373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473F-A022-4CC3-AE09-5A0816A00602}"/>
              </a:ext>
            </a:extLst>
          </p:cNvPr>
          <p:cNvSpPr>
            <a:spLocks noGrp="1"/>
          </p:cNvSpPr>
          <p:nvPr>
            <p:ph type="title"/>
          </p:nvPr>
        </p:nvSpPr>
        <p:spPr/>
        <p:txBody>
          <a:bodyPr/>
          <a:lstStyle/>
          <a:p>
            <a:r>
              <a:rPr lang="en-CA" dirty="0"/>
              <a:t>Cultural advantages of Agile</a:t>
            </a:r>
          </a:p>
        </p:txBody>
      </p:sp>
      <p:grpSp>
        <p:nvGrpSpPr>
          <p:cNvPr id="4" name="Group 3">
            <a:extLst>
              <a:ext uri="{FF2B5EF4-FFF2-40B4-BE49-F238E27FC236}">
                <a16:creationId xmlns:a16="http://schemas.microsoft.com/office/drawing/2014/main" id="{9D17A72B-02AD-4B2C-AB2C-BF55E25434FC}"/>
              </a:ext>
            </a:extLst>
          </p:cNvPr>
          <p:cNvGrpSpPr/>
          <p:nvPr/>
        </p:nvGrpSpPr>
        <p:grpSpPr>
          <a:xfrm>
            <a:off x="4201147" y="2326431"/>
            <a:ext cx="3791293" cy="3791294"/>
            <a:chOff x="2793187" y="1794051"/>
            <a:chExt cx="3413760" cy="3413761"/>
          </a:xfrm>
        </p:grpSpPr>
        <p:sp>
          <p:nvSpPr>
            <p:cNvPr id="5" name="Freeform 17">
              <a:extLst>
                <a:ext uri="{FF2B5EF4-FFF2-40B4-BE49-F238E27FC236}">
                  <a16:creationId xmlns:a16="http://schemas.microsoft.com/office/drawing/2014/main" id="{005233C9-DB00-406A-9A8C-3D29DAF39027}"/>
                </a:ext>
              </a:extLst>
            </p:cNvPr>
            <p:cNvSpPr/>
            <p:nvPr/>
          </p:nvSpPr>
          <p:spPr>
            <a:xfrm>
              <a:off x="2793187" y="1794051"/>
              <a:ext cx="3413760" cy="3413761"/>
            </a:xfrm>
            <a:custGeom>
              <a:avLst/>
              <a:gdLst>
                <a:gd name="connsiteX0" fmla="*/ 1706880 w 3413760"/>
                <a:gd name="connsiteY0" fmla="*/ 0 h 3413760"/>
                <a:gd name="connsiteX1" fmla="*/ 3413760 w 3413760"/>
                <a:gd name="connsiteY1" fmla="*/ 1706880 h 3413760"/>
                <a:gd name="connsiteX2" fmla="*/ 1706880 w 3413760"/>
                <a:gd name="connsiteY2" fmla="*/ 1706880 h 3413760"/>
                <a:gd name="connsiteX3" fmla="*/ 1706880 w 3413760"/>
                <a:gd name="connsiteY3" fmla="*/ 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1706880" y="0"/>
                  </a:moveTo>
                  <a:cubicBezTo>
                    <a:pt x="2649564" y="0"/>
                    <a:pt x="3413760" y="764196"/>
                    <a:pt x="3413760" y="1706880"/>
                  </a:cubicBezTo>
                  <a:lnTo>
                    <a:pt x="1706880" y="1706880"/>
                  </a:lnTo>
                  <a:lnTo>
                    <a:pt x="1706880" y="0"/>
                  </a:lnTo>
                  <a:close/>
                </a:path>
              </a:pathLst>
            </a:custGeom>
            <a:gradFill rotWithShape="1">
              <a:gsLst>
                <a:gs pos="0">
                  <a:srgbClr val="29475F">
                    <a:tint val="50000"/>
                    <a:satMod val="300000"/>
                  </a:srgbClr>
                </a:gs>
                <a:gs pos="35000">
                  <a:srgbClr val="29475F">
                    <a:tint val="37000"/>
                    <a:satMod val="300000"/>
                  </a:srgbClr>
                </a:gs>
                <a:gs pos="100000">
                  <a:srgbClr val="29475F">
                    <a:tint val="15000"/>
                    <a:satMod val="350000"/>
                  </a:srgbClr>
                </a:gs>
              </a:gsLst>
              <a:lin ang="16200000" scaled="1"/>
            </a:gradFill>
            <a:ln w="9525" cap="flat" cmpd="sng" algn="ctr">
              <a:solidFill>
                <a:srgbClr val="243F54"/>
              </a:solidFill>
              <a:prstDash val="solid"/>
            </a:ln>
            <a:effectLst/>
          </p:spPr>
          <p:txBody>
            <a:bodyPr spcFirstLastPara="0" vert="horz" wrap="square" lIns="1766215" tIns="651865" rIns="428345" bIns="178653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Iterations</a:t>
              </a:r>
            </a:p>
          </p:txBody>
        </p:sp>
        <p:sp>
          <p:nvSpPr>
            <p:cNvPr id="6" name="Freeform 18">
              <a:extLst>
                <a:ext uri="{FF2B5EF4-FFF2-40B4-BE49-F238E27FC236}">
                  <a16:creationId xmlns:a16="http://schemas.microsoft.com/office/drawing/2014/main" id="{90F36626-86B6-4A5D-BB6F-6815F4929AFF}"/>
                </a:ext>
              </a:extLst>
            </p:cNvPr>
            <p:cNvSpPr/>
            <p:nvPr/>
          </p:nvSpPr>
          <p:spPr>
            <a:xfrm>
              <a:off x="2793187" y="1794052"/>
              <a:ext cx="3413760" cy="3413760"/>
            </a:xfrm>
            <a:custGeom>
              <a:avLst/>
              <a:gdLst>
                <a:gd name="connsiteX0" fmla="*/ 3413760 w 3413760"/>
                <a:gd name="connsiteY0" fmla="*/ 1706880 h 3413760"/>
                <a:gd name="connsiteX1" fmla="*/ 1706880 w 3413760"/>
                <a:gd name="connsiteY1" fmla="*/ 3413760 h 3413760"/>
                <a:gd name="connsiteX2" fmla="*/ 1706880 w 3413760"/>
                <a:gd name="connsiteY2" fmla="*/ 1706880 h 3413760"/>
                <a:gd name="connsiteX3" fmla="*/ 3413760 w 3413760"/>
                <a:gd name="connsiteY3" fmla="*/ 170688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413760" y="1706880"/>
                  </a:moveTo>
                  <a:cubicBezTo>
                    <a:pt x="3413760" y="2649564"/>
                    <a:pt x="2649564" y="3413760"/>
                    <a:pt x="1706880" y="3413760"/>
                  </a:cubicBezTo>
                  <a:lnTo>
                    <a:pt x="1706880" y="1706880"/>
                  </a:lnTo>
                  <a:lnTo>
                    <a:pt x="3413760" y="1706880"/>
                  </a:lnTo>
                  <a:close/>
                </a:path>
              </a:pathLst>
            </a:custGeom>
            <a:gradFill rotWithShape="1">
              <a:gsLst>
                <a:gs pos="0">
                  <a:srgbClr val="B0C534">
                    <a:tint val="50000"/>
                    <a:satMod val="300000"/>
                  </a:srgbClr>
                </a:gs>
                <a:gs pos="35000">
                  <a:srgbClr val="B0C534">
                    <a:tint val="37000"/>
                    <a:satMod val="300000"/>
                  </a:srgbClr>
                </a:gs>
                <a:gs pos="100000">
                  <a:srgbClr val="B0C534">
                    <a:tint val="15000"/>
                    <a:satMod val="350000"/>
                  </a:srgbClr>
                </a:gs>
              </a:gsLst>
              <a:lin ang="16200000" scaled="1"/>
            </a:gradFill>
            <a:ln w="9525" cap="flat" cmpd="sng" algn="ctr">
              <a:solidFill>
                <a:srgbClr val="243F54"/>
              </a:solidFill>
              <a:prstDash val="solid"/>
            </a:ln>
            <a:effectLst/>
          </p:spPr>
          <p:txBody>
            <a:bodyPr spcFirstLastPara="0" vert="horz" wrap="square" lIns="1788160" tIns="1788160" rIns="406400" bIns="65024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Continual improvement</a:t>
              </a:r>
            </a:p>
          </p:txBody>
        </p:sp>
        <p:sp>
          <p:nvSpPr>
            <p:cNvPr id="7" name="Freeform 19">
              <a:extLst>
                <a:ext uri="{FF2B5EF4-FFF2-40B4-BE49-F238E27FC236}">
                  <a16:creationId xmlns:a16="http://schemas.microsoft.com/office/drawing/2014/main" id="{29726AEA-DF78-4B83-91A0-23B62EA0CB8A}"/>
                </a:ext>
              </a:extLst>
            </p:cNvPr>
            <p:cNvSpPr/>
            <p:nvPr/>
          </p:nvSpPr>
          <p:spPr>
            <a:xfrm>
              <a:off x="2793187" y="1794052"/>
              <a:ext cx="3413760" cy="3413760"/>
            </a:xfrm>
            <a:custGeom>
              <a:avLst/>
              <a:gdLst>
                <a:gd name="connsiteX0" fmla="*/ 1706880 w 3413760"/>
                <a:gd name="connsiteY0" fmla="*/ 3413760 h 3413760"/>
                <a:gd name="connsiteX1" fmla="*/ 0 w 3413760"/>
                <a:gd name="connsiteY1" fmla="*/ 1706880 h 3413760"/>
                <a:gd name="connsiteX2" fmla="*/ 1706880 w 3413760"/>
                <a:gd name="connsiteY2" fmla="*/ 1706880 h 3413760"/>
                <a:gd name="connsiteX3" fmla="*/ 1706880 w 3413760"/>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1706880" y="3413760"/>
                  </a:moveTo>
                  <a:cubicBezTo>
                    <a:pt x="764196" y="3413760"/>
                    <a:pt x="0" y="2649564"/>
                    <a:pt x="0" y="1706880"/>
                  </a:cubicBezTo>
                  <a:lnTo>
                    <a:pt x="1706880" y="1706880"/>
                  </a:lnTo>
                  <a:lnTo>
                    <a:pt x="1706880" y="3413760"/>
                  </a:lnTo>
                  <a:close/>
                </a:path>
              </a:pathLst>
            </a:custGeom>
            <a:gradFill rotWithShape="1">
              <a:gsLst>
                <a:gs pos="0">
                  <a:srgbClr val="96B8D2">
                    <a:tint val="50000"/>
                    <a:satMod val="300000"/>
                  </a:srgbClr>
                </a:gs>
                <a:gs pos="35000">
                  <a:srgbClr val="96B8D2">
                    <a:tint val="37000"/>
                    <a:satMod val="300000"/>
                  </a:srgbClr>
                </a:gs>
                <a:gs pos="100000">
                  <a:srgbClr val="96B8D2">
                    <a:tint val="15000"/>
                    <a:satMod val="350000"/>
                  </a:srgbClr>
                </a:gs>
              </a:gsLst>
              <a:lin ang="16200000" scaled="1"/>
            </a:gradFill>
            <a:ln w="9525" cap="flat" cmpd="sng" algn="ctr">
              <a:solidFill>
                <a:srgbClr val="243F54"/>
              </a:solidFill>
              <a:prstDash val="solid"/>
            </a:ln>
            <a:effectLst/>
          </p:spPr>
          <p:txBody>
            <a:bodyPr spcFirstLastPara="0" vert="horz" wrap="square" lIns="406400" tIns="1788160" rIns="1788160" bIns="65024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Prioritization</a:t>
              </a:r>
            </a:p>
          </p:txBody>
        </p:sp>
        <p:sp>
          <p:nvSpPr>
            <p:cNvPr id="8" name="Freeform 20">
              <a:extLst>
                <a:ext uri="{FF2B5EF4-FFF2-40B4-BE49-F238E27FC236}">
                  <a16:creationId xmlns:a16="http://schemas.microsoft.com/office/drawing/2014/main" id="{7FCED784-0A99-4879-852C-9AD325499E18}"/>
                </a:ext>
              </a:extLst>
            </p:cNvPr>
            <p:cNvSpPr/>
            <p:nvPr/>
          </p:nvSpPr>
          <p:spPr>
            <a:xfrm>
              <a:off x="2793187" y="1794052"/>
              <a:ext cx="3413760" cy="3413760"/>
            </a:xfrm>
            <a:custGeom>
              <a:avLst/>
              <a:gdLst>
                <a:gd name="connsiteX0" fmla="*/ 0 w 3413760"/>
                <a:gd name="connsiteY0" fmla="*/ 1706880 h 3413760"/>
                <a:gd name="connsiteX1" fmla="*/ 1706880 w 3413760"/>
                <a:gd name="connsiteY1" fmla="*/ 0 h 3413760"/>
                <a:gd name="connsiteX2" fmla="*/ 1706880 w 3413760"/>
                <a:gd name="connsiteY2" fmla="*/ 1706880 h 3413760"/>
                <a:gd name="connsiteX3" fmla="*/ 0 w 3413760"/>
                <a:gd name="connsiteY3" fmla="*/ 170688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0" y="1706880"/>
                  </a:moveTo>
                  <a:cubicBezTo>
                    <a:pt x="0" y="764196"/>
                    <a:pt x="764196" y="0"/>
                    <a:pt x="1706880" y="0"/>
                  </a:cubicBezTo>
                  <a:lnTo>
                    <a:pt x="1706880" y="1706880"/>
                  </a:lnTo>
                  <a:lnTo>
                    <a:pt x="0" y="1706880"/>
                  </a:lnTo>
                  <a:close/>
                </a:path>
              </a:pathLst>
            </a:custGeom>
            <a:gradFill rotWithShape="1">
              <a:gsLst>
                <a:gs pos="0">
                  <a:srgbClr val="333333">
                    <a:tint val="50000"/>
                    <a:satMod val="300000"/>
                  </a:srgbClr>
                </a:gs>
                <a:gs pos="35000">
                  <a:srgbClr val="333333">
                    <a:tint val="37000"/>
                    <a:satMod val="300000"/>
                  </a:srgbClr>
                </a:gs>
                <a:gs pos="100000">
                  <a:srgbClr val="333333">
                    <a:tint val="15000"/>
                    <a:satMod val="350000"/>
                  </a:srgbClr>
                </a:gs>
              </a:gsLst>
              <a:lin ang="16200000" scaled="1"/>
            </a:gradFill>
            <a:ln w="9525" cap="flat" cmpd="sng" algn="ctr">
              <a:solidFill>
                <a:srgbClr val="243F54"/>
              </a:solidFill>
              <a:prstDash val="solid"/>
            </a:ln>
            <a:effectLst/>
          </p:spPr>
          <p:txBody>
            <a:bodyPr spcFirstLastPara="0" vert="horz" wrap="square" lIns="406400" tIns="650240" rIns="1788160" bIns="1788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Collaboration</a:t>
              </a:r>
            </a:p>
          </p:txBody>
        </p:sp>
      </p:grpSp>
      <p:sp>
        <p:nvSpPr>
          <p:cNvPr id="9" name="Rounded Rectangular Callout 16">
            <a:extLst>
              <a:ext uri="{FF2B5EF4-FFF2-40B4-BE49-F238E27FC236}">
                <a16:creationId xmlns:a16="http://schemas.microsoft.com/office/drawing/2014/main" id="{62C2F6F0-23C0-492C-8537-3E04C1D553E3}"/>
              </a:ext>
            </a:extLst>
          </p:cNvPr>
          <p:cNvSpPr/>
          <p:nvPr/>
        </p:nvSpPr>
        <p:spPr>
          <a:xfrm>
            <a:off x="8014976" y="2394696"/>
            <a:ext cx="2194560" cy="1554480"/>
          </a:xfrm>
          <a:prstGeom prst="wedgeRoundRectCallout">
            <a:avLst>
              <a:gd name="adj1" fmla="val -64828"/>
              <a:gd name="adj2" fmla="val 33918"/>
              <a:gd name="adj3" fmla="val 16667"/>
            </a:avLst>
          </a:prstGeom>
          <a:solidFill>
            <a:srgbClr val="FFFFFF"/>
          </a:solidFill>
          <a:ln w="25400" cap="flat" cmpd="sng" algn="ctr">
            <a:solidFill>
              <a:srgbClr val="333333"/>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Cycles provide opportunities for more product  feedback.</a:t>
            </a:r>
          </a:p>
        </p:txBody>
      </p:sp>
      <p:sp>
        <p:nvSpPr>
          <p:cNvPr id="10" name="Rounded Rectangular Callout 17">
            <a:extLst>
              <a:ext uri="{FF2B5EF4-FFF2-40B4-BE49-F238E27FC236}">
                <a16:creationId xmlns:a16="http://schemas.microsoft.com/office/drawing/2014/main" id="{27CF4529-A408-49DA-A05D-BE237DFB3009}"/>
              </a:ext>
            </a:extLst>
          </p:cNvPr>
          <p:cNvSpPr/>
          <p:nvPr/>
        </p:nvSpPr>
        <p:spPr>
          <a:xfrm>
            <a:off x="8014976" y="4482372"/>
            <a:ext cx="2194560" cy="1554480"/>
          </a:xfrm>
          <a:prstGeom prst="wedgeRoundRectCallout">
            <a:avLst>
              <a:gd name="adj1" fmla="val -63202"/>
              <a:gd name="adj2" fmla="val -33566"/>
              <a:gd name="adj3" fmla="val 16667"/>
            </a:avLst>
          </a:prstGeom>
          <a:solidFill>
            <a:srgbClr val="FFFFFF"/>
          </a:solidFill>
          <a:ln w="25400" cap="flat" cmpd="sng" algn="ctr">
            <a:solidFill>
              <a:srgbClr val="333333"/>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Self-managing teams continually improve their approach for next iteration.</a:t>
            </a:r>
          </a:p>
        </p:txBody>
      </p:sp>
      <p:sp>
        <p:nvSpPr>
          <p:cNvPr id="11" name="Rounded Rectangular Callout 18">
            <a:extLst>
              <a:ext uri="{FF2B5EF4-FFF2-40B4-BE49-F238E27FC236}">
                <a16:creationId xmlns:a16="http://schemas.microsoft.com/office/drawing/2014/main" id="{47BC49A7-16CF-4437-8C5A-985EB9E6D92C}"/>
              </a:ext>
            </a:extLst>
          </p:cNvPr>
          <p:cNvSpPr/>
          <p:nvPr/>
        </p:nvSpPr>
        <p:spPr>
          <a:xfrm>
            <a:off x="1878662" y="4473433"/>
            <a:ext cx="2194560" cy="1554480"/>
          </a:xfrm>
          <a:prstGeom prst="wedgeRoundRectCallout">
            <a:avLst>
              <a:gd name="adj1" fmla="val 65049"/>
              <a:gd name="adj2" fmla="val -33695"/>
              <a:gd name="adj3" fmla="val 16667"/>
            </a:avLst>
          </a:prstGeom>
          <a:solidFill>
            <a:srgbClr val="FFFFFF"/>
          </a:solidFill>
          <a:ln w="25400" cap="flat" cmpd="sng" algn="ctr">
            <a:solidFill>
              <a:srgbClr val="333333"/>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The most important needs are addressed in the current iteration.</a:t>
            </a:r>
          </a:p>
        </p:txBody>
      </p:sp>
      <p:sp>
        <p:nvSpPr>
          <p:cNvPr id="12" name="Rounded Rectangular Callout 19">
            <a:extLst>
              <a:ext uri="{FF2B5EF4-FFF2-40B4-BE49-F238E27FC236}">
                <a16:creationId xmlns:a16="http://schemas.microsoft.com/office/drawing/2014/main" id="{27C65E0F-6C11-4C3E-AFAD-BF395F3DB61A}"/>
              </a:ext>
            </a:extLst>
          </p:cNvPr>
          <p:cNvSpPr/>
          <p:nvPr/>
        </p:nvSpPr>
        <p:spPr>
          <a:xfrm>
            <a:off x="1878662" y="2394696"/>
            <a:ext cx="2194560" cy="1554480"/>
          </a:xfrm>
          <a:prstGeom prst="wedgeRoundRectCallout">
            <a:avLst>
              <a:gd name="adj1" fmla="val 66677"/>
              <a:gd name="adj2" fmla="val 34425"/>
              <a:gd name="adj3" fmla="val 16667"/>
            </a:avLst>
          </a:prstGeom>
          <a:solidFill>
            <a:srgbClr val="FFFFFF"/>
          </a:solidFill>
          <a:ln w="25400" cap="flat" cmpd="sng" algn="ctr">
            <a:solidFill>
              <a:srgbClr val="333333"/>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33333"/>
                </a:solidFill>
                <a:effectLst/>
                <a:uLnTx/>
                <a:uFillTx/>
                <a:latin typeface="Roboto Condensed Light" panose="02000000000000000000" pitchFamily="2" charset="0"/>
                <a:ea typeface="+mn-ea"/>
                <a:cs typeface="+mn-cs"/>
              </a:rPr>
              <a:t>Team members leverage all their experience working toward a common goal.</a:t>
            </a:r>
          </a:p>
        </p:txBody>
      </p:sp>
    </p:spTree>
    <p:extLst>
      <p:ext uri="{BB962C8B-B14F-4D97-AF65-F5344CB8AC3E}">
        <p14:creationId xmlns:p14="http://schemas.microsoft.com/office/powerpoint/2010/main" val="23403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4588-6A57-4228-B1B0-1926DC696A30}"/>
              </a:ext>
            </a:extLst>
          </p:cNvPr>
          <p:cNvSpPr>
            <a:spLocks noGrp="1"/>
          </p:cNvSpPr>
          <p:nvPr>
            <p:ph type="title"/>
          </p:nvPr>
        </p:nvSpPr>
        <p:spPr/>
        <p:txBody>
          <a:bodyPr/>
          <a:lstStyle/>
          <a:p>
            <a:r>
              <a:rPr lang="en-US" dirty="0"/>
              <a:t>Beware of common Agile myths</a:t>
            </a:r>
            <a:endParaRPr lang="en-CA" dirty="0"/>
          </a:p>
        </p:txBody>
      </p:sp>
      <p:graphicFrame>
        <p:nvGraphicFramePr>
          <p:cNvPr id="4" name="Diagram 3">
            <a:extLst>
              <a:ext uri="{FF2B5EF4-FFF2-40B4-BE49-F238E27FC236}">
                <a16:creationId xmlns:a16="http://schemas.microsoft.com/office/drawing/2014/main" id="{07AA95A7-1221-40CB-9807-4B792CFF5D9A}"/>
              </a:ext>
            </a:extLst>
          </p:cNvPr>
          <p:cNvGraphicFramePr/>
          <p:nvPr/>
        </p:nvGraphicFramePr>
        <p:xfrm>
          <a:off x="1709459" y="1190848"/>
          <a:ext cx="8774670" cy="5593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609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dgm id="{0B57A147-F190-4173-B212-C58BC3D5D292}"/>
                                            </p:graphicEl>
                                          </p:spTgt>
                                        </p:tgtEl>
                                        <p:attrNameLst>
                                          <p:attrName>style.visibility</p:attrName>
                                        </p:attrNameLst>
                                      </p:cBhvr>
                                      <p:to>
                                        <p:strVal val="visible"/>
                                      </p:to>
                                    </p:set>
                                    <p:animEffect transition="in" filter="fade">
                                      <p:cBhvr>
                                        <p:cTn id="7" dur="500"/>
                                        <p:tgtEl>
                                          <p:spTgt spid="4">
                                            <p:graphicEl>
                                              <a:dgm id="{0B57A147-F190-4173-B212-C58BC3D5D2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859C7E9-772C-454B-9A4B-346527B4D491}"/>
                                            </p:graphicEl>
                                          </p:spTgt>
                                        </p:tgtEl>
                                        <p:attrNameLst>
                                          <p:attrName>style.visibility</p:attrName>
                                        </p:attrNameLst>
                                      </p:cBhvr>
                                      <p:to>
                                        <p:strVal val="visible"/>
                                      </p:to>
                                    </p:set>
                                    <p:animEffect transition="in" filter="fade">
                                      <p:cBhvr>
                                        <p:cTn id="12" dur="500"/>
                                        <p:tgtEl>
                                          <p:spTgt spid="4">
                                            <p:graphicEl>
                                              <a:dgm id="{4859C7E9-772C-454B-9A4B-346527B4D49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B9221DFD-E3F5-4808-B26B-13181EFC5627}"/>
                                            </p:graphicEl>
                                          </p:spTgt>
                                        </p:tgtEl>
                                        <p:attrNameLst>
                                          <p:attrName>style.visibility</p:attrName>
                                        </p:attrNameLst>
                                      </p:cBhvr>
                                      <p:to>
                                        <p:strVal val="visible"/>
                                      </p:to>
                                    </p:set>
                                    <p:animEffect transition="in" filter="fade">
                                      <p:cBhvr>
                                        <p:cTn id="17" dur="500"/>
                                        <p:tgtEl>
                                          <p:spTgt spid="4">
                                            <p:graphicEl>
                                              <a:dgm id="{B9221DFD-E3F5-4808-B26B-13181EFC56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1F36-5810-4829-B9DC-A41A88901416}"/>
              </a:ext>
            </a:extLst>
          </p:cNvPr>
          <p:cNvSpPr>
            <a:spLocks noGrp="1"/>
          </p:cNvSpPr>
          <p:nvPr>
            <p:ph type="title"/>
          </p:nvPr>
        </p:nvSpPr>
        <p:spPr/>
        <p:txBody>
          <a:bodyPr/>
          <a:lstStyle/>
          <a:p>
            <a:r>
              <a:rPr lang="en-US" dirty="0"/>
              <a:t>Basic scrum process</a:t>
            </a:r>
            <a:endParaRPr lang="en-CA" dirty="0"/>
          </a:p>
        </p:txBody>
      </p:sp>
      <p:sp>
        <p:nvSpPr>
          <p:cNvPr id="6" name="Text Placeholder 5">
            <a:extLst>
              <a:ext uri="{FF2B5EF4-FFF2-40B4-BE49-F238E27FC236}">
                <a16:creationId xmlns:a16="http://schemas.microsoft.com/office/drawing/2014/main" id="{6227D376-7813-4CE9-9948-B0058673A2CC}"/>
              </a:ext>
            </a:extLst>
          </p:cNvPr>
          <p:cNvSpPr>
            <a:spLocks noGrp="1"/>
          </p:cNvSpPr>
          <p:nvPr>
            <p:ph type="body" sz="quarter" idx="4294967295"/>
          </p:nvPr>
        </p:nvSpPr>
        <p:spPr>
          <a:xfrm>
            <a:off x="317146" y="1203387"/>
            <a:ext cx="11488738" cy="457200"/>
          </a:xfrm>
          <a:prstGeom prst="rect">
            <a:avLst/>
          </a:prstGeom>
        </p:spPr>
        <p:txBody>
          <a:bodyPr/>
          <a:lstStyle/>
          <a:p>
            <a:pPr marL="0" indent="0">
              <a:buNone/>
            </a:pPr>
            <a:r>
              <a:rPr lang="en-US" dirty="0"/>
              <a:t>The scrum process coordinates multiple stakeholders to deliver on business priorities.</a:t>
            </a:r>
          </a:p>
        </p:txBody>
      </p:sp>
      <p:grpSp>
        <p:nvGrpSpPr>
          <p:cNvPr id="60" name="Group 59">
            <a:extLst>
              <a:ext uri="{FF2B5EF4-FFF2-40B4-BE49-F238E27FC236}">
                <a16:creationId xmlns:a16="http://schemas.microsoft.com/office/drawing/2014/main" id="{32BCEDC7-C4B6-4E58-B6B9-30E7402B6D46}"/>
              </a:ext>
            </a:extLst>
          </p:cNvPr>
          <p:cNvGrpSpPr/>
          <p:nvPr/>
        </p:nvGrpSpPr>
        <p:grpSpPr>
          <a:xfrm>
            <a:off x="558128" y="2148116"/>
            <a:ext cx="3512565" cy="3987543"/>
            <a:chOff x="558128" y="2148116"/>
            <a:chExt cx="3512565" cy="3987543"/>
          </a:xfrm>
        </p:grpSpPr>
        <p:grpSp>
          <p:nvGrpSpPr>
            <p:cNvPr id="127" name="Group 126">
              <a:extLst>
                <a:ext uri="{FF2B5EF4-FFF2-40B4-BE49-F238E27FC236}">
                  <a16:creationId xmlns:a16="http://schemas.microsoft.com/office/drawing/2014/main" id="{6EE378FE-E924-414E-ADB2-27E8BE892536}"/>
                </a:ext>
              </a:extLst>
            </p:cNvPr>
            <p:cNvGrpSpPr/>
            <p:nvPr/>
          </p:nvGrpSpPr>
          <p:grpSpPr>
            <a:xfrm>
              <a:off x="2269890" y="5039255"/>
              <a:ext cx="1800803" cy="1096404"/>
              <a:chOff x="927116" y="3801928"/>
              <a:chExt cx="1800803" cy="1096404"/>
            </a:xfrm>
          </p:grpSpPr>
          <p:sp>
            <p:nvSpPr>
              <p:cNvPr id="63" name="Oval 210">
                <a:extLst>
                  <a:ext uri="{FF2B5EF4-FFF2-40B4-BE49-F238E27FC236}">
                    <a16:creationId xmlns:a16="http://schemas.microsoft.com/office/drawing/2014/main" id="{812ADD7B-7C39-4B11-A82D-E8BED4065487}"/>
                  </a:ext>
                </a:extLst>
              </p:cNvPr>
              <p:cNvSpPr/>
              <p:nvPr/>
            </p:nvSpPr>
            <p:spPr>
              <a:xfrm>
                <a:off x="927116" y="3801928"/>
                <a:ext cx="396044" cy="396044"/>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a:ea typeface="+mn-ea"/>
                    <a:cs typeface="+mn-cs"/>
                  </a:rPr>
                  <a:t>1</a:t>
                </a:r>
              </a:p>
            </p:txBody>
          </p:sp>
          <p:sp>
            <p:nvSpPr>
              <p:cNvPr id="64" name="TextBox 211">
                <a:extLst>
                  <a:ext uri="{FF2B5EF4-FFF2-40B4-BE49-F238E27FC236}">
                    <a16:creationId xmlns:a16="http://schemas.microsoft.com/office/drawing/2014/main" id="{FA3375D5-CDC5-474F-8A99-BCB17C8A7B0C}"/>
                  </a:ext>
                </a:extLst>
              </p:cNvPr>
              <p:cNvSpPr txBox="1"/>
              <p:nvPr/>
            </p:nvSpPr>
            <p:spPr>
              <a:xfrm>
                <a:off x="927116" y="4159668"/>
                <a:ext cx="1800803" cy="738664"/>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6600"/>
                    </a:solidFill>
                    <a:effectLst/>
                    <a:uLnTx/>
                    <a:uFillTx/>
                    <a:latin typeface="Roboto Condensed Light"/>
                    <a:ea typeface="+mn-ea"/>
                    <a:cs typeface="+mn-cs"/>
                  </a:rPr>
                  <a:t>The product owner prioritizes the backlog for the business.</a:t>
                </a:r>
              </a:p>
            </p:txBody>
          </p:sp>
        </p:grpSp>
        <p:grpSp>
          <p:nvGrpSpPr>
            <p:cNvPr id="120" name="Group 119">
              <a:extLst>
                <a:ext uri="{FF2B5EF4-FFF2-40B4-BE49-F238E27FC236}">
                  <a16:creationId xmlns:a16="http://schemas.microsoft.com/office/drawing/2014/main" id="{94297380-F48E-4D2F-B6F6-7E83E4C63D61}"/>
                </a:ext>
              </a:extLst>
            </p:cNvPr>
            <p:cNvGrpSpPr/>
            <p:nvPr/>
          </p:nvGrpSpPr>
          <p:grpSpPr>
            <a:xfrm>
              <a:off x="1324023" y="2485239"/>
              <a:ext cx="864579" cy="284309"/>
              <a:chOff x="1143453" y="2521551"/>
              <a:chExt cx="864579" cy="284309"/>
            </a:xfrm>
          </p:grpSpPr>
          <p:cxnSp>
            <p:nvCxnSpPr>
              <p:cNvPr id="30" name="Straight Arrow Connector 169">
                <a:extLst>
                  <a:ext uri="{FF2B5EF4-FFF2-40B4-BE49-F238E27FC236}">
                    <a16:creationId xmlns:a16="http://schemas.microsoft.com/office/drawing/2014/main" id="{9C8FB731-B1DF-4E4D-938A-13925172C467}"/>
                  </a:ext>
                </a:extLst>
              </p:cNvPr>
              <p:cNvCxnSpPr/>
              <p:nvPr/>
            </p:nvCxnSpPr>
            <p:spPr>
              <a:xfrm flipV="1">
                <a:off x="1238048" y="2802513"/>
                <a:ext cx="534462" cy="3347"/>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170">
                <a:extLst>
                  <a:ext uri="{FF2B5EF4-FFF2-40B4-BE49-F238E27FC236}">
                    <a16:creationId xmlns:a16="http://schemas.microsoft.com/office/drawing/2014/main" id="{143C0270-0310-485B-87C4-0EE0C9C222DF}"/>
                  </a:ext>
                </a:extLst>
              </p:cNvPr>
              <p:cNvSpPr txBox="1"/>
              <p:nvPr/>
            </p:nvSpPr>
            <p:spPr>
              <a:xfrm>
                <a:off x="1143453" y="2521551"/>
                <a:ext cx="864579" cy="276999"/>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prioritizes</a:t>
                </a:r>
              </a:p>
            </p:txBody>
          </p:sp>
        </p:grpSp>
        <p:grpSp>
          <p:nvGrpSpPr>
            <p:cNvPr id="108" name="Group 107">
              <a:extLst>
                <a:ext uri="{FF2B5EF4-FFF2-40B4-BE49-F238E27FC236}">
                  <a16:creationId xmlns:a16="http://schemas.microsoft.com/office/drawing/2014/main" id="{8AC8662A-4C85-4030-8FEB-55C94F199FDA}"/>
                </a:ext>
              </a:extLst>
            </p:cNvPr>
            <p:cNvGrpSpPr/>
            <p:nvPr/>
          </p:nvGrpSpPr>
          <p:grpSpPr>
            <a:xfrm>
              <a:off x="558128" y="2148116"/>
              <a:ext cx="654346" cy="958555"/>
              <a:chOff x="872017" y="2346967"/>
              <a:chExt cx="654346" cy="958555"/>
            </a:xfrm>
          </p:grpSpPr>
          <p:sp>
            <p:nvSpPr>
              <p:cNvPr id="4" name="TextBox 54">
                <a:extLst>
                  <a:ext uri="{FF2B5EF4-FFF2-40B4-BE49-F238E27FC236}">
                    <a16:creationId xmlns:a16="http://schemas.microsoft.com/office/drawing/2014/main" id="{95C5D62E-1723-4310-B9B2-095C9E33119C}"/>
                  </a:ext>
                </a:extLst>
              </p:cNvPr>
              <p:cNvSpPr txBox="1"/>
              <p:nvPr/>
            </p:nvSpPr>
            <p:spPr>
              <a:xfrm>
                <a:off x="872017" y="2843857"/>
                <a:ext cx="654346" cy="461665"/>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Product</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owner</a:t>
                </a:r>
              </a:p>
            </p:txBody>
          </p:sp>
          <p:pic>
            <p:nvPicPr>
              <p:cNvPr id="83" name="Picture 59" descr="woman.wmf">
                <a:extLst>
                  <a:ext uri="{FF2B5EF4-FFF2-40B4-BE49-F238E27FC236}">
                    <a16:creationId xmlns:a16="http://schemas.microsoft.com/office/drawing/2014/main" id="{B9F5ED3B-8599-4058-8496-3BCFA5A590E6}"/>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79190" y="2346967"/>
                <a:ext cx="240001" cy="509300"/>
              </a:xfrm>
              <a:prstGeom prst="rect">
                <a:avLst/>
              </a:prstGeom>
            </p:spPr>
          </p:pic>
        </p:grpSp>
        <p:sp>
          <p:nvSpPr>
            <p:cNvPr id="5" name="Rectangle: Rounded Corners 4">
              <a:extLst>
                <a:ext uri="{FF2B5EF4-FFF2-40B4-BE49-F238E27FC236}">
                  <a16:creationId xmlns:a16="http://schemas.microsoft.com/office/drawing/2014/main" id="{BE71354A-1B1B-4439-AEFD-915D77DA55CD}"/>
                </a:ext>
              </a:extLst>
            </p:cNvPr>
            <p:cNvSpPr/>
            <p:nvPr/>
          </p:nvSpPr>
          <p:spPr>
            <a:xfrm>
              <a:off x="2270495" y="2300956"/>
              <a:ext cx="1219182" cy="6528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Condensed Light"/>
                  <a:ea typeface="+mn-ea"/>
                  <a:cs typeface="+mn-cs"/>
                </a:rPr>
                <a:t>Prioritized backlog</a:t>
              </a:r>
              <a:endParaRPr kumimoji="0" lang="en-CA" sz="1800" b="0" i="0" u="none" strike="noStrike" kern="1200" cap="none" spc="0" normalizeH="0" baseline="0" noProof="0" dirty="0">
                <a:ln>
                  <a:noFill/>
                </a:ln>
                <a:solidFill>
                  <a:srgbClr val="FFFFFF"/>
                </a:solidFill>
                <a:effectLst/>
                <a:uLnTx/>
                <a:uFillTx/>
                <a:latin typeface="Roboto Condensed Light"/>
                <a:ea typeface="+mn-ea"/>
                <a:cs typeface="+mn-cs"/>
              </a:endParaRPr>
            </a:p>
          </p:txBody>
        </p:sp>
      </p:grpSp>
      <p:grpSp>
        <p:nvGrpSpPr>
          <p:cNvPr id="51" name="Group 50">
            <a:extLst>
              <a:ext uri="{FF2B5EF4-FFF2-40B4-BE49-F238E27FC236}">
                <a16:creationId xmlns:a16="http://schemas.microsoft.com/office/drawing/2014/main" id="{A97CBF80-B464-43C9-BBF5-83F273AB3546}"/>
              </a:ext>
            </a:extLst>
          </p:cNvPr>
          <p:cNvGrpSpPr/>
          <p:nvPr/>
        </p:nvGrpSpPr>
        <p:grpSpPr>
          <a:xfrm>
            <a:off x="3571570" y="2300956"/>
            <a:ext cx="2386837" cy="3873007"/>
            <a:chOff x="3571570" y="2300956"/>
            <a:chExt cx="2386837" cy="3873007"/>
          </a:xfrm>
        </p:grpSpPr>
        <p:grpSp>
          <p:nvGrpSpPr>
            <p:cNvPr id="128" name="Group 127">
              <a:extLst>
                <a:ext uri="{FF2B5EF4-FFF2-40B4-BE49-F238E27FC236}">
                  <a16:creationId xmlns:a16="http://schemas.microsoft.com/office/drawing/2014/main" id="{F091CF1D-8716-4ACB-9B57-EADF771CB663}"/>
                </a:ext>
              </a:extLst>
            </p:cNvPr>
            <p:cNvGrpSpPr/>
            <p:nvPr/>
          </p:nvGrpSpPr>
          <p:grpSpPr>
            <a:xfrm>
              <a:off x="4175671" y="5039255"/>
              <a:ext cx="1782736" cy="1134708"/>
              <a:chOff x="3418752" y="5208998"/>
              <a:chExt cx="1782736" cy="1134708"/>
            </a:xfrm>
          </p:grpSpPr>
          <p:sp>
            <p:nvSpPr>
              <p:cNvPr id="65" name="Oval 212">
                <a:extLst>
                  <a:ext uri="{FF2B5EF4-FFF2-40B4-BE49-F238E27FC236}">
                    <a16:creationId xmlns:a16="http://schemas.microsoft.com/office/drawing/2014/main" id="{5E80DD58-95DC-49B6-B918-D39145C7CD4E}"/>
                  </a:ext>
                </a:extLst>
              </p:cNvPr>
              <p:cNvSpPr/>
              <p:nvPr/>
            </p:nvSpPr>
            <p:spPr>
              <a:xfrm>
                <a:off x="3418752" y="5208998"/>
                <a:ext cx="396044" cy="396044"/>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a:ea typeface="+mn-ea"/>
                    <a:cs typeface="+mn-cs"/>
                  </a:rPr>
                  <a:t>2</a:t>
                </a:r>
              </a:p>
            </p:txBody>
          </p:sp>
          <p:sp>
            <p:nvSpPr>
              <p:cNvPr id="66" name="TextBox 213">
                <a:extLst>
                  <a:ext uri="{FF2B5EF4-FFF2-40B4-BE49-F238E27FC236}">
                    <a16:creationId xmlns:a16="http://schemas.microsoft.com/office/drawing/2014/main" id="{D0A0B2CE-7518-4E2D-A217-073742191027}"/>
                  </a:ext>
                </a:extLst>
              </p:cNvPr>
              <p:cNvSpPr txBox="1"/>
              <p:nvPr/>
            </p:nvSpPr>
            <p:spPr>
              <a:xfrm>
                <a:off x="3427327" y="5605042"/>
                <a:ext cx="1774161" cy="738664"/>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6600"/>
                    </a:solidFill>
                    <a:effectLst/>
                    <a:uLnTx/>
                    <a:uFillTx/>
                    <a:latin typeface="Roboto Condensed Light"/>
                    <a:ea typeface="+mn-ea"/>
                    <a:cs typeface="+mn-cs"/>
                  </a:rPr>
                  <a:t>The team determines effort to complete top priority tasks.</a:t>
                </a:r>
              </a:p>
            </p:txBody>
          </p:sp>
        </p:grpSp>
        <p:grpSp>
          <p:nvGrpSpPr>
            <p:cNvPr id="98" name="Group 97">
              <a:extLst>
                <a:ext uri="{FF2B5EF4-FFF2-40B4-BE49-F238E27FC236}">
                  <a16:creationId xmlns:a16="http://schemas.microsoft.com/office/drawing/2014/main" id="{E166C883-16A7-418A-B96B-C4CBA8CDCFBD}"/>
                </a:ext>
              </a:extLst>
            </p:cNvPr>
            <p:cNvGrpSpPr/>
            <p:nvPr/>
          </p:nvGrpSpPr>
          <p:grpSpPr>
            <a:xfrm>
              <a:off x="3571570" y="2486864"/>
              <a:ext cx="637420" cy="281058"/>
              <a:chOff x="2563935" y="2543619"/>
              <a:chExt cx="637420" cy="281058"/>
            </a:xfrm>
          </p:grpSpPr>
          <p:sp>
            <p:nvSpPr>
              <p:cNvPr id="54" name="TextBox 199">
                <a:extLst>
                  <a:ext uri="{FF2B5EF4-FFF2-40B4-BE49-F238E27FC236}">
                    <a16:creationId xmlns:a16="http://schemas.microsoft.com/office/drawing/2014/main" id="{AA002DB1-05D0-4A58-81CD-A322A370BA84}"/>
                  </a:ext>
                </a:extLst>
              </p:cNvPr>
              <p:cNvSpPr txBox="1"/>
              <p:nvPr/>
            </p:nvSpPr>
            <p:spPr>
              <a:xfrm>
                <a:off x="2563935" y="2543619"/>
                <a:ext cx="565091"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Ready</a:t>
                </a:r>
              </a:p>
            </p:txBody>
          </p:sp>
          <p:cxnSp>
            <p:nvCxnSpPr>
              <p:cNvPr id="76" name="Straight Arrow Connector 169">
                <a:extLst>
                  <a:ext uri="{FF2B5EF4-FFF2-40B4-BE49-F238E27FC236}">
                    <a16:creationId xmlns:a16="http://schemas.microsoft.com/office/drawing/2014/main" id="{C5191C25-52E0-4061-81D9-6E037E717AAA}"/>
                  </a:ext>
                </a:extLst>
              </p:cNvPr>
              <p:cNvCxnSpPr/>
              <p:nvPr/>
            </p:nvCxnSpPr>
            <p:spPr>
              <a:xfrm flipV="1">
                <a:off x="2666893" y="2821330"/>
                <a:ext cx="534462" cy="3347"/>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D2DECB0B-F6AC-4ECB-8486-733F868063E1}"/>
                </a:ext>
              </a:extLst>
            </p:cNvPr>
            <p:cNvGrpSpPr/>
            <p:nvPr/>
          </p:nvGrpSpPr>
          <p:grpSpPr>
            <a:xfrm>
              <a:off x="4175671" y="3112997"/>
              <a:ext cx="1407395" cy="1815555"/>
              <a:chOff x="3516997" y="3588087"/>
              <a:chExt cx="1407395" cy="1815555"/>
            </a:xfrm>
          </p:grpSpPr>
          <p:grpSp>
            <p:nvGrpSpPr>
              <p:cNvPr id="8" name="Group 58">
                <a:extLst>
                  <a:ext uri="{FF2B5EF4-FFF2-40B4-BE49-F238E27FC236}">
                    <a16:creationId xmlns:a16="http://schemas.microsoft.com/office/drawing/2014/main" id="{344F5D15-1052-4DD1-8777-0753A2BC3AA1}"/>
                  </a:ext>
                </a:extLst>
              </p:cNvPr>
              <p:cNvGrpSpPr/>
              <p:nvPr/>
            </p:nvGrpSpPr>
            <p:grpSpPr>
              <a:xfrm>
                <a:off x="3516997" y="4420747"/>
                <a:ext cx="628506" cy="982895"/>
                <a:chOff x="153216" y="3511730"/>
                <a:chExt cx="1035720" cy="1619718"/>
              </a:xfrm>
            </p:grpSpPr>
            <p:pic>
              <p:nvPicPr>
                <p:cNvPr id="9" name="Picture 59" descr="woman.wmf">
                  <a:extLst>
                    <a:ext uri="{FF2B5EF4-FFF2-40B4-BE49-F238E27FC236}">
                      <a16:creationId xmlns:a16="http://schemas.microsoft.com/office/drawing/2014/main" id="{36E7F443-2503-4FF1-B0DB-C1A949B06042}"/>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3325" y="3511730"/>
                  <a:ext cx="395499" cy="839278"/>
                </a:xfrm>
                <a:prstGeom prst="rect">
                  <a:avLst/>
                </a:prstGeom>
              </p:spPr>
            </p:pic>
            <p:sp>
              <p:nvSpPr>
                <p:cNvPr id="10" name="TextBox 60">
                  <a:extLst>
                    <a:ext uri="{FF2B5EF4-FFF2-40B4-BE49-F238E27FC236}">
                      <a16:creationId xmlns:a16="http://schemas.microsoft.com/office/drawing/2014/main" id="{6750D9B5-5026-476F-B532-31ABDD917002}"/>
                    </a:ext>
                  </a:extLst>
                </p:cNvPr>
                <p:cNvSpPr txBox="1"/>
                <p:nvPr/>
              </p:nvSpPr>
              <p:spPr>
                <a:xfrm>
                  <a:off x="153216" y="4370668"/>
                  <a:ext cx="1035720" cy="760780"/>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Scrum</a:t>
                  </a:r>
                  <a:b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b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master</a:t>
                  </a:r>
                </a:p>
              </p:txBody>
            </p:sp>
          </p:grpSp>
          <p:sp>
            <p:nvSpPr>
              <p:cNvPr id="32" name="TextBox 172">
                <a:extLst>
                  <a:ext uri="{FF2B5EF4-FFF2-40B4-BE49-F238E27FC236}">
                    <a16:creationId xmlns:a16="http://schemas.microsoft.com/office/drawing/2014/main" id="{5094CC6A-FE71-4879-A47F-114074FF7F64}"/>
                  </a:ext>
                </a:extLst>
              </p:cNvPr>
              <p:cNvSpPr txBox="1"/>
              <p:nvPr/>
            </p:nvSpPr>
            <p:spPr>
              <a:xfrm>
                <a:off x="3673150" y="3588087"/>
                <a:ext cx="1080745"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Sprint planning</a:t>
                </a:r>
              </a:p>
            </p:txBody>
          </p:sp>
          <p:grpSp>
            <p:nvGrpSpPr>
              <p:cNvPr id="91" name="Group 90">
                <a:extLst>
                  <a:ext uri="{FF2B5EF4-FFF2-40B4-BE49-F238E27FC236}">
                    <a16:creationId xmlns:a16="http://schemas.microsoft.com/office/drawing/2014/main" id="{6EC9428D-B5E3-4849-8A92-6B78EA18156F}"/>
                  </a:ext>
                </a:extLst>
              </p:cNvPr>
              <p:cNvGrpSpPr/>
              <p:nvPr/>
            </p:nvGrpSpPr>
            <p:grpSpPr>
              <a:xfrm>
                <a:off x="4156746" y="4420747"/>
                <a:ext cx="767646" cy="980607"/>
                <a:chOff x="6560259" y="4680865"/>
                <a:chExt cx="767646" cy="980607"/>
              </a:xfrm>
            </p:grpSpPr>
            <p:grpSp>
              <p:nvGrpSpPr>
                <p:cNvPr id="33" name="Group 58">
                  <a:extLst>
                    <a:ext uri="{FF2B5EF4-FFF2-40B4-BE49-F238E27FC236}">
                      <a16:creationId xmlns:a16="http://schemas.microsoft.com/office/drawing/2014/main" id="{322180B2-96B1-4BE1-8C70-29FC8FE5B2F2}"/>
                    </a:ext>
                  </a:extLst>
                </p:cNvPr>
                <p:cNvGrpSpPr/>
                <p:nvPr/>
              </p:nvGrpSpPr>
              <p:grpSpPr>
                <a:xfrm>
                  <a:off x="6577380" y="4680865"/>
                  <a:ext cx="750525" cy="980607"/>
                  <a:chOff x="52679" y="3511730"/>
                  <a:chExt cx="1236795" cy="1615947"/>
                </a:xfrm>
              </p:grpSpPr>
              <p:pic>
                <p:nvPicPr>
                  <p:cNvPr id="34" name="Picture 59" descr="woman.wmf">
                    <a:extLst>
                      <a:ext uri="{FF2B5EF4-FFF2-40B4-BE49-F238E27FC236}">
                        <a16:creationId xmlns:a16="http://schemas.microsoft.com/office/drawing/2014/main" id="{D20C45F1-C7CF-49A9-A576-2A7B126A2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325" y="3511730"/>
                    <a:ext cx="395500" cy="839278"/>
                  </a:xfrm>
                  <a:prstGeom prst="rect">
                    <a:avLst/>
                  </a:prstGeom>
                </p:spPr>
              </p:pic>
              <p:sp>
                <p:nvSpPr>
                  <p:cNvPr id="35" name="TextBox 60">
                    <a:extLst>
                      <a:ext uri="{FF2B5EF4-FFF2-40B4-BE49-F238E27FC236}">
                        <a16:creationId xmlns:a16="http://schemas.microsoft.com/office/drawing/2014/main" id="{E7C9C367-C254-44D3-A356-CD12FBE63897}"/>
                      </a:ext>
                    </a:extLst>
                  </p:cNvPr>
                  <p:cNvSpPr txBox="1"/>
                  <p:nvPr/>
                </p:nvSpPr>
                <p:spPr>
                  <a:xfrm>
                    <a:off x="52679" y="4366897"/>
                    <a:ext cx="1236795" cy="760780"/>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Team</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members</a:t>
                    </a:r>
                  </a:p>
                </p:txBody>
              </p:sp>
            </p:grpSp>
            <p:pic>
              <p:nvPicPr>
                <p:cNvPr id="89" name="Picture 59" descr="woman.wmf">
                  <a:extLst>
                    <a:ext uri="{FF2B5EF4-FFF2-40B4-BE49-F238E27FC236}">
                      <a16:creationId xmlns:a16="http://schemas.microsoft.com/office/drawing/2014/main" id="{F2D1EDCC-8F50-4691-B43B-AE14A5AF19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60259" y="4680865"/>
                  <a:ext cx="240001" cy="509300"/>
                </a:xfrm>
                <a:prstGeom prst="rect">
                  <a:avLst/>
                </a:prstGeom>
              </p:spPr>
            </p:pic>
            <p:pic>
              <p:nvPicPr>
                <p:cNvPr id="90" name="Picture 56" descr="man.wmf">
                  <a:extLst>
                    <a:ext uri="{FF2B5EF4-FFF2-40B4-BE49-F238E27FC236}">
                      <a16:creationId xmlns:a16="http://schemas.microsoft.com/office/drawing/2014/main" id="{C5CECE52-8213-4C7A-AB45-280B5D26F9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023" y="4682014"/>
                  <a:ext cx="201691" cy="509300"/>
                </a:xfrm>
                <a:prstGeom prst="rect">
                  <a:avLst/>
                </a:prstGeom>
              </p:spPr>
            </p:pic>
          </p:grpSp>
        </p:grpSp>
        <p:sp>
          <p:nvSpPr>
            <p:cNvPr id="118" name="Rectangle: Rounded Corners 117">
              <a:extLst>
                <a:ext uri="{FF2B5EF4-FFF2-40B4-BE49-F238E27FC236}">
                  <a16:creationId xmlns:a16="http://schemas.microsoft.com/office/drawing/2014/main" id="{E1C4CC44-7609-4A6C-B903-9CD92C191232}"/>
                </a:ext>
              </a:extLst>
            </p:cNvPr>
            <p:cNvSpPr/>
            <p:nvPr/>
          </p:nvSpPr>
          <p:spPr>
            <a:xfrm>
              <a:off x="4290883" y="2300956"/>
              <a:ext cx="1219182" cy="6528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Condensed Light"/>
                  <a:ea typeface="+mn-ea"/>
                  <a:cs typeface="+mn-cs"/>
                </a:rPr>
                <a:t>Sprint backlog</a:t>
              </a:r>
              <a:endParaRPr kumimoji="0" lang="en-CA" sz="1800" b="0" i="0" u="none" strike="noStrike" kern="1200" cap="none" spc="0" normalizeH="0" baseline="0" noProof="0" dirty="0">
                <a:ln>
                  <a:noFill/>
                </a:ln>
                <a:solidFill>
                  <a:srgbClr val="FFFFFF"/>
                </a:solidFill>
                <a:effectLst/>
                <a:uLnTx/>
                <a:uFillTx/>
                <a:latin typeface="Roboto Condensed Light"/>
                <a:ea typeface="+mn-ea"/>
                <a:cs typeface="+mn-cs"/>
              </a:endParaRPr>
            </a:p>
          </p:txBody>
        </p:sp>
      </p:grpSp>
      <p:grpSp>
        <p:nvGrpSpPr>
          <p:cNvPr id="58" name="Group 57">
            <a:extLst>
              <a:ext uri="{FF2B5EF4-FFF2-40B4-BE49-F238E27FC236}">
                <a16:creationId xmlns:a16="http://schemas.microsoft.com/office/drawing/2014/main" id="{19FC1F8C-0CF5-4D1F-A1CB-547AF3617A0B}"/>
              </a:ext>
            </a:extLst>
          </p:cNvPr>
          <p:cNvGrpSpPr/>
          <p:nvPr/>
        </p:nvGrpSpPr>
        <p:grpSpPr>
          <a:xfrm>
            <a:off x="5591958" y="2300956"/>
            <a:ext cx="3059914" cy="4050146"/>
            <a:chOff x="5591958" y="2300956"/>
            <a:chExt cx="3059914" cy="4050146"/>
          </a:xfrm>
        </p:grpSpPr>
        <p:grpSp>
          <p:nvGrpSpPr>
            <p:cNvPr id="129" name="Group 128">
              <a:extLst>
                <a:ext uri="{FF2B5EF4-FFF2-40B4-BE49-F238E27FC236}">
                  <a16:creationId xmlns:a16="http://schemas.microsoft.com/office/drawing/2014/main" id="{69F7F690-5870-43E1-A923-814D72CA9805}"/>
                </a:ext>
              </a:extLst>
            </p:cNvPr>
            <p:cNvGrpSpPr/>
            <p:nvPr/>
          </p:nvGrpSpPr>
          <p:grpSpPr>
            <a:xfrm>
              <a:off x="6341471" y="5039255"/>
              <a:ext cx="2310401" cy="1311847"/>
              <a:chOff x="7179062" y="5115705"/>
              <a:chExt cx="2310401" cy="1311847"/>
            </a:xfrm>
          </p:grpSpPr>
          <p:sp>
            <p:nvSpPr>
              <p:cNvPr id="67" name="Oval 214">
                <a:extLst>
                  <a:ext uri="{FF2B5EF4-FFF2-40B4-BE49-F238E27FC236}">
                    <a16:creationId xmlns:a16="http://schemas.microsoft.com/office/drawing/2014/main" id="{F7E34852-7D1C-4DF9-80E3-2A6C3A42550B}"/>
                  </a:ext>
                </a:extLst>
              </p:cNvPr>
              <p:cNvSpPr/>
              <p:nvPr/>
            </p:nvSpPr>
            <p:spPr>
              <a:xfrm>
                <a:off x="7179063" y="5115705"/>
                <a:ext cx="396044" cy="396044"/>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a:ea typeface="+mn-ea"/>
                    <a:cs typeface="+mn-cs"/>
                  </a:rPr>
                  <a:t>3</a:t>
                </a:r>
              </a:p>
            </p:txBody>
          </p:sp>
          <p:sp>
            <p:nvSpPr>
              <p:cNvPr id="68" name="TextBox 215">
                <a:extLst>
                  <a:ext uri="{FF2B5EF4-FFF2-40B4-BE49-F238E27FC236}">
                    <a16:creationId xmlns:a16="http://schemas.microsoft.com/office/drawing/2014/main" id="{B5DCAC37-E2D9-4E5B-92FB-5576408F606C}"/>
                  </a:ext>
                </a:extLst>
              </p:cNvPr>
              <p:cNvSpPr txBox="1"/>
              <p:nvPr/>
            </p:nvSpPr>
            <p:spPr>
              <a:xfrm>
                <a:off x="7179062" y="5473445"/>
                <a:ext cx="2310401" cy="954107"/>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6600"/>
                    </a:solidFill>
                    <a:effectLst/>
                    <a:uLnTx/>
                    <a:uFillTx/>
                    <a:latin typeface="Roboto Condensed Light"/>
                    <a:ea typeface="+mn-ea"/>
                    <a:cs typeface="+mn-cs"/>
                  </a:rPr>
                  <a:t>The team completes the tasks and updates daily scrum progress on a task board and burndown chart.</a:t>
                </a:r>
              </a:p>
            </p:txBody>
          </p:sp>
        </p:grpSp>
        <p:grpSp>
          <p:nvGrpSpPr>
            <p:cNvPr id="99" name="Group 98">
              <a:extLst>
                <a:ext uri="{FF2B5EF4-FFF2-40B4-BE49-F238E27FC236}">
                  <a16:creationId xmlns:a16="http://schemas.microsoft.com/office/drawing/2014/main" id="{2BA0FC75-E96B-4DA0-9A6B-BECFB0981148}"/>
                </a:ext>
              </a:extLst>
            </p:cNvPr>
            <p:cNvGrpSpPr/>
            <p:nvPr/>
          </p:nvGrpSpPr>
          <p:grpSpPr>
            <a:xfrm>
              <a:off x="5591958" y="2488538"/>
              <a:ext cx="681597" cy="277711"/>
              <a:chOff x="5276870" y="2543619"/>
              <a:chExt cx="681597" cy="277711"/>
            </a:xfrm>
          </p:grpSpPr>
          <p:sp>
            <p:nvSpPr>
              <p:cNvPr id="36" name="TextBox 177">
                <a:extLst>
                  <a:ext uri="{FF2B5EF4-FFF2-40B4-BE49-F238E27FC236}">
                    <a16:creationId xmlns:a16="http://schemas.microsoft.com/office/drawing/2014/main" id="{A19047F4-3198-4EB0-899B-0EA06CB3EBA1}"/>
                  </a:ext>
                </a:extLst>
              </p:cNvPr>
              <p:cNvSpPr txBox="1"/>
              <p:nvPr/>
            </p:nvSpPr>
            <p:spPr>
              <a:xfrm>
                <a:off x="5276870" y="2543619"/>
                <a:ext cx="681597"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Commit</a:t>
                </a:r>
              </a:p>
            </p:txBody>
          </p:sp>
          <p:cxnSp>
            <p:nvCxnSpPr>
              <p:cNvPr id="77" name="Straight Arrow Connector 169">
                <a:extLst>
                  <a:ext uri="{FF2B5EF4-FFF2-40B4-BE49-F238E27FC236}">
                    <a16:creationId xmlns:a16="http://schemas.microsoft.com/office/drawing/2014/main" id="{5CEFA684-BAEA-41DA-9958-D28710F341A0}"/>
                  </a:ext>
                </a:extLst>
              </p:cNvPr>
              <p:cNvCxnSpPr/>
              <p:nvPr/>
            </p:nvCxnSpPr>
            <p:spPr>
              <a:xfrm flipV="1">
                <a:off x="5372757" y="2817983"/>
                <a:ext cx="534462" cy="3347"/>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94F5A641-430F-410C-A80C-5B27E8030440}"/>
                </a:ext>
              </a:extLst>
            </p:cNvPr>
            <p:cNvGrpSpPr/>
            <p:nvPr/>
          </p:nvGrpSpPr>
          <p:grpSpPr>
            <a:xfrm>
              <a:off x="7061850" y="3190403"/>
              <a:ext cx="833305" cy="1813267"/>
              <a:chOff x="6279006" y="3588087"/>
              <a:chExt cx="833305" cy="1813267"/>
            </a:xfrm>
          </p:grpSpPr>
          <p:grpSp>
            <p:nvGrpSpPr>
              <p:cNvPr id="25" name="Group 79">
                <a:extLst>
                  <a:ext uri="{FF2B5EF4-FFF2-40B4-BE49-F238E27FC236}">
                    <a16:creationId xmlns:a16="http://schemas.microsoft.com/office/drawing/2014/main" id="{49C6CA6C-9D67-44E0-857F-7386868FD3D2}"/>
                  </a:ext>
                </a:extLst>
              </p:cNvPr>
              <p:cNvGrpSpPr/>
              <p:nvPr/>
            </p:nvGrpSpPr>
            <p:grpSpPr>
              <a:xfrm>
                <a:off x="6279006" y="3588087"/>
                <a:ext cx="833305" cy="854431"/>
                <a:chOff x="6598676" y="1592796"/>
                <a:chExt cx="833305" cy="854431"/>
              </a:xfrm>
            </p:grpSpPr>
            <p:cxnSp>
              <p:nvCxnSpPr>
                <p:cNvPr id="26" name="Straight Connector 80">
                  <a:extLst>
                    <a:ext uri="{FF2B5EF4-FFF2-40B4-BE49-F238E27FC236}">
                      <a16:creationId xmlns:a16="http://schemas.microsoft.com/office/drawing/2014/main" id="{E4DBF324-F4D3-4D0D-9235-CCF04D5C689B}"/>
                    </a:ext>
                  </a:extLst>
                </p:cNvPr>
                <p:cNvCxnSpPr/>
                <p:nvPr/>
              </p:nvCxnSpPr>
              <p:spPr>
                <a:xfrm>
                  <a:off x="6840252" y="1592796"/>
                  <a:ext cx="0" cy="5643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81">
                  <a:extLst>
                    <a:ext uri="{FF2B5EF4-FFF2-40B4-BE49-F238E27FC236}">
                      <a16:creationId xmlns:a16="http://schemas.microsoft.com/office/drawing/2014/main" id="{74F8CFD1-54D8-422C-8965-129B2EA3B877}"/>
                    </a:ext>
                  </a:extLst>
                </p:cNvPr>
                <p:cNvCxnSpPr/>
                <p:nvPr/>
              </p:nvCxnSpPr>
              <p:spPr>
                <a:xfrm>
                  <a:off x="6696236" y="2060848"/>
                  <a:ext cx="6480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82">
                  <a:extLst>
                    <a:ext uri="{FF2B5EF4-FFF2-40B4-BE49-F238E27FC236}">
                      <a16:creationId xmlns:a16="http://schemas.microsoft.com/office/drawing/2014/main" id="{E46044F4-AC5E-4C63-87DB-EF853BA3C652}"/>
                    </a:ext>
                  </a:extLst>
                </p:cNvPr>
                <p:cNvCxnSpPr/>
                <p:nvPr/>
              </p:nvCxnSpPr>
              <p:spPr>
                <a:xfrm>
                  <a:off x="6948264" y="1664804"/>
                  <a:ext cx="288032" cy="288032"/>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9" name="TextBox 83">
                  <a:extLst>
                    <a:ext uri="{FF2B5EF4-FFF2-40B4-BE49-F238E27FC236}">
                      <a16:creationId xmlns:a16="http://schemas.microsoft.com/office/drawing/2014/main" id="{169FAA34-49C4-4A9E-9E0E-73648EE80EA1}"/>
                    </a:ext>
                  </a:extLst>
                </p:cNvPr>
                <p:cNvSpPr txBox="1"/>
                <p:nvPr/>
              </p:nvSpPr>
              <p:spPr>
                <a:xfrm>
                  <a:off x="6598676" y="2170228"/>
                  <a:ext cx="833305"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Burndown</a:t>
                  </a:r>
                </a:p>
              </p:txBody>
            </p:sp>
          </p:grpSp>
          <p:grpSp>
            <p:nvGrpSpPr>
              <p:cNvPr id="92" name="Group 91">
                <a:extLst>
                  <a:ext uri="{FF2B5EF4-FFF2-40B4-BE49-F238E27FC236}">
                    <a16:creationId xmlns:a16="http://schemas.microsoft.com/office/drawing/2014/main" id="{E232F9D0-65D4-4F34-8140-08B5A46E3511}"/>
                  </a:ext>
                </a:extLst>
              </p:cNvPr>
              <p:cNvGrpSpPr/>
              <p:nvPr/>
            </p:nvGrpSpPr>
            <p:grpSpPr>
              <a:xfrm>
                <a:off x="6303275" y="4420747"/>
                <a:ext cx="767646" cy="980607"/>
                <a:chOff x="6560259" y="4680865"/>
                <a:chExt cx="767646" cy="980607"/>
              </a:xfrm>
            </p:grpSpPr>
            <p:grpSp>
              <p:nvGrpSpPr>
                <p:cNvPr id="93" name="Group 58">
                  <a:extLst>
                    <a:ext uri="{FF2B5EF4-FFF2-40B4-BE49-F238E27FC236}">
                      <a16:creationId xmlns:a16="http://schemas.microsoft.com/office/drawing/2014/main" id="{8BDFE427-3A43-4737-A3EB-B368CC573CC6}"/>
                    </a:ext>
                  </a:extLst>
                </p:cNvPr>
                <p:cNvGrpSpPr/>
                <p:nvPr/>
              </p:nvGrpSpPr>
              <p:grpSpPr>
                <a:xfrm>
                  <a:off x="6577380" y="4680865"/>
                  <a:ext cx="750525" cy="980607"/>
                  <a:chOff x="52679" y="3511730"/>
                  <a:chExt cx="1236795" cy="1615947"/>
                </a:xfrm>
              </p:grpSpPr>
              <p:pic>
                <p:nvPicPr>
                  <p:cNvPr id="96" name="Picture 59" descr="woman.wmf">
                    <a:extLst>
                      <a:ext uri="{FF2B5EF4-FFF2-40B4-BE49-F238E27FC236}">
                        <a16:creationId xmlns:a16="http://schemas.microsoft.com/office/drawing/2014/main" id="{4CB3D616-5BF4-4C32-8EBC-1D6DCC486C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325" y="3511730"/>
                    <a:ext cx="395500" cy="839278"/>
                  </a:xfrm>
                  <a:prstGeom prst="rect">
                    <a:avLst/>
                  </a:prstGeom>
                </p:spPr>
              </p:pic>
              <p:sp>
                <p:nvSpPr>
                  <p:cNvPr id="97" name="TextBox 60">
                    <a:extLst>
                      <a:ext uri="{FF2B5EF4-FFF2-40B4-BE49-F238E27FC236}">
                        <a16:creationId xmlns:a16="http://schemas.microsoft.com/office/drawing/2014/main" id="{5C8134B3-FA3B-4EA8-B409-1CF4389C5A30}"/>
                      </a:ext>
                    </a:extLst>
                  </p:cNvPr>
                  <p:cNvSpPr txBox="1"/>
                  <p:nvPr/>
                </p:nvSpPr>
                <p:spPr>
                  <a:xfrm>
                    <a:off x="52679" y="4366897"/>
                    <a:ext cx="1236795" cy="760780"/>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Team</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members</a:t>
                    </a:r>
                  </a:p>
                </p:txBody>
              </p:sp>
            </p:grpSp>
            <p:pic>
              <p:nvPicPr>
                <p:cNvPr id="94" name="Picture 59" descr="woman.wmf">
                  <a:extLst>
                    <a:ext uri="{FF2B5EF4-FFF2-40B4-BE49-F238E27FC236}">
                      <a16:creationId xmlns:a16="http://schemas.microsoft.com/office/drawing/2014/main" id="{048C1F05-F91E-4C34-ABA2-89866C58D3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60259" y="4680865"/>
                  <a:ext cx="240001" cy="509300"/>
                </a:xfrm>
                <a:prstGeom prst="rect">
                  <a:avLst/>
                </a:prstGeom>
              </p:spPr>
            </p:pic>
            <p:pic>
              <p:nvPicPr>
                <p:cNvPr id="95" name="Picture 56" descr="man.wmf">
                  <a:extLst>
                    <a:ext uri="{FF2B5EF4-FFF2-40B4-BE49-F238E27FC236}">
                      <a16:creationId xmlns:a16="http://schemas.microsoft.com/office/drawing/2014/main" id="{3B226E6D-7166-4170-B07B-32A27AB8F9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023" y="4682014"/>
                  <a:ext cx="201691" cy="509300"/>
                </a:xfrm>
                <a:prstGeom prst="rect">
                  <a:avLst/>
                </a:prstGeom>
              </p:spPr>
            </p:pic>
          </p:grpSp>
        </p:grpSp>
        <p:grpSp>
          <p:nvGrpSpPr>
            <p:cNvPr id="41" name="Group 40">
              <a:extLst>
                <a:ext uri="{FF2B5EF4-FFF2-40B4-BE49-F238E27FC236}">
                  <a16:creationId xmlns:a16="http://schemas.microsoft.com/office/drawing/2014/main" id="{179CE07B-975E-4636-AC34-80901CA19186}"/>
                </a:ext>
              </a:extLst>
            </p:cNvPr>
            <p:cNvGrpSpPr/>
            <p:nvPr/>
          </p:nvGrpSpPr>
          <p:grpSpPr>
            <a:xfrm>
              <a:off x="6341471" y="3188115"/>
              <a:ext cx="631006" cy="1815555"/>
              <a:chOff x="8141115" y="3588087"/>
              <a:chExt cx="631006" cy="1815555"/>
            </a:xfrm>
          </p:grpSpPr>
          <p:sp>
            <p:nvSpPr>
              <p:cNvPr id="38" name="TextBox 75">
                <a:extLst>
                  <a:ext uri="{FF2B5EF4-FFF2-40B4-BE49-F238E27FC236}">
                    <a16:creationId xmlns:a16="http://schemas.microsoft.com/office/drawing/2014/main" id="{2B5B9477-DA0E-4985-ADFE-97321A54BF1D}"/>
                  </a:ext>
                </a:extLst>
              </p:cNvPr>
              <p:cNvSpPr txBox="1"/>
              <p:nvPr/>
            </p:nvSpPr>
            <p:spPr>
              <a:xfrm>
                <a:off x="8141115" y="3588087"/>
                <a:ext cx="561372" cy="461665"/>
              </a:xfrm>
              <a:prstGeom prst="rect">
                <a:avLst/>
              </a:prstGeom>
              <a:noFill/>
              <a:ln>
                <a:solidFill>
                  <a:schemeClr val="tx1"/>
                </a:solidFill>
              </a:ln>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Daily</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scrum</a:t>
                </a:r>
              </a:p>
            </p:txBody>
          </p:sp>
          <p:grpSp>
            <p:nvGrpSpPr>
              <p:cNvPr id="101" name="Group 58">
                <a:extLst>
                  <a:ext uri="{FF2B5EF4-FFF2-40B4-BE49-F238E27FC236}">
                    <a16:creationId xmlns:a16="http://schemas.microsoft.com/office/drawing/2014/main" id="{480EBC9A-1D88-46F0-9B0E-E71EE8142B78}"/>
                  </a:ext>
                </a:extLst>
              </p:cNvPr>
              <p:cNvGrpSpPr/>
              <p:nvPr/>
            </p:nvGrpSpPr>
            <p:grpSpPr>
              <a:xfrm>
                <a:off x="8143615" y="4420747"/>
                <a:ext cx="628506" cy="982895"/>
                <a:chOff x="153216" y="3511730"/>
                <a:chExt cx="1035720" cy="1619718"/>
              </a:xfrm>
            </p:grpSpPr>
            <p:pic>
              <p:nvPicPr>
                <p:cNvPr id="102" name="Picture 59" descr="woman.wmf">
                  <a:extLst>
                    <a:ext uri="{FF2B5EF4-FFF2-40B4-BE49-F238E27FC236}">
                      <a16:creationId xmlns:a16="http://schemas.microsoft.com/office/drawing/2014/main" id="{3F52B183-0ABD-4248-B9FD-E76782149D38}"/>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3325" y="3511730"/>
                  <a:ext cx="395499" cy="839278"/>
                </a:xfrm>
                <a:prstGeom prst="rect">
                  <a:avLst/>
                </a:prstGeom>
              </p:spPr>
            </p:pic>
            <p:sp>
              <p:nvSpPr>
                <p:cNvPr id="103" name="TextBox 60">
                  <a:extLst>
                    <a:ext uri="{FF2B5EF4-FFF2-40B4-BE49-F238E27FC236}">
                      <a16:creationId xmlns:a16="http://schemas.microsoft.com/office/drawing/2014/main" id="{48F5475C-8DFC-41A7-9A5B-27675C76719C}"/>
                    </a:ext>
                  </a:extLst>
                </p:cNvPr>
                <p:cNvSpPr txBox="1"/>
                <p:nvPr/>
              </p:nvSpPr>
              <p:spPr>
                <a:xfrm>
                  <a:off x="153216" y="4370668"/>
                  <a:ext cx="1035720" cy="760780"/>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Scrum</a:t>
                  </a:r>
                  <a:b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b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master</a:t>
                  </a:r>
                </a:p>
              </p:txBody>
            </p:sp>
          </p:grpSp>
        </p:grpSp>
        <p:sp>
          <p:nvSpPr>
            <p:cNvPr id="119" name="Rectangle: Rounded Corners 118">
              <a:extLst>
                <a:ext uri="{FF2B5EF4-FFF2-40B4-BE49-F238E27FC236}">
                  <a16:creationId xmlns:a16="http://schemas.microsoft.com/office/drawing/2014/main" id="{FF3E8655-44C5-4940-BD86-2182A1CC0D9E}"/>
                </a:ext>
              </a:extLst>
            </p:cNvPr>
            <p:cNvSpPr/>
            <p:nvPr/>
          </p:nvSpPr>
          <p:spPr>
            <a:xfrm>
              <a:off x="6355448" y="2300956"/>
              <a:ext cx="1219182" cy="6528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Condensed Light"/>
                  <a:ea typeface="+mn-ea"/>
                  <a:cs typeface="+mn-cs"/>
                </a:rPr>
                <a:t>Manage delivery</a:t>
              </a:r>
              <a:endParaRPr kumimoji="0" lang="en-CA" sz="1800" b="0" i="0" u="none" strike="noStrike" kern="1200" cap="none" spc="0" normalizeH="0" baseline="0" noProof="0" dirty="0">
                <a:ln>
                  <a:noFill/>
                </a:ln>
                <a:solidFill>
                  <a:srgbClr val="FFFFFF"/>
                </a:solidFill>
                <a:effectLst/>
                <a:uLnTx/>
                <a:uFillTx/>
                <a:latin typeface="Roboto Condensed Light"/>
                <a:ea typeface="+mn-ea"/>
                <a:cs typeface="+mn-cs"/>
              </a:endParaRPr>
            </a:p>
          </p:txBody>
        </p:sp>
      </p:grpSp>
      <p:grpSp>
        <p:nvGrpSpPr>
          <p:cNvPr id="59" name="Group 58">
            <a:extLst>
              <a:ext uri="{FF2B5EF4-FFF2-40B4-BE49-F238E27FC236}">
                <a16:creationId xmlns:a16="http://schemas.microsoft.com/office/drawing/2014/main" id="{62D678AB-A920-4187-9992-6988625EE156}"/>
              </a:ext>
            </a:extLst>
          </p:cNvPr>
          <p:cNvGrpSpPr/>
          <p:nvPr/>
        </p:nvGrpSpPr>
        <p:grpSpPr>
          <a:xfrm>
            <a:off x="7656523" y="2300956"/>
            <a:ext cx="3944740" cy="3852656"/>
            <a:chOff x="7656523" y="2300956"/>
            <a:chExt cx="3944740" cy="3852656"/>
          </a:xfrm>
        </p:grpSpPr>
        <p:grpSp>
          <p:nvGrpSpPr>
            <p:cNvPr id="130" name="Group 129">
              <a:extLst>
                <a:ext uri="{FF2B5EF4-FFF2-40B4-BE49-F238E27FC236}">
                  <a16:creationId xmlns:a16="http://schemas.microsoft.com/office/drawing/2014/main" id="{82A9D2B7-4A5E-41F7-8917-877383C3CCAD}"/>
                </a:ext>
              </a:extLst>
            </p:cNvPr>
            <p:cNvGrpSpPr/>
            <p:nvPr/>
          </p:nvGrpSpPr>
          <p:grpSpPr>
            <a:xfrm>
              <a:off x="9234652" y="5039255"/>
              <a:ext cx="1445003" cy="1114357"/>
              <a:chOff x="9585668" y="4795221"/>
              <a:chExt cx="1445003" cy="1114357"/>
            </a:xfrm>
          </p:grpSpPr>
          <p:sp>
            <p:nvSpPr>
              <p:cNvPr id="69" name="Oval 216">
                <a:extLst>
                  <a:ext uri="{FF2B5EF4-FFF2-40B4-BE49-F238E27FC236}">
                    <a16:creationId xmlns:a16="http://schemas.microsoft.com/office/drawing/2014/main" id="{0049B5A0-B19D-4AA6-9CDB-D3B997DE9AC9}"/>
                  </a:ext>
                </a:extLst>
              </p:cNvPr>
              <p:cNvSpPr/>
              <p:nvPr/>
            </p:nvSpPr>
            <p:spPr>
              <a:xfrm>
                <a:off x="9585669" y="4795221"/>
                <a:ext cx="396044" cy="396044"/>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a:ea typeface="+mn-ea"/>
                    <a:cs typeface="+mn-cs"/>
                  </a:rPr>
                  <a:t>4</a:t>
                </a:r>
              </a:p>
            </p:txBody>
          </p:sp>
          <p:sp>
            <p:nvSpPr>
              <p:cNvPr id="70" name="TextBox 217">
                <a:extLst>
                  <a:ext uri="{FF2B5EF4-FFF2-40B4-BE49-F238E27FC236}">
                    <a16:creationId xmlns:a16="http://schemas.microsoft.com/office/drawing/2014/main" id="{DCEC7087-EF22-4214-91DD-C73D135A0748}"/>
                  </a:ext>
                </a:extLst>
              </p:cNvPr>
              <p:cNvSpPr txBox="1"/>
              <p:nvPr/>
            </p:nvSpPr>
            <p:spPr>
              <a:xfrm>
                <a:off x="9585668" y="5170914"/>
                <a:ext cx="1445003" cy="738664"/>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lang="en-US" sz="1400" dirty="0">
                    <a:solidFill>
                      <a:srgbClr val="FF6600"/>
                    </a:solidFill>
                    <a:latin typeface="Roboto Condensed Light"/>
                  </a:rPr>
                  <a:t>The p</a:t>
                </a:r>
                <a:r>
                  <a:rPr kumimoji="0" lang="en-US" sz="1400" b="0" i="0" u="none" strike="noStrike" kern="1200" cap="none" spc="0" normalizeH="0" baseline="0" noProof="0" dirty="0">
                    <a:ln>
                      <a:noFill/>
                    </a:ln>
                    <a:solidFill>
                      <a:srgbClr val="FF6600"/>
                    </a:solidFill>
                    <a:effectLst/>
                    <a:uLnTx/>
                    <a:uFillTx/>
                    <a:latin typeface="Roboto Condensed Light"/>
                    <a:ea typeface="+mn-ea"/>
                    <a:cs typeface="+mn-cs"/>
                  </a:rPr>
                  <a:t>roduct owner accepts work.</a:t>
                </a:r>
              </a:p>
            </p:txBody>
          </p:sp>
        </p:grpSp>
        <p:grpSp>
          <p:nvGrpSpPr>
            <p:cNvPr id="104" name="Group 103">
              <a:extLst>
                <a:ext uri="{FF2B5EF4-FFF2-40B4-BE49-F238E27FC236}">
                  <a16:creationId xmlns:a16="http://schemas.microsoft.com/office/drawing/2014/main" id="{F26B0B11-EEF1-4875-915D-AA8E28BEADF0}"/>
                </a:ext>
              </a:extLst>
            </p:cNvPr>
            <p:cNvGrpSpPr/>
            <p:nvPr/>
          </p:nvGrpSpPr>
          <p:grpSpPr>
            <a:xfrm>
              <a:off x="7656523" y="2488538"/>
              <a:ext cx="630349" cy="277711"/>
              <a:chOff x="5276870" y="2543619"/>
              <a:chExt cx="630349" cy="277711"/>
            </a:xfrm>
          </p:grpSpPr>
          <p:sp>
            <p:nvSpPr>
              <p:cNvPr id="105" name="TextBox 177">
                <a:extLst>
                  <a:ext uri="{FF2B5EF4-FFF2-40B4-BE49-F238E27FC236}">
                    <a16:creationId xmlns:a16="http://schemas.microsoft.com/office/drawing/2014/main" id="{36CDFDF6-E47C-436A-827B-45CE97C4FDB5}"/>
                  </a:ext>
                </a:extLst>
              </p:cNvPr>
              <p:cNvSpPr txBox="1"/>
              <p:nvPr/>
            </p:nvSpPr>
            <p:spPr>
              <a:xfrm>
                <a:off x="5276870" y="2543619"/>
                <a:ext cx="518091"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Done</a:t>
                </a:r>
              </a:p>
            </p:txBody>
          </p:sp>
          <p:cxnSp>
            <p:nvCxnSpPr>
              <p:cNvPr id="106" name="Straight Arrow Connector 169">
                <a:extLst>
                  <a:ext uri="{FF2B5EF4-FFF2-40B4-BE49-F238E27FC236}">
                    <a16:creationId xmlns:a16="http://schemas.microsoft.com/office/drawing/2014/main" id="{6CA53B53-A98F-4AF3-A4AA-9FE7A46869F4}"/>
                  </a:ext>
                </a:extLst>
              </p:cNvPr>
              <p:cNvCxnSpPr/>
              <p:nvPr/>
            </p:nvCxnSpPr>
            <p:spPr>
              <a:xfrm flipV="1">
                <a:off x="5372757" y="2817983"/>
                <a:ext cx="534462" cy="3347"/>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7702BF28-2B07-414C-A171-FE259E3BB765}"/>
                </a:ext>
              </a:extLst>
            </p:cNvPr>
            <p:cNvGrpSpPr/>
            <p:nvPr/>
          </p:nvGrpSpPr>
          <p:grpSpPr>
            <a:xfrm>
              <a:off x="9234652" y="3106671"/>
              <a:ext cx="942940" cy="1791215"/>
              <a:chOff x="9842661" y="3588087"/>
              <a:chExt cx="942940" cy="1791215"/>
            </a:xfrm>
          </p:grpSpPr>
          <p:grpSp>
            <p:nvGrpSpPr>
              <p:cNvPr id="109" name="Group 108">
                <a:extLst>
                  <a:ext uri="{FF2B5EF4-FFF2-40B4-BE49-F238E27FC236}">
                    <a16:creationId xmlns:a16="http://schemas.microsoft.com/office/drawing/2014/main" id="{A0AC4032-79E6-4F77-91BE-B0C588ACCF3C}"/>
                  </a:ext>
                </a:extLst>
              </p:cNvPr>
              <p:cNvGrpSpPr/>
              <p:nvPr/>
            </p:nvGrpSpPr>
            <p:grpSpPr>
              <a:xfrm>
                <a:off x="9980995" y="4420747"/>
                <a:ext cx="654346" cy="958555"/>
                <a:chOff x="872017" y="2346967"/>
                <a:chExt cx="654346" cy="958555"/>
              </a:xfrm>
            </p:grpSpPr>
            <p:sp>
              <p:nvSpPr>
                <p:cNvPr id="110" name="TextBox 54">
                  <a:extLst>
                    <a:ext uri="{FF2B5EF4-FFF2-40B4-BE49-F238E27FC236}">
                      <a16:creationId xmlns:a16="http://schemas.microsoft.com/office/drawing/2014/main" id="{70ADB04E-D7E6-4A23-A5A1-C0321EDE5BD8}"/>
                    </a:ext>
                  </a:extLst>
                </p:cNvPr>
                <p:cNvSpPr txBox="1"/>
                <p:nvPr/>
              </p:nvSpPr>
              <p:spPr>
                <a:xfrm>
                  <a:off x="872017" y="2843857"/>
                  <a:ext cx="654346" cy="461665"/>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Product</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owner</a:t>
                  </a:r>
                </a:p>
              </p:txBody>
            </p:sp>
            <p:pic>
              <p:nvPicPr>
                <p:cNvPr id="111" name="Picture 59" descr="woman.wmf">
                  <a:extLst>
                    <a:ext uri="{FF2B5EF4-FFF2-40B4-BE49-F238E27FC236}">
                      <a16:creationId xmlns:a16="http://schemas.microsoft.com/office/drawing/2014/main" id="{0541C956-C2F2-400B-B011-010871CE8BCB}"/>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79190" y="2346967"/>
                  <a:ext cx="240001" cy="509300"/>
                </a:xfrm>
                <a:prstGeom prst="rect">
                  <a:avLst/>
                </a:prstGeom>
              </p:spPr>
            </p:pic>
          </p:grpSp>
          <p:grpSp>
            <p:nvGrpSpPr>
              <p:cNvPr id="124" name="Group 123">
                <a:extLst>
                  <a:ext uri="{FF2B5EF4-FFF2-40B4-BE49-F238E27FC236}">
                    <a16:creationId xmlns:a16="http://schemas.microsoft.com/office/drawing/2014/main" id="{EAD32B3A-7174-42BD-9BF3-47ECED084B9A}"/>
                  </a:ext>
                </a:extLst>
              </p:cNvPr>
              <p:cNvGrpSpPr/>
              <p:nvPr/>
            </p:nvGrpSpPr>
            <p:grpSpPr>
              <a:xfrm>
                <a:off x="9842661" y="3588087"/>
                <a:ext cx="942940" cy="276999"/>
                <a:chOff x="9693621" y="3122716"/>
                <a:chExt cx="942940" cy="276999"/>
              </a:xfrm>
            </p:grpSpPr>
            <p:sp>
              <p:nvSpPr>
                <p:cNvPr id="52" name="TextBox 196">
                  <a:extLst>
                    <a:ext uri="{FF2B5EF4-FFF2-40B4-BE49-F238E27FC236}">
                      <a16:creationId xmlns:a16="http://schemas.microsoft.com/office/drawing/2014/main" id="{DF9CB671-5CE8-488F-9B85-2FF7E79F37AE}"/>
                    </a:ext>
                  </a:extLst>
                </p:cNvPr>
                <p:cNvSpPr txBox="1"/>
                <p:nvPr/>
              </p:nvSpPr>
              <p:spPr>
                <a:xfrm>
                  <a:off x="9966185" y="3122716"/>
                  <a:ext cx="670376"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Accepts</a:t>
                  </a:r>
                </a:p>
              </p:txBody>
            </p:sp>
            <p:cxnSp>
              <p:nvCxnSpPr>
                <p:cNvPr id="112" name="Straight Arrow Connector 202">
                  <a:extLst>
                    <a:ext uri="{FF2B5EF4-FFF2-40B4-BE49-F238E27FC236}">
                      <a16:creationId xmlns:a16="http://schemas.microsoft.com/office/drawing/2014/main" id="{C70EC2DD-96E7-4259-8E5F-0CBF3260D1AE}"/>
                    </a:ext>
                  </a:extLst>
                </p:cNvPr>
                <p:cNvCxnSpPr/>
                <p:nvPr/>
              </p:nvCxnSpPr>
              <p:spPr>
                <a:xfrm>
                  <a:off x="9693621" y="3297804"/>
                  <a:ext cx="435011" cy="0"/>
                </a:xfrm>
                <a:prstGeom prst="straightConnector1">
                  <a:avLst/>
                </a:prstGeom>
                <a:ln>
                  <a:solidFill>
                    <a:srgbClr val="333333"/>
                  </a:solidFill>
                  <a:tailEnd type="arrow"/>
                </a:ln>
                <a:effectLst/>
                <a:scene3d>
                  <a:camera prst="orthographicFront">
                    <a:rot lat="0" lon="21599989" rev="5400000"/>
                  </a:camera>
                  <a:lightRig rig="threePt" dir="t"/>
                </a:scene3d>
              </p:spPr>
              <p:style>
                <a:lnRef idx="2">
                  <a:schemeClr val="accent1"/>
                </a:lnRef>
                <a:fillRef idx="0">
                  <a:schemeClr val="accent1"/>
                </a:fillRef>
                <a:effectRef idx="1">
                  <a:schemeClr val="accent1"/>
                </a:effectRef>
                <a:fontRef idx="minor">
                  <a:schemeClr val="tx1"/>
                </a:fontRef>
              </p:style>
            </p:cxnSp>
          </p:grpSp>
        </p:grpSp>
        <p:sp>
          <p:nvSpPr>
            <p:cNvPr id="134" name="Rectangle: Rounded Corners 133">
              <a:extLst>
                <a:ext uri="{FF2B5EF4-FFF2-40B4-BE49-F238E27FC236}">
                  <a16:creationId xmlns:a16="http://schemas.microsoft.com/office/drawing/2014/main" id="{310D366B-A0B2-43B6-A48C-C1112C106A53}"/>
                </a:ext>
              </a:extLst>
            </p:cNvPr>
            <p:cNvSpPr/>
            <p:nvPr/>
          </p:nvSpPr>
          <p:spPr>
            <a:xfrm>
              <a:off x="8368765" y="2300956"/>
              <a:ext cx="1219182" cy="6528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Condensed Light"/>
                  <a:ea typeface="+mn-ea"/>
                  <a:cs typeface="+mn-cs"/>
                </a:rPr>
                <a:t>Sprint review</a:t>
              </a:r>
              <a:endParaRPr kumimoji="0" lang="en-CA" sz="1800" b="0" i="0" u="none" strike="noStrike" kern="1200" cap="none" spc="0" normalizeH="0" baseline="0" noProof="0" dirty="0">
                <a:ln>
                  <a:noFill/>
                </a:ln>
                <a:solidFill>
                  <a:srgbClr val="FFFFFF"/>
                </a:solidFill>
                <a:effectLst/>
                <a:uLnTx/>
                <a:uFillTx/>
                <a:latin typeface="Roboto Condensed Light"/>
                <a:ea typeface="+mn-ea"/>
                <a:cs typeface="+mn-cs"/>
              </a:endParaRPr>
            </a:p>
          </p:txBody>
        </p:sp>
        <p:sp>
          <p:nvSpPr>
            <p:cNvPr id="138" name="Rectangle: Rounded Corners 137">
              <a:extLst>
                <a:ext uri="{FF2B5EF4-FFF2-40B4-BE49-F238E27FC236}">
                  <a16:creationId xmlns:a16="http://schemas.microsoft.com/office/drawing/2014/main" id="{A53B331E-1698-4E88-BC32-AE602952E832}"/>
                </a:ext>
              </a:extLst>
            </p:cNvPr>
            <p:cNvSpPr/>
            <p:nvPr/>
          </p:nvSpPr>
          <p:spPr>
            <a:xfrm>
              <a:off x="10382081" y="2300956"/>
              <a:ext cx="1219182" cy="6528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Condensed Light"/>
                  <a:ea typeface="+mn-ea"/>
                  <a:cs typeface="+mn-cs"/>
                </a:rPr>
                <a:t>Product release</a:t>
              </a:r>
              <a:endParaRPr kumimoji="0" lang="en-CA" sz="1800" b="0" i="0" u="none" strike="noStrike" kern="1200" cap="none" spc="0" normalizeH="0" baseline="0" noProof="0" dirty="0">
                <a:ln>
                  <a:noFill/>
                </a:ln>
                <a:solidFill>
                  <a:srgbClr val="FFFFFF"/>
                </a:solidFill>
                <a:effectLst/>
                <a:uLnTx/>
                <a:uFillTx/>
                <a:latin typeface="Roboto Condensed Light"/>
                <a:ea typeface="+mn-ea"/>
                <a:cs typeface="+mn-cs"/>
              </a:endParaRPr>
            </a:p>
          </p:txBody>
        </p:sp>
        <p:grpSp>
          <p:nvGrpSpPr>
            <p:cNvPr id="139" name="Group 138">
              <a:extLst>
                <a:ext uri="{FF2B5EF4-FFF2-40B4-BE49-F238E27FC236}">
                  <a16:creationId xmlns:a16="http://schemas.microsoft.com/office/drawing/2014/main" id="{E542FB5D-81BC-4762-9DFE-2ACCC26A2377}"/>
                </a:ext>
              </a:extLst>
            </p:cNvPr>
            <p:cNvGrpSpPr/>
            <p:nvPr/>
          </p:nvGrpSpPr>
          <p:grpSpPr>
            <a:xfrm>
              <a:off x="9669840" y="2484882"/>
              <a:ext cx="630349" cy="277711"/>
              <a:chOff x="5276870" y="2543619"/>
              <a:chExt cx="630349" cy="277711"/>
            </a:xfrm>
          </p:grpSpPr>
          <p:sp>
            <p:nvSpPr>
              <p:cNvPr id="140" name="TextBox 177">
                <a:extLst>
                  <a:ext uri="{FF2B5EF4-FFF2-40B4-BE49-F238E27FC236}">
                    <a16:creationId xmlns:a16="http://schemas.microsoft.com/office/drawing/2014/main" id="{416FAF6A-BFB6-470F-B4D0-1AC9BDCB5335}"/>
                  </a:ext>
                </a:extLst>
              </p:cNvPr>
              <p:cNvSpPr txBox="1"/>
              <p:nvPr/>
            </p:nvSpPr>
            <p:spPr>
              <a:xfrm>
                <a:off x="5276870" y="2543619"/>
                <a:ext cx="518091"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Done</a:t>
                </a:r>
              </a:p>
            </p:txBody>
          </p:sp>
          <p:cxnSp>
            <p:nvCxnSpPr>
              <p:cNvPr id="141" name="Straight Arrow Connector 169">
                <a:extLst>
                  <a:ext uri="{FF2B5EF4-FFF2-40B4-BE49-F238E27FC236}">
                    <a16:creationId xmlns:a16="http://schemas.microsoft.com/office/drawing/2014/main" id="{D7A60CA8-44BD-406B-9349-40B554D88B8D}"/>
                  </a:ext>
                </a:extLst>
              </p:cNvPr>
              <p:cNvCxnSpPr/>
              <p:nvPr/>
            </p:nvCxnSpPr>
            <p:spPr>
              <a:xfrm flipV="1">
                <a:off x="5372757" y="2817983"/>
                <a:ext cx="534462" cy="3347"/>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1152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 the scrum process </a:t>
            </a:r>
          </a:p>
        </p:txBody>
      </p:sp>
      <p:sp>
        <p:nvSpPr>
          <p:cNvPr id="88" name="Text Placeholder 87">
            <a:extLst>
              <a:ext uri="{FF2B5EF4-FFF2-40B4-BE49-F238E27FC236}">
                <a16:creationId xmlns:a16="http://schemas.microsoft.com/office/drawing/2014/main" id="{939D02AD-2A39-4699-8B10-4BC9FFA4B384}"/>
              </a:ext>
            </a:extLst>
          </p:cNvPr>
          <p:cNvSpPr>
            <a:spLocks noGrp="1"/>
          </p:cNvSpPr>
          <p:nvPr>
            <p:ph type="body" sz="quarter" idx="4294967295"/>
          </p:nvPr>
        </p:nvSpPr>
        <p:spPr>
          <a:xfrm>
            <a:off x="354106" y="1202184"/>
            <a:ext cx="11488738" cy="457200"/>
          </a:xfrm>
          <a:prstGeom prst="rect">
            <a:avLst/>
          </a:prstGeom>
        </p:spPr>
        <p:txBody>
          <a:bodyPr/>
          <a:lstStyle/>
          <a:p>
            <a:pPr marL="0" indent="0">
              <a:buNone/>
            </a:pPr>
            <a:r>
              <a:rPr lang="en-US" dirty="0"/>
              <a:t>The scrum process coordinates multiple stakeholders to deliver on business priorities.</a:t>
            </a:r>
          </a:p>
          <a:p>
            <a:endParaRPr lang="en-CA" dirty="0"/>
          </a:p>
        </p:txBody>
      </p:sp>
      <p:grpSp>
        <p:nvGrpSpPr>
          <p:cNvPr id="3" name="Group 2">
            <a:extLst>
              <a:ext uri="{FF2B5EF4-FFF2-40B4-BE49-F238E27FC236}">
                <a16:creationId xmlns:a16="http://schemas.microsoft.com/office/drawing/2014/main" id="{52B4F328-89F0-430F-B57E-0DC0AD689471}"/>
              </a:ext>
            </a:extLst>
          </p:cNvPr>
          <p:cNvGrpSpPr/>
          <p:nvPr/>
        </p:nvGrpSpPr>
        <p:grpSpPr>
          <a:xfrm>
            <a:off x="1140543" y="1648994"/>
            <a:ext cx="9215296" cy="4897112"/>
            <a:chOff x="1776315" y="1396083"/>
            <a:chExt cx="8521335" cy="4897112"/>
          </a:xfrm>
        </p:grpSpPr>
        <p:sp>
          <p:nvSpPr>
            <p:cNvPr id="4" name="TextBox 54"/>
            <p:cNvSpPr txBox="1"/>
            <p:nvPr/>
          </p:nvSpPr>
          <p:spPr>
            <a:xfrm>
              <a:off x="1967303" y="2688301"/>
              <a:ext cx="605069" cy="461665"/>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Product</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owner</a:t>
              </a:r>
            </a:p>
          </p:txBody>
        </p:sp>
        <p:grpSp>
          <p:nvGrpSpPr>
            <p:cNvPr id="5" name="Group 55"/>
            <p:cNvGrpSpPr/>
            <p:nvPr/>
          </p:nvGrpSpPr>
          <p:grpSpPr>
            <a:xfrm>
              <a:off x="4849840" y="4059313"/>
              <a:ext cx="559119" cy="970965"/>
              <a:chOff x="364360" y="1691700"/>
              <a:chExt cx="921377" cy="1600060"/>
            </a:xfrm>
          </p:grpSpPr>
          <p:pic>
            <p:nvPicPr>
              <p:cNvPr id="6" name="Picture 56" descr="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075" y="1691700"/>
                <a:ext cx="332368" cy="839279"/>
              </a:xfrm>
              <a:prstGeom prst="rect">
                <a:avLst/>
              </a:prstGeom>
            </p:spPr>
          </p:pic>
          <p:sp>
            <p:nvSpPr>
              <p:cNvPr id="7" name="TextBox 57"/>
              <p:cNvSpPr txBox="1"/>
              <p:nvPr/>
            </p:nvSpPr>
            <p:spPr>
              <a:xfrm>
                <a:off x="364360" y="2530979"/>
                <a:ext cx="921377" cy="760781"/>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Scrum</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master</a:t>
                </a:r>
              </a:p>
            </p:txBody>
          </p:sp>
        </p:grpSp>
        <p:grpSp>
          <p:nvGrpSpPr>
            <p:cNvPr id="8" name="Group 58"/>
            <p:cNvGrpSpPr/>
            <p:nvPr/>
          </p:nvGrpSpPr>
          <p:grpSpPr>
            <a:xfrm>
              <a:off x="5402050" y="4059311"/>
              <a:ext cx="630269" cy="982895"/>
              <a:chOff x="151763" y="3511730"/>
              <a:chExt cx="1038625" cy="1619719"/>
            </a:xfrm>
          </p:grpSpPr>
          <p:pic>
            <p:nvPicPr>
              <p:cNvPr id="9" name="Picture 59" descr="wo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325" y="3511730"/>
                <a:ext cx="395499" cy="839278"/>
              </a:xfrm>
              <a:prstGeom prst="rect">
                <a:avLst/>
              </a:prstGeom>
            </p:spPr>
          </p:pic>
          <p:sp>
            <p:nvSpPr>
              <p:cNvPr id="10" name="TextBox 60"/>
              <p:cNvSpPr txBox="1"/>
              <p:nvPr/>
            </p:nvSpPr>
            <p:spPr>
              <a:xfrm>
                <a:off x="151763" y="4370668"/>
                <a:ext cx="1038625" cy="760781"/>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Team</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member</a:t>
                </a:r>
              </a:p>
            </p:txBody>
          </p:sp>
        </p:grpSp>
        <p:grpSp>
          <p:nvGrpSpPr>
            <p:cNvPr id="11" name="Group 61"/>
            <p:cNvGrpSpPr/>
            <p:nvPr/>
          </p:nvGrpSpPr>
          <p:grpSpPr>
            <a:xfrm>
              <a:off x="2985518" y="2282439"/>
              <a:ext cx="640100" cy="993471"/>
              <a:chOff x="3455876" y="1448780"/>
              <a:chExt cx="660974" cy="1008112"/>
            </a:xfrm>
          </p:grpSpPr>
          <p:sp>
            <p:nvSpPr>
              <p:cNvPr id="12" name="Snip Single Corner Rectangle 62"/>
              <p:cNvSpPr/>
              <p:nvPr/>
            </p:nvSpPr>
            <p:spPr>
              <a:xfrm>
                <a:off x="3455876" y="1448780"/>
                <a:ext cx="660974" cy="1008112"/>
              </a:xfrm>
              <a:prstGeom prst="snip1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cxnSp>
            <p:nvCxnSpPr>
              <p:cNvPr id="13" name="Straight Connector 63"/>
              <p:cNvCxnSpPr/>
              <p:nvPr/>
            </p:nvCxnSpPr>
            <p:spPr>
              <a:xfrm>
                <a:off x="3527884" y="1691700"/>
                <a:ext cx="504056"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64"/>
              <p:cNvCxnSpPr/>
              <p:nvPr/>
            </p:nvCxnSpPr>
            <p:spPr>
              <a:xfrm>
                <a:off x="3527884" y="1844100"/>
                <a:ext cx="504056"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65"/>
              <p:cNvCxnSpPr/>
              <p:nvPr/>
            </p:nvCxnSpPr>
            <p:spPr>
              <a:xfrm>
                <a:off x="3527884" y="1988840"/>
                <a:ext cx="504056"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66"/>
              <p:cNvCxnSpPr/>
              <p:nvPr/>
            </p:nvCxnSpPr>
            <p:spPr>
              <a:xfrm>
                <a:off x="3527884" y="2132856"/>
                <a:ext cx="504056"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67"/>
              <p:cNvCxnSpPr/>
              <p:nvPr/>
            </p:nvCxnSpPr>
            <p:spPr>
              <a:xfrm>
                <a:off x="3527884" y="2277596"/>
                <a:ext cx="504056" cy="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18" name="TextBox 72"/>
            <p:cNvSpPr txBox="1"/>
            <p:nvPr/>
          </p:nvSpPr>
          <p:spPr>
            <a:xfrm>
              <a:off x="2955548" y="3275911"/>
              <a:ext cx="605070" cy="461665"/>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Product</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backlog</a:t>
              </a:r>
            </a:p>
          </p:txBody>
        </p:sp>
        <p:grpSp>
          <p:nvGrpSpPr>
            <p:cNvPr id="19" name="Group 73"/>
            <p:cNvGrpSpPr/>
            <p:nvPr/>
          </p:nvGrpSpPr>
          <p:grpSpPr>
            <a:xfrm>
              <a:off x="4368602" y="2429906"/>
              <a:ext cx="740834" cy="846005"/>
              <a:chOff x="4523735" y="1772816"/>
              <a:chExt cx="740834" cy="846005"/>
            </a:xfrm>
          </p:grpSpPr>
          <p:sp>
            <p:nvSpPr>
              <p:cNvPr id="20" name="Striped Right Arrow 74"/>
              <p:cNvSpPr/>
              <p:nvPr/>
            </p:nvSpPr>
            <p:spPr>
              <a:xfrm>
                <a:off x="4752020" y="1772816"/>
                <a:ext cx="512549" cy="360040"/>
              </a:xfrm>
              <a:prstGeom prst="stripedRightArrow">
                <a:avLst>
                  <a:gd name="adj1" fmla="val 34426"/>
                  <a:gd name="adj2" fmla="val 5000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1" name="TextBox 75"/>
              <p:cNvSpPr txBox="1"/>
              <p:nvPr/>
            </p:nvSpPr>
            <p:spPr>
              <a:xfrm>
                <a:off x="4523735" y="2157156"/>
                <a:ext cx="640645" cy="461665"/>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Sprint</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planning</a:t>
                </a:r>
              </a:p>
            </p:txBody>
          </p:sp>
        </p:grpSp>
        <p:grpSp>
          <p:nvGrpSpPr>
            <p:cNvPr id="22" name="Group 76"/>
            <p:cNvGrpSpPr/>
            <p:nvPr/>
          </p:nvGrpSpPr>
          <p:grpSpPr>
            <a:xfrm>
              <a:off x="5398809" y="2286917"/>
              <a:ext cx="691995" cy="988753"/>
              <a:chOff x="5536189" y="1698971"/>
              <a:chExt cx="691995" cy="988753"/>
            </a:xfrm>
          </p:grpSpPr>
          <p:sp>
            <p:nvSpPr>
              <p:cNvPr id="23" name="Multidocument 18"/>
              <p:cNvSpPr/>
              <p:nvPr/>
            </p:nvSpPr>
            <p:spPr>
              <a:xfrm>
                <a:off x="5616116" y="1698971"/>
                <a:ext cx="612068" cy="578625"/>
              </a:xfrm>
              <a:prstGeom prst="flowChartMultidocumen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4" name="TextBox 78"/>
              <p:cNvSpPr txBox="1"/>
              <p:nvPr/>
            </p:nvSpPr>
            <p:spPr>
              <a:xfrm>
                <a:off x="5536189" y="2226059"/>
                <a:ext cx="603588" cy="461665"/>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Sprint</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backlog</a:t>
                </a:r>
              </a:p>
            </p:txBody>
          </p:sp>
        </p:grpSp>
        <p:grpSp>
          <p:nvGrpSpPr>
            <p:cNvPr id="25" name="Group 79"/>
            <p:cNvGrpSpPr/>
            <p:nvPr/>
          </p:nvGrpSpPr>
          <p:grpSpPr>
            <a:xfrm>
              <a:off x="7275890" y="2724667"/>
              <a:ext cx="745632" cy="1039097"/>
              <a:chOff x="6598676" y="1592796"/>
              <a:chExt cx="745632" cy="1039097"/>
            </a:xfrm>
          </p:grpSpPr>
          <p:cxnSp>
            <p:nvCxnSpPr>
              <p:cNvPr id="26" name="Straight Connector 80"/>
              <p:cNvCxnSpPr/>
              <p:nvPr/>
            </p:nvCxnSpPr>
            <p:spPr>
              <a:xfrm>
                <a:off x="6840252" y="1592796"/>
                <a:ext cx="0" cy="5643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81"/>
              <p:cNvCxnSpPr/>
              <p:nvPr/>
            </p:nvCxnSpPr>
            <p:spPr>
              <a:xfrm>
                <a:off x="6696236" y="2060848"/>
                <a:ext cx="6480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82"/>
              <p:cNvCxnSpPr/>
              <p:nvPr/>
            </p:nvCxnSpPr>
            <p:spPr>
              <a:xfrm>
                <a:off x="6948264" y="1664804"/>
                <a:ext cx="288032" cy="288032"/>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9" name="TextBox 83"/>
              <p:cNvSpPr txBox="1"/>
              <p:nvPr/>
            </p:nvSpPr>
            <p:spPr>
              <a:xfrm>
                <a:off x="6598676" y="2170228"/>
                <a:ext cx="726619" cy="461665"/>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Burndown</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chart</a:t>
                </a:r>
              </a:p>
            </p:txBody>
          </p:sp>
        </p:grpSp>
        <p:cxnSp>
          <p:nvCxnSpPr>
            <p:cNvPr id="30" name="Straight Arrow Connector 169"/>
            <p:cNvCxnSpPr/>
            <p:nvPr/>
          </p:nvCxnSpPr>
          <p:spPr>
            <a:xfrm flipV="1">
              <a:off x="2308694" y="2646957"/>
              <a:ext cx="534462" cy="3347"/>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170"/>
            <p:cNvSpPr txBox="1"/>
            <p:nvPr/>
          </p:nvSpPr>
          <p:spPr>
            <a:xfrm>
              <a:off x="2186827" y="2288342"/>
              <a:ext cx="864579" cy="276999"/>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prioritizes</a:t>
              </a:r>
            </a:p>
          </p:txBody>
        </p:sp>
        <p:sp>
          <p:nvSpPr>
            <p:cNvPr id="32" name="TextBox 172"/>
            <p:cNvSpPr txBox="1"/>
            <p:nvPr/>
          </p:nvSpPr>
          <p:spPr>
            <a:xfrm>
              <a:off x="5358996" y="3545964"/>
              <a:ext cx="803425" cy="461665"/>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participate</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in</a:t>
              </a:r>
            </a:p>
          </p:txBody>
        </p:sp>
        <p:grpSp>
          <p:nvGrpSpPr>
            <p:cNvPr id="33" name="Group 58"/>
            <p:cNvGrpSpPr/>
            <p:nvPr/>
          </p:nvGrpSpPr>
          <p:grpSpPr>
            <a:xfrm>
              <a:off x="7376536" y="4497571"/>
              <a:ext cx="630269" cy="981284"/>
              <a:chOff x="238169" y="3511730"/>
              <a:chExt cx="1038625" cy="1617063"/>
            </a:xfrm>
          </p:grpSpPr>
          <p:pic>
            <p:nvPicPr>
              <p:cNvPr id="34" name="Picture 59" descr="wo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325" y="3511730"/>
                <a:ext cx="395500" cy="839278"/>
              </a:xfrm>
              <a:prstGeom prst="rect">
                <a:avLst/>
              </a:prstGeom>
            </p:spPr>
          </p:pic>
          <p:sp>
            <p:nvSpPr>
              <p:cNvPr id="35" name="TextBox 60"/>
              <p:cNvSpPr txBox="1"/>
              <p:nvPr/>
            </p:nvSpPr>
            <p:spPr>
              <a:xfrm>
                <a:off x="238169" y="4368013"/>
                <a:ext cx="1038625" cy="760780"/>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Team</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member</a:t>
                </a:r>
              </a:p>
            </p:txBody>
          </p:sp>
        </p:grpSp>
        <p:sp>
          <p:nvSpPr>
            <p:cNvPr id="36" name="TextBox 177"/>
            <p:cNvSpPr txBox="1"/>
            <p:nvPr/>
          </p:nvSpPr>
          <p:spPr>
            <a:xfrm>
              <a:off x="6240810" y="2238854"/>
              <a:ext cx="641522"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leads to</a:t>
              </a:r>
            </a:p>
          </p:txBody>
        </p:sp>
        <p:sp>
          <p:nvSpPr>
            <p:cNvPr id="37" name="TextBox 179"/>
            <p:cNvSpPr txBox="1"/>
            <p:nvPr/>
          </p:nvSpPr>
          <p:spPr>
            <a:xfrm>
              <a:off x="7889214" y="4177051"/>
              <a:ext cx="649537"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updates</a:t>
              </a:r>
            </a:p>
          </p:txBody>
        </p:sp>
        <p:sp>
          <p:nvSpPr>
            <p:cNvPr id="38" name="TextBox 75"/>
            <p:cNvSpPr txBox="1"/>
            <p:nvPr/>
          </p:nvSpPr>
          <p:spPr>
            <a:xfrm>
              <a:off x="9409162" y="4005065"/>
              <a:ext cx="519098" cy="461665"/>
            </a:xfrm>
            <a:prstGeom prst="rect">
              <a:avLst/>
            </a:prstGeom>
            <a:noFill/>
            <a:ln>
              <a:solidFill>
                <a:schemeClr val="tx1"/>
              </a:solidFill>
            </a:ln>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Daily</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scrum</a:t>
              </a:r>
            </a:p>
          </p:txBody>
        </p:sp>
        <p:grpSp>
          <p:nvGrpSpPr>
            <p:cNvPr id="39" name="Group 55"/>
            <p:cNvGrpSpPr/>
            <p:nvPr/>
          </p:nvGrpSpPr>
          <p:grpSpPr>
            <a:xfrm>
              <a:off x="9473616" y="5059561"/>
              <a:ext cx="559119" cy="970965"/>
              <a:chOff x="364360" y="1691700"/>
              <a:chExt cx="921377" cy="1600060"/>
            </a:xfrm>
          </p:grpSpPr>
          <p:pic>
            <p:nvPicPr>
              <p:cNvPr id="40" name="Picture 56" descr="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075" y="1691700"/>
                <a:ext cx="332369" cy="839278"/>
              </a:xfrm>
              <a:prstGeom prst="rect">
                <a:avLst/>
              </a:prstGeom>
            </p:spPr>
          </p:pic>
          <p:sp>
            <p:nvSpPr>
              <p:cNvPr id="41" name="TextBox 57"/>
              <p:cNvSpPr txBox="1"/>
              <p:nvPr/>
            </p:nvSpPr>
            <p:spPr>
              <a:xfrm>
                <a:off x="364360" y="2530979"/>
                <a:ext cx="921377" cy="760781"/>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Scrum</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master</a:t>
                </a:r>
              </a:p>
            </p:txBody>
          </p:sp>
        </p:grpSp>
        <p:grpSp>
          <p:nvGrpSpPr>
            <p:cNvPr id="42" name="Group 184"/>
            <p:cNvGrpSpPr/>
            <p:nvPr/>
          </p:nvGrpSpPr>
          <p:grpSpPr>
            <a:xfrm>
              <a:off x="7075172" y="1572503"/>
              <a:ext cx="1085524" cy="931924"/>
              <a:chOff x="6419935" y="1304764"/>
              <a:chExt cx="1085524" cy="931924"/>
            </a:xfrm>
          </p:grpSpPr>
          <p:grpSp>
            <p:nvGrpSpPr>
              <p:cNvPr id="43" name="Group 185"/>
              <p:cNvGrpSpPr/>
              <p:nvPr/>
            </p:nvGrpSpPr>
            <p:grpSpPr>
              <a:xfrm>
                <a:off x="6419935" y="1696628"/>
                <a:ext cx="1085524" cy="540060"/>
                <a:chOff x="6618824" y="1700809"/>
                <a:chExt cx="1085524" cy="540060"/>
              </a:xfrm>
            </p:grpSpPr>
            <p:sp>
              <p:nvSpPr>
                <p:cNvPr id="45" name="Snip Single Corner Rectangle 62"/>
                <p:cNvSpPr/>
                <p:nvPr/>
              </p:nvSpPr>
              <p:spPr>
                <a:xfrm>
                  <a:off x="6618824" y="1700809"/>
                  <a:ext cx="1085524" cy="540060"/>
                </a:xfrm>
                <a:prstGeom prst="snip1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cxnSp>
              <p:nvCxnSpPr>
                <p:cNvPr id="46" name="Straight Connector 63"/>
                <p:cNvCxnSpPr/>
                <p:nvPr/>
              </p:nvCxnSpPr>
              <p:spPr>
                <a:xfrm>
                  <a:off x="6737083" y="1876114"/>
                  <a:ext cx="827816"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 name="Straight Connector 64"/>
                <p:cNvCxnSpPr/>
                <p:nvPr/>
              </p:nvCxnSpPr>
              <p:spPr>
                <a:xfrm>
                  <a:off x="6737083" y="1986095"/>
                  <a:ext cx="827816"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Connector 65"/>
                <p:cNvCxnSpPr/>
                <p:nvPr/>
              </p:nvCxnSpPr>
              <p:spPr>
                <a:xfrm>
                  <a:off x="6737083" y="2090548"/>
                  <a:ext cx="827816" cy="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44" name="TextBox 186"/>
              <p:cNvSpPr txBox="1"/>
              <p:nvPr/>
            </p:nvSpPr>
            <p:spPr>
              <a:xfrm>
                <a:off x="6458135" y="1304764"/>
                <a:ext cx="788875"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Task board</a:t>
                </a:r>
              </a:p>
            </p:txBody>
          </p:sp>
        </p:grpSp>
        <p:sp>
          <p:nvSpPr>
            <p:cNvPr id="49" name="Rounded Rectangle 191"/>
            <p:cNvSpPr/>
            <p:nvPr/>
          </p:nvSpPr>
          <p:spPr>
            <a:xfrm>
              <a:off x="6955429" y="1514940"/>
              <a:ext cx="1368152" cy="227072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50" name="TextBox 75"/>
            <p:cNvSpPr txBox="1"/>
            <p:nvPr/>
          </p:nvSpPr>
          <p:spPr>
            <a:xfrm>
              <a:off x="9332809" y="2926508"/>
              <a:ext cx="527991" cy="461665"/>
            </a:xfrm>
            <a:prstGeom prst="rect">
              <a:avLst/>
            </a:prstGeom>
            <a:noFill/>
            <a:ln>
              <a:solidFill>
                <a:srgbClr val="333333"/>
              </a:solidFill>
            </a:ln>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Sprint</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review</a:t>
              </a:r>
            </a:p>
          </p:txBody>
        </p:sp>
        <p:sp>
          <p:nvSpPr>
            <p:cNvPr id="51" name="TextBox 54"/>
            <p:cNvSpPr txBox="1"/>
            <p:nvPr/>
          </p:nvSpPr>
          <p:spPr>
            <a:xfrm>
              <a:off x="8516968" y="2155198"/>
              <a:ext cx="605069" cy="461665"/>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Product</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owner</a:t>
              </a:r>
            </a:p>
          </p:txBody>
        </p:sp>
        <p:sp>
          <p:nvSpPr>
            <p:cNvPr id="52" name="TextBox 196"/>
            <p:cNvSpPr txBox="1"/>
            <p:nvPr/>
          </p:nvSpPr>
          <p:spPr>
            <a:xfrm>
              <a:off x="8473080" y="3214065"/>
              <a:ext cx="639919" cy="461665"/>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accepts</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product</a:t>
              </a:r>
            </a:p>
          </p:txBody>
        </p:sp>
        <p:sp>
          <p:nvSpPr>
            <p:cNvPr id="53" name="Rounded Rectangle 197"/>
            <p:cNvSpPr/>
            <p:nvPr/>
          </p:nvSpPr>
          <p:spPr>
            <a:xfrm>
              <a:off x="4368602" y="2094258"/>
              <a:ext cx="1872208" cy="128718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54" name="TextBox 199"/>
            <p:cNvSpPr txBox="1"/>
            <p:nvPr/>
          </p:nvSpPr>
          <p:spPr>
            <a:xfrm>
              <a:off x="3641104" y="2310658"/>
              <a:ext cx="641522"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leads to</a:t>
              </a:r>
            </a:p>
          </p:txBody>
        </p:sp>
        <p:sp>
          <p:nvSpPr>
            <p:cNvPr id="55" name="TextBox 201"/>
            <p:cNvSpPr txBox="1"/>
            <p:nvPr/>
          </p:nvSpPr>
          <p:spPr>
            <a:xfrm>
              <a:off x="8614275" y="3957058"/>
              <a:ext cx="635110"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through</a:t>
              </a:r>
            </a:p>
          </p:txBody>
        </p:sp>
        <p:cxnSp>
          <p:nvCxnSpPr>
            <p:cNvPr id="56" name="Straight Arrow Connector 202"/>
            <p:cNvCxnSpPr/>
            <p:nvPr/>
          </p:nvCxnSpPr>
          <p:spPr>
            <a:xfrm>
              <a:off x="9481204" y="4712654"/>
              <a:ext cx="435011" cy="0"/>
            </a:xfrm>
            <a:prstGeom prst="straightConnector1">
              <a:avLst/>
            </a:prstGeom>
            <a:ln>
              <a:solidFill>
                <a:srgbClr val="333333"/>
              </a:solidFill>
              <a:tailEnd type="arrow"/>
            </a:ln>
            <a:effectLst/>
            <a:scene3d>
              <a:camera prst="orthographicFront">
                <a:rot lat="0" lon="21599989" rev="5400000"/>
              </a:camera>
              <a:lightRig rig="threePt" dir="t"/>
            </a:scene3d>
          </p:spPr>
          <p:style>
            <a:lnRef idx="2">
              <a:schemeClr val="accent1"/>
            </a:lnRef>
            <a:fillRef idx="0">
              <a:schemeClr val="accent1"/>
            </a:fillRef>
            <a:effectRef idx="1">
              <a:schemeClr val="accent1"/>
            </a:effectRef>
            <a:fontRef idx="minor">
              <a:schemeClr val="tx1"/>
            </a:fontRef>
          </p:style>
        </p:cxnSp>
        <p:sp>
          <p:nvSpPr>
            <p:cNvPr id="57" name="TextBox 203"/>
            <p:cNvSpPr txBox="1"/>
            <p:nvPr/>
          </p:nvSpPr>
          <p:spPr>
            <a:xfrm>
              <a:off x="9805207" y="4617717"/>
              <a:ext cx="492443"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leads</a:t>
              </a:r>
            </a:p>
          </p:txBody>
        </p:sp>
        <p:cxnSp>
          <p:nvCxnSpPr>
            <p:cNvPr id="58" name="Straight Arrow Connector 204"/>
            <p:cNvCxnSpPr/>
            <p:nvPr/>
          </p:nvCxnSpPr>
          <p:spPr>
            <a:xfrm>
              <a:off x="9481204" y="3593222"/>
              <a:ext cx="435011" cy="0"/>
            </a:xfrm>
            <a:prstGeom prst="straightConnector1">
              <a:avLst/>
            </a:prstGeom>
            <a:ln>
              <a:solidFill>
                <a:schemeClr val="tx1"/>
              </a:solidFill>
              <a:tailEnd type="arrow"/>
            </a:ln>
            <a:effectLst/>
            <a:scene3d>
              <a:camera prst="orthographicFront">
                <a:rot lat="0" lon="21599989" rev="5400000"/>
              </a:camera>
              <a:lightRig rig="threePt" dir="t"/>
            </a:scene3d>
          </p:spPr>
          <p:style>
            <a:lnRef idx="2">
              <a:schemeClr val="accent1"/>
            </a:lnRef>
            <a:fillRef idx="0">
              <a:schemeClr val="accent1"/>
            </a:fillRef>
            <a:effectRef idx="1">
              <a:schemeClr val="accent1"/>
            </a:effectRef>
            <a:fontRef idx="minor">
              <a:schemeClr val="tx1"/>
            </a:fontRef>
          </p:style>
        </p:cxnSp>
        <p:sp>
          <p:nvSpPr>
            <p:cNvPr id="59" name="TextBox 205"/>
            <p:cNvSpPr txBox="1"/>
            <p:nvPr/>
          </p:nvSpPr>
          <p:spPr>
            <a:xfrm>
              <a:off x="9786582" y="3481907"/>
              <a:ext cx="492443" cy="461665"/>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leads</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to</a:t>
              </a:r>
            </a:p>
          </p:txBody>
        </p:sp>
        <p:cxnSp>
          <p:nvCxnSpPr>
            <p:cNvPr id="60" name="Elbow Connector 206"/>
            <p:cNvCxnSpPr>
              <a:endCxn id="50" idx="1"/>
            </p:cNvCxnSpPr>
            <p:nvPr/>
          </p:nvCxnSpPr>
          <p:spPr>
            <a:xfrm>
              <a:off x="8797092" y="2586381"/>
              <a:ext cx="535716" cy="570960"/>
            </a:xfrm>
            <a:prstGeom prst="bentConnector3">
              <a:avLst>
                <a:gd name="adj1" fmla="val 50000"/>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TextBox 75"/>
            <p:cNvSpPr txBox="1"/>
            <p:nvPr/>
          </p:nvSpPr>
          <p:spPr>
            <a:xfrm>
              <a:off x="9607965" y="1817260"/>
              <a:ext cx="639919" cy="276999"/>
            </a:xfrm>
            <a:prstGeom prst="rect">
              <a:avLst/>
            </a:prstGeom>
            <a:noFill/>
            <a:ln>
              <a:solidFill>
                <a:srgbClr val="333333"/>
              </a:solidFill>
            </a:ln>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Product</a:t>
              </a:r>
            </a:p>
          </p:txBody>
        </p:sp>
        <p:sp>
          <p:nvSpPr>
            <p:cNvPr id="62" name="TextBox 209"/>
            <p:cNvSpPr txBox="1"/>
            <p:nvPr/>
          </p:nvSpPr>
          <p:spPr>
            <a:xfrm>
              <a:off x="9128346" y="1396083"/>
              <a:ext cx="434734" cy="276999"/>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gets</a:t>
              </a:r>
            </a:p>
          </p:txBody>
        </p:sp>
        <p:sp>
          <p:nvSpPr>
            <p:cNvPr id="63" name="Oval 210"/>
            <p:cNvSpPr/>
            <p:nvPr/>
          </p:nvSpPr>
          <p:spPr>
            <a:xfrm>
              <a:off x="2381765" y="3281717"/>
              <a:ext cx="396044" cy="3960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1</a:t>
              </a:r>
            </a:p>
          </p:txBody>
        </p:sp>
        <p:sp>
          <p:nvSpPr>
            <p:cNvPr id="64" name="TextBox 211"/>
            <p:cNvSpPr txBox="1"/>
            <p:nvPr/>
          </p:nvSpPr>
          <p:spPr>
            <a:xfrm>
              <a:off x="2104810" y="3639457"/>
              <a:ext cx="1079662" cy="830997"/>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E3391">
                      <a:lumMod val="75000"/>
                    </a:srgbClr>
                  </a:solidFill>
                  <a:effectLst/>
                  <a:uLnTx/>
                  <a:uFillTx/>
                  <a:latin typeface="Roboto Condensed Light" panose="02000000000000000000" pitchFamily="2" charset="0"/>
                  <a:ea typeface="+mn-ea"/>
                  <a:cs typeface="+mn-cs"/>
                </a:rPr>
                <a:t>Product owner prioritizes the backlog for the business.</a:t>
              </a:r>
            </a:p>
          </p:txBody>
        </p:sp>
        <p:sp>
          <p:nvSpPr>
            <p:cNvPr id="65" name="Oval 212"/>
            <p:cNvSpPr/>
            <p:nvPr/>
          </p:nvSpPr>
          <p:spPr>
            <a:xfrm>
              <a:off x="5224903" y="5090066"/>
              <a:ext cx="396044" cy="3960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2</a:t>
              </a:r>
            </a:p>
          </p:txBody>
        </p:sp>
        <p:sp>
          <p:nvSpPr>
            <p:cNvPr id="66" name="TextBox 213"/>
            <p:cNvSpPr txBox="1"/>
            <p:nvPr/>
          </p:nvSpPr>
          <p:spPr>
            <a:xfrm>
              <a:off x="5013861" y="5462198"/>
              <a:ext cx="1162619" cy="830997"/>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E3391">
                      <a:lumMod val="75000"/>
                    </a:srgbClr>
                  </a:solidFill>
                  <a:effectLst/>
                  <a:uLnTx/>
                  <a:uFillTx/>
                  <a:latin typeface="Roboto Condensed Light" panose="02000000000000000000" pitchFamily="2" charset="0"/>
                  <a:ea typeface="+mn-ea"/>
                  <a:cs typeface="+mn-cs"/>
                </a:rPr>
                <a:t>The team determines effort to complete top priority tasks.</a:t>
              </a:r>
            </a:p>
          </p:txBody>
        </p:sp>
        <p:sp>
          <p:nvSpPr>
            <p:cNvPr id="67" name="Oval 214"/>
            <p:cNvSpPr/>
            <p:nvPr/>
          </p:nvSpPr>
          <p:spPr>
            <a:xfrm>
              <a:off x="8537042" y="4626174"/>
              <a:ext cx="396044" cy="3960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3</a:t>
              </a:r>
            </a:p>
          </p:txBody>
        </p:sp>
        <p:sp>
          <p:nvSpPr>
            <p:cNvPr id="68" name="TextBox 215"/>
            <p:cNvSpPr txBox="1"/>
            <p:nvPr/>
          </p:nvSpPr>
          <p:spPr>
            <a:xfrm>
              <a:off x="8201393" y="5006871"/>
              <a:ext cx="1305818" cy="1200329"/>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E3391">
                      <a:lumMod val="75000"/>
                    </a:srgbClr>
                  </a:solidFill>
                  <a:effectLst/>
                  <a:uLnTx/>
                  <a:uFillTx/>
                  <a:latin typeface="Roboto Condensed Light" panose="02000000000000000000" pitchFamily="2" charset="0"/>
                  <a:ea typeface="+mn-ea"/>
                  <a:cs typeface="+mn-cs"/>
                </a:rPr>
                <a:t>The team completes the tasks and updates daily scrum progress on a task board and burndown chart.</a:t>
              </a:r>
            </a:p>
          </p:txBody>
        </p:sp>
        <p:sp>
          <p:nvSpPr>
            <p:cNvPr id="69" name="Oval 216"/>
            <p:cNvSpPr/>
            <p:nvPr/>
          </p:nvSpPr>
          <p:spPr>
            <a:xfrm>
              <a:off x="9409162" y="2135446"/>
              <a:ext cx="396044" cy="3960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4</a:t>
              </a:r>
            </a:p>
          </p:txBody>
        </p:sp>
        <p:sp>
          <p:nvSpPr>
            <p:cNvPr id="70" name="TextBox 217"/>
            <p:cNvSpPr txBox="1"/>
            <p:nvPr/>
          </p:nvSpPr>
          <p:spPr>
            <a:xfrm>
              <a:off x="9129383" y="2511139"/>
              <a:ext cx="1079662" cy="400110"/>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E3391">
                      <a:lumMod val="75000"/>
                    </a:srgbClr>
                  </a:solidFill>
                  <a:effectLst/>
                  <a:uLnTx/>
                  <a:uFillTx/>
                  <a:latin typeface="Roboto Condensed Light" panose="02000000000000000000" pitchFamily="2" charset="0"/>
                  <a:ea typeface="+mn-ea"/>
                  <a:cs typeface="+mn-cs"/>
                </a:rPr>
                <a:t>Product owner accepts work.</a:t>
              </a:r>
            </a:p>
          </p:txBody>
        </p:sp>
        <p:grpSp>
          <p:nvGrpSpPr>
            <p:cNvPr id="71" name="Group 219"/>
            <p:cNvGrpSpPr/>
            <p:nvPr/>
          </p:nvGrpSpPr>
          <p:grpSpPr>
            <a:xfrm>
              <a:off x="5099399" y="2154948"/>
              <a:ext cx="279891" cy="291113"/>
              <a:chOff x="2220523" y="3636654"/>
              <a:chExt cx="279891" cy="291113"/>
            </a:xfrm>
          </p:grpSpPr>
          <p:sp>
            <p:nvSpPr>
              <p:cNvPr id="72" name="Oval 220"/>
              <p:cNvSpPr/>
              <p:nvPr/>
            </p:nvSpPr>
            <p:spPr>
              <a:xfrm>
                <a:off x="2284269" y="3636654"/>
                <a:ext cx="127491" cy="127491"/>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73" name="Oval 221"/>
              <p:cNvSpPr/>
              <p:nvPr/>
            </p:nvSpPr>
            <p:spPr>
              <a:xfrm>
                <a:off x="2372923" y="3800276"/>
                <a:ext cx="127491" cy="127491"/>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74" name="Oval 222"/>
              <p:cNvSpPr/>
              <p:nvPr/>
            </p:nvSpPr>
            <p:spPr>
              <a:xfrm>
                <a:off x="2220523" y="3800276"/>
                <a:ext cx="127491" cy="127491"/>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sp>
          <p:nvSpPr>
            <p:cNvPr id="75" name="TextBox 223"/>
            <p:cNvSpPr txBox="1"/>
            <p:nvPr/>
          </p:nvSpPr>
          <p:spPr>
            <a:xfrm>
              <a:off x="4593041" y="2139673"/>
              <a:ext cx="650911" cy="246221"/>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points</a:t>
              </a:r>
            </a:p>
          </p:txBody>
        </p:sp>
        <p:cxnSp>
          <p:nvCxnSpPr>
            <p:cNvPr id="76" name="Straight Arrow Connector 169"/>
            <p:cNvCxnSpPr/>
            <p:nvPr/>
          </p:nvCxnSpPr>
          <p:spPr>
            <a:xfrm flipV="1">
              <a:off x="3744062" y="2676768"/>
              <a:ext cx="534462" cy="3347"/>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169"/>
            <p:cNvCxnSpPr/>
            <p:nvPr/>
          </p:nvCxnSpPr>
          <p:spPr>
            <a:xfrm flipV="1">
              <a:off x="6336697" y="2668671"/>
              <a:ext cx="534462" cy="3347"/>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169"/>
            <p:cNvCxnSpPr/>
            <p:nvPr/>
          </p:nvCxnSpPr>
          <p:spPr>
            <a:xfrm flipV="1">
              <a:off x="5290635" y="3517636"/>
              <a:ext cx="0" cy="439878"/>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169"/>
            <p:cNvCxnSpPr/>
            <p:nvPr/>
          </p:nvCxnSpPr>
          <p:spPr>
            <a:xfrm flipV="1">
              <a:off x="8722993" y="4301621"/>
              <a:ext cx="534462" cy="3347"/>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Elbow Connector 206"/>
            <p:cNvCxnSpPr/>
            <p:nvPr/>
          </p:nvCxnSpPr>
          <p:spPr>
            <a:xfrm rot="16200000" flipH="1">
              <a:off x="9310509" y="1073196"/>
              <a:ext cx="171362" cy="1138557"/>
            </a:xfrm>
            <a:prstGeom prst="bentConnector3">
              <a:avLst>
                <a:gd name="adj1" fmla="val -133402"/>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776315" y="4894716"/>
              <a:ext cx="2936835" cy="1015663"/>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Note: Functional requirements, which make up your product and sprint backlogs, are typically written as short user stories. Additional details are added to these user stories once they are ready and prioritized for immediate development.</a:t>
              </a:r>
            </a:p>
          </p:txBody>
        </p:sp>
        <p:cxnSp>
          <p:nvCxnSpPr>
            <p:cNvPr id="82" name="Straight Arrow Connector 169"/>
            <p:cNvCxnSpPr/>
            <p:nvPr/>
          </p:nvCxnSpPr>
          <p:spPr>
            <a:xfrm flipV="1">
              <a:off x="7639236" y="3931062"/>
              <a:ext cx="0" cy="439878"/>
            </a:xfrm>
            <a:prstGeom prst="straightConnector1">
              <a:avLst/>
            </a:prstGeom>
            <a:ln>
              <a:solidFill>
                <a:srgbClr val="333333"/>
              </a:solidFill>
              <a:tailEnd type="arrow"/>
            </a:ln>
            <a:effectLst/>
          </p:spPr>
          <p:style>
            <a:lnRef idx="2">
              <a:schemeClr val="accent1"/>
            </a:lnRef>
            <a:fillRef idx="0">
              <a:schemeClr val="accent1"/>
            </a:fillRef>
            <a:effectRef idx="1">
              <a:schemeClr val="accent1"/>
            </a:effectRef>
            <a:fontRef idx="minor">
              <a:schemeClr val="tx1"/>
            </a:fontRef>
          </p:style>
        </p:cxnSp>
        <p:pic>
          <p:nvPicPr>
            <p:cNvPr id="83" name="Picture 59" descr="wo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7513" y="2191410"/>
              <a:ext cx="240001" cy="509300"/>
            </a:xfrm>
            <a:prstGeom prst="rect">
              <a:avLst/>
            </a:prstGeom>
          </p:spPr>
        </p:pic>
        <p:pic>
          <p:nvPicPr>
            <p:cNvPr id="84" name="Picture 59" descr="wo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7094" y="1634109"/>
              <a:ext cx="240001" cy="509300"/>
            </a:xfrm>
            <a:prstGeom prst="rect">
              <a:avLst/>
            </a:prstGeom>
          </p:spPr>
        </p:pic>
        <p:sp>
          <p:nvSpPr>
            <p:cNvPr id="85" name="TextBox 54"/>
            <p:cNvSpPr txBox="1"/>
            <p:nvPr/>
          </p:nvSpPr>
          <p:spPr>
            <a:xfrm>
              <a:off x="9104924" y="2053300"/>
              <a:ext cx="348172" cy="276999"/>
            </a:xfrm>
            <a:prstGeom prst="rect">
              <a:avLst/>
            </a:prstGeom>
            <a:noFill/>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UX</a:t>
              </a:r>
            </a:p>
          </p:txBody>
        </p:sp>
        <p:pic>
          <p:nvPicPr>
            <p:cNvPr id="86" name="Picture 59" descr="wo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2098" y="1638233"/>
              <a:ext cx="240001" cy="509300"/>
            </a:xfrm>
            <a:prstGeom prst="rect">
              <a:avLst/>
            </a:prstGeom>
          </p:spPr>
        </p:pic>
        <p:sp>
          <p:nvSpPr>
            <p:cNvPr id="87" name="Rectangular Callout 86"/>
            <p:cNvSpPr/>
            <p:nvPr/>
          </p:nvSpPr>
          <p:spPr>
            <a:xfrm>
              <a:off x="6387121" y="5374333"/>
              <a:ext cx="980265" cy="850719"/>
            </a:xfrm>
            <a:prstGeom prst="wedgeRectCallout">
              <a:avLst>
                <a:gd name="adj1" fmla="val 40645"/>
                <a:gd name="adj2" fmla="val -701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PO and UX should come to standups to see if support is required</a:t>
              </a:r>
            </a:p>
          </p:txBody>
        </p:sp>
      </p:grpSp>
    </p:spTree>
    <p:extLst>
      <p:ext uri="{BB962C8B-B14F-4D97-AF65-F5344CB8AC3E}">
        <p14:creationId xmlns:p14="http://schemas.microsoft.com/office/powerpoint/2010/main" val="294590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09C36-A227-4081-B1F5-D4CDEA24EC4C}"/>
              </a:ext>
            </a:extLst>
          </p:cNvPr>
          <p:cNvSpPr>
            <a:spLocks noGrp="1"/>
          </p:cNvSpPr>
          <p:nvPr>
            <p:ph type="body" sz="quarter" idx="10"/>
          </p:nvPr>
        </p:nvSpPr>
        <p:spPr/>
        <p:txBody>
          <a:bodyPr/>
          <a:lstStyle/>
          <a:p>
            <a:r>
              <a:rPr lang="en-US" dirty="0"/>
              <a:t>Transitioning from Projects to Product-Centric Delivery</a:t>
            </a:r>
          </a:p>
        </p:txBody>
      </p:sp>
      <p:graphicFrame>
        <p:nvGraphicFramePr>
          <p:cNvPr id="3" name="Diagram 2">
            <a:extLst>
              <a:ext uri="{FF2B5EF4-FFF2-40B4-BE49-F238E27FC236}">
                <a16:creationId xmlns:a16="http://schemas.microsoft.com/office/drawing/2014/main" id="{3F42F3FE-4852-4FCF-B23B-42401B9129FC}"/>
              </a:ext>
            </a:extLst>
          </p:cNvPr>
          <p:cNvGraphicFramePr/>
          <p:nvPr>
            <p:extLst>
              <p:ext uri="{D42A27DB-BD31-4B8C-83A1-F6EECF244321}">
                <p14:modId xmlns:p14="http://schemas.microsoft.com/office/powerpoint/2010/main" val="650883415"/>
              </p:ext>
            </p:extLst>
          </p:nvPr>
        </p:nvGraphicFramePr>
        <p:xfrm>
          <a:off x="6956076" y="537999"/>
          <a:ext cx="5237512" cy="5782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05850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 the ceremonies part of the scrum process</a:t>
            </a:r>
          </a:p>
        </p:txBody>
      </p:sp>
      <p:grpSp>
        <p:nvGrpSpPr>
          <p:cNvPr id="5" name="Group 4">
            <a:extLst>
              <a:ext uri="{FF2B5EF4-FFF2-40B4-BE49-F238E27FC236}">
                <a16:creationId xmlns:a16="http://schemas.microsoft.com/office/drawing/2014/main" id="{3FD0CAFC-9D76-4BA6-894F-C739391EA03F}"/>
              </a:ext>
            </a:extLst>
          </p:cNvPr>
          <p:cNvGrpSpPr/>
          <p:nvPr/>
        </p:nvGrpSpPr>
        <p:grpSpPr>
          <a:xfrm>
            <a:off x="1659053" y="1934011"/>
            <a:ext cx="8912441" cy="4652380"/>
            <a:chOff x="1635527" y="1571872"/>
            <a:chExt cx="8912441" cy="4652380"/>
          </a:xfrm>
        </p:grpSpPr>
        <p:grpSp>
          <p:nvGrpSpPr>
            <p:cNvPr id="33" name="Group 32">
              <a:extLst>
                <a:ext uri="{FF2B5EF4-FFF2-40B4-BE49-F238E27FC236}">
                  <a16:creationId xmlns:a16="http://schemas.microsoft.com/office/drawing/2014/main" id="{B23C1BA1-F19A-4746-A019-F5B80D068E0C}"/>
                </a:ext>
              </a:extLst>
            </p:cNvPr>
            <p:cNvGrpSpPr/>
            <p:nvPr/>
          </p:nvGrpSpPr>
          <p:grpSpPr>
            <a:xfrm>
              <a:off x="3083664" y="1571872"/>
              <a:ext cx="7464304" cy="4652380"/>
              <a:chOff x="2195829" y="1109026"/>
              <a:chExt cx="8074944" cy="5032982"/>
            </a:xfrm>
          </p:grpSpPr>
          <p:sp>
            <p:nvSpPr>
              <p:cNvPr id="204" name="Rectangle 203">
                <a:extLst>
                  <a:ext uri="{FF2B5EF4-FFF2-40B4-BE49-F238E27FC236}">
                    <a16:creationId xmlns:a16="http://schemas.microsoft.com/office/drawing/2014/main" id="{4A3495D0-2C8C-4139-A33F-4D6B4E77C2DB}"/>
                  </a:ext>
                </a:extLst>
              </p:cNvPr>
              <p:cNvSpPr/>
              <p:nvPr/>
            </p:nvSpPr>
            <p:spPr>
              <a:xfrm>
                <a:off x="3532675" y="2596531"/>
                <a:ext cx="3263986" cy="184790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05" name="Rectangle 204">
                <a:extLst>
                  <a:ext uri="{FF2B5EF4-FFF2-40B4-BE49-F238E27FC236}">
                    <a16:creationId xmlns:a16="http://schemas.microsoft.com/office/drawing/2014/main" id="{3840BA7A-F12B-4121-A5D5-C418AAE921BE}"/>
                  </a:ext>
                </a:extLst>
              </p:cNvPr>
              <p:cNvSpPr/>
              <p:nvPr/>
            </p:nvSpPr>
            <p:spPr>
              <a:xfrm>
                <a:off x="3269401" y="1182745"/>
                <a:ext cx="7001372" cy="966159"/>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06" name="Rectangle 205">
                <a:extLst>
                  <a:ext uri="{FF2B5EF4-FFF2-40B4-BE49-F238E27FC236}">
                    <a16:creationId xmlns:a16="http://schemas.microsoft.com/office/drawing/2014/main" id="{C03963CD-0BFD-49E7-B534-87E502C587A0}"/>
                  </a:ext>
                </a:extLst>
              </p:cNvPr>
              <p:cNvSpPr/>
              <p:nvPr/>
            </p:nvSpPr>
            <p:spPr>
              <a:xfrm>
                <a:off x="3413980" y="1182744"/>
                <a:ext cx="457200" cy="966159"/>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07" name="Rectangle 206">
                <a:extLst>
                  <a:ext uri="{FF2B5EF4-FFF2-40B4-BE49-F238E27FC236}">
                    <a16:creationId xmlns:a16="http://schemas.microsoft.com/office/drawing/2014/main" id="{8A57B359-0BB7-4271-B302-192D6FDAAB77}"/>
                  </a:ext>
                </a:extLst>
              </p:cNvPr>
              <p:cNvSpPr/>
              <p:nvPr/>
            </p:nvSpPr>
            <p:spPr>
              <a:xfrm>
                <a:off x="4098745" y="1182744"/>
                <a:ext cx="457200" cy="966159"/>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08" name="Rectangle 207">
                <a:extLst>
                  <a:ext uri="{FF2B5EF4-FFF2-40B4-BE49-F238E27FC236}">
                    <a16:creationId xmlns:a16="http://schemas.microsoft.com/office/drawing/2014/main" id="{4179CF47-6CB2-47A1-982D-D71272AC252A}"/>
                  </a:ext>
                </a:extLst>
              </p:cNvPr>
              <p:cNvSpPr/>
              <p:nvPr/>
            </p:nvSpPr>
            <p:spPr>
              <a:xfrm>
                <a:off x="4783510" y="1182743"/>
                <a:ext cx="457200" cy="966159"/>
              </a:xfrm>
              <a:prstGeom prst="rect">
                <a:avLst/>
              </a:prstGeom>
              <a:solidFill>
                <a:srgbClr val="FFCCCC"/>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09" name="Rectangle 208">
                <a:extLst>
                  <a:ext uri="{FF2B5EF4-FFF2-40B4-BE49-F238E27FC236}">
                    <a16:creationId xmlns:a16="http://schemas.microsoft.com/office/drawing/2014/main" id="{395E64D0-7D29-4F9E-87F8-8B10BC080F08}"/>
                  </a:ext>
                </a:extLst>
              </p:cNvPr>
              <p:cNvSpPr/>
              <p:nvPr/>
            </p:nvSpPr>
            <p:spPr>
              <a:xfrm>
                <a:off x="5468275" y="1182743"/>
                <a:ext cx="457200" cy="966159"/>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10" name="Rectangle 209">
                <a:extLst>
                  <a:ext uri="{FF2B5EF4-FFF2-40B4-BE49-F238E27FC236}">
                    <a16:creationId xmlns:a16="http://schemas.microsoft.com/office/drawing/2014/main" id="{7BE596AB-435B-4088-9018-D946FA68E9AB}"/>
                  </a:ext>
                </a:extLst>
              </p:cNvPr>
              <p:cNvSpPr/>
              <p:nvPr/>
            </p:nvSpPr>
            <p:spPr>
              <a:xfrm>
                <a:off x="6153040" y="1182742"/>
                <a:ext cx="457200" cy="966159"/>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11" name="Rectangle 210">
                <a:extLst>
                  <a:ext uri="{FF2B5EF4-FFF2-40B4-BE49-F238E27FC236}">
                    <a16:creationId xmlns:a16="http://schemas.microsoft.com/office/drawing/2014/main" id="{32B9D0C7-C8E7-4061-B82B-4783B0CBCAB6}"/>
                  </a:ext>
                </a:extLst>
              </p:cNvPr>
              <p:cNvSpPr/>
              <p:nvPr/>
            </p:nvSpPr>
            <p:spPr>
              <a:xfrm>
                <a:off x="6837805" y="1182741"/>
                <a:ext cx="457200" cy="966159"/>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12" name="Rectangle 211">
                <a:extLst>
                  <a:ext uri="{FF2B5EF4-FFF2-40B4-BE49-F238E27FC236}">
                    <a16:creationId xmlns:a16="http://schemas.microsoft.com/office/drawing/2014/main" id="{6B681E71-4563-4A00-BB13-C46B1DC55BEA}"/>
                  </a:ext>
                </a:extLst>
              </p:cNvPr>
              <p:cNvSpPr/>
              <p:nvPr/>
            </p:nvSpPr>
            <p:spPr>
              <a:xfrm>
                <a:off x="7522570" y="1182740"/>
                <a:ext cx="457200" cy="966159"/>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13" name="Rectangle 212">
                <a:extLst>
                  <a:ext uri="{FF2B5EF4-FFF2-40B4-BE49-F238E27FC236}">
                    <a16:creationId xmlns:a16="http://schemas.microsoft.com/office/drawing/2014/main" id="{FE5147CD-BC26-42F5-8134-E75BCCCD8012}"/>
                  </a:ext>
                </a:extLst>
              </p:cNvPr>
              <p:cNvSpPr/>
              <p:nvPr/>
            </p:nvSpPr>
            <p:spPr>
              <a:xfrm>
                <a:off x="8181455" y="1182740"/>
                <a:ext cx="457200" cy="966159"/>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14" name="Rectangle 213">
                <a:extLst>
                  <a:ext uri="{FF2B5EF4-FFF2-40B4-BE49-F238E27FC236}">
                    <a16:creationId xmlns:a16="http://schemas.microsoft.com/office/drawing/2014/main" id="{ACC76C31-EEAB-4862-9816-213E4EEE4A9B}"/>
                  </a:ext>
                </a:extLst>
              </p:cNvPr>
              <p:cNvSpPr/>
              <p:nvPr/>
            </p:nvSpPr>
            <p:spPr>
              <a:xfrm>
                <a:off x="8866220" y="1182739"/>
                <a:ext cx="457200" cy="966159"/>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15" name="Rectangle 214">
                <a:extLst>
                  <a:ext uri="{FF2B5EF4-FFF2-40B4-BE49-F238E27FC236}">
                    <a16:creationId xmlns:a16="http://schemas.microsoft.com/office/drawing/2014/main" id="{E8CF1705-38E9-4E31-9306-16248B8EF6A2}"/>
                  </a:ext>
                </a:extLst>
              </p:cNvPr>
              <p:cNvSpPr/>
              <p:nvPr/>
            </p:nvSpPr>
            <p:spPr>
              <a:xfrm>
                <a:off x="9525105" y="1182738"/>
                <a:ext cx="457200" cy="966159"/>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16" name="Rectangle 215">
                <a:extLst>
                  <a:ext uri="{FF2B5EF4-FFF2-40B4-BE49-F238E27FC236}">
                    <a16:creationId xmlns:a16="http://schemas.microsoft.com/office/drawing/2014/main" id="{B1145C38-3471-406E-8A9B-8AE36EF5DDC5}"/>
                  </a:ext>
                </a:extLst>
              </p:cNvPr>
              <p:cNvSpPr/>
              <p:nvPr/>
            </p:nvSpPr>
            <p:spPr>
              <a:xfrm>
                <a:off x="3269401" y="1799528"/>
                <a:ext cx="7001372" cy="232913"/>
              </a:xfrm>
              <a:prstGeom prst="rect">
                <a:avLst/>
              </a:prstGeom>
              <a:solidFill>
                <a:srgbClr val="EFC351">
                  <a:lumMod val="20000"/>
                  <a:lumOff val="80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0" i="0" u="none" strike="noStrike" kern="0" cap="none" spc="0" normalizeH="0" baseline="0" noProof="0" dirty="0">
                    <a:ln>
                      <a:noFill/>
                    </a:ln>
                    <a:solidFill>
                      <a:srgbClr val="494949"/>
                    </a:solidFill>
                    <a:effectLst/>
                    <a:uLnTx/>
                    <a:uFillTx/>
                    <a:latin typeface="Roboto Condensed Light"/>
                    <a:ea typeface="+mn-ea"/>
                    <a:cs typeface="+mn-cs"/>
                  </a:rPr>
                  <a:t>Product backlog refinement</a:t>
                </a:r>
              </a:p>
            </p:txBody>
          </p:sp>
          <p:sp>
            <p:nvSpPr>
              <p:cNvPr id="217" name="Left Brace 216">
                <a:extLst>
                  <a:ext uri="{FF2B5EF4-FFF2-40B4-BE49-F238E27FC236}">
                    <a16:creationId xmlns:a16="http://schemas.microsoft.com/office/drawing/2014/main" id="{10D64179-D6E9-413F-B64F-E02A5CF51841}"/>
                  </a:ext>
                </a:extLst>
              </p:cNvPr>
              <p:cNvSpPr/>
              <p:nvPr/>
            </p:nvSpPr>
            <p:spPr>
              <a:xfrm rot="5400000">
                <a:off x="6558453" y="-934914"/>
                <a:ext cx="368528" cy="6709241"/>
              </a:xfrm>
              <a:prstGeom prst="leftBrace">
                <a:avLst>
                  <a:gd name="adj1" fmla="val 55696"/>
                  <a:gd name="adj2" fmla="val 75130"/>
                </a:avLst>
              </a:prstGeom>
              <a:noFill/>
              <a:ln w="28575" cap="flat" cmpd="sng" algn="ctr">
                <a:solidFill>
                  <a:srgbClr val="2576B7"/>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494949"/>
                  </a:solidFill>
                  <a:effectLst/>
                  <a:uLnTx/>
                  <a:uFillTx/>
                  <a:latin typeface="Roboto Condensed Light"/>
                  <a:ea typeface="+mn-ea"/>
                  <a:cs typeface="+mn-cs"/>
                </a:endParaRPr>
              </a:p>
            </p:txBody>
          </p:sp>
          <p:sp>
            <p:nvSpPr>
              <p:cNvPr id="218" name="TextBox 217">
                <a:extLst>
                  <a:ext uri="{FF2B5EF4-FFF2-40B4-BE49-F238E27FC236}">
                    <a16:creationId xmlns:a16="http://schemas.microsoft.com/office/drawing/2014/main" id="{F3A4046A-158D-4A9F-9F3D-6CFCA3F8E0FA}"/>
                  </a:ext>
                </a:extLst>
              </p:cNvPr>
              <p:cNvSpPr txBox="1"/>
              <p:nvPr/>
            </p:nvSpPr>
            <p:spPr>
              <a:xfrm>
                <a:off x="5238817" y="2257978"/>
                <a:ext cx="4282695" cy="366250"/>
              </a:xfrm>
              <a:prstGeom prst="rect">
                <a:avLst/>
              </a:prstGeom>
              <a:solidFill>
                <a:srgbClr val="FFFFFF"/>
              </a:solid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lumMod val="50000"/>
                      </a:srgbClr>
                    </a:solidFill>
                    <a:effectLst/>
                    <a:uLnTx/>
                    <a:uFillTx/>
                    <a:latin typeface="Roboto Condensed Light"/>
                    <a:ea typeface="+mn-ea"/>
                    <a:cs typeface="+mn-cs"/>
                  </a:rPr>
                  <a:t>Scrum ceremonies that occur during a sprint</a:t>
                </a:r>
              </a:p>
            </p:txBody>
          </p:sp>
          <p:sp>
            <p:nvSpPr>
              <p:cNvPr id="219" name="Rectangle 218">
                <a:extLst>
                  <a:ext uri="{FF2B5EF4-FFF2-40B4-BE49-F238E27FC236}">
                    <a16:creationId xmlns:a16="http://schemas.microsoft.com/office/drawing/2014/main" id="{77D1982D-46DB-46EE-B9CA-FEDDBB1C7780}"/>
                  </a:ext>
                </a:extLst>
              </p:cNvPr>
              <p:cNvSpPr/>
              <p:nvPr/>
            </p:nvSpPr>
            <p:spPr>
              <a:xfrm>
                <a:off x="5061799" y="2768059"/>
                <a:ext cx="1436243" cy="1302614"/>
              </a:xfrm>
              <a:prstGeom prst="rect">
                <a:avLst/>
              </a:prstGeom>
              <a:solidFill>
                <a:srgbClr val="FFFFFF">
                  <a:lumMod val="8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20" name="Right Arrow 24">
                <a:extLst>
                  <a:ext uri="{FF2B5EF4-FFF2-40B4-BE49-F238E27FC236}">
                    <a16:creationId xmlns:a16="http://schemas.microsoft.com/office/drawing/2014/main" id="{6DC2ACF6-D4F6-4BB0-B37B-AB3E4BBDA150}"/>
                  </a:ext>
                </a:extLst>
              </p:cNvPr>
              <p:cNvSpPr/>
              <p:nvPr/>
            </p:nvSpPr>
            <p:spPr>
              <a:xfrm>
                <a:off x="4686767" y="3051808"/>
                <a:ext cx="508958" cy="232918"/>
              </a:xfrm>
              <a:prstGeom prst="rightArrow">
                <a:avLst/>
              </a:prstGeom>
              <a:solidFill>
                <a:srgbClr val="FFFFFF">
                  <a:lumMod val="6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21" name="Rectangle 220">
                <a:extLst>
                  <a:ext uri="{FF2B5EF4-FFF2-40B4-BE49-F238E27FC236}">
                    <a16:creationId xmlns:a16="http://schemas.microsoft.com/office/drawing/2014/main" id="{5E0E25A1-A7C9-484B-9FAF-C70C991EC371}"/>
                  </a:ext>
                </a:extLst>
              </p:cNvPr>
              <p:cNvSpPr/>
              <p:nvPr/>
            </p:nvSpPr>
            <p:spPr>
              <a:xfrm>
                <a:off x="5290399" y="2811208"/>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22" name="Rectangle 221">
                <a:extLst>
                  <a:ext uri="{FF2B5EF4-FFF2-40B4-BE49-F238E27FC236}">
                    <a16:creationId xmlns:a16="http://schemas.microsoft.com/office/drawing/2014/main" id="{B74DF985-9247-4CB0-9FA2-1C80DF404825}"/>
                  </a:ext>
                </a:extLst>
              </p:cNvPr>
              <p:cNvSpPr/>
              <p:nvPr/>
            </p:nvSpPr>
            <p:spPr>
              <a:xfrm>
                <a:off x="5424863" y="2912263"/>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23" name="Rectangle 222">
                <a:extLst>
                  <a:ext uri="{FF2B5EF4-FFF2-40B4-BE49-F238E27FC236}">
                    <a16:creationId xmlns:a16="http://schemas.microsoft.com/office/drawing/2014/main" id="{B0760313-4489-4DD6-B774-2E2884FFD7CF}"/>
                  </a:ext>
                </a:extLst>
              </p:cNvPr>
              <p:cNvSpPr/>
              <p:nvPr/>
            </p:nvSpPr>
            <p:spPr>
              <a:xfrm>
                <a:off x="5577263" y="2994472"/>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24" name="Rectangle 223">
                <a:extLst>
                  <a:ext uri="{FF2B5EF4-FFF2-40B4-BE49-F238E27FC236}">
                    <a16:creationId xmlns:a16="http://schemas.microsoft.com/office/drawing/2014/main" id="{895196F3-BBE9-4F3C-9DD7-526A62A5CA3E}"/>
                  </a:ext>
                </a:extLst>
              </p:cNvPr>
              <p:cNvSpPr/>
              <p:nvPr/>
            </p:nvSpPr>
            <p:spPr>
              <a:xfrm>
                <a:off x="5664350" y="3095527"/>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Roboto Condensed Light"/>
                    <a:ea typeface="+mn-ea"/>
                    <a:cs typeface="+mn-cs"/>
                  </a:rPr>
                  <a:t>TASK</a:t>
                </a:r>
              </a:p>
            </p:txBody>
          </p:sp>
          <p:sp>
            <p:nvSpPr>
              <p:cNvPr id="225" name="Rectangle 224">
                <a:extLst>
                  <a:ext uri="{FF2B5EF4-FFF2-40B4-BE49-F238E27FC236}">
                    <a16:creationId xmlns:a16="http://schemas.microsoft.com/office/drawing/2014/main" id="{46DDC67F-C335-4BB0-A3A4-5E4BD9190EFE}"/>
                  </a:ext>
                </a:extLst>
              </p:cNvPr>
              <p:cNvSpPr/>
              <p:nvPr/>
            </p:nvSpPr>
            <p:spPr>
              <a:xfrm>
                <a:off x="5170786" y="3265852"/>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26" name="Rectangle 225">
                <a:extLst>
                  <a:ext uri="{FF2B5EF4-FFF2-40B4-BE49-F238E27FC236}">
                    <a16:creationId xmlns:a16="http://schemas.microsoft.com/office/drawing/2014/main" id="{DC2F6F5E-F3D5-4DDC-93E5-81AB15D8EAA7}"/>
                  </a:ext>
                </a:extLst>
              </p:cNvPr>
              <p:cNvSpPr/>
              <p:nvPr/>
            </p:nvSpPr>
            <p:spPr>
              <a:xfrm>
                <a:off x="5349180" y="3348926"/>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27" name="Rectangle 226">
                <a:extLst>
                  <a:ext uri="{FF2B5EF4-FFF2-40B4-BE49-F238E27FC236}">
                    <a16:creationId xmlns:a16="http://schemas.microsoft.com/office/drawing/2014/main" id="{5EA83C2D-8F3A-4F99-9C3E-ADBDD666290B}"/>
                  </a:ext>
                </a:extLst>
              </p:cNvPr>
              <p:cNvSpPr/>
              <p:nvPr/>
            </p:nvSpPr>
            <p:spPr>
              <a:xfrm>
                <a:off x="5508726" y="3423270"/>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28" name="Rectangle 227">
                <a:extLst>
                  <a:ext uri="{FF2B5EF4-FFF2-40B4-BE49-F238E27FC236}">
                    <a16:creationId xmlns:a16="http://schemas.microsoft.com/office/drawing/2014/main" id="{47E143F5-5899-4675-97BA-AAA1B0403B73}"/>
                  </a:ext>
                </a:extLst>
              </p:cNvPr>
              <p:cNvSpPr/>
              <p:nvPr/>
            </p:nvSpPr>
            <p:spPr>
              <a:xfrm>
                <a:off x="5132995" y="3626942"/>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29" name="Rectangle 228">
                <a:extLst>
                  <a:ext uri="{FF2B5EF4-FFF2-40B4-BE49-F238E27FC236}">
                    <a16:creationId xmlns:a16="http://schemas.microsoft.com/office/drawing/2014/main" id="{8AA28EFD-02A6-4C88-BBCD-C307845DF7D5}"/>
                  </a:ext>
                </a:extLst>
              </p:cNvPr>
              <p:cNvSpPr/>
              <p:nvPr/>
            </p:nvSpPr>
            <p:spPr>
              <a:xfrm>
                <a:off x="5311389" y="3710016"/>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30" name="Rectangle 229">
                <a:extLst>
                  <a:ext uri="{FF2B5EF4-FFF2-40B4-BE49-F238E27FC236}">
                    <a16:creationId xmlns:a16="http://schemas.microsoft.com/office/drawing/2014/main" id="{7073491D-EDCA-47FF-AC06-F3FD08CD3BA2}"/>
                  </a:ext>
                </a:extLst>
              </p:cNvPr>
              <p:cNvSpPr/>
              <p:nvPr/>
            </p:nvSpPr>
            <p:spPr>
              <a:xfrm>
                <a:off x="5470935" y="3784360"/>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31" name="Rectangle 230">
                <a:extLst>
                  <a:ext uri="{FF2B5EF4-FFF2-40B4-BE49-F238E27FC236}">
                    <a16:creationId xmlns:a16="http://schemas.microsoft.com/office/drawing/2014/main" id="{E4F11F1E-9835-4EED-A04F-68D31F1F7C85}"/>
                  </a:ext>
                </a:extLst>
              </p:cNvPr>
              <p:cNvSpPr/>
              <p:nvPr/>
            </p:nvSpPr>
            <p:spPr>
              <a:xfrm>
                <a:off x="5736808" y="3481948"/>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Roboto Condensed Light"/>
                    <a:ea typeface="+mn-ea"/>
                    <a:cs typeface="+mn-cs"/>
                  </a:rPr>
                  <a:t>TASK</a:t>
                </a:r>
              </a:p>
            </p:txBody>
          </p:sp>
          <p:sp>
            <p:nvSpPr>
              <p:cNvPr id="232" name="Rectangle 231">
                <a:extLst>
                  <a:ext uri="{FF2B5EF4-FFF2-40B4-BE49-F238E27FC236}">
                    <a16:creationId xmlns:a16="http://schemas.microsoft.com/office/drawing/2014/main" id="{3B3EE2A3-0E73-4DB1-83D4-51B898E1D83C}"/>
                  </a:ext>
                </a:extLst>
              </p:cNvPr>
              <p:cNvSpPr/>
              <p:nvPr/>
            </p:nvSpPr>
            <p:spPr>
              <a:xfrm>
                <a:off x="5717495" y="3833087"/>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Roboto Condensed Light"/>
                    <a:ea typeface="+mn-ea"/>
                    <a:cs typeface="+mn-cs"/>
                  </a:rPr>
                  <a:t>TASK</a:t>
                </a:r>
              </a:p>
            </p:txBody>
          </p:sp>
          <p:sp>
            <p:nvSpPr>
              <p:cNvPr id="233" name="TextBox 232">
                <a:extLst>
                  <a:ext uri="{FF2B5EF4-FFF2-40B4-BE49-F238E27FC236}">
                    <a16:creationId xmlns:a16="http://schemas.microsoft.com/office/drawing/2014/main" id="{955A41AE-80C9-442A-9D56-C7BFE227EA3F}"/>
                  </a:ext>
                </a:extLst>
              </p:cNvPr>
              <p:cNvSpPr txBox="1"/>
              <p:nvPr/>
            </p:nvSpPr>
            <p:spPr>
              <a:xfrm>
                <a:off x="3688666" y="4110449"/>
                <a:ext cx="2828731" cy="332956"/>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a:ea typeface="+mn-ea"/>
                    <a:cs typeface="+mn-cs"/>
                  </a:rPr>
                  <a:t>Sprint planning: ~ two hours/sprint</a:t>
                </a:r>
              </a:p>
            </p:txBody>
          </p:sp>
          <p:sp>
            <p:nvSpPr>
              <p:cNvPr id="234" name="TextBox 233">
                <a:extLst>
                  <a:ext uri="{FF2B5EF4-FFF2-40B4-BE49-F238E27FC236}">
                    <a16:creationId xmlns:a16="http://schemas.microsoft.com/office/drawing/2014/main" id="{89D90813-E565-4FD9-A472-1B0A054831D4}"/>
                  </a:ext>
                </a:extLst>
              </p:cNvPr>
              <p:cNvSpPr txBox="1"/>
              <p:nvPr/>
            </p:nvSpPr>
            <p:spPr>
              <a:xfrm rot="5400000">
                <a:off x="5826345" y="3291470"/>
                <a:ext cx="1106730" cy="299660"/>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94949"/>
                    </a:solidFill>
                    <a:effectLst/>
                    <a:uLnTx/>
                    <a:uFillTx/>
                    <a:latin typeface="Roboto Condensed Light"/>
                    <a:ea typeface="+mn-ea"/>
                    <a:cs typeface="+mn-cs"/>
                  </a:rPr>
                  <a:t>Sprint Backlog</a:t>
                </a:r>
              </a:p>
            </p:txBody>
          </p:sp>
          <p:sp>
            <p:nvSpPr>
              <p:cNvPr id="235" name="Rectangle 234">
                <a:extLst>
                  <a:ext uri="{FF2B5EF4-FFF2-40B4-BE49-F238E27FC236}">
                    <a16:creationId xmlns:a16="http://schemas.microsoft.com/office/drawing/2014/main" id="{CCC6D5B3-343B-48A2-A011-F6C294B1A874}"/>
                  </a:ext>
                </a:extLst>
              </p:cNvPr>
              <p:cNvSpPr/>
              <p:nvPr/>
            </p:nvSpPr>
            <p:spPr>
              <a:xfrm>
                <a:off x="6886434" y="2578056"/>
                <a:ext cx="3098957" cy="2037076"/>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36" name="Rectangle 235">
                <a:extLst>
                  <a:ext uri="{FF2B5EF4-FFF2-40B4-BE49-F238E27FC236}">
                    <a16:creationId xmlns:a16="http://schemas.microsoft.com/office/drawing/2014/main" id="{9E72292A-2068-405B-A798-B5134ECA6391}"/>
                  </a:ext>
                </a:extLst>
              </p:cNvPr>
              <p:cNvSpPr/>
              <p:nvPr/>
            </p:nvSpPr>
            <p:spPr>
              <a:xfrm>
                <a:off x="3512319" y="4515024"/>
                <a:ext cx="3098957" cy="1626984"/>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37" name="TextBox 236">
                <a:extLst>
                  <a:ext uri="{FF2B5EF4-FFF2-40B4-BE49-F238E27FC236}">
                    <a16:creationId xmlns:a16="http://schemas.microsoft.com/office/drawing/2014/main" id="{CD2DF747-A4B8-4D4A-B9B5-FDEB30C5673C}"/>
                  </a:ext>
                </a:extLst>
              </p:cNvPr>
              <p:cNvSpPr txBox="1"/>
              <p:nvPr/>
            </p:nvSpPr>
            <p:spPr>
              <a:xfrm>
                <a:off x="7219003" y="4246093"/>
                <a:ext cx="1424077" cy="332956"/>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a:ea typeface="+mn-ea"/>
                    <a:cs typeface="+mn-cs"/>
                  </a:rPr>
                  <a:t>Daily scrum/day</a:t>
                </a:r>
              </a:p>
            </p:txBody>
          </p:sp>
          <p:cxnSp>
            <p:nvCxnSpPr>
              <p:cNvPr id="238" name="Straight Connector 237">
                <a:extLst>
                  <a:ext uri="{FF2B5EF4-FFF2-40B4-BE49-F238E27FC236}">
                    <a16:creationId xmlns:a16="http://schemas.microsoft.com/office/drawing/2014/main" id="{DEAAA953-C18C-4AE0-8A6A-6E2E6A56C31B}"/>
                  </a:ext>
                </a:extLst>
              </p:cNvPr>
              <p:cNvCxnSpPr/>
              <p:nvPr/>
            </p:nvCxnSpPr>
            <p:spPr>
              <a:xfrm>
                <a:off x="7994100" y="3368149"/>
                <a:ext cx="0" cy="894414"/>
              </a:xfrm>
              <a:prstGeom prst="line">
                <a:avLst/>
              </a:prstGeom>
              <a:noFill/>
              <a:ln w="6350" cap="flat" cmpd="sng" algn="ctr">
                <a:solidFill>
                  <a:srgbClr val="2576B7"/>
                </a:solidFill>
                <a:prstDash val="solid"/>
                <a:miter lim="800000"/>
              </a:ln>
              <a:effectLst/>
            </p:spPr>
          </p:cxnSp>
          <p:cxnSp>
            <p:nvCxnSpPr>
              <p:cNvPr id="239" name="Straight Connector 238">
                <a:extLst>
                  <a:ext uri="{FF2B5EF4-FFF2-40B4-BE49-F238E27FC236}">
                    <a16:creationId xmlns:a16="http://schemas.microsoft.com/office/drawing/2014/main" id="{FD7426B5-F285-4EF0-9CCF-E0BAE6F65C61}"/>
                  </a:ext>
                </a:extLst>
              </p:cNvPr>
              <p:cNvCxnSpPr/>
              <p:nvPr/>
            </p:nvCxnSpPr>
            <p:spPr>
              <a:xfrm>
                <a:off x="8778411" y="3338139"/>
                <a:ext cx="0" cy="894414"/>
              </a:xfrm>
              <a:prstGeom prst="line">
                <a:avLst/>
              </a:prstGeom>
              <a:noFill/>
              <a:ln w="6350" cap="flat" cmpd="sng" algn="ctr">
                <a:solidFill>
                  <a:srgbClr val="2576B7"/>
                </a:solidFill>
                <a:prstDash val="solid"/>
                <a:miter lim="800000"/>
              </a:ln>
              <a:effectLst/>
            </p:spPr>
          </p:cxnSp>
          <p:cxnSp>
            <p:nvCxnSpPr>
              <p:cNvPr id="240" name="Straight Connector 239">
                <a:extLst>
                  <a:ext uri="{FF2B5EF4-FFF2-40B4-BE49-F238E27FC236}">
                    <a16:creationId xmlns:a16="http://schemas.microsoft.com/office/drawing/2014/main" id="{54C87377-D177-4D4A-A9C3-0B69072AEDDD}"/>
                  </a:ext>
                </a:extLst>
              </p:cNvPr>
              <p:cNvCxnSpPr/>
              <p:nvPr/>
            </p:nvCxnSpPr>
            <p:spPr>
              <a:xfrm>
                <a:off x="9555482" y="3338139"/>
                <a:ext cx="0" cy="894414"/>
              </a:xfrm>
              <a:prstGeom prst="line">
                <a:avLst/>
              </a:prstGeom>
              <a:noFill/>
              <a:ln w="6350" cap="flat" cmpd="sng" algn="ctr">
                <a:solidFill>
                  <a:srgbClr val="2576B7"/>
                </a:solidFill>
                <a:prstDash val="solid"/>
                <a:miter lim="800000"/>
              </a:ln>
              <a:effectLst/>
            </p:spPr>
          </p:cxnSp>
          <p:sp>
            <p:nvSpPr>
              <p:cNvPr id="241" name="Rectangle 240">
                <a:extLst>
                  <a:ext uri="{FF2B5EF4-FFF2-40B4-BE49-F238E27FC236}">
                    <a16:creationId xmlns:a16="http://schemas.microsoft.com/office/drawing/2014/main" id="{09BC062C-5145-408C-8420-EE4E716F97D7}"/>
                  </a:ext>
                </a:extLst>
              </p:cNvPr>
              <p:cNvSpPr/>
              <p:nvPr/>
            </p:nvSpPr>
            <p:spPr>
              <a:xfrm>
                <a:off x="7204106" y="3424770"/>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42" name="Rectangle 241">
                <a:extLst>
                  <a:ext uri="{FF2B5EF4-FFF2-40B4-BE49-F238E27FC236}">
                    <a16:creationId xmlns:a16="http://schemas.microsoft.com/office/drawing/2014/main" id="{1DD7DEC8-253B-4ABB-9B94-F79D27B30389}"/>
                  </a:ext>
                </a:extLst>
              </p:cNvPr>
              <p:cNvSpPr/>
              <p:nvPr/>
            </p:nvSpPr>
            <p:spPr>
              <a:xfrm>
                <a:off x="7279867" y="3534682"/>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43" name="Rectangle 242">
                <a:extLst>
                  <a:ext uri="{FF2B5EF4-FFF2-40B4-BE49-F238E27FC236}">
                    <a16:creationId xmlns:a16="http://schemas.microsoft.com/office/drawing/2014/main" id="{E312CB42-3C55-4B41-9CB7-758E89C35CA0}"/>
                  </a:ext>
                </a:extLst>
              </p:cNvPr>
              <p:cNvSpPr/>
              <p:nvPr/>
            </p:nvSpPr>
            <p:spPr>
              <a:xfrm>
                <a:off x="7326394" y="3668118"/>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44" name="Rectangle 243">
                <a:extLst>
                  <a:ext uri="{FF2B5EF4-FFF2-40B4-BE49-F238E27FC236}">
                    <a16:creationId xmlns:a16="http://schemas.microsoft.com/office/drawing/2014/main" id="{F8B433A5-A150-4051-9EAF-B545919EA107}"/>
                  </a:ext>
                </a:extLst>
              </p:cNvPr>
              <p:cNvSpPr/>
              <p:nvPr/>
            </p:nvSpPr>
            <p:spPr>
              <a:xfrm>
                <a:off x="7486846" y="3802677"/>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Roboto Condensed Light"/>
                    <a:ea typeface="+mn-ea"/>
                    <a:cs typeface="+mn-cs"/>
                  </a:rPr>
                  <a:t>TASK</a:t>
                </a:r>
              </a:p>
            </p:txBody>
          </p:sp>
          <p:sp>
            <p:nvSpPr>
              <p:cNvPr id="245" name="Rectangle 244">
                <a:extLst>
                  <a:ext uri="{FF2B5EF4-FFF2-40B4-BE49-F238E27FC236}">
                    <a16:creationId xmlns:a16="http://schemas.microsoft.com/office/drawing/2014/main" id="{542D15F2-64E3-4B2E-9733-352828B48847}"/>
                  </a:ext>
                </a:extLst>
              </p:cNvPr>
              <p:cNvSpPr/>
              <p:nvPr/>
            </p:nvSpPr>
            <p:spPr>
              <a:xfrm>
                <a:off x="8027216" y="3498900"/>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46" name="Rectangle 245">
                <a:extLst>
                  <a:ext uri="{FF2B5EF4-FFF2-40B4-BE49-F238E27FC236}">
                    <a16:creationId xmlns:a16="http://schemas.microsoft.com/office/drawing/2014/main" id="{8E59F70E-EE46-4704-AFC2-811B36691E05}"/>
                  </a:ext>
                </a:extLst>
              </p:cNvPr>
              <p:cNvSpPr/>
              <p:nvPr/>
            </p:nvSpPr>
            <p:spPr>
              <a:xfrm>
                <a:off x="8102977" y="3608812"/>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47" name="Rectangle 246">
                <a:extLst>
                  <a:ext uri="{FF2B5EF4-FFF2-40B4-BE49-F238E27FC236}">
                    <a16:creationId xmlns:a16="http://schemas.microsoft.com/office/drawing/2014/main" id="{271FC6DB-5C10-4108-A926-216B822DB009}"/>
                  </a:ext>
                </a:extLst>
              </p:cNvPr>
              <p:cNvSpPr/>
              <p:nvPr/>
            </p:nvSpPr>
            <p:spPr>
              <a:xfrm>
                <a:off x="8149504" y="3742248"/>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48" name="Rectangle 247">
                <a:extLst>
                  <a:ext uri="{FF2B5EF4-FFF2-40B4-BE49-F238E27FC236}">
                    <a16:creationId xmlns:a16="http://schemas.microsoft.com/office/drawing/2014/main" id="{D2423B50-2F98-4955-A6A3-4CCF110A6512}"/>
                  </a:ext>
                </a:extLst>
              </p:cNvPr>
              <p:cNvSpPr/>
              <p:nvPr/>
            </p:nvSpPr>
            <p:spPr>
              <a:xfrm>
                <a:off x="8309956" y="3876807"/>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Roboto Condensed Light"/>
                    <a:ea typeface="+mn-ea"/>
                    <a:cs typeface="+mn-cs"/>
                  </a:rPr>
                  <a:t>TASK</a:t>
                </a:r>
              </a:p>
            </p:txBody>
          </p:sp>
          <p:sp>
            <p:nvSpPr>
              <p:cNvPr id="249" name="Rectangle 248">
                <a:extLst>
                  <a:ext uri="{FF2B5EF4-FFF2-40B4-BE49-F238E27FC236}">
                    <a16:creationId xmlns:a16="http://schemas.microsoft.com/office/drawing/2014/main" id="{D9F5F00F-86C7-408B-8607-D9A03DA9A028}"/>
                  </a:ext>
                </a:extLst>
              </p:cNvPr>
              <p:cNvSpPr/>
              <p:nvPr/>
            </p:nvSpPr>
            <p:spPr>
              <a:xfrm>
                <a:off x="8824144" y="3499298"/>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50" name="Rectangle 249">
                <a:extLst>
                  <a:ext uri="{FF2B5EF4-FFF2-40B4-BE49-F238E27FC236}">
                    <a16:creationId xmlns:a16="http://schemas.microsoft.com/office/drawing/2014/main" id="{343EBF24-EF24-440D-BC48-8B2C4F4A3BF4}"/>
                  </a:ext>
                </a:extLst>
              </p:cNvPr>
              <p:cNvSpPr/>
              <p:nvPr/>
            </p:nvSpPr>
            <p:spPr>
              <a:xfrm>
                <a:off x="8899905" y="3609210"/>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51" name="Rectangle 250">
                <a:extLst>
                  <a:ext uri="{FF2B5EF4-FFF2-40B4-BE49-F238E27FC236}">
                    <a16:creationId xmlns:a16="http://schemas.microsoft.com/office/drawing/2014/main" id="{D3DAA7A8-8BFE-4ED2-A95C-B1639749F0F9}"/>
                  </a:ext>
                </a:extLst>
              </p:cNvPr>
              <p:cNvSpPr/>
              <p:nvPr/>
            </p:nvSpPr>
            <p:spPr>
              <a:xfrm>
                <a:off x="8946432" y="3742646"/>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52" name="Rectangle 251">
                <a:extLst>
                  <a:ext uri="{FF2B5EF4-FFF2-40B4-BE49-F238E27FC236}">
                    <a16:creationId xmlns:a16="http://schemas.microsoft.com/office/drawing/2014/main" id="{159284C1-D00D-491F-B0F5-B026BB853191}"/>
                  </a:ext>
                </a:extLst>
              </p:cNvPr>
              <p:cNvSpPr/>
              <p:nvPr/>
            </p:nvSpPr>
            <p:spPr>
              <a:xfrm>
                <a:off x="9106884" y="3877205"/>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Roboto Condensed Light"/>
                    <a:ea typeface="+mn-ea"/>
                    <a:cs typeface="+mn-cs"/>
                  </a:rPr>
                  <a:t>TASK</a:t>
                </a:r>
              </a:p>
            </p:txBody>
          </p:sp>
          <p:sp>
            <p:nvSpPr>
              <p:cNvPr id="253" name="TextBox 252">
                <a:extLst>
                  <a:ext uri="{FF2B5EF4-FFF2-40B4-BE49-F238E27FC236}">
                    <a16:creationId xmlns:a16="http://schemas.microsoft.com/office/drawing/2014/main" id="{A8D47A56-E1C4-4025-BC33-72D17B4A2328}"/>
                  </a:ext>
                </a:extLst>
              </p:cNvPr>
              <p:cNvSpPr txBox="1"/>
              <p:nvPr/>
            </p:nvSpPr>
            <p:spPr>
              <a:xfrm>
                <a:off x="7570691" y="2684081"/>
                <a:ext cx="1810790" cy="699206"/>
              </a:xfrm>
              <a:prstGeom prst="rect">
                <a:avLst/>
              </a:prstGeom>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What have I done?</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What will I do today?</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Are there any roadblocks?</a:t>
                </a:r>
              </a:p>
            </p:txBody>
          </p:sp>
          <p:sp>
            <p:nvSpPr>
              <p:cNvPr id="254" name="TextBox 253">
                <a:extLst>
                  <a:ext uri="{FF2B5EF4-FFF2-40B4-BE49-F238E27FC236}">
                    <a16:creationId xmlns:a16="http://schemas.microsoft.com/office/drawing/2014/main" id="{65CAAD43-C6B8-405A-A1F0-0D4C7D23B894}"/>
                  </a:ext>
                </a:extLst>
              </p:cNvPr>
              <p:cNvSpPr txBox="1"/>
              <p:nvPr/>
            </p:nvSpPr>
            <p:spPr>
              <a:xfrm>
                <a:off x="3464540" y="4608277"/>
                <a:ext cx="3194512" cy="499433"/>
              </a:xfrm>
              <a:prstGeom prst="rect">
                <a:avLst/>
              </a:prstGeom>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a:ea typeface="+mn-ea"/>
                    <a:cs typeface="+mn-cs"/>
                  </a:rPr>
                  <a:t>Demos with stakeholders might include a potentially releasable product increment</a:t>
                </a:r>
              </a:p>
            </p:txBody>
          </p:sp>
          <p:pic>
            <p:nvPicPr>
              <p:cNvPr id="255" name="Picture 254">
                <a:extLst>
                  <a:ext uri="{FF2B5EF4-FFF2-40B4-BE49-F238E27FC236}">
                    <a16:creationId xmlns:a16="http://schemas.microsoft.com/office/drawing/2014/main" id="{F1C862DB-B5BD-49A4-95F8-ACB1D4688C1E}"/>
                  </a:ext>
                </a:extLst>
              </p:cNvPr>
              <p:cNvPicPr>
                <a:picLocks noChangeAspect="1"/>
              </p:cNvPicPr>
              <p:nvPr/>
            </p:nvPicPr>
            <p:blipFill>
              <a:blip r:embed="rId3" cstate="screen">
                <a:duotone>
                  <a:prstClr val="black"/>
                  <a:srgbClr val="494949">
                    <a:tint val="45000"/>
                    <a:satMod val="400000"/>
                  </a:srgbClr>
                </a:duotone>
                <a:extLst>
                  <a:ext uri="{28A0092B-C50C-407E-A947-70E740481C1C}">
                    <a14:useLocalDpi xmlns:a14="http://schemas.microsoft.com/office/drawing/2010/main"/>
                  </a:ext>
                </a:extLst>
              </a:blip>
              <a:stretch>
                <a:fillRect/>
              </a:stretch>
            </p:blipFill>
            <p:spPr>
              <a:xfrm>
                <a:off x="5299826" y="5136967"/>
                <a:ext cx="372529" cy="372529"/>
              </a:xfrm>
              <a:prstGeom prst="rect">
                <a:avLst/>
              </a:prstGeom>
            </p:spPr>
          </p:pic>
          <p:pic>
            <p:nvPicPr>
              <p:cNvPr id="256" name="Picture 255">
                <a:extLst>
                  <a:ext uri="{FF2B5EF4-FFF2-40B4-BE49-F238E27FC236}">
                    <a16:creationId xmlns:a16="http://schemas.microsoft.com/office/drawing/2014/main" id="{71FEC7D2-FC33-400C-AB28-D73B11E78BCB}"/>
                  </a:ext>
                </a:extLst>
              </p:cNvPr>
              <p:cNvPicPr>
                <a:picLocks noChangeAspect="1"/>
              </p:cNvPicPr>
              <p:nvPr/>
            </p:nvPicPr>
            <p:blipFill>
              <a:blip r:embed="rId3" cstate="screen">
                <a:duotone>
                  <a:prstClr val="black"/>
                  <a:srgbClr val="494949">
                    <a:tint val="45000"/>
                    <a:satMod val="400000"/>
                  </a:srgbClr>
                </a:duotone>
                <a:extLst>
                  <a:ext uri="{28A0092B-C50C-407E-A947-70E740481C1C}">
                    <a14:useLocalDpi xmlns:a14="http://schemas.microsoft.com/office/drawing/2010/main"/>
                  </a:ext>
                </a:extLst>
              </a:blip>
              <a:stretch>
                <a:fillRect/>
              </a:stretch>
            </p:blipFill>
            <p:spPr>
              <a:xfrm>
                <a:off x="5625402" y="5309745"/>
                <a:ext cx="372529" cy="372529"/>
              </a:xfrm>
              <a:prstGeom prst="rect">
                <a:avLst/>
              </a:prstGeom>
            </p:spPr>
          </p:pic>
          <p:grpSp>
            <p:nvGrpSpPr>
              <p:cNvPr id="257" name="Group 256">
                <a:extLst>
                  <a:ext uri="{FF2B5EF4-FFF2-40B4-BE49-F238E27FC236}">
                    <a16:creationId xmlns:a16="http://schemas.microsoft.com/office/drawing/2014/main" id="{F4CB151C-960D-48A2-B29C-629E58BBA673}"/>
                  </a:ext>
                </a:extLst>
              </p:cNvPr>
              <p:cNvGrpSpPr/>
              <p:nvPr/>
            </p:nvGrpSpPr>
            <p:grpSpPr>
              <a:xfrm>
                <a:off x="3663765" y="2935720"/>
                <a:ext cx="1173192" cy="923036"/>
                <a:chOff x="3686915" y="3030996"/>
                <a:chExt cx="1173192" cy="923036"/>
              </a:xfrm>
            </p:grpSpPr>
            <p:sp>
              <p:nvSpPr>
                <p:cNvPr id="258" name="Rectangle 257">
                  <a:extLst>
                    <a:ext uri="{FF2B5EF4-FFF2-40B4-BE49-F238E27FC236}">
                      <a16:creationId xmlns:a16="http://schemas.microsoft.com/office/drawing/2014/main" id="{4E2BC2D2-097C-4D28-8C5E-D129371E9FFC}"/>
                    </a:ext>
                  </a:extLst>
                </p:cNvPr>
                <p:cNvSpPr/>
                <p:nvPr/>
              </p:nvSpPr>
              <p:spPr>
                <a:xfrm>
                  <a:off x="3686915" y="3030996"/>
                  <a:ext cx="715992" cy="465836"/>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59" name="Rectangle 258">
                  <a:extLst>
                    <a:ext uri="{FF2B5EF4-FFF2-40B4-BE49-F238E27FC236}">
                      <a16:creationId xmlns:a16="http://schemas.microsoft.com/office/drawing/2014/main" id="{4A9F9016-1326-4167-8109-9A1A6D677B42}"/>
                    </a:ext>
                  </a:extLst>
                </p:cNvPr>
                <p:cNvSpPr/>
                <p:nvPr/>
              </p:nvSpPr>
              <p:spPr>
                <a:xfrm>
                  <a:off x="3839315" y="3183396"/>
                  <a:ext cx="715992" cy="465836"/>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60" name="Rectangle 259">
                  <a:extLst>
                    <a:ext uri="{FF2B5EF4-FFF2-40B4-BE49-F238E27FC236}">
                      <a16:creationId xmlns:a16="http://schemas.microsoft.com/office/drawing/2014/main" id="{735A9369-1C20-483B-889F-817A0CD5703A}"/>
                    </a:ext>
                  </a:extLst>
                </p:cNvPr>
                <p:cNvSpPr/>
                <p:nvPr/>
              </p:nvSpPr>
              <p:spPr>
                <a:xfrm>
                  <a:off x="3991715" y="3335796"/>
                  <a:ext cx="715992" cy="465836"/>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61" name="Rectangle 260">
                  <a:extLst>
                    <a:ext uri="{FF2B5EF4-FFF2-40B4-BE49-F238E27FC236}">
                      <a16:creationId xmlns:a16="http://schemas.microsoft.com/office/drawing/2014/main" id="{9FCAA6A3-972B-4351-A9F1-4EC842A74282}"/>
                    </a:ext>
                  </a:extLst>
                </p:cNvPr>
                <p:cNvSpPr/>
                <p:nvPr/>
              </p:nvSpPr>
              <p:spPr>
                <a:xfrm>
                  <a:off x="4144115" y="3488196"/>
                  <a:ext cx="715992" cy="465836"/>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0" i="0" u="none" strike="noStrike" kern="0" cap="none" spc="0" normalizeH="0" baseline="0" noProof="0" dirty="0">
                      <a:ln>
                        <a:noFill/>
                      </a:ln>
                      <a:solidFill>
                        <a:srgbClr val="FFFFFF"/>
                      </a:solidFill>
                      <a:effectLst/>
                      <a:uLnTx/>
                      <a:uFillTx/>
                      <a:latin typeface="Roboto Condensed Light"/>
                      <a:ea typeface="+mn-ea"/>
                      <a:cs typeface="+mn-cs"/>
                    </a:rPr>
                    <a:t>PBI</a:t>
                  </a:r>
                </a:p>
              </p:txBody>
            </p:sp>
          </p:grpSp>
          <p:pic>
            <p:nvPicPr>
              <p:cNvPr id="262" name="Picture 261">
                <a:extLst>
                  <a:ext uri="{FF2B5EF4-FFF2-40B4-BE49-F238E27FC236}">
                    <a16:creationId xmlns:a16="http://schemas.microsoft.com/office/drawing/2014/main" id="{C4702F49-E606-4610-A400-121FD78EFAAC}"/>
                  </a:ext>
                </a:extLst>
              </p:cNvPr>
              <p:cNvPicPr>
                <a:picLocks noChangeAspect="1"/>
              </p:cNvPicPr>
              <p:nvPr/>
            </p:nvPicPr>
            <p:blipFill>
              <a:blip r:embed="rId3" cstate="screen">
                <a:duotone>
                  <a:prstClr val="black"/>
                  <a:srgbClr val="494949">
                    <a:tint val="45000"/>
                    <a:satMod val="400000"/>
                  </a:srgbClr>
                </a:duotone>
                <a:extLst>
                  <a:ext uri="{28A0092B-C50C-407E-A947-70E740481C1C}">
                    <a14:useLocalDpi xmlns:a14="http://schemas.microsoft.com/office/drawing/2010/main"/>
                  </a:ext>
                </a:extLst>
              </a:blip>
              <a:stretch>
                <a:fillRect/>
              </a:stretch>
            </p:blipFill>
            <p:spPr>
              <a:xfrm>
                <a:off x="4072387" y="5198598"/>
                <a:ext cx="372529" cy="372529"/>
              </a:xfrm>
              <a:prstGeom prst="rect">
                <a:avLst/>
              </a:prstGeom>
            </p:spPr>
          </p:pic>
          <p:pic>
            <p:nvPicPr>
              <p:cNvPr id="263" name="Picture 262">
                <a:extLst>
                  <a:ext uri="{FF2B5EF4-FFF2-40B4-BE49-F238E27FC236}">
                    <a16:creationId xmlns:a16="http://schemas.microsoft.com/office/drawing/2014/main" id="{B76A4E6C-109B-455D-8B14-60FC29D2BA80}"/>
                  </a:ext>
                </a:extLst>
              </p:cNvPr>
              <p:cNvPicPr>
                <a:picLocks noChangeAspect="1"/>
              </p:cNvPicPr>
              <p:nvPr/>
            </p:nvPicPr>
            <p:blipFill>
              <a:blip r:embed="rId4" cstate="screen">
                <a:duotone>
                  <a:prstClr val="black"/>
                  <a:srgbClr val="494949">
                    <a:tint val="45000"/>
                    <a:satMod val="400000"/>
                  </a:srgbClr>
                </a:duotone>
                <a:extLst>
                  <a:ext uri="{28A0092B-C50C-407E-A947-70E740481C1C}">
                    <a14:useLocalDpi xmlns:a14="http://schemas.microsoft.com/office/drawing/2010/main"/>
                  </a:ext>
                </a:extLst>
              </a:blip>
              <a:stretch>
                <a:fillRect/>
              </a:stretch>
            </p:blipFill>
            <p:spPr>
              <a:xfrm>
                <a:off x="4698363" y="5238749"/>
                <a:ext cx="372529" cy="372529"/>
              </a:xfrm>
              <a:prstGeom prst="rect">
                <a:avLst/>
              </a:prstGeom>
            </p:spPr>
          </p:pic>
          <p:sp>
            <p:nvSpPr>
              <p:cNvPr id="264" name="TextBox 263">
                <a:extLst>
                  <a:ext uri="{FF2B5EF4-FFF2-40B4-BE49-F238E27FC236}">
                    <a16:creationId xmlns:a16="http://schemas.microsoft.com/office/drawing/2014/main" id="{E9F76F3E-A9DD-413D-90B8-98647BD012E6}"/>
                  </a:ext>
                </a:extLst>
              </p:cNvPr>
              <p:cNvSpPr txBox="1"/>
              <p:nvPr/>
            </p:nvSpPr>
            <p:spPr>
              <a:xfrm>
                <a:off x="3810915" y="5723157"/>
                <a:ext cx="2670926" cy="332956"/>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a:ea typeface="+mn-ea"/>
                    <a:cs typeface="+mn-cs"/>
                  </a:rPr>
                  <a:t>Sprint review: ~ two hours/sprint</a:t>
                </a:r>
              </a:p>
            </p:txBody>
          </p:sp>
          <p:sp>
            <p:nvSpPr>
              <p:cNvPr id="265" name="Rectangle 264">
                <a:extLst>
                  <a:ext uri="{FF2B5EF4-FFF2-40B4-BE49-F238E27FC236}">
                    <a16:creationId xmlns:a16="http://schemas.microsoft.com/office/drawing/2014/main" id="{1E9B68DA-F02B-4BCF-9F3E-B79C5E9E8169}"/>
                  </a:ext>
                </a:extLst>
              </p:cNvPr>
              <p:cNvSpPr/>
              <p:nvPr/>
            </p:nvSpPr>
            <p:spPr>
              <a:xfrm>
                <a:off x="6695988" y="4734828"/>
                <a:ext cx="3286319" cy="1407180"/>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66" name="TextBox 265">
                <a:extLst>
                  <a:ext uri="{FF2B5EF4-FFF2-40B4-BE49-F238E27FC236}">
                    <a16:creationId xmlns:a16="http://schemas.microsoft.com/office/drawing/2014/main" id="{603A7D10-96C3-4125-97A8-E265E69884DD}"/>
                  </a:ext>
                </a:extLst>
              </p:cNvPr>
              <p:cNvSpPr txBox="1"/>
              <p:nvPr/>
            </p:nvSpPr>
            <p:spPr>
              <a:xfrm>
                <a:off x="6898202" y="5706462"/>
                <a:ext cx="3170357" cy="332956"/>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a:ea typeface="+mn-ea"/>
                    <a:cs typeface="+mn-cs"/>
                  </a:rPr>
                  <a:t>Sprint retrospective: ~ two hours/sprint</a:t>
                </a:r>
              </a:p>
            </p:txBody>
          </p:sp>
          <p:sp>
            <p:nvSpPr>
              <p:cNvPr id="267" name="Rectangle 266">
                <a:extLst>
                  <a:ext uri="{FF2B5EF4-FFF2-40B4-BE49-F238E27FC236}">
                    <a16:creationId xmlns:a16="http://schemas.microsoft.com/office/drawing/2014/main" id="{D215109A-318A-4665-9F5A-009E75662B6D}"/>
                  </a:ext>
                </a:extLst>
              </p:cNvPr>
              <p:cNvSpPr/>
              <p:nvPr/>
            </p:nvSpPr>
            <p:spPr>
              <a:xfrm>
                <a:off x="7018126" y="4999400"/>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68" name="Rectangle 267">
                <a:extLst>
                  <a:ext uri="{FF2B5EF4-FFF2-40B4-BE49-F238E27FC236}">
                    <a16:creationId xmlns:a16="http://schemas.microsoft.com/office/drawing/2014/main" id="{7DEB516A-4AAD-430A-9F73-97A7B5887389}"/>
                  </a:ext>
                </a:extLst>
              </p:cNvPr>
              <p:cNvSpPr/>
              <p:nvPr/>
            </p:nvSpPr>
            <p:spPr>
              <a:xfrm>
                <a:off x="7093887" y="5109312"/>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69" name="Rectangle 268">
                <a:extLst>
                  <a:ext uri="{FF2B5EF4-FFF2-40B4-BE49-F238E27FC236}">
                    <a16:creationId xmlns:a16="http://schemas.microsoft.com/office/drawing/2014/main" id="{9A6409B9-343E-4AF7-A83B-304501978532}"/>
                  </a:ext>
                </a:extLst>
              </p:cNvPr>
              <p:cNvSpPr/>
              <p:nvPr/>
            </p:nvSpPr>
            <p:spPr>
              <a:xfrm>
                <a:off x="7140414" y="5242748"/>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70" name="Rectangle 269">
                <a:extLst>
                  <a:ext uri="{FF2B5EF4-FFF2-40B4-BE49-F238E27FC236}">
                    <a16:creationId xmlns:a16="http://schemas.microsoft.com/office/drawing/2014/main" id="{C6816509-A793-4629-93CF-ABE1FCCC2AEA}"/>
                  </a:ext>
                </a:extLst>
              </p:cNvPr>
              <p:cNvSpPr/>
              <p:nvPr/>
            </p:nvSpPr>
            <p:spPr>
              <a:xfrm>
                <a:off x="7300866" y="5377307"/>
                <a:ext cx="456165" cy="157475"/>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Roboto Condensed Light"/>
                    <a:ea typeface="+mn-ea"/>
                    <a:cs typeface="+mn-cs"/>
                  </a:rPr>
                  <a:t>TASK</a:t>
                </a:r>
              </a:p>
            </p:txBody>
          </p:sp>
          <p:sp>
            <p:nvSpPr>
              <p:cNvPr id="271" name="Rectangle 270">
                <a:extLst>
                  <a:ext uri="{FF2B5EF4-FFF2-40B4-BE49-F238E27FC236}">
                    <a16:creationId xmlns:a16="http://schemas.microsoft.com/office/drawing/2014/main" id="{F5C59FB4-B594-4EDB-93D4-25B72156D2AB}"/>
                  </a:ext>
                </a:extLst>
              </p:cNvPr>
              <p:cNvSpPr/>
              <p:nvPr/>
            </p:nvSpPr>
            <p:spPr>
              <a:xfrm>
                <a:off x="7737162" y="4995401"/>
                <a:ext cx="456165" cy="157475"/>
              </a:xfrm>
              <a:prstGeom prst="rect">
                <a:avLst/>
              </a:prstGeom>
              <a:solidFill>
                <a:srgbClr val="FFCC99"/>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72" name="Rectangle 271">
                <a:extLst>
                  <a:ext uri="{FF2B5EF4-FFF2-40B4-BE49-F238E27FC236}">
                    <a16:creationId xmlns:a16="http://schemas.microsoft.com/office/drawing/2014/main" id="{4926D399-F575-4B09-82E1-38B6C7E1E314}"/>
                  </a:ext>
                </a:extLst>
              </p:cNvPr>
              <p:cNvSpPr/>
              <p:nvPr/>
            </p:nvSpPr>
            <p:spPr>
              <a:xfrm>
                <a:off x="7812923" y="5105313"/>
                <a:ext cx="456165" cy="157475"/>
              </a:xfrm>
              <a:prstGeom prst="rect">
                <a:avLst/>
              </a:prstGeom>
              <a:solidFill>
                <a:srgbClr val="FFCC99"/>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73" name="Rectangle 272">
                <a:extLst>
                  <a:ext uri="{FF2B5EF4-FFF2-40B4-BE49-F238E27FC236}">
                    <a16:creationId xmlns:a16="http://schemas.microsoft.com/office/drawing/2014/main" id="{0444070B-00B4-4010-B487-515D245AC692}"/>
                  </a:ext>
                </a:extLst>
              </p:cNvPr>
              <p:cNvSpPr/>
              <p:nvPr/>
            </p:nvSpPr>
            <p:spPr>
              <a:xfrm>
                <a:off x="7859450" y="5238749"/>
                <a:ext cx="456165" cy="157475"/>
              </a:xfrm>
              <a:prstGeom prst="rect">
                <a:avLst/>
              </a:prstGeom>
              <a:solidFill>
                <a:srgbClr val="FFCC99"/>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74" name="Rectangle 273">
                <a:extLst>
                  <a:ext uri="{FF2B5EF4-FFF2-40B4-BE49-F238E27FC236}">
                    <a16:creationId xmlns:a16="http://schemas.microsoft.com/office/drawing/2014/main" id="{C06CDCC0-2D28-467E-8B54-61475C87CAB6}"/>
                  </a:ext>
                </a:extLst>
              </p:cNvPr>
              <p:cNvSpPr/>
              <p:nvPr/>
            </p:nvSpPr>
            <p:spPr>
              <a:xfrm>
                <a:off x="8019902" y="5373307"/>
                <a:ext cx="585767" cy="157506"/>
              </a:xfrm>
              <a:prstGeom prst="rect">
                <a:avLst/>
              </a:prstGeom>
              <a:solidFill>
                <a:srgbClr val="FFCC99"/>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Roboto Condensed Light"/>
                    <a:ea typeface="+mn-ea"/>
                    <a:cs typeface="+mn-cs"/>
                  </a:rPr>
                  <a:t>Blockers</a:t>
                </a:r>
              </a:p>
            </p:txBody>
          </p:sp>
          <p:sp>
            <p:nvSpPr>
              <p:cNvPr id="275" name="Rectangle 274">
                <a:extLst>
                  <a:ext uri="{FF2B5EF4-FFF2-40B4-BE49-F238E27FC236}">
                    <a16:creationId xmlns:a16="http://schemas.microsoft.com/office/drawing/2014/main" id="{3D8261DA-EE7D-4992-B9D2-C3BC1234E66F}"/>
                  </a:ext>
                </a:extLst>
              </p:cNvPr>
              <p:cNvSpPr/>
              <p:nvPr/>
            </p:nvSpPr>
            <p:spPr>
              <a:xfrm>
                <a:off x="8700274" y="4995401"/>
                <a:ext cx="821238" cy="166494"/>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76" name="Rectangle 275">
                <a:extLst>
                  <a:ext uri="{FF2B5EF4-FFF2-40B4-BE49-F238E27FC236}">
                    <a16:creationId xmlns:a16="http://schemas.microsoft.com/office/drawing/2014/main" id="{F628F122-E19D-4A07-BD20-D9914CB7B382}"/>
                  </a:ext>
                </a:extLst>
              </p:cNvPr>
              <p:cNvSpPr/>
              <p:nvPr/>
            </p:nvSpPr>
            <p:spPr>
              <a:xfrm>
                <a:off x="8776035" y="5105313"/>
                <a:ext cx="821238" cy="166494"/>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77" name="Rectangle 276">
                <a:extLst>
                  <a:ext uri="{FF2B5EF4-FFF2-40B4-BE49-F238E27FC236}">
                    <a16:creationId xmlns:a16="http://schemas.microsoft.com/office/drawing/2014/main" id="{880087CA-A7BB-428F-AAE0-BDE0ADD2BAA8}"/>
                  </a:ext>
                </a:extLst>
              </p:cNvPr>
              <p:cNvSpPr/>
              <p:nvPr/>
            </p:nvSpPr>
            <p:spPr>
              <a:xfrm>
                <a:off x="8822562" y="5238749"/>
                <a:ext cx="821238" cy="166494"/>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78" name="Rectangle 277">
                <a:extLst>
                  <a:ext uri="{FF2B5EF4-FFF2-40B4-BE49-F238E27FC236}">
                    <a16:creationId xmlns:a16="http://schemas.microsoft.com/office/drawing/2014/main" id="{289773A2-2A0E-4585-8691-7027E50DA4F0}"/>
                  </a:ext>
                </a:extLst>
              </p:cNvPr>
              <p:cNvSpPr/>
              <p:nvPr/>
            </p:nvSpPr>
            <p:spPr>
              <a:xfrm>
                <a:off x="8983015" y="5382326"/>
                <a:ext cx="799511" cy="165464"/>
              </a:xfrm>
              <a:prstGeom prst="rect">
                <a:avLst/>
              </a:prstGeom>
              <a:solidFill>
                <a:srgbClr val="2576B7"/>
              </a:solidFill>
              <a:ln w="12700" cap="flat" cmpd="sng" algn="ctr">
                <a:solidFill>
                  <a:srgbClr val="FFFFFF"/>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Roboto Condensed Light"/>
                    <a:ea typeface="+mn-ea"/>
                    <a:cs typeface="+mn-cs"/>
                  </a:rPr>
                  <a:t>Action Items</a:t>
                </a:r>
              </a:p>
            </p:txBody>
          </p:sp>
          <p:sp>
            <p:nvSpPr>
              <p:cNvPr id="279" name="Right Arrow 124">
                <a:extLst>
                  <a:ext uri="{FF2B5EF4-FFF2-40B4-BE49-F238E27FC236}">
                    <a16:creationId xmlns:a16="http://schemas.microsoft.com/office/drawing/2014/main" id="{4058E71B-89C1-4285-96E1-BE4FB5F9BF12}"/>
                  </a:ext>
                </a:extLst>
              </p:cNvPr>
              <p:cNvSpPr/>
              <p:nvPr/>
            </p:nvSpPr>
            <p:spPr>
              <a:xfrm>
                <a:off x="3293774" y="3169282"/>
                <a:ext cx="508958" cy="232918"/>
              </a:xfrm>
              <a:prstGeom prst="rightArrow">
                <a:avLst/>
              </a:prstGeom>
              <a:solidFill>
                <a:srgbClr val="FFFFFF">
                  <a:lumMod val="6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80" name="Right Arrow 125">
                <a:extLst>
                  <a:ext uri="{FF2B5EF4-FFF2-40B4-BE49-F238E27FC236}">
                    <a16:creationId xmlns:a16="http://schemas.microsoft.com/office/drawing/2014/main" id="{01468071-9719-4D88-B0E9-F98E392F976F}"/>
                  </a:ext>
                </a:extLst>
              </p:cNvPr>
              <p:cNvSpPr/>
              <p:nvPr/>
            </p:nvSpPr>
            <p:spPr>
              <a:xfrm>
                <a:off x="3045719" y="1347576"/>
                <a:ext cx="508958" cy="232918"/>
              </a:xfrm>
              <a:prstGeom prst="rightArrow">
                <a:avLst/>
              </a:prstGeom>
              <a:solidFill>
                <a:srgbClr val="FFFFFF">
                  <a:lumMod val="6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81" name="TextBox 280">
                <a:extLst>
                  <a:ext uri="{FF2B5EF4-FFF2-40B4-BE49-F238E27FC236}">
                    <a16:creationId xmlns:a16="http://schemas.microsoft.com/office/drawing/2014/main" id="{7A34B4F4-F7B6-49E2-B4C2-5F7BCB35FBBE}"/>
                  </a:ext>
                </a:extLst>
              </p:cNvPr>
              <p:cNvSpPr txBox="1"/>
              <p:nvPr/>
            </p:nvSpPr>
            <p:spPr>
              <a:xfrm>
                <a:off x="2195829" y="1109026"/>
                <a:ext cx="1024617" cy="799093"/>
              </a:xfrm>
              <a:prstGeom prst="rect">
                <a:avLst/>
              </a:prstGeom>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a:ea typeface="+mn-ea"/>
                    <a:cs typeface="+mn-cs"/>
                  </a:rPr>
                  <a:t>Two- to four-week sprints:</a:t>
                </a:r>
              </a:p>
            </p:txBody>
          </p:sp>
        </p:grpSp>
        <p:grpSp>
          <p:nvGrpSpPr>
            <p:cNvPr id="283" name="Group 282">
              <a:extLst>
                <a:ext uri="{FF2B5EF4-FFF2-40B4-BE49-F238E27FC236}">
                  <a16:creationId xmlns:a16="http://schemas.microsoft.com/office/drawing/2014/main" id="{B0C13B6E-EAB3-4D9B-ABB5-40967B1B7374}"/>
                </a:ext>
              </a:extLst>
            </p:cNvPr>
            <p:cNvGrpSpPr/>
            <p:nvPr/>
          </p:nvGrpSpPr>
          <p:grpSpPr>
            <a:xfrm>
              <a:off x="1635527" y="2994126"/>
              <a:ext cx="2805065" cy="2843696"/>
              <a:chOff x="163218" y="2501336"/>
              <a:chExt cx="3742817" cy="3794362"/>
            </a:xfrm>
          </p:grpSpPr>
          <p:grpSp>
            <p:nvGrpSpPr>
              <p:cNvPr id="284" name="Group 283">
                <a:extLst>
                  <a:ext uri="{FF2B5EF4-FFF2-40B4-BE49-F238E27FC236}">
                    <a16:creationId xmlns:a16="http://schemas.microsoft.com/office/drawing/2014/main" id="{61356396-14B1-4FFC-BB14-7BE1683A5DA2}"/>
                  </a:ext>
                </a:extLst>
              </p:cNvPr>
              <p:cNvGrpSpPr/>
              <p:nvPr/>
            </p:nvGrpSpPr>
            <p:grpSpPr>
              <a:xfrm>
                <a:off x="168798" y="4524188"/>
                <a:ext cx="3527887" cy="1771510"/>
                <a:chOff x="1162418" y="2526814"/>
                <a:chExt cx="3998122" cy="1916901"/>
              </a:xfrm>
            </p:grpSpPr>
            <p:grpSp>
              <p:nvGrpSpPr>
                <p:cNvPr id="332" name="Group 331">
                  <a:extLst>
                    <a:ext uri="{FF2B5EF4-FFF2-40B4-BE49-F238E27FC236}">
                      <a16:creationId xmlns:a16="http://schemas.microsoft.com/office/drawing/2014/main" id="{11C8C1EE-4661-4FD6-9194-A65BF0411139}"/>
                    </a:ext>
                  </a:extLst>
                </p:cNvPr>
                <p:cNvGrpSpPr/>
                <p:nvPr/>
              </p:nvGrpSpPr>
              <p:grpSpPr>
                <a:xfrm>
                  <a:off x="3132546" y="3013822"/>
                  <a:ext cx="2027994" cy="886225"/>
                  <a:chOff x="3183102" y="5146364"/>
                  <a:chExt cx="2027994" cy="886225"/>
                </a:xfrm>
              </p:grpSpPr>
              <p:sp>
                <p:nvSpPr>
                  <p:cNvPr id="354" name="Right Brace 353">
                    <a:extLst>
                      <a:ext uri="{FF2B5EF4-FFF2-40B4-BE49-F238E27FC236}">
                        <a16:creationId xmlns:a16="http://schemas.microsoft.com/office/drawing/2014/main" id="{12A8502E-733F-49C2-A75B-47F4F2F10C83}"/>
                      </a:ext>
                    </a:extLst>
                  </p:cNvPr>
                  <p:cNvSpPr/>
                  <p:nvPr/>
                </p:nvSpPr>
                <p:spPr>
                  <a:xfrm>
                    <a:off x="3183102" y="5146364"/>
                    <a:ext cx="213360" cy="886225"/>
                  </a:xfrm>
                  <a:prstGeom prst="rightBrace">
                    <a:avLst>
                      <a:gd name="adj1" fmla="val 104761"/>
                      <a:gd name="adj2" fmla="val 50000"/>
                    </a:avLst>
                  </a:prstGeom>
                  <a:noFill/>
                  <a:ln w="38100" cap="flat" cmpd="sng" algn="ctr">
                    <a:solidFill>
                      <a:srgbClr val="2576B7"/>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dirty="0">
                      <a:ln>
                        <a:noFill/>
                      </a:ln>
                      <a:solidFill>
                        <a:srgbClr val="494949"/>
                      </a:solidFill>
                      <a:effectLst/>
                      <a:uLnTx/>
                      <a:uFillTx/>
                      <a:latin typeface="Roboto Condensed Light"/>
                      <a:ea typeface="+mn-ea"/>
                      <a:cs typeface="+mn-cs"/>
                    </a:endParaRPr>
                  </a:p>
                </p:txBody>
              </p:sp>
              <p:sp>
                <p:nvSpPr>
                  <p:cNvPr id="355" name="TextBox 354">
                    <a:extLst>
                      <a:ext uri="{FF2B5EF4-FFF2-40B4-BE49-F238E27FC236}">
                        <a16:creationId xmlns:a16="http://schemas.microsoft.com/office/drawing/2014/main" id="{429D4B82-941B-4179-A2E2-B5993A988D22}"/>
                      </a:ext>
                    </a:extLst>
                  </p:cNvPr>
                  <p:cNvSpPr txBox="1"/>
                  <p:nvPr/>
                </p:nvSpPr>
                <p:spPr>
                  <a:xfrm>
                    <a:off x="4123549" y="5308175"/>
                    <a:ext cx="1087547" cy="666560"/>
                  </a:xfrm>
                  <a:prstGeom prst="rect">
                    <a:avLst/>
                  </a:prstGeom>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94949"/>
                        </a:solidFill>
                        <a:effectLst/>
                        <a:uLnTx/>
                        <a:uFillTx/>
                        <a:latin typeface="Roboto Condensed Light"/>
                        <a:ea typeface="+mn-ea"/>
                        <a:cs typeface="+mn-cs"/>
                      </a:rPr>
                      <a:t>Future:</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94949"/>
                        </a:solidFill>
                        <a:effectLst/>
                        <a:uLnTx/>
                        <a:uFillTx/>
                        <a:latin typeface="Roboto Condensed Light"/>
                        <a:ea typeface="+mn-ea"/>
                        <a:cs typeface="+mn-cs"/>
                      </a:rPr>
                      <a:t>Epics</a:t>
                    </a:r>
                    <a:endParaRPr kumimoji="0" lang="en-CA" sz="1200" b="0" i="0" u="none" strike="noStrike" kern="0" cap="none" spc="0" normalizeH="0" baseline="0" noProof="0" dirty="0">
                      <a:ln>
                        <a:noFill/>
                      </a:ln>
                      <a:solidFill>
                        <a:srgbClr val="494949"/>
                      </a:solidFill>
                      <a:effectLst/>
                      <a:uLnTx/>
                      <a:uFillTx/>
                      <a:latin typeface="Roboto Condensed Light"/>
                      <a:ea typeface="+mn-ea"/>
                      <a:cs typeface="+mn-cs"/>
                    </a:endParaRPr>
                  </a:p>
                </p:txBody>
              </p:sp>
              <p:sp>
                <p:nvSpPr>
                  <p:cNvPr id="356" name="Oval 355">
                    <a:extLst>
                      <a:ext uri="{FF2B5EF4-FFF2-40B4-BE49-F238E27FC236}">
                        <a16:creationId xmlns:a16="http://schemas.microsoft.com/office/drawing/2014/main" id="{DB83E329-31D4-4782-8BB1-B0BEA122BF35}"/>
                      </a:ext>
                    </a:extLst>
                  </p:cNvPr>
                  <p:cNvSpPr/>
                  <p:nvPr/>
                </p:nvSpPr>
                <p:spPr>
                  <a:xfrm>
                    <a:off x="3632988" y="5290979"/>
                    <a:ext cx="528333" cy="488734"/>
                  </a:xfrm>
                  <a:prstGeom prst="ellipse">
                    <a:avLst/>
                  </a:prstGeom>
                  <a:solidFill>
                    <a:srgbClr val="FFFFFF">
                      <a:lumMod val="8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Roboto Condensed Light"/>
                        <a:ea typeface="+mn-ea"/>
                        <a:cs typeface="+mn-cs"/>
                      </a:rPr>
                      <a:t>3</a:t>
                    </a:r>
                  </a:p>
                </p:txBody>
              </p:sp>
            </p:grpSp>
            <p:grpSp>
              <p:nvGrpSpPr>
                <p:cNvPr id="333" name="Group 332">
                  <a:extLst>
                    <a:ext uri="{FF2B5EF4-FFF2-40B4-BE49-F238E27FC236}">
                      <a16:creationId xmlns:a16="http://schemas.microsoft.com/office/drawing/2014/main" id="{BD4C3105-13F3-4DA5-941A-EE43FFB6B300}"/>
                    </a:ext>
                  </a:extLst>
                </p:cNvPr>
                <p:cNvGrpSpPr/>
                <p:nvPr/>
              </p:nvGrpSpPr>
              <p:grpSpPr>
                <a:xfrm>
                  <a:off x="1162418" y="2526814"/>
                  <a:ext cx="1794139" cy="1916901"/>
                  <a:chOff x="1139680" y="4482868"/>
                  <a:chExt cx="1794139" cy="1916901"/>
                </a:xfrm>
              </p:grpSpPr>
              <p:grpSp>
                <p:nvGrpSpPr>
                  <p:cNvPr id="334" name="Group 333">
                    <a:extLst>
                      <a:ext uri="{FF2B5EF4-FFF2-40B4-BE49-F238E27FC236}">
                        <a16:creationId xmlns:a16="http://schemas.microsoft.com/office/drawing/2014/main" id="{865FEC5A-38B6-4118-8696-424BDFDA6A58}"/>
                      </a:ext>
                    </a:extLst>
                  </p:cNvPr>
                  <p:cNvGrpSpPr/>
                  <p:nvPr/>
                </p:nvGrpSpPr>
                <p:grpSpPr>
                  <a:xfrm>
                    <a:off x="1168334" y="5092979"/>
                    <a:ext cx="1765485" cy="1306790"/>
                    <a:chOff x="1168334" y="5092979"/>
                    <a:chExt cx="1765485" cy="1306790"/>
                  </a:xfrm>
                </p:grpSpPr>
                <p:sp>
                  <p:nvSpPr>
                    <p:cNvPr id="351" name="Freeform 1">
                      <a:extLst>
                        <a:ext uri="{FF2B5EF4-FFF2-40B4-BE49-F238E27FC236}">
                          <a16:creationId xmlns:a16="http://schemas.microsoft.com/office/drawing/2014/main" id="{E9F55F7B-3737-429F-B0AD-3354374915D7}"/>
                        </a:ext>
                      </a:extLst>
                    </p:cNvPr>
                    <p:cNvSpPr>
                      <a:spLocks noChangeArrowheads="1"/>
                    </p:cNvSpPr>
                    <p:nvPr/>
                  </p:nvSpPr>
                  <p:spPr bwMode="auto">
                    <a:xfrm>
                      <a:off x="1168335" y="5092979"/>
                      <a:ext cx="1765484" cy="1110637"/>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FFFFFF">
                        <a:lumMod val="5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52" name="Freeform 2">
                      <a:extLst>
                        <a:ext uri="{FF2B5EF4-FFF2-40B4-BE49-F238E27FC236}">
                          <a16:creationId xmlns:a16="http://schemas.microsoft.com/office/drawing/2014/main" id="{FC4AFE03-0EFE-48D8-BD87-153AC0DFAF55}"/>
                        </a:ext>
                      </a:extLst>
                    </p:cNvPr>
                    <p:cNvSpPr>
                      <a:spLocks noChangeArrowheads="1"/>
                    </p:cNvSpPr>
                    <p:nvPr/>
                  </p:nvSpPr>
                  <p:spPr bwMode="auto">
                    <a:xfrm>
                      <a:off x="2051076" y="5648974"/>
                      <a:ext cx="882743" cy="750795"/>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53" name="Freeform 3">
                      <a:extLst>
                        <a:ext uri="{FF2B5EF4-FFF2-40B4-BE49-F238E27FC236}">
                          <a16:creationId xmlns:a16="http://schemas.microsoft.com/office/drawing/2014/main" id="{88F834D7-87F8-4E09-9A74-543AC488422F}"/>
                        </a:ext>
                      </a:extLst>
                    </p:cNvPr>
                    <p:cNvSpPr>
                      <a:spLocks noChangeArrowheads="1"/>
                    </p:cNvSpPr>
                    <p:nvPr/>
                  </p:nvSpPr>
                  <p:spPr bwMode="auto">
                    <a:xfrm>
                      <a:off x="1168334" y="5648974"/>
                      <a:ext cx="883794" cy="750795"/>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335" name="Group 334">
                    <a:extLst>
                      <a:ext uri="{FF2B5EF4-FFF2-40B4-BE49-F238E27FC236}">
                        <a16:creationId xmlns:a16="http://schemas.microsoft.com/office/drawing/2014/main" id="{105C947C-7535-4C69-A24B-700F7B9A5D2C}"/>
                      </a:ext>
                    </a:extLst>
                  </p:cNvPr>
                  <p:cNvGrpSpPr/>
                  <p:nvPr/>
                </p:nvGrpSpPr>
                <p:grpSpPr>
                  <a:xfrm>
                    <a:off x="1139680" y="4482868"/>
                    <a:ext cx="1769618" cy="1624170"/>
                    <a:chOff x="9167341" y="3945730"/>
                    <a:chExt cx="2196878" cy="1899434"/>
                  </a:xfrm>
                </p:grpSpPr>
                <p:grpSp>
                  <p:nvGrpSpPr>
                    <p:cNvPr id="336" name="Group 335">
                      <a:extLst>
                        <a:ext uri="{FF2B5EF4-FFF2-40B4-BE49-F238E27FC236}">
                          <a16:creationId xmlns:a16="http://schemas.microsoft.com/office/drawing/2014/main" id="{726E0547-DC3E-47A9-B5F1-1AD237279F1C}"/>
                        </a:ext>
                      </a:extLst>
                    </p:cNvPr>
                    <p:cNvGrpSpPr/>
                    <p:nvPr/>
                  </p:nvGrpSpPr>
                  <p:grpSpPr>
                    <a:xfrm>
                      <a:off x="9167341" y="3945730"/>
                      <a:ext cx="2196878" cy="1899434"/>
                      <a:chOff x="4094667" y="3883633"/>
                      <a:chExt cx="2196878" cy="1899434"/>
                    </a:xfrm>
                  </p:grpSpPr>
                  <p:grpSp>
                    <p:nvGrpSpPr>
                      <p:cNvPr id="341" name="Group 340">
                        <a:extLst>
                          <a:ext uri="{FF2B5EF4-FFF2-40B4-BE49-F238E27FC236}">
                            <a16:creationId xmlns:a16="http://schemas.microsoft.com/office/drawing/2014/main" id="{E9A02DDE-CADA-49BA-A226-A26B5816B630}"/>
                          </a:ext>
                        </a:extLst>
                      </p:cNvPr>
                      <p:cNvGrpSpPr/>
                      <p:nvPr/>
                    </p:nvGrpSpPr>
                    <p:grpSpPr>
                      <a:xfrm>
                        <a:off x="4094667" y="4254802"/>
                        <a:ext cx="2191747" cy="1528265"/>
                        <a:chOff x="9013793" y="7690035"/>
                        <a:chExt cx="6350065" cy="3655638"/>
                      </a:xfrm>
                    </p:grpSpPr>
                    <p:sp>
                      <p:nvSpPr>
                        <p:cNvPr id="348" name="Freeform 1">
                          <a:extLst>
                            <a:ext uri="{FF2B5EF4-FFF2-40B4-BE49-F238E27FC236}">
                              <a16:creationId xmlns:a16="http://schemas.microsoft.com/office/drawing/2014/main" id="{E3361AE9-F2C0-4ADC-A46C-8393D7069BA5}"/>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FFFFFF">
                            <a:lumMod val="5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49" name="Freeform 2">
                          <a:extLst>
                            <a:ext uri="{FF2B5EF4-FFF2-40B4-BE49-F238E27FC236}">
                              <a16:creationId xmlns:a16="http://schemas.microsoft.com/office/drawing/2014/main" id="{5E0E3F8F-1385-47E9-A4CB-EDF6F7499202}"/>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50" name="Freeform 3">
                          <a:extLst>
                            <a:ext uri="{FF2B5EF4-FFF2-40B4-BE49-F238E27FC236}">
                              <a16:creationId xmlns:a16="http://schemas.microsoft.com/office/drawing/2014/main" id="{173FC30A-E2F2-4CC5-8BA8-465A35D4458D}"/>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342" name="Group 341">
                        <a:extLst>
                          <a:ext uri="{FF2B5EF4-FFF2-40B4-BE49-F238E27FC236}">
                            <a16:creationId xmlns:a16="http://schemas.microsoft.com/office/drawing/2014/main" id="{20B57E4D-B1FB-4D7D-B1EE-FE18F911BB40}"/>
                          </a:ext>
                        </a:extLst>
                      </p:cNvPr>
                      <p:cNvGrpSpPr/>
                      <p:nvPr/>
                    </p:nvGrpSpPr>
                    <p:grpSpPr>
                      <a:xfrm>
                        <a:off x="4099687" y="3883633"/>
                        <a:ext cx="2191858" cy="1555568"/>
                        <a:chOff x="9013793" y="7690035"/>
                        <a:chExt cx="6350387" cy="3720947"/>
                      </a:xfrm>
                    </p:grpSpPr>
                    <p:sp>
                      <p:nvSpPr>
                        <p:cNvPr id="343" name="Freeform 1">
                          <a:extLst>
                            <a:ext uri="{FF2B5EF4-FFF2-40B4-BE49-F238E27FC236}">
                              <a16:creationId xmlns:a16="http://schemas.microsoft.com/office/drawing/2014/main" id="{E24803DA-E9A9-4602-A950-73C85DEB5D3F}"/>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FFFFFF">
                            <a:lumMod val="5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44" name="Freeform 2">
                          <a:extLst>
                            <a:ext uri="{FF2B5EF4-FFF2-40B4-BE49-F238E27FC236}">
                              <a16:creationId xmlns:a16="http://schemas.microsoft.com/office/drawing/2014/main" id="{67C1D965-9545-4D1E-81F0-9DAB77CC47AB}"/>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45" name="Freeform 3">
                          <a:extLst>
                            <a:ext uri="{FF2B5EF4-FFF2-40B4-BE49-F238E27FC236}">
                              <a16:creationId xmlns:a16="http://schemas.microsoft.com/office/drawing/2014/main" id="{6D90D704-F3FA-4CA1-A862-C462AC1017E4}"/>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46" name="Freeform 2">
                          <a:extLst>
                            <a:ext uri="{FF2B5EF4-FFF2-40B4-BE49-F238E27FC236}">
                              <a16:creationId xmlns:a16="http://schemas.microsoft.com/office/drawing/2014/main" id="{6F1BB627-0BCA-4F36-9FD3-FD234F73E1A6}"/>
                            </a:ext>
                          </a:extLst>
                        </p:cNvPr>
                        <p:cNvSpPr>
                          <a:spLocks noChangeArrowheads="1"/>
                        </p:cNvSpPr>
                        <p:nvPr/>
                      </p:nvSpPr>
                      <p:spPr bwMode="auto">
                        <a:xfrm>
                          <a:off x="12189146" y="9310694"/>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47" name="Freeform 3">
                          <a:extLst>
                            <a:ext uri="{FF2B5EF4-FFF2-40B4-BE49-F238E27FC236}">
                              <a16:creationId xmlns:a16="http://schemas.microsoft.com/office/drawing/2014/main" id="{1557C3E2-1F1D-4C00-AD50-681C1A985940}"/>
                            </a:ext>
                          </a:extLst>
                        </p:cNvPr>
                        <p:cNvSpPr>
                          <a:spLocks noChangeArrowheads="1"/>
                        </p:cNvSpPr>
                        <p:nvPr/>
                      </p:nvSpPr>
                      <p:spPr bwMode="auto">
                        <a:xfrm>
                          <a:off x="9014115" y="9310694"/>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sp>
                  <p:nvSpPr>
                    <p:cNvPr id="337" name="Rectangle 336">
                      <a:extLst>
                        <a:ext uri="{FF2B5EF4-FFF2-40B4-BE49-F238E27FC236}">
                          <a16:creationId xmlns:a16="http://schemas.microsoft.com/office/drawing/2014/main" id="{9A4BF19B-9131-4113-9568-42310D55F5BA}"/>
                        </a:ext>
                      </a:extLst>
                    </p:cNvPr>
                    <p:cNvSpPr/>
                    <p:nvPr/>
                  </p:nvSpPr>
                  <p:spPr>
                    <a:xfrm rot="19691976" flipV="1">
                      <a:off x="9468009" y="4382566"/>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338" name="Rectangle 337">
                      <a:extLst>
                        <a:ext uri="{FF2B5EF4-FFF2-40B4-BE49-F238E27FC236}">
                          <a16:creationId xmlns:a16="http://schemas.microsoft.com/office/drawing/2014/main" id="{FA7BE72B-51DC-49F7-A7E2-AC068611D7A1}"/>
                        </a:ext>
                      </a:extLst>
                    </p:cNvPr>
                    <p:cNvSpPr/>
                    <p:nvPr/>
                  </p:nvSpPr>
                  <p:spPr>
                    <a:xfrm rot="19691976" flipV="1">
                      <a:off x="9681642" y="45165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339" name="Rectangle 338">
                      <a:extLst>
                        <a:ext uri="{FF2B5EF4-FFF2-40B4-BE49-F238E27FC236}">
                          <a16:creationId xmlns:a16="http://schemas.microsoft.com/office/drawing/2014/main" id="{5FC966B1-215B-4412-BCB4-0D1B954555DB}"/>
                        </a:ext>
                      </a:extLst>
                    </p:cNvPr>
                    <p:cNvSpPr/>
                    <p:nvPr/>
                  </p:nvSpPr>
                  <p:spPr>
                    <a:xfrm rot="19691976" flipV="1">
                      <a:off x="9876023" y="464852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340" name="Rectangle 339">
                      <a:extLst>
                        <a:ext uri="{FF2B5EF4-FFF2-40B4-BE49-F238E27FC236}">
                          <a16:creationId xmlns:a16="http://schemas.microsoft.com/office/drawing/2014/main" id="{13C506CD-A575-40E7-BF8E-D92273A26C39}"/>
                        </a:ext>
                      </a:extLst>
                    </p:cNvPr>
                    <p:cNvSpPr/>
                    <p:nvPr/>
                  </p:nvSpPr>
                  <p:spPr>
                    <a:xfrm rot="19691976" flipV="1">
                      <a:off x="10072989" y="479278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grpSp>
            </p:grpSp>
          </p:grpSp>
          <p:grpSp>
            <p:nvGrpSpPr>
              <p:cNvPr id="285" name="Group 284">
                <a:extLst>
                  <a:ext uri="{FF2B5EF4-FFF2-40B4-BE49-F238E27FC236}">
                    <a16:creationId xmlns:a16="http://schemas.microsoft.com/office/drawing/2014/main" id="{68C2AA2E-41BE-4A63-A2D8-FB4BF51E1DE9}"/>
                  </a:ext>
                </a:extLst>
              </p:cNvPr>
              <p:cNvGrpSpPr/>
              <p:nvPr/>
            </p:nvGrpSpPr>
            <p:grpSpPr>
              <a:xfrm>
                <a:off x="166514" y="3486265"/>
                <a:ext cx="3739521" cy="1831808"/>
                <a:chOff x="1160835" y="3474938"/>
                <a:chExt cx="4237966" cy="1982148"/>
              </a:xfrm>
            </p:grpSpPr>
            <p:grpSp>
              <p:nvGrpSpPr>
                <p:cNvPr id="309" name="Group 308">
                  <a:extLst>
                    <a:ext uri="{FF2B5EF4-FFF2-40B4-BE49-F238E27FC236}">
                      <a16:creationId xmlns:a16="http://schemas.microsoft.com/office/drawing/2014/main" id="{270C26D7-37F0-49DA-9A5F-2EF36AB6ECC5}"/>
                    </a:ext>
                  </a:extLst>
                </p:cNvPr>
                <p:cNvGrpSpPr/>
                <p:nvPr/>
              </p:nvGrpSpPr>
              <p:grpSpPr>
                <a:xfrm>
                  <a:off x="1160835" y="3474938"/>
                  <a:ext cx="1780714" cy="1982148"/>
                  <a:chOff x="4890211" y="1564046"/>
                  <a:chExt cx="2210653" cy="2318083"/>
                </a:xfrm>
              </p:grpSpPr>
              <p:grpSp>
                <p:nvGrpSpPr>
                  <p:cNvPr id="314" name="Group 313">
                    <a:extLst>
                      <a:ext uri="{FF2B5EF4-FFF2-40B4-BE49-F238E27FC236}">
                        <a16:creationId xmlns:a16="http://schemas.microsoft.com/office/drawing/2014/main" id="{8F99D0EA-95CC-4673-8088-B47850A058AD}"/>
                      </a:ext>
                    </a:extLst>
                  </p:cNvPr>
                  <p:cNvGrpSpPr/>
                  <p:nvPr/>
                </p:nvGrpSpPr>
                <p:grpSpPr>
                  <a:xfrm>
                    <a:off x="4890211" y="1564046"/>
                    <a:ext cx="2210653" cy="2318083"/>
                    <a:chOff x="7328441" y="1346009"/>
                    <a:chExt cx="2210653" cy="2318083"/>
                  </a:xfrm>
                </p:grpSpPr>
                <p:grpSp>
                  <p:nvGrpSpPr>
                    <p:cNvPr id="320" name="Group 319">
                      <a:extLst>
                        <a:ext uri="{FF2B5EF4-FFF2-40B4-BE49-F238E27FC236}">
                          <a16:creationId xmlns:a16="http://schemas.microsoft.com/office/drawing/2014/main" id="{F1D91C59-2826-4028-BEFC-425B45289EC7}"/>
                        </a:ext>
                      </a:extLst>
                    </p:cNvPr>
                    <p:cNvGrpSpPr/>
                    <p:nvPr/>
                  </p:nvGrpSpPr>
                  <p:grpSpPr>
                    <a:xfrm>
                      <a:off x="7335522" y="2124686"/>
                      <a:ext cx="2203572" cy="1539406"/>
                      <a:chOff x="9013793" y="7690035"/>
                      <a:chExt cx="6384324" cy="3682286"/>
                    </a:xfrm>
                  </p:grpSpPr>
                  <p:sp>
                    <p:nvSpPr>
                      <p:cNvPr id="329" name="Freeform 1">
                        <a:extLst>
                          <a:ext uri="{FF2B5EF4-FFF2-40B4-BE49-F238E27FC236}">
                            <a16:creationId xmlns:a16="http://schemas.microsoft.com/office/drawing/2014/main" id="{9F1356AE-740F-40AE-A99F-366650F82795}"/>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289D48"/>
                      </a:solidFill>
                      <a:ln>
                        <a:noFill/>
                      </a:ln>
                      <a:effectLst>
                        <a:outerShdw dist="35921" dir="2700000" algn="ctr" rotWithShape="0">
                          <a:srgbClr val="808080"/>
                        </a:outerShdw>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30" name="Freeform 2">
                        <a:extLst>
                          <a:ext uri="{FF2B5EF4-FFF2-40B4-BE49-F238E27FC236}">
                            <a16:creationId xmlns:a16="http://schemas.microsoft.com/office/drawing/2014/main" id="{F1AAA12D-1F90-47FB-8013-E545BB0BB387}"/>
                          </a:ext>
                        </a:extLst>
                      </p:cNvPr>
                      <p:cNvSpPr>
                        <a:spLocks noChangeArrowheads="1"/>
                      </p:cNvSpPr>
                      <p:nvPr/>
                    </p:nvSpPr>
                    <p:spPr bwMode="auto">
                      <a:xfrm>
                        <a:off x="12223079" y="9272031"/>
                        <a:ext cx="3175038" cy="2100290"/>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289D48">
                          <a:lumMod val="60000"/>
                          <a:lumOff val="40000"/>
                        </a:srgbClr>
                      </a:solidFill>
                      <a:ln w="9525" cap="flat">
                        <a:noFill/>
                        <a:bevel/>
                        <a:headEnd/>
                        <a:tailEnd/>
                      </a:ln>
                      <a:effectLst>
                        <a:outerShdw dist="35921" dir="2700000" algn="ctr" rotWithShape="0">
                          <a:srgbClr val="808080"/>
                        </a:outerShdw>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31" name="Freeform 3">
                        <a:extLst>
                          <a:ext uri="{FF2B5EF4-FFF2-40B4-BE49-F238E27FC236}">
                            <a16:creationId xmlns:a16="http://schemas.microsoft.com/office/drawing/2014/main" id="{0F39D0E2-870C-4669-8E9F-3EAEC2BA3ED5}"/>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289D48">
                          <a:lumMod val="75000"/>
                        </a:srgbClr>
                      </a:solidFill>
                      <a:ln>
                        <a:noFill/>
                      </a:ln>
                      <a:effectLst>
                        <a:outerShdw dist="35921" dir="2700000" algn="ctr" rotWithShape="0">
                          <a:srgbClr val="808080"/>
                        </a:outerShdw>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321" name="Group 320">
                      <a:extLst>
                        <a:ext uri="{FF2B5EF4-FFF2-40B4-BE49-F238E27FC236}">
                          <a16:creationId xmlns:a16="http://schemas.microsoft.com/office/drawing/2014/main" id="{67BBCD54-297A-41F5-95AA-A967BDE45412}"/>
                        </a:ext>
                      </a:extLst>
                    </p:cNvPr>
                    <p:cNvGrpSpPr/>
                    <p:nvPr/>
                  </p:nvGrpSpPr>
                  <p:grpSpPr>
                    <a:xfrm>
                      <a:off x="7328441" y="1737744"/>
                      <a:ext cx="2191747" cy="1528265"/>
                      <a:chOff x="9013793" y="7690035"/>
                      <a:chExt cx="6350065" cy="3655638"/>
                    </a:xfrm>
                  </p:grpSpPr>
                  <p:sp>
                    <p:nvSpPr>
                      <p:cNvPr id="326" name="Freeform 1">
                        <a:extLst>
                          <a:ext uri="{FF2B5EF4-FFF2-40B4-BE49-F238E27FC236}">
                            <a16:creationId xmlns:a16="http://schemas.microsoft.com/office/drawing/2014/main" id="{F5D49EFA-EFC9-4926-BF27-09CE91D45403}"/>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289D4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27" name="Freeform 2">
                        <a:extLst>
                          <a:ext uri="{FF2B5EF4-FFF2-40B4-BE49-F238E27FC236}">
                            <a16:creationId xmlns:a16="http://schemas.microsoft.com/office/drawing/2014/main" id="{A1CDBD14-ECA5-4E3B-AD56-7F6DFC14EB70}"/>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289D48">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28" name="Freeform 3">
                        <a:extLst>
                          <a:ext uri="{FF2B5EF4-FFF2-40B4-BE49-F238E27FC236}">
                            <a16:creationId xmlns:a16="http://schemas.microsoft.com/office/drawing/2014/main" id="{0D2BEDAE-2806-4A7F-B19D-3B80C4F0BE29}"/>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289D48">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322" name="Group 321">
                      <a:extLst>
                        <a:ext uri="{FF2B5EF4-FFF2-40B4-BE49-F238E27FC236}">
                          <a16:creationId xmlns:a16="http://schemas.microsoft.com/office/drawing/2014/main" id="{68BB6323-B9DF-4B32-9D62-D6C09E445F2F}"/>
                        </a:ext>
                      </a:extLst>
                    </p:cNvPr>
                    <p:cNvGrpSpPr/>
                    <p:nvPr/>
                  </p:nvGrpSpPr>
                  <p:grpSpPr>
                    <a:xfrm>
                      <a:off x="7342619" y="1346009"/>
                      <a:ext cx="2191747" cy="1528265"/>
                      <a:chOff x="9013793" y="7690035"/>
                      <a:chExt cx="6350065" cy="3655638"/>
                    </a:xfrm>
                  </p:grpSpPr>
                  <p:sp>
                    <p:nvSpPr>
                      <p:cNvPr id="323" name="Freeform 1">
                        <a:extLst>
                          <a:ext uri="{FF2B5EF4-FFF2-40B4-BE49-F238E27FC236}">
                            <a16:creationId xmlns:a16="http://schemas.microsoft.com/office/drawing/2014/main" id="{A0BE568E-DFBB-4D98-8293-E3737EAA1DE0}"/>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289D4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24" name="Freeform 2">
                        <a:extLst>
                          <a:ext uri="{FF2B5EF4-FFF2-40B4-BE49-F238E27FC236}">
                            <a16:creationId xmlns:a16="http://schemas.microsoft.com/office/drawing/2014/main" id="{53DD311A-B24A-4A14-9E67-DBCDD34CCB4F}"/>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289D48">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25" name="Freeform 3">
                        <a:extLst>
                          <a:ext uri="{FF2B5EF4-FFF2-40B4-BE49-F238E27FC236}">
                            <a16:creationId xmlns:a16="http://schemas.microsoft.com/office/drawing/2014/main" id="{3926765E-05E9-4729-BA17-289DD53A5502}"/>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289D48">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grpSp>
                <p:nvGrpSpPr>
                  <p:cNvPr id="315" name="Group 314">
                    <a:extLst>
                      <a:ext uri="{FF2B5EF4-FFF2-40B4-BE49-F238E27FC236}">
                        <a16:creationId xmlns:a16="http://schemas.microsoft.com/office/drawing/2014/main" id="{1B5F31C1-431D-4E5C-AB1A-171B7BAE53B5}"/>
                      </a:ext>
                    </a:extLst>
                  </p:cNvPr>
                  <p:cNvGrpSpPr/>
                  <p:nvPr/>
                </p:nvGrpSpPr>
                <p:grpSpPr>
                  <a:xfrm>
                    <a:off x="5113770" y="1956207"/>
                    <a:ext cx="1721537" cy="490652"/>
                    <a:chOff x="5113770" y="1956207"/>
                    <a:chExt cx="1721537" cy="490652"/>
                  </a:xfrm>
                </p:grpSpPr>
                <p:sp>
                  <p:nvSpPr>
                    <p:cNvPr id="316" name="Rectangle 315">
                      <a:extLst>
                        <a:ext uri="{FF2B5EF4-FFF2-40B4-BE49-F238E27FC236}">
                          <a16:creationId xmlns:a16="http://schemas.microsoft.com/office/drawing/2014/main" id="{EA253709-D1A5-4CC7-84B8-3C2CA3A55CFF}"/>
                        </a:ext>
                      </a:extLst>
                    </p:cNvPr>
                    <p:cNvSpPr/>
                    <p:nvPr/>
                  </p:nvSpPr>
                  <p:spPr>
                    <a:xfrm rot="19691976" flipV="1">
                      <a:off x="5113770" y="19562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317" name="Rectangle 316">
                      <a:extLst>
                        <a:ext uri="{FF2B5EF4-FFF2-40B4-BE49-F238E27FC236}">
                          <a16:creationId xmlns:a16="http://schemas.microsoft.com/office/drawing/2014/main" id="{A0DB6FFC-0A62-463B-9F87-FDC076B101CC}"/>
                        </a:ext>
                      </a:extLst>
                    </p:cNvPr>
                    <p:cNvSpPr/>
                    <p:nvPr/>
                  </p:nvSpPr>
                  <p:spPr>
                    <a:xfrm rot="19691976" flipV="1">
                      <a:off x="5363870" y="212843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318" name="Rectangle 317">
                      <a:extLst>
                        <a:ext uri="{FF2B5EF4-FFF2-40B4-BE49-F238E27FC236}">
                          <a16:creationId xmlns:a16="http://schemas.microsoft.com/office/drawing/2014/main" id="{AC76B19F-9429-49D7-A311-83F99EBB0AD7}"/>
                        </a:ext>
                      </a:extLst>
                    </p:cNvPr>
                    <p:cNvSpPr/>
                    <p:nvPr/>
                  </p:nvSpPr>
                  <p:spPr>
                    <a:xfrm rot="19691976" flipV="1">
                      <a:off x="5590043" y="226261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319" name="Rectangle 318">
                      <a:extLst>
                        <a:ext uri="{FF2B5EF4-FFF2-40B4-BE49-F238E27FC236}">
                          <a16:creationId xmlns:a16="http://schemas.microsoft.com/office/drawing/2014/main" id="{E2E32E7E-8AF4-4C96-A293-F88D98BCDE74}"/>
                        </a:ext>
                      </a:extLst>
                    </p:cNvPr>
                    <p:cNvSpPr/>
                    <p:nvPr/>
                  </p:nvSpPr>
                  <p:spPr>
                    <a:xfrm rot="19691976" flipV="1">
                      <a:off x="5789624" y="2401140"/>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grpSp>
            </p:grpSp>
            <p:grpSp>
              <p:nvGrpSpPr>
                <p:cNvPr id="310" name="Group 309">
                  <a:extLst>
                    <a:ext uri="{FF2B5EF4-FFF2-40B4-BE49-F238E27FC236}">
                      <a16:creationId xmlns:a16="http://schemas.microsoft.com/office/drawing/2014/main" id="{BF9D06A8-4870-4049-B822-62820FE55D3C}"/>
                    </a:ext>
                  </a:extLst>
                </p:cNvPr>
                <p:cNvGrpSpPr/>
                <p:nvPr/>
              </p:nvGrpSpPr>
              <p:grpSpPr>
                <a:xfrm>
                  <a:off x="3135548" y="3971948"/>
                  <a:ext cx="2263253" cy="1003529"/>
                  <a:chOff x="3135548" y="3971948"/>
                  <a:chExt cx="2263253" cy="1003529"/>
                </a:xfrm>
              </p:grpSpPr>
              <p:sp>
                <p:nvSpPr>
                  <p:cNvPr id="311" name="Right Brace 310">
                    <a:extLst>
                      <a:ext uri="{FF2B5EF4-FFF2-40B4-BE49-F238E27FC236}">
                        <a16:creationId xmlns:a16="http://schemas.microsoft.com/office/drawing/2014/main" id="{612F85A8-04D5-4A1C-B523-DBB2932CCFE4}"/>
                      </a:ext>
                    </a:extLst>
                  </p:cNvPr>
                  <p:cNvSpPr/>
                  <p:nvPr/>
                </p:nvSpPr>
                <p:spPr>
                  <a:xfrm>
                    <a:off x="3135548" y="3971948"/>
                    <a:ext cx="213360" cy="1003529"/>
                  </a:xfrm>
                  <a:prstGeom prst="rightBrace">
                    <a:avLst>
                      <a:gd name="adj1" fmla="val 104761"/>
                      <a:gd name="adj2" fmla="val 50000"/>
                    </a:avLst>
                  </a:prstGeom>
                  <a:noFill/>
                  <a:ln w="38100" cap="flat" cmpd="sng" algn="ctr">
                    <a:solidFill>
                      <a:srgbClr val="2576B7"/>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dirty="0">
                      <a:ln>
                        <a:noFill/>
                      </a:ln>
                      <a:solidFill>
                        <a:srgbClr val="494949"/>
                      </a:solidFill>
                      <a:effectLst/>
                      <a:uLnTx/>
                      <a:uFillTx/>
                      <a:latin typeface="Roboto Condensed Light"/>
                      <a:ea typeface="+mn-ea"/>
                      <a:cs typeface="+mn-cs"/>
                    </a:endParaRPr>
                  </a:p>
                </p:txBody>
              </p:sp>
              <p:sp>
                <p:nvSpPr>
                  <p:cNvPr id="312" name="TextBox 311">
                    <a:extLst>
                      <a:ext uri="{FF2B5EF4-FFF2-40B4-BE49-F238E27FC236}">
                        <a16:creationId xmlns:a16="http://schemas.microsoft.com/office/drawing/2014/main" id="{C85595DA-8F4A-46AB-A170-22FEE3449BD0}"/>
                      </a:ext>
                    </a:extLst>
                  </p:cNvPr>
                  <p:cNvSpPr txBox="1"/>
                  <p:nvPr/>
                </p:nvSpPr>
                <p:spPr>
                  <a:xfrm>
                    <a:off x="3945443" y="4206414"/>
                    <a:ext cx="1453358" cy="666560"/>
                  </a:xfrm>
                  <a:prstGeom prst="rect">
                    <a:avLst/>
                  </a:prstGeom>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94949"/>
                        </a:solidFill>
                        <a:effectLst/>
                        <a:uLnTx/>
                        <a:uFillTx/>
                        <a:latin typeface="Roboto Condensed Light"/>
                        <a:ea typeface="+mn-ea"/>
                        <a:cs typeface="+mn-cs"/>
                      </a:rPr>
                      <a:t>Near term:</a:t>
                    </a:r>
                    <a:r>
                      <a:rPr kumimoji="0" lang="en-US" sz="1200" b="0" i="0" u="none" strike="noStrike" kern="0" cap="none" spc="0" normalizeH="0" baseline="0" noProof="0" dirty="0">
                        <a:ln>
                          <a:noFill/>
                        </a:ln>
                        <a:solidFill>
                          <a:srgbClr val="494949"/>
                        </a:solidFill>
                        <a:effectLst/>
                        <a:uLnTx/>
                        <a:uFillTx/>
                        <a:latin typeface="Roboto Condensed Light"/>
                        <a:ea typeface="+mn-ea"/>
                        <a:cs typeface="+mn-cs"/>
                      </a:rPr>
                      <a:t> Capabilities</a:t>
                    </a:r>
                    <a:endParaRPr kumimoji="0" lang="en-CA" sz="1200" b="0" i="0" u="none" strike="noStrike" kern="0" cap="none" spc="0" normalizeH="0" baseline="0" noProof="0" dirty="0">
                      <a:ln>
                        <a:noFill/>
                      </a:ln>
                      <a:solidFill>
                        <a:srgbClr val="494949"/>
                      </a:solidFill>
                      <a:effectLst/>
                      <a:uLnTx/>
                      <a:uFillTx/>
                      <a:latin typeface="Roboto Condensed Light"/>
                      <a:ea typeface="+mn-ea"/>
                      <a:cs typeface="+mn-cs"/>
                    </a:endParaRPr>
                  </a:p>
                </p:txBody>
              </p:sp>
              <p:sp>
                <p:nvSpPr>
                  <p:cNvPr id="313" name="Oval 312">
                    <a:extLst>
                      <a:ext uri="{FF2B5EF4-FFF2-40B4-BE49-F238E27FC236}">
                        <a16:creationId xmlns:a16="http://schemas.microsoft.com/office/drawing/2014/main" id="{470C0B8D-337E-4697-ADCC-644E8CAE523A}"/>
                      </a:ext>
                    </a:extLst>
                  </p:cNvPr>
                  <p:cNvSpPr/>
                  <p:nvPr/>
                </p:nvSpPr>
                <p:spPr>
                  <a:xfrm>
                    <a:off x="3478782" y="4179345"/>
                    <a:ext cx="528333" cy="488734"/>
                  </a:xfrm>
                  <a:prstGeom prst="ellipse">
                    <a:avLst/>
                  </a:prstGeom>
                  <a:solidFill>
                    <a:srgbClr val="FFFFFF">
                      <a:lumMod val="8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Roboto Condensed Light"/>
                        <a:ea typeface="+mn-ea"/>
                        <a:cs typeface="+mn-cs"/>
                      </a:rPr>
                      <a:t>2</a:t>
                    </a:r>
                  </a:p>
                </p:txBody>
              </p:sp>
            </p:grpSp>
          </p:grpSp>
          <p:grpSp>
            <p:nvGrpSpPr>
              <p:cNvPr id="286" name="Group 285">
                <a:extLst>
                  <a:ext uri="{FF2B5EF4-FFF2-40B4-BE49-F238E27FC236}">
                    <a16:creationId xmlns:a16="http://schemas.microsoft.com/office/drawing/2014/main" id="{A5224464-A39A-44F2-835B-A18AD9CDCE93}"/>
                  </a:ext>
                </a:extLst>
              </p:cNvPr>
              <p:cNvGrpSpPr/>
              <p:nvPr/>
            </p:nvGrpSpPr>
            <p:grpSpPr>
              <a:xfrm>
                <a:off x="163218" y="2501336"/>
                <a:ext cx="1583024" cy="1809636"/>
                <a:chOff x="1149444" y="2495192"/>
                <a:chExt cx="1794027" cy="1958156"/>
              </a:xfrm>
            </p:grpSpPr>
            <p:grpSp>
              <p:nvGrpSpPr>
                <p:cNvPr id="291" name="Group 290">
                  <a:extLst>
                    <a:ext uri="{FF2B5EF4-FFF2-40B4-BE49-F238E27FC236}">
                      <a16:creationId xmlns:a16="http://schemas.microsoft.com/office/drawing/2014/main" id="{97B5000A-B912-4DBE-8E20-D390CC8F7C35}"/>
                    </a:ext>
                  </a:extLst>
                </p:cNvPr>
                <p:cNvGrpSpPr/>
                <p:nvPr/>
              </p:nvGrpSpPr>
              <p:grpSpPr>
                <a:xfrm>
                  <a:off x="1149444" y="2495192"/>
                  <a:ext cx="1782622" cy="1958156"/>
                  <a:chOff x="7350655" y="1701761"/>
                  <a:chExt cx="2213021" cy="2290025"/>
                </a:xfrm>
              </p:grpSpPr>
              <p:grpSp>
                <p:nvGrpSpPr>
                  <p:cNvPr id="293" name="Group 292">
                    <a:extLst>
                      <a:ext uri="{FF2B5EF4-FFF2-40B4-BE49-F238E27FC236}">
                        <a16:creationId xmlns:a16="http://schemas.microsoft.com/office/drawing/2014/main" id="{6E9AF7AF-294D-4564-9C49-00583FD3915F}"/>
                      </a:ext>
                    </a:extLst>
                  </p:cNvPr>
                  <p:cNvGrpSpPr/>
                  <p:nvPr/>
                </p:nvGrpSpPr>
                <p:grpSpPr>
                  <a:xfrm>
                    <a:off x="7350655" y="1701761"/>
                    <a:ext cx="2213021" cy="2290025"/>
                    <a:chOff x="9589129" y="1533694"/>
                    <a:chExt cx="2213021" cy="2290025"/>
                  </a:xfrm>
                </p:grpSpPr>
                <p:grpSp>
                  <p:nvGrpSpPr>
                    <p:cNvPr id="298" name="Group 297">
                      <a:extLst>
                        <a:ext uri="{FF2B5EF4-FFF2-40B4-BE49-F238E27FC236}">
                          <a16:creationId xmlns:a16="http://schemas.microsoft.com/office/drawing/2014/main" id="{C41B7026-0AF0-46F7-87FA-ED28DCB606C8}"/>
                        </a:ext>
                      </a:extLst>
                    </p:cNvPr>
                    <p:cNvGrpSpPr/>
                    <p:nvPr/>
                  </p:nvGrpSpPr>
                  <p:grpSpPr>
                    <a:xfrm>
                      <a:off x="9610404" y="2297036"/>
                      <a:ext cx="2191746" cy="1526683"/>
                      <a:chOff x="9013793" y="2910462"/>
                      <a:chExt cx="6350062" cy="3651855"/>
                    </a:xfrm>
                  </p:grpSpPr>
                  <p:sp>
                    <p:nvSpPr>
                      <p:cNvPr id="307" name="Freeform 10">
                        <a:extLst>
                          <a:ext uri="{FF2B5EF4-FFF2-40B4-BE49-F238E27FC236}">
                            <a16:creationId xmlns:a16="http://schemas.microsoft.com/office/drawing/2014/main" id="{E78EFB56-9AD0-40B3-A989-91FF2082D301}"/>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2576B7"/>
                      </a:solidFill>
                      <a:ln>
                        <a:noFill/>
                      </a:ln>
                      <a:effectLst>
                        <a:outerShdw dist="35921" dir="2700000" algn="ctr" rotWithShape="0">
                          <a:srgbClr val="808080"/>
                        </a:outerShdw>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08" name="Freeform 12">
                        <a:extLst>
                          <a:ext uri="{FF2B5EF4-FFF2-40B4-BE49-F238E27FC236}">
                            <a16:creationId xmlns:a16="http://schemas.microsoft.com/office/drawing/2014/main" id="{2E0B0B5A-68AD-439D-A9D2-CD64DE7460A4}"/>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2576B7">
                          <a:lumMod val="75000"/>
                        </a:srgbClr>
                      </a:solidFill>
                      <a:ln>
                        <a:noFill/>
                      </a:ln>
                      <a:effectLst>
                        <a:outerShdw dist="35921" dir="2700000" algn="ctr" rotWithShape="0">
                          <a:srgbClr val="808080"/>
                        </a:outerShdw>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299" name="Group 298">
                      <a:extLst>
                        <a:ext uri="{FF2B5EF4-FFF2-40B4-BE49-F238E27FC236}">
                          <a16:creationId xmlns:a16="http://schemas.microsoft.com/office/drawing/2014/main" id="{10936FA2-3254-4372-A179-F8EF205FECBC}"/>
                        </a:ext>
                      </a:extLst>
                    </p:cNvPr>
                    <p:cNvGrpSpPr/>
                    <p:nvPr/>
                  </p:nvGrpSpPr>
                  <p:grpSpPr>
                    <a:xfrm>
                      <a:off x="9589129" y="1925867"/>
                      <a:ext cx="2191746" cy="1526684"/>
                      <a:chOff x="9013793" y="2910462"/>
                      <a:chExt cx="6350062" cy="3651855"/>
                    </a:xfrm>
                  </p:grpSpPr>
                  <p:sp>
                    <p:nvSpPr>
                      <p:cNvPr id="304" name="Freeform 10">
                        <a:extLst>
                          <a:ext uri="{FF2B5EF4-FFF2-40B4-BE49-F238E27FC236}">
                            <a16:creationId xmlns:a16="http://schemas.microsoft.com/office/drawing/2014/main" id="{236F3B9D-AD93-40C3-87B2-F20156CBEAF8}"/>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2576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05" name="Freeform 11">
                        <a:extLst>
                          <a:ext uri="{FF2B5EF4-FFF2-40B4-BE49-F238E27FC236}">
                            <a16:creationId xmlns:a16="http://schemas.microsoft.com/office/drawing/2014/main" id="{337C70DC-46C2-4C5E-B139-23678B32629A}"/>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2576B7">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06" name="Freeform 12">
                        <a:extLst>
                          <a:ext uri="{FF2B5EF4-FFF2-40B4-BE49-F238E27FC236}">
                            <a16:creationId xmlns:a16="http://schemas.microsoft.com/office/drawing/2014/main" id="{EAF29EEE-860C-41CB-BACD-EDD1BB9AD24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2576B7">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300" name="Group 299">
                      <a:extLst>
                        <a:ext uri="{FF2B5EF4-FFF2-40B4-BE49-F238E27FC236}">
                          <a16:creationId xmlns:a16="http://schemas.microsoft.com/office/drawing/2014/main" id="{93CA2A04-3BD0-41C7-B802-C5E6E02128E1}"/>
                        </a:ext>
                      </a:extLst>
                    </p:cNvPr>
                    <p:cNvGrpSpPr/>
                    <p:nvPr/>
                  </p:nvGrpSpPr>
                  <p:grpSpPr>
                    <a:xfrm>
                      <a:off x="9603289" y="1533694"/>
                      <a:ext cx="2191746" cy="1526684"/>
                      <a:chOff x="9013793" y="2910462"/>
                      <a:chExt cx="6350062" cy="3651855"/>
                    </a:xfrm>
                  </p:grpSpPr>
                  <p:sp>
                    <p:nvSpPr>
                      <p:cNvPr id="301" name="Freeform 10">
                        <a:extLst>
                          <a:ext uri="{FF2B5EF4-FFF2-40B4-BE49-F238E27FC236}">
                            <a16:creationId xmlns:a16="http://schemas.microsoft.com/office/drawing/2014/main" id="{D4337A48-6DC1-4015-9DAF-F8E5E7121049}"/>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2576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02" name="Freeform 11">
                        <a:extLst>
                          <a:ext uri="{FF2B5EF4-FFF2-40B4-BE49-F238E27FC236}">
                            <a16:creationId xmlns:a16="http://schemas.microsoft.com/office/drawing/2014/main" id="{CE00190F-41D3-4869-8459-9EB15F2FB9E9}"/>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2576B7">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03" name="Freeform 12">
                        <a:extLst>
                          <a:ext uri="{FF2B5EF4-FFF2-40B4-BE49-F238E27FC236}">
                            <a16:creationId xmlns:a16="http://schemas.microsoft.com/office/drawing/2014/main" id="{F0E3B8DE-4885-4748-92A4-4B0412D0C6A1}"/>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2576B7">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sp>
                <p:nvSpPr>
                  <p:cNvPr id="294" name="Rectangle 293">
                    <a:extLst>
                      <a:ext uri="{FF2B5EF4-FFF2-40B4-BE49-F238E27FC236}">
                        <a16:creationId xmlns:a16="http://schemas.microsoft.com/office/drawing/2014/main" id="{C7E0BF08-E730-41DD-A704-E7579F23B0E4}"/>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95" name="Rectangle 294">
                    <a:extLst>
                      <a:ext uri="{FF2B5EF4-FFF2-40B4-BE49-F238E27FC236}">
                        <a16:creationId xmlns:a16="http://schemas.microsoft.com/office/drawing/2014/main" id="{3AE5C55E-C254-4F18-8677-7728A6EE0B73}"/>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96" name="Rectangle 295">
                    <a:extLst>
                      <a:ext uri="{FF2B5EF4-FFF2-40B4-BE49-F238E27FC236}">
                        <a16:creationId xmlns:a16="http://schemas.microsoft.com/office/drawing/2014/main" id="{30B5F2CB-C0D8-42E5-862C-6BC9021FD2D7}"/>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sp>
                <p:nvSpPr>
                  <p:cNvPr id="297" name="Rectangle 296">
                    <a:extLst>
                      <a:ext uri="{FF2B5EF4-FFF2-40B4-BE49-F238E27FC236}">
                        <a16:creationId xmlns:a16="http://schemas.microsoft.com/office/drawing/2014/main" id="{9118D0D0-5F22-49B6-99D6-242D7DF07F94}"/>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dirty="0">
                      <a:ln>
                        <a:noFill/>
                      </a:ln>
                      <a:solidFill>
                        <a:srgbClr val="FFFFFF"/>
                      </a:solidFill>
                      <a:effectLst/>
                      <a:uLnTx/>
                      <a:uFillTx/>
                      <a:latin typeface="Roboto Condensed Light"/>
                      <a:ea typeface="+mn-ea"/>
                      <a:cs typeface="+mn-cs"/>
                    </a:endParaRPr>
                  </a:p>
                </p:txBody>
              </p:sp>
            </p:grpSp>
            <p:sp>
              <p:nvSpPr>
                <p:cNvPr id="292" name="Freeform 11">
                  <a:extLst>
                    <a:ext uri="{FF2B5EF4-FFF2-40B4-BE49-F238E27FC236}">
                      <a16:creationId xmlns:a16="http://schemas.microsoft.com/office/drawing/2014/main" id="{4608302D-E7BE-4AA9-9E6E-342EFF5FD27E}"/>
                    </a:ext>
                  </a:extLst>
                </p:cNvPr>
                <p:cNvSpPr>
                  <a:spLocks noChangeArrowheads="1"/>
                </p:cNvSpPr>
                <p:nvPr/>
              </p:nvSpPr>
              <p:spPr bwMode="auto">
                <a:xfrm>
                  <a:off x="2060729" y="3701567"/>
                  <a:ext cx="882742" cy="749443"/>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2576B7">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287" name="Group 286">
                <a:extLst>
                  <a:ext uri="{FF2B5EF4-FFF2-40B4-BE49-F238E27FC236}">
                    <a16:creationId xmlns:a16="http://schemas.microsoft.com/office/drawing/2014/main" id="{9C709BB3-03F3-46FB-AE6C-CC307114D54E}"/>
                  </a:ext>
                </a:extLst>
              </p:cNvPr>
              <p:cNvGrpSpPr/>
              <p:nvPr/>
            </p:nvGrpSpPr>
            <p:grpSpPr>
              <a:xfrm>
                <a:off x="1913434" y="2991385"/>
                <a:ext cx="1804628" cy="1015524"/>
                <a:chOff x="3170252" y="2976668"/>
                <a:chExt cx="2045168" cy="1098870"/>
              </a:xfrm>
            </p:grpSpPr>
            <p:sp>
              <p:nvSpPr>
                <p:cNvPr id="288" name="Right Brace 287">
                  <a:extLst>
                    <a:ext uri="{FF2B5EF4-FFF2-40B4-BE49-F238E27FC236}">
                      <a16:creationId xmlns:a16="http://schemas.microsoft.com/office/drawing/2014/main" id="{2F44E1C7-2758-4F61-8013-9F1B66ACE5FD}"/>
                    </a:ext>
                  </a:extLst>
                </p:cNvPr>
                <p:cNvSpPr/>
                <p:nvPr/>
              </p:nvSpPr>
              <p:spPr>
                <a:xfrm>
                  <a:off x="3170252" y="2976668"/>
                  <a:ext cx="213360" cy="929673"/>
                </a:xfrm>
                <a:prstGeom prst="rightBrace">
                  <a:avLst>
                    <a:gd name="adj1" fmla="val 104761"/>
                    <a:gd name="adj2" fmla="val 50000"/>
                  </a:avLst>
                </a:prstGeom>
                <a:noFill/>
                <a:ln w="38100" cap="flat" cmpd="sng" algn="ctr">
                  <a:solidFill>
                    <a:srgbClr val="2576B7"/>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dirty="0">
                    <a:ln>
                      <a:noFill/>
                    </a:ln>
                    <a:solidFill>
                      <a:srgbClr val="494949"/>
                    </a:solidFill>
                    <a:effectLst/>
                    <a:uLnTx/>
                    <a:uFillTx/>
                    <a:latin typeface="Roboto Condensed Light"/>
                    <a:ea typeface="+mn-ea"/>
                    <a:cs typeface="+mn-cs"/>
                  </a:endParaRPr>
                </a:p>
              </p:txBody>
            </p:sp>
            <p:sp>
              <p:nvSpPr>
                <p:cNvPr id="289" name="TextBox 288">
                  <a:extLst>
                    <a:ext uri="{FF2B5EF4-FFF2-40B4-BE49-F238E27FC236}">
                      <a16:creationId xmlns:a16="http://schemas.microsoft.com/office/drawing/2014/main" id="{6E9A9194-7DF9-460C-AA7A-AC9682AA9A15}"/>
                    </a:ext>
                  </a:extLst>
                </p:cNvPr>
                <p:cNvSpPr txBox="1"/>
                <p:nvPr/>
              </p:nvSpPr>
              <p:spPr>
                <a:xfrm>
                  <a:off x="4000204" y="3142355"/>
                  <a:ext cx="1215216" cy="933183"/>
                </a:xfrm>
                <a:prstGeom prst="rect">
                  <a:avLst/>
                </a:prstGeom>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94949"/>
                      </a:solidFill>
                      <a:effectLst/>
                      <a:uLnTx/>
                      <a:uFillTx/>
                      <a:latin typeface="Roboto Condensed Light"/>
                      <a:ea typeface="+mn-ea"/>
                      <a:cs typeface="+mn-cs"/>
                    </a:rPr>
                    <a:t>Current</a:t>
                  </a:r>
                  <a:r>
                    <a:rPr kumimoji="0" lang="en-US" sz="1200" b="0" i="0" u="none" strike="noStrike" kern="0" cap="none" spc="0" normalizeH="0" baseline="0" noProof="0" dirty="0">
                      <a:ln>
                        <a:noFill/>
                      </a:ln>
                      <a:solidFill>
                        <a:srgbClr val="494949"/>
                      </a:solidFill>
                      <a:effectLst/>
                      <a:uLnTx/>
                      <a:uFillTx/>
                      <a:latin typeface="Roboto Condensed Light"/>
                      <a:ea typeface="+mn-ea"/>
                      <a:cs typeface="+mn-cs"/>
                    </a:rPr>
                    <a:t>:</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94949"/>
                      </a:solidFill>
                      <a:effectLst/>
                      <a:uLnTx/>
                      <a:uFillTx/>
                      <a:latin typeface="Roboto Condensed Light"/>
                      <a:ea typeface="+mn-ea"/>
                      <a:cs typeface="+mn-cs"/>
                    </a:rPr>
                    <a:t>Features/</a:t>
                  </a:r>
                  <a:br>
                    <a:rPr kumimoji="0" lang="en-US" sz="1200" b="0" i="0" u="none" strike="noStrike" kern="0" cap="none" spc="0" normalizeH="0" baseline="0" noProof="0" dirty="0">
                      <a:ln>
                        <a:noFill/>
                      </a:ln>
                      <a:solidFill>
                        <a:srgbClr val="494949"/>
                      </a:solidFill>
                      <a:effectLst/>
                      <a:uLnTx/>
                      <a:uFillTx/>
                      <a:latin typeface="Roboto Condensed Light"/>
                      <a:ea typeface="+mn-ea"/>
                      <a:cs typeface="+mn-cs"/>
                    </a:rPr>
                  </a:br>
                  <a:r>
                    <a:rPr kumimoji="0" lang="en-US" sz="1200" b="0" i="0" u="none" strike="noStrike" kern="0" cap="none" spc="0" normalizeH="0" baseline="0" noProof="0" dirty="0">
                      <a:ln>
                        <a:noFill/>
                      </a:ln>
                      <a:solidFill>
                        <a:srgbClr val="494949"/>
                      </a:solidFill>
                      <a:effectLst/>
                      <a:uLnTx/>
                      <a:uFillTx/>
                      <a:latin typeface="Roboto Condensed Light"/>
                      <a:ea typeface="+mn-ea"/>
                      <a:cs typeface="+mn-cs"/>
                    </a:rPr>
                    <a:t>Stories</a:t>
                  </a:r>
                  <a:endParaRPr kumimoji="0" lang="en-CA" sz="1200" b="0" i="0" u="none" strike="noStrike" kern="0" cap="none" spc="0" normalizeH="0" baseline="0" noProof="0" dirty="0">
                    <a:ln>
                      <a:noFill/>
                    </a:ln>
                    <a:solidFill>
                      <a:srgbClr val="494949"/>
                    </a:solidFill>
                    <a:effectLst/>
                    <a:uLnTx/>
                    <a:uFillTx/>
                    <a:latin typeface="Roboto Condensed Light"/>
                    <a:ea typeface="+mn-ea"/>
                    <a:cs typeface="+mn-cs"/>
                  </a:endParaRPr>
                </a:p>
              </p:txBody>
            </p:sp>
            <p:sp>
              <p:nvSpPr>
                <p:cNvPr id="290" name="Oval 289">
                  <a:extLst>
                    <a:ext uri="{FF2B5EF4-FFF2-40B4-BE49-F238E27FC236}">
                      <a16:creationId xmlns:a16="http://schemas.microsoft.com/office/drawing/2014/main" id="{1642A589-B796-4B20-BC96-441C8669E985}"/>
                    </a:ext>
                  </a:extLst>
                </p:cNvPr>
                <p:cNvSpPr/>
                <p:nvPr/>
              </p:nvSpPr>
              <p:spPr>
                <a:xfrm>
                  <a:off x="3496128" y="3197137"/>
                  <a:ext cx="528333" cy="488734"/>
                </a:xfrm>
                <a:prstGeom prst="ellipse">
                  <a:avLst/>
                </a:prstGeom>
                <a:solidFill>
                  <a:srgbClr val="FFFFFF">
                    <a:lumMod val="85000"/>
                  </a:srgbClr>
                </a:solidFill>
                <a:ln w="12700" cap="flat" cmpd="sng" algn="ctr">
                  <a:no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Roboto Condensed Light"/>
                      <a:ea typeface="+mn-ea"/>
                      <a:cs typeface="+mn-cs"/>
                    </a:rPr>
                    <a:t>1</a:t>
                  </a:r>
                </a:p>
              </p:txBody>
            </p:sp>
          </p:grpSp>
        </p:grpSp>
      </p:grpSp>
      <p:pic>
        <p:nvPicPr>
          <p:cNvPr id="4" name="Picture 3">
            <a:extLst>
              <a:ext uri="{FF2B5EF4-FFF2-40B4-BE49-F238E27FC236}">
                <a16:creationId xmlns:a16="http://schemas.microsoft.com/office/drawing/2014/main" id="{BB55DA53-60C7-38F6-356A-3BC8C6D18220}"/>
              </a:ext>
            </a:extLst>
          </p:cNvPr>
          <p:cNvPicPr>
            <a:picLocks noChangeAspect="1"/>
          </p:cNvPicPr>
          <p:nvPr/>
        </p:nvPicPr>
        <p:blipFill>
          <a:blip r:embed="rId5"/>
          <a:stretch>
            <a:fillRect/>
          </a:stretch>
        </p:blipFill>
        <p:spPr>
          <a:xfrm>
            <a:off x="2922737" y="3610055"/>
            <a:ext cx="1367272" cy="2282993"/>
          </a:xfrm>
          <a:prstGeom prst="rect">
            <a:avLst/>
          </a:prstGeom>
        </p:spPr>
      </p:pic>
    </p:spTree>
    <p:extLst>
      <p:ext uri="{BB962C8B-B14F-4D97-AF65-F5344CB8AC3E}">
        <p14:creationId xmlns:p14="http://schemas.microsoft.com/office/powerpoint/2010/main" val="21587214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106C-DF4C-4142-A8DF-A74F827678EC}"/>
              </a:ext>
            </a:extLst>
          </p:cNvPr>
          <p:cNvSpPr>
            <a:spLocks noGrp="1"/>
          </p:cNvSpPr>
          <p:nvPr>
            <p:ph type="title"/>
          </p:nvPr>
        </p:nvSpPr>
        <p:spPr/>
        <p:txBody>
          <a:bodyPr/>
          <a:lstStyle/>
          <a:p>
            <a:r>
              <a:rPr lang="en-US" dirty="0"/>
              <a:t>Scrum vs. kanban – Key differences</a:t>
            </a:r>
            <a:endParaRPr lang="en-CA" dirty="0"/>
          </a:p>
        </p:txBody>
      </p:sp>
      <p:grpSp>
        <p:nvGrpSpPr>
          <p:cNvPr id="15" name="Group 14">
            <a:extLst>
              <a:ext uri="{FF2B5EF4-FFF2-40B4-BE49-F238E27FC236}">
                <a16:creationId xmlns:a16="http://schemas.microsoft.com/office/drawing/2014/main" id="{9C1DCF9F-A61A-461D-9379-EBFA48CA3598}"/>
              </a:ext>
            </a:extLst>
          </p:cNvPr>
          <p:cNvGrpSpPr/>
          <p:nvPr/>
        </p:nvGrpSpPr>
        <p:grpSpPr>
          <a:xfrm>
            <a:off x="1555465" y="2543177"/>
            <a:ext cx="4255775" cy="3695700"/>
            <a:chOff x="1523674" y="2362200"/>
            <a:chExt cx="4255775" cy="3695700"/>
          </a:xfrm>
        </p:grpSpPr>
        <p:graphicFrame>
          <p:nvGraphicFramePr>
            <p:cNvPr id="3" name="Diagram 2">
              <a:extLst>
                <a:ext uri="{FF2B5EF4-FFF2-40B4-BE49-F238E27FC236}">
                  <a16:creationId xmlns:a16="http://schemas.microsoft.com/office/drawing/2014/main" id="{E76AD0DC-FDEC-4B27-94E1-115D87B34798}"/>
                </a:ext>
              </a:extLst>
            </p:cNvPr>
            <p:cNvGraphicFramePr/>
            <p:nvPr>
              <p:extLst>
                <p:ext uri="{D42A27DB-BD31-4B8C-83A1-F6EECF244321}">
                  <p14:modId xmlns:p14="http://schemas.microsoft.com/office/powerpoint/2010/main" val="626068702"/>
                </p:ext>
              </p:extLst>
            </p:nvPr>
          </p:nvGraphicFramePr>
          <p:xfrm>
            <a:off x="1523674" y="2362200"/>
            <a:ext cx="4223984" cy="369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25962599-D070-4500-8C97-0992844BAF3B}"/>
                </a:ext>
              </a:extLst>
            </p:cNvPr>
            <p:cNvGrpSpPr/>
            <p:nvPr/>
          </p:nvGrpSpPr>
          <p:grpSpPr>
            <a:xfrm>
              <a:off x="4446498" y="3823233"/>
              <a:ext cx="1332951" cy="386817"/>
              <a:chOff x="0" y="1589394"/>
              <a:chExt cx="1332951" cy="386817"/>
            </a:xfrm>
          </p:grpSpPr>
          <p:sp>
            <p:nvSpPr>
              <p:cNvPr id="9" name="Rectangle 8">
                <a:extLst>
                  <a:ext uri="{FF2B5EF4-FFF2-40B4-BE49-F238E27FC236}">
                    <a16:creationId xmlns:a16="http://schemas.microsoft.com/office/drawing/2014/main" id="{BA997906-43F9-48E0-9106-60F083C55010}"/>
                  </a:ext>
                </a:extLst>
              </p:cNvPr>
              <p:cNvSpPr/>
              <p:nvPr/>
            </p:nvSpPr>
            <p:spPr>
              <a:xfrm>
                <a:off x="0" y="1589394"/>
                <a:ext cx="1332951" cy="38681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0" name="TextBox 9">
                <a:extLst>
                  <a:ext uri="{FF2B5EF4-FFF2-40B4-BE49-F238E27FC236}">
                    <a16:creationId xmlns:a16="http://schemas.microsoft.com/office/drawing/2014/main" id="{9CE9C618-7501-4C44-B219-A9B4A2F93DBD}"/>
                  </a:ext>
                </a:extLst>
              </p:cNvPr>
              <p:cNvSpPr txBox="1"/>
              <p:nvPr/>
            </p:nvSpPr>
            <p:spPr>
              <a:xfrm>
                <a:off x="0" y="1589394"/>
                <a:ext cx="1332951" cy="3868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Roboto Condensed Light" panose="02000000000000000000" pitchFamily="2" charset="0"/>
                    <a:ea typeface="+mn-ea"/>
                    <a:cs typeface="+mn-cs"/>
                  </a:rPr>
                  <a:t>Release</a:t>
                </a:r>
                <a:endParaRPr kumimoji="0" lang="en-CA" sz="2000" b="0" i="0" u="none" strike="noStrike" kern="1200" cap="none" spc="0" normalizeH="0" baseline="0" noProof="0" dirty="0">
                  <a:ln>
                    <a:noFill/>
                  </a:ln>
                  <a:solidFill>
                    <a:prstClr val="black">
                      <a:hueOff val="0"/>
                      <a:satOff val="0"/>
                      <a:lumOff val="0"/>
                      <a:alphaOff val="0"/>
                    </a:prstClr>
                  </a:solidFill>
                  <a:effectLst/>
                  <a:uLnTx/>
                  <a:uFillTx/>
                  <a:latin typeface="Roboto Condensed Light" panose="02000000000000000000" pitchFamily="2" charset="0"/>
                  <a:ea typeface="+mn-ea"/>
                  <a:cs typeface="+mn-cs"/>
                </a:endParaRPr>
              </a:p>
            </p:txBody>
          </p:sp>
        </p:grpSp>
      </p:grpSp>
      <p:grpSp>
        <p:nvGrpSpPr>
          <p:cNvPr id="38" name="Group 37">
            <a:extLst>
              <a:ext uri="{FF2B5EF4-FFF2-40B4-BE49-F238E27FC236}">
                <a16:creationId xmlns:a16="http://schemas.microsoft.com/office/drawing/2014/main" id="{FF3E40C8-E552-441F-9639-C76DC35236FD}"/>
              </a:ext>
            </a:extLst>
          </p:cNvPr>
          <p:cNvGrpSpPr/>
          <p:nvPr/>
        </p:nvGrpSpPr>
        <p:grpSpPr>
          <a:xfrm>
            <a:off x="6096795" y="1819272"/>
            <a:ext cx="5588730" cy="4810130"/>
            <a:chOff x="6096795" y="1819272"/>
            <a:chExt cx="5588730" cy="4810130"/>
          </a:xfrm>
        </p:grpSpPr>
        <p:sp>
          <p:nvSpPr>
            <p:cNvPr id="6" name="Text Placeholder 4">
              <a:extLst>
                <a:ext uri="{FF2B5EF4-FFF2-40B4-BE49-F238E27FC236}">
                  <a16:creationId xmlns:a16="http://schemas.microsoft.com/office/drawing/2014/main" id="{6B0B007E-2005-4F53-9CD7-C2BF533753AA}"/>
                </a:ext>
              </a:extLst>
            </p:cNvPr>
            <p:cNvSpPr txBox="1">
              <a:spLocks/>
            </p:cNvSpPr>
            <p:nvPr/>
          </p:nvSpPr>
          <p:spPr>
            <a:xfrm>
              <a:off x="6096795" y="1819272"/>
              <a:ext cx="5588730" cy="542928"/>
            </a:xfrm>
            <a:prstGeom prst="rect">
              <a:avLst/>
            </a:prstGeom>
          </p:spPr>
          <p:txBody>
            <a:bodyPr vert="horz" lIns="13716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rPr>
                <a:t>Kanban: </a:t>
              </a:r>
              <a:br>
                <a:rPr kumimoji="0" lang="en-US" sz="1800" b="1"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rPr>
              </a:br>
              <a:r>
                <a:rPr kumimoji="0" lang="en-US" sz="1800" b="1"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rPr>
                <a:t>Delivers independent items as soon as each is ready.</a:t>
              </a:r>
              <a:endParaRPr kumimoji="0" lang="en-CA" sz="1800" b="1"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
          <p:nvSpPr>
            <p:cNvPr id="13" name="Rectangle: Rounded Corners 12">
              <a:extLst>
                <a:ext uri="{FF2B5EF4-FFF2-40B4-BE49-F238E27FC236}">
                  <a16:creationId xmlns:a16="http://schemas.microsoft.com/office/drawing/2014/main" id="{E809DE07-E80B-43E8-B283-972838807E79}"/>
                </a:ext>
              </a:extLst>
            </p:cNvPr>
            <p:cNvSpPr/>
            <p:nvPr/>
          </p:nvSpPr>
          <p:spPr>
            <a:xfrm>
              <a:off x="6664585" y="2362200"/>
              <a:ext cx="775063" cy="42672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rPr>
                <a:t>Backlog: Tickets, changes, requests, etc.</a:t>
              </a:r>
              <a:endParaRPr kumimoji="0" lang="en-CA" sz="16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grpSp>
      <p:sp>
        <p:nvSpPr>
          <p:cNvPr id="14" name="Rectangle: Rounded Corners 13">
            <a:extLst>
              <a:ext uri="{FF2B5EF4-FFF2-40B4-BE49-F238E27FC236}">
                <a16:creationId xmlns:a16="http://schemas.microsoft.com/office/drawing/2014/main" id="{839BE2B9-63D0-496E-890D-24F2C065F617}"/>
              </a:ext>
            </a:extLst>
          </p:cNvPr>
          <p:cNvSpPr/>
          <p:nvPr/>
        </p:nvSpPr>
        <p:spPr>
          <a:xfrm>
            <a:off x="508065" y="2362200"/>
            <a:ext cx="349132" cy="42672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rPr>
              <a:t>Product backlog</a:t>
            </a:r>
            <a:endParaRPr kumimoji="0" lang="en-CA" sz="16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sp>
        <p:nvSpPr>
          <p:cNvPr id="18" name="Rectangle: Rounded Corners 17">
            <a:extLst>
              <a:ext uri="{FF2B5EF4-FFF2-40B4-BE49-F238E27FC236}">
                <a16:creationId xmlns:a16="http://schemas.microsoft.com/office/drawing/2014/main" id="{CDF8FAB7-FBD5-422D-BADD-A9D21612803F}"/>
              </a:ext>
            </a:extLst>
          </p:cNvPr>
          <p:cNvSpPr/>
          <p:nvPr/>
        </p:nvSpPr>
        <p:spPr>
          <a:xfrm>
            <a:off x="1031765" y="2362200"/>
            <a:ext cx="349132" cy="42672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rPr>
              <a:t>Sprint backlog</a:t>
            </a:r>
            <a:endParaRPr kumimoji="0" lang="en-CA" sz="16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sp>
        <p:nvSpPr>
          <p:cNvPr id="19" name="Arrow: Right 18">
            <a:extLst>
              <a:ext uri="{FF2B5EF4-FFF2-40B4-BE49-F238E27FC236}">
                <a16:creationId xmlns:a16="http://schemas.microsoft.com/office/drawing/2014/main" id="{E55E7B3B-1E3A-48E9-A4C8-730E472D0DB5}"/>
              </a:ext>
            </a:extLst>
          </p:cNvPr>
          <p:cNvSpPr/>
          <p:nvPr/>
        </p:nvSpPr>
        <p:spPr>
          <a:xfrm>
            <a:off x="857197" y="4143376"/>
            <a:ext cx="174566" cy="49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grpSp>
        <p:nvGrpSpPr>
          <p:cNvPr id="37" name="Group 36">
            <a:extLst>
              <a:ext uri="{FF2B5EF4-FFF2-40B4-BE49-F238E27FC236}">
                <a16:creationId xmlns:a16="http://schemas.microsoft.com/office/drawing/2014/main" id="{05786CEA-3A8C-4D74-875C-38DC44254707}"/>
              </a:ext>
            </a:extLst>
          </p:cNvPr>
          <p:cNvGrpSpPr/>
          <p:nvPr/>
        </p:nvGrpSpPr>
        <p:grpSpPr>
          <a:xfrm>
            <a:off x="6445933" y="2362199"/>
            <a:ext cx="5747655" cy="1461033"/>
            <a:chOff x="6445933" y="2362199"/>
            <a:chExt cx="5747655" cy="1461033"/>
          </a:xfrm>
        </p:grpSpPr>
        <p:graphicFrame>
          <p:nvGraphicFramePr>
            <p:cNvPr id="7" name="Diagram 6">
              <a:extLst>
                <a:ext uri="{FF2B5EF4-FFF2-40B4-BE49-F238E27FC236}">
                  <a16:creationId xmlns:a16="http://schemas.microsoft.com/office/drawing/2014/main" id="{7E6E2E67-75B7-451C-B75F-DFB0FB05C917}"/>
                </a:ext>
              </a:extLst>
            </p:cNvPr>
            <p:cNvGraphicFramePr/>
            <p:nvPr>
              <p:extLst>
                <p:ext uri="{D42A27DB-BD31-4B8C-83A1-F6EECF244321}">
                  <p14:modId xmlns:p14="http://schemas.microsoft.com/office/powerpoint/2010/main" val="3483601220"/>
                </p:ext>
              </p:extLst>
            </p:nvPr>
          </p:nvGraphicFramePr>
          <p:xfrm>
            <a:off x="6445933" y="2362199"/>
            <a:ext cx="5747655" cy="14610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 name="Picture 19">
              <a:extLst>
                <a:ext uri="{FF2B5EF4-FFF2-40B4-BE49-F238E27FC236}">
                  <a16:creationId xmlns:a16="http://schemas.microsoft.com/office/drawing/2014/main" id="{E2C814FF-4F85-4809-8769-8533998A33F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70554" y="2719543"/>
              <a:ext cx="560150" cy="746346"/>
            </a:xfrm>
            <a:prstGeom prst="rect">
              <a:avLst/>
            </a:prstGeom>
            <a:ln>
              <a:noFill/>
            </a:ln>
            <a:effectLst>
              <a:softEdge rad="112500"/>
            </a:effectLst>
          </p:spPr>
        </p:pic>
      </p:grpSp>
      <p:grpSp>
        <p:nvGrpSpPr>
          <p:cNvPr id="35" name="Group 34">
            <a:extLst>
              <a:ext uri="{FF2B5EF4-FFF2-40B4-BE49-F238E27FC236}">
                <a16:creationId xmlns:a16="http://schemas.microsoft.com/office/drawing/2014/main" id="{2DDA655F-1141-7BDD-59EF-C95A4EC5A181}"/>
              </a:ext>
            </a:extLst>
          </p:cNvPr>
          <p:cNvGrpSpPr/>
          <p:nvPr/>
        </p:nvGrpSpPr>
        <p:grpSpPr>
          <a:xfrm>
            <a:off x="7750629" y="3823232"/>
            <a:ext cx="3992103" cy="2405743"/>
            <a:chOff x="7750629" y="3823232"/>
            <a:chExt cx="3992103" cy="2405743"/>
          </a:xfrm>
        </p:grpSpPr>
        <p:cxnSp>
          <p:nvCxnSpPr>
            <p:cNvPr id="17" name="Straight Arrow Connector 16">
              <a:extLst>
                <a:ext uri="{FF2B5EF4-FFF2-40B4-BE49-F238E27FC236}">
                  <a16:creationId xmlns:a16="http://schemas.microsoft.com/office/drawing/2014/main" id="{3EF18993-85F0-4129-B986-7EF3DA7E2E3B}"/>
                </a:ext>
              </a:extLst>
            </p:cNvPr>
            <p:cNvCxnSpPr/>
            <p:nvPr/>
          </p:nvCxnSpPr>
          <p:spPr>
            <a:xfrm>
              <a:off x="7750629" y="3823232"/>
              <a:ext cx="371202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C4AE0F4-DECA-4391-996D-4F0E1E0D06C5}"/>
                </a:ext>
              </a:extLst>
            </p:cNvPr>
            <p:cNvCxnSpPr>
              <a:cxnSpLocks/>
            </p:cNvCxnSpPr>
            <p:nvPr/>
          </p:nvCxnSpPr>
          <p:spPr>
            <a:xfrm>
              <a:off x="7750629" y="4510588"/>
              <a:ext cx="7620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30A4907-9179-407F-8DB6-D92C25F30D8B}"/>
                </a:ext>
              </a:extLst>
            </p:cNvPr>
            <p:cNvCxnSpPr>
              <a:cxnSpLocks/>
            </p:cNvCxnSpPr>
            <p:nvPr/>
          </p:nvCxnSpPr>
          <p:spPr>
            <a:xfrm>
              <a:off x="7973494" y="4854266"/>
              <a:ext cx="181276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497F2EB-BE9A-4DA5-9E8D-6D59EF800399}"/>
                </a:ext>
              </a:extLst>
            </p:cNvPr>
            <p:cNvCxnSpPr>
              <a:cxnSpLocks/>
            </p:cNvCxnSpPr>
            <p:nvPr/>
          </p:nvCxnSpPr>
          <p:spPr>
            <a:xfrm>
              <a:off x="10700657" y="5197944"/>
              <a:ext cx="8763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315D98B-18A4-447F-9EDD-9B751751FA74}"/>
                </a:ext>
              </a:extLst>
            </p:cNvPr>
            <p:cNvCxnSpPr>
              <a:cxnSpLocks/>
            </p:cNvCxnSpPr>
            <p:nvPr/>
          </p:nvCxnSpPr>
          <p:spPr>
            <a:xfrm>
              <a:off x="7750629" y="5885300"/>
              <a:ext cx="295002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CDD2468-1E8F-49C1-9F34-8A64968AAB93}"/>
                </a:ext>
              </a:extLst>
            </p:cNvPr>
            <p:cNvCxnSpPr>
              <a:cxnSpLocks/>
            </p:cNvCxnSpPr>
            <p:nvPr/>
          </p:nvCxnSpPr>
          <p:spPr>
            <a:xfrm>
              <a:off x="9189267" y="6228975"/>
              <a:ext cx="187061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149F6C5-00AE-4DAA-A5AD-A37EEDE2E7C6}"/>
                </a:ext>
              </a:extLst>
            </p:cNvPr>
            <p:cNvCxnSpPr>
              <a:cxnSpLocks/>
            </p:cNvCxnSpPr>
            <p:nvPr/>
          </p:nvCxnSpPr>
          <p:spPr>
            <a:xfrm>
              <a:off x="9859224" y="5541622"/>
              <a:ext cx="188350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A5D114D-29C9-420A-9219-3E63CAD0CB87}"/>
                </a:ext>
              </a:extLst>
            </p:cNvPr>
            <p:cNvCxnSpPr>
              <a:cxnSpLocks/>
            </p:cNvCxnSpPr>
            <p:nvPr/>
          </p:nvCxnSpPr>
          <p:spPr>
            <a:xfrm>
              <a:off x="10363200" y="4166910"/>
              <a:ext cx="55854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EBD1BC8-5CC2-4E1B-8999-4822C08B7AC2}"/>
              </a:ext>
            </a:extLst>
          </p:cNvPr>
          <p:cNvGrpSpPr/>
          <p:nvPr/>
        </p:nvGrpSpPr>
        <p:grpSpPr>
          <a:xfrm>
            <a:off x="6131142" y="2376987"/>
            <a:ext cx="527502" cy="4267202"/>
            <a:chOff x="5912484" y="2376987"/>
            <a:chExt cx="527502" cy="4267202"/>
          </a:xfrm>
        </p:grpSpPr>
        <p:sp>
          <p:nvSpPr>
            <p:cNvPr id="28" name="Rectangle: Rounded Corners 27">
              <a:extLst>
                <a:ext uri="{FF2B5EF4-FFF2-40B4-BE49-F238E27FC236}">
                  <a16:creationId xmlns:a16="http://schemas.microsoft.com/office/drawing/2014/main" id="{6FF7A187-FF31-4C0F-9F39-9B3647C6B80E}"/>
                </a:ext>
              </a:extLst>
            </p:cNvPr>
            <p:cNvSpPr/>
            <p:nvPr/>
          </p:nvSpPr>
          <p:spPr>
            <a:xfrm>
              <a:off x="5912484" y="2376987"/>
              <a:ext cx="349132" cy="4267202"/>
            </a:xfrm>
            <a:prstGeom prst="round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rPr>
                <a:t>Product backlog (Alternative Model)</a:t>
              </a:r>
              <a:endParaRPr kumimoji="0" lang="en-CA" sz="1600" b="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
          <p:nvSpPr>
            <p:cNvPr id="30" name="Arrow: Right 29">
              <a:extLst>
                <a:ext uri="{FF2B5EF4-FFF2-40B4-BE49-F238E27FC236}">
                  <a16:creationId xmlns:a16="http://schemas.microsoft.com/office/drawing/2014/main" id="{79A5BB08-62C0-4ABB-ABB1-DF82E026F29A}"/>
                </a:ext>
              </a:extLst>
            </p:cNvPr>
            <p:cNvSpPr/>
            <p:nvPr/>
          </p:nvSpPr>
          <p:spPr>
            <a:xfrm>
              <a:off x="6265420" y="4143376"/>
              <a:ext cx="174566" cy="49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1"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grpSp>
      <p:cxnSp>
        <p:nvCxnSpPr>
          <p:cNvPr id="12" name="Straight Connector 11">
            <a:extLst>
              <a:ext uri="{FF2B5EF4-FFF2-40B4-BE49-F238E27FC236}">
                <a16:creationId xmlns:a16="http://schemas.microsoft.com/office/drawing/2014/main" id="{9E781D55-599B-F9EA-2A61-2D9237C4B94D}"/>
              </a:ext>
            </a:extLst>
          </p:cNvPr>
          <p:cNvCxnSpPr>
            <a:cxnSpLocks/>
          </p:cNvCxnSpPr>
          <p:nvPr/>
        </p:nvCxnSpPr>
        <p:spPr>
          <a:xfrm>
            <a:off x="5939073" y="1156364"/>
            <a:ext cx="0" cy="571069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4C5A6E13-E1D3-8607-3B37-C46FD18B0104}"/>
              </a:ext>
            </a:extLst>
          </p:cNvPr>
          <p:cNvSpPr txBox="1">
            <a:spLocks/>
          </p:cNvSpPr>
          <p:nvPr/>
        </p:nvSpPr>
        <p:spPr>
          <a:xfrm>
            <a:off x="350860" y="1819271"/>
            <a:ext cx="5239591" cy="542928"/>
          </a:xfrm>
          <a:prstGeom prst="rect">
            <a:avLst/>
          </a:prstGeom>
        </p:spPr>
        <p:txBody>
          <a:bodyPr vert="horz" lIns="13716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rPr>
              <a:t>Scrum: </a:t>
            </a:r>
            <a:br>
              <a:rPr kumimoji="0" lang="en-US" sz="1800" b="1"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rPr>
            </a:br>
            <a:r>
              <a:rPr kumimoji="0" lang="en-US" sz="1800" b="1"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rPr>
              <a:t>Delivers related or grouped changes in fixed time intervals.</a:t>
            </a:r>
          </a:p>
        </p:txBody>
      </p:sp>
    </p:spTree>
    <p:extLst>
      <p:ext uri="{BB962C8B-B14F-4D97-AF65-F5344CB8AC3E}">
        <p14:creationId xmlns:p14="http://schemas.microsoft.com/office/powerpoint/2010/main" val="2364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106C-DF4C-4142-A8DF-A74F827678EC}"/>
              </a:ext>
            </a:extLst>
          </p:cNvPr>
          <p:cNvSpPr>
            <a:spLocks noGrp="1"/>
          </p:cNvSpPr>
          <p:nvPr>
            <p:ph type="title"/>
          </p:nvPr>
        </p:nvSpPr>
        <p:spPr/>
        <p:txBody>
          <a:bodyPr/>
          <a:lstStyle/>
          <a:p>
            <a:r>
              <a:rPr lang="en-US" dirty="0"/>
              <a:t>Scrum vs. kanban – When to use each</a:t>
            </a:r>
            <a:endParaRPr lang="en-CA" dirty="0"/>
          </a:p>
        </p:txBody>
      </p:sp>
      <p:sp>
        <p:nvSpPr>
          <p:cNvPr id="24" name="Text Placeholder 23">
            <a:extLst>
              <a:ext uri="{FF2B5EF4-FFF2-40B4-BE49-F238E27FC236}">
                <a16:creationId xmlns:a16="http://schemas.microsoft.com/office/drawing/2014/main" id="{DB388755-8139-4E15-8C37-2CED698BB17D}"/>
              </a:ext>
            </a:extLst>
          </p:cNvPr>
          <p:cNvSpPr>
            <a:spLocks noGrp="1"/>
          </p:cNvSpPr>
          <p:nvPr>
            <p:ph type="body" sz="quarter" idx="4294967295"/>
          </p:nvPr>
        </p:nvSpPr>
        <p:spPr>
          <a:xfrm>
            <a:off x="6684942" y="1357313"/>
            <a:ext cx="5157788" cy="2541588"/>
          </a:xfrm>
          <a:prstGeom prst="rect">
            <a:avLst/>
          </a:prstGeom>
        </p:spPr>
        <p:txBody>
          <a:bodyPr/>
          <a:lstStyle/>
          <a:p>
            <a:pPr marL="0" indent="0">
              <a:lnSpc>
                <a:spcPct val="100000"/>
              </a:lnSpc>
              <a:spcBef>
                <a:spcPts val="1200"/>
              </a:spcBef>
              <a:buNone/>
            </a:pPr>
            <a:r>
              <a:rPr lang="en-US" sz="1800" b="1" dirty="0">
                <a:latin typeface="Roboto Condensed Light" panose="02000000000000000000" pitchFamily="2" charset="0"/>
              </a:rPr>
              <a:t>Kanban: Delivers independent items as soon as each is ready.</a:t>
            </a:r>
          </a:p>
          <a:p>
            <a:pPr>
              <a:lnSpc>
                <a:spcPct val="100000"/>
              </a:lnSpc>
              <a:spcBef>
                <a:spcPts val="1200"/>
              </a:spcBef>
              <a:spcAft>
                <a:spcPts val="1200"/>
              </a:spcAft>
            </a:pPr>
            <a:r>
              <a:rPr lang="en-US" sz="1800" dirty="0">
                <a:latin typeface="Roboto Condensed Light" panose="02000000000000000000" pitchFamily="2" charset="0"/>
              </a:rPr>
              <a:t>Work items from ticketing or individual requests</a:t>
            </a:r>
          </a:p>
          <a:p>
            <a:pPr>
              <a:lnSpc>
                <a:spcPct val="100000"/>
              </a:lnSpc>
              <a:spcBef>
                <a:spcPts val="1200"/>
              </a:spcBef>
              <a:spcAft>
                <a:spcPts val="1200"/>
              </a:spcAft>
            </a:pPr>
            <a:r>
              <a:rPr lang="en-US" sz="1800" dirty="0">
                <a:latin typeface="Roboto Condensed Light" panose="02000000000000000000" pitchFamily="2" charset="0"/>
              </a:rPr>
              <a:t>Completing independent changes</a:t>
            </a:r>
          </a:p>
          <a:p>
            <a:pPr>
              <a:lnSpc>
                <a:spcPct val="100000"/>
              </a:lnSpc>
              <a:spcBef>
                <a:spcPts val="1200"/>
              </a:spcBef>
              <a:spcAft>
                <a:spcPts val="1200"/>
              </a:spcAft>
            </a:pPr>
            <a:r>
              <a:rPr lang="en-US" sz="1800" dirty="0">
                <a:latin typeface="Roboto Condensed Light" panose="02000000000000000000" pitchFamily="2" charset="0"/>
              </a:rPr>
              <a:t>Releasing changes as soon as possible</a:t>
            </a:r>
          </a:p>
        </p:txBody>
      </p:sp>
      <p:sp>
        <p:nvSpPr>
          <p:cNvPr id="4" name="Content Placeholder 3">
            <a:extLst>
              <a:ext uri="{FF2B5EF4-FFF2-40B4-BE49-F238E27FC236}">
                <a16:creationId xmlns:a16="http://schemas.microsoft.com/office/drawing/2014/main" id="{F55EE960-CFFF-44A4-A3E0-0DB10D786640}"/>
              </a:ext>
            </a:extLst>
          </p:cNvPr>
          <p:cNvSpPr>
            <a:spLocks noGrp="1"/>
          </p:cNvSpPr>
          <p:nvPr>
            <p:ph sz="half" idx="4294967295"/>
          </p:nvPr>
        </p:nvSpPr>
        <p:spPr>
          <a:xfrm>
            <a:off x="317146" y="1357313"/>
            <a:ext cx="5326063" cy="2578100"/>
          </a:xfrm>
          <a:prstGeom prst="rect">
            <a:avLst/>
          </a:prstGeom>
        </p:spPr>
        <p:txBody>
          <a:bodyPr/>
          <a:lstStyle/>
          <a:p>
            <a:pPr marL="0" indent="0">
              <a:lnSpc>
                <a:spcPct val="100000"/>
              </a:lnSpc>
              <a:spcBef>
                <a:spcPts val="0"/>
              </a:spcBef>
              <a:spcAft>
                <a:spcPts val="1200"/>
              </a:spcAft>
              <a:buNone/>
            </a:pPr>
            <a:r>
              <a:rPr lang="en-US" sz="1800" b="1" dirty="0">
                <a:latin typeface="Roboto Condensed Light" panose="02000000000000000000" pitchFamily="2" charset="0"/>
              </a:rPr>
              <a:t>Scrum: Delivers related or grouped changes in fixed time intervals.</a:t>
            </a:r>
          </a:p>
          <a:p>
            <a:pPr>
              <a:lnSpc>
                <a:spcPct val="100000"/>
              </a:lnSpc>
              <a:spcBef>
                <a:spcPts val="0"/>
              </a:spcBef>
              <a:spcAft>
                <a:spcPts val="1200"/>
              </a:spcAft>
            </a:pPr>
            <a:r>
              <a:rPr lang="en-US" sz="1800" dirty="0">
                <a:latin typeface="Roboto Condensed Light" panose="02000000000000000000" pitchFamily="2" charset="0"/>
              </a:rPr>
              <a:t>Coordinating the development or release of related items</a:t>
            </a:r>
          </a:p>
          <a:p>
            <a:pPr>
              <a:lnSpc>
                <a:spcPct val="100000"/>
              </a:lnSpc>
              <a:spcBef>
                <a:spcPts val="0"/>
              </a:spcBef>
              <a:spcAft>
                <a:spcPts val="1200"/>
              </a:spcAft>
            </a:pPr>
            <a:r>
              <a:rPr lang="en-US" sz="1800" dirty="0">
                <a:latin typeface="Roboto Condensed Light" panose="02000000000000000000" pitchFamily="2" charset="0"/>
              </a:rPr>
              <a:t>Maturing a product or service</a:t>
            </a:r>
          </a:p>
          <a:p>
            <a:pPr>
              <a:lnSpc>
                <a:spcPct val="100000"/>
              </a:lnSpc>
              <a:spcBef>
                <a:spcPts val="0"/>
              </a:spcBef>
              <a:spcAft>
                <a:spcPts val="1200"/>
              </a:spcAft>
            </a:pPr>
            <a:r>
              <a:rPr lang="en-US" sz="1800" dirty="0">
                <a:latin typeface="Roboto Condensed Light" panose="02000000000000000000" pitchFamily="2" charset="0"/>
              </a:rPr>
              <a:t>Interdependencies between work items</a:t>
            </a:r>
            <a:endParaRPr lang="en-CA" sz="1800" dirty="0">
              <a:latin typeface="Roboto Condensed Light" panose="02000000000000000000" pitchFamily="2" charset="0"/>
            </a:endParaRPr>
          </a:p>
        </p:txBody>
      </p:sp>
      <p:pic>
        <p:nvPicPr>
          <p:cNvPr id="10" name="Picture 9">
            <a:extLst>
              <a:ext uri="{FF2B5EF4-FFF2-40B4-BE49-F238E27FC236}">
                <a16:creationId xmlns:a16="http://schemas.microsoft.com/office/drawing/2014/main" id="{5D80B995-13E7-41B1-9FFC-97E0F53319C9}"/>
              </a:ext>
            </a:extLst>
          </p:cNvPr>
          <p:cNvPicPr>
            <a:picLocks noChangeAspect="1"/>
          </p:cNvPicPr>
          <p:nvPr/>
        </p:nvPicPr>
        <p:blipFill rotWithShape="1">
          <a:blip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59014" y="3936021"/>
            <a:ext cx="3253564" cy="2753014"/>
          </a:xfrm>
          <a:prstGeom prst="rect">
            <a:avLst/>
          </a:prstGeom>
          <a:ln>
            <a:noFill/>
          </a:ln>
          <a:effectLst>
            <a:softEdge rad="112500"/>
          </a:effectLst>
        </p:spPr>
      </p:pic>
      <p:pic>
        <p:nvPicPr>
          <p:cNvPr id="6" name="Picture 5" descr="Diagram&#10;&#10;Description automatically generated">
            <a:extLst>
              <a:ext uri="{FF2B5EF4-FFF2-40B4-BE49-F238E27FC236}">
                <a16:creationId xmlns:a16="http://schemas.microsoft.com/office/drawing/2014/main" id="{F5085454-02A4-4B14-A725-5A901A49B1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4942" y="3936021"/>
            <a:ext cx="2881732" cy="2753014"/>
          </a:xfrm>
          <a:prstGeom prst="rect">
            <a:avLst/>
          </a:prstGeom>
          <a:ln>
            <a:noFill/>
          </a:ln>
          <a:effectLst>
            <a:softEdge rad="112500"/>
          </a:effectLst>
        </p:spPr>
      </p:pic>
    </p:spTree>
    <p:extLst>
      <p:ext uri="{BB962C8B-B14F-4D97-AF65-F5344CB8AC3E}">
        <p14:creationId xmlns:p14="http://schemas.microsoft.com/office/powerpoint/2010/main" val="10990490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399870-4FDD-CE57-2CA7-387B4DBAF42F}"/>
              </a:ext>
            </a:extLst>
          </p:cNvPr>
          <p:cNvSpPr/>
          <p:nvPr/>
        </p:nvSpPr>
        <p:spPr>
          <a:xfrm>
            <a:off x="7916779" y="0"/>
            <a:ext cx="2374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itle 3">
            <a:extLst>
              <a:ext uri="{FF2B5EF4-FFF2-40B4-BE49-F238E27FC236}">
                <a16:creationId xmlns:a16="http://schemas.microsoft.com/office/drawing/2014/main" id="{DE955FFB-EC17-4F1D-9AA6-B928307E4308}"/>
              </a:ext>
            </a:extLst>
          </p:cNvPr>
          <p:cNvSpPr txBox="1">
            <a:spLocks/>
          </p:cNvSpPr>
          <p:nvPr/>
        </p:nvSpPr>
        <p:spPr>
          <a:xfrm>
            <a:off x="268941" y="305472"/>
            <a:ext cx="11924647" cy="752598"/>
          </a:xfrm>
          <a:prstGeom prst="rect">
            <a:avLst/>
          </a:prstGeom>
        </p:spPr>
        <p:txBody>
          <a:bodyPr vert="horz" lIns="0" tIns="0" rIns="0" bIns="0" rtlCol="0" anchor="t" anchorCtr="0">
            <a:normAutofit/>
          </a:bodyPr>
          <a:lstStyle>
            <a:lvl1pPr algn="l" defTabSz="914309" rtl="0" eaLnBrk="1" latinLnBrk="0" hangingPunct="1">
              <a:lnSpc>
                <a:spcPct val="90000"/>
              </a:lnSpc>
              <a:spcBef>
                <a:spcPct val="0"/>
              </a:spcBef>
              <a:buNone/>
              <a:defRPr sz="4000" b="1" i="0" kern="1200">
                <a:solidFill>
                  <a:srgbClr val="717171"/>
                </a:solidFill>
                <a:latin typeface="Montserrat SemiBold" pitchFamily="2" charset="77"/>
                <a:ea typeface="+mj-ea"/>
                <a:cs typeface="Arial" panose="020B060402020202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endParaRPr kumimoji="0" lang="en-CA" sz="2800" b="1" i="0" u="none" strike="noStrike" kern="1200" cap="none" spc="0" normalizeH="0" baseline="0" noProof="0" dirty="0">
              <a:ln>
                <a:noFill/>
              </a:ln>
              <a:solidFill>
                <a:srgbClr val="717171"/>
              </a:solidFill>
              <a:effectLst/>
              <a:uLnTx/>
              <a:uFillTx/>
              <a:latin typeface="Montserrat SemiBold" pitchFamily="2" charset="77"/>
              <a:ea typeface="+mj-ea"/>
            </a:endParaRPr>
          </a:p>
        </p:txBody>
      </p:sp>
      <p:sp>
        <p:nvSpPr>
          <p:cNvPr id="6" name="Text Placeholder 5">
            <a:extLst>
              <a:ext uri="{FF2B5EF4-FFF2-40B4-BE49-F238E27FC236}">
                <a16:creationId xmlns:a16="http://schemas.microsoft.com/office/drawing/2014/main" id="{E9492F91-7BF4-4A08-99FC-3BEBEC0D519E}"/>
              </a:ext>
            </a:extLst>
          </p:cNvPr>
          <p:cNvSpPr>
            <a:spLocks noGrp="1"/>
          </p:cNvSpPr>
          <p:nvPr>
            <p:ph type="body" sz="quarter" idx="11"/>
          </p:nvPr>
        </p:nvSpPr>
        <p:spPr>
          <a:xfrm>
            <a:off x="268941" y="1164750"/>
            <a:ext cx="7506827" cy="940704"/>
          </a:xfrm>
        </p:spPr>
        <p:txBody>
          <a:bodyPr/>
          <a:lstStyle/>
          <a:p>
            <a:r>
              <a:rPr lang="en-US" dirty="0"/>
              <a:t>With shared ownership instead of siloes, we are able to deliver value at the end of every iteration (AKA sprint).</a:t>
            </a:r>
          </a:p>
        </p:txBody>
      </p:sp>
      <p:sp>
        <p:nvSpPr>
          <p:cNvPr id="5" name="Title 4">
            <a:extLst>
              <a:ext uri="{FF2B5EF4-FFF2-40B4-BE49-F238E27FC236}">
                <a16:creationId xmlns:a16="http://schemas.microsoft.com/office/drawing/2014/main" id="{2BDB61EC-B1DC-4B49-B920-D276C535FDFD}"/>
              </a:ext>
            </a:extLst>
          </p:cNvPr>
          <p:cNvSpPr>
            <a:spLocks noGrp="1"/>
          </p:cNvSpPr>
          <p:nvPr>
            <p:ph type="title"/>
          </p:nvPr>
        </p:nvSpPr>
        <p:spPr/>
        <p:txBody>
          <a:bodyPr/>
          <a:lstStyle/>
          <a:p>
            <a:r>
              <a:rPr lang="en-CA" dirty="0"/>
              <a:t>Agile* SDLC </a:t>
            </a:r>
          </a:p>
        </p:txBody>
      </p:sp>
      <p:sp>
        <p:nvSpPr>
          <p:cNvPr id="42" name="TextBox 41">
            <a:extLst>
              <a:ext uri="{FF2B5EF4-FFF2-40B4-BE49-F238E27FC236}">
                <a16:creationId xmlns:a16="http://schemas.microsoft.com/office/drawing/2014/main" id="{F8BDC4DF-0A86-4F72-8AE6-6DB4F2A39AAA}"/>
              </a:ext>
            </a:extLst>
          </p:cNvPr>
          <p:cNvSpPr txBox="1"/>
          <p:nvPr/>
        </p:nvSpPr>
        <p:spPr>
          <a:xfrm>
            <a:off x="569639" y="6331193"/>
            <a:ext cx="7580272" cy="276999"/>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ea typeface="+mn-ea"/>
                <a:cs typeface="+mn-cs"/>
              </a:rPr>
              <a:t>* There are many Agile methodologies to choose from, but scrum is by far the most widely used (and is shown above).</a:t>
            </a:r>
          </a:p>
        </p:txBody>
      </p:sp>
      <p:sp>
        <p:nvSpPr>
          <p:cNvPr id="2" name="TextBox 1">
            <a:extLst>
              <a:ext uri="{FF2B5EF4-FFF2-40B4-BE49-F238E27FC236}">
                <a16:creationId xmlns:a16="http://schemas.microsoft.com/office/drawing/2014/main" id="{27A83853-FE86-4295-8C7B-544FDB32A8BD}"/>
              </a:ext>
            </a:extLst>
          </p:cNvPr>
          <p:cNvSpPr txBox="1"/>
          <p:nvPr/>
        </p:nvSpPr>
        <p:spPr>
          <a:xfrm>
            <a:off x="8891441" y="639097"/>
            <a:ext cx="3148252" cy="52880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3600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Key elements of the Agile SDLC</a:t>
            </a:r>
          </a:p>
          <a:p>
            <a:pPr marL="171450" marR="0" lvl="0" indent="-171450" algn="l" defTabSz="554492" rtl="0" eaLnBrk="1" fontAlgn="auto" latinLnBrk="0" hangingPunct="1">
              <a:lnSpc>
                <a:spcPct val="110000"/>
              </a:lnSpc>
              <a:spcBef>
                <a:spcPts val="0"/>
              </a:spcBef>
              <a:spcAft>
                <a:spcPts val="150"/>
              </a:spcAft>
              <a:buClrTx/>
              <a:buSzTx/>
              <a:buFont typeface="Arial" panose="020B0604020202020204" pitchFamily="34" charset="0"/>
              <a:buChar char="•"/>
              <a:tabLst/>
              <a:defRPr/>
            </a:pPr>
            <a:r>
              <a:rPr lang="en-US" sz="1200" b="1" dirty="0">
                <a:solidFill>
                  <a:schemeClr val="accent1">
                    <a:lumMod val="75000"/>
                  </a:schemeClr>
                </a:solidFill>
                <a:latin typeface="Roboto Condensed Light" panose="02000000000000000000" pitchFamily="2" charset="0"/>
                <a:ea typeface="Roboto Condensed Light" panose="02000000000000000000" pitchFamily="2" charset="0"/>
              </a:rPr>
              <a:t>It</a:t>
            </a:r>
            <a:r>
              <a:rPr kumimoji="0" lang="en-US"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 is not one-and-done: </a:t>
            </a:r>
            <a:r>
              <a:rPr kumimoji="0" lang="en-US"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There are many short iterations with constant feedback.</a:t>
            </a:r>
          </a:p>
          <a:p>
            <a:pPr marL="171450" marR="0" lvl="0" indent="-171450" algn="l" defTabSz="554492" rtl="0" eaLnBrk="1" fontAlgn="auto" latinLnBrk="0" hangingPunct="1">
              <a:lnSpc>
                <a:spcPct val="110000"/>
              </a:lnSpc>
              <a:spcBef>
                <a:spcPts val="0"/>
              </a:spcBef>
              <a:spcAft>
                <a:spcPts val="15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There is an empowered product owner: </a:t>
            </a:r>
            <a:r>
              <a:rPr kumimoji="0" lang="en-US"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This is a single authoritative voice that represents stakeholders.</a:t>
            </a:r>
          </a:p>
          <a:p>
            <a:pPr marL="171450" marR="0" lvl="0" indent="-171450" algn="l" defTabSz="554492" rtl="0" eaLnBrk="1" fontAlgn="auto" latinLnBrk="0" hangingPunct="1">
              <a:lnSpc>
                <a:spcPct val="110000"/>
              </a:lnSpc>
              <a:spcBef>
                <a:spcPts val="0"/>
              </a:spcBef>
              <a:spcAft>
                <a:spcPts val="15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There is a fluid product backlog: </a:t>
            </a:r>
            <a:r>
              <a:rPr kumimoji="0" lang="en-US"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This enables prioritization of requirements just in time.</a:t>
            </a:r>
          </a:p>
          <a:p>
            <a:pPr marL="171450" marR="0" lvl="0" indent="-171450" algn="l" defTabSz="554492" rtl="0" eaLnBrk="1" fontAlgn="auto" latinLnBrk="0" hangingPunct="1">
              <a:lnSpc>
                <a:spcPct val="110000"/>
              </a:lnSpc>
              <a:spcBef>
                <a:spcPts val="0"/>
              </a:spcBef>
              <a:spcAft>
                <a:spcPts val="15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Cross-functional, self-managing team: </a:t>
            </a:r>
            <a:r>
              <a:rPr kumimoji="0" lang="en-US"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This team </a:t>
            </a:r>
            <a:r>
              <a:rPr kumimoji="0" lang="en-CA"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makes commitments and is empowered by the org to do so.</a:t>
            </a:r>
          </a:p>
          <a:p>
            <a:pPr marL="171450" marR="0" lvl="0" indent="-171450" algn="l" defTabSz="554492" rtl="0" eaLnBrk="1" fontAlgn="auto" latinLnBrk="0" hangingPunct="1">
              <a:lnSpc>
                <a:spcPct val="110000"/>
              </a:lnSpc>
              <a:spcBef>
                <a:spcPts val="0"/>
              </a:spcBef>
              <a:spcAft>
                <a:spcPts val="15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Working, tested code at the end of each sprint</a:t>
            </a:r>
            <a:r>
              <a:rPr kumimoji="0" lang="en-CA"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 Value becomes more deterministic along sprint boundaries.</a:t>
            </a:r>
            <a:endParaRPr kumimoji="0" lang="en-CA"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endParaRPr>
          </a:p>
          <a:p>
            <a:pPr marL="171450" marR="0" lvl="0" indent="-171450" algn="l" defTabSz="554492" rtl="0" eaLnBrk="1" fontAlgn="auto" latinLnBrk="0" hangingPunct="1">
              <a:lnSpc>
                <a:spcPct val="110000"/>
              </a:lnSpc>
              <a:spcBef>
                <a:spcPts val="0"/>
              </a:spcBef>
              <a:spcAft>
                <a:spcPts val="15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Demonstrate to stakeholders: </a:t>
            </a:r>
            <a:r>
              <a:rPr kumimoji="0" lang="en-CA"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Allow them to see and use the functionality and provide necessary feedback.</a:t>
            </a:r>
          </a:p>
          <a:p>
            <a:pPr marL="171450" marR="0" lvl="0" indent="-171450" algn="l" defTabSz="554492" rtl="0" eaLnBrk="1" fontAlgn="auto" latinLnBrk="0" hangingPunct="1">
              <a:lnSpc>
                <a:spcPct val="110000"/>
              </a:lnSpc>
              <a:spcBef>
                <a:spcPts val="0"/>
              </a:spcBef>
              <a:spcAft>
                <a:spcPts val="15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Feedback is being continuously injected back into product backlog</a:t>
            </a:r>
            <a:r>
              <a:rPr kumimoji="0" lang="en-CA"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 This shapes the future of the solution.</a:t>
            </a:r>
          </a:p>
          <a:p>
            <a:pPr marL="171450" marR="0" lvl="0" indent="-171450" algn="l" defTabSz="554492" rtl="0" eaLnBrk="1" fontAlgn="auto" latinLnBrk="0" hangingPunct="1">
              <a:lnSpc>
                <a:spcPct val="110000"/>
              </a:lnSpc>
              <a:spcBef>
                <a:spcPts val="0"/>
              </a:spcBef>
              <a:spcAft>
                <a:spcPts val="15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Continuous improvement</a:t>
            </a:r>
            <a:r>
              <a:rPr kumimoji="0" lang="en-CA"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 through sprint retrospectives.</a:t>
            </a:r>
          </a:p>
          <a:p>
            <a:pPr marL="171450" marR="0" lvl="0" indent="-171450" algn="l" defTabSz="554492" rtl="0" eaLnBrk="1" fontAlgn="auto" latinLnBrk="0" hangingPunct="1">
              <a:lnSpc>
                <a:spcPct val="110000"/>
              </a:lnSpc>
              <a:spcBef>
                <a:spcPts val="0"/>
              </a:spcBef>
              <a:spcAft>
                <a:spcPts val="15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Internally governed</a:t>
            </a:r>
            <a:r>
              <a:rPr kumimoji="0" lang="en-CA" sz="1200" b="0" i="0" u="none" strike="noStrike" kern="1200" cap="none" spc="0" normalizeH="0" baseline="0" noProof="0" dirty="0">
                <a:ln>
                  <a:noFill/>
                </a:ln>
                <a:solidFill>
                  <a:schemeClr val="accent1">
                    <a:lumMod val="75000"/>
                  </a:schemeClr>
                </a:solidFill>
                <a:effectLst/>
                <a:uLnTx/>
                <a:uFillTx/>
                <a:latin typeface="Roboto Condensed Light" panose="02000000000000000000" pitchFamily="2" charset="0"/>
                <a:ea typeface="Roboto Condensed Light" panose="02000000000000000000" pitchFamily="2" charset="0"/>
                <a:cs typeface="+mn-cs"/>
              </a:rPr>
              <a:t> when done right (the virtuous cycle of sprint-demo-feedback).</a:t>
            </a:r>
          </a:p>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40" name="Right Arrow 4">
            <a:extLst>
              <a:ext uri="{FF2B5EF4-FFF2-40B4-BE49-F238E27FC236}">
                <a16:creationId xmlns:a16="http://schemas.microsoft.com/office/drawing/2014/main" id="{5A26840C-4B10-4F17-ABDA-09CDA9A8CEF4}"/>
              </a:ext>
            </a:extLst>
          </p:cNvPr>
          <p:cNvSpPr/>
          <p:nvPr/>
        </p:nvSpPr>
        <p:spPr>
          <a:xfrm>
            <a:off x="3436295" y="4311970"/>
            <a:ext cx="2866338" cy="518573"/>
          </a:xfrm>
          <a:prstGeom prst="rightArrow">
            <a:avLst>
              <a:gd name="adj1" fmla="val 37906"/>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1" name="Freeform 2">
            <a:extLst>
              <a:ext uri="{FF2B5EF4-FFF2-40B4-BE49-F238E27FC236}">
                <a16:creationId xmlns:a16="http://schemas.microsoft.com/office/drawing/2014/main" id="{95E76AC5-9924-49FC-8CBF-6CE364C9928F}"/>
              </a:ext>
            </a:extLst>
          </p:cNvPr>
          <p:cNvSpPr/>
          <p:nvPr/>
        </p:nvSpPr>
        <p:spPr>
          <a:xfrm>
            <a:off x="3395800" y="2626178"/>
            <a:ext cx="2084750" cy="2040117"/>
          </a:xfrm>
          <a:custGeom>
            <a:avLst/>
            <a:gdLst>
              <a:gd name="connsiteX0" fmla="*/ 3530736 w 6612229"/>
              <a:gd name="connsiteY0" fmla="*/ 195 h 6228031"/>
              <a:gd name="connsiteX1" fmla="*/ 5629685 w 6612229"/>
              <a:gd name="connsiteY1" fmla="*/ 844165 h 6228031"/>
              <a:gd name="connsiteX2" fmla="*/ 6393422 w 6612229"/>
              <a:gd name="connsiteY2" fmla="*/ 4258907 h 6228031"/>
              <a:gd name="connsiteX3" fmla="*/ 3500516 w 6612229"/>
              <a:gd name="connsiteY3" fmla="*/ 6226210 h 6228031"/>
              <a:gd name="connsiteX4" fmla="*/ 3500309 w 6612229"/>
              <a:gd name="connsiteY4" fmla="*/ 6063046 h 6228031"/>
              <a:gd name="connsiteX5" fmla="*/ 3500309 w 6612229"/>
              <a:gd name="connsiteY5" fmla="*/ 6228031 h 6228031"/>
              <a:gd name="connsiteX6" fmla="*/ 974850 w 6612229"/>
              <a:gd name="connsiteY6" fmla="*/ 6228031 h 6228031"/>
              <a:gd name="connsiteX7" fmla="*/ 974850 w 6612229"/>
              <a:gd name="connsiteY7" fmla="*/ 5630463 h 6228031"/>
              <a:gd name="connsiteX8" fmla="*/ 3500309 w 6612229"/>
              <a:gd name="connsiteY8" fmla="*/ 5630463 h 6228031"/>
              <a:gd name="connsiteX9" fmla="*/ 3500309 w 6612229"/>
              <a:gd name="connsiteY9" fmla="*/ 5634264 h 6228031"/>
              <a:gd name="connsiteX10" fmla="*/ 3690128 w 6612229"/>
              <a:gd name="connsiteY10" fmla="*/ 5626895 h 6228031"/>
              <a:gd name="connsiteX11" fmla="*/ 5830856 w 6612229"/>
              <a:gd name="connsiteY11" fmla="*/ 4071245 h 6228031"/>
              <a:gd name="connsiteX12" fmla="*/ 5270909 w 6612229"/>
              <a:gd name="connsiteY12" fmla="*/ 1320360 h 6228031"/>
              <a:gd name="connsiteX13" fmla="*/ 2515064 w 6612229"/>
              <a:gd name="connsiteY13" fmla="*/ 790484 h 6228031"/>
              <a:gd name="connsiteX14" fmla="*/ 973039 w 6612229"/>
              <a:gd name="connsiteY14" fmla="*/ 3136018 h 6228031"/>
              <a:gd name="connsiteX15" fmla="*/ 1357921 w 6612229"/>
              <a:gd name="connsiteY15" fmla="*/ 3027521 h 6228031"/>
              <a:gd name="connsiteX16" fmla="*/ 782916 w 6612229"/>
              <a:gd name="connsiteY16" fmla="*/ 3878112 h 6228031"/>
              <a:gd name="connsiteX17" fmla="*/ 0 w 6612229"/>
              <a:gd name="connsiteY17" fmla="*/ 3410316 h 6228031"/>
              <a:gd name="connsiteX18" fmla="*/ 386705 w 6612229"/>
              <a:gd name="connsiteY18" fmla="*/ 3301304 h 6228031"/>
              <a:gd name="connsiteX19" fmla="*/ 2175068 w 6612229"/>
              <a:gd name="connsiteY19" fmla="*/ 293982 h 6228031"/>
              <a:gd name="connsiteX20" fmla="*/ 3530736 w 6612229"/>
              <a:gd name="connsiteY20" fmla="*/ 195 h 622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229" h="6228031">
                <a:moveTo>
                  <a:pt x="3530736" y="195"/>
                </a:moveTo>
                <a:cubicBezTo>
                  <a:pt x="4295660" y="8752"/>
                  <a:pt x="5048371" y="298526"/>
                  <a:pt x="5629685" y="844165"/>
                </a:cubicBezTo>
                <a:cubicBezTo>
                  <a:pt x="6560926" y="1718255"/>
                  <a:pt x="6863672" y="3071861"/>
                  <a:pt x="6393422" y="4258907"/>
                </a:cubicBezTo>
                <a:cubicBezTo>
                  <a:pt x="5923566" y="5444959"/>
                  <a:pt x="4777122" y="6224591"/>
                  <a:pt x="3500516" y="6226210"/>
                </a:cubicBezTo>
                <a:lnTo>
                  <a:pt x="3500309" y="6063046"/>
                </a:lnTo>
                <a:lnTo>
                  <a:pt x="3500309" y="6228031"/>
                </a:lnTo>
                <a:lnTo>
                  <a:pt x="974850" y="6228031"/>
                </a:lnTo>
                <a:lnTo>
                  <a:pt x="974850" y="5630463"/>
                </a:lnTo>
                <a:lnTo>
                  <a:pt x="3500309" y="5630463"/>
                </a:lnTo>
                <a:lnTo>
                  <a:pt x="3500309" y="5634264"/>
                </a:lnTo>
                <a:lnTo>
                  <a:pt x="3690128" y="5626895"/>
                </a:lnTo>
                <a:cubicBezTo>
                  <a:pt x="4634928" y="5554563"/>
                  <a:pt x="5466676" y="4956777"/>
                  <a:pt x="5830856" y="4071245"/>
                </a:cubicBezTo>
                <a:cubicBezTo>
                  <a:pt x="6219727" y="3125674"/>
                  <a:pt x="5998555" y="2039109"/>
                  <a:pt x="5270909" y="1320360"/>
                </a:cubicBezTo>
                <a:cubicBezTo>
                  <a:pt x="4544362" y="602697"/>
                  <a:pt x="3456350" y="393501"/>
                  <a:pt x="2515064" y="790484"/>
                </a:cubicBezTo>
                <a:cubicBezTo>
                  <a:pt x="1572757" y="1187898"/>
                  <a:pt x="963757" y="2114231"/>
                  <a:pt x="973039" y="3136018"/>
                </a:cubicBezTo>
                <a:lnTo>
                  <a:pt x="1357921" y="3027521"/>
                </a:lnTo>
                <a:lnTo>
                  <a:pt x="782916" y="3878112"/>
                </a:lnTo>
                <a:lnTo>
                  <a:pt x="0" y="3410316"/>
                </a:lnTo>
                <a:lnTo>
                  <a:pt x="386705" y="3301304"/>
                </a:lnTo>
                <a:cubicBezTo>
                  <a:pt x="309500" y="2027336"/>
                  <a:pt x="1018345" y="835339"/>
                  <a:pt x="2175068" y="293982"/>
                </a:cubicBezTo>
                <a:cubicBezTo>
                  <a:pt x="2608431" y="91164"/>
                  <a:pt x="3071782" y="-4939"/>
                  <a:pt x="3530736" y="195"/>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4" name="TextBox 43">
            <a:extLst>
              <a:ext uri="{FF2B5EF4-FFF2-40B4-BE49-F238E27FC236}">
                <a16:creationId xmlns:a16="http://schemas.microsoft.com/office/drawing/2014/main" id="{2D9D8D11-6EF3-47AF-B88C-6CD0137FB5F4}"/>
              </a:ext>
            </a:extLst>
          </p:cNvPr>
          <p:cNvSpPr txBox="1"/>
          <p:nvPr/>
        </p:nvSpPr>
        <p:spPr>
          <a:xfrm>
            <a:off x="5252966" y="2564611"/>
            <a:ext cx="697627" cy="400110"/>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76B7"/>
                </a:solidFill>
                <a:effectLst/>
                <a:uLnTx/>
                <a:uFillTx/>
                <a:latin typeface="Montserrat Semi" pitchFamily="2" charset="77"/>
                <a:ea typeface="League Spartan" charset="0"/>
                <a:cs typeface="Poppins" pitchFamily="2" charset="77"/>
              </a:rPr>
              <a:t>Daily</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76B7"/>
                </a:solidFill>
                <a:effectLst/>
                <a:uLnTx/>
                <a:uFillTx/>
                <a:latin typeface="Montserrat Semi" pitchFamily="2" charset="77"/>
                <a:ea typeface="League Spartan" charset="0"/>
                <a:cs typeface="Poppins" pitchFamily="2" charset="77"/>
              </a:rPr>
              <a:t>Standup</a:t>
            </a:r>
          </a:p>
        </p:txBody>
      </p:sp>
      <p:pic>
        <p:nvPicPr>
          <p:cNvPr id="45" name="Picture 44">
            <a:extLst>
              <a:ext uri="{FF2B5EF4-FFF2-40B4-BE49-F238E27FC236}">
                <a16:creationId xmlns:a16="http://schemas.microsoft.com/office/drawing/2014/main" id="{F5A24AAB-27E4-4590-99B7-32D91A193BDC}"/>
              </a:ext>
            </a:extLst>
          </p:cNvPr>
          <p:cNvPicPr>
            <a:picLocks noChangeAspect="1"/>
          </p:cNvPicPr>
          <p:nvPr/>
        </p:nvPicPr>
        <p:blipFill>
          <a:blip r:embed="rId2"/>
          <a:stretch>
            <a:fillRect/>
          </a:stretch>
        </p:blipFill>
        <p:spPr>
          <a:xfrm>
            <a:off x="5810441" y="1812227"/>
            <a:ext cx="1099178" cy="790296"/>
          </a:xfrm>
          <a:prstGeom prst="rect">
            <a:avLst/>
          </a:prstGeom>
        </p:spPr>
      </p:pic>
      <p:pic>
        <p:nvPicPr>
          <p:cNvPr id="46" name="Picture 45">
            <a:extLst>
              <a:ext uri="{FF2B5EF4-FFF2-40B4-BE49-F238E27FC236}">
                <a16:creationId xmlns:a16="http://schemas.microsoft.com/office/drawing/2014/main" id="{C8556148-F9B0-44F7-964B-2AD291D124F7}"/>
              </a:ext>
            </a:extLst>
          </p:cNvPr>
          <p:cNvPicPr>
            <a:picLocks noChangeAspect="1"/>
          </p:cNvPicPr>
          <p:nvPr/>
        </p:nvPicPr>
        <p:blipFill>
          <a:blip r:embed="rId3"/>
          <a:stretch>
            <a:fillRect/>
          </a:stretch>
        </p:blipFill>
        <p:spPr>
          <a:xfrm>
            <a:off x="4300632" y="1789702"/>
            <a:ext cx="738480" cy="766701"/>
          </a:xfrm>
          <a:prstGeom prst="rect">
            <a:avLst/>
          </a:prstGeom>
        </p:spPr>
      </p:pic>
      <p:sp>
        <p:nvSpPr>
          <p:cNvPr id="47" name="Rectangle 46">
            <a:extLst>
              <a:ext uri="{FF2B5EF4-FFF2-40B4-BE49-F238E27FC236}">
                <a16:creationId xmlns:a16="http://schemas.microsoft.com/office/drawing/2014/main" id="{866988D9-EEEE-44B3-BAF7-962D5DAFEB9E}"/>
              </a:ext>
            </a:extLst>
          </p:cNvPr>
          <p:cNvSpPr/>
          <p:nvPr/>
        </p:nvSpPr>
        <p:spPr>
          <a:xfrm>
            <a:off x="3657139" y="2250562"/>
            <a:ext cx="699014" cy="31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Scrum </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master</a:t>
            </a:r>
          </a:p>
        </p:txBody>
      </p:sp>
      <p:sp>
        <p:nvSpPr>
          <p:cNvPr id="48" name="Arrow: Bent 47">
            <a:extLst>
              <a:ext uri="{FF2B5EF4-FFF2-40B4-BE49-F238E27FC236}">
                <a16:creationId xmlns:a16="http://schemas.microsoft.com/office/drawing/2014/main" id="{9A15D968-1558-4078-81A5-B1CFED84FE63}"/>
              </a:ext>
            </a:extLst>
          </p:cNvPr>
          <p:cNvSpPr/>
          <p:nvPr/>
        </p:nvSpPr>
        <p:spPr>
          <a:xfrm rot="10800000">
            <a:off x="1636765" y="5183596"/>
            <a:ext cx="5185232" cy="810173"/>
          </a:xfrm>
          <a:prstGeom prst="bentArrow">
            <a:avLst>
              <a:gd name="adj1" fmla="val 23389"/>
              <a:gd name="adj2" fmla="val 28935"/>
              <a:gd name="adj3" fmla="val 25000"/>
              <a:gd name="adj4" fmla="val 4375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49" name="Rectangle 48">
            <a:extLst>
              <a:ext uri="{FF2B5EF4-FFF2-40B4-BE49-F238E27FC236}">
                <a16:creationId xmlns:a16="http://schemas.microsoft.com/office/drawing/2014/main" id="{A019C7F0-2789-440B-808D-F7AC9CBFE6A2}"/>
              </a:ext>
            </a:extLst>
          </p:cNvPr>
          <p:cNvSpPr/>
          <p:nvPr/>
        </p:nvSpPr>
        <p:spPr>
          <a:xfrm>
            <a:off x="3574583" y="5927129"/>
            <a:ext cx="2235680" cy="22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Stakeholder feedback</a:t>
            </a:r>
          </a:p>
        </p:txBody>
      </p:sp>
      <p:sp>
        <p:nvSpPr>
          <p:cNvPr id="50" name="Rectangle 49">
            <a:extLst>
              <a:ext uri="{FF2B5EF4-FFF2-40B4-BE49-F238E27FC236}">
                <a16:creationId xmlns:a16="http://schemas.microsoft.com/office/drawing/2014/main" id="{9F405215-444C-48DC-83BB-531A23B0E0D1}"/>
              </a:ext>
            </a:extLst>
          </p:cNvPr>
          <p:cNvSpPr/>
          <p:nvPr/>
        </p:nvSpPr>
        <p:spPr>
          <a:xfrm>
            <a:off x="6223436" y="3852499"/>
            <a:ext cx="842172" cy="43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Potentially deployable solution</a:t>
            </a:r>
          </a:p>
        </p:txBody>
      </p:sp>
      <p:pic>
        <p:nvPicPr>
          <p:cNvPr id="95" name="Picture 94">
            <a:extLst>
              <a:ext uri="{FF2B5EF4-FFF2-40B4-BE49-F238E27FC236}">
                <a16:creationId xmlns:a16="http://schemas.microsoft.com/office/drawing/2014/main" id="{B1490339-990F-46FF-93CC-64B04EF7C7AF}"/>
              </a:ext>
            </a:extLst>
          </p:cNvPr>
          <p:cNvPicPr>
            <a:picLocks noChangeAspect="1"/>
          </p:cNvPicPr>
          <p:nvPr/>
        </p:nvPicPr>
        <p:blipFill>
          <a:blip r:embed="rId4"/>
          <a:stretch>
            <a:fillRect/>
          </a:stretch>
        </p:blipFill>
        <p:spPr>
          <a:xfrm>
            <a:off x="8033756" y="4469909"/>
            <a:ext cx="816215" cy="584609"/>
          </a:xfrm>
          <a:prstGeom prst="rect">
            <a:avLst/>
          </a:prstGeom>
        </p:spPr>
      </p:pic>
      <p:pic>
        <p:nvPicPr>
          <p:cNvPr id="96" name="Picture 95">
            <a:extLst>
              <a:ext uri="{FF2B5EF4-FFF2-40B4-BE49-F238E27FC236}">
                <a16:creationId xmlns:a16="http://schemas.microsoft.com/office/drawing/2014/main" id="{CF26BBD3-AE3C-4FC1-806D-F4AA298A8839}"/>
              </a:ext>
            </a:extLst>
          </p:cNvPr>
          <p:cNvPicPr>
            <a:picLocks noChangeAspect="1"/>
          </p:cNvPicPr>
          <p:nvPr/>
        </p:nvPicPr>
        <p:blipFill>
          <a:blip r:embed="rId3"/>
          <a:stretch>
            <a:fillRect/>
          </a:stretch>
        </p:blipFill>
        <p:spPr>
          <a:xfrm>
            <a:off x="8033756" y="3536134"/>
            <a:ext cx="738480" cy="766701"/>
          </a:xfrm>
          <a:prstGeom prst="rect">
            <a:avLst/>
          </a:prstGeom>
        </p:spPr>
      </p:pic>
      <p:pic>
        <p:nvPicPr>
          <p:cNvPr id="97" name="Picture 96">
            <a:extLst>
              <a:ext uri="{FF2B5EF4-FFF2-40B4-BE49-F238E27FC236}">
                <a16:creationId xmlns:a16="http://schemas.microsoft.com/office/drawing/2014/main" id="{F1F11535-F338-44C5-81EF-D362635AE68A}"/>
              </a:ext>
            </a:extLst>
          </p:cNvPr>
          <p:cNvPicPr>
            <a:picLocks noChangeAspect="1"/>
          </p:cNvPicPr>
          <p:nvPr/>
        </p:nvPicPr>
        <p:blipFill>
          <a:blip r:embed="rId5"/>
          <a:stretch>
            <a:fillRect/>
          </a:stretch>
        </p:blipFill>
        <p:spPr>
          <a:xfrm>
            <a:off x="7067681" y="4316161"/>
            <a:ext cx="1082230" cy="725031"/>
          </a:xfrm>
          <a:prstGeom prst="rect">
            <a:avLst/>
          </a:prstGeom>
        </p:spPr>
      </p:pic>
      <p:pic>
        <p:nvPicPr>
          <p:cNvPr id="98" name="Picture 97">
            <a:extLst>
              <a:ext uri="{FF2B5EF4-FFF2-40B4-BE49-F238E27FC236}">
                <a16:creationId xmlns:a16="http://schemas.microsoft.com/office/drawing/2014/main" id="{C3D6855D-AE58-4699-9E03-81887A542F79}"/>
              </a:ext>
            </a:extLst>
          </p:cNvPr>
          <p:cNvPicPr>
            <a:picLocks noChangeAspect="1"/>
          </p:cNvPicPr>
          <p:nvPr/>
        </p:nvPicPr>
        <p:blipFill>
          <a:blip r:embed="rId2"/>
          <a:stretch>
            <a:fillRect/>
          </a:stretch>
        </p:blipFill>
        <p:spPr>
          <a:xfrm>
            <a:off x="7068021" y="3573580"/>
            <a:ext cx="1099178" cy="790296"/>
          </a:xfrm>
          <a:prstGeom prst="rect">
            <a:avLst/>
          </a:prstGeom>
        </p:spPr>
      </p:pic>
      <p:sp>
        <p:nvSpPr>
          <p:cNvPr id="99" name="Rectangle 98">
            <a:extLst>
              <a:ext uri="{FF2B5EF4-FFF2-40B4-BE49-F238E27FC236}">
                <a16:creationId xmlns:a16="http://schemas.microsoft.com/office/drawing/2014/main" id="{A57D24A8-96F6-468D-8ACC-BDE241267A5F}"/>
              </a:ext>
            </a:extLst>
          </p:cNvPr>
          <p:cNvSpPr/>
          <p:nvPr/>
        </p:nvSpPr>
        <p:spPr>
          <a:xfrm>
            <a:off x="6296757" y="4867472"/>
            <a:ext cx="809749" cy="285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576B7"/>
                </a:solidFill>
                <a:effectLst/>
                <a:uLnTx/>
                <a:uFillTx/>
                <a:latin typeface="Montserrat Semi" pitchFamily="2" charset="77"/>
                <a:ea typeface="+mn-ea"/>
                <a:cs typeface="Poppins" pitchFamily="2" charset="77"/>
              </a:rPr>
              <a:t>Sprint demo</a:t>
            </a:r>
          </a:p>
        </p:txBody>
      </p:sp>
      <p:sp>
        <p:nvSpPr>
          <p:cNvPr id="43" name="Freeform 3">
            <a:extLst>
              <a:ext uri="{FF2B5EF4-FFF2-40B4-BE49-F238E27FC236}">
                <a16:creationId xmlns:a16="http://schemas.microsoft.com/office/drawing/2014/main" id="{9AA01142-7904-4FD4-A6BF-927EE9D5EED8}"/>
              </a:ext>
            </a:extLst>
          </p:cNvPr>
          <p:cNvSpPr/>
          <p:nvPr/>
        </p:nvSpPr>
        <p:spPr>
          <a:xfrm rot="3121015" flipH="1">
            <a:off x="5026836" y="2343986"/>
            <a:ext cx="1286359" cy="899884"/>
          </a:xfrm>
          <a:custGeom>
            <a:avLst/>
            <a:gdLst>
              <a:gd name="connsiteX0" fmla="*/ 3441125 w 4406136"/>
              <a:gd name="connsiteY0" fmla="*/ 322111 h 3211894"/>
              <a:gd name="connsiteX1" fmla="*/ 2352747 w 4406136"/>
              <a:gd name="connsiteY1" fmla="*/ 130 h 3211894"/>
              <a:gd name="connsiteX2" fmla="*/ 1449382 w 4406136"/>
              <a:gd name="connsiteY2" fmla="*/ 195931 h 3211894"/>
              <a:gd name="connsiteX3" fmla="*/ 257686 w 4406136"/>
              <a:gd name="connsiteY3" fmla="*/ 2200233 h 3211894"/>
              <a:gd name="connsiteX4" fmla="*/ 0 w 4406136"/>
              <a:gd name="connsiteY4" fmla="*/ 2272886 h 3211894"/>
              <a:gd name="connsiteX5" fmla="*/ 521705 w 4406136"/>
              <a:gd name="connsiteY5" fmla="*/ 2584660 h 3211894"/>
              <a:gd name="connsiteX6" fmla="*/ 904866 w 4406136"/>
              <a:gd name="connsiteY6" fmla="*/ 2017763 h 3211894"/>
              <a:gd name="connsiteX7" fmla="*/ 648396 w 4406136"/>
              <a:gd name="connsiteY7" fmla="*/ 2090074 h 3211894"/>
              <a:gd name="connsiteX8" fmla="*/ 1675942 w 4406136"/>
              <a:gd name="connsiteY8" fmla="*/ 526837 h 3211894"/>
              <a:gd name="connsiteX9" fmla="*/ 3512331 w 4406136"/>
              <a:gd name="connsiteY9" fmla="*/ 879985 h 3211894"/>
              <a:gd name="connsiteX10" fmla="*/ 3885459 w 4406136"/>
              <a:gd name="connsiteY10" fmla="*/ 2713379 h 3211894"/>
              <a:gd name="connsiteX11" fmla="*/ 3648724 w 4406136"/>
              <a:gd name="connsiteY11" fmla="*/ 3117583 h 3211894"/>
              <a:gd name="connsiteX12" fmla="*/ 3609582 w 4406136"/>
              <a:gd name="connsiteY12" fmla="*/ 3163644 h 3211894"/>
              <a:gd name="connsiteX13" fmla="*/ 3739619 w 4406136"/>
              <a:gd name="connsiteY13" fmla="*/ 3169790 h 3211894"/>
              <a:gd name="connsiteX14" fmla="*/ 3909073 w 4406136"/>
              <a:gd name="connsiteY14" fmla="*/ 3187147 h 3211894"/>
              <a:gd name="connsiteX15" fmla="*/ 4065138 w 4406136"/>
              <a:gd name="connsiteY15" fmla="*/ 3211894 h 3211894"/>
              <a:gd name="connsiteX16" fmla="*/ 4122498 w 4406136"/>
              <a:gd name="connsiteY16" fmla="*/ 3121697 h 3211894"/>
              <a:gd name="connsiteX17" fmla="*/ 4260331 w 4406136"/>
              <a:gd name="connsiteY17" fmla="*/ 2838450 h 3211894"/>
              <a:gd name="connsiteX18" fmla="*/ 3751406 w 4406136"/>
              <a:gd name="connsiteY18" fmla="*/ 562614 h 3211894"/>
              <a:gd name="connsiteX19" fmla="*/ 3441125 w 4406136"/>
              <a:gd name="connsiteY19" fmla="*/ 322111 h 321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06136" h="3211894">
                <a:moveTo>
                  <a:pt x="3441125" y="322111"/>
                </a:moveTo>
                <a:cubicBezTo>
                  <a:pt x="3112743" y="114110"/>
                  <a:pt x="2735034" y="4407"/>
                  <a:pt x="2352747" y="130"/>
                </a:cubicBezTo>
                <a:cubicBezTo>
                  <a:pt x="2046918" y="-3292"/>
                  <a:pt x="1738159" y="60758"/>
                  <a:pt x="1449382" y="195931"/>
                </a:cubicBezTo>
                <a:cubicBezTo>
                  <a:pt x="678586" y="556732"/>
                  <a:pt x="206239" y="1351167"/>
                  <a:pt x="257686" y="2200233"/>
                </a:cubicBezTo>
                <a:lnTo>
                  <a:pt x="0" y="2272886"/>
                </a:lnTo>
                <a:lnTo>
                  <a:pt x="521705" y="2584660"/>
                </a:lnTo>
                <a:lnTo>
                  <a:pt x="904866" y="2017763"/>
                </a:lnTo>
                <a:lnTo>
                  <a:pt x="648396" y="2090074"/>
                </a:lnTo>
                <a:cubicBezTo>
                  <a:pt x="642211" y="1409080"/>
                  <a:pt x="1048025" y="791703"/>
                  <a:pt x="1675942" y="526837"/>
                </a:cubicBezTo>
                <a:cubicBezTo>
                  <a:pt x="2303179" y="262258"/>
                  <a:pt x="3028188" y="401682"/>
                  <a:pt x="3512331" y="879985"/>
                </a:cubicBezTo>
                <a:cubicBezTo>
                  <a:pt x="3997207" y="1359013"/>
                  <a:pt x="4144588" y="2083180"/>
                  <a:pt x="3885459" y="2713379"/>
                </a:cubicBezTo>
                <a:cubicBezTo>
                  <a:pt x="3824790" y="2860925"/>
                  <a:pt x="3744648" y="2996485"/>
                  <a:pt x="3648724" y="3117583"/>
                </a:cubicBezTo>
                <a:lnTo>
                  <a:pt x="3609582" y="3163644"/>
                </a:lnTo>
                <a:lnTo>
                  <a:pt x="3739619" y="3169790"/>
                </a:lnTo>
                <a:cubicBezTo>
                  <a:pt x="3796130" y="3174012"/>
                  <a:pt x="3852636" y="3179792"/>
                  <a:pt x="3909073" y="3187147"/>
                </a:cubicBezTo>
                <a:lnTo>
                  <a:pt x="4065138" y="3211894"/>
                </a:lnTo>
                <a:lnTo>
                  <a:pt x="4122498" y="3121697"/>
                </a:lnTo>
                <a:cubicBezTo>
                  <a:pt x="4175013" y="3031836"/>
                  <a:pt x="4221195" y="2937259"/>
                  <a:pt x="4260331" y="2838450"/>
                </a:cubicBezTo>
                <a:cubicBezTo>
                  <a:pt x="4573688" y="2047315"/>
                  <a:pt x="4371950" y="1145172"/>
                  <a:pt x="3751406" y="562614"/>
                </a:cubicBezTo>
                <a:cubicBezTo>
                  <a:pt x="3654564" y="471700"/>
                  <a:pt x="3550586" y="391445"/>
                  <a:pt x="3441125" y="32211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1" name="Rectangle 100">
            <a:extLst>
              <a:ext uri="{FF2B5EF4-FFF2-40B4-BE49-F238E27FC236}">
                <a16:creationId xmlns:a16="http://schemas.microsoft.com/office/drawing/2014/main" id="{8B072083-1783-4121-BE4C-1190AE51D0FF}"/>
              </a:ext>
            </a:extLst>
          </p:cNvPr>
          <p:cNvSpPr/>
          <p:nvPr/>
        </p:nvSpPr>
        <p:spPr>
          <a:xfrm>
            <a:off x="2665452" y="5038658"/>
            <a:ext cx="770843" cy="352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Sprint</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backlog</a:t>
            </a:r>
          </a:p>
        </p:txBody>
      </p:sp>
      <p:sp>
        <p:nvSpPr>
          <p:cNvPr id="103" name="Rectangle 102">
            <a:extLst>
              <a:ext uri="{FF2B5EF4-FFF2-40B4-BE49-F238E27FC236}">
                <a16:creationId xmlns:a16="http://schemas.microsoft.com/office/drawing/2014/main" id="{847DC1F4-7AEE-445E-9272-9A8577F75E74}"/>
              </a:ext>
            </a:extLst>
          </p:cNvPr>
          <p:cNvSpPr/>
          <p:nvPr/>
        </p:nvSpPr>
        <p:spPr>
          <a:xfrm>
            <a:off x="7198581" y="2781610"/>
            <a:ext cx="1138604" cy="318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576B7"/>
                </a:solidFill>
                <a:effectLst/>
                <a:uLnTx/>
                <a:uFillTx/>
                <a:latin typeface="Montserrat Semi" pitchFamily="2" charset="77"/>
                <a:ea typeface="+mn-ea"/>
                <a:cs typeface="Poppins" pitchFamily="2" charset="77"/>
              </a:rPr>
              <a:t>Sprint </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576B7"/>
                </a:solidFill>
                <a:effectLst/>
                <a:uLnTx/>
                <a:uFillTx/>
                <a:latin typeface="Montserrat Semi" pitchFamily="2" charset="77"/>
                <a:ea typeface="+mn-ea"/>
                <a:cs typeface="Poppins" pitchFamily="2" charset="77"/>
              </a:rPr>
              <a:t>Retro</a:t>
            </a:r>
          </a:p>
        </p:txBody>
      </p:sp>
      <p:sp>
        <p:nvSpPr>
          <p:cNvPr id="104" name="Rectangle 103">
            <a:extLst>
              <a:ext uri="{FF2B5EF4-FFF2-40B4-BE49-F238E27FC236}">
                <a16:creationId xmlns:a16="http://schemas.microsoft.com/office/drawing/2014/main" id="{4FF30F41-8D4D-4209-9BCD-3E347893F406}"/>
              </a:ext>
            </a:extLst>
          </p:cNvPr>
          <p:cNvSpPr/>
          <p:nvPr/>
        </p:nvSpPr>
        <p:spPr>
          <a:xfrm>
            <a:off x="3922944" y="3412209"/>
            <a:ext cx="1168422" cy="381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Sprint</a:t>
            </a:r>
            <a:endParaRPr kumimoji="0" lang="en-CA" sz="14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(One to four Weeks)</a:t>
            </a:r>
          </a:p>
        </p:txBody>
      </p:sp>
      <p:sp>
        <p:nvSpPr>
          <p:cNvPr id="105" name="Rectangle 104">
            <a:extLst>
              <a:ext uri="{FF2B5EF4-FFF2-40B4-BE49-F238E27FC236}">
                <a16:creationId xmlns:a16="http://schemas.microsoft.com/office/drawing/2014/main" id="{54519660-6647-46B2-A5CB-44C9E2DEFFC3}"/>
              </a:ext>
            </a:extLst>
          </p:cNvPr>
          <p:cNvSpPr/>
          <p:nvPr/>
        </p:nvSpPr>
        <p:spPr>
          <a:xfrm>
            <a:off x="1684554" y="4068603"/>
            <a:ext cx="898184" cy="25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Team</a:t>
            </a:r>
            <a:endParaRPr kumimoji="0" lang="en-CA" sz="14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pic>
        <p:nvPicPr>
          <p:cNvPr id="106" name="Picture 105">
            <a:extLst>
              <a:ext uri="{FF2B5EF4-FFF2-40B4-BE49-F238E27FC236}">
                <a16:creationId xmlns:a16="http://schemas.microsoft.com/office/drawing/2014/main" id="{625B520F-E815-40F5-A427-4301F1CF5297}"/>
              </a:ext>
            </a:extLst>
          </p:cNvPr>
          <p:cNvPicPr>
            <a:picLocks noChangeAspect="1"/>
          </p:cNvPicPr>
          <p:nvPr/>
        </p:nvPicPr>
        <p:blipFill>
          <a:blip r:embed="rId2"/>
          <a:stretch>
            <a:fillRect/>
          </a:stretch>
        </p:blipFill>
        <p:spPr>
          <a:xfrm>
            <a:off x="1613792" y="3340310"/>
            <a:ext cx="1099178" cy="790296"/>
          </a:xfrm>
          <a:prstGeom prst="rect">
            <a:avLst/>
          </a:prstGeom>
        </p:spPr>
      </p:pic>
      <p:sp>
        <p:nvSpPr>
          <p:cNvPr id="107" name="Rectangle 106">
            <a:extLst>
              <a:ext uri="{FF2B5EF4-FFF2-40B4-BE49-F238E27FC236}">
                <a16:creationId xmlns:a16="http://schemas.microsoft.com/office/drawing/2014/main" id="{2203FC98-093B-4D22-B438-10604ADE7158}"/>
              </a:ext>
            </a:extLst>
          </p:cNvPr>
          <p:cNvSpPr/>
          <p:nvPr/>
        </p:nvSpPr>
        <p:spPr>
          <a:xfrm>
            <a:off x="394569" y="2698154"/>
            <a:ext cx="1547365" cy="273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Input from stakeholders</a:t>
            </a:r>
          </a:p>
        </p:txBody>
      </p:sp>
      <p:pic>
        <p:nvPicPr>
          <p:cNvPr id="108" name="Picture 107">
            <a:extLst>
              <a:ext uri="{FF2B5EF4-FFF2-40B4-BE49-F238E27FC236}">
                <a16:creationId xmlns:a16="http://schemas.microsoft.com/office/drawing/2014/main" id="{E78BB9FA-C551-429A-85B0-E8CAC7E7D046}"/>
              </a:ext>
            </a:extLst>
          </p:cNvPr>
          <p:cNvPicPr>
            <a:picLocks noChangeAspect="1"/>
          </p:cNvPicPr>
          <p:nvPr/>
        </p:nvPicPr>
        <p:blipFill>
          <a:blip r:embed="rId4"/>
          <a:stretch>
            <a:fillRect/>
          </a:stretch>
        </p:blipFill>
        <p:spPr>
          <a:xfrm>
            <a:off x="737707" y="3458606"/>
            <a:ext cx="758669" cy="543392"/>
          </a:xfrm>
          <a:prstGeom prst="rect">
            <a:avLst/>
          </a:prstGeom>
        </p:spPr>
      </p:pic>
      <p:pic>
        <p:nvPicPr>
          <p:cNvPr id="109" name="Picture 108">
            <a:extLst>
              <a:ext uri="{FF2B5EF4-FFF2-40B4-BE49-F238E27FC236}">
                <a16:creationId xmlns:a16="http://schemas.microsoft.com/office/drawing/2014/main" id="{22B0E792-8C5C-4EBD-B70D-E06C8485AA49}"/>
              </a:ext>
            </a:extLst>
          </p:cNvPr>
          <p:cNvPicPr>
            <a:picLocks noChangeAspect="1"/>
          </p:cNvPicPr>
          <p:nvPr/>
        </p:nvPicPr>
        <p:blipFill>
          <a:blip r:embed="rId5"/>
          <a:stretch>
            <a:fillRect/>
          </a:stretch>
        </p:blipFill>
        <p:spPr>
          <a:xfrm>
            <a:off x="575926" y="1952414"/>
            <a:ext cx="1082230" cy="725031"/>
          </a:xfrm>
          <a:prstGeom prst="rect">
            <a:avLst/>
          </a:prstGeom>
        </p:spPr>
      </p:pic>
      <p:sp>
        <p:nvSpPr>
          <p:cNvPr id="110" name="Rectangle 109">
            <a:extLst>
              <a:ext uri="{FF2B5EF4-FFF2-40B4-BE49-F238E27FC236}">
                <a16:creationId xmlns:a16="http://schemas.microsoft.com/office/drawing/2014/main" id="{6F86D63E-D451-4D64-9DD4-58653130A03C}"/>
              </a:ext>
            </a:extLst>
          </p:cNvPr>
          <p:cNvSpPr/>
          <p:nvPr/>
        </p:nvSpPr>
        <p:spPr>
          <a:xfrm>
            <a:off x="732926" y="4096130"/>
            <a:ext cx="694802" cy="13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Product </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owner</a:t>
            </a:r>
          </a:p>
        </p:txBody>
      </p:sp>
      <p:cxnSp>
        <p:nvCxnSpPr>
          <p:cNvPr id="9" name="Straight Arrow Connector 8">
            <a:extLst>
              <a:ext uri="{FF2B5EF4-FFF2-40B4-BE49-F238E27FC236}">
                <a16:creationId xmlns:a16="http://schemas.microsoft.com/office/drawing/2014/main" id="{74E28DBB-E1B3-4AE6-AF68-EC694A00578E}"/>
              </a:ext>
            </a:extLst>
          </p:cNvPr>
          <p:cNvCxnSpPr>
            <a:cxnSpLocks/>
          </p:cNvCxnSpPr>
          <p:nvPr/>
        </p:nvCxnSpPr>
        <p:spPr>
          <a:xfrm>
            <a:off x="954892" y="2996364"/>
            <a:ext cx="0" cy="367895"/>
          </a:xfrm>
          <a:prstGeom prst="straightConnector1">
            <a:avLst/>
          </a:prstGeom>
          <a:ln w="38100">
            <a:solidFill>
              <a:schemeClr val="accent1"/>
            </a:solidFill>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E589CD6D-58A1-4FFD-AD6B-F6A0C422F5AF}"/>
              </a:ext>
            </a:extLst>
          </p:cNvPr>
          <p:cNvCxnSpPr>
            <a:cxnSpLocks/>
          </p:cNvCxnSpPr>
          <p:nvPr/>
        </p:nvCxnSpPr>
        <p:spPr>
          <a:xfrm>
            <a:off x="1168252" y="2996364"/>
            <a:ext cx="0" cy="367895"/>
          </a:xfrm>
          <a:prstGeom prst="straightConnector1">
            <a:avLst/>
          </a:prstGeom>
          <a:ln w="38100">
            <a:solidFill>
              <a:schemeClr val="accent1"/>
            </a:solidFill>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8005190-61D4-402A-B11D-BB67A7769BD6}"/>
              </a:ext>
            </a:extLst>
          </p:cNvPr>
          <p:cNvCxnSpPr>
            <a:cxnSpLocks/>
          </p:cNvCxnSpPr>
          <p:nvPr/>
        </p:nvCxnSpPr>
        <p:spPr>
          <a:xfrm>
            <a:off x="1359840" y="2996364"/>
            <a:ext cx="0" cy="367895"/>
          </a:xfrm>
          <a:prstGeom prst="straightConnector1">
            <a:avLst/>
          </a:prstGeom>
          <a:ln w="38100">
            <a:solidFill>
              <a:schemeClr val="accent1"/>
            </a:solidFill>
            <a:headEnd w="med" len="lg"/>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F4FA983-5252-436A-A103-9B007935B6E3}"/>
              </a:ext>
            </a:extLst>
          </p:cNvPr>
          <p:cNvGrpSpPr/>
          <p:nvPr/>
        </p:nvGrpSpPr>
        <p:grpSpPr>
          <a:xfrm>
            <a:off x="1534503" y="4361012"/>
            <a:ext cx="1220490" cy="556363"/>
            <a:chOff x="1194290" y="4701508"/>
            <a:chExt cx="1220490" cy="556363"/>
          </a:xfrm>
        </p:grpSpPr>
        <p:sp>
          <p:nvSpPr>
            <p:cNvPr id="16" name="Arrow: Chevron 15">
              <a:extLst>
                <a:ext uri="{FF2B5EF4-FFF2-40B4-BE49-F238E27FC236}">
                  <a16:creationId xmlns:a16="http://schemas.microsoft.com/office/drawing/2014/main" id="{AF32B572-3676-4466-A0DF-CD9586030ED5}"/>
                </a:ext>
              </a:extLst>
            </p:cNvPr>
            <p:cNvSpPr/>
            <p:nvPr/>
          </p:nvSpPr>
          <p:spPr>
            <a:xfrm>
              <a:off x="1194290" y="4701508"/>
              <a:ext cx="1220490" cy="556363"/>
            </a:xfrm>
            <a:prstGeom prst="chevron">
              <a:avLst>
                <a:gd name="adj" fmla="val 29028"/>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37" name="Rectangle 136">
              <a:extLst>
                <a:ext uri="{FF2B5EF4-FFF2-40B4-BE49-F238E27FC236}">
                  <a16:creationId xmlns:a16="http://schemas.microsoft.com/office/drawing/2014/main" id="{ADFF543E-013E-435F-9F78-306A552ECAE9}"/>
                </a:ext>
              </a:extLst>
            </p:cNvPr>
            <p:cNvSpPr/>
            <p:nvPr/>
          </p:nvSpPr>
          <p:spPr>
            <a:xfrm>
              <a:off x="1382335" y="4721591"/>
              <a:ext cx="817225" cy="50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Team commits to deliver “n” user stories by sprint’s end</a:t>
              </a:r>
            </a:p>
          </p:txBody>
        </p:sp>
      </p:grpSp>
      <p:sp>
        <p:nvSpPr>
          <p:cNvPr id="140" name="Rectangle 139">
            <a:extLst>
              <a:ext uri="{FF2B5EF4-FFF2-40B4-BE49-F238E27FC236}">
                <a16:creationId xmlns:a16="http://schemas.microsoft.com/office/drawing/2014/main" id="{FFF63112-B8BE-4849-AEAD-08801C3EDE10}"/>
              </a:ext>
            </a:extLst>
          </p:cNvPr>
          <p:cNvSpPr/>
          <p:nvPr/>
        </p:nvSpPr>
        <p:spPr>
          <a:xfrm>
            <a:off x="7326077" y="5100255"/>
            <a:ext cx="1138604" cy="39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Stakeholders and</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product owner</a:t>
            </a:r>
          </a:p>
        </p:txBody>
      </p:sp>
      <p:grpSp>
        <p:nvGrpSpPr>
          <p:cNvPr id="29" name="Group 28">
            <a:extLst>
              <a:ext uri="{FF2B5EF4-FFF2-40B4-BE49-F238E27FC236}">
                <a16:creationId xmlns:a16="http://schemas.microsoft.com/office/drawing/2014/main" id="{919F4F1D-5CEB-BC7D-0001-962D242189F2}"/>
              </a:ext>
            </a:extLst>
          </p:cNvPr>
          <p:cNvGrpSpPr/>
          <p:nvPr/>
        </p:nvGrpSpPr>
        <p:grpSpPr>
          <a:xfrm>
            <a:off x="2623308" y="4124258"/>
            <a:ext cx="914400" cy="914400"/>
            <a:chOff x="2623308" y="4124258"/>
            <a:chExt cx="914400" cy="914400"/>
          </a:xfrm>
        </p:grpSpPr>
        <p:pic>
          <p:nvPicPr>
            <p:cNvPr id="100" name="Graphic 99" descr="Clipboard Partially Crossed outline">
              <a:extLst>
                <a:ext uri="{FF2B5EF4-FFF2-40B4-BE49-F238E27FC236}">
                  <a16:creationId xmlns:a16="http://schemas.microsoft.com/office/drawing/2014/main" id="{65DA5E37-0882-4083-9E79-AEC7BF461B5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23308" y="4124258"/>
              <a:ext cx="914400" cy="914400"/>
            </a:xfrm>
            <a:prstGeom prst="rect">
              <a:avLst/>
            </a:prstGeom>
          </p:spPr>
        </p:pic>
        <p:sp>
          <p:nvSpPr>
            <p:cNvPr id="141" name="Rectangle 140">
              <a:extLst>
                <a:ext uri="{FF2B5EF4-FFF2-40B4-BE49-F238E27FC236}">
                  <a16:creationId xmlns:a16="http://schemas.microsoft.com/office/drawing/2014/main" id="{9C73C705-3B15-4D64-9FF6-D2C24C09BB2C}"/>
                </a:ext>
              </a:extLst>
            </p:cNvPr>
            <p:cNvSpPr/>
            <p:nvPr/>
          </p:nvSpPr>
          <p:spPr>
            <a:xfrm rot="18978231">
              <a:off x="2879735" y="4351674"/>
              <a:ext cx="533261" cy="474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User stories &amp; tasks</a:t>
              </a:r>
            </a:p>
          </p:txBody>
        </p:sp>
      </p:grpSp>
      <p:sp>
        <p:nvSpPr>
          <p:cNvPr id="142" name="Rectangle 141">
            <a:extLst>
              <a:ext uri="{FF2B5EF4-FFF2-40B4-BE49-F238E27FC236}">
                <a16:creationId xmlns:a16="http://schemas.microsoft.com/office/drawing/2014/main" id="{DE3FA65B-6641-4715-8C54-EC428033DDBB}"/>
              </a:ext>
            </a:extLst>
          </p:cNvPr>
          <p:cNvSpPr/>
          <p:nvPr/>
        </p:nvSpPr>
        <p:spPr>
          <a:xfrm>
            <a:off x="1700790" y="4990039"/>
            <a:ext cx="809749" cy="285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576B7"/>
                </a:solidFill>
                <a:effectLst/>
                <a:uLnTx/>
                <a:uFillTx/>
                <a:latin typeface="Montserrat Semi" pitchFamily="2" charset="77"/>
                <a:ea typeface="+mn-ea"/>
                <a:cs typeface="Poppins" pitchFamily="2" charset="77"/>
              </a:rPr>
              <a:t>Sprint planning</a:t>
            </a:r>
          </a:p>
        </p:txBody>
      </p:sp>
      <p:sp>
        <p:nvSpPr>
          <p:cNvPr id="151" name="Rectangle 150">
            <a:extLst>
              <a:ext uri="{FF2B5EF4-FFF2-40B4-BE49-F238E27FC236}">
                <a16:creationId xmlns:a16="http://schemas.microsoft.com/office/drawing/2014/main" id="{CFD2E430-FA8A-4F92-AAA8-B1DE7A2BB7CF}"/>
              </a:ext>
            </a:extLst>
          </p:cNvPr>
          <p:cNvSpPr/>
          <p:nvPr/>
        </p:nvSpPr>
        <p:spPr>
          <a:xfrm rot="16200000">
            <a:off x="-191554" y="4699505"/>
            <a:ext cx="973787" cy="285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576B7"/>
                </a:solidFill>
                <a:effectLst/>
                <a:uLnTx/>
                <a:uFillTx/>
                <a:latin typeface="Montserrat Semi" pitchFamily="2" charset="77"/>
                <a:ea typeface="+mn-ea"/>
                <a:cs typeface="Poppins" pitchFamily="2" charset="77"/>
              </a:rPr>
              <a:t>Backlog</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576B7"/>
                </a:solidFill>
                <a:effectLst/>
                <a:uLnTx/>
                <a:uFillTx/>
                <a:latin typeface="Montserrat Semi" pitchFamily="2" charset="77"/>
                <a:ea typeface="+mn-ea"/>
                <a:cs typeface="Poppins" pitchFamily="2" charset="77"/>
              </a:rPr>
              <a:t>Refinement</a:t>
            </a:r>
          </a:p>
        </p:txBody>
      </p:sp>
      <p:sp>
        <p:nvSpPr>
          <p:cNvPr id="65" name="Freeform 3">
            <a:extLst>
              <a:ext uri="{FF2B5EF4-FFF2-40B4-BE49-F238E27FC236}">
                <a16:creationId xmlns:a16="http://schemas.microsoft.com/office/drawing/2014/main" id="{0BDEA6AC-8F21-49E6-BB5C-8A12F5CF5D38}"/>
              </a:ext>
            </a:extLst>
          </p:cNvPr>
          <p:cNvSpPr/>
          <p:nvPr/>
        </p:nvSpPr>
        <p:spPr>
          <a:xfrm rot="755467" flipH="1">
            <a:off x="7605731" y="3114177"/>
            <a:ext cx="635110" cy="544259"/>
          </a:xfrm>
          <a:custGeom>
            <a:avLst/>
            <a:gdLst>
              <a:gd name="connsiteX0" fmla="*/ 3441125 w 4406136"/>
              <a:gd name="connsiteY0" fmla="*/ 322111 h 3211894"/>
              <a:gd name="connsiteX1" fmla="*/ 2352747 w 4406136"/>
              <a:gd name="connsiteY1" fmla="*/ 130 h 3211894"/>
              <a:gd name="connsiteX2" fmla="*/ 1449382 w 4406136"/>
              <a:gd name="connsiteY2" fmla="*/ 195931 h 3211894"/>
              <a:gd name="connsiteX3" fmla="*/ 257686 w 4406136"/>
              <a:gd name="connsiteY3" fmla="*/ 2200233 h 3211894"/>
              <a:gd name="connsiteX4" fmla="*/ 0 w 4406136"/>
              <a:gd name="connsiteY4" fmla="*/ 2272886 h 3211894"/>
              <a:gd name="connsiteX5" fmla="*/ 521705 w 4406136"/>
              <a:gd name="connsiteY5" fmla="*/ 2584660 h 3211894"/>
              <a:gd name="connsiteX6" fmla="*/ 904866 w 4406136"/>
              <a:gd name="connsiteY6" fmla="*/ 2017763 h 3211894"/>
              <a:gd name="connsiteX7" fmla="*/ 648396 w 4406136"/>
              <a:gd name="connsiteY7" fmla="*/ 2090074 h 3211894"/>
              <a:gd name="connsiteX8" fmla="*/ 1675942 w 4406136"/>
              <a:gd name="connsiteY8" fmla="*/ 526837 h 3211894"/>
              <a:gd name="connsiteX9" fmla="*/ 3512331 w 4406136"/>
              <a:gd name="connsiteY9" fmla="*/ 879985 h 3211894"/>
              <a:gd name="connsiteX10" fmla="*/ 3885459 w 4406136"/>
              <a:gd name="connsiteY10" fmla="*/ 2713379 h 3211894"/>
              <a:gd name="connsiteX11" fmla="*/ 3648724 w 4406136"/>
              <a:gd name="connsiteY11" fmla="*/ 3117583 h 3211894"/>
              <a:gd name="connsiteX12" fmla="*/ 3609582 w 4406136"/>
              <a:gd name="connsiteY12" fmla="*/ 3163644 h 3211894"/>
              <a:gd name="connsiteX13" fmla="*/ 3739619 w 4406136"/>
              <a:gd name="connsiteY13" fmla="*/ 3169790 h 3211894"/>
              <a:gd name="connsiteX14" fmla="*/ 3909073 w 4406136"/>
              <a:gd name="connsiteY14" fmla="*/ 3187147 h 3211894"/>
              <a:gd name="connsiteX15" fmla="*/ 4065138 w 4406136"/>
              <a:gd name="connsiteY15" fmla="*/ 3211894 h 3211894"/>
              <a:gd name="connsiteX16" fmla="*/ 4122498 w 4406136"/>
              <a:gd name="connsiteY16" fmla="*/ 3121697 h 3211894"/>
              <a:gd name="connsiteX17" fmla="*/ 4260331 w 4406136"/>
              <a:gd name="connsiteY17" fmla="*/ 2838450 h 3211894"/>
              <a:gd name="connsiteX18" fmla="*/ 3751406 w 4406136"/>
              <a:gd name="connsiteY18" fmla="*/ 562614 h 3211894"/>
              <a:gd name="connsiteX19" fmla="*/ 3441125 w 4406136"/>
              <a:gd name="connsiteY19" fmla="*/ 322111 h 321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06136" h="3211894">
                <a:moveTo>
                  <a:pt x="3441125" y="322111"/>
                </a:moveTo>
                <a:cubicBezTo>
                  <a:pt x="3112743" y="114110"/>
                  <a:pt x="2735034" y="4407"/>
                  <a:pt x="2352747" y="130"/>
                </a:cubicBezTo>
                <a:cubicBezTo>
                  <a:pt x="2046918" y="-3292"/>
                  <a:pt x="1738159" y="60758"/>
                  <a:pt x="1449382" y="195931"/>
                </a:cubicBezTo>
                <a:cubicBezTo>
                  <a:pt x="678586" y="556732"/>
                  <a:pt x="206239" y="1351167"/>
                  <a:pt x="257686" y="2200233"/>
                </a:cubicBezTo>
                <a:lnTo>
                  <a:pt x="0" y="2272886"/>
                </a:lnTo>
                <a:lnTo>
                  <a:pt x="521705" y="2584660"/>
                </a:lnTo>
                <a:lnTo>
                  <a:pt x="904866" y="2017763"/>
                </a:lnTo>
                <a:lnTo>
                  <a:pt x="648396" y="2090074"/>
                </a:lnTo>
                <a:cubicBezTo>
                  <a:pt x="642211" y="1409080"/>
                  <a:pt x="1048025" y="791703"/>
                  <a:pt x="1675942" y="526837"/>
                </a:cubicBezTo>
                <a:cubicBezTo>
                  <a:pt x="2303179" y="262258"/>
                  <a:pt x="3028188" y="401682"/>
                  <a:pt x="3512331" y="879985"/>
                </a:cubicBezTo>
                <a:cubicBezTo>
                  <a:pt x="3997207" y="1359013"/>
                  <a:pt x="4144588" y="2083180"/>
                  <a:pt x="3885459" y="2713379"/>
                </a:cubicBezTo>
                <a:cubicBezTo>
                  <a:pt x="3824790" y="2860925"/>
                  <a:pt x="3744648" y="2996485"/>
                  <a:pt x="3648724" y="3117583"/>
                </a:cubicBezTo>
                <a:lnTo>
                  <a:pt x="3609582" y="3163644"/>
                </a:lnTo>
                <a:lnTo>
                  <a:pt x="3739619" y="3169790"/>
                </a:lnTo>
                <a:cubicBezTo>
                  <a:pt x="3796130" y="3174012"/>
                  <a:pt x="3852636" y="3179792"/>
                  <a:pt x="3909073" y="3187147"/>
                </a:cubicBezTo>
                <a:lnTo>
                  <a:pt x="4065138" y="3211894"/>
                </a:lnTo>
                <a:lnTo>
                  <a:pt x="4122498" y="3121697"/>
                </a:lnTo>
                <a:cubicBezTo>
                  <a:pt x="4175013" y="3031836"/>
                  <a:pt x="4221195" y="2937259"/>
                  <a:pt x="4260331" y="2838450"/>
                </a:cubicBezTo>
                <a:cubicBezTo>
                  <a:pt x="4573688" y="2047315"/>
                  <a:pt x="4371950" y="1145172"/>
                  <a:pt x="3751406" y="562614"/>
                </a:cubicBezTo>
                <a:cubicBezTo>
                  <a:pt x="3654564" y="471700"/>
                  <a:pt x="3550586" y="391445"/>
                  <a:pt x="3441125" y="32211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35" name="Rectangle 134">
            <a:extLst>
              <a:ext uri="{FF2B5EF4-FFF2-40B4-BE49-F238E27FC236}">
                <a16:creationId xmlns:a16="http://schemas.microsoft.com/office/drawing/2014/main" id="{CF62D02F-B432-4C41-8376-8C1BE6D1724C}"/>
              </a:ext>
            </a:extLst>
          </p:cNvPr>
          <p:cNvSpPr/>
          <p:nvPr/>
        </p:nvSpPr>
        <p:spPr>
          <a:xfrm>
            <a:off x="665898" y="5708286"/>
            <a:ext cx="770843" cy="352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Product</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backlog</a:t>
            </a:r>
          </a:p>
        </p:txBody>
      </p:sp>
      <p:pic>
        <p:nvPicPr>
          <p:cNvPr id="67" name="Graphic 66" descr="Performance Curtains with solid fill">
            <a:extLst>
              <a:ext uri="{FF2B5EF4-FFF2-40B4-BE49-F238E27FC236}">
                <a16:creationId xmlns:a16="http://schemas.microsoft.com/office/drawing/2014/main" id="{CAC68F3A-767D-4C65-BEF1-ABF6DFE3FE2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70908" y="4289144"/>
            <a:ext cx="662250" cy="662250"/>
          </a:xfrm>
          <a:prstGeom prst="rect">
            <a:avLst/>
          </a:prstGeom>
        </p:spPr>
      </p:pic>
      <p:grpSp>
        <p:nvGrpSpPr>
          <p:cNvPr id="4" name="Group 3">
            <a:extLst>
              <a:ext uri="{FF2B5EF4-FFF2-40B4-BE49-F238E27FC236}">
                <a16:creationId xmlns:a16="http://schemas.microsoft.com/office/drawing/2014/main" id="{25995729-91CB-44FB-953A-E42AE690BC1D}"/>
              </a:ext>
            </a:extLst>
          </p:cNvPr>
          <p:cNvGrpSpPr/>
          <p:nvPr/>
        </p:nvGrpSpPr>
        <p:grpSpPr>
          <a:xfrm>
            <a:off x="8030608" y="2665439"/>
            <a:ext cx="613154" cy="626191"/>
            <a:chOff x="7554045" y="39295"/>
            <a:chExt cx="1097280" cy="1097280"/>
          </a:xfrm>
          <a:solidFill>
            <a:srgbClr val="6EAEE2"/>
          </a:solidFill>
        </p:grpSpPr>
        <p:pic>
          <p:nvPicPr>
            <p:cNvPr id="71" name="Graphic 70" descr="Traffic light with solid fill">
              <a:extLst>
                <a:ext uri="{FF2B5EF4-FFF2-40B4-BE49-F238E27FC236}">
                  <a16:creationId xmlns:a16="http://schemas.microsoft.com/office/drawing/2014/main" id="{98637FD6-03E4-4297-B3B0-00CE11393FF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554045" y="39295"/>
              <a:ext cx="1097280" cy="1097280"/>
            </a:xfrm>
            <a:prstGeom prst="rect">
              <a:avLst/>
            </a:prstGeom>
          </p:spPr>
        </p:pic>
        <p:sp>
          <p:nvSpPr>
            <p:cNvPr id="72" name="Oval 71">
              <a:extLst>
                <a:ext uri="{FF2B5EF4-FFF2-40B4-BE49-F238E27FC236}">
                  <a16:creationId xmlns:a16="http://schemas.microsoft.com/office/drawing/2014/main" id="{3D3F7DE2-34B1-48A9-A8DC-F522656E273D}"/>
                </a:ext>
              </a:extLst>
            </p:cNvPr>
            <p:cNvSpPr/>
            <p:nvPr/>
          </p:nvSpPr>
          <p:spPr>
            <a:xfrm>
              <a:off x="7993949" y="233867"/>
              <a:ext cx="221522" cy="207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73" name="Oval 72">
              <a:extLst>
                <a:ext uri="{FF2B5EF4-FFF2-40B4-BE49-F238E27FC236}">
                  <a16:creationId xmlns:a16="http://schemas.microsoft.com/office/drawing/2014/main" id="{306502EA-F249-4BAC-A164-CCE4A29FF5AB}"/>
                </a:ext>
              </a:extLst>
            </p:cNvPr>
            <p:cNvSpPr/>
            <p:nvPr/>
          </p:nvSpPr>
          <p:spPr>
            <a:xfrm>
              <a:off x="7997283" y="485384"/>
              <a:ext cx="221522" cy="207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74" name="Oval 73">
              <a:extLst>
                <a:ext uri="{FF2B5EF4-FFF2-40B4-BE49-F238E27FC236}">
                  <a16:creationId xmlns:a16="http://schemas.microsoft.com/office/drawing/2014/main" id="{4C79518C-2025-414E-BA1F-D8066CBA5274}"/>
                </a:ext>
              </a:extLst>
            </p:cNvPr>
            <p:cNvSpPr/>
            <p:nvPr/>
          </p:nvSpPr>
          <p:spPr>
            <a:xfrm>
              <a:off x="8001578" y="740810"/>
              <a:ext cx="221522" cy="2078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grpSp>
        <p:nvGrpSpPr>
          <p:cNvPr id="10" name="Group 9">
            <a:extLst>
              <a:ext uri="{FF2B5EF4-FFF2-40B4-BE49-F238E27FC236}">
                <a16:creationId xmlns:a16="http://schemas.microsoft.com/office/drawing/2014/main" id="{1ECB70F3-9A36-D57C-D93D-7BF57AD9F34E}"/>
              </a:ext>
            </a:extLst>
          </p:cNvPr>
          <p:cNvGrpSpPr/>
          <p:nvPr/>
        </p:nvGrpSpPr>
        <p:grpSpPr>
          <a:xfrm>
            <a:off x="538395" y="4353495"/>
            <a:ext cx="989783" cy="1280308"/>
            <a:chOff x="538395" y="4353495"/>
            <a:chExt cx="989783" cy="1280308"/>
          </a:xfrm>
        </p:grpSpPr>
        <p:sp>
          <p:nvSpPr>
            <p:cNvPr id="11" name="Rectangle 10">
              <a:extLst>
                <a:ext uri="{FF2B5EF4-FFF2-40B4-BE49-F238E27FC236}">
                  <a16:creationId xmlns:a16="http://schemas.microsoft.com/office/drawing/2014/main" id="{142E4EBA-6A3F-9591-7D18-98E27056AF1B}"/>
                </a:ext>
              </a:extLst>
            </p:cNvPr>
            <p:cNvSpPr/>
            <p:nvPr/>
          </p:nvSpPr>
          <p:spPr>
            <a:xfrm rot="18978231">
              <a:off x="651455" y="4671468"/>
              <a:ext cx="876723" cy="509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Epics, features,</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dirty="0">
                  <a:ln>
                    <a:noFill/>
                  </a:ln>
                  <a:solidFill>
                    <a:prstClr val="black"/>
                  </a:solidFill>
                  <a:effectLst/>
                  <a:uLnTx/>
                  <a:uFillTx/>
                  <a:latin typeface="Montserrat Semi" panose="020B0604020202020204" charset="0"/>
                  <a:ea typeface="Roboto Condensed Light" panose="02000000000000000000" pitchFamily="2" charset="0"/>
                  <a:cs typeface="Montserrat Semi" panose="020B0604020202020204" charset="0"/>
                </a:rPr>
                <a:t>User stories &amp; tasks</a:t>
              </a:r>
            </a:p>
          </p:txBody>
        </p:sp>
        <p:sp>
          <p:nvSpPr>
            <p:cNvPr id="12" name="TextBox 11">
              <a:extLst>
                <a:ext uri="{FF2B5EF4-FFF2-40B4-BE49-F238E27FC236}">
                  <a16:creationId xmlns:a16="http://schemas.microsoft.com/office/drawing/2014/main" id="{AECE37A6-18F9-6099-7183-BE209AE5920E}"/>
                </a:ext>
              </a:extLst>
            </p:cNvPr>
            <p:cNvSpPr txBox="1"/>
            <p:nvPr/>
          </p:nvSpPr>
          <p:spPr>
            <a:xfrm>
              <a:off x="708076" y="435349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1)</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13" name="TextBox 12">
              <a:extLst>
                <a:ext uri="{FF2B5EF4-FFF2-40B4-BE49-F238E27FC236}">
                  <a16:creationId xmlns:a16="http://schemas.microsoft.com/office/drawing/2014/main" id="{76A27FA5-C698-0387-B6C6-3108BA78FC5C}"/>
                </a:ext>
              </a:extLst>
            </p:cNvPr>
            <p:cNvSpPr txBox="1"/>
            <p:nvPr/>
          </p:nvSpPr>
          <p:spPr>
            <a:xfrm>
              <a:off x="708076" y="446017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2)</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14" name="TextBox 13">
              <a:extLst>
                <a:ext uri="{FF2B5EF4-FFF2-40B4-BE49-F238E27FC236}">
                  <a16:creationId xmlns:a16="http://schemas.microsoft.com/office/drawing/2014/main" id="{E353FBDC-9FAE-8C2C-1B23-06012D15E081}"/>
                </a:ext>
              </a:extLst>
            </p:cNvPr>
            <p:cNvSpPr txBox="1"/>
            <p:nvPr/>
          </p:nvSpPr>
          <p:spPr>
            <a:xfrm>
              <a:off x="708076" y="456685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3)</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18" name="TextBox 17">
              <a:extLst>
                <a:ext uri="{FF2B5EF4-FFF2-40B4-BE49-F238E27FC236}">
                  <a16:creationId xmlns:a16="http://schemas.microsoft.com/office/drawing/2014/main" id="{59449E95-5738-528C-B1D6-1AF6498BDC84}"/>
                </a:ext>
              </a:extLst>
            </p:cNvPr>
            <p:cNvSpPr txBox="1"/>
            <p:nvPr/>
          </p:nvSpPr>
          <p:spPr>
            <a:xfrm>
              <a:off x="708076" y="467353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4)</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19" name="TextBox 18">
              <a:extLst>
                <a:ext uri="{FF2B5EF4-FFF2-40B4-BE49-F238E27FC236}">
                  <a16:creationId xmlns:a16="http://schemas.microsoft.com/office/drawing/2014/main" id="{8C0CAAFD-3A7A-6D9C-B111-A1D3E882ECDE}"/>
                </a:ext>
              </a:extLst>
            </p:cNvPr>
            <p:cNvSpPr txBox="1"/>
            <p:nvPr/>
          </p:nvSpPr>
          <p:spPr>
            <a:xfrm>
              <a:off x="708076" y="478021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5)</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0" name="TextBox 19">
              <a:extLst>
                <a:ext uri="{FF2B5EF4-FFF2-40B4-BE49-F238E27FC236}">
                  <a16:creationId xmlns:a16="http://schemas.microsoft.com/office/drawing/2014/main" id="{D2A51C4B-6092-B9FB-2678-D9D500E52393}"/>
                </a:ext>
              </a:extLst>
            </p:cNvPr>
            <p:cNvSpPr txBox="1"/>
            <p:nvPr/>
          </p:nvSpPr>
          <p:spPr>
            <a:xfrm>
              <a:off x="708076" y="488689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6)</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1" name="TextBox 20">
              <a:extLst>
                <a:ext uri="{FF2B5EF4-FFF2-40B4-BE49-F238E27FC236}">
                  <a16:creationId xmlns:a16="http://schemas.microsoft.com/office/drawing/2014/main" id="{3E7E5BBD-C262-9710-F9E4-C1FA97E8E163}"/>
                </a:ext>
              </a:extLst>
            </p:cNvPr>
            <p:cNvSpPr txBox="1"/>
            <p:nvPr/>
          </p:nvSpPr>
          <p:spPr>
            <a:xfrm>
              <a:off x="707502" y="499357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7)</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2" name="TextBox 21">
              <a:extLst>
                <a:ext uri="{FF2B5EF4-FFF2-40B4-BE49-F238E27FC236}">
                  <a16:creationId xmlns:a16="http://schemas.microsoft.com/office/drawing/2014/main" id="{89EECFF0-0879-E7D2-18F9-649A0DCEEBD9}"/>
                </a:ext>
              </a:extLst>
            </p:cNvPr>
            <p:cNvSpPr txBox="1"/>
            <p:nvPr/>
          </p:nvSpPr>
          <p:spPr>
            <a:xfrm>
              <a:off x="707502" y="510025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8)</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3" name="TextBox 22">
              <a:extLst>
                <a:ext uri="{FF2B5EF4-FFF2-40B4-BE49-F238E27FC236}">
                  <a16:creationId xmlns:a16="http://schemas.microsoft.com/office/drawing/2014/main" id="{E727DB0E-3BD9-A958-9E9F-7111391BE9EA}"/>
                </a:ext>
              </a:extLst>
            </p:cNvPr>
            <p:cNvSpPr txBox="1"/>
            <p:nvPr/>
          </p:nvSpPr>
          <p:spPr>
            <a:xfrm>
              <a:off x="707502" y="520693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9)</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4" name="TextBox 23">
              <a:extLst>
                <a:ext uri="{FF2B5EF4-FFF2-40B4-BE49-F238E27FC236}">
                  <a16:creationId xmlns:a16="http://schemas.microsoft.com/office/drawing/2014/main" id="{D7CC01C3-DA42-E0BB-1A6C-73B897FA22D1}"/>
                </a:ext>
              </a:extLst>
            </p:cNvPr>
            <p:cNvSpPr txBox="1"/>
            <p:nvPr/>
          </p:nvSpPr>
          <p:spPr>
            <a:xfrm>
              <a:off x="707502" y="531361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10)</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5" name="TextBox 24">
              <a:extLst>
                <a:ext uri="{FF2B5EF4-FFF2-40B4-BE49-F238E27FC236}">
                  <a16:creationId xmlns:a16="http://schemas.microsoft.com/office/drawing/2014/main" id="{0A0B13D0-B6B6-C004-AC63-56E8245298F3}"/>
                </a:ext>
              </a:extLst>
            </p:cNvPr>
            <p:cNvSpPr txBox="1"/>
            <p:nvPr/>
          </p:nvSpPr>
          <p:spPr>
            <a:xfrm>
              <a:off x="707502" y="542029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rPr>
                <a:t>…</a:t>
              </a:r>
              <a:endParaRPr kumimoji="0" lang="en-CA"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6" name="TextBox 25">
              <a:extLst>
                <a:ext uri="{FF2B5EF4-FFF2-40B4-BE49-F238E27FC236}">
                  <a16:creationId xmlns:a16="http://schemas.microsoft.com/office/drawing/2014/main" id="{D4148338-DB35-4C56-F132-F3FFC8BF49FD}"/>
                </a:ext>
              </a:extLst>
            </p:cNvPr>
            <p:cNvSpPr txBox="1"/>
            <p:nvPr/>
          </p:nvSpPr>
          <p:spPr>
            <a:xfrm>
              <a:off x="707502" y="552697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rPr>
                <a:t>…</a:t>
              </a:r>
              <a:endParaRPr kumimoji="0" lang="en-CA"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7" name="Arrow: Curved Right 26">
              <a:extLst>
                <a:ext uri="{FF2B5EF4-FFF2-40B4-BE49-F238E27FC236}">
                  <a16:creationId xmlns:a16="http://schemas.microsoft.com/office/drawing/2014/main" id="{22FE98C0-28DA-2D4D-8409-A95FF0D8F840}"/>
                </a:ext>
              </a:extLst>
            </p:cNvPr>
            <p:cNvSpPr/>
            <p:nvPr/>
          </p:nvSpPr>
          <p:spPr>
            <a:xfrm>
              <a:off x="538395" y="4511726"/>
              <a:ext cx="133723" cy="2731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8" name="Arrow: Curved Right 27">
              <a:extLst>
                <a:ext uri="{FF2B5EF4-FFF2-40B4-BE49-F238E27FC236}">
                  <a16:creationId xmlns:a16="http://schemas.microsoft.com/office/drawing/2014/main" id="{D08F686F-5620-FFD6-55C0-AB782C0CD7A5}"/>
                </a:ext>
              </a:extLst>
            </p:cNvPr>
            <p:cNvSpPr/>
            <p:nvPr/>
          </p:nvSpPr>
          <p:spPr>
            <a:xfrm flipV="1">
              <a:off x="545918" y="5011969"/>
              <a:ext cx="132857" cy="2731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Tree>
    <p:extLst>
      <p:ext uri="{BB962C8B-B14F-4D97-AF65-F5344CB8AC3E}">
        <p14:creationId xmlns:p14="http://schemas.microsoft.com/office/powerpoint/2010/main" val="27224654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3805" y="2577786"/>
            <a:ext cx="9391284" cy="1260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5" name="Rectangle 4"/>
          <p:cNvSpPr/>
          <p:nvPr/>
        </p:nvSpPr>
        <p:spPr>
          <a:xfrm>
            <a:off x="1283805" y="3866471"/>
            <a:ext cx="9391284" cy="7219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6" name="Rectangle 5"/>
          <p:cNvSpPr/>
          <p:nvPr/>
        </p:nvSpPr>
        <p:spPr>
          <a:xfrm>
            <a:off x="1283805" y="4616971"/>
            <a:ext cx="9391284" cy="75401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7" name="Rectangle 6"/>
          <p:cNvSpPr/>
          <p:nvPr/>
        </p:nvSpPr>
        <p:spPr>
          <a:xfrm>
            <a:off x="1283805" y="5399525"/>
            <a:ext cx="9391284" cy="78946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 name="Title 1"/>
          <p:cNvSpPr>
            <a:spLocks noGrp="1"/>
          </p:cNvSpPr>
          <p:nvPr>
            <p:ph type="title"/>
          </p:nvPr>
        </p:nvSpPr>
        <p:spPr/>
        <p:txBody>
          <a:bodyPr/>
          <a:lstStyle/>
          <a:p>
            <a:r>
              <a:rPr lang="en-US" dirty="0"/>
              <a:t>Scrum roles and responsibilities</a:t>
            </a:r>
          </a:p>
        </p:txBody>
      </p:sp>
      <p:graphicFrame>
        <p:nvGraphicFramePr>
          <p:cNvPr id="3" name="Table 2"/>
          <p:cNvGraphicFramePr>
            <a:graphicFrameLocks noGrp="1"/>
          </p:cNvGraphicFramePr>
          <p:nvPr>
            <p:extLst>
              <p:ext uri="{D42A27DB-BD31-4B8C-83A1-F6EECF244321}">
                <p14:modId xmlns:p14="http://schemas.microsoft.com/office/powerpoint/2010/main" val="460502683"/>
              </p:ext>
            </p:extLst>
          </p:nvPr>
        </p:nvGraphicFramePr>
        <p:xfrm>
          <a:off x="3137529" y="1611152"/>
          <a:ext cx="7537560" cy="4572490"/>
        </p:xfrm>
        <a:graphic>
          <a:graphicData uri="http://schemas.openxmlformats.org/drawingml/2006/table">
            <a:tbl>
              <a:tblPr firstRow="1" bandRow="1">
                <a:tableStyleId>{5C22544A-7EE6-4342-B048-85BDC9FD1C3A}</a:tableStyleId>
              </a:tblPr>
              <a:tblGrid>
                <a:gridCol w="2483551">
                  <a:extLst>
                    <a:ext uri="{9D8B030D-6E8A-4147-A177-3AD203B41FA5}">
                      <a16:colId xmlns:a16="http://schemas.microsoft.com/office/drawing/2014/main" val="20000"/>
                    </a:ext>
                  </a:extLst>
                </a:gridCol>
                <a:gridCol w="2431312">
                  <a:extLst>
                    <a:ext uri="{9D8B030D-6E8A-4147-A177-3AD203B41FA5}">
                      <a16:colId xmlns:a16="http://schemas.microsoft.com/office/drawing/2014/main" val="20001"/>
                    </a:ext>
                  </a:extLst>
                </a:gridCol>
                <a:gridCol w="2622697">
                  <a:extLst>
                    <a:ext uri="{9D8B030D-6E8A-4147-A177-3AD203B41FA5}">
                      <a16:colId xmlns:a16="http://schemas.microsoft.com/office/drawing/2014/main" val="20002"/>
                    </a:ext>
                  </a:extLst>
                </a:gridCol>
              </a:tblGrid>
              <a:tr h="815472">
                <a:tc>
                  <a:txBody>
                    <a:bodyPr/>
                    <a:lstStyle/>
                    <a:p>
                      <a:pPr algn="l"/>
                      <a:r>
                        <a:rPr lang="en-US" sz="2800" dirty="0">
                          <a:solidFill>
                            <a:schemeClr val="accent1"/>
                          </a:solidFill>
                          <a:latin typeface="Roboto Condensed Light" panose="02000000000000000000" pitchFamily="2" charset="0"/>
                        </a:rPr>
                        <a:t>Product </a:t>
                      </a:r>
                    </a:p>
                    <a:p>
                      <a:pPr algn="l"/>
                      <a:r>
                        <a:rPr lang="en-US" sz="2800" dirty="0">
                          <a:solidFill>
                            <a:schemeClr val="accent1"/>
                          </a:solidFill>
                          <a:latin typeface="Roboto Condensed Light" panose="02000000000000000000" pitchFamily="2" charset="0"/>
                        </a:rPr>
                        <a:t>owner (PO)</a:t>
                      </a:r>
                      <a:endParaRPr lang="en-CA" sz="2800" dirty="0">
                        <a:solidFill>
                          <a:schemeClr val="accent1"/>
                        </a:solidFill>
                        <a:latin typeface="Roboto Condensed Light" panose="02000000000000000000" pitchFamily="2" charset="0"/>
                      </a:endParaRPr>
                    </a:p>
                  </a:txBody>
                  <a:tcPr>
                    <a:solidFill>
                      <a:schemeClr val="bg1"/>
                    </a:solidFill>
                  </a:tcPr>
                </a:tc>
                <a:tc>
                  <a:txBody>
                    <a:bodyPr/>
                    <a:lstStyle/>
                    <a:p>
                      <a:pPr algn="l"/>
                      <a:r>
                        <a:rPr lang="en-US" sz="2800" dirty="0">
                          <a:solidFill>
                            <a:schemeClr val="accent1"/>
                          </a:solidFill>
                          <a:latin typeface="Roboto Condensed Light" panose="02000000000000000000" pitchFamily="2" charset="0"/>
                        </a:rPr>
                        <a:t>Scrum </a:t>
                      </a:r>
                    </a:p>
                    <a:p>
                      <a:pPr algn="l"/>
                      <a:r>
                        <a:rPr lang="en-US" sz="2800" dirty="0">
                          <a:solidFill>
                            <a:schemeClr val="accent1"/>
                          </a:solidFill>
                          <a:latin typeface="Roboto Condensed Light" panose="02000000000000000000" pitchFamily="2" charset="0"/>
                        </a:rPr>
                        <a:t>master (SM)</a:t>
                      </a:r>
                      <a:endParaRPr lang="en-CA" sz="2800" dirty="0">
                        <a:solidFill>
                          <a:schemeClr val="accent1"/>
                        </a:solidFill>
                        <a:latin typeface="Roboto Condensed Light" panose="02000000000000000000" pitchFamily="2" charset="0"/>
                      </a:endParaRPr>
                    </a:p>
                  </a:txBody>
                  <a:tcPr>
                    <a:solidFill>
                      <a:schemeClr val="bg1"/>
                    </a:solidFill>
                  </a:tcPr>
                </a:tc>
                <a:tc>
                  <a:txBody>
                    <a:bodyPr/>
                    <a:lstStyle/>
                    <a:p>
                      <a:pPr algn="l"/>
                      <a:r>
                        <a:rPr lang="en-US" sz="2800" dirty="0">
                          <a:solidFill>
                            <a:schemeClr val="accent1"/>
                          </a:solidFill>
                          <a:latin typeface="Roboto Condensed Light" panose="02000000000000000000" pitchFamily="2" charset="0"/>
                        </a:rPr>
                        <a:t>Team</a:t>
                      </a:r>
                      <a:endParaRPr lang="en-US" sz="2800" baseline="0" dirty="0">
                        <a:solidFill>
                          <a:schemeClr val="accent1"/>
                        </a:solidFill>
                        <a:latin typeface="Roboto Condensed Light" panose="02000000000000000000" pitchFamily="2" charset="0"/>
                      </a:endParaRPr>
                    </a:p>
                    <a:p>
                      <a:pPr algn="l"/>
                      <a:r>
                        <a:rPr lang="en-US" sz="2800" baseline="0" dirty="0">
                          <a:solidFill>
                            <a:schemeClr val="accent1"/>
                          </a:solidFill>
                          <a:latin typeface="Roboto Condensed Light" panose="02000000000000000000" pitchFamily="2" charset="0"/>
                        </a:rPr>
                        <a:t>members</a:t>
                      </a:r>
                      <a:endParaRPr lang="en-CA" sz="2800" dirty="0">
                        <a:solidFill>
                          <a:schemeClr val="accent1"/>
                        </a:solidFill>
                      </a:endParaRPr>
                    </a:p>
                  </a:txBody>
                  <a:tcPr>
                    <a:solidFill>
                      <a:schemeClr val="bg1"/>
                    </a:solidFill>
                  </a:tcPr>
                </a:tc>
                <a:extLst>
                  <a:ext uri="{0D108BD9-81ED-4DB2-BD59-A6C34878D82A}">
                    <a16:rowId xmlns:a16="http://schemas.microsoft.com/office/drawing/2014/main" val="10000"/>
                  </a:ext>
                </a:extLst>
              </a:tr>
              <a:tr h="1283525">
                <a:tc>
                  <a:txBody>
                    <a:bodyPr/>
                    <a:lstStyle/>
                    <a:p>
                      <a:pPr marL="171450" indent="-171450">
                        <a:buFont typeface="Arial" panose="020B0604020202020204" pitchFamily="34" charset="0"/>
                        <a:buChar char="•"/>
                      </a:pPr>
                      <a:r>
                        <a:rPr lang="en-US" sz="1100" dirty="0">
                          <a:latin typeface="Roboto Condensed Light" panose="02000000000000000000" pitchFamily="2" charset="0"/>
                        </a:rPr>
                        <a:t>For</a:t>
                      </a:r>
                      <a:r>
                        <a:rPr lang="en-US" sz="1100" baseline="0" dirty="0">
                          <a:latin typeface="Roboto Condensed Light" panose="02000000000000000000" pitchFamily="2" charset="0"/>
                        </a:rPr>
                        <a:t> i</a:t>
                      </a:r>
                      <a:r>
                        <a:rPr lang="en-US" sz="1100" dirty="0">
                          <a:latin typeface="Roboto Condensed Light" panose="02000000000000000000" pitchFamily="2" charset="0"/>
                        </a:rPr>
                        <a:t>dentifying the product features and their importance in the final project.</a:t>
                      </a:r>
                    </a:p>
                    <a:p>
                      <a:pPr marL="171450" indent="-171450">
                        <a:buFont typeface="Arial" panose="020B0604020202020204" pitchFamily="34" charset="0"/>
                        <a:buChar char="•"/>
                      </a:pPr>
                      <a:r>
                        <a:rPr lang="en-US" sz="1100" dirty="0"/>
                        <a:t>For</a:t>
                      </a:r>
                      <a:r>
                        <a:rPr lang="en-US" sz="1100" baseline="0" dirty="0"/>
                        <a:t> r</a:t>
                      </a:r>
                      <a:r>
                        <a:rPr lang="en-US" sz="1100" dirty="0"/>
                        <a:t>efining and reprioritizing the backlog that identifies which features will be delivered in the next sprint based on business importance.</a:t>
                      </a:r>
                    </a:p>
                  </a:txBody>
                  <a:tcPr>
                    <a:solidFill>
                      <a:schemeClr val="bg1">
                        <a:lumMod val="95000"/>
                        <a:alpha val="85000"/>
                      </a:schemeClr>
                    </a:solidFill>
                  </a:tcPr>
                </a:tc>
                <a:tc>
                  <a:txBody>
                    <a:bodyPr/>
                    <a:lstStyle/>
                    <a:p>
                      <a:pPr marL="171450" indent="-171450" algn="l" defTabSz="914400" rtl="0" eaLnBrk="1" latinLnBrk="0" hangingPunct="1">
                        <a:buFont typeface="Arial" panose="020B0604020202020204" pitchFamily="34" charset="0"/>
                        <a:buChar char="•"/>
                      </a:pPr>
                      <a:r>
                        <a:rPr lang="en-US" sz="1100" b="0" u="none" strike="noStrike" dirty="0">
                          <a:solidFill>
                            <a:schemeClr val="tx1"/>
                          </a:solidFill>
                          <a:effectLst/>
                          <a:latin typeface="Roboto Condensed Light" panose="02000000000000000000" pitchFamily="2" charset="0"/>
                        </a:rPr>
                        <a:t>For clearing </a:t>
                      </a:r>
                      <a:r>
                        <a:rPr lang="en-US" sz="1100" b="0" u="none" strike="noStrike" baseline="0" dirty="0">
                          <a:solidFill>
                            <a:schemeClr val="tx1"/>
                          </a:solidFill>
                          <a:effectLst/>
                          <a:latin typeface="Roboto Condensed Light" panose="02000000000000000000" pitchFamily="2" charset="0"/>
                        </a:rPr>
                        <a:t>blockers, and escalations when necessary</a:t>
                      </a:r>
                      <a:r>
                        <a:rPr lang="en-US" sz="1100" u="none" strike="noStrike" dirty="0">
                          <a:solidFill>
                            <a:schemeClr val="tx1"/>
                          </a:solidFill>
                          <a:effectLst/>
                          <a:latin typeface="Roboto Condensed Light" panose="02000000000000000000" pitchFamily="2" charset="0"/>
                        </a:rPr>
                        <a:t>.</a:t>
                      </a:r>
                    </a:p>
                    <a:p>
                      <a:pPr marL="171450" indent="-171450" algn="l" defTabSz="914400" rtl="0" eaLnBrk="1" latinLnBrk="0" hangingPunct="1">
                        <a:buFont typeface="Arial" panose="020B0604020202020204" pitchFamily="34" charset="0"/>
                        <a:buChar char="•"/>
                      </a:pPr>
                      <a:r>
                        <a:rPr lang="en-US" sz="1100" b="0" u="none" strike="noStrike" dirty="0">
                          <a:solidFill>
                            <a:schemeClr val="tx1"/>
                          </a:solidFill>
                          <a:effectLst/>
                        </a:rPr>
                        <a:t>For leading scrums, retrospectives, sprint reviews, and demonstrations.</a:t>
                      </a:r>
                    </a:p>
                    <a:p>
                      <a:pPr marL="171450" indent="-171450" algn="l" defTabSz="914400" rtl="0" eaLnBrk="1" latinLnBrk="0" hangingPunct="1">
                        <a:buFont typeface="Arial" panose="020B0604020202020204" pitchFamily="34" charset="0"/>
                        <a:buChar char="•"/>
                      </a:pPr>
                      <a:r>
                        <a:rPr lang="en-US" sz="1100" b="0" u="none" strike="noStrike" dirty="0">
                          <a:solidFill>
                            <a:schemeClr val="tx1"/>
                          </a:solidFill>
                          <a:effectLst/>
                        </a:rPr>
                        <a:t>For team building and resolving team conflicts.</a:t>
                      </a:r>
                      <a:endParaRPr lang="en-CA" sz="1100" kern="1200" dirty="0">
                        <a:solidFill>
                          <a:schemeClr val="dk1"/>
                        </a:solidFill>
                        <a:latin typeface="Roboto Condensed Light" panose="02000000000000000000" pitchFamily="2" charset="0"/>
                        <a:ea typeface="+mn-ea"/>
                        <a:cs typeface="+mn-cs"/>
                      </a:endParaRPr>
                    </a:p>
                  </a:txBody>
                  <a:tcPr>
                    <a:solidFill>
                      <a:schemeClr val="bg1">
                        <a:lumMod val="95000"/>
                        <a:alpha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dk1"/>
                          </a:solidFill>
                          <a:latin typeface="Roboto Condensed Light" panose="02000000000000000000" pitchFamily="2" charset="0"/>
                          <a:ea typeface="+mn-ea"/>
                          <a:cs typeface="+mn-cs"/>
                        </a:rPr>
                        <a:t>For creating, testing, deploying, and supporting deliverable and valuable features.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dk1"/>
                          </a:solidFill>
                          <a:latin typeface="Roboto Condensed Light" panose="02000000000000000000" pitchFamily="2" charset="0"/>
                          <a:ea typeface="+mn-ea"/>
                          <a:cs typeface="+mn-cs"/>
                        </a:rPr>
                        <a:t>For self-managing. There is no project manager assigning tasks to each team member.</a:t>
                      </a:r>
                    </a:p>
                  </a:txBody>
                  <a:tcPr>
                    <a:solidFill>
                      <a:schemeClr val="bg1">
                        <a:lumMod val="95000"/>
                        <a:alpha val="85000"/>
                      </a:schemeClr>
                    </a:solidFill>
                  </a:tcPr>
                </a:tc>
                <a:extLst>
                  <a:ext uri="{0D108BD9-81ED-4DB2-BD59-A6C34878D82A}">
                    <a16:rowId xmlns:a16="http://schemas.microsoft.com/office/drawing/2014/main" val="10001"/>
                  </a:ext>
                </a:extLst>
              </a:tr>
              <a:tr h="770883">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u="none" strike="noStrike" dirty="0">
                          <a:solidFill>
                            <a:schemeClr val="tx1"/>
                          </a:solidFill>
                          <a:effectLst/>
                          <a:latin typeface="Roboto Condensed Light" panose="02000000000000000000" pitchFamily="2" charset="0"/>
                        </a:rPr>
                        <a:t> </a:t>
                      </a:r>
                      <a:r>
                        <a:rPr lang="en-US" sz="1100" b="0" u="none" strike="noStrike" dirty="0">
                          <a:solidFill>
                            <a:schemeClr val="tx1"/>
                          </a:solidFill>
                          <a:effectLst/>
                          <a:latin typeface="Roboto Condensed Light" panose="02000000000000000000" pitchFamily="2" charset="0"/>
                        </a:rPr>
                        <a:t>F</a:t>
                      </a:r>
                      <a:r>
                        <a:rPr lang="en-US" sz="1100" u="none" strike="noStrike" dirty="0">
                          <a:solidFill>
                            <a:schemeClr val="tx1"/>
                          </a:solidFill>
                          <a:effectLst/>
                          <a:latin typeface="Roboto Condensed Light" panose="02000000000000000000" pitchFamily="2" charset="0"/>
                        </a:rPr>
                        <a:t>or delivering valuable</a:t>
                      </a:r>
                      <a:r>
                        <a:rPr lang="en-US" sz="1100" u="none" strike="noStrike" baseline="0" dirty="0">
                          <a:solidFill>
                            <a:schemeClr val="tx1"/>
                          </a:solidFill>
                          <a:effectLst/>
                        </a:rPr>
                        <a:t> features to stakeholders.</a:t>
                      </a:r>
                      <a:endParaRPr lang="en-CA" sz="1100" b="0" i="0" u="none" strike="noStrike" dirty="0">
                        <a:solidFill>
                          <a:schemeClr val="tx1"/>
                        </a:solidFill>
                        <a:effectLst/>
                        <a:latin typeface="Symbol" panose="05050102010706020507" pitchFamily="18" charset="2"/>
                      </a:endParaRPr>
                    </a:p>
                    <a:p>
                      <a:pPr marL="171450" indent="-171450" algn="l" defTabSz="914400" rtl="0" eaLnBrk="1" latinLnBrk="0" hangingPunct="1">
                        <a:buFont typeface="Arial" panose="020B0604020202020204" pitchFamily="34" charset="0"/>
                        <a:buChar char="•"/>
                      </a:pPr>
                      <a:endParaRPr lang="en-CA" sz="1100" kern="1200" dirty="0">
                        <a:solidFill>
                          <a:schemeClr val="dk1"/>
                        </a:solidFill>
                        <a:latin typeface="Roboto Condensed Light" panose="02000000000000000000" pitchFamily="2" charset="0"/>
                        <a:ea typeface="+mn-ea"/>
                        <a:cs typeface="+mn-cs"/>
                      </a:endParaRPr>
                    </a:p>
                  </a:txBody>
                  <a:tcPr>
                    <a:solidFill>
                      <a:schemeClr val="bg1">
                        <a:lumMod val="95000"/>
                        <a:alpha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b="0" i="0" u="none" strike="noStrike" baseline="0" dirty="0">
                          <a:solidFill>
                            <a:schemeClr val="tx1"/>
                          </a:solidFill>
                          <a:effectLst/>
                          <a:latin typeface="Roboto Condensed Light" panose="02000000000000000000" pitchFamily="2" charset="0"/>
                        </a:rPr>
                        <a:t>For ensuring communication throughout development.</a:t>
                      </a:r>
                    </a:p>
                    <a:p>
                      <a:pPr marL="171450" indent="-171450" algn="l" defTabSz="914400" rtl="0" eaLnBrk="1" latinLnBrk="0" hangingPunct="1">
                        <a:buFont typeface="Arial" panose="020B0604020202020204" pitchFamily="34" charset="0"/>
                        <a:buChar char="•"/>
                      </a:pPr>
                      <a:endParaRPr lang="en-CA" sz="1100" kern="1200" dirty="0">
                        <a:solidFill>
                          <a:schemeClr val="dk1"/>
                        </a:solidFill>
                        <a:latin typeface="Roboto Condensed Light" panose="02000000000000000000" pitchFamily="2" charset="0"/>
                        <a:ea typeface="+mn-ea"/>
                        <a:cs typeface="+mn-cs"/>
                      </a:endParaRPr>
                    </a:p>
                  </a:txBody>
                  <a:tcPr>
                    <a:solidFill>
                      <a:schemeClr val="bg1">
                        <a:lumMod val="95000"/>
                        <a:alpha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strike="noStrike" dirty="0">
                          <a:solidFill>
                            <a:schemeClr val="tx1"/>
                          </a:solidFill>
                          <a:effectLst/>
                          <a:latin typeface="Roboto Condensed Light" panose="02000000000000000000" pitchFamily="2" charset="0"/>
                        </a:rPr>
                        <a:t>For ensuring</a:t>
                      </a:r>
                      <a:r>
                        <a:rPr lang="en-US" sz="1100" b="0" u="none" strike="noStrike" baseline="0" dirty="0">
                          <a:solidFill>
                            <a:schemeClr val="tx1"/>
                          </a:solidFill>
                          <a:effectLst/>
                          <a:latin typeface="Roboto Condensed Light" panose="02000000000000000000" pitchFamily="2" charset="0"/>
                        </a:rPr>
                        <a:t> high quality deliverables for the product owner.</a:t>
                      </a:r>
                    </a:p>
                    <a:p>
                      <a:pPr marL="171450" indent="-171450" algn="l" defTabSz="914400" rtl="0" eaLnBrk="1" latinLnBrk="0" hangingPunct="1">
                        <a:buFont typeface="Arial" panose="020B0604020202020204" pitchFamily="34" charset="0"/>
                        <a:buChar char="•"/>
                      </a:pPr>
                      <a:endParaRPr lang="en-CA" sz="1100" kern="1200" dirty="0">
                        <a:solidFill>
                          <a:schemeClr val="dk1"/>
                        </a:solidFill>
                        <a:latin typeface="Roboto Condensed Light" panose="02000000000000000000" pitchFamily="2" charset="0"/>
                        <a:ea typeface="+mn-ea"/>
                        <a:cs typeface="+mn-cs"/>
                      </a:endParaRPr>
                    </a:p>
                  </a:txBody>
                  <a:tcPr>
                    <a:solidFill>
                      <a:schemeClr val="bg1">
                        <a:lumMod val="95000"/>
                        <a:alpha val="85000"/>
                      </a:schemeClr>
                    </a:solidFill>
                  </a:tcPr>
                </a:tc>
                <a:extLst>
                  <a:ext uri="{0D108BD9-81ED-4DB2-BD59-A6C34878D82A}">
                    <a16:rowId xmlns:a16="http://schemas.microsoft.com/office/drawing/2014/main" val="10002"/>
                  </a:ext>
                </a:extLst>
              </a:tr>
              <a:tr h="802319">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u="none" strike="noStrike" dirty="0">
                          <a:solidFill>
                            <a:schemeClr val="tx1"/>
                          </a:solidFill>
                          <a:effectLst/>
                          <a:latin typeface="Roboto Condensed Light" panose="02000000000000000000" pitchFamily="2" charset="0"/>
                        </a:rPr>
                        <a:t>By the team through collaboration, rather than contract negotiation.</a:t>
                      </a:r>
                    </a:p>
                    <a:p>
                      <a:pPr marL="171450" indent="-171450" algn="l" defTabSz="914400" rtl="0" eaLnBrk="1" latinLnBrk="0" hangingPunct="1">
                        <a:buFont typeface="Arial" panose="020B0604020202020204" pitchFamily="34" charset="0"/>
                        <a:buChar char="•"/>
                      </a:pPr>
                      <a:endParaRPr lang="en-CA" sz="1100" kern="1200" dirty="0">
                        <a:solidFill>
                          <a:schemeClr val="dk1"/>
                        </a:solidFill>
                        <a:latin typeface="Roboto Condensed Light" panose="02000000000000000000" pitchFamily="2" charset="0"/>
                        <a:ea typeface="+mn-ea"/>
                        <a:cs typeface="+mn-cs"/>
                      </a:endParaRPr>
                    </a:p>
                  </a:txBody>
                  <a:tcPr>
                    <a:solidFill>
                      <a:schemeClr val="bg1">
                        <a:lumMod val="95000"/>
                        <a:alpha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b="0" i="0" u="none" strike="noStrike" baseline="0" dirty="0">
                          <a:solidFill>
                            <a:schemeClr val="tx1"/>
                          </a:solidFill>
                          <a:effectLst/>
                          <a:latin typeface="Roboto Condensed Light" panose="02000000000000000000" pitchFamily="2" charset="0"/>
                        </a:rPr>
                        <a:t>By product owner on resolution of 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b="0" i="0" u="none" strike="noStrike" baseline="0" dirty="0">
                          <a:solidFill>
                            <a:schemeClr val="tx1"/>
                          </a:solidFill>
                          <a:effectLst/>
                          <a:latin typeface="Roboto Condensed Light" panose="02000000000000000000" pitchFamily="2" charset="0"/>
                        </a:rPr>
                        <a:t>By the team on suggestions for improvement.</a:t>
                      </a:r>
                      <a:endParaRPr lang="en-CA" sz="1100" b="1" i="0" u="none" strike="noStrike" baseline="0" dirty="0">
                        <a:solidFill>
                          <a:schemeClr val="tx1"/>
                        </a:solidFill>
                        <a:effectLst/>
                        <a:latin typeface="Roboto Condensed Light" panose="02000000000000000000" pitchFamily="2" charset="0"/>
                      </a:endParaRPr>
                    </a:p>
                  </a:txBody>
                  <a:tcPr>
                    <a:solidFill>
                      <a:schemeClr val="bg1">
                        <a:lumMod val="95000"/>
                        <a:alpha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strike="noStrike" baseline="0" dirty="0">
                          <a:solidFill>
                            <a:schemeClr val="tx1"/>
                          </a:solidFill>
                          <a:effectLst/>
                          <a:latin typeface="Roboto Condensed Light" panose="02000000000000000000" pitchFamily="2" charset="0"/>
                        </a:rPr>
                        <a:t>By the s</a:t>
                      </a:r>
                      <a:r>
                        <a:rPr lang="en-US" sz="1100" b="0" u="none" strike="noStrike" dirty="0">
                          <a:solidFill>
                            <a:schemeClr val="tx1"/>
                          </a:solidFill>
                          <a:effectLst/>
                          <a:latin typeface="Roboto Condensed Light" panose="02000000000000000000" pitchFamily="2" charset="0"/>
                        </a:rPr>
                        <a:t>crum master and product</a:t>
                      </a:r>
                      <a:r>
                        <a:rPr lang="en-US" sz="1100" b="0" u="none" strike="noStrike" baseline="0" dirty="0">
                          <a:solidFill>
                            <a:schemeClr val="tx1"/>
                          </a:solidFill>
                          <a:effectLst/>
                          <a:latin typeface="Roboto Condensed Light" panose="02000000000000000000" pitchFamily="2" charset="0"/>
                        </a:rPr>
                        <a:t> owner </a:t>
                      </a:r>
                      <a:r>
                        <a:rPr lang="en-US" sz="1100" b="0" u="none" strike="noStrike" dirty="0">
                          <a:solidFill>
                            <a:schemeClr val="tx1"/>
                          </a:solidFill>
                          <a:effectLst/>
                        </a:rPr>
                        <a:t>during sprint</a:t>
                      </a:r>
                      <a:r>
                        <a:rPr lang="en-US" sz="1100" b="0" u="none" strike="noStrike" baseline="0" dirty="0">
                          <a:solidFill>
                            <a:schemeClr val="tx1"/>
                          </a:solidFill>
                          <a:effectLst/>
                        </a:rPr>
                        <a:t> planning to determine level of complexity of tasks.</a:t>
                      </a:r>
                    </a:p>
                  </a:txBody>
                  <a:tcPr>
                    <a:solidFill>
                      <a:schemeClr val="bg1">
                        <a:lumMod val="95000"/>
                        <a:alpha val="85000"/>
                      </a:schemeClr>
                    </a:solidFill>
                  </a:tcPr>
                </a:tc>
                <a:extLst>
                  <a:ext uri="{0D108BD9-81ED-4DB2-BD59-A6C34878D82A}">
                    <a16:rowId xmlns:a16="http://schemas.microsoft.com/office/drawing/2014/main" val="10003"/>
                  </a:ext>
                </a:extLst>
              </a:tr>
              <a:tr h="770883">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strike="noStrike" baseline="0" dirty="0">
                          <a:solidFill>
                            <a:schemeClr val="tx1"/>
                          </a:solidFill>
                          <a:effectLst/>
                          <a:latin typeface="Roboto Condensed Light" panose="02000000000000000000" pitchFamily="2" charset="0"/>
                        </a:rPr>
                        <a:t>On the progress of the current sprint.</a:t>
                      </a:r>
                      <a:endParaRPr lang="en-US" sz="1100" u="none" strike="noStrike" dirty="0">
                        <a:solidFill>
                          <a:schemeClr val="tx1"/>
                        </a:solidFill>
                        <a:effectLst/>
                        <a:latin typeface="Roboto Condensed Light" panose="02000000000000000000" pitchFamily="2" charset="0"/>
                      </a:endParaRPr>
                    </a:p>
                  </a:txBody>
                  <a:tcPr>
                    <a:solidFill>
                      <a:schemeClr val="bg1">
                        <a:lumMod val="95000"/>
                        <a:alpha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b="0" i="0" u="none" strike="noStrike" baseline="0" dirty="0">
                          <a:solidFill>
                            <a:schemeClr val="tx1"/>
                          </a:solidFill>
                          <a:effectLst/>
                          <a:latin typeface="Roboto Condensed Light" panose="02000000000000000000" pitchFamily="2" charset="0"/>
                        </a:rPr>
                        <a:t>By the team on work completed during the current sprint.</a:t>
                      </a:r>
                      <a:endParaRPr lang="en-CA" sz="1100" b="1" i="0" u="none" strike="noStrike" dirty="0">
                        <a:solidFill>
                          <a:schemeClr val="tx1"/>
                        </a:solidFill>
                        <a:effectLst/>
                        <a:latin typeface="Roboto Condensed Light" panose="02000000000000000000" pitchFamily="2" charset="0"/>
                      </a:endParaRPr>
                    </a:p>
                  </a:txBody>
                  <a:tcPr>
                    <a:solidFill>
                      <a:schemeClr val="bg1">
                        <a:lumMod val="95000"/>
                        <a:alpha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strike="noStrike" baseline="0" dirty="0">
                          <a:solidFill>
                            <a:schemeClr val="tx1"/>
                          </a:solidFill>
                          <a:effectLst/>
                          <a:latin typeface="Roboto Condensed Light" panose="02000000000000000000" pitchFamily="2" charset="0"/>
                        </a:rPr>
                        <a:t>On direction of the business and current priorities.</a:t>
                      </a:r>
                    </a:p>
                  </a:txBody>
                  <a:tcPr>
                    <a:solidFill>
                      <a:schemeClr val="bg1">
                        <a:lumMod val="95000"/>
                        <a:alpha val="85000"/>
                      </a:schemeClr>
                    </a:solidFill>
                  </a:tcPr>
                </a:tc>
                <a:extLst>
                  <a:ext uri="{0D108BD9-81ED-4DB2-BD59-A6C34878D82A}">
                    <a16:rowId xmlns:a16="http://schemas.microsoft.com/office/drawing/2014/main" val="10004"/>
                  </a:ext>
                </a:extLst>
              </a:tr>
            </a:tbl>
          </a:graphicData>
        </a:graphic>
      </p:graphicFrame>
      <p:sp>
        <p:nvSpPr>
          <p:cNvPr id="8" name="TextBox 7"/>
          <p:cNvSpPr txBox="1"/>
          <p:nvPr/>
        </p:nvSpPr>
        <p:spPr>
          <a:xfrm>
            <a:off x="1363607" y="2978279"/>
            <a:ext cx="1447832" cy="584775"/>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lumMod val="50000"/>
                  </a:srgbClr>
                </a:solidFill>
                <a:effectLst/>
                <a:uLnTx/>
                <a:uFillTx/>
                <a:latin typeface="Roboto Condensed Light" panose="02000000000000000000" pitchFamily="2" charset="0"/>
                <a:ea typeface="+mn-ea"/>
                <a:cs typeface="+mn-cs"/>
              </a:rPr>
              <a:t>R</a:t>
            </a:r>
            <a:r>
              <a:rPr kumimoji="0" lang="en-US" sz="2000" b="1" i="0" u="none" strike="noStrike" kern="1200" cap="none" spc="0" normalizeH="0" baseline="0" noProof="0" dirty="0">
                <a:ln>
                  <a:noFill/>
                </a:ln>
                <a:solidFill>
                  <a:srgbClr val="FFFFFF">
                    <a:lumMod val="50000"/>
                  </a:srgbClr>
                </a:solidFill>
                <a:effectLst/>
                <a:uLnTx/>
                <a:uFillTx/>
                <a:latin typeface="Roboto Condensed Light" panose="02000000000000000000" pitchFamily="2" charset="0"/>
                <a:ea typeface="+mn-ea"/>
                <a:cs typeface="+mn-cs"/>
              </a:rPr>
              <a:t>esponsible</a:t>
            </a:r>
          </a:p>
        </p:txBody>
      </p:sp>
      <p:sp>
        <p:nvSpPr>
          <p:cNvPr id="9" name="TextBox 8"/>
          <p:cNvSpPr txBox="1"/>
          <p:nvPr/>
        </p:nvSpPr>
        <p:spPr>
          <a:xfrm>
            <a:off x="1363607" y="3921070"/>
            <a:ext cx="1475084" cy="584775"/>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lumMod val="50000"/>
                  </a:srgbClr>
                </a:solidFill>
                <a:effectLst/>
                <a:uLnTx/>
                <a:uFillTx/>
                <a:latin typeface="Roboto Condensed Light" panose="02000000000000000000" pitchFamily="2" charset="0"/>
                <a:ea typeface="+mn-ea"/>
                <a:cs typeface="+mn-cs"/>
              </a:rPr>
              <a:t>A</a:t>
            </a:r>
            <a:r>
              <a:rPr kumimoji="0" lang="en-US" sz="2000" b="1" i="0" u="none" strike="noStrike" kern="1200" cap="none" spc="0" normalizeH="0" baseline="0" noProof="0" dirty="0">
                <a:ln>
                  <a:noFill/>
                </a:ln>
                <a:solidFill>
                  <a:srgbClr val="FFFFFF">
                    <a:lumMod val="50000"/>
                  </a:srgbClr>
                </a:solidFill>
                <a:effectLst/>
                <a:uLnTx/>
                <a:uFillTx/>
                <a:latin typeface="Roboto Condensed Light" panose="02000000000000000000" pitchFamily="2" charset="0"/>
                <a:ea typeface="+mn-ea"/>
                <a:cs typeface="+mn-cs"/>
              </a:rPr>
              <a:t>ccountable</a:t>
            </a:r>
          </a:p>
        </p:txBody>
      </p:sp>
      <p:sp>
        <p:nvSpPr>
          <p:cNvPr id="10" name="TextBox 9"/>
          <p:cNvSpPr txBox="1"/>
          <p:nvPr/>
        </p:nvSpPr>
        <p:spPr>
          <a:xfrm>
            <a:off x="1363607" y="4695075"/>
            <a:ext cx="1233030" cy="584775"/>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lumMod val="50000"/>
                  </a:srgbClr>
                </a:solidFill>
                <a:effectLst/>
                <a:uLnTx/>
                <a:uFillTx/>
                <a:latin typeface="Roboto Condensed Light" panose="02000000000000000000" pitchFamily="2" charset="0"/>
                <a:ea typeface="+mn-ea"/>
                <a:cs typeface="+mn-cs"/>
              </a:rPr>
              <a:t>C</a:t>
            </a:r>
            <a:r>
              <a:rPr kumimoji="0" lang="en-US" sz="2000" b="1" i="0" u="none" strike="noStrike" kern="1200" cap="none" spc="0" normalizeH="0" baseline="0" noProof="0" dirty="0">
                <a:ln>
                  <a:noFill/>
                </a:ln>
                <a:solidFill>
                  <a:srgbClr val="FFFFFF">
                    <a:lumMod val="50000"/>
                  </a:srgbClr>
                </a:solidFill>
                <a:effectLst/>
                <a:uLnTx/>
                <a:uFillTx/>
                <a:latin typeface="Roboto Condensed Light" panose="02000000000000000000" pitchFamily="2" charset="0"/>
                <a:ea typeface="+mn-ea"/>
                <a:cs typeface="+mn-cs"/>
              </a:rPr>
              <a:t>onsulted</a:t>
            </a:r>
          </a:p>
        </p:txBody>
      </p:sp>
      <p:sp>
        <p:nvSpPr>
          <p:cNvPr id="11" name="TextBox 10"/>
          <p:cNvSpPr txBox="1"/>
          <p:nvPr/>
        </p:nvSpPr>
        <p:spPr>
          <a:xfrm>
            <a:off x="1363607" y="5534201"/>
            <a:ext cx="1109599" cy="646331"/>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lumMod val="50000"/>
                  </a:srgbClr>
                </a:solidFill>
                <a:effectLst/>
                <a:uLnTx/>
                <a:uFillTx/>
                <a:latin typeface="Roboto Condensed Light" panose="02000000000000000000" pitchFamily="2" charset="0"/>
                <a:ea typeface="+mn-ea"/>
                <a:cs typeface="+mn-cs"/>
              </a:rPr>
              <a:t>I</a:t>
            </a:r>
            <a:r>
              <a:rPr kumimoji="0" lang="en-US" sz="2000" b="1" i="0" u="none" strike="noStrike" kern="1200" cap="none" spc="0" normalizeH="0" baseline="0" noProof="0" dirty="0">
                <a:ln>
                  <a:noFill/>
                </a:ln>
                <a:solidFill>
                  <a:srgbClr val="FFFFFF">
                    <a:lumMod val="50000"/>
                  </a:srgbClr>
                </a:solidFill>
                <a:effectLst/>
                <a:uLnTx/>
                <a:uFillTx/>
                <a:latin typeface="Roboto Condensed Light" panose="02000000000000000000" pitchFamily="2" charset="0"/>
                <a:ea typeface="+mn-ea"/>
                <a:cs typeface="+mn-cs"/>
              </a:rPr>
              <a:t>nformed</a:t>
            </a:r>
          </a:p>
        </p:txBody>
      </p:sp>
      <p:pic>
        <p:nvPicPr>
          <p:cNvPr id="12" name="Picture 11">
            <a:extLst>
              <a:ext uri="{FF2B5EF4-FFF2-40B4-BE49-F238E27FC236}">
                <a16:creationId xmlns:a16="http://schemas.microsoft.com/office/drawing/2014/main" id="{9B1C4263-72CE-BC96-E001-E4032CF3DD57}"/>
              </a:ext>
            </a:extLst>
          </p:cNvPr>
          <p:cNvPicPr>
            <a:picLocks noChangeAspect="1"/>
          </p:cNvPicPr>
          <p:nvPr/>
        </p:nvPicPr>
        <p:blipFill>
          <a:blip r:embed="rId3"/>
          <a:stretch>
            <a:fillRect/>
          </a:stretch>
        </p:blipFill>
        <p:spPr>
          <a:xfrm>
            <a:off x="4782575" y="1746284"/>
            <a:ext cx="928613" cy="731536"/>
          </a:xfrm>
          <a:prstGeom prst="rect">
            <a:avLst/>
          </a:prstGeom>
          <a:solidFill>
            <a:schemeClr val="bg1"/>
          </a:solidFill>
        </p:spPr>
      </p:pic>
      <p:pic>
        <p:nvPicPr>
          <p:cNvPr id="13" name="Picture 12">
            <a:extLst>
              <a:ext uri="{FF2B5EF4-FFF2-40B4-BE49-F238E27FC236}">
                <a16:creationId xmlns:a16="http://schemas.microsoft.com/office/drawing/2014/main" id="{19D19C72-CBAE-5372-2953-529B5D2DDBA0}"/>
              </a:ext>
            </a:extLst>
          </p:cNvPr>
          <p:cNvPicPr>
            <a:picLocks noChangeAspect="1"/>
          </p:cNvPicPr>
          <p:nvPr/>
        </p:nvPicPr>
        <p:blipFill>
          <a:blip r:embed="rId4"/>
          <a:stretch>
            <a:fillRect/>
          </a:stretch>
        </p:blipFill>
        <p:spPr>
          <a:xfrm>
            <a:off x="7433402" y="1679739"/>
            <a:ext cx="738480" cy="766701"/>
          </a:xfrm>
          <a:prstGeom prst="rect">
            <a:avLst/>
          </a:prstGeom>
        </p:spPr>
      </p:pic>
      <p:pic>
        <p:nvPicPr>
          <p:cNvPr id="14" name="Picture 13">
            <a:extLst>
              <a:ext uri="{FF2B5EF4-FFF2-40B4-BE49-F238E27FC236}">
                <a16:creationId xmlns:a16="http://schemas.microsoft.com/office/drawing/2014/main" id="{D34AAF1E-47A7-3AD2-B002-DD5799D76090}"/>
              </a:ext>
            </a:extLst>
          </p:cNvPr>
          <p:cNvPicPr>
            <a:picLocks noChangeAspect="1"/>
          </p:cNvPicPr>
          <p:nvPr/>
        </p:nvPicPr>
        <p:blipFill>
          <a:blip r:embed="rId5"/>
          <a:stretch>
            <a:fillRect/>
          </a:stretch>
        </p:blipFill>
        <p:spPr>
          <a:xfrm>
            <a:off x="9563593" y="1748981"/>
            <a:ext cx="945455" cy="679771"/>
          </a:xfrm>
          <a:prstGeom prst="rect">
            <a:avLst/>
          </a:prstGeom>
        </p:spPr>
      </p:pic>
      <p:sp>
        <p:nvSpPr>
          <p:cNvPr id="15" name="Rectangle 14">
            <a:extLst>
              <a:ext uri="{FF2B5EF4-FFF2-40B4-BE49-F238E27FC236}">
                <a16:creationId xmlns:a16="http://schemas.microsoft.com/office/drawing/2014/main" id="{42715EE4-B2E0-A1A1-F647-13DB6707705C}"/>
              </a:ext>
            </a:extLst>
          </p:cNvPr>
          <p:cNvSpPr/>
          <p:nvPr/>
        </p:nvSpPr>
        <p:spPr>
          <a:xfrm>
            <a:off x="3146232" y="1605809"/>
            <a:ext cx="2481936" cy="4574723"/>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6" name="Rectangle 15">
            <a:extLst>
              <a:ext uri="{FF2B5EF4-FFF2-40B4-BE49-F238E27FC236}">
                <a16:creationId xmlns:a16="http://schemas.microsoft.com/office/drawing/2014/main" id="{A71FD219-0140-468C-891B-F410059CAC2C}"/>
              </a:ext>
            </a:extLst>
          </p:cNvPr>
          <p:cNvSpPr/>
          <p:nvPr/>
        </p:nvSpPr>
        <p:spPr>
          <a:xfrm>
            <a:off x="5626240" y="1607174"/>
            <a:ext cx="2419062" cy="4574723"/>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7" name="Rectangle 16">
            <a:extLst>
              <a:ext uri="{FF2B5EF4-FFF2-40B4-BE49-F238E27FC236}">
                <a16:creationId xmlns:a16="http://schemas.microsoft.com/office/drawing/2014/main" id="{0193ECF8-75B9-C66A-1B66-ACD389FE8CB3}"/>
              </a:ext>
            </a:extLst>
          </p:cNvPr>
          <p:cNvSpPr/>
          <p:nvPr/>
        </p:nvSpPr>
        <p:spPr>
          <a:xfrm>
            <a:off x="8041759" y="1605808"/>
            <a:ext cx="2634946" cy="4574723"/>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8" name="Rectangle 17">
            <a:extLst>
              <a:ext uri="{FF2B5EF4-FFF2-40B4-BE49-F238E27FC236}">
                <a16:creationId xmlns:a16="http://schemas.microsoft.com/office/drawing/2014/main" id="{6BAFB74C-5AB3-1774-D6FF-04CD4A04A8A8}"/>
              </a:ext>
            </a:extLst>
          </p:cNvPr>
          <p:cNvSpPr/>
          <p:nvPr/>
        </p:nvSpPr>
        <p:spPr>
          <a:xfrm>
            <a:off x="3146232" y="1611152"/>
            <a:ext cx="7528857" cy="964889"/>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5762761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701ECC-688C-50F7-B965-5CA76E4214D7}"/>
              </a:ext>
            </a:extLst>
          </p:cNvPr>
          <p:cNvSpPr>
            <a:spLocks noGrp="1"/>
          </p:cNvSpPr>
          <p:nvPr>
            <p:ph type="title"/>
          </p:nvPr>
        </p:nvSpPr>
        <p:spPr>
          <a:xfrm>
            <a:off x="354106" y="130747"/>
            <a:ext cx="11511829" cy="466936"/>
          </a:xfrm>
        </p:spPr>
        <p:txBody>
          <a:bodyPr/>
          <a:lstStyle/>
          <a:p>
            <a:r>
              <a:rPr lang="en-US" dirty="0"/>
              <a:t>Scrum ceremonies</a:t>
            </a:r>
          </a:p>
        </p:txBody>
      </p:sp>
      <p:sp>
        <p:nvSpPr>
          <p:cNvPr id="6" name="Text Placeholder 5">
            <a:extLst>
              <a:ext uri="{FF2B5EF4-FFF2-40B4-BE49-F238E27FC236}">
                <a16:creationId xmlns:a16="http://schemas.microsoft.com/office/drawing/2014/main" id="{6E6821DC-F99C-A9F8-CF3E-7DCDEEA36D25}"/>
              </a:ext>
            </a:extLst>
          </p:cNvPr>
          <p:cNvSpPr>
            <a:spLocks noGrp="1"/>
          </p:cNvSpPr>
          <p:nvPr>
            <p:ph type="body" sz="quarter" idx="11"/>
          </p:nvPr>
        </p:nvSpPr>
        <p:spPr>
          <a:xfrm>
            <a:off x="354107" y="601575"/>
            <a:ext cx="11511828" cy="321326"/>
          </a:xfrm>
        </p:spPr>
        <p:txBody>
          <a:bodyPr/>
          <a:lstStyle/>
          <a:p>
            <a:r>
              <a:rPr lang="en-US" dirty="0"/>
              <a:t>Are any of these challenges for your organization?</a:t>
            </a:r>
          </a:p>
          <a:p>
            <a:endParaRPr lang="en-US" dirty="0"/>
          </a:p>
        </p:txBody>
      </p:sp>
      <p:sp>
        <p:nvSpPr>
          <p:cNvPr id="22" name="Subtitle 2">
            <a:extLst>
              <a:ext uri="{FF2B5EF4-FFF2-40B4-BE49-F238E27FC236}">
                <a16:creationId xmlns:a16="http://schemas.microsoft.com/office/drawing/2014/main" id="{0C137457-88E3-45EC-BD09-DECE1CAC6A66}"/>
              </a:ext>
            </a:extLst>
          </p:cNvPr>
          <p:cNvSpPr>
            <a:spLocks noGrp="1"/>
          </p:cNvSpPr>
          <p:nvPr/>
        </p:nvSpPr>
        <p:spPr>
          <a:xfrm>
            <a:off x="10466715" y="569003"/>
            <a:ext cx="1428065" cy="453953"/>
          </a:xfrm>
          <a:prstGeom prst="rect">
            <a:avLst/>
          </a:prstGeom>
        </p:spPr>
        <p:txBody>
          <a:bodyPr vert="horz" lIns="101862" tIns="50932" rIns="101862" bIns="50932" rtlCol="0">
            <a:noAutofit/>
          </a:bodyPr>
          <a:lstStyle>
            <a:lvl1pPr marL="0" indent="0" algn="ctr" defTabSz="848922" rtl="0" eaLnBrk="1" latinLnBrk="0" hangingPunct="1">
              <a:spcBef>
                <a:spcPct val="20000"/>
              </a:spcBef>
              <a:buFont typeface="Arial" panose="020B0604020202020204" pitchFamily="34" charset="0"/>
              <a:buNone/>
              <a:defRPr sz="3000" kern="1200">
                <a:solidFill>
                  <a:schemeClr val="tx1">
                    <a:tint val="75000"/>
                  </a:schemeClr>
                </a:solidFill>
                <a:latin typeface="+mn-lt"/>
                <a:ea typeface="+mn-ea"/>
                <a:cs typeface="+mn-cs"/>
              </a:defRPr>
            </a:lvl1pPr>
            <a:lvl2pPr marL="424462" indent="0" algn="ctr" defTabSz="848922" rtl="0" eaLnBrk="1" latinLnBrk="0" hangingPunct="1">
              <a:spcBef>
                <a:spcPct val="20000"/>
              </a:spcBef>
              <a:buFont typeface="Arial" panose="020B0604020202020204" pitchFamily="34" charset="0"/>
              <a:buNone/>
              <a:defRPr sz="2600" kern="1200">
                <a:solidFill>
                  <a:schemeClr val="tx1">
                    <a:tint val="75000"/>
                  </a:schemeClr>
                </a:solidFill>
                <a:latin typeface="+mn-lt"/>
                <a:ea typeface="+mn-ea"/>
                <a:cs typeface="+mn-cs"/>
              </a:defRPr>
            </a:lvl2pPr>
            <a:lvl3pPr marL="848922" indent="0" algn="ctr" defTabSz="848922"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3pPr>
            <a:lvl4pPr marL="1273384" indent="0" algn="ctr" defTabSz="848922" rtl="0" eaLnBrk="1" latinLnBrk="0" hangingPunct="1">
              <a:spcBef>
                <a:spcPct val="20000"/>
              </a:spcBef>
              <a:buFont typeface="Arial" panose="020B0604020202020204" pitchFamily="34" charset="0"/>
              <a:buNone/>
              <a:defRPr sz="1900" kern="1200">
                <a:solidFill>
                  <a:schemeClr val="tx1">
                    <a:tint val="75000"/>
                  </a:schemeClr>
                </a:solidFill>
                <a:latin typeface="+mn-lt"/>
                <a:ea typeface="+mn-ea"/>
                <a:cs typeface="+mn-cs"/>
              </a:defRPr>
            </a:lvl4pPr>
            <a:lvl5pPr marL="1697846" indent="0" algn="ctr" defTabSz="848922" rtl="0" eaLnBrk="1" latinLnBrk="0" hangingPunct="1">
              <a:spcBef>
                <a:spcPct val="20000"/>
              </a:spcBef>
              <a:buFont typeface="Arial" panose="020B0604020202020204" pitchFamily="34" charset="0"/>
              <a:buNone/>
              <a:defRPr sz="1900" kern="1200">
                <a:solidFill>
                  <a:schemeClr val="tx1">
                    <a:tint val="75000"/>
                  </a:schemeClr>
                </a:solidFill>
                <a:latin typeface="+mn-lt"/>
                <a:ea typeface="+mn-ea"/>
                <a:cs typeface="+mn-cs"/>
              </a:defRPr>
            </a:lvl5pPr>
            <a:lvl6pPr marL="2122307" indent="0" algn="ctr" defTabSz="848922" rtl="0" eaLnBrk="1" latinLnBrk="0" hangingPunct="1">
              <a:spcBef>
                <a:spcPct val="20000"/>
              </a:spcBef>
              <a:buFont typeface="Arial" panose="020B0604020202020204" pitchFamily="34" charset="0"/>
              <a:buNone/>
              <a:defRPr sz="1900" kern="1200">
                <a:solidFill>
                  <a:schemeClr val="tx1">
                    <a:tint val="75000"/>
                  </a:schemeClr>
                </a:solidFill>
                <a:latin typeface="+mn-lt"/>
                <a:ea typeface="+mn-ea"/>
                <a:cs typeface="+mn-cs"/>
              </a:defRPr>
            </a:lvl6pPr>
            <a:lvl7pPr marL="2546769" indent="0" algn="ctr" defTabSz="848922" rtl="0" eaLnBrk="1" latinLnBrk="0" hangingPunct="1">
              <a:spcBef>
                <a:spcPct val="20000"/>
              </a:spcBef>
              <a:buFont typeface="Arial" panose="020B0604020202020204" pitchFamily="34" charset="0"/>
              <a:buNone/>
              <a:defRPr sz="1900" kern="1200">
                <a:solidFill>
                  <a:schemeClr val="tx1">
                    <a:tint val="75000"/>
                  </a:schemeClr>
                </a:solidFill>
                <a:latin typeface="+mn-lt"/>
                <a:ea typeface="+mn-ea"/>
                <a:cs typeface="+mn-cs"/>
              </a:defRPr>
            </a:lvl7pPr>
            <a:lvl8pPr marL="2971231" indent="0" algn="ctr" defTabSz="848922" rtl="0" eaLnBrk="1" latinLnBrk="0" hangingPunct="1">
              <a:spcBef>
                <a:spcPct val="20000"/>
              </a:spcBef>
              <a:buFont typeface="Arial" panose="020B0604020202020204" pitchFamily="34" charset="0"/>
              <a:buNone/>
              <a:defRPr sz="1900" kern="1200">
                <a:solidFill>
                  <a:schemeClr val="tx1">
                    <a:tint val="75000"/>
                  </a:schemeClr>
                </a:solidFill>
                <a:latin typeface="+mn-lt"/>
                <a:ea typeface="+mn-ea"/>
                <a:cs typeface="+mn-cs"/>
              </a:defRPr>
            </a:lvl8pPr>
            <a:lvl9pPr marL="3395691" indent="0" algn="ctr" defTabSz="848922" rtl="0" eaLnBrk="1" latinLnBrk="0" hangingPunct="1">
              <a:spcBef>
                <a:spcPct val="20000"/>
              </a:spcBef>
              <a:buFont typeface="Arial" panose="020B0604020202020204" pitchFamily="34" charset="0"/>
              <a:buNone/>
              <a:defRPr sz="1900" kern="1200">
                <a:solidFill>
                  <a:schemeClr val="tx1">
                    <a:tint val="75000"/>
                  </a:schemeClr>
                </a:solidFill>
                <a:latin typeface="+mn-lt"/>
                <a:ea typeface="+mn-ea"/>
                <a:cs typeface="+mn-cs"/>
              </a:defRPr>
            </a:lvl9pPr>
          </a:lstStyle>
          <a:p>
            <a:pPr algn="l"/>
            <a:r>
              <a:rPr lang="en-US" sz="2000" b="1" dirty="0">
                <a:solidFill>
                  <a:prstClr val="black">
                    <a:lumMod val="65000"/>
                    <a:lumOff val="35000"/>
                  </a:prstClr>
                </a:solidFill>
              </a:rPr>
              <a:t>Executed:</a:t>
            </a:r>
          </a:p>
        </p:txBody>
      </p:sp>
      <p:sp>
        <p:nvSpPr>
          <p:cNvPr id="26" name="Rectangle 25">
            <a:extLst>
              <a:ext uri="{FF2B5EF4-FFF2-40B4-BE49-F238E27FC236}">
                <a16:creationId xmlns:a16="http://schemas.microsoft.com/office/drawing/2014/main" id="{E2CEF5D5-F8ED-46D6-8B0D-6E362364AC5E}"/>
              </a:ext>
            </a:extLst>
          </p:cNvPr>
          <p:cNvSpPr/>
          <p:nvPr/>
        </p:nvSpPr>
        <p:spPr>
          <a:xfrm>
            <a:off x="2106040" y="1054670"/>
            <a:ext cx="8292670" cy="972566"/>
          </a:xfrm>
          <a:prstGeom prst="rect">
            <a:avLst/>
          </a:prstGeom>
        </p:spPr>
        <p:txBody>
          <a:bodyPr wrap="square" lIns="109720" tIns="54860" rIns="109720" bIns="54860">
            <a:spAutoFit/>
          </a:bodyPr>
          <a:lstStyle/>
          <a:p>
            <a:pPr defTabSz="914400"/>
            <a:r>
              <a:rPr lang="en-US" sz="1400" b="1" dirty="0">
                <a:solidFill>
                  <a:schemeClr val="accent1"/>
                </a:solidFill>
              </a:rPr>
              <a:t>Project backlog refinement </a:t>
            </a:r>
            <a:r>
              <a:rPr lang="en-US" sz="1400" b="1" dirty="0">
                <a:solidFill>
                  <a:prstClr val="black">
                    <a:lumMod val="65000"/>
                    <a:lumOff val="35000"/>
                  </a:prstClr>
                </a:solidFill>
              </a:rPr>
              <a:t>(PO &amp; SM): </a:t>
            </a:r>
            <a:r>
              <a:rPr lang="en-US" sz="1400" dirty="0">
                <a:solidFill>
                  <a:prstClr val="black"/>
                </a:solidFill>
                <a:ea typeface="Roboto Condensed Light" panose="02000000000000000000" pitchFamily="2" charset="0"/>
                <a:cs typeface="Times New Roman" panose="02020603050405020304" pitchFamily="18" charset="0"/>
              </a:rPr>
              <a:t>Prepare user stories to be used in the next two to three sprints. User stories are broken down into small manageable pieces of work that should NOT span sprints. If a user story is too big for a sprint, it is broken down further here. The estimation of the user story is examined, as well as the acceptance criteria, and each is adjusted as necessary from the Agile team members’ input.</a:t>
            </a:r>
            <a:r>
              <a:rPr lang="en-US" sz="1400" b="1" dirty="0">
                <a:solidFill>
                  <a:prstClr val="black">
                    <a:lumMod val="65000"/>
                    <a:lumOff val="35000"/>
                  </a:prstClr>
                </a:solidFill>
              </a:rPr>
              <a:t> </a:t>
            </a:r>
            <a:endParaRPr lang="en-US" sz="1400" dirty="0">
              <a:solidFill>
                <a:prstClr val="black">
                  <a:lumMod val="65000"/>
                  <a:lumOff val="35000"/>
                </a:prstClr>
              </a:solidFill>
            </a:endParaRPr>
          </a:p>
        </p:txBody>
      </p:sp>
      <p:sp>
        <p:nvSpPr>
          <p:cNvPr id="35" name="Rectangle 34">
            <a:extLst>
              <a:ext uri="{FF2B5EF4-FFF2-40B4-BE49-F238E27FC236}">
                <a16:creationId xmlns:a16="http://schemas.microsoft.com/office/drawing/2014/main" id="{249E341D-906B-4024-BC9B-AD7E64FA419B}"/>
              </a:ext>
            </a:extLst>
          </p:cNvPr>
          <p:cNvSpPr/>
          <p:nvPr/>
        </p:nvSpPr>
        <p:spPr>
          <a:xfrm>
            <a:off x="10588729" y="1084082"/>
            <a:ext cx="1285475" cy="757122"/>
          </a:xfrm>
          <a:prstGeom prst="rect">
            <a:avLst/>
          </a:prstGeom>
        </p:spPr>
        <p:txBody>
          <a:bodyPr wrap="square" lIns="109720" tIns="54860" rIns="109720" bIns="54860">
            <a:spAutoFit/>
          </a:bodyPr>
          <a:lstStyle/>
          <a:p>
            <a:pPr defTabSz="914400"/>
            <a:r>
              <a:rPr lang="en-US" sz="1400" dirty="0">
                <a:solidFill>
                  <a:prstClr val="black">
                    <a:lumMod val="65000"/>
                    <a:lumOff val="35000"/>
                  </a:prstClr>
                </a:solidFill>
              </a:rPr>
              <a:t>Regularly over the project’s lifespan</a:t>
            </a:r>
          </a:p>
        </p:txBody>
      </p:sp>
      <p:sp>
        <p:nvSpPr>
          <p:cNvPr id="30" name="Rectangle 29"/>
          <p:cNvSpPr/>
          <p:nvPr/>
        </p:nvSpPr>
        <p:spPr>
          <a:xfrm>
            <a:off x="2085052" y="2213829"/>
            <a:ext cx="8433796" cy="972566"/>
          </a:xfrm>
          <a:prstGeom prst="rect">
            <a:avLst/>
          </a:prstGeom>
        </p:spPr>
        <p:txBody>
          <a:bodyPr wrap="square" lIns="109720" tIns="54860" rIns="109720" bIns="54860">
            <a:spAutoFit/>
          </a:bodyPr>
          <a:lstStyle/>
          <a:p>
            <a:pPr marL="88" defTabSz="914400">
              <a:spcBef>
                <a:spcPts val="720"/>
              </a:spcBef>
            </a:pPr>
            <a:r>
              <a:rPr lang="en-US" sz="1400" b="1" dirty="0">
                <a:solidFill>
                  <a:schemeClr val="accent1"/>
                </a:solidFill>
              </a:rPr>
              <a:t>Sprint planning </a:t>
            </a:r>
            <a:r>
              <a:rPr lang="en-US" sz="1400" b="1" dirty="0">
                <a:solidFill>
                  <a:prstClr val="black">
                    <a:lumMod val="65000"/>
                    <a:lumOff val="35000"/>
                  </a:prstClr>
                </a:solidFill>
              </a:rPr>
              <a:t>(PO, SM and delivery team): </a:t>
            </a:r>
            <a:r>
              <a:rPr lang="en-US" sz="1400" dirty="0">
                <a:solidFill>
                  <a:prstClr val="black"/>
                </a:solidFill>
                <a:ea typeface="Roboto Condensed Light" panose="02000000000000000000" pitchFamily="2" charset="0"/>
                <a:cs typeface="Times New Roman" panose="02020603050405020304" pitchFamily="18" charset="0"/>
              </a:rPr>
              <a:t>Discuss the work for the upcoming sprint with the business. Establish a clear understanding of the expectations of the team and the sprint. The product owner decides if priority and content of the user stories is still accurate, and the development team decides what they believe can be completed in the sprint using the user stories, in priority order, refined in backlog refinement.</a:t>
            </a:r>
            <a:endParaRPr lang="en-US" sz="1400" dirty="0">
              <a:solidFill>
                <a:prstClr val="black">
                  <a:lumMod val="65000"/>
                  <a:lumOff val="35000"/>
                </a:prstClr>
              </a:solidFill>
            </a:endParaRPr>
          </a:p>
        </p:txBody>
      </p:sp>
      <p:sp>
        <p:nvSpPr>
          <p:cNvPr id="39" name="Rectangle 38">
            <a:extLst>
              <a:ext uri="{FF2B5EF4-FFF2-40B4-BE49-F238E27FC236}">
                <a16:creationId xmlns:a16="http://schemas.microsoft.com/office/drawing/2014/main" id="{1FC3C93E-B24B-420B-B976-BD0E524E6890}"/>
              </a:ext>
            </a:extLst>
          </p:cNvPr>
          <p:cNvSpPr/>
          <p:nvPr/>
        </p:nvSpPr>
        <p:spPr>
          <a:xfrm>
            <a:off x="10588729" y="2330359"/>
            <a:ext cx="1285475" cy="757122"/>
          </a:xfrm>
          <a:prstGeom prst="rect">
            <a:avLst/>
          </a:prstGeom>
        </p:spPr>
        <p:txBody>
          <a:bodyPr wrap="square" lIns="109720" tIns="54860" rIns="109720" bIns="54860">
            <a:spAutoFit/>
          </a:bodyPr>
          <a:lstStyle/>
          <a:p>
            <a:pPr defTabSz="914400"/>
            <a:r>
              <a:rPr lang="en-US" sz="1400" dirty="0">
                <a:solidFill>
                  <a:prstClr val="black">
                    <a:lumMod val="65000"/>
                    <a:lumOff val="35000"/>
                  </a:prstClr>
                </a:solidFill>
              </a:rPr>
              <a:t>At/before the start of each sprint</a:t>
            </a:r>
          </a:p>
        </p:txBody>
      </p:sp>
      <p:sp>
        <p:nvSpPr>
          <p:cNvPr id="33" name="Rectangle 32"/>
          <p:cNvSpPr/>
          <p:nvPr/>
        </p:nvSpPr>
        <p:spPr>
          <a:xfrm>
            <a:off x="2106039" y="3267311"/>
            <a:ext cx="8402139" cy="1188009"/>
          </a:xfrm>
          <a:prstGeom prst="rect">
            <a:avLst/>
          </a:prstGeom>
        </p:spPr>
        <p:txBody>
          <a:bodyPr wrap="square" lIns="109720" tIns="54860" rIns="109720" bIns="54860">
            <a:spAutoFit/>
          </a:bodyPr>
          <a:lstStyle/>
          <a:p>
            <a:pPr defTabSz="914400"/>
            <a:r>
              <a:rPr lang="en-US" sz="1400" b="1" dirty="0">
                <a:solidFill>
                  <a:schemeClr val="accent1"/>
                </a:solidFill>
              </a:rPr>
              <a:t>Daily stand-up </a:t>
            </a:r>
            <a:r>
              <a:rPr lang="en-US" sz="1400" b="1" dirty="0">
                <a:solidFill>
                  <a:prstClr val="black">
                    <a:lumMod val="65000"/>
                    <a:lumOff val="35000"/>
                  </a:prstClr>
                </a:solidFill>
              </a:rPr>
              <a:t>(SM and delivery team): </a:t>
            </a:r>
            <a:r>
              <a:rPr lang="en-US" sz="1400" dirty="0">
                <a:solidFill>
                  <a:prstClr val="black"/>
                </a:solidFill>
                <a:cs typeface="Times New Roman" panose="02020603050405020304" pitchFamily="18" charset="0"/>
              </a:rPr>
              <a:t>Coordinate the team to communicate progress and identify any roadblocks as quickly as possible. This meeting should be kept to 15 minutes. Longer conversations are tabled for a separate meeting. These are called stand-ups because attendees should stay standing for the duration, which helps keep the meeting short and focused. The questions each team member should answer at each meeting: What did I do since the last stand-up? What will I do before the next stand-up? Do I have any roadblocks?</a:t>
            </a:r>
          </a:p>
        </p:txBody>
      </p:sp>
      <p:sp>
        <p:nvSpPr>
          <p:cNvPr id="40" name="Rectangle 39">
            <a:extLst>
              <a:ext uri="{FF2B5EF4-FFF2-40B4-BE49-F238E27FC236}">
                <a16:creationId xmlns:a16="http://schemas.microsoft.com/office/drawing/2014/main" id="{B5092C3C-410A-4BF2-B51F-CD5BAD434828}"/>
              </a:ext>
            </a:extLst>
          </p:cNvPr>
          <p:cNvSpPr/>
          <p:nvPr/>
        </p:nvSpPr>
        <p:spPr>
          <a:xfrm>
            <a:off x="10580628" y="3478344"/>
            <a:ext cx="1428064" cy="541679"/>
          </a:xfrm>
          <a:prstGeom prst="rect">
            <a:avLst/>
          </a:prstGeom>
        </p:spPr>
        <p:txBody>
          <a:bodyPr wrap="square" lIns="109720" tIns="54860" rIns="109720" bIns="54860">
            <a:spAutoFit/>
          </a:bodyPr>
          <a:lstStyle/>
          <a:p>
            <a:pPr defTabSz="914400"/>
            <a:r>
              <a:rPr lang="en-US" sz="1400" dirty="0">
                <a:solidFill>
                  <a:prstClr val="black">
                    <a:lumMod val="65000"/>
                    <a:lumOff val="35000"/>
                  </a:prstClr>
                </a:solidFill>
              </a:rPr>
              <a:t>Every day during the sprint</a:t>
            </a:r>
          </a:p>
        </p:txBody>
      </p:sp>
      <p:sp>
        <p:nvSpPr>
          <p:cNvPr id="31" name="Rectangle 30"/>
          <p:cNvSpPr/>
          <p:nvPr/>
        </p:nvSpPr>
        <p:spPr>
          <a:xfrm>
            <a:off x="2126924" y="4669737"/>
            <a:ext cx="8381254" cy="972566"/>
          </a:xfrm>
          <a:prstGeom prst="rect">
            <a:avLst/>
          </a:prstGeom>
        </p:spPr>
        <p:txBody>
          <a:bodyPr wrap="square" lIns="109720" tIns="54860" rIns="109720" bIns="54860">
            <a:spAutoFit/>
          </a:bodyPr>
          <a:lstStyle/>
          <a:p>
            <a:pPr defTabSz="914400"/>
            <a:r>
              <a:rPr lang="en-US" sz="1400" b="1" dirty="0">
                <a:solidFill>
                  <a:schemeClr val="accent1"/>
                </a:solidFill>
              </a:rPr>
              <a:t>Sprint demo </a:t>
            </a:r>
            <a:r>
              <a:rPr lang="en-US" sz="1400" b="1" dirty="0">
                <a:solidFill>
                  <a:prstClr val="black">
                    <a:lumMod val="65000"/>
                    <a:lumOff val="35000"/>
                  </a:prstClr>
                </a:solidFill>
              </a:rPr>
              <a:t>(PO, SM, delivery team, and stakeholders): </a:t>
            </a:r>
            <a:r>
              <a:rPr lang="en-US" sz="1400" dirty="0">
                <a:solidFill>
                  <a:prstClr val="black"/>
                </a:solidFill>
                <a:cs typeface="Times New Roman" panose="02020603050405020304" pitchFamily="18" charset="0"/>
              </a:rPr>
              <a:t>Review and demonstrate the work completed in the sprint with the business (demonstrate working and tested code which was developed during the sprint and gather stakeholder feedback).</a:t>
            </a:r>
          </a:p>
          <a:p>
            <a:pPr defTabSz="914400"/>
            <a:endParaRPr lang="en-US" sz="1400" dirty="0">
              <a:solidFill>
                <a:prstClr val="black">
                  <a:lumMod val="65000"/>
                  <a:lumOff val="35000"/>
                </a:prstClr>
              </a:solidFill>
            </a:endParaRPr>
          </a:p>
        </p:txBody>
      </p:sp>
      <p:sp>
        <p:nvSpPr>
          <p:cNvPr id="41" name="Rectangle 40">
            <a:extLst>
              <a:ext uri="{FF2B5EF4-FFF2-40B4-BE49-F238E27FC236}">
                <a16:creationId xmlns:a16="http://schemas.microsoft.com/office/drawing/2014/main" id="{A34D2AEC-760A-41EA-BCBB-97F58FC7FD84}"/>
              </a:ext>
            </a:extLst>
          </p:cNvPr>
          <p:cNvSpPr/>
          <p:nvPr/>
        </p:nvSpPr>
        <p:spPr>
          <a:xfrm>
            <a:off x="10588729" y="4673933"/>
            <a:ext cx="1285475" cy="541679"/>
          </a:xfrm>
          <a:prstGeom prst="rect">
            <a:avLst/>
          </a:prstGeom>
        </p:spPr>
        <p:txBody>
          <a:bodyPr wrap="square" lIns="109720" tIns="54860" rIns="109720" bIns="54860">
            <a:spAutoFit/>
          </a:bodyPr>
          <a:lstStyle/>
          <a:p>
            <a:pPr defTabSz="914400"/>
            <a:r>
              <a:rPr lang="en-US" sz="1400" dirty="0">
                <a:solidFill>
                  <a:prstClr val="black">
                    <a:lumMod val="65000"/>
                    <a:lumOff val="35000"/>
                  </a:prstClr>
                </a:solidFill>
              </a:rPr>
              <a:t>At the end of each sprint</a:t>
            </a:r>
          </a:p>
        </p:txBody>
      </p:sp>
      <p:sp>
        <p:nvSpPr>
          <p:cNvPr id="32" name="Rectangle 31"/>
          <p:cNvSpPr/>
          <p:nvPr/>
        </p:nvSpPr>
        <p:spPr>
          <a:xfrm>
            <a:off x="2106042" y="5655509"/>
            <a:ext cx="8340096" cy="757122"/>
          </a:xfrm>
          <a:prstGeom prst="rect">
            <a:avLst/>
          </a:prstGeom>
        </p:spPr>
        <p:txBody>
          <a:bodyPr wrap="square" lIns="109720" tIns="54860" rIns="109720" bIns="54860">
            <a:spAutoFit/>
          </a:bodyPr>
          <a:lstStyle/>
          <a:p>
            <a:pPr defTabSz="914400"/>
            <a:r>
              <a:rPr lang="en-US" sz="1400" b="1" dirty="0">
                <a:solidFill>
                  <a:schemeClr val="accent1"/>
                </a:solidFill>
              </a:rPr>
              <a:t>Sprint retrospective </a:t>
            </a:r>
            <a:r>
              <a:rPr lang="en-US" sz="1400" b="1" dirty="0">
                <a:solidFill>
                  <a:prstClr val="black">
                    <a:lumMod val="65000"/>
                    <a:lumOff val="35000"/>
                  </a:prstClr>
                </a:solidFill>
              </a:rPr>
              <a:t>(SM and delivery team (and PO)): </a:t>
            </a:r>
            <a:r>
              <a:rPr lang="en-US" sz="1400" dirty="0">
                <a:solidFill>
                  <a:prstClr val="black"/>
                </a:solidFill>
                <a:cs typeface="Times New Roman" panose="02020603050405020304" pitchFamily="18" charset="0"/>
              </a:rPr>
              <a:t>Discuss how the sprint worked to determine if anything can be changed to improve team efficiency. The intent of this meeting is </a:t>
            </a:r>
            <a:r>
              <a:rPr lang="en-US" sz="1400" b="1" dirty="0">
                <a:solidFill>
                  <a:prstClr val="black"/>
                </a:solidFill>
                <a:cs typeface="Times New Roman" panose="02020603050405020304" pitchFamily="18" charset="0"/>
              </a:rPr>
              <a:t>not</a:t>
            </a:r>
            <a:r>
              <a:rPr lang="en-US" sz="1400" dirty="0">
                <a:solidFill>
                  <a:prstClr val="black"/>
                </a:solidFill>
                <a:cs typeface="Times New Roman" panose="02020603050405020304" pitchFamily="18" charset="0"/>
              </a:rPr>
              <a:t> to find/place blame for things that went wrong, but to find ways to avoid/alleviate pain points.</a:t>
            </a:r>
          </a:p>
        </p:txBody>
      </p:sp>
      <p:sp>
        <p:nvSpPr>
          <p:cNvPr id="42" name="Rectangle 41">
            <a:extLst>
              <a:ext uri="{FF2B5EF4-FFF2-40B4-BE49-F238E27FC236}">
                <a16:creationId xmlns:a16="http://schemas.microsoft.com/office/drawing/2014/main" id="{046EDE5C-1AAA-4FEC-8D3B-F6D1829D043B}"/>
              </a:ext>
            </a:extLst>
          </p:cNvPr>
          <p:cNvSpPr/>
          <p:nvPr/>
        </p:nvSpPr>
        <p:spPr>
          <a:xfrm>
            <a:off x="10644974" y="5708385"/>
            <a:ext cx="1428064" cy="541679"/>
          </a:xfrm>
          <a:prstGeom prst="rect">
            <a:avLst/>
          </a:prstGeom>
        </p:spPr>
        <p:txBody>
          <a:bodyPr wrap="square" lIns="109720" tIns="54860" rIns="109720" bIns="54860">
            <a:spAutoFit/>
          </a:bodyPr>
          <a:lstStyle/>
          <a:p>
            <a:pPr defTabSz="914400"/>
            <a:r>
              <a:rPr lang="en-US" sz="1400" dirty="0">
                <a:solidFill>
                  <a:prstClr val="black">
                    <a:lumMod val="65000"/>
                    <a:lumOff val="35000"/>
                  </a:prstClr>
                </a:solidFill>
              </a:rPr>
              <a:t>At the end of each sprint</a:t>
            </a:r>
          </a:p>
        </p:txBody>
      </p:sp>
      <p:pic>
        <p:nvPicPr>
          <p:cNvPr id="10" name="Graphic 9">
            <a:extLst>
              <a:ext uri="{FF2B5EF4-FFF2-40B4-BE49-F238E27FC236}">
                <a16:creationId xmlns:a16="http://schemas.microsoft.com/office/drawing/2014/main" id="{FCEF580C-2AE4-415F-BB48-EABA459AED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1090" y="4609869"/>
            <a:ext cx="773299" cy="773299"/>
          </a:xfrm>
          <a:prstGeom prst="rect">
            <a:avLst/>
          </a:prstGeom>
        </p:spPr>
      </p:pic>
      <p:grpSp>
        <p:nvGrpSpPr>
          <p:cNvPr id="68" name="Group 67">
            <a:extLst>
              <a:ext uri="{FF2B5EF4-FFF2-40B4-BE49-F238E27FC236}">
                <a16:creationId xmlns:a16="http://schemas.microsoft.com/office/drawing/2014/main" id="{AEB72C25-1082-6C3D-B96F-255DA3EC7D9E}"/>
              </a:ext>
              <a:ext uri="{C183D7F6-B498-43B3-948B-1728B52AA6E4}">
                <adec:decorative xmlns:adec="http://schemas.microsoft.com/office/drawing/2017/decorative" val="1"/>
              </a:ext>
            </a:extLst>
          </p:cNvPr>
          <p:cNvGrpSpPr/>
          <p:nvPr/>
        </p:nvGrpSpPr>
        <p:grpSpPr>
          <a:xfrm>
            <a:off x="923198" y="3430859"/>
            <a:ext cx="968939" cy="801317"/>
            <a:chOff x="907178" y="3369104"/>
            <a:chExt cx="968939" cy="801317"/>
          </a:xfrm>
        </p:grpSpPr>
        <p:pic>
          <p:nvPicPr>
            <p:cNvPr id="3" name="Picture 2">
              <a:extLst>
                <a:ext uri="{FF2B5EF4-FFF2-40B4-BE49-F238E27FC236}">
                  <a16:creationId xmlns:a16="http://schemas.microsoft.com/office/drawing/2014/main" id="{AF1F14EB-5A48-4849-8E36-703098CF8C8A}"/>
                </a:ext>
              </a:extLst>
            </p:cNvPr>
            <p:cNvPicPr>
              <a:picLocks noChangeAspect="1"/>
            </p:cNvPicPr>
            <p:nvPr/>
          </p:nvPicPr>
          <p:blipFill>
            <a:blip r:embed="rId5"/>
            <a:stretch>
              <a:fillRect/>
            </a:stretch>
          </p:blipFill>
          <p:spPr>
            <a:xfrm>
              <a:off x="1131873" y="3628418"/>
              <a:ext cx="744244" cy="542003"/>
            </a:xfrm>
            <a:prstGeom prst="rect">
              <a:avLst/>
            </a:prstGeom>
          </p:spPr>
        </p:pic>
        <p:pic>
          <p:nvPicPr>
            <p:cNvPr id="17" name="Picture 16">
              <a:extLst>
                <a:ext uri="{FF2B5EF4-FFF2-40B4-BE49-F238E27FC236}">
                  <a16:creationId xmlns:a16="http://schemas.microsoft.com/office/drawing/2014/main" id="{00DC69A7-8946-453E-B868-B4E65293222C}"/>
                </a:ext>
              </a:extLst>
            </p:cNvPr>
            <p:cNvPicPr>
              <a:picLocks noChangeAspect="1"/>
            </p:cNvPicPr>
            <p:nvPr/>
          </p:nvPicPr>
          <p:blipFill>
            <a:blip r:embed="rId6"/>
            <a:stretch>
              <a:fillRect/>
            </a:stretch>
          </p:blipFill>
          <p:spPr>
            <a:xfrm>
              <a:off x="907178" y="3369104"/>
              <a:ext cx="315573" cy="423532"/>
            </a:xfrm>
            <a:prstGeom prst="rect">
              <a:avLst/>
            </a:prstGeom>
          </p:spPr>
        </p:pic>
      </p:grpSp>
      <p:cxnSp>
        <p:nvCxnSpPr>
          <p:cNvPr id="20" name="Straight Connector 19">
            <a:extLst>
              <a:ext uri="{FF2B5EF4-FFF2-40B4-BE49-F238E27FC236}">
                <a16:creationId xmlns:a16="http://schemas.microsoft.com/office/drawing/2014/main" id="{C4823CFB-DB20-4DDE-BD0D-BE6DDF0585A1}"/>
              </a:ext>
              <a:ext uri="{C183D7F6-B498-43B3-948B-1728B52AA6E4}">
                <adec:decorative xmlns:adec="http://schemas.microsoft.com/office/drawing/2017/decorative" val="1"/>
              </a:ext>
            </a:extLst>
          </p:cNvPr>
          <p:cNvCxnSpPr>
            <a:cxnSpLocks/>
          </p:cNvCxnSpPr>
          <p:nvPr/>
        </p:nvCxnSpPr>
        <p:spPr>
          <a:xfrm>
            <a:off x="689257" y="4457383"/>
            <a:ext cx="11176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4D73460-B17F-4215-A1C7-F8E8F5C43F7A}"/>
              </a:ext>
              <a:ext uri="{C183D7F6-B498-43B3-948B-1728B52AA6E4}">
                <adec:decorative xmlns:adec="http://schemas.microsoft.com/office/drawing/2017/decorative" val="1"/>
              </a:ext>
            </a:extLst>
          </p:cNvPr>
          <p:cNvCxnSpPr>
            <a:cxnSpLocks/>
          </p:cNvCxnSpPr>
          <p:nvPr/>
        </p:nvCxnSpPr>
        <p:spPr>
          <a:xfrm>
            <a:off x="686965" y="5532932"/>
            <a:ext cx="111791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4C5F94-A300-453C-BED3-BBA7F6CCB2D1}"/>
              </a:ext>
              <a:ext uri="{C183D7F6-B498-43B3-948B-1728B52AA6E4}">
                <adec:decorative xmlns:adec="http://schemas.microsoft.com/office/drawing/2017/decorative" val="1"/>
              </a:ext>
            </a:extLst>
          </p:cNvPr>
          <p:cNvCxnSpPr>
            <a:cxnSpLocks/>
          </p:cNvCxnSpPr>
          <p:nvPr/>
        </p:nvCxnSpPr>
        <p:spPr>
          <a:xfrm flipV="1">
            <a:off x="679552" y="971909"/>
            <a:ext cx="11186551" cy="1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905EB20-B321-4403-AB6B-0F3FF377A061}"/>
              </a:ext>
              <a:ext uri="{C183D7F6-B498-43B3-948B-1728B52AA6E4}">
                <adec:decorative xmlns:adec="http://schemas.microsoft.com/office/drawing/2017/decorative" val="1"/>
              </a:ext>
            </a:extLst>
          </p:cNvPr>
          <p:cNvCxnSpPr>
            <a:cxnSpLocks/>
          </p:cNvCxnSpPr>
          <p:nvPr/>
        </p:nvCxnSpPr>
        <p:spPr>
          <a:xfrm>
            <a:off x="684985" y="3209172"/>
            <a:ext cx="111811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212AD1-E7F7-43B2-8F60-8456F534FB5A}"/>
              </a:ext>
              <a:ext uri="{C183D7F6-B498-43B3-948B-1728B52AA6E4}">
                <adec:decorative xmlns:adec="http://schemas.microsoft.com/office/drawing/2017/decorative" val="1"/>
              </a:ext>
            </a:extLst>
          </p:cNvPr>
          <p:cNvCxnSpPr>
            <a:cxnSpLocks/>
          </p:cNvCxnSpPr>
          <p:nvPr/>
        </p:nvCxnSpPr>
        <p:spPr>
          <a:xfrm>
            <a:off x="679552" y="2091577"/>
            <a:ext cx="111865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F4B957-CE2D-42FB-89E4-B7C7FE823E3E}"/>
              </a:ext>
              <a:ext uri="{C183D7F6-B498-43B3-948B-1728B52AA6E4}">
                <adec:decorative xmlns:adec="http://schemas.microsoft.com/office/drawing/2017/decorative" val="1"/>
              </a:ext>
            </a:extLst>
          </p:cNvPr>
          <p:cNvCxnSpPr>
            <a:cxnSpLocks/>
          </p:cNvCxnSpPr>
          <p:nvPr/>
        </p:nvCxnSpPr>
        <p:spPr>
          <a:xfrm>
            <a:off x="10447890" y="977400"/>
            <a:ext cx="0" cy="5657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3E7D7D-A9E7-4213-ABE8-76F0E4EC67B7}"/>
              </a:ext>
              <a:ext uri="{C183D7F6-B498-43B3-948B-1728B52AA6E4}">
                <adec:decorative xmlns:adec="http://schemas.microsoft.com/office/drawing/2017/decorative" val="1"/>
              </a:ext>
            </a:extLst>
          </p:cNvPr>
          <p:cNvCxnSpPr>
            <a:cxnSpLocks/>
          </p:cNvCxnSpPr>
          <p:nvPr/>
        </p:nvCxnSpPr>
        <p:spPr>
          <a:xfrm>
            <a:off x="2085052" y="977572"/>
            <a:ext cx="0" cy="565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FD4185E-27B0-473E-BA3D-0FC7593B39CB}"/>
              </a:ext>
              <a:ext uri="{C183D7F6-B498-43B3-948B-1728B52AA6E4}">
                <adec:decorative xmlns:adec="http://schemas.microsoft.com/office/drawing/2017/decorative" val="1"/>
              </a:ext>
            </a:extLst>
          </p:cNvPr>
          <p:cNvCxnSpPr>
            <a:cxnSpLocks/>
          </p:cNvCxnSpPr>
          <p:nvPr/>
        </p:nvCxnSpPr>
        <p:spPr>
          <a:xfrm flipV="1">
            <a:off x="686965" y="6629263"/>
            <a:ext cx="11187239" cy="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6FAA88F-BAB2-4793-8186-B4D9D327CD03}"/>
              </a:ext>
              <a:ext uri="{C183D7F6-B498-43B3-948B-1728B52AA6E4}">
                <adec:decorative xmlns:adec="http://schemas.microsoft.com/office/drawing/2017/decorative" val="1"/>
              </a:ext>
            </a:extLst>
          </p:cNvPr>
          <p:cNvCxnSpPr>
            <a:cxnSpLocks/>
          </p:cNvCxnSpPr>
          <p:nvPr/>
        </p:nvCxnSpPr>
        <p:spPr>
          <a:xfrm>
            <a:off x="11866103" y="971909"/>
            <a:ext cx="0" cy="5657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F4F4890-0A5B-42D1-BE11-37C5B846B204}"/>
              </a:ext>
              <a:ext uri="{C183D7F6-B498-43B3-948B-1728B52AA6E4}">
                <adec:decorative xmlns:adec="http://schemas.microsoft.com/office/drawing/2017/decorative" val="1"/>
              </a:ext>
            </a:extLst>
          </p:cNvPr>
          <p:cNvCxnSpPr>
            <a:cxnSpLocks/>
          </p:cNvCxnSpPr>
          <p:nvPr/>
        </p:nvCxnSpPr>
        <p:spPr>
          <a:xfrm>
            <a:off x="686965" y="984557"/>
            <a:ext cx="0" cy="5657354"/>
          </a:xfrm>
          <a:prstGeom prst="line">
            <a:avLst/>
          </a:prstGeom>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DFF03E68-71FF-006E-5D84-B67C7E6342F3}"/>
              </a:ext>
              <a:ext uri="{C183D7F6-B498-43B3-948B-1728B52AA6E4}">
                <adec:decorative xmlns:adec="http://schemas.microsoft.com/office/drawing/2017/decorative" val="1"/>
              </a:ext>
            </a:extLst>
          </p:cNvPr>
          <p:cNvGrpSpPr/>
          <p:nvPr/>
        </p:nvGrpSpPr>
        <p:grpSpPr>
          <a:xfrm>
            <a:off x="922301" y="5642396"/>
            <a:ext cx="927416" cy="927416"/>
            <a:chOff x="843438" y="5580961"/>
            <a:chExt cx="927416" cy="927416"/>
          </a:xfrm>
        </p:grpSpPr>
        <p:pic>
          <p:nvPicPr>
            <p:cNvPr id="12" name="Graphic 11" descr="Traffic light with solid fill">
              <a:extLst>
                <a:ext uri="{FF2B5EF4-FFF2-40B4-BE49-F238E27FC236}">
                  <a16:creationId xmlns:a16="http://schemas.microsoft.com/office/drawing/2014/main" id="{4D59196F-A195-4016-BB75-00DBA33FD4F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43438" y="5580961"/>
              <a:ext cx="927416" cy="927416"/>
            </a:xfrm>
            <a:prstGeom prst="rect">
              <a:avLst/>
            </a:prstGeom>
          </p:spPr>
        </p:pic>
        <p:sp>
          <p:nvSpPr>
            <p:cNvPr id="11" name="Oval 10">
              <a:extLst>
                <a:ext uri="{FF2B5EF4-FFF2-40B4-BE49-F238E27FC236}">
                  <a16:creationId xmlns:a16="http://schemas.microsoft.com/office/drawing/2014/main" id="{6FE13A17-8220-4961-A2C2-34AC813EE977}"/>
                </a:ext>
              </a:extLst>
            </p:cNvPr>
            <p:cNvSpPr/>
            <p:nvPr/>
          </p:nvSpPr>
          <p:spPr>
            <a:xfrm>
              <a:off x="1207185" y="5740876"/>
              <a:ext cx="189569" cy="1772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dirty="0">
                <a:solidFill>
                  <a:prstClr val="white"/>
                </a:solidFill>
              </a:endParaRPr>
            </a:p>
          </p:txBody>
        </p:sp>
        <p:sp>
          <p:nvSpPr>
            <p:cNvPr id="47" name="Oval 46">
              <a:extLst>
                <a:ext uri="{FF2B5EF4-FFF2-40B4-BE49-F238E27FC236}">
                  <a16:creationId xmlns:a16="http://schemas.microsoft.com/office/drawing/2014/main" id="{1FCC90FE-B0E9-4F89-AA7D-CA90DF40271A}"/>
                </a:ext>
              </a:extLst>
            </p:cNvPr>
            <p:cNvSpPr/>
            <p:nvPr/>
          </p:nvSpPr>
          <p:spPr>
            <a:xfrm>
              <a:off x="1207184" y="5943688"/>
              <a:ext cx="189569" cy="190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dirty="0">
                <a:solidFill>
                  <a:prstClr val="white"/>
                </a:solidFill>
              </a:endParaRPr>
            </a:p>
          </p:txBody>
        </p:sp>
        <p:sp>
          <p:nvSpPr>
            <p:cNvPr id="48" name="Oval 47">
              <a:extLst>
                <a:ext uri="{FF2B5EF4-FFF2-40B4-BE49-F238E27FC236}">
                  <a16:creationId xmlns:a16="http://schemas.microsoft.com/office/drawing/2014/main" id="{C8A3D923-776A-47D4-8B4B-5A105DFFAD95}"/>
                </a:ext>
              </a:extLst>
            </p:cNvPr>
            <p:cNvSpPr/>
            <p:nvPr/>
          </p:nvSpPr>
          <p:spPr>
            <a:xfrm>
              <a:off x="1207185" y="6170308"/>
              <a:ext cx="193864" cy="1772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dirty="0">
                <a:solidFill>
                  <a:prstClr val="white"/>
                </a:solidFill>
              </a:endParaRPr>
            </a:p>
          </p:txBody>
        </p:sp>
      </p:grpSp>
      <p:grpSp>
        <p:nvGrpSpPr>
          <p:cNvPr id="52" name="Group 51">
            <a:extLst>
              <a:ext uri="{FF2B5EF4-FFF2-40B4-BE49-F238E27FC236}">
                <a16:creationId xmlns:a16="http://schemas.microsoft.com/office/drawing/2014/main" id="{B148D5F4-CDC7-7F24-ED6A-5BE412662099}"/>
              </a:ext>
              <a:ext uri="{C183D7F6-B498-43B3-948B-1728B52AA6E4}">
                <adec:decorative xmlns:adec="http://schemas.microsoft.com/office/drawing/2017/decorative" val="1"/>
              </a:ext>
            </a:extLst>
          </p:cNvPr>
          <p:cNvGrpSpPr/>
          <p:nvPr/>
        </p:nvGrpSpPr>
        <p:grpSpPr>
          <a:xfrm>
            <a:off x="1102090" y="1113257"/>
            <a:ext cx="449786" cy="783705"/>
            <a:chOff x="318309" y="5478105"/>
            <a:chExt cx="914182" cy="1280308"/>
          </a:xfrm>
        </p:grpSpPr>
        <p:sp>
          <p:nvSpPr>
            <p:cNvPr id="53" name="TextBox 52">
              <a:extLst>
                <a:ext uri="{FF2B5EF4-FFF2-40B4-BE49-F238E27FC236}">
                  <a16:creationId xmlns:a16="http://schemas.microsoft.com/office/drawing/2014/main" id="{5E83A132-8F01-419E-5BDB-127D921D83A0}"/>
                </a:ext>
              </a:extLst>
            </p:cNvPr>
            <p:cNvSpPr txBox="1"/>
            <p:nvPr/>
          </p:nvSpPr>
          <p:spPr>
            <a:xfrm>
              <a:off x="487990" y="547810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 1)</a:t>
              </a:r>
            </a:p>
          </p:txBody>
        </p:sp>
        <p:sp>
          <p:nvSpPr>
            <p:cNvPr id="54" name="TextBox 53">
              <a:extLst>
                <a:ext uri="{FF2B5EF4-FFF2-40B4-BE49-F238E27FC236}">
                  <a16:creationId xmlns:a16="http://schemas.microsoft.com/office/drawing/2014/main" id="{36E4EE69-C9B5-6753-BF32-1F13CD7EDDBA}"/>
                </a:ext>
              </a:extLst>
            </p:cNvPr>
            <p:cNvSpPr txBox="1"/>
            <p:nvPr/>
          </p:nvSpPr>
          <p:spPr>
            <a:xfrm>
              <a:off x="487990" y="558478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 2)</a:t>
              </a:r>
            </a:p>
          </p:txBody>
        </p:sp>
        <p:sp>
          <p:nvSpPr>
            <p:cNvPr id="55" name="TextBox 54">
              <a:extLst>
                <a:ext uri="{FF2B5EF4-FFF2-40B4-BE49-F238E27FC236}">
                  <a16:creationId xmlns:a16="http://schemas.microsoft.com/office/drawing/2014/main" id="{6A5691D4-888E-6618-A957-E22A34A1B284}"/>
                </a:ext>
              </a:extLst>
            </p:cNvPr>
            <p:cNvSpPr txBox="1"/>
            <p:nvPr/>
          </p:nvSpPr>
          <p:spPr>
            <a:xfrm>
              <a:off x="487990" y="569146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 3)</a:t>
              </a:r>
            </a:p>
          </p:txBody>
        </p:sp>
        <p:sp>
          <p:nvSpPr>
            <p:cNvPr id="56" name="TextBox 55">
              <a:extLst>
                <a:ext uri="{FF2B5EF4-FFF2-40B4-BE49-F238E27FC236}">
                  <a16:creationId xmlns:a16="http://schemas.microsoft.com/office/drawing/2014/main" id="{81F04A80-BC68-17EC-8993-8D04D467F748}"/>
                </a:ext>
              </a:extLst>
            </p:cNvPr>
            <p:cNvSpPr txBox="1"/>
            <p:nvPr/>
          </p:nvSpPr>
          <p:spPr>
            <a:xfrm>
              <a:off x="487990" y="579814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 4)</a:t>
              </a:r>
            </a:p>
          </p:txBody>
        </p:sp>
        <p:sp>
          <p:nvSpPr>
            <p:cNvPr id="57" name="TextBox 56">
              <a:extLst>
                <a:ext uri="{FF2B5EF4-FFF2-40B4-BE49-F238E27FC236}">
                  <a16:creationId xmlns:a16="http://schemas.microsoft.com/office/drawing/2014/main" id="{1C924E00-3C64-2DE5-CBD4-C12D67E07416}"/>
                </a:ext>
              </a:extLst>
            </p:cNvPr>
            <p:cNvSpPr txBox="1"/>
            <p:nvPr/>
          </p:nvSpPr>
          <p:spPr>
            <a:xfrm>
              <a:off x="487990" y="590482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 5)</a:t>
              </a:r>
            </a:p>
          </p:txBody>
        </p:sp>
        <p:sp>
          <p:nvSpPr>
            <p:cNvPr id="58" name="TextBox 57">
              <a:extLst>
                <a:ext uri="{FF2B5EF4-FFF2-40B4-BE49-F238E27FC236}">
                  <a16:creationId xmlns:a16="http://schemas.microsoft.com/office/drawing/2014/main" id="{6D5CB820-4985-D73E-388E-DE4D36258876}"/>
                </a:ext>
              </a:extLst>
            </p:cNvPr>
            <p:cNvSpPr txBox="1"/>
            <p:nvPr/>
          </p:nvSpPr>
          <p:spPr>
            <a:xfrm>
              <a:off x="487990" y="601150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 6)</a:t>
              </a:r>
            </a:p>
          </p:txBody>
        </p:sp>
        <p:sp>
          <p:nvSpPr>
            <p:cNvPr id="59" name="TextBox 58">
              <a:extLst>
                <a:ext uri="{FF2B5EF4-FFF2-40B4-BE49-F238E27FC236}">
                  <a16:creationId xmlns:a16="http://schemas.microsoft.com/office/drawing/2014/main" id="{35BE4184-484F-FBD6-A141-7DD12CBF5F00}"/>
                </a:ext>
              </a:extLst>
            </p:cNvPr>
            <p:cNvSpPr txBox="1"/>
            <p:nvPr/>
          </p:nvSpPr>
          <p:spPr>
            <a:xfrm>
              <a:off x="487416" y="611818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 7)</a:t>
              </a:r>
            </a:p>
          </p:txBody>
        </p:sp>
        <p:sp>
          <p:nvSpPr>
            <p:cNvPr id="60" name="TextBox 59">
              <a:extLst>
                <a:ext uri="{FF2B5EF4-FFF2-40B4-BE49-F238E27FC236}">
                  <a16:creationId xmlns:a16="http://schemas.microsoft.com/office/drawing/2014/main" id="{89F7989C-2025-185E-D206-9B4359B6F6E1}"/>
                </a:ext>
              </a:extLst>
            </p:cNvPr>
            <p:cNvSpPr txBox="1"/>
            <p:nvPr/>
          </p:nvSpPr>
          <p:spPr>
            <a:xfrm>
              <a:off x="487416" y="622486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 8)</a:t>
              </a:r>
            </a:p>
          </p:txBody>
        </p:sp>
        <p:sp>
          <p:nvSpPr>
            <p:cNvPr id="61" name="TextBox 60">
              <a:extLst>
                <a:ext uri="{FF2B5EF4-FFF2-40B4-BE49-F238E27FC236}">
                  <a16:creationId xmlns:a16="http://schemas.microsoft.com/office/drawing/2014/main" id="{102EDCF9-8596-3F3B-360E-FD9DDABBC3C8}"/>
                </a:ext>
              </a:extLst>
            </p:cNvPr>
            <p:cNvSpPr txBox="1"/>
            <p:nvPr/>
          </p:nvSpPr>
          <p:spPr>
            <a:xfrm>
              <a:off x="487416" y="633154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 9)</a:t>
              </a:r>
            </a:p>
          </p:txBody>
        </p:sp>
        <p:sp>
          <p:nvSpPr>
            <p:cNvPr id="62" name="TextBox 61">
              <a:extLst>
                <a:ext uri="{FF2B5EF4-FFF2-40B4-BE49-F238E27FC236}">
                  <a16:creationId xmlns:a16="http://schemas.microsoft.com/office/drawing/2014/main" id="{03DB8D91-10C7-FB8A-92D6-386A00E82A59}"/>
                </a:ext>
              </a:extLst>
            </p:cNvPr>
            <p:cNvSpPr txBox="1"/>
            <p:nvPr/>
          </p:nvSpPr>
          <p:spPr>
            <a:xfrm>
              <a:off x="487416" y="643822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dirty="0">
                  <a:solidFill>
                    <a:srgbClr val="4BAFEA"/>
                  </a:solidFill>
                  <a:ea typeface="Roboto Condensed Light" panose="02000000000000000000" pitchFamily="2" charset="0"/>
                  <a:cs typeface="Montserrat Semi" panose="020B0604020202020204" charset="0"/>
                </a:rPr>
                <a:t>10)</a:t>
              </a:r>
            </a:p>
          </p:txBody>
        </p:sp>
        <p:sp>
          <p:nvSpPr>
            <p:cNvPr id="63" name="TextBox 62">
              <a:extLst>
                <a:ext uri="{FF2B5EF4-FFF2-40B4-BE49-F238E27FC236}">
                  <a16:creationId xmlns:a16="http://schemas.microsoft.com/office/drawing/2014/main" id="{6D62BEBB-25E6-3CC1-9D04-F92D3A3A72B7}"/>
                </a:ext>
              </a:extLst>
            </p:cNvPr>
            <p:cNvSpPr txBox="1"/>
            <p:nvPr/>
          </p:nvSpPr>
          <p:spPr>
            <a:xfrm>
              <a:off x="487416" y="654490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b="1" dirty="0">
                  <a:solidFill>
                    <a:srgbClr val="ABDAF5"/>
                  </a:solidFill>
                  <a:ea typeface="Roboto Condensed Light" panose="02000000000000000000" pitchFamily="2" charset="0"/>
                  <a:cs typeface="Montserrat Semi" panose="020B0604020202020204" charset="0"/>
                </a:rPr>
                <a:t>…</a:t>
              </a:r>
            </a:p>
          </p:txBody>
        </p:sp>
        <p:sp>
          <p:nvSpPr>
            <p:cNvPr id="64" name="TextBox 63">
              <a:extLst>
                <a:ext uri="{FF2B5EF4-FFF2-40B4-BE49-F238E27FC236}">
                  <a16:creationId xmlns:a16="http://schemas.microsoft.com/office/drawing/2014/main" id="{032F33C1-F961-7801-97A0-B6D6FEDD0976}"/>
                </a:ext>
              </a:extLst>
            </p:cNvPr>
            <p:cNvSpPr txBox="1"/>
            <p:nvPr/>
          </p:nvSpPr>
          <p:spPr>
            <a:xfrm>
              <a:off x="487416" y="665158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algn="l">
                <a:lnSpc>
                  <a:spcPct val="110000"/>
                </a:lnSpc>
              </a:pPr>
              <a:r>
                <a:rPr lang="en-US" sz="700" b="1" dirty="0">
                  <a:solidFill>
                    <a:srgbClr val="ABDAF5"/>
                  </a:solidFill>
                  <a:ea typeface="Roboto Condensed Light" panose="02000000000000000000" pitchFamily="2" charset="0"/>
                  <a:cs typeface="Montserrat Semi" panose="020B0604020202020204" charset="0"/>
                </a:rPr>
                <a:t>…</a:t>
              </a:r>
            </a:p>
          </p:txBody>
        </p:sp>
        <p:sp>
          <p:nvSpPr>
            <p:cNvPr id="65" name="Arrow: Curved Right 64">
              <a:extLst>
                <a:ext uri="{FF2B5EF4-FFF2-40B4-BE49-F238E27FC236}">
                  <a16:creationId xmlns:a16="http://schemas.microsoft.com/office/drawing/2014/main" id="{C369B827-9979-CB9D-B674-A557F3E9918F}"/>
                </a:ext>
              </a:extLst>
            </p:cNvPr>
            <p:cNvSpPr/>
            <p:nvPr/>
          </p:nvSpPr>
          <p:spPr>
            <a:xfrm>
              <a:off x="318309" y="5636336"/>
              <a:ext cx="133723" cy="2731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66" name="Arrow: Curved Right 65">
              <a:extLst>
                <a:ext uri="{FF2B5EF4-FFF2-40B4-BE49-F238E27FC236}">
                  <a16:creationId xmlns:a16="http://schemas.microsoft.com/office/drawing/2014/main" id="{1B102E46-0BE4-5F5B-2C87-A2A9C857D375}"/>
                </a:ext>
              </a:extLst>
            </p:cNvPr>
            <p:cNvSpPr/>
            <p:nvPr/>
          </p:nvSpPr>
          <p:spPr>
            <a:xfrm flipV="1">
              <a:off x="325832" y="6136579"/>
              <a:ext cx="132857" cy="2731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grpSp>
      <p:pic>
        <p:nvPicPr>
          <p:cNvPr id="67" name="Graphic 66">
            <a:extLst>
              <a:ext uri="{FF2B5EF4-FFF2-40B4-BE49-F238E27FC236}">
                <a16:creationId xmlns:a16="http://schemas.microsoft.com/office/drawing/2014/main" id="{2452D20F-9C32-0DD8-2F22-7960D2A3364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1090" y="2244833"/>
            <a:ext cx="743119" cy="743119"/>
          </a:xfrm>
          <a:prstGeom prst="rect">
            <a:avLst/>
          </a:prstGeom>
        </p:spPr>
      </p:pic>
    </p:spTree>
    <p:extLst>
      <p:ext uri="{BB962C8B-B14F-4D97-AF65-F5344CB8AC3E}">
        <p14:creationId xmlns:p14="http://schemas.microsoft.com/office/powerpoint/2010/main" val="37531048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A3335E-B562-A3AD-204A-81B103306775}"/>
              </a:ext>
            </a:extLst>
          </p:cNvPr>
          <p:cNvSpPr>
            <a:spLocks noGrp="1"/>
          </p:cNvSpPr>
          <p:nvPr>
            <p:ph type="title"/>
          </p:nvPr>
        </p:nvSpPr>
        <p:spPr/>
        <p:txBody>
          <a:bodyPr/>
          <a:lstStyle/>
          <a:p>
            <a:r>
              <a:rPr lang="en-US" dirty="0"/>
              <a:t>Sample delivery sprint calendar: Two-week</a:t>
            </a:r>
          </a:p>
        </p:txBody>
      </p:sp>
      <p:sp>
        <p:nvSpPr>
          <p:cNvPr id="9" name="Text Placeholder 8">
            <a:extLst>
              <a:ext uri="{FF2B5EF4-FFF2-40B4-BE49-F238E27FC236}">
                <a16:creationId xmlns:a16="http://schemas.microsoft.com/office/drawing/2014/main" id="{8C6B64FB-116C-D13A-9484-8FF2177E0E51}"/>
              </a:ext>
            </a:extLst>
          </p:cNvPr>
          <p:cNvSpPr>
            <a:spLocks noGrp="1"/>
          </p:cNvSpPr>
          <p:nvPr>
            <p:ph type="body" sz="quarter" idx="11"/>
          </p:nvPr>
        </p:nvSpPr>
        <p:spPr>
          <a:xfrm>
            <a:off x="354106" y="1084244"/>
            <a:ext cx="11352620" cy="669978"/>
          </a:xfrm>
        </p:spPr>
        <p:txBody>
          <a:bodyPr>
            <a:normAutofit fontScale="77500" lnSpcReduction="20000"/>
          </a:bodyPr>
          <a:lstStyle/>
          <a:p>
            <a:r>
              <a:rPr lang="en-US" dirty="0"/>
              <a:t>The following calendar illustrates a two-week scrum cadence (including ceremonies). This diagram is for illustrative purposes only; the length of the sprint and timing of ceremonies may differ from delivery team to delivery team based on their needs and schedules. </a:t>
            </a:r>
          </a:p>
        </p:txBody>
      </p:sp>
      <p:sp>
        <p:nvSpPr>
          <p:cNvPr id="3" name="Slide Number Placeholder 2"/>
          <p:cNvSpPr>
            <a:spLocks noGrp="1"/>
          </p:cNvSpPr>
          <p:nvPr>
            <p:ph type="sldNum" sz="quarter" idx="4294967295"/>
          </p:nvPr>
        </p:nvSpPr>
        <p:spPr>
          <a:xfrm>
            <a:off x="11663363" y="6356350"/>
            <a:ext cx="5302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909BA3-1F3E-4470-B9B2-A44A57D18FB5}" type="slidenum">
              <a:rPr kumimoji="0" lang="en-CA" sz="1080" b="0" i="0" u="none" strike="noStrike" kern="1200" cap="none" spc="0" normalizeH="0" baseline="0" noProof="0">
                <a:ln>
                  <a:noFill/>
                </a:ln>
                <a:solidFill>
                  <a:prstClr val="white"/>
                </a:solidFill>
                <a:effectLst/>
                <a:uLnTx/>
                <a:uFillTx/>
                <a:latin typeface="Roboto Condensed Light" panose="02000000000000000000" pitchFamily="2" charset="0"/>
                <a:ea typeface="+mn-ea"/>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CA" sz="1080" b="0" i="0" u="none" strike="noStrike" kern="1200" cap="none" spc="0" normalizeH="0" baseline="0" noProof="0" dirty="0">
              <a:ln>
                <a:noFill/>
              </a:ln>
              <a:solidFill>
                <a:prstClr val="white"/>
              </a:solidFill>
              <a:effectLst/>
              <a:uLnTx/>
              <a:uFillTx/>
              <a:latin typeface="Roboto Condensed Light" panose="02000000000000000000" pitchFamily="2" charset="0"/>
              <a:ea typeface="+mn-ea"/>
            </a:endParaRPr>
          </a:p>
        </p:txBody>
      </p:sp>
      <p:sp>
        <p:nvSpPr>
          <p:cNvPr id="134" name="object 42"/>
          <p:cNvSpPr txBox="1"/>
          <p:nvPr/>
        </p:nvSpPr>
        <p:spPr>
          <a:xfrm>
            <a:off x="3850251" y="5365611"/>
            <a:ext cx="1480918" cy="184666"/>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Sprint Planning</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39" name="object 42"/>
          <p:cNvSpPr txBox="1"/>
          <p:nvPr/>
        </p:nvSpPr>
        <p:spPr>
          <a:xfrm>
            <a:off x="5412244" y="5365611"/>
            <a:ext cx="1429622" cy="184666"/>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Daily Stand-Up</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44" name="object 42"/>
          <p:cNvSpPr txBox="1"/>
          <p:nvPr/>
        </p:nvSpPr>
        <p:spPr>
          <a:xfrm>
            <a:off x="2104445" y="5365611"/>
            <a:ext cx="1541833" cy="369332"/>
          </a:xfrm>
          <a:prstGeom prst="rect">
            <a:avLst/>
          </a:prstGeom>
          <a:noFill/>
        </p:spPr>
        <p:txBody>
          <a:bodyPr vert="horz" wrap="none" lIns="109728" tIns="0" rIns="109728" bIns="0" rtlCol="0">
            <a:spAutoFit/>
          </a:bodyPr>
          <a:lstStyle/>
          <a:p>
            <a:pPr marL="1524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Project Backlog </a:t>
            </a:r>
          </a:p>
          <a:p>
            <a:pPr marL="1524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Refinement</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49" name="object 42"/>
          <p:cNvSpPr txBox="1"/>
          <p:nvPr/>
        </p:nvSpPr>
        <p:spPr>
          <a:xfrm>
            <a:off x="7125714" y="5368346"/>
            <a:ext cx="1245277" cy="184666"/>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Sprint Demo</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54" name="object 42"/>
          <p:cNvSpPr txBox="1"/>
          <p:nvPr/>
        </p:nvSpPr>
        <p:spPr>
          <a:xfrm>
            <a:off x="8562576" y="5365194"/>
            <a:ext cx="1864036" cy="184666"/>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Sprint Retrospective</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grpSp>
        <p:nvGrpSpPr>
          <p:cNvPr id="27" name="Group 26">
            <a:extLst>
              <a:ext uri="{FF2B5EF4-FFF2-40B4-BE49-F238E27FC236}">
                <a16:creationId xmlns:a16="http://schemas.microsoft.com/office/drawing/2014/main" id="{CCD35F5E-A616-9018-4976-9BA1F5092B70}"/>
              </a:ext>
            </a:extLst>
          </p:cNvPr>
          <p:cNvGrpSpPr/>
          <p:nvPr/>
        </p:nvGrpSpPr>
        <p:grpSpPr>
          <a:xfrm>
            <a:off x="2658587" y="5814591"/>
            <a:ext cx="458597" cy="594223"/>
            <a:chOff x="318309" y="5478105"/>
            <a:chExt cx="914182" cy="1280308"/>
          </a:xfrm>
        </p:grpSpPr>
        <p:sp>
          <p:nvSpPr>
            <p:cNvPr id="28" name="TextBox 27">
              <a:extLst>
                <a:ext uri="{FF2B5EF4-FFF2-40B4-BE49-F238E27FC236}">
                  <a16:creationId xmlns:a16="http://schemas.microsoft.com/office/drawing/2014/main" id="{64C240D1-A21C-CB6F-DD6B-A047472FFAAC}"/>
                </a:ext>
              </a:extLst>
            </p:cNvPr>
            <p:cNvSpPr txBox="1"/>
            <p:nvPr/>
          </p:nvSpPr>
          <p:spPr>
            <a:xfrm>
              <a:off x="487990" y="547810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1)</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9" name="TextBox 28">
              <a:extLst>
                <a:ext uri="{FF2B5EF4-FFF2-40B4-BE49-F238E27FC236}">
                  <a16:creationId xmlns:a16="http://schemas.microsoft.com/office/drawing/2014/main" id="{E274DE5A-AD2C-BF6E-55D7-B11520D4CAEE}"/>
                </a:ext>
              </a:extLst>
            </p:cNvPr>
            <p:cNvSpPr txBox="1"/>
            <p:nvPr/>
          </p:nvSpPr>
          <p:spPr>
            <a:xfrm>
              <a:off x="487990" y="558478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2)</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0" name="TextBox 29">
              <a:extLst>
                <a:ext uri="{FF2B5EF4-FFF2-40B4-BE49-F238E27FC236}">
                  <a16:creationId xmlns:a16="http://schemas.microsoft.com/office/drawing/2014/main" id="{5D6DC99D-9405-10C1-30E4-D3BD5490E67B}"/>
                </a:ext>
              </a:extLst>
            </p:cNvPr>
            <p:cNvSpPr txBox="1"/>
            <p:nvPr/>
          </p:nvSpPr>
          <p:spPr>
            <a:xfrm>
              <a:off x="487990" y="569146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3)</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1" name="TextBox 30">
              <a:extLst>
                <a:ext uri="{FF2B5EF4-FFF2-40B4-BE49-F238E27FC236}">
                  <a16:creationId xmlns:a16="http://schemas.microsoft.com/office/drawing/2014/main" id="{DC17962C-C777-BA68-40C7-DD8F4C8D3E23}"/>
                </a:ext>
              </a:extLst>
            </p:cNvPr>
            <p:cNvSpPr txBox="1"/>
            <p:nvPr/>
          </p:nvSpPr>
          <p:spPr>
            <a:xfrm>
              <a:off x="487990" y="579814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4)</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2" name="TextBox 31">
              <a:extLst>
                <a:ext uri="{FF2B5EF4-FFF2-40B4-BE49-F238E27FC236}">
                  <a16:creationId xmlns:a16="http://schemas.microsoft.com/office/drawing/2014/main" id="{458587CE-BAE2-48B3-9312-03C8DDA43A91}"/>
                </a:ext>
              </a:extLst>
            </p:cNvPr>
            <p:cNvSpPr txBox="1"/>
            <p:nvPr/>
          </p:nvSpPr>
          <p:spPr>
            <a:xfrm>
              <a:off x="487990" y="590482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5)</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3" name="TextBox 32">
              <a:extLst>
                <a:ext uri="{FF2B5EF4-FFF2-40B4-BE49-F238E27FC236}">
                  <a16:creationId xmlns:a16="http://schemas.microsoft.com/office/drawing/2014/main" id="{2E0B2A0A-E581-D304-CCEF-CE55276830C5}"/>
                </a:ext>
              </a:extLst>
            </p:cNvPr>
            <p:cNvSpPr txBox="1"/>
            <p:nvPr/>
          </p:nvSpPr>
          <p:spPr>
            <a:xfrm>
              <a:off x="487990" y="601150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6)</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4" name="TextBox 33">
              <a:extLst>
                <a:ext uri="{FF2B5EF4-FFF2-40B4-BE49-F238E27FC236}">
                  <a16:creationId xmlns:a16="http://schemas.microsoft.com/office/drawing/2014/main" id="{BE5365C2-4A59-706B-C5C4-4BE820A654BD}"/>
                </a:ext>
              </a:extLst>
            </p:cNvPr>
            <p:cNvSpPr txBox="1"/>
            <p:nvPr/>
          </p:nvSpPr>
          <p:spPr>
            <a:xfrm>
              <a:off x="487416" y="611818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7)</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5" name="TextBox 34">
              <a:extLst>
                <a:ext uri="{FF2B5EF4-FFF2-40B4-BE49-F238E27FC236}">
                  <a16:creationId xmlns:a16="http://schemas.microsoft.com/office/drawing/2014/main" id="{44A42503-FCA3-1504-D61D-2CD97092F3A7}"/>
                </a:ext>
              </a:extLst>
            </p:cNvPr>
            <p:cNvSpPr txBox="1"/>
            <p:nvPr/>
          </p:nvSpPr>
          <p:spPr>
            <a:xfrm>
              <a:off x="487416" y="622486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8)</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6" name="TextBox 35">
              <a:extLst>
                <a:ext uri="{FF2B5EF4-FFF2-40B4-BE49-F238E27FC236}">
                  <a16:creationId xmlns:a16="http://schemas.microsoft.com/office/drawing/2014/main" id="{9E7BB4D6-2198-5932-2FF6-0FC3B812A65B}"/>
                </a:ext>
              </a:extLst>
            </p:cNvPr>
            <p:cNvSpPr txBox="1"/>
            <p:nvPr/>
          </p:nvSpPr>
          <p:spPr>
            <a:xfrm>
              <a:off x="487416" y="633154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9)</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7" name="TextBox 36">
              <a:extLst>
                <a:ext uri="{FF2B5EF4-FFF2-40B4-BE49-F238E27FC236}">
                  <a16:creationId xmlns:a16="http://schemas.microsoft.com/office/drawing/2014/main" id="{9E3062E6-328D-1890-8F92-E8E55AD23C4A}"/>
                </a:ext>
              </a:extLst>
            </p:cNvPr>
            <p:cNvSpPr txBox="1"/>
            <p:nvPr/>
          </p:nvSpPr>
          <p:spPr>
            <a:xfrm>
              <a:off x="487416" y="643822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10)</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8" name="TextBox 37">
              <a:extLst>
                <a:ext uri="{FF2B5EF4-FFF2-40B4-BE49-F238E27FC236}">
                  <a16:creationId xmlns:a16="http://schemas.microsoft.com/office/drawing/2014/main" id="{CDF73194-385A-C75A-9CEB-08A975A1088D}"/>
                </a:ext>
              </a:extLst>
            </p:cNvPr>
            <p:cNvSpPr txBox="1"/>
            <p:nvPr/>
          </p:nvSpPr>
          <p:spPr>
            <a:xfrm>
              <a:off x="487416" y="654490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rPr>
                <a:t>…</a:t>
              </a:r>
              <a:endParaRPr kumimoji="0" lang="en-CA"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9" name="TextBox 38">
              <a:extLst>
                <a:ext uri="{FF2B5EF4-FFF2-40B4-BE49-F238E27FC236}">
                  <a16:creationId xmlns:a16="http://schemas.microsoft.com/office/drawing/2014/main" id="{04FFA871-CBD2-7380-9CF1-386E574FE8C8}"/>
                </a:ext>
              </a:extLst>
            </p:cNvPr>
            <p:cNvSpPr txBox="1"/>
            <p:nvPr/>
          </p:nvSpPr>
          <p:spPr>
            <a:xfrm>
              <a:off x="487416" y="665158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rPr>
                <a:t>…</a:t>
              </a:r>
              <a:endParaRPr kumimoji="0" lang="en-CA"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40" name="Arrow: Curved Right 39">
              <a:extLst>
                <a:ext uri="{FF2B5EF4-FFF2-40B4-BE49-F238E27FC236}">
                  <a16:creationId xmlns:a16="http://schemas.microsoft.com/office/drawing/2014/main" id="{72FAF562-9766-B559-8268-BF7085C7BC81}"/>
                </a:ext>
              </a:extLst>
            </p:cNvPr>
            <p:cNvSpPr/>
            <p:nvPr/>
          </p:nvSpPr>
          <p:spPr>
            <a:xfrm>
              <a:off x="318309" y="5636336"/>
              <a:ext cx="133723" cy="2731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41" name="Arrow: Curved Right 40">
              <a:extLst>
                <a:ext uri="{FF2B5EF4-FFF2-40B4-BE49-F238E27FC236}">
                  <a16:creationId xmlns:a16="http://schemas.microsoft.com/office/drawing/2014/main" id="{3F8FD9EA-2CB0-AF03-E426-F7198DDFE063}"/>
                </a:ext>
              </a:extLst>
            </p:cNvPr>
            <p:cNvSpPr/>
            <p:nvPr/>
          </p:nvSpPr>
          <p:spPr>
            <a:xfrm flipV="1">
              <a:off x="325832" y="6136579"/>
              <a:ext cx="132857" cy="2731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42" name="Group 41">
            <a:extLst>
              <a:ext uri="{FF2B5EF4-FFF2-40B4-BE49-F238E27FC236}">
                <a16:creationId xmlns:a16="http://schemas.microsoft.com/office/drawing/2014/main" id="{D70DA642-884B-3168-968D-B1FA73080175}"/>
              </a:ext>
            </a:extLst>
          </p:cNvPr>
          <p:cNvGrpSpPr/>
          <p:nvPr/>
        </p:nvGrpSpPr>
        <p:grpSpPr>
          <a:xfrm>
            <a:off x="5638202" y="5695620"/>
            <a:ext cx="968939" cy="801317"/>
            <a:chOff x="907178" y="3369104"/>
            <a:chExt cx="968939" cy="801317"/>
          </a:xfrm>
        </p:grpSpPr>
        <p:pic>
          <p:nvPicPr>
            <p:cNvPr id="43" name="Picture 42">
              <a:extLst>
                <a:ext uri="{FF2B5EF4-FFF2-40B4-BE49-F238E27FC236}">
                  <a16:creationId xmlns:a16="http://schemas.microsoft.com/office/drawing/2014/main" id="{B0697C59-9B3D-844E-E7FA-B223B8B46B9B}"/>
                </a:ext>
              </a:extLst>
            </p:cNvPr>
            <p:cNvPicPr>
              <a:picLocks noChangeAspect="1"/>
            </p:cNvPicPr>
            <p:nvPr/>
          </p:nvPicPr>
          <p:blipFill>
            <a:blip r:embed="rId3"/>
            <a:stretch>
              <a:fillRect/>
            </a:stretch>
          </p:blipFill>
          <p:spPr>
            <a:xfrm>
              <a:off x="1131873" y="3628418"/>
              <a:ext cx="744244" cy="542003"/>
            </a:xfrm>
            <a:prstGeom prst="rect">
              <a:avLst/>
            </a:prstGeom>
          </p:spPr>
        </p:pic>
        <p:pic>
          <p:nvPicPr>
            <p:cNvPr id="44" name="Picture 43">
              <a:extLst>
                <a:ext uri="{FF2B5EF4-FFF2-40B4-BE49-F238E27FC236}">
                  <a16:creationId xmlns:a16="http://schemas.microsoft.com/office/drawing/2014/main" id="{67D5BC35-BD8E-C563-3E44-12C4B3F9DE6D}"/>
                </a:ext>
              </a:extLst>
            </p:cNvPr>
            <p:cNvPicPr>
              <a:picLocks noChangeAspect="1"/>
            </p:cNvPicPr>
            <p:nvPr/>
          </p:nvPicPr>
          <p:blipFill>
            <a:blip r:embed="rId4"/>
            <a:stretch>
              <a:fillRect/>
            </a:stretch>
          </p:blipFill>
          <p:spPr>
            <a:xfrm>
              <a:off x="907178" y="3369104"/>
              <a:ext cx="315573" cy="423532"/>
            </a:xfrm>
            <a:prstGeom prst="rect">
              <a:avLst/>
            </a:prstGeom>
          </p:spPr>
        </p:pic>
      </p:grpSp>
      <p:pic>
        <p:nvPicPr>
          <p:cNvPr id="45" name="Graphic 44" descr="Clipboard Partially Crossed outline">
            <a:extLst>
              <a:ext uri="{FF2B5EF4-FFF2-40B4-BE49-F238E27FC236}">
                <a16:creationId xmlns:a16="http://schemas.microsoft.com/office/drawing/2014/main" id="{2C3156D0-827F-2F62-4451-2250E9B957C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63076" y="5696607"/>
            <a:ext cx="743119" cy="743119"/>
          </a:xfrm>
          <a:prstGeom prst="rect">
            <a:avLst/>
          </a:prstGeom>
        </p:spPr>
      </p:pic>
      <p:pic>
        <p:nvPicPr>
          <p:cNvPr id="46" name="Graphic 45" descr="Performance Curtains with solid fill">
            <a:extLst>
              <a:ext uri="{FF2B5EF4-FFF2-40B4-BE49-F238E27FC236}">
                <a16:creationId xmlns:a16="http://schemas.microsoft.com/office/drawing/2014/main" id="{6695C7F8-65D8-8743-780F-B4B78153D6E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323787" y="5654400"/>
            <a:ext cx="661156" cy="661156"/>
          </a:xfrm>
          <a:prstGeom prst="rect">
            <a:avLst/>
          </a:prstGeom>
        </p:spPr>
      </p:pic>
      <p:grpSp>
        <p:nvGrpSpPr>
          <p:cNvPr id="49" name="Group 48">
            <a:extLst>
              <a:ext uri="{FF2B5EF4-FFF2-40B4-BE49-F238E27FC236}">
                <a16:creationId xmlns:a16="http://schemas.microsoft.com/office/drawing/2014/main" id="{BB5FD3F2-CCB8-5CDC-25C9-20D0B8289FAE}"/>
              </a:ext>
            </a:extLst>
          </p:cNvPr>
          <p:cNvGrpSpPr/>
          <p:nvPr/>
        </p:nvGrpSpPr>
        <p:grpSpPr>
          <a:xfrm>
            <a:off x="9013346" y="5650217"/>
            <a:ext cx="727270" cy="758180"/>
            <a:chOff x="843438" y="5580961"/>
            <a:chExt cx="927416" cy="927416"/>
          </a:xfrm>
        </p:grpSpPr>
        <p:pic>
          <p:nvPicPr>
            <p:cNvPr id="50" name="Graphic 49" descr="Traffic light with solid fill">
              <a:extLst>
                <a:ext uri="{FF2B5EF4-FFF2-40B4-BE49-F238E27FC236}">
                  <a16:creationId xmlns:a16="http://schemas.microsoft.com/office/drawing/2014/main" id="{7A5F4702-08AC-BFDA-6644-E0EB26AB7E1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43438" y="5580961"/>
              <a:ext cx="927416" cy="927416"/>
            </a:xfrm>
            <a:prstGeom prst="rect">
              <a:avLst/>
            </a:prstGeom>
          </p:spPr>
        </p:pic>
        <p:sp>
          <p:nvSpPr>
            <p:cNvPr id="51" name="Oval 50">
              <a:extLst>
                <a:ext uri="{FF2B5EF4-FFF2-40B4-BE49-F238E27FC236}">
                  <a16:creationId xmlns:a16="http://schemas.microsoft.com/office/drawing/2014/main" id="{01ABDD84-1BCD-DDDB-88EE-7DAFF7C62DEC}"/>
                </a:ext>
              </a:extLst>
            </p:cNvPr>
            <p:cNvSpPr/>
            <p:nvPr/>
          </p:nvSpPr>
          <p:spPr>
            <a:xfrm>
              <a:off x="1207185" y="5740876"/>
              <a:ext cx="189569" cy="1772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sp>
          <p:nvSpPr>
            <p:cNvPr id="52" name="Oval 51">
              <a:extLst>
                <a:ext uri="{FF2B5EF4-FFF2-40B4-BE49-F238E27FC236}">
                  <a16:creationId xmlns:a16="http://schemas.microsoft.com/office/drawing/2014/main" id="{4046BA3D-C269-D3FE-840D-9BC8502DE420}"/>
                </a:ext>
              </a:extLst>
            </p:cNvPr>
            <p:cNvSpPr/>
            <p:nvPr/>
          </p:nvSpPr>
          <p:spPr>
            <a:xfrm>
              <a:off x="1207184" y="5936600"/>
              <a:ext cx="189569" cy="207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sp>
          <p:nvSpPr>
            <p:cNvPr id="53" name="Oval 52">
              <a:extLst>
                <a:ext uri="{FF2B5EF4-FFF2-40B4-BE49-F238E27FC236}">
                  <a16:creationId xmlns:a16="http://schemas.microsoft.com/office/drawing/2014/main" id="{4CC48B4F-1E11-C5FF-1234-BCE80054372C}"/>
                </a:ext>
              </a:extLst>
            </p:cNvPr>
            <p:cNvSpPr/>
            <p:nvPr/>
          </p:nvSpPr>
          <p:spPr>
            <a:xfrm>
              <a:off x="1207185" y="6177396"/>
              <a:ext cx="193864" cy="1772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grpSp>
      <p:pic>
        <p:nvPicPr>
          <p:cNvPr id="4" name="Picture 3">
            <a:extLst>
              <a:ext uri="{FF2B5EF4-FFF2-40B4-BE49-F238E27FC236}">
                <a16:creationId xmlns:a16="http://schemas.microsoft.com/office/drawing/2014/main" id="{075517C2-85C9-0520-6A5C-A1F0DE3967AD}"/>
              </a:ext>
            </a:extLst>
          </p:cNvPr>
          <p:cNvPicPr>
            <a:picLocks noChangeAspect="1"/>
          </p:cNvPicPr>
          <p:nvPr/>
        </p:nvPicPr>
        <p:blipFill>
          <a:blip r:embed="rId11"/>
          <a:stretch>
            <a:fillRect/>
          </a:stretch>
        </p:blipFill>
        <p:spPr>
          <a:xfrm>
            <a:off x="986631" y="1907309"/>
            <a:ext cx="10220325" cy="3276600"/>
          </a:xfrm>
          <a:prstGeom prst="rect">
            <a:avLst/>
          </a:prstGeom>
        </p:spPr>
      </p:pic>
    </p:spTree>
    <p:extLst>
      <p:ext uri="{BB962C8B-B14F-4D97-AF65-F5344CB8AC3E}">
        <p14:creationId xmlns:p14="http://schemas.microsoft.com/office/powerpoint/2010/main" val="15702545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A3335E-B562-A3AD-204A-81B103306775}"/>
              </a:ext>
            </a:extLst>
          </p:cNvPr>
          <p:cNvSpPr>
            <a:spLocks noGrp="1"/>
          </p:cNvSpPr>
          <p:nvPr>
            <p:ph type="title"/>
          </p:nvPr>
        </p:nvSpPr>
        <p:spPr>
          <a:xfrm>
            <a:off x="281013" y="514153"/>
            <a:ext cx="11720130" cy="1130188"/>
          </a:xfrm>
        </p:spPr>
        <p:txBody>
          <a:bodyPr/>
          <a:lstStyle/>
          <a:p>
            <a:r>
              <a:rPr lang="en-US" dirty="0"/>
              <a:t>Sample delivery sprint calendar: Three-week</a:t>
            </a:r>
          </a:p>
        </p:txBody>
      </p:sp>
      <p:sp>
        <p:nvSpPr>
          <p:cNvPr id="9" name="Text Placeholder 8">
            <a:extLst>
              <a:ext uri="{FF2B5EF4-FFF2-40B4-BE49-F238E27FC236}">
                <a16:creationId xmlns:a16="http://schemas.microsoft.com/office/drawing/2014/main" id="{8C6B64FB-116C-D13A-9484-8FF2177E0E51}"/>
              </a:ext>
            </a:extLst>
          </p:cNvPr>
          <p:cNvSpPr>
            <a:spLocks noGrp="1"/>
          </p:cNvSpPr>
          <p:nvPr>
            <p:ph type="body" sz="quarter" idx="11"/>
          </p:nvPr>
        </p:nvSpPr>
        <p:spPr>
          <a:xfrm>
            <a:off x="327857" y="1073595"/>
            <a:ext cx="11352620" cy="669978"/>
          </a:xfrm>
        </p:spPr>
        <p:txBody>
          <a:bodyPr>
            <a:normAutofit fontScale="77500" lnSpcReduction="20000"/>
          </a:bodyPr>
          <a:lstStyle/>
          <a:p>
            <a:r>
              <a:rPr lang="en-US" dirty="0"/>
              <a:t>The following calendar illustrates a three-week scrum cadence (including ceremonies). This diagram is for illustrative purposes only; the length of the sprint and timing of ceremonies may differ from delivery team to delivery team based on their needs and schedules.</a:t>
            </a:r>
          </a:p>
        </p:txBody>
      </p:sp>
      <p:sp>
        <p:nvSpPr>
          <p:cNvPr id="3" name="Slide Number Placeholder 2"/>
          <p:cNvSpPr>
            <a:spLocks noGrp="1"/>
          </p:cNvSpPr>
          <p:nvPr>
            <p:ph type="sldNum" sz="quarter" idx="4294967295"/>
          </p:nvPr>
        </p:nvSpPr>
        <p:spPr>
          <a:xfrm>
            <a:off x="11663363" y="6356350"/>
            <a:ext cx="5302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909BA3-1F3E-4470-B9B2-A44A57D18FB5}" type="slidenum">
              <a:rPr kumimoji="0" lang="en-CA" sz="1080" b="0" i="0" u="none" strike="noStrike" kern="1200" cap="none" spc="0" normalizeH="0" baseline="0" noProof="0">
                <a:ln>
                  <a:noFill/>
                </a:ln>
                <a:solidFill>
                  <a:prstClr val="white"/>
                </a:solidFill>
                <a:effectLst/>
                <a:uLnTx/>
                <a:uFillTx/>
                <a:latin typeface="Roboto Condensed Light" panose="02000000000000000000" pitchFamily="2" charset="0"/>
                <a:ea typeface="+mn-ea"/>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CA" sz="1080" b="0" i="0" u="none" strike="noStrike" kern="1200" cap="none" spc="0" normalizeH="0" baseline="0" noProof="0" dirty="0">
              <a:ln>
                <a:noFill/>
              </a:ln>
              <a:solidFill>
                <a:prstClr val="white"/>
              </a:solidFill>
              <a:effectLst/>
              <a:uLnTx/>
              <a:uFillTx/>
              <a:latin typeface="Roboto Condensed Light" panose="02000000000000000000" pitchFamily="2" charset="0"/>
              <a:ea typeface="+mn-ea"/>
            </a:endParaRPr>
          </a:p>
        </p:txBody>
      </p:sp>
      <p:sp>
        <p:nvSpPr>
          <p:cNvPr id="22" name="Rectangle 21"/>
          <p:cNvSpPr/>
          <p:nvPr/>
        </p:nvSpPr>
        <p:spPr>
          <a:xfrm>
            <a:off x="2439187" y="3573970"/>
            <a:ext cx="7308000" cy="79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768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 b="1" i="0" u="none" strike="noStrike" kern="1200" cap="none" spc="0" normalizeH="0" baseline="0" noProof="0" dirty="0">
              <a:ln>
                <a:noFill/>
              </a:ln>
              <a:solidFill>
                <a:prstClr val="black"/>
              </a:solidFill>
              <a:effectLst/>
              <a:uLnTx/>
              <a:uFillTx/>
              <a:latin typeface="Montserrat SemiBold" panose="00000700000000000000" pitchFamily="2" charset="0"/>
              <a:ea typeface="Roboto Condensed Light" panose="02000000000000000000" pitchFamily="2" charset="0"/>
              <a:cs typeface="Open Sans" charset="0"/>
            </a:endParaRPr>
          </a:p>
        </p:txBody>
      </p:sp>
      <p:sp>
        <p:nvSpPr>
          <p:cNvPr id="24" name="Rectangle 23"/>
          <p:cNvSpPr/>
          <p:nvPr/>
        </p:nvSpPr>
        <p:spPr>
          <a:xfrm>
            <a:off x="5356985" y="2845157"/>
            <a:ext cx="4392000" cy="778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768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 b="1" i="0" u="none" strike="noStrike" kern="1200" cap="none" spc="0" normalizeH="0" baseline="0" noProof="0" dirty="0">
              <a:ln>
                <a:noFill/>
              </a:ln>
              <a:solidFill>
                <a:prstClr val="black"/>
              </a:solidFill>
              <a:effectLst/>
              <a:uLnTx/>
              <a:uFillTx/>
              <a:latin typeface="Montserrat SemiBold" panose="00000700000000000000" pitchFamily="2" charset="0"/>
              <a:ea typeface="Roboto Condensed Light" panose="02000000000000000000" pitchFamily="2" charset="0"/>
              <a:cs typeface="Open Sans" charset="0"/>
            </a:endParaRPr>
          </a:p>
        </p:txBody>
      </p:sp>
      <p:sp>
        <p:nvSpPr>
          <p:cNvPr id="48" name="Rectangle 47"/>
          <p:cNvSpPr/>
          <p:nvPr/>
        </p:nvSpPr>
        <p:spPr>
          <a:xfrm>
            <a:off x="2446272" y="5051382"/>
            <a:ext cx="2916000" cy="79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768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 b="1" i="0" u="none" strike="noStrike" kern="1200" cap="none" spc="0" normalizeH="0" baseline="0" noProof="0" dirty="0">
              <a:ln>
                <a:noFill/>
              </a:ln>
              <a:solidFill>
                <a:prstClr val="black"/>
              </a:solidFill>
              <a:effectLst/>
              <a:uLnTx/>
              <a:uFillTx/>
              <a:latin typeface="Montserrat SemiBold" panose="00000700000000000000" pitchFamily="2" charset="0"/>
              <a:ea typeface="Roboto Condensed Light" panose="02000000000000000000" pitchFamily="2" charset="0"/>
              <a:cs typeface="Open Sans" charset="0"/>
            </a:endParaRPr>
          </a:p>
        </p:txBody>
      </p:sp>
      <p:sp>
        <p:nvSpPr>
          <p:cNvPr id="128" name="object 42"/>
          <p:cNvSpPr txBox="1"/>
          <p:nvPr/>
        </p:nvSpPr>
        <p:spPr>
          <a:xfrm>
            <a:off x="5578340" y="2225952"/>
            <a:ext cx="1232453" cy="147733"/>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Sprint Planning</a:t>
            </a:r>
            <a:endParaRPr kumimoji="0" lang="en-US" sz="84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34" name="object 42"/>
          <p:cNvSpPr txBox="1"/>
          <p:nvPr/>
        </p:nvSpPr>
        <p:spPr>
          <a:xfrm>
            <a:off x="3850251" y="5365611"/>
            <a:ext cx="1480918" cy="184666"/>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Sprint Planning</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39" name="object 42"/>
          <p:cNvSpPr txBox="1"/>
          <p:nvPr/>
        </p:nvSpPr>
        <p:spPr>
          <a:xfrm>
            <a:off x="5412244" y="5365611"/>
            <a:ext cx="1429622" cy="184666"/>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Daily Stand-Up</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44" name="object 42"/>
          <p:cNvSpPr txBox="1"/>
          <p:nvPr/>
        </p:nvSpPr>
        <p:spPr>
          <a:xfrm>
            <a:off x="2104445" y="5365611"/>
            <a:ext cx="1541833" cy="369332"/>
          </a:xfrm>
          <a:prstGeom prst="rect">
            <a:avLst/>
          </a:prstGeom>
          <a:noFill/>
        </p:spPr>
        <p:txBody>
          <a:bodyPr vert="horz" wrap="none" lIns="109728" tIns="0" rIns="109728" bIns="0" rtlCol="0">
            <a:spAutoFit/>
          </a:bodyPr>
          <a:lstStyle/>
          <a:p>
            <a:pPr marL="1524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Project Backlog </a:t>
            </a:r>
          </a:p>
          <a:p>
            <a:pPr marL="1524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Refinement</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49" name="object 42"/>
          <p:cNvSpPr txBox="1"/>
          <p:nvPr/>
        </p:nvSpPr>
        <p:spPr>
          <a:xfrm>
            <a:off x="7125714" y="5368346"/>
            <a:ext cx="1245277" cy="184666"/>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Sprint Demo</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54" name="object 42"/>
          <p:cNvSpPr txBox="1"/>
          <p:nvPr/>
        </p:nvSpPr>
        <p:spPr>
          <a:xfrm>
            <a:off x="8562576" y="5365194"/>
            <a:ext cx="1864036" cy="184666"/>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Sprint Retrospective</a:t>
            </a:r>
            <a:endParaRPr kumimoji="0" lang="en-US" sz="108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147" name="object 42"/>
          <p:cNvSpPr txBox="1"/>
          <p:nvPr/>
        </p:nvSpPr>
        <p:spPr>
          <a:xfrm>
            <a:off x="8543468" y="2225952"/>
            <a:ext cx="1543436" cy="147733"/>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Backlog Refinement</a:t>
            </a:r>
            <a:endParaRPr kumimoji="0" lang="en-US" sz="84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92" name="Rectangle 91"/>
          <p:cNvSpPr/>
          <p:nvPr/>
        </p:nvSpPr>
        <p:spPr>
          <a:xfrm>
            <a:off x="2439187" y="4315997"/>
            <a:ext cx="7308000" cy="79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768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 b="1" i="0" u="none" strike="noStrike" kern="1200" cap="none" spc="0" normalizeH="0" baseline="0" noProof="0" dirty="0">
              <a:ln>
                <a:noFill/>
              </a:ln>
              <a:solidFill>
                <a:prstClr val="black"/>
              </a:solidFill>
              <a:effectLst/>
              <a:uLnTx/>
              <a:uFillTx/>
              <a:latin typeface="Montserrat SemiBold" panose="00000700000000000000" pitchFamily="2" charset="0"/>
              <a:ea typeface="Roboto Condensed Light" panose="02000000000000000000" pitchFamily="2" charset="0"/>
              <a:cs typeface="Open Sans" charset="0"/>
            </a:endParaRPr>
          </a:p>
        </p:txBody>
      </p:sp>
      <p:sp>
        <p:nvSpPr>
          <p:cNvPr id="179" name="object 42"/>
          <p:cNvSpPr txBox="1"/>
          <p:nvPr/>
        </p:nvSpPr>
        <p:spPr>
          <a:xfrm>
            <a:off x="7048538" y="2225952"/>
            <a:ext cx="1193981" cy="147733"/>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Daily Stand-Up</a:t>
            </a:r>
            <a:endParaRPr kumimoji="0" lang="en-US" sz="84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222" name="object 42"/>
          <p:cNvSpPr txBox="1"/>
          <p:nvPr/>
        </p:nvSpPr>
        <p:spPr>
          <a:xfrm>
            <a:off x="4200447" y="4449626"/>
            <a:ext cx="624915" cy="147733"/>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Demo</a:t>
            </a:r>
            <a:endParaRPr kumimoji="0" lang="en-US" sz="84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sp>
        <p:nvSpPr>
          <p:cNvPr id="223" name="object 42"/>
          <p:cNvSpPr txBox="1"/>
          <p:nvPr/>
        </p:nvSpPr>
        <p:spPr>
          <a:xfrm>
            <a:off x="4749494" y="4443625"/>
            <a:ext cx="618503" cy="147733"/>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Retro.</a:t>
            </a:r>
            <a:endParaRPr kumimoji="0" lang="en-US" sz="84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grpSp>
        <p:nvGrpSpPr>
          <p:cNvPr id="27" name="Group 26">
            <a:extLst>
              <a:ext uri="{FF2B5EF4-FFF2-40B4-BE49-F238E27FC236}">
                <a16:creationId xmlns:a16="http://schemas.microsoft.com/office/drawing/2014/main" id="{CCD35F5E-A616-9018-4976-9BA1F5092B70}"/>
              </a:ext>
            </a:extLst>
          </p:cNvPr>
          <p:cNvGrpSpPr/>
          <p:nvPr/>
        </p:nvGrpSpPr>
        <p:grpSpPr>
          <a:xfrm>
            <a:off x="2658587" y="5814591"/>
            <a:ext cx="458597" cy="594223"/>
            <a:chOff x="318309" y="5478105"/>
            <a:chExt cx="914182" cy="1280308"/>
          </a:xfrm>
        </p:grpSpPr>
        <p:sp>
          <p:nvSpPr>
            <p:cNvPr id="28" name="TextBox 27">
              <a:extLst>
                <a:ext uri="{FF2B5EF4-FFF2-40B4-BE49-F238E27FC236}">
                  <a16:creationId xmlns:a16="http://schemas.microsoft.com/office/drawing/2014/main" id="{64C240D1-A21C-CB6F-DD6B-A047472FFAAC}"/>
                </a:ext>
              </a:extLst>
            </p:cNvPr>
            <p:cNvSpPr txBox="1"/>
            <p:nvPr/>
          </p:nvSpPr>
          <p:spPr>
            <a:xfrm>
              <a:off x="487990" y="547810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1)</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29" name="TextBox 28">
              <a:extLst>
                <a:ext uri="{FF2B5EF4-FFF2-40B4-BE49-F238E27FC236}">
                  <a16:creationId xmlns:a16="http://schemas.microsoft.com/office/drawing/2014/main" id="{E274DE5A-AD2C-BF6E-55D7-B11520D4CAEE}"/>
                </a:ext>
              </a:extLst>
            </p:cNvPr>
            <p:cNvSpPr txBox="1"/>
            <p:nvPr/>
          </p:nvSpPr>
          <p:spPr>
            <a:xfrm>
              <a:off x="487990" y="558478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2)</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0" name="TextBox 29">
              <a:extLst>
                <a:ext uri="{FF2B5EF4-FFF2-40B4-BE49-F238E27FC236}">
                  <a16:creationId xmlns:a16="http://schemas.microsoft.com/office/drawing/2014/main" id="{5D6DC99D-9405-10C1-30E4-D3BD5490E67B}"/>
                </a:ext>
              </a:extLst>
            </p:cNvPr>
            <p:cNvSpPr txBox="1"/>
            <p:nvPr/>
          </p:nvSpPr>
          <p:spPr>
            <a:xfrm>
              <a:off x="487990" y="569146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3)</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1" name="TextBox 30">
              <a:extLst>
                <a:ext uri="{FF2B5EF4-FFF2-40B4-BE49-F238E27FC236}">
                  <a16:creationId xmlns:a16="http://schemas.microsoft.com/office/drawing/2014/main" id="{DC17962C-C777-BA68-40C7-DD8F4C8D3E23}"/>
                </a:ext>
              </a:extLst>
            </p:cNvPr>
            <p:cNvSpPr txBox="1"/>
            <p:nvPr/>
          </p:nvSpPr>
          <p:spPr>
            <a:xfrm>
              <a:off x="487990" y="579814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4)</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2" name="TextBox 31">
              <a:extLst>
                <a:ext uri="{FF2B5EF4-FFF2-40B4-BE49-F238E27FC236}">
                  <a16:creationId xmlns:a16="http://schemas.microsoft.com/office/drawing/2014/main" id="{458587CE-BAE2-48B3-9312-03C8DDA43A91}"/>
                </a:ext>
              </a:extLst>
            </p:cNvPr>
            <p:cNvSpPr txBox="1"/>
            <p:nvPr/>
          </p:nvSpPr>
          <p:spPr>
            <a:xfrm>
              <a:off x="487990" y="590482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5)</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3" name="TextBox 32">
              <a:extLst>
                <a:ext uri="{FF2B5EF4-FFF2-40B4-BE49-F238E27FC236}">
                  <a16:creationId xmlns:a16="http://schemas.microsoft.com/office/drawing/2014/main" id="{2E0B2A0A-E581-D304-CCEF-CE55276830C5}"/>
                </a:ext>
              </a:extLst>
            </p:cNvPr>
            <p:cNvSpPr txBox="1"/>
            <p:nvPr/>
          </p:nvSpPr>
          <p:spPr>
            <a:xfrm>
              <a:off x="487990" y="601150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6)</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4" name="TextBox 33">
              <a:extLst>
                <a:ext uri="{FF2B5EF4-FFF2-40B4-BE49-F238E27FC236}">
                  <a16:creationId xmlns:a16="http://schemas.microsoft.com/office/drawing/2014/main" id="{BE5365C2-4A59-706B-C5C4-4BE820A654BD}"/>
                </a:ext>
              </a:extLst>
            </p:cNvPr>
            <p:cNvSpPr txBox="1"/>
            <p:nvPr/>
          </p:nvSpPr>
          <p:spPr>
            <a:xfrm>
              <a:off x="487416" y="611818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7)</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5" name="TextBox 34">
              <a:extLst>
                <a:ext uri="{FF2B5EF4-FFF2-40B4-BE49-F238E27FC236}">
                  <a16:creationId xmlns:a16="http://schemas.microsoft.com/office/drawing/2014/main" id="{44A42503-FCA3-1504-D61D-2CD97092F3A7}"/>
                </a:ext>
              </a:extLst>
            </p:cNvPr>
            <p:cNvSpPr txBox="1"/>
            <p:nvPr/>
          </p:nvSpPr>
          <p:spPr>
            <a:xfrm>
              <a:off x="487416" y="622486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8)</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6" name="TextBox 35">
              <a:extLst>
                <a:ext uri="{FF2B5EF4-FFF2-40B4-BE49-F238E27FC236}">
                  <a16:creationId xmlns:a16="http://schemas.microsoft.com/office/drawing/2014/main" id="{9E7BB4D6-2198-5932-2FF6-0FC3B812A65B}"/>
                </a:ext>
              </a:extLst>
            </p:cNvPr>
            <p:cNvSpPr txBox="1"/>
            <p:nvPr/>
          </p:nvSpPr>
          <p:spPr>
            <a:xfrm>
              <a:off x="487416" y="633154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 9)</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7" name="TextBox 36">
              <a:extLst>
                <a:ext uri="{FF2B5EF4-FFF2-40B4-BE49-F238E27FC236}">
                  <a16:creationId xmlns:a16="http://schemas.microsoft.com/office/drawing/2014/main" id="{9E3062E6-328D-1890-8F92-E8E55AD23C4A}"/>
                </a:ext>
              </a:extLst>
            </p:cNvPr>
            <p:cNvSpPr txBox="1"/>
            <p:nvPr/>
          </p:nvSpPr>
          <p:spPr>
            <a:xfrm>
              <a:off x="487416" y="643822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rPr>
                <a:t>10)</a:t>
              </a:r>
              <a:endParaRPr kumimoji="0" lang="en-CA" sz="600" b="0" i="0" u="none" strike="noStrike" kern="1200" cap="none" spc="0" normalizeH="0" baseline="0" noProof="0" dirty="0">
                <a:ln>
                  <a:noFill/>
                </a:ln>
                <a:solidFill>
                  <a:srgbClr val="4BAFEA"/>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8" name="TextBox 37">
              <a:extLst>
                <a:ext uri="{FF2B5EF4-FFF2-40B4-BE49-F238E27FC236}">
                  <a16:creationId xmlns:a16="http://schemas.microsoft.com/office/drawing/2014/main" id="{CDF73194-385A-C75A-9CEB-08A975A1088D}"/>
                </a:ext>
              </a:extLst>
            </p:cNvPr>
            <p:cNvSpPr txBox="1"/>
            <p:nvPr/>
          </p:nvSpPr>
          <p:spPr>
            <a:xfrm>
              <a:off x="487416" y="654490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rPr>
                <a:t>…</a:t>
              </a:r>
              <a:endParaRPr kumimoji="0" lang="en-CA"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39" name="TextBox 38">
              <a:extLst>
                <a:ext uri="{FF2B5EF4-FFF2-40B4-BE49-F238E27FC236}">
                  <a16:creationId xmlns:a16="http://schemas.microsoft.com/office/drawing/2014/main" id="{04FFA871-CBD2-7380-9CF1-386E574FE8C8}"/>
                </a:ext>
              </a:extLst>
            </p:cNvPr>
            <p:cNvSpPr txBox="1"/>
            <p:nvPr/>
          </p:nvSpPr>
          <p:spPr>
            <a:xfrm>
              <a:off x="487416" y="6651585"/>
              <a:ext cx="744501" cy="106828"/>
            </a:xfrm>
            <a:prstGeom prst="rect">
              <a:avLst/>
            </a:prstGeom>
            <a:ln w="12700">
              <a:solidFill>
                <a:schemeClr val="accent1">
                  <a:lumMod val="60000"/>
                  <a:lumOff val="40000"/>
                </a:schemeClr>
              </a:solidFill>
            </a:ln>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rPr>
                <a:t>…</a:t>
              </a:r>
              <a:endParaRPr kumimoji="0" lang="en-CA" sz="600" b="1" i="0" u="none" strike="noStrike" kern="1200" cap="none" spc="0" normalizeH="0" baseline="0" noProof="0" dirty="0">
                <a:ln>
                  <a:noFill/>
                </a:ln>
                <a:solidFill>
                  <a:srgbClr val="ABDAF5"/>
                </a:solidFill>
                <a:effectLst/>
                <a:uLnTx/>
                <a:uFillTx/>
                <a:latin typeface="Montserrat Semi" panose="020B0604020202020204" charset="0"/>
                <a:ea typeface="Roboto Condensed Light" panose="02000000000000000000" pitchFamily="2" charset="0"/>
                <a:cs typeface="Montserrat Semi" panose="020B0604020202020204" charset="0"/>
              </a:endParaRPr>
            </a:p>
          </p:txBody>
        </p:sp>
        <p:sp>
          <p:nvSpPr>
            <p:cNvPr id="40" name="Arrow: Curved Right 39">
              <a:extLst>
                <a:ext uri="{FF2B5EF4-FFF2-40B4-BE49-F238E27FC236}">
                  <a16:creationId xmlns:a16="http://schemas.microsoft.com/office/drawing/2014/main" id="{72FAF562-9766-B559-8268-BF7085C7BC81}"/>
                </a:ext>
              </a:extLst>
            </p:cNvPr>
            <p:cNvSpPr/>
            <p:nvPr/>
          </p:nvSpPr>
          <p:spPr>
            <a:xfrm>
              <a:off x="318309" y="5636336"/>
              <a:ext cx="133723" cy="2731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41" name="Arrow: Curved Right 40">
              <a:extLst>
                <a:ext uri="{FF2B5EF4-FFF2-40B4-BE49-F238E27FC236}">
                  <a16:creationId xmlns:a16="http://schemas.microsoft.com/office/drawing/2014/main" id="{3F8FD9EA-2CB0-AF03-E426-F7198DDFE063}"/>
                </a:ext>
              </a:extLst>
            </p:cNvPr>
            <p:cNvSpPr/>
            <p:nvPr/>
          </p:nvSpPr>
          <p:spPr>
            <a:xfrm flipV="1">
              <a:off x="325832" y="6136579"/>
              <a:ext cx="132857" cy="2731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grpSp>
        <p:nvGrpSpPr>
          <p:cNvPr id="42" name="Group 41">
            <a:extLst>
              <a:ext uri="{FF2B5EF4-FFF2-40B4-BE49-F238E27FC236}">
                <a16:creationId xmlns:a16="http://schemas.microsoft.com/office/drawing/2014/main" id="{D70DA642-884B-3168-968D-B1FA73080175}"/>
              </a:ext>
            </a:extLst>
          </p:cNvPr>
          <p:cNvGrpSpPr/>
          <p:nvPr/>
        </p:nvGrpSpPr>
        <p:grpSpPr>
          <a:xfrm>
            <a:off x="5638202" y="5695620"/>
            <a:ext cx="968939" cy="801317"/>
            <a:chOff x="907178" y="3369104"/>
            <a:chExt cx="968939" cy="801317"/>
          </a:xfrm>
        </p:grpSpPr>
        <p:pic>
          <p:nvPicPr>
            <p:cNvPr id="43" name="Picture 42">
              <a:extLst>
                <a:ext uri="{FF2B5EF4-FFF2-40B4-BE49-F238E27FC236}">
                  <a16:creationId xmlns:a16="http://schemas.microsoft.com/office/drawing/2014/main" id="{B0697C59-9B3D-844E-E7FA-B223B8B46B9B}"/>
                </a:ext>
              </a:extLst>
            </p:cNvPr>
            <p:cNvPicPr>
              <a:picLocks noChangeAspect="1"/>
            </p:cNvPicPr>
            <p:nvPr/>
          </p:nvPicPr>
          <p:blipFill>
            <a:blip r:embed="rId3"/>
            <a:stretch>
              <a:fillRect/>
            </a:stretch>
          </p:blipFill>
          <p:spPr>
            <a:xfrm>
              <a:off x="1131873" y="3628418"/>
              <a:ext cx="744244" cy="542003"/>
            </a:xfrm>
            <a:prstGeom prst="rect">
              <a:avLst/>
            </a:prstGeom>
          </p:spPr>
        </p:pic>
        <p:pic>
          <p:nvPicPr>
            <p:cNvPr id="44" name="Picture 43">
              <a:extLst>
                <a:ext uri="{FF2B5EF4-FFF2-40B4-BE49-F238E27FC236}">
                  <a16:creationId xmlns:a16="http://schemas.microsoft.com/office/drawing/2014/main" id="{67D5BC35-BD8E-C563-3E44-12C4B3F9DE6D}"/>
                </a:ext>
              </a:extLst>
            </p:cNvPr>
            <p:cNvPicPr>
              <a:picLocks noChangeAspect="1"/>
            </p:cNvPicPr>
            <p:nvPr/>
          </p:nvPicPr>
          <p:blipFill>
            <a:blip r:embed="rId4"/>
            <a:stretch>
              <a:fillRect/>
            </a:stretch>
          </p:blipFill>
          <p:spPr>
            <a:xfrm>
              <a:off x="907178" y="3369104"/>
              <a:ext cx="315573" cy="423532"/>
            </a:xfrm>
            <a:prstGeom prst="rect">
              <a:avLst/>
            </a:prstGeom>
          </p:spPr>
        </p:pic>
      </p:grpSp>
      <p:pic>
        <p:nvPicPr>
          <p:cNvPr id="45" name="Graphic 44" descr="Clipboard Partially Crossed outline">
            <a:extLst>
              <a:ext uri="{FF2B5EF4-FFF2-40B4-BE49-F238E27FC236}">
                <a16:creationId xmlns:a16="http://schemas.microsoft.com/office/drawing/2014/main" id="{2C3156D0-827F-2F62-4451-2250E9B957C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63076" y="5696607"/>
            <a:ext cx="743119" cy="743119"/>
          </a:xfrm>
          <a:prstGeom prst="rect">
            <a:avLst/>
          </a:prstGeom>
        </p:spPr>
      </p:pic>
      <p:pic>
        <p:nvPicPr>
          <p:cNvPr id="46" name="Graphic 45" descr="Performance Curtains with solid fill">
            <a:extLst>
              <a:ext uri="{FF2B5EF4-FFF2-40B4-BE49-F238E27FC236}">
                <a16:creationId xmlns:a16="http://schemas.microsoft.com/office/drawing/2014/main" id="{6695C7F8-65D8-8743-780F-B4B78153D6E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323787" y="5654400"/>
            <a:ext cx="661156" cy="661156"/>
          </a:xfrm>
          <a:prstGeom prst="rect">
            <a:avLst/>
          </a:prstGeom>
        </p:spPr>
      </p:pic>
      <p:grpSp>
        <p:nvGrpSpPr>
          <p:cNvPr id="49" name="Group 48">
            <a:extLst>
              <a:ext uri="{FF2B5EF4-FFF2-40B4-BE49-F238E27FC236}">
                <a16:creationId xmlns:a16="http://schemas.microsoft.com/office/drawing/2014/main" id="{BB5FD3F2-CCB8-5CDC-25C9-20D0B8289FAE}"/>
              </a:ext>
            </a:extLst>
          </p:cNvPr>
          <p:cNvGrpSpPr/>
          <p:nvPr/>
        </p:nvGrpSpPr>
        <p:grpSpPr>
          <a:xfrm>
            <a:off x="9013346" y="5650217"/>
            <a:ext cx="727270" cy="758180"/>
            <a:chOff x="843438" y="5580961"/>
            <a:chExt cx="927416" cy="927416"/>
          </a:xfrm>
        </p:grpSpPr>
        <p:pic>
          <p:nvPicPr>
            <p:cNvPr id="50" name="Graphic 49" descr="Traffic light with solid fill">
              <a:extLst>
                <a:ext uri="{FF2B5EF4-FFF2-40B4-BE49-F238E27FC236}">
                  <a16:creationId xmlns:a16="http://schemas.microsoft.com/office/drawing/2014/main" id="{7A5F4702-08AC-BFDA-6644-E0EB26AB7E1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43438" y="5580961"/>
              <a:ext cx="927416" cy="927416"/>
            </a:xfrm>
            <a:prstGeom prst="rect">
              <a:avLst/>
            </a:prstGeom>
          </p:spPr>
        </p:pic>
        <p:sp>
          <p:nvSpPr>
            <p:cNvPr id="51" name="Oval 50">
              <a:extLst>
                <a:ext uri="{FF2B5EF4-FFF2-40B4-BE49-F238E27FC236}">
                  <a16:creationId xmlns:a16="http://schemas.microsoft.com/office/drawing/2014/main" id="{01ABDD84-1BCD-DDDB-88EE-7DAFF7C62DEC}"/>
                </a:ext>
              </a:extLst>
            </p:cNvPr>
            <p:cNvSpPr/>
            <p:nvPr/>
          </p:nvSpPr>
          <p:spPr>
            <a:xfrm>
              <a:off x="1207185" y="5740876"/>
              <a:ext cx="189569" cy="1772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sp>
          <p:nvSpPr>
            <p:cNvPr id="52" name="Oval 51">
              <a:extLst>
                <a:ext uri="{FF2B5EF4-FFF2-40B4-BE49-F238E27FC236}">
                  <a16:creationId xmlns:a16="http://schemas.microsoft.com/office/drawing/2014/main" id="{4046BA3D-C269-D3FE-840D-9BC8502DE420}"/>
                </a:ext>
              </a:extLst>
            </p:cNvPr>
            <p:cNvSpPr/>
            <p:nvPr/>
          </p:nvSpPr>
          <p:spPr>
            <a:xfrm>
              <a:off x="1207184" y="5936600"/>
              <a:ext cx="189569" cy="207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sp>
          <p:nvSpPr>
            <p:cNvPr id="53" name="Oval 52">
              <a:extLst>
                <a:ext uri="{FF2B5EF4-FFF2-40B4-BE49-F238E27FC236}">
                  <a16:creationId xmlns:a16="http://schemas.microsoft.com/office/drawing/2014/main" id="{4CC48B4F-1E11-C5FF-1234-BCE80054372C}"/>
                </a:ext>
              </a:extLst>
            </p:cNvPr>
            <p:cNvSpPr/>
            <p:nvPr/>
          </p:nvSpPr>
          <p:spPr>
            <a:xfrm>
              <a:off x="1207185" y="6177396"/>
              <a:ext cx="193864" cy="1772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grpSp>
      <p:grpSp>
        <p:nvGrpSpPr>
          <p:cNvPr id="60" name="Group 59">
            <a:extLst>
              <a:ext uri="{FF2B5EF4-FFF2-40B4-BE49-F238E27FC236}">
                <a16:creationId xmlns:a16="http://schemas.microsoft.com/office/drawing/2014/main" id="{A71C3D70-4BCD-D382-6B85-E3D4930C9DC4}"/>
              </a:ext>
            </a:extLst>
          </p:cNvPr>
          <p:cNvGrpSpPr/>
          <p:nvPr/>
        </p:nvGrpSpPr>
        <p:grpSpPr>
          <a:xfrm>
            <a:off x="7312736" y="2374381"/>
            <a:ext cx="471685" cy="442347"/>
            <a:chOff x="907178" y="3369104"/>
            <a:chExt cx="968939" cy="801317"/>
          </a:xfrm>
        </p:grpSpPr>
        <p:pic>
          <p:nvPicPr>
            <p:cNvPr id="61" name="Picture 60">
              <a:extLst>
                <a:ext uri="{FF2B5EF4-FFF2-40B4-BE49-F238E27FC236}">
                  <a16:creationId xmlns:a16="http://schemas.microsoft.com/office/drawing/2014/main" id="{A0462F46-3536-A51F-6DE8-E69002A74F6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62" name="Picture 61">
              <a:extLst>
                <a:ext uri="{FF2B5EF4-FFF2-40B4-BE49-F238E27FC236}">
                  <a16:creationId xmlns:a16="http://schemas.microsoft.com/office/drawing/2014/main" id="{F1FD1DD7-B716-8A5E-B424-00FA29CAAD0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63" name="Group 62">
            <a:extLst>
              <a:ext uri="{FF2B5EF4-FFF2-40B4-BE49-F238E27FC236}">
                <a16:creationId xmlns:a16="http://schemas.microsoft.com/office/drawing/2014/main" id="{6D23FA7A-E67E-CDBC-23E9-2344B8DE2251}"/>
              </a:ext>
            </a:extLst>
          </p:cNvPr>
          <p:cNvGrpSpPr/>
          <p:nvPr/>
        </p:nvGrpSpPr>
        <p:grpSpPr>
          <a:xfrm>
            <a:off x="8482791" y="2379655"/>
            <a:ext cx="471685" cy="442347"/>
            <a:chOff x="907178" y="3369104"/>
            <a:chExt cx="968939" cy="801317"/>
          </a:xfrm>
        </p:grpSpPr>
        <p:pic>
          <p:nvPicPr>
            <p:cNvPr id="64" name="Picture 63">
              <a:extLst>
                <a:ext uri="{FF2B5EF4-FFF2-40B4-BE49-F238E27FC236}">
                  <a16:creationId xmlns:a16="http://schemas.microsoft.com/office/drawing/2014/main" id="{870AC2C4-919E-1130-2736-57AC7355A17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65" name="Picture 64">
              <a:extLst>
                <a:ext uri="{FF2B5EF4-FFF2-40B4-BE49-F238E27FC236}">
                  <a16:creationId xmlns:a16="http://schemas.microsoft.com/office/drawing/2014/main" id="{DED572DF-FAFD-4B1B-FF8C-330A9D8750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pic>
        <p:nvPicPr>
          <p:cNvPr id="68" name="Picture 67">
            <a:extLst>
              <a:ext uri="{FF2B5EF4-FFF2-40B4-BE49-F238E27FC236}">
                <a16:creationId xmlns:a16="http://schemas.microsoft.com/office/drawing/2014/main" id="{7BB1D588-788B-8FF8-5563-AC4937566A6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50258" y="2373685"/>
            <a:ext cx="293909" cy="424000"/>
          </a:xfrm>
          <a:prstGeom prst="rect">
            <a:avLst/>
          </a:prstGeom>
        </p:spPr>
      </p:pic>
      <p:sp>
        <p:nvSpPr>
          <p:cNvPr id="71" name="object 42">
            <a:extLst>
              <a:ext uri="{FF2B5EF4-FFF2-40B4-BE49-F238E27FC236}">
                <a16:creationId xmlns:a16="http://schemas.microsoft.com/office/drawing/2014/main" id="{C16A6C26-8CA4-25C3-C90B-FB282690DDE6}"/>
              </a:ext>
            </a:extLst>
          </p:cNvPr>
          <p:cNvSpPr txBox="1"/>
          <p:nvPr/>
        </p:nvSpPr>
        <p:spPr>
          <a:xfrm>
            <a:off x="8549568" y="2948936"/>
            <a:ext cx="1543436" cy="147733"/>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Backlog Refinement</a:t>
            </a:r>
            <a:endParaRPr kumimoji="0" lang="en-US" sz="84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grpSp>
        <p:nvGrpSpPr>
          <p:cNvPr id="76" name="Group 75">
            <a:extLst>
              <a:ext uri="{FF2B5EF4-FFF2-40B4-BE49-F238E27FC236}">
                <a16:creationId xmlns:a16="http://schemas.microsoft.com/office/drawing/2014/main" id="{17715C4F-CBB7-2290-9A7E-BC785CD6CF73}"/>
              </a:ext>
            </a:extLst>
          </p:cNvPr>
          <p:cNvGrpSpPr/>
          <p:nvPr/>
        </p:nvGrpSpPr>
        <p:grpSpPr>
          <a:xfrm>
            <a:off x="8488891" y="3102639"/>
            <a:ext cx="471685" cy="442347"/>
            <a:chOff x="907178" y="3369104"/>
            <a:chExt cx="968939" cy="801317"/>
          </a:xfrm>
        </p:grpSpPr>
        <p:pic>
          <p:nvPicPr>
            <p:cNvPr id="77" name="Picture 76">
              <a:extLst>
                <a:ext uri="{FF2B5EF4-FFF2-40B4-BE49-F238E27FC236}">
                  <a16:creationId xmlns:a16="http://schemas.microsoft.com/office/drawing/2014/main" id="{C8CD866B-493C-BF9F-E86A-C5A2B4A6CEB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78" name="Picture 77">
              <a:extLst>
                <a:ext uri="{FF2B5EF4-FFF2-40B4-BE49-F238E27FC236}">
                  <a16:creationId xmlns:a16="http://schemas.microsoft.com/office/drawing/2014/main" id="{CCC8C9C0-9E52-99B1-222D-1F1EF23020E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sp>
        <p:nvSpPr>
          <p:cNvPr id="80" name="object 42">
            <a:extLst>
              <a:ext uri="{FF2B5EF4-FFF2-40B4-BE49-F238E27FC236}">
                <a16:creationId xmlns:a16="http://schemas.microsoft.com/office/drawing/2014/main" id="{9F31DDEA-B687-C1B6-5DE3-0E9DCD3DC7E5}"/>
              </a:ext>
            </a:extLst>
          </p:cNvPr>
          <p:cNvSpPr txBox="1"/>
          <p:nvPr/>
        </p:nvSpPr>
        <p:spPr>
          <a:xfrm>
            <a:off x="8549568" y="3687771"/>
            <a:ext cx="1543436" cy="147733"/>
          </a:xfrm>
          <a:prstGeom prst="rect">
            <a:avLst/>
          </a:prstGeom>
          <a:noFill/>
        </p:spPr>
        <p:txBody>
          <a:bodyPr vert="horz" wrap="none" lIns="109728" tIns="0" rIns="109728" bIns="0" rtlCol="0">
            <a:spAutoFit/>
          </a:bodyPr>
          <a:lstStyle/>
          <a:p>
            <a:pPr marL="15240" marR="0" lvl="0" indent="0" algn="l" defTabSz="91440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rPr>
              <a:t>Backlog Refinement</a:t>
            </a:r>
            <a:endParaRPr kumimoji="0" lang="en-US" sz="84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Open Sans"/>
            </a:endParaRPr>
          </a:p>
        </p:txBody>
      </p:sp>
      <p:grpSp>
        <p:nvGrpSpPr>
          <p:cNvPr id="81" name="Group 80">
            <a:extLst>
              <a:ext uri="{FF2B5EF4-FFF2-40B4-BE49-F238E27FC236}">
                <a16:creationId xmlns:a16="http://schemas.microsoft.com/office/drawing/2014/main" id="{04B26FB2-F402-FC2B-4E77-96A6042C6CD5}"/>
              </a:ext>
            </a:extLst>
          </p:cNvPr>
          <p:cNvGrpSpPr/>
          <p:nvPr/>
        </p:nvGrpSpPr>
        <p:grpSpPr>
          <a:xfrm>
            <a:off x="8488891" y="3841474"/>
            <a:ext cx="471685" cy="442347"/>
            <a:chOff x="907178" y="3369104"/>
            <a:chExt cx="968939" cy="801317"/>
          </a:xfrm>
        </p:grpSpPr>
        <p:pic>
          <p:nvPicPr>
            <p:cNvPr id="83" name="Picture 82">
              <a:extLst>
                <a:ext uri="{FF2B5EF4-FFF2-40B4-BE49-F238E27FC236}">
                  <a16:creationId xmlns:a16="http://schemas.microsoft.com/office/drawing/2014/main" id="{79288D31-0671-B960-85FE-904EFBA651F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84" name="Picture 83">
              <a:extLst>
                <a:ext uri="{FF2B5EF4-FFF2-40B4-BE49-F238E27FC236}">
                  <a16:creationId xmlns:a16="http://schemas.microsoft.com/office/drawing/2014/main" id="{C7D2C590-9DFB-4A2C-ABFF-39BD19A7E63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86" name="Group 85">
            <a:extLst>
              <a:ext uri="{FF2B5EF4-FFF2-40B4-BE49-F238E27FC236}">
                <a16:creationId xmlns:a16="http://schemas.microsoft.com/office/drawing/2014/main" id="{FB3CE8C3-2586-DC47-5F1B-BAB5B22247C7}"/>
              </a:ext>
            </a:extLst>
          </p:cNvPr>
          <p:cNvGrpSpPr/>
          <p:nvPr/>
        </p:nvGrpSpPr>
        <p:grpSpPr>
          <a:xfrm>
            <a:off x="2988072" y="3076278"/>
            <a:ext cx="471685" cy="442347"/>
            <a:chOff x="907178" y="3369104"/>
            <a:chExt cx="968939" cy="801317"/>
          </a:xfrm>
        </p:grpSpPr>
        <p:pic>
          <p:nvPicPr>
            <p:cNvPr id="87" name="Picture 86">
              <a:extLst>
                <a:ext uri="{FF2B5EF4-FFF2-40B4-BE49-F238E27FC236}">
                  <a16:creationId xmlns:a16="http://schemas.microsoft.com/office/drawing/2014/main" id="{9D25DEF6-7ABE-668A-A164-273440F28E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93" name="Picture 92">
              <a:extLst>
                <a:ext uri="{FF2B5EF4-FFF2-40B4-BE49-F238E27FC236}">
                  <a16:creationId xmlns:a16="http://schemas.microsoft.com/office/drawing/2014/main" id="{80F830EF-B987-7D84-955C-CCF4D77784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168" name="Group 167">
            <a:extLst>
              <a:ext uri="{FF2B5EF4-FFF2-40B4-BE49-F238E27FC236}">
                <a16:creationId xmlns:a16="http://schemas.microsoft.com/office/drawing/2014/main" id="{D91C8B43-18A1-F10B-BB49-09FC4EC0C116}"/>
              </a:ext>
            </a:extLst>
          </p:cNvPr>
          <p:cNvGrpSpPr/>
          <p:nvPr/>
        </p:nvGrpSpPr>
        <p:grpSpPr>
          <a:xfrm>
            <a:off x="4332748" y="3088904"/>
            <a:ext cx="471685" cy="442347"/>
            <a:chOff x="907178" y="3369104"/>
            <a:chExt cx="968939" cy="801317"/>
          </a:xfrm>
        </p:grpSpPr>
        <p:pic>
          <p:nvPicPr>
            <p:cNvPr id="169" name="Picture 168">
              <a:extLst>
                <a:ext uri="{FF2B5EF4-FFF2-40B4-BE49-F238E27FC236}">
                  <a16:creationId xmlns:a16="http://schemas.microsoft.com/office/drawing/2014/main" id="{E003B730-CF3E-8596-7665-4827E72B7FE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170" name="Picture 169">
              <a:extLst>
                <a:ext uri="{FF2B5EF4-FFF2-40B4-BE49-F238E27FC236}">
                  <a16:creationId xmlns:a16="http://schemas.microsoft.com/office/drawing/2014/main" id="{95407EE1-FF0C-56AF-4983-49A4563665F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171" name="Group 170">
            <a:extLst>
              <a:ext uri="{FF2B5EF4-FFF2-40B4-BE49-F238E27FC236}">
                <a16:creationId xmlns:a16="http://schemas.microsoft.com/office/drawing/2014/main" id="{91A7923A-79D5-25A3-F7D9-79F2508113EF}"/>
              </a:ext>
            </a:extLst>
          </p:cNvPr>
          <p:cNvGrpSpPr/>
          <p:nvPr/>
        </p:nvGrpSpPr>
        <p:grpSpPr>
          <a:xfrm>
            <a:off x="5801259" y="3094229"/>
            <a:ext cx="471685" cy="442347"/>
            <a:chOff x="907178" y="3369104"/>
            <a:chExt cx="968939" cy="801317"/>
          </a:xfrm>
        </p:grpSpPr>
        <p:pic>
          <p:nvPicPr>
            <p:cNvPr id="172" name="Picture 171">
              <a:extLst>
                <a:ext uri="{FF2B5EF4-FFF2-40B4-BE49-F238E27FC236}">
                  <a16:creationId xmlns:a16="http://schemas.microsoft.com/office/drawing/2014/main" id="{991A81CE-68D7-E61F-882E-E3AB630BBC5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173" name="Picture 172">
              <a:extLst>
                <a:ext uri="{FF2B5EF4-FFF2-40B4-BE49-F238E27FC236}">
                  <a16:creationId xmlns:a16="http://schemas.microsoft.com/office/drawing/2014/main" id="{59ACE8AC-403E-A558-9DDB-AEC6D8F15BF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174" name="Group 173">
            <a:extLst>
              <a:ext uri="{FF2B5EF4-FFF2-40B4-BE49-F238E27FC236}">
                <a16:creationId xmlns:a16="http://schemas.microsoft.com/office/drawing/2014/main" id="{ADF55432-D1F5-91CA-8D2C-7BBC71ABEC45}"/>
              </a:ext>
            </a:extLst>
          </p:cNvPr>
          <p:cNvGrpSpPr/>
          <p:nvPr/>
        </p:nvGrpSpPr>
        <p:grpSpPr>
          <a:xfrm>
            <a:off x="7312736" y="3099762"/>
            <a:ext cx="471685" cy="442347"/>
            <a:chOff x="907178" y="3369104"/>
            <a:chExt cx="968939" cy="801317"/>
          </a:xfrm>
        </p:grpSpPr>
        <p:pic>
          <p:nvPicPr>
            <p:cNvPr id="175" name="Picture 174">
              <a:extLst>
                <a:ext uri="{FF2B5EF4-FFF2-40B4-BE49-F238E27FC236}">
                  <a16:creationId xmlns:a16="http://schemas.microsoft.com/office/drawing/2014/main" id="{12C99FA5-E0F1-51C3-394F-E57008E4013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176" name="Picture 175">
              <a:extLst>
                <a:ext uri="{FF2B5EF4-FFF2-40B4-BE49-F238E27FC236}">
                  <a16:creationId xmlns:a16="http://schemas.microsoft.com/office/drawing/2014/main" id="{E9600CAD-9E6A-C45F-08BF-9FF53E8CF8F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177" name="Group 176">
            <a:extLst>
              <a:ext uri="{FF2B5EF4-FFF2-40B4-BE49-F238E27FC236}">
                <a16:creationId xmlns:a16="http://schemas.microsoft.com/office/drawing/2014/main" id="{06B2A5ED-9AAD-48CE-75E2-981F1ECF1EFE}"/>
              </a:ext>
            </a:extLst>
          </p:cNvPr>
          <p:cNvGrpSpPr/>
          <p:nvPr/>
        </p:nvGrpSpPr>
        <p:grpSpPr>
          <a:xfrm>
            <a:off x="2988072" y="3841210"/>
            <a:ext cx="471685" cy="442347"/>
            <a:chOff x="907178" y="3369104"/>
            <a:chExt cx="968939" cy="801317"/>
          </a:xfrm>
        </p:grpSpPr>
        <p:pic>
          <p:nvPicPr>
            <p:cNvPr id="178" name="Picture 177">
              <a:extLst>
                <a:ext uri="{FF2B5EF4-FFF2-40B4-BE49-F238E27FC236}">
                  <a16:creationId xmlns:a16="http://schemas.microsoft.com/office/drawing/2014/main" id="{C91FE2B2-D6D8-F1D4-3DE8-E0E06C88435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201" name="Picture 200">
              <a:extLst>
                <a:ext uri="{FF2B5EF4-FFF2-40B4-BE49-F238E27FC236}">
                  <a16:creationId xmlns:a16="http://schemas.microsoft.com/office/drawing/2014/main" id="{2142DCC6-8FE4-2111-E6B9-368F6F8A855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202" name="Group 201">
            <a:extLst>
              <a:ext uri="{FF2B5EF4-FFF2-40B4-BE49-F238E27FC236}">
                <a16:creationId xmlns:a16="http://schemas.microsoft.com/office/drawing/2014/main" id="{392A459D-8D65-CB1A-9471-BB21C6D42251}"/>
              </a:ext>
            </a:extLst>
          </p:cNvPr>
          <p:cNvGrpSpPr/>
          <p:nvPr/>
        </p:nvGrpSpPr>
        <p:grpSpPr>
          <a:xfrm>
            <a:off x="4320008" y="3841108"/>
            <a:ext cx="471685" cy="442347"/>
            <a:chOff x="907178" y="3369104"/>
            <a:chExt cx="968939" cy="801317"/>
          </a:xfrm>
        </p:grpSpPr>
        <p:pic>
          <p:nvPicPr>
            <p:cNvPr id="203" name="Picture 202">
              <a:extLst>
                <a:ext uri="{FF2B5EF4-FFF2-40B4-BE49-F238E27FC236}">
                  <a16:creationId xmlns:a16="http://schemas.microsoft.com/office/drawing/2014/main" id="{62CC2056-63E6-ABC3-C8D5-5DA1F81091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204" name="Picture 203">
              <a:extLst>
                <a:ext uri="{FF2B5EF4-FFF2-40B4-BE49-F238E27FC236}">
                  <a16:creationId xmlns:a16="http://schemas.microsoft.com/office/drawing/2014/main" id="{27728E14-20FF-3DC1-08B3-5D43AA5178E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205" name="Group 204">
            <a:extLst>
              <a:ext uri="{FF2B5EF4-FFF2-40B4-BE49-F238E27FC236}">
                <a16:creationId xmlns:a16="http://schemas.microsoft.com/office/drawing/2014/main" id="{21F15E6B-913B-62B3-684A-BEE6640653EB}"/>
              </a:ext>
            </a:extLst>
          </p:cNvPr>
          <p:cNvGrpSpPr/>
          <p:nvPr/>
        </p:nvGrpSpPr>
        <p:grpSpPr>
          <a:xfrm>
            <a:off x="5850544" y="3831327"/>
            <a:ext cx="471685" cy="435032"/>
            <a:chOff x="907178" y="3369104"/>
            <a:chExt cx="968939" cy="788066"/>
          </a:xfrm>
        </p:grpSpPr>
        <p:pic>
          <p:nvPicPr>
            <p:cNvPr id="206" name="Picture 205">
              <a:extLst>
                <a:ext uri="{FF2B5EF4-FFF2-40B4-BE49-F238E27FC236}">
                  <a16:creationId xmlns:a16="http://schemas.microsoft.com/office/drawing/2014/main" id="{B8479920-AD13-3641-AF20-8D7C00A0C3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15167"/>
              <a:ext cx="744244" cy="542003"/>
            </a:xfrm>
            <a:prstGeom prst="rect">
              <a:avLst/>
            </a:prstGeom>
          </p:spPr>
        </p:pic>
        <p:pic>
          <p:nvPicPr>
            <p:cNvPr id="207" name="Picture 206">
              <a:extLst>
                <a:ext uri="{FF2B5EF4-FFF2-40B4-BE49-F238E27FC236}">
                  <a16:creationId xmlns:a16="http://schemas.microsoft.com/office/drawing/2014/main" id="{70E92007-E1F3-EAD8-799C-40F12DEF26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208" name="Group 207">
            <a:extLst>
              <a:ext uri="{FF2B5EF4-FFF2-40B4-BE49-F238E27FC236}">
                <a16:creationId xmlns:a16="http://schemas.microsoft.com/office/drawing/2014/main" id="{4A10AD0A-1C7A-E398-BCA4-6FB288BAA364}"/>
              </a:ext>
            </a:extLst>
          </p:cNvPr>
          <p:cNvGrpSpPr/>
          <p:nvPr/>
        </p:nvGrpSpPr>
        <p:grpSpPr>
          <a:xfrm>
            <a:off x="7312736" y="3843953"/>
            <a:ext cx="471685" cy="442347"/>
            <a:chOff x="907178" y="3369104"/>
            <a:chExt cx="968939" cy="801317"/>
          </a:xfrm>
        </p:grpSpPr>
        <p:pic>
          <p:nvPicPr>
            <p:cNvPr id="209" name="Picture 208">
              <a:extLst>
                <a:ext uri="{FF2B5EF4-FFF2-40B4-BE49-F238E27FC236}">
                  <a16:creationId xmlns:a16="http://schemas.microsoft.com/office/drawing/2014/main" id="{774DED63-56CE-6553-F93C-919C0CB7DF6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210" name="Picture 209">
              <a:extLst>
                <a:ext uri="{FF2B5EF4-FFF2-40B4-BE49-F238E27FC236}">
                  <a16:creationId xmlns:a16="http://schemas.microsoft.com/office/drawing/2014/main" id="{BF68C2AB-56F6-7D6E-3D70-FE9126AC177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211" name="Group 210">
            <a:extLst>
              <a:ext uri="{FF2B5EF4-FFF2-40B4-BE49-F238E27FC236}">
                <a16:creationId xmlns:a16="http://schemas.microsoft.com/office/drawing/2014/main" id="{C3CFC180-8B55-C0CA-2E8B-FCBE9DBF3822}"/>
              </a:ext>
            </a:extLst>
          </p:cNvPr>
          <p:cNvGrpSpPr/>
          <p:nvPr/>
        </p:nvGrpSpPr>
        <p:grpSpPr>
          <a:xfrm>
            <a:off x="2988072" y="4529713"/>
            <a:ext cx="471685" cy="442347"/>
            <a:chOff x="907178" y="3369104"/>
            <a:chExt cx="968939" cy="801317"/>
          </a:xfrm>
        </p:grpSpPr>
        <p:pic>
          <p:nvPicPr>
            <p:cNvPr id="212" name="Picture 211">
              <a:extLst>
                <a:ext uri="{FF2B5EF4-FFF2-40B4-BE49-F238E27FC236}">
                  <a16:creationId xmlns:a16="http://schemas.microsoft.com/office/drawing/2014/main" id="{A4FA38CB-EAB5-3C89-A93B-D06DA1631D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1873" y="3628418"/>
              <a:ext cx="744244" cy="542003"/>
            </a:xfrm>
            <a:prstGeom prst="rect">
              <a:avLst/>
            </a:prstGeom>
          </p:spPr>
        </p:pic>
        <p:pic>
          <p:nvPicPr>
            <p:cNvPr id="213" name="Picture 212">
              <a:extLst>
                <a:ext uri="{FF2B5EF4-FFF2-40B4-BE49-F238E27FC236}">
                  <a16:creationId xmlns:a16="http://schemas.microsoft.com/office/drawing/2014/main" id="{F241E20E-DD8A-92B9-DA33-76D44BCDFA4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7178" y="3369104"/>
              <a:ext cx="315573" cy="423532"/>
            </a:xfrm>
            <a:prstGeom prst="rect">
              <a:avLst/>
            </a:prstGeom>
          </p:spPr>
        </p:pic>
      </p:grpSp>
      <p:grpSp>
        <p:nvGrpSpPr>
          <p:cNvPr id="221" name="Group 220">
            <a:extLst>
              <a:ext uri="{FF2B5EF4-FFF2-40B4-BE49-F238E27FC236}">
                <a16:creationId xmlns:a16="http://schemas.microsoft.com/office/drawing/2014/main" id="{7C7D08CF-D928-7570-50D6-8957853B0B46}"/>
              </a:ext>
            </a:extLst>
          </p:cNvPr>
          <p:cNvGrpSpPr/>
          <p:nvPr/>
        </p:nvGrpSpPr>
        <p:grpSpPr>
          <a:xfrm>
            <a:off x="4258725" y="4563521"/>
            <a:ext cx="429811" cy="429811"/>
            <a:chOff x="694878" y="5764733"/>
            <a:chExt cx="429811" cy="429811"/>
          </a:xfrm>
        </p:grpSpPr>
        <p:sp>
          <p:nvSpPr>
            <p:cNvPr id="220" name="Rectangle 219">
              <a:extLst>
                <a:ext uri="{FF2B5EF4-FFF2-40B4-BE49-F238E27FC236}">
                  <a16:creationId xmlns:a16="http://schemas.microsoft.com/office/drawing/2014/main" id="{49CDC983-D0FA-E5F6-1679-0D0F20C2A1EA}"/>
                </a:ext>
              </a:extLst>
            </p:cNvPr>
            <p:cNvSpPr/>
            <p:nvPr/>
          </p:nvSpPr>
          <p:spPr>
            <a:xfrm>
              <a:off x="694944" y="5835575"/>
              <a:ext cx="429745" cy="322664"/>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pic>
          <p:nvPicPr>
            <p:cNvPr id="214" name="Graphic 213" descr="Performance Curtains with solid fill">
              <a:extLst>
                <a:ext uri="{FF2B5EF4-FFF2-40B4-BE49-F238E27FC236}">
                  <a16:creationId xmlns:a16="http://schemas.microsoft.com/office/drawing/2014/main" id="{22B5BBD9-2284-4E98-B93C-E17AEED368F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4878" y="5764733"/>
              <a:ext cx="429811" cy="429811"/>
            </a:xfrm>
            <a:prstGeom prst="rect">
              <a:avLst/>
            </a:prstGeom>
          </p:spPr>
        </p:pic>
      </p:grpSp>
      <p:grpSp>
        <p:nvGrpSpPr>
          <p:cNvPr id="215" name="Group 214">
            <a:extLst>
              <a:ext uri="{FF2B5EF4-FFF2-40B4-BE49-F238E27FC236}">
                <a16:creationId xmlns:a16="http://schemas.microsoft.com/office/drawing/2014/main" id="{E90B98B6-76BF-02D3-3A74-BB6A82C90B3B}"/>
              </a:ext>
            </a:extLst>
          </p:cNvPr>
          <p:cNvGrpSpPr/>
          <p:nvPr/>
        </p:nvGrpSpPr>
        <p:grpSpPr>
          <a:xfrm>
            <a:off x="4768838" y="4559773"/>
            <a:ext cx="529472" cy="480132"/>
            <a:chOff x="843438" y="5580961"/>
            <a:chExt cx="927416" cy="927416"/>
          </a:xfrm>
        </p:grpSpPr>
        <p:pic>
          <p:nvPicPr>
            <p:cNvPr id="216" name="Graphic 215" descr="Traffic light with solid fill">
              <a:extLst>
                <a:ext uri="{FF2B5EF4-FFF2-40B4-BE49-F238E27FC236}">
                  <a16:creationId xmlns:a16="http://schemas.microsoft.com/office/drawing/2014/main" id="{CA306823-1749-98B4-5E88-994BD3458EB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43438" y="5580961"/>
              <a:ext cx="927416" cy="927416"/>
            </a:xfrm>
            <a:prstGeom prst="rect">
              <a:avLst/>
            </a:prstGeom>
          </p:spPr>
        </p:pic>
        <p:sp>
          <p:nvSpPr>
            <p:cNvPr id="217" name="Oval 216">
              <a:extLst>
                <a:ext uri="{FF2B5EF4-FFF2-40B4-BE49-F238E27FC236}">
                  <a16:creationId xmlns:a16="http://schemas.microsoft.com/office/drawing/2014/main" id="{FC7B2E63-7EFE-4356-C6A3-C193BE1DBABD}"/>
                </a:ext>
              </a:extLst>
            </p:cNvPr>
            <p:cNvSpPr/>
            <p:nvPr/>
          </p:nvSpPr>
          <p:spPr>
            <a:xfrm>
              <a:off x="1207185" y="5740876"/>
              <a:ext cx="189569" cy="1772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sp>
          <p:nvSpPr>
            <p:cNvPr id="218" name="Oval 217">
              <a:extLst>
                <a:ext uri="{FF2B5EF4-FFF2-40B4-BE49-F238E27FC236}">
                  <a16:creationId xmlns:a16="http://schemas.microsoft.com/office/drawing/2014/main" id="{87DF25CB-3F35-90F9-252B-BCACD5FB9931}"/>
                </a:ext>
              </a:extLst>
            </p:cNvPr>
            <p:cNvSpPr/>
            <p:nvPr/>
          </p:nvSpPr>
          <p:spPr>
            <a:xfrm>
              <a:off x="1207184" y="5936600"/>
              <a:ext cx="189569" cy="207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sp>
          <p:nvSpPr>
            <p:cNvPr id="219" name="Oval 218">
              <a:extLst>
                <a:ext uri="{FF2B5EF4-FFF2-40B4-BE49-F238E27FC236}">
                  <a16:creationId xmlns:a16="http://schemas.microsoft.com/office/drawing/2014/main" id="{3DCB1C81-F1AF-2E96-3532-EC8135D65754}"/>
                </a:ext>
              </a:extLst>
            </p:cNvPr>
            <p:cNvSpPr/>
            <p:nvPr/>
          </p:nvSpPr>
          <p:spPr>
            <a:xfrm>
              <a:off x="1207185" y="6177396"/>
              <a:ext cx="193864" cy="1772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grpSp>
      <p:grpSp>
        <p:nvGrpSpPr>
          <p:cNvPr id="226" name="Group 225">
            <a:extLst>
              <a:ext uri="{FF2B5EF4-FFF2-40B4-BE49-F238E27FC236}">
                <a16:creationId xmlns:a16="http://schemas.microsoft.com/office/drawing/2014/main" id="{0C64AE4A-9535-98C6-BCEB-1F68F3FC4162}"/>
              </a:ext>
            </a:extLst>
          </p:cNvPr>
          <p:cNvGrpSpPr/>
          <p:nvPr/>
        </p:nvGrpSpPr>
        <p:grpSpPr>
          <a:xfrm>
            <a:off x="5851292" y="2349941"/>
            <a:ext cx="476780" cy="476780"/>
            <a:chOff x="1270759" y="5854788"/>
            <a:chExt cx="476780" cy="476780"/>
          </a:xfrm>
        </p:grpSpPr>
        <p:sp>
          <p:nvSpPr>
            <p:cNvPr id="225" name="Rectangle 224">
              <a:extLst>
                <a:ext uri="{FF2B5EF4-FFF2-40B4-BE49-F238E27FC236}">
                  <a16:creationId xmlns:a16="http://schemas.microsoft.com/office/drawing/2014/main" id="{3B8783B6-A06E-F410-B1DB-9468E7728B13}"/>
                </a:ext>
              </a:extLst>
            </p:cNvPr>
            <p:cNvSpPr/>
            <p:nvPr/>
          </p:nvSpPr>
          <p:spPr>
            <a:xfrm>
              <a:off x="1360557" y="5873853"/>
              <a:ext cx="277646" cy="39980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pic>
          <p:nvPicPr>
            <p:cNvPr id="224" name="Graphic 223" descr="Clipboard Partially Crossed outline">
              <a:extLst>
                <a:ext uri="{FF2B5EF4-FFF2-40B4-BE49-F238E27FC236}">
                  <a16:creationId xmlns:a16="http://schemas.microsoft.com/office/drawing/2014/main" id="{456FAF1A-CAD3-6B2E-A6C5-6ED4BF9BAB1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70759" y="5854788"/>
              <a:ext cx="476780" cy="476780"/>
            </a:xfrm>
            <a:prstGeom prst="rect">
              <a:avLst/>
            </a:prstGeom>
          </p:spPr>
        </p:pic>
      </p:grpSp>
      <p:pic>
        <p:nvPicPr>
          <p:cNvPr id="2" name="Picture 1">
            <a:extLst>
              <a:ext uri="{FF2B5EF4-FFF2-40B4-BE49-F238E27FC236}">
                <a16:creationId xmlns:a16="http://schemas.microsoft.com/office/drawing/2014/main" id="{EBE62A1F-E263-0DB7-08C0-312F94D37E3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50257" y="3114653"/>
            <a:ext cx="293909" cy="424000"/>
          </a:xfrm>
          <a:prstGeom prst="rect">
            <a:avLst/>
          </a:prstGeom>
        </p:spPr>
      </p:pic>
      <p:pic>
        <p:nvPicPr>
          <p:cNvPr id="5" name="Picture 4">
            <a:extLst>
              <a:ext uri="{FF2B5EF4-FFF2-40B4-BE49-F238E27FC236}">
                <a16:creationId xmlns:a16="http://schemas.microsoft.com/office/drawing/2014/main" id="{C91AF488-08B6-030B-FCCC-0627D87DAE1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50256" y="3841108"/>
            <a:ext cx="293909" cy="424000"/>
          </a:xfrm>
          <a:prstGeom prst="rect">
            <a:avLst/>
          </a:prstGeom>
        </p:spPr>
      </p:pic>
      <p:graphicFrame>
        <p:nvGraphicFramePr>
          <p:cNvPr id="7" name="Table 6">
            <a:extLst>
              <a:ext uri="{FF2B5EF4-FFF2-40B4-BE49-F238E27FC236}">
                <a16:creationId xmlns:a16="http://schemas.microsoft.com/office/drawing/2014/main" id="{149CE530-078B-C817-574B-CE03544A0879}"/>
              </a:ext>
            </a:extLst>
          </p:cNvPr>
          <p:cNvGraphicFramePr>
            <a:graphicFrameLocks noGrp="1"/>
          </p:cNvGraphicFramePr>
          <p:nvPr/>
        </p:nvGraphicFramePr>
        <p:xfrm>
          <a:off x="985112" y="1873627"/>
          <a:ext cx="10209458" cy="3257288"/>
        </p:xfrm>
        <a:graphic>
          <a:graphicData uri="http://schemas.openxmlformats.org/drawingml/2006/table">
            <a:tbl>
              <a:tblPr firstRow="1" bandRow="1">
                <a:tableStyleId>{5C22544A-7EE6-4342-B048-85BDC9FD1C3A}</a:tableStyleId>
              </a:tblPr>
              <a:tblGrid>
                <a:gridCol w="1458494">
                  <a:extLst>
                    <a:ext uri="{9D8B030D-6E8A-4147-A177-3AD203B41FA5}">
                      <a16:colId xmlns:a16="http://schemas.microsoft.com/office/drawing/2014/main" val="20000"/>
                    </a:ext>
                  </a:extLst>
                </a:gridCol>
                <a:gridCol w="1458494">
                  <a:extLst>
                    <a:ext uri="{9D8B030D-6E8A-4147-A177-3AD203B41FA5}">
                      <a16:colId xmlns:a16="http://schemas.microsoft.com/office/drawing/2014/main" val="20001"/>
                    </a:ext>
                  </a:extLst>
                </a:gridCol>
                <a:gridCol w="1458494">
                  <a:extLst>
                    <a:ext uri="{9D8B030D-6E8A-4147-A177-3AD203B41FA5}">
                      <a16:colId xmlns:a16="http://schemas.microsoft.com/office/drawing/2014/main" val="20002"/>
                    </a:ext>
                  </a:extLst>
                </a:gridCol>
                <a:gridCol w="1458494">
                  <a:extLst>
                    <a:ext uri="{9D8B030D-6E8A-4147-A177-3AD203B41FA5}">
                      <a16:colId xmlns:a16="http://schemas.microsoft.com/office/drawing/2014/main" val="20003"/>
                    </a:ext>
                  </a:extLst>
                </a:gridCol>
                <a:gridCol w="1458494">
                  <a:extLst>
                    <a:ext uri="{9D8B030D-6E8A-4147-A177-3AD203B41FA5}">
                      <a16:colId xmlns:a16="http://schemas.microsoft.com/office/drawing/2014/main" val="20004"/>
                    </a:ext>
                  </a:extLst>
                </a:gridCol>
                <a:gridCol w="1458494">
                  <a:extLst>
                    <a:ext uri="{9D8B030D-6E8A-4147-A177-3AD203B41FA5}">
                      <a16:colId xmlns:a16="http://schemas.microsoft.com/office/drawing/2014/main" val="20005"/>
                    </a:ext>
                  </a:extLst>
                </a:gridCol>
                <a:gridCol w="1458494">
                  <a:extLst>
                    <a:ext uri="{9D8B030D-6E8A-4147-A177-3AD203B41FA5}">
                      <a16:colId xmlns:a16="http://schemas.microsoft.com/office/drawing/2014/main" val="20006"/>
                    </a:ext>
                  </a:extLst>
                </a:gridCol>
              </a:tblGrid>
              <a:tr h="292608">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Sunday</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Monday</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Tuesday</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Wednesday</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Thursday</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Friday </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Saturday</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41170">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1</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2</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3</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4</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5</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6</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7</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741170">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8</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9</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10</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11</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12</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13</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14</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741170">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15</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16</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17</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09" rtl="0" eaLnBrk="1" latinLnBrk="0" hangingPunct="1"/>
                      <a:r>
                        <a:rPr lang="en-US" sz="1200" kern="1200" dirty="0">
                          <a:solidFill>
                            <a:schemeClr val="tx1"/>
                          </a:solidFill>
                          <a:latin typeface="Roboto Condensed Light" panose="02000000000000000000" pitchFamily="2" charset="0"/>
                          <a:ea typeface="Roboto Condensed Light" panose="02000000000000000000" pitchFamily="2" charset="0"/>
                          <a:cs typeface="Open Sans" charset="0"/>
                        </a:rPr>
                        <a:t>18</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09" rtl="0" eaLnBrk="1" latinLnBrk="0" hangingPunct="1"/>
                      <a:r>
                        <a:rPr lang="en-US" sz="1200" kern="1200" dirty="0">
                          <a:solidFill>
                            <a:schemeClr val="tx1"/>
                          </a:solidFill>
                          <a:latin typeface="Roboto Condensed Light" panose="02000000000000000000" pitchFamily="2" charset="0"/>
                          <a:ea typeface="Roboto Condensed Light" panose="02000000000000000000" pitchFamily="2" charset="0"/>
                          <a:cs typeface="Open Sans" charset="0"/>
                        </a:rPr>
                        <a:t>19</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09" rtl="0" eaLnBrk="1" latinLnBrk="0" hangingPunct="1"/>
                      <a:r>
                        <a:rPr lang="en-US" sz="1200" kern="1200" dirty="0">
                          <a:solidFill>
                            <a:schemeClr val="tx1"/>
                          </a:solidFill>
                          <a:latin typeface="Roboto Condensed Light" panose="02000000000000000000" pitchFamily="2" charset="0"/>
                          <a:ea typeface="Roboto Condensed Light" panose="02000000000000000000" pitchFamily="2" charset="0"/>
                          <a:cs typeface="Open Sans" charset="0"/>
                        </a:rPr>
                        <a:t>20</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21</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41170">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22</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23</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24</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25</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26</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27</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solidFill>
                            <a:schemeClr val="tx1"/>
                          </a:solidFill>
                          <a:latin typeface="Roboto Condensed Light" panose="02000000000000000000" pitchFamily="2" charset="0"/>
                          <a:ea typeface="Roboto Condensed Light" panose="02000000000000000000" pitchFamily="2" charset="0"/>
                          <a:cs typeface="Open Sans" charset="0"/>
                        </a:rPr>
                        <a:t>28</a:t>
                      </a:r>
                    </a:p>
                  </a:txBody>
                  <a:tcPr marL="109728" marR="109728" marT="54864" marB="5486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388234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E8494E-423F-E8EF-8288-D3B3DAEAF217}"/>
              </a:ext>
            </a:extLst>
          </p:cNvPr>
          <p:cNvSpPr>
            <a:spLocks noGrp="1"/>
          </p:cNvSpPr>
          <p:nvPr>
            <p:ph type="body" sz="quarter" idx="10"/>
          </p:nvPr>
        </p:nvSpPr>
        <p:spPr/>
        <p:txBody>
          <a:bodyPr/>
          <a:lstStyle/>
          <a:p>
            <a:r>
              <a:rPr lang="en-US" dirty="0"/>
              <a:t>Appendix: </a:t>
            </a:r>
            <a:br>
              <a:rPr lang="en-US" dirty="0"/>
            </a:br>
            <a:r>
              <a:rPr lang="en-US" dirty="0"/>
              <a:t>Improving product management</a:t>
            </a:r>
          </a:p>
          <a:p>
            <a:endParaRPr lang="en-US" dirty="0"/>
          </a:p>
        </p:txBody>
      </p:sp>
    </p:spTree>
    <p:extLst>
      <p:ext uri="{BB962C8B-B14F-4D97-AF65-F5344CB8AC3E}">
        <p14:creationId xmlns:p14="http://schemas.microsoft.com/office/powerpoint/2010/main" val="17427717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10ACF-D902-4606-9618-0DC6BF0DCB18}"/>
              </a:ext>
            </a:extLst>
          </p:cNvPr>
          <p:cNvSpPr>
            <a:spLocks noGrp="1"/>
          </p:cNvSpPr>
          <p:nvPr>
            <p:ph type="title"/>
          </p:nvPr>
        </p:nvSpPr>
        <p:spPr>
          <a:xfrm>
            <a:off x="354109" y="141113"/>
            <a:ext cx="11415862" cy="1130188"/>
          </a:xfrm>
        </p:spPr>
        <p:txBody>
          <a:bodyPr/>
          <a:lstStyle/>
          <a:p>
            <a:r>
              <a:rPr lang="en-US" dirty="0">
                <a:solidFill>
                  <a:srgbClr val="4A4A4A"/>
                </a:solidFill>
              </a:rPr>
              <a:t>Product delivery realizes value for your product family</a:t>
            </a:r>
            <a:endParaRPr lang="en-CA" dirty="0">
              <a:solidFill>
                <a:srgbClr val="4A4A4A"/>
              </a:solidFill>
            </a:endParaRPr>
          </a:p>
        </p:txBody>
      </p:sp>
      <p:sp>
        <p:nvSpPr>
          <p:cNvPr id="5" name="Text Placeholder 4">
            <a:extLst>
              <a:ext uri="{FF2B5EF4-FFF2-40B4-BE49-F238E27FC236}">
                <a16:creationId xmlns:a16="http://schemas.microsoft.com/office/drawing/2014/main" id="{9CCA35E2-4B06-4608-BF4C-5DB385E99A1F}"/>
              </a:ext>
            </a:extLst>
          </p:cNvPr>
          <p:cNvSpPr>
            <a:spLocks noGrp="1"/>
          </p:cNvSpPr>
          <p:nvPr>
            <p:ph type="body" sz="quarter" idx="11"/>
          </p:nvPr>
        </p:nvSpPr>
        <p:spPr>
          <a:xfrm>
            <a:off x="354107" y="1271301"/>
            <a:ext cx="11415861" cy="669978"/>
          </a:xfrm>
          <a:prstGeom prst="rect">
            <a:avLst/>
          </a:prstGeom>
        </p:spPr>
        <p:txBody>
          <a:bodyPr/>
          <a:lstStyle/>
          <a:p>
            <a:r>
              <a:rPr lang="en-US" dirty="0">
                <a:latin typeface="Montserrat Medium" panose="00000600000000000000" pitchFamily="2" charset="0"/>
              </a:rPr>
              <a:t>While planning and analysis are done at the family level, work and delivery are done at the individual product level.</a:t>
            </a:r>
          </a:p>
        </p:txBody>
      </p:sp>
      <p:sp>
        <p:nvSpPr>
          <p:cNvPr id="9" name="Freeform 10">
            <a:extLst>
              <a:ext uri="{FF2B5EF4-FFF2-40B4-BE49-F238E27FC236}">
                <a16:creationId xmlns:a16="http://schemas.microsoft.com/office/drawing/2014/main" id="{227F3D4E-571A-4362-975D-BE16AD9E09BE}"/>
              </a:ext>
            </a:extLst>
          </p:cNvPr>
          <p:cNvSpPr/>
          <p:nvPr/>
        </p:nvSpPr>
        <p:spPr>
          <a:xfrm>
            <a:off x="1601490" y="2682767"/>
            <a:ext cx="8783477" cy="647821"/>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 name="Freeform 12">
            <a:extLst>
              <a:ext uri="{FF2B5EF4-FFF2-40B4-BE49-F238E27FC236}">
                <a16:creationId xmlns:a16="http://schemas.microsoft.com/office/drawing/2014/main" id="{822430A8-E061-42D0-B31A-694B4F035BF4}"/>
              </a:ext>
            </a:extLst>
          </p:cNvPr>
          <p:cNvSpPr/>
          <p:nvPr/>
        </p:nvSpPr>
        <p:spPr>
          <a:xfrm>
            <a:off x="1769992" y="3328326"/>
            <a:ext cx="8614976" cy="679723"/>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1" name="Freeform 16">
            <a:extLst>
              <a:ext uri="{FF2B5EF4-FFF2-40B4-BE49-F238E27FC236}">
                <a16:creationId xmlns:a16="http://schemas.microsoft.com/office/drawing/2014/main" id="{18AAA9A9-8318-4E70-A43A-5A3BE377A179}"/>
              </a:ext>
            </a:extLst>
          </p:cNvPr>
          <p:cNvSpPr/>
          <p:nvPr/>
        </p:nvSpPr>
        <p:spPr>
          <a:xfrm>
            <a:off x="1927136" y="3991374"/>
            <a:ext cx="8457832" cy="677243"/>
          </a:xfrm>
          <a:prstGeom prst="flowChart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 name="Freeform 18">
            <a:extLst>
              <a:ext uri="{FF2B5EF4-FFF2-40B4-BE49-F238E27FC236}">
                <a16:creationId xmlns:a16="http://schemas.microsoft.com/office/drawing/2014/main" id="{440D8EB5-B67C-4F05-9857-38B8D55CC7FF}"/>
              </a:ext>
            </a:extLst>
          </p:cNvPr>
          <p:cNvSpPr/>
          <p:nvPr/>
        </p:nvSpPr>
        <p:spPr>
          <a:xfrm>
            <a:off x="2206620" y="4656739"/>
            <a:ext cx="8178348" cy="660785"/>
          </a:xfrm>
          <a:prstGeom prst="flowChartProcess">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3" name="TextBox 12">
            <a:extLst>
              <a:ext uri="{FF2B5EF4-FFF2-40B4-BE49-F238E27FC236}">
                <a16:creationId xmlns:a16="http://schemas.microsoft.com/office/drawing/2014/main" id="{9A1C6207-8074-41E7-AFA3-3EE6DDD4573B}"/>
              </a:ext>
            </a:extLst>
          </p:cNvPr>
          <p:cNvSpPr txBox="1"/>
          <p:nvPr/>
        </p:nvSpPr>
        <p:spPr>
          <a:xfrm>
            <a:off x="3148024" y="2836261"/>
            <a:ext cx="692291"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Vision</a:t>
            </a:r>
          </a:p>
        </p:txBody>
      </p:sp>
      <p:sp>
        <p:nvSpPr>
          <p:cNvPr id="14" name="TextBox 13">
            <a:extLst>
              <a:ext uri="{FF2B5EF4-FFF2-40B4-BE49-F238E27FC236}">
                <a16:creationId xmlns:a16="http://schemas.microsoft.com/office/drawing/2014/main" id="{69320EB5-4207-46C0-B6C6-B3CE9914B850}"/>
              </a:ext>
            </a:extLst>
          </p:cNvPr>
          <p:cNvSpPr txBox="1"/>
          <p:nvPr/>
        </p:nvSpPr>
        <p:spPr>
          <a:xfrm>
            <a:off x="3257411" y="4826234"/>
            <a:ext cx="872298"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Backlog</a:t>
            </a:r>
          </a:p>
        </p:txBody>
      </p:sp>
      <p:sp>
        <p:nvSpPr>
          <p:cNvPr id="15" name="TextBox 14">
            <a:extLst>
              <a:ext uri="{FF2B5EF4-FFF2-40B4-BE49-F238E27FC236}">
                <a16:creationId xmlns:a16="http://schemas.microsoft.com/office/drawing/2014/main" id="{93D9B421-FF34-4EC7-A3F2-B20D2F26AC95}"/>
              </a:ext>
            </a:extLst>
          </p:cNvPr>
          <p:cNvSpPr txBox="1"/>
          <p:nvPr/>
        </p:nvSpPr>
        <p:spPr>
          <a:xfrm>
            <a:off x="3229001" y="4159680"/>
            <a:ext cx="1012302"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Roadmap</a:t>
            </a:r>
          </a:p>
        </p:txBody>
      </p:sp>
      <p:sp>
        <p:nvSpPr>
          <p:cNvPr id="16" name="TextBox 15">
            <a:extLst>
              <a:ext uri="{FF2B5EF4-FFF2-40B4-BE49-F238E27FC236}">
                <a16:creationId xmlns:a16="http://schemas.microsoft.com/office/drawing/2014/main" id="{32DD6BEA-676C-426D-8425-6D031F026A26}"/>
              </a:ext>
            </a:extLst>
          </p:cNvPr>
          <p:cNvSpPr txBox="1"/>
          <p:nvPr/>
        </p:nvSpPr>
        <p:spPr>
          <a:xfrm>
            <a:off x="2708457" y="4146525"/>
            <a:ext cx="153660"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endParaRPr>
          </a:p>
        </p:txBody>
      </p:sp>
      <p:sp>
        <p:nvSpPr>
          <p:cNvPr id="17" name="TextBox 16">
            <a:extLst>
              <a:ext uri="{FF2B5EF4-FFF2-40B4-BE49-F238E27FC236}">
                <a16:creationId xmlns:a16="http://schemas.microsoft.com/office/drawing/2014/main" id="{124A1813-4DF2-4E48-9D11-670B2598ADC6}"/>
              </a:ext>
            </a:extLst>
          </p:cNvPr>
          <p:cNvSpPr txBox="1"/>
          <p:nvPr/>
        </p:nvSpPr>
        <p:spPr>
          <a:xfrm>
            <a:off x="3188015" y="3514823"/>
            <a:ext cx="637623"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Goals</a:t>
            </a:r>
          </a:p>
        </p:txBody>
      </p:sp>
      <p:sp>
        <p:nvSpPr>
          <p:cNvPr id="18" name="Freeform 925">
            <a:extLst>
              <a:ext uri="{FF2B5EF4-FFF2-40B4-BE49-F238E27FC236}">
                <a16:creationId xmlns:a16="http://schemas.microsoft.com/office/drawing/2014/main" id="{0D2212A0-BF57-4830-8703-7CB697402F62}"/>
              </a:ext>
            </a:extLst>
          </p:cNvPr>
          <p:cNvSpPr>
            <a:spLocks noChangeArrowheads="1"/>
          </p:cNvSpPr>
          <p:nvPr/>
        </p:nvSpPr>
        <p:spPr bwMode="auto">
          <a:xfrm>
            <a:off x="2597849" y="4095320"/>
            <a:ext cx="436935" cy="455188"/>
          </a:xfrm>
          <a:custGeom>
            <a:avLst/>
            <a:gdLst>
              <a:gd name="T0" fmla="*/ 3007814 w 296468"/>
              <a:gd name="T1" fmla="*/ 2671164 h 296502"/>
              <a:gd name="T2" fmla="*/ 2672307 w 296468"/>
              <a:gd name="T3" fmla="*/ 3002582 h 296502"/>
              <a:gd name="T4" fmla="*/ 2794662 w 296468"/>
              <a:gd name="T5" fmla="*/ 3124909 h 296502"/>
              <a:gd name="T6" fmla="*/ 2909135 w 296468"/>
              <a:gd name="T7" fmla="*/ 3124909 h 296502"/>
              <a:gd name="T8" fmla="*/ 3126228 w 296468"/>
              <a:gd name="T9" fmla="*/ 2907897 h 296502"/>
              <a:gd name="T10" fmla="*/ 3145972 w 296468"/>
              <a:gd name="T11" fmla="*/ 2848704 h 296502"/>
              <a:gd name="T12" fmla="*/ 3126228 w 296468"/>
              <a:gd name="T13" fmla="*/ 2789524 h 296502"/>
              <a:gd name="T14" fmla="*/ 2545989 w 296468"/>
              <a:gd name="T15" fmla="*/ 2213474 h 296502"/>
              <a:gd name="T16" fmla="*/ 2210469 w 296468"/>
              <a:gd name="T17" fmla="*/ 2544908 h 296502"/>
              <a:gd name="T18" fmla="*/ 2601251 w 296468"/>
              <a:gd name="T19" fmla="*/ 2935524 h 296502"/>
              <a:gd name="T20" fmla="*/ 2936777 w 296468"/>
              <a:gd name="T21" fmla="*/ 2604098 h 296502"/>
              <a:gd name="T22" fmla="*/ 1230706 w 296468"/>
              <a:gd name="T23" fmla="*/ 729311 h 296502"/>
              <a:gd name="T24" fmla="*/ 1282486 w 296468"/>
              <a:gd name="T25" fmla="*/ 777079 h 296502"/>
              <a:gd name="T26" fmla="*/ 1230706 w 296468"/>
              <a:gd name="T27" fmla="*/ 828802 h 296502"/>
              <a:gd name="T28" fmla="*/ 808397 w 296468"/>
              <a:gd name="T29" fmla="*/ 1250635 h 296502"/>
              <a:gd name="T30" fmla="*/ 760604 w 296468"/>
              <a:gd name="T31" fmla="*/ 1298386 h 296502"/>
              <a:gd name="T32" fmla="*/ 712783 w 296468"/>
              <a:gd name="T33" fmla="*/ 1250635 h 296502"/>
              <a:gd name="T34" fmla="*/ 1230706 w 296468"/>
              <a:gd name="T35" fmla="*/ 729311 h 296502"/>
              <a:gd name="T36" fmla="*/ 1230357 w 296468"/>
              <a:gd name="T37" fmla="*/ 498344 h 296502"/>
              <a:gd name="T38" fmla="*/ 481533 w 296468"/>
              <a:gd name="T39" fmla="*/ 1250279 h 296502"/>
              <a:gd name="T40" fmla="*/ 1230357 w 296468"/>
              <a:gd name="T41" fmla="*/ 1998248 h 296502"/>
              <a:gd name="T42" fmla="*/ 1983162 w 296468"/>
              <a:gd name="T43" fmla="*/ 1250279 h 296502"/>
              <a:gd name="T44" fmla="*/ 1230357 w 296468"/>
              <a:gd name="T45" fmla="*/ 498344 h 296502"/>
              <a:gd name="T46" fmla="*/ 1230357 w 296468"/>
              <a:gd name="T47" fmla="*/ 399412 h 296502"/>
              <a:gd name="T48" fmla="*/ 2082209 w 296468"/>
              <a:gd name="T49" fmla="*/ 1250279 h 296502"/>
              <a:gd name="T50" fmla="*/ 1230357 w 296468"/>
              <a:gd name="T51" fmla="*/ 2097186 h 296502"/>
              <a:gd name="T52" fmla="*/ 382486 w 296468"/>
              <a:gd name="T53" fmla="*/ 1250279 h 296502"/>
              <a:gd name="T54" fmla="*/ 1230357 w 296468"/>
              <a:gd name="T55" fmla="*/ 399412 h 296502"/>
              <a:gd name="T56" fmla="*/ 1235498 w 296468"/>
              <a:gd name="T57" fmla="*/ 98644 h 296502"/>
              <a:gd name="T58" fmla="*/ 94765 w 296468"/>
              <a:gd name="T59" fmla="*/ 1238910 h 296502"/>
              <a:gd name="T60" fmla="*/ 1235498 w 296468"/>
              <a:gd name="T61" fmla="*/ 2379179 h 296502"/>
              <a:gd name="T62" fmla="*/ 1898644 w 296468"/>
              <a:gd name="T63" fmla="*/ 2166126 h 296502"/>
              <a:gd name="T64" fmla="*/ 1926269 w 296468"/>
              <a:gd name="T65" fmla="*/ 2158246 h 296502"/>
              <a:gd name="T66" fmla="*/ 1961790 w 296468"/>
              <a:gd name="T67" fmla="*/ 2174006 h 296502"/>
              <a:gd name="T68" fmla="*/ 2202580 w 296468"/>
              <a:gd name="T69" fmla="*/ 2414696 h 296502"/>
              <a:gd name="T70" fmla="*/ 2411779 w 296468"/>
              <a:gd name="T71" fmla="*/ 2201639 h 296502"/>
              <a:gd name="T72" fmla="*/ 2171001 w 296468"/>
              <a:gd name="T73" fmla="*/ 1964913 h 296502"/>
              <a:gd name="T74" fmla="*/ 2167056 w 296468"/>
              <a:gd name="T75" fmla="*/ 1897828 h 296502"/>
              <a:gd name="T76" fmla="*/ 2380217 w 296468"/>
              <a:gd name="T77" fmla="*/ 1238910 h 296502"/>
              <a:gd name="T78" fmla="*/ 1235498 w 296468"/>
              <a:gd name="T79" fmla="*/ 98644 h 296502"/>
              <a:gd name="T80" fmla="*/ 1235498 w 296468"/>
              <a:gd name="T81" fmla="*/ 0 h 296502"/>
              <a:gd name="T82" fmla="*/ 2478894 w 296468"/>
              <a:gd name="T83" fmla="*/ 1238910 h 296502"/>
              <a:gd name="T84" fmla="*/ 2269686 w 296468"/>
              <a:gd name="T85" fmla="*/ 1921498 h 296502"/>
              <a:gd name="T86" fmla="*/ 2482824 w 296468"/>
              <a:gd name="T87" fmla="*/ 2134559 h 296502"/>
              <a:gd name="T88" fmla="*/ 2510454 w 296468"/>
              <a:gd name="T89" fmla="*/ 2106949 h 296502"/>
              <a:gd name="T90" fmla="*/ 2577573 w 296468"/>
              <a:gd name="T91" fmla="*/ 2106949 h 296502"/>
              <a:gd name="T92" fmla="*/ 3193359 w 296468"/>
              <a:gd name="T93" fmla="*/ 2722461 h 296502"/>
              <a:gd name="T94" fmla="*/ 3193359 w 296468"/>
              <a:gd name="T95" fmla="*/ 2974970 h 296502"/>
              <a:gd name="T96" fmla="*/ 2976254 w 296468"/>
              <a:gd name="T97" fmla="*/ 3191972 h 296502"/>
              <a:gd name="T98" fmla="*/ 2849938 w 296468"/>
              <a:gd name="T99" fmla="*/ 3243260 h 296502"/>
              <a:gd name="T100" fmla="*/ 2723626 w 296468"/>
              <a:gd name="T101" fmla="*/ 3191972 h 296502"/>
              <a:gd name="T102" fmla="*/ 2107835 w 296468"/>
              <a:gd name="T103" fmla="*/ 2576475 h 296502"/>
              <a:gd name="T104" fmla="*/ 2092063 w 296468"/>
              <a:gd name="T105" fmla="*/ 2544908 h 296502"/>
              <a:gd name="T106" fmla="*/ 2107835 w 296468"/>
              <a:gd name="T107" fmla="*/ 2509399 h 296502"/>
              <a:gd name="T108" fmla="*/ 2135485 w 296468"/>
              <a:gd name="T109" fmla="*/ 2481785 h 296502"/>
              <a:gd name="T110" fmla="*/ 1922324 w 296468"/>
              <a:gd name="T111" fmla="*/ 2272662 h 296502"/>
              <a:gd name="T112" fmla="*/ 1235498 w 296468"/>
              <a:gd name="T113" fmla="*/ 2477819 h 296502"/>
              <a:gd name="T114" fmla="*/ 0 w 296468"/>
              <a:gd name="T115" fmla="*/ 1238910 h 296502"/>
              <a:gd name="T116" fmla="*/ 1235498 w 296468"/>
              <a:gd name="T117" fmla="*/ 0 h 296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6468" h="296502">
                <a:moveTo>
                  <a:pt x="274661" y="244200"/>
                </a:moveTo>
                <a:lnTo>
                  <a:pt x="244023" y="274499"/>
                </a:lnTo>
                <a:lnTo>
                  <a:pt x="255197" y="285681"/>
                </a:lnTo>
                <a:cubicBezTo>
                  <a:pt x="257720" y="288206"/>
                  <a:pt x="262766" y="288206"/>
                  <a:pt x="265650" y="285681"/>
                </a:cubicBezTo>
                <a:lnTo>
                  <a:pt x="285474" y="265842"/>
                </a:lnTo>
                <a:cubicBezTo>
                  <a:pt x="286555" y="264399"/>
                  <a:pt x="287276" y="262596"/>
                  <a:pt x="287276" y="260431"/>
                </a:cubicBezTo>
                <a:cubicBezTo>
                  <a:pt x="287276" y="258628"/>
                  <a:pt x="286555" y="256464"/>
                  <a:pt x="285474" y="255021"/>
                </a:cubicBezTo>
                <a:lnTo>
                  <a:pt x="274661" y="244200"/>
                </a:lnTo>
                <a:close/>
                <a:moveTo>
                  <a:pt x="232488" y="202357"/>
                </a:moveTo>
                <a:lnTo>
                  <a:pt x="201850" y="232657"/>
                </a:lnTo>
                <a:lnTo>
                  <a:pt x="237535" y="268367"/>
                </a:lnTo>
                <a:lnTo>
                  <a:pt x="268173" y="238068"/>
                </a:lnTo>
                <a:lnTo>
                  <a:pt x="232488" y="202357"/>
                </a:lnTo>
                <a:close/>
                <a:moveTo>
                  <a:pt x="112382" y="66675"/>
                </a:moveTo>
                <a:cubicBezTo>
                  <a:pt x="114929" y="66675"/>
                  <a:pt x="117111" y="68494"/>
                  <a:pt x="117111" y="71041"/>
                </a:cubicBezTo>
                <a:cubicBezTo>
                  <a:pt x="117111" y="73587"/>
                  <a:pt x="114929" y="75770"/>
                  <a:pt x="112382" y="75770"/>
                </a:cubicBezTo>
                <a:cubicBezTo>
                  <a:pt x="91282" y="75770"/>
                  <a:pt x="73819" y="92869"/>
                  <a:pt x="73819" y="114334"/>
                </a:cubicBezTo>
                <a:cubicBezTo>
                  <a:pt x="73819" y="116880"/>
                  <a:pt x="72000" y="118699"/>
                  <a:pt x="69454" y="118699"/>
                </a:cubicBezTo>
                <a:cubicBezTo>
                  <a:pt x="66907" y="118699"/>
                  <a:pt x="65088" y="116880"/>
                  <a:pt x="65088" y="114334"/>
                </a:cubicBezTo>
                <a:cubicBezTo>
                  <a:pt x="65088" y="88140"/>
                  <a:pt x="86189" y="66675"/>
                  <a:pt x="112382" y="66675"/>
                </a:cubicBezTo>
                <a:close/>
                <a:moveTo>
                  <a:pt x="112351" y="45558"/>
                </a:moveTo>
                <a:cubicBezTo>
                  <a:pt x="74724" y="45558"/>
                  <a:pt x="43970" y="76311"/>
                  <a:pt x="43970" y="114301"/>
                </a:cubicBezTo>
                <a:cubicBezTo>
                  <a:pt x="43970" y="151928"/>
                  <a:pt x="74724" y="182681"/>
                  <a:pt x="112351" y="182681"/>
                </a:cubicBezTo>
                <a:cubicBezTo>
                  <a:pt x="150340" y="182681"/>
                  <a:pt x="181093" y="151928"/>
                  <a:pt x="181093" y="114301"/>
                </a:cubicBezTo>
                <a:cubicBezTo>
                  <a:pt x="181093" y="76311"/>
                  <a:pt x="150340" y="45558"/>
                  <a:pt x="112351" y="45558"/>
                </a:cubicBezTo>
                <a:close/>
                <a:moveTo>
                  <a:pt x="112351" y="36513"/>
                </a:moveTo>
                <a:cubicBezTo>
                  <a:pt x="155405" y="36513"/>
                  <a:pt x="190138" y="71608"/>
                  <a:pt x="190138" y="114301"/>
                </a:cubicBezTo>
                <a:cubicBezTo>
                  <a:pt x="190138" y="156993"/>
                  <a:pt x="155405" y="191726"/>
                  <a:pt x="112351" y="191726"/>
                </a:cubicBezTo>
                <a:cubicBezTo>
                  <a:pt x="69658" y="191726"/>
                  <a:pt x="34925" y="156993"/>
                  <a:pt x="34925" y="114301"/>
                </a:cubicBezTo>
                <a:cubicBezTo>
                  <a:pt x="34925" y="71608"/>
                  <a:pt x="69658" y="36513"/>
                  <a:pt x="112351" y="36513"/>
                </a:cubicBezTo>
                <a:close/>
                <a:moveTo>
                  <a:pt x="112820" y="9018"/>
                </a:moveTo>
                <a:cubicBezTo>
                  <a:pt x="55509" y="9018"/>
                  <a:pt x="8651" y="55910"/>
                  <a:pt x="8651" y="113262"/>
                </a:cubicBezTo>
                <a:cubicBezTo>
                  <a:pt x="8651" y="170615"/>
                  <a:pt x="55509" y="217507"/>
                  <a:pt x="112820" y="217507"/>
                </a:cubicBezTo>
                <a:cubicBezTo>
                  <a:pt x="134807" y="217507"/>
                  <a:pt x="155713" y="211014"/>
                  <a:pt x="173375" y="198029"/>
                </a:cubicBezTo>
                <a:cubicBezTo>
                  <a:pt x="174096" y="197308"/>
                  <a:pt x="175177" y="197308"/>
                  <a:pt x="175898" y="197308"/>
                </a:cubicBezTo>
                <a:cubicBezTo>
                  <a:pt x="176980" y="197308"/>
                  <a:pt x="178421" y="197668"/>
                  <a:pt x="179142" y="198750"/>
                </a:cubicBezTo>
                <a:lnTo>
                  <a:pt x="201130" y="220754"/>
                </a:lnTo>
                <a:lnTo>
                  <a:pt x="220233" y="201275"/>
                </a:lnTo>
                <a:lnTo>
                  <a:pt x="198246" y="179633"/>
                </a:lnTo>
                <a:cubicBezTo>
                  <a:pt x="196804" y="177829"/>
                  <a:pt x="196444" y="175304"/>
                  <a:pt x="197886" y="173501"/>
                </a:cubicBezTo>
                <a:cubicBezTo>
                  <a:pt x="210501" y="155826"/>
                  <a:pt x="217350" y="134905"/>
                  <a:pt x="217350" y="113262"/>
                </a:cubicBezTo>
                <a:cubicBezTo>
                  <a:pt x="217350" y="55910"/>
                  <a:pt x="170492" y="9018"/>
                  <a:pt x="112820" y="9018"/>
                </a:cubicBezTo>
                <a:close/>
                <a:moveTo>
                  <a:pt x="112820" y="0"/>
                </a:moveTo>
                <a:cubicBezTo>
                  <a:pt x="175538" y="0"/>
                  <a:pt x="226361" y="50860"/>
                  <a:pt x="226361" y="113262"/>
                </a:cubicBezTo>
                <a:cubicBezTo>
                  <a:pt x="226361" y="135626"/>
                  <a:pt x="219512" y="156908"/>
                  <a:pt x="207257" y="175665"/>
                </a:cubicBezTo>
                <a:lnTo>
                  <a:pt x="226721" y="195143"/>
                </a:lnTo>
                <a:lnTo>
                  <a:pt x="229244" y="192618"/>
                </a:lnTo>
                <a:cubicBezTo>
                  <a:pt x="231047" y="190815"/>
                  <a:pt x="233570" y="190815"/>
                  <a:pt x="235372" y="192618"/>
                </a:cubicBezTo>
                <a:lnTo>
                  <a:pt x="291602" y="248889"/>
                </a:lnTo>
                <a:cubicBezTo>
                  <a:pt x="298090" y="255021"/>
                  <a:pt x="298090" y="265842"/>
                  <a:pt x="291602" y="271974"/>
                </a:cubicBezTo>
                <a:lnTo>
                  <a:pt x="271777" y="291813"/>
                </a:lnTo>
                <a:cubicBezTo>
                  <a:pt x="268533" y="295060"/>
                  <a:pt x="264568" y="296502"/>
                  <a:pt x="260243" y="296502"/>
                </a:cubicBezTo>
                <a:cubicBezTo>
                  <a:pt x="255918" y="296502"/>
                  <a:pt x="251953" y="295060"/>
                  <a:pt x="248709" y="291813"/>
                </a:cubicBezTo>
                <a:lnTo>
                  <a:pt x="192479" y="235543"/>
                </a:lnTo>
                <a:cubicBezTo>
                  <a:pt x="191398" y="234821"/>
                  <a:pt x="191037" y="233739"/>
                  <a:pt x="191037" y="232657"/>
                </a:cubicBezTo>
                <a:cubicBezTo>
                  <a:pt x="191037" y="231575"/>
                  <a:pt x="191398" y="230132"/>
                  <a:pt x="192479" y="229411"/>
                </a:cubicBezTo>
                <a:lnTo>
                  <a:pt x="195002" y="226886"/>
                </a:lnTo>
                <a:lnTo>
                  <a:pt x="175538" y="207768"/>
                </a:lnTo>
                <a:cubicBezTo>
                  <a:pt x="157155" y="220032"/>
                  <a:pt x="135528" y="226525"/>
                  <a:pt x="112820" y="226525"/>
                </a:cubicBezTo>
                <a:cubicBezTo>
                  <a:pt x="50823" y="226525"/>
                  <a:pt x="0" y="175665"/>
                  <a:pt x="0" y="113262"/>
                </a:cubicBezTo>
                <a:cubicBezTo>
                  <a:pt x="0" y="50860"/>
                  <a:pt x="50823" y="0"/>
                  <a:pt x="11282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9" name="Freeform 926">
            <a:extLst>
              <a:ext uri="{FF2B5EF4-FFF2-40B4-BE49-F238E27FC236}">
                <a16:creationId xmlns:a16="http://schemas.microsoft.com/office/drawing/2014/main" id="{126DC00A-CA97-41A2-BE60-D6D53B652770}"/>
              </a:ext>
            </a:extLst>
          </p:cNvPr>
          <p:cNvSpPr>
            <a:spLocks noChangeArrowheads="1"/>
          </p:cNvSpPr>
          <p:nvPr/>
        </p:nvSpPr>
        <p:spPr bwMode="auto">
          <a:xfrm>
            <a:off x="2547803" y="3424644"/>
            <a:ext cx="436935" cy="455189"/>
          </a:xfrm>
          <a:custGeom>
            <a:avLst/>
            <a:gdLst>
              <a:gd name="T0" fmla="*/ 2003694 w 296503"/>
              <a:gd name="T1" fmla="*/ 1832388 h 296502"/>
              <a:gd name="T2" fmla="*/ 716340 w 296503"/>
              <a:gd name="T3" fmla="*/ 1832388 h 296502"/>
              <a:gd name="T4" fmla="*/ 1792869 w 296503"/>
              <a:gd name="T5" fmla="*/ 2632308 h 296502"/>
              <a:gd name="T6" fmla="*/ 1761647 w 296503"/>
              <a:gd name="T7" fmla="*/ 1934355 h 296502"/>
              <a:gd name="T8" fmla="*/ 1309759 w 296503"/>
              <a:gd name="T9" fmla="*/ 1765729 h 296502"/>
              <a:gd name="T10" fmla="*/ 1454202 w 296503"/>
              <a:gd name="T11" fmla="*/ 2632308 h 296502"/>
              <a:gd name="T12" fmla="*/ 1831921 w 296503"/>
              <a:gd name="T13" fmla="*/ 712916 h 296502"/>
              <a:gd name="T14" fmla="*/ 1407353 w 296503"/>
              <a:gd name="T15" fmla="*/ 712916 h 296502"/>
              <a:gd name="T16" fmla="*/ 1792869 w 296503"/>
              <a:gd name="T17" fmla="*/ 607044 h 296502"/>
              <a:gd name="T18" fmla="*/ 1929508 w 296503"/>
              <a:gd name="T19" fmla="*/ 1477536 h 296502"/>
              <a:gd name="T20" fmla="*/ 1792869 w 296503"/>
              <a:gd name="T21" fmla="*/ 607044 h 296502"/>
              <a:gd name="T22" fmla="*/ 1477622 w 296503"/>
              <a:gd name="T23" fmla="*/ 1308917 h 296502"/>
              <a:gd name="T24" fmla="*/ 610925 w 296503"/>
              <a:gd name="T25" fmla="*/ 1446161 h 296502"/>
              <a:gd name="T26" fmla="*/ 1432671 w 296503"/>
              <a:gd name="T27" fmla="*/ 386184 h 296502"/>
              <a:gd name="T28" fmla="*/ 964299 w 296503"/>
              <a:gd name="T29" fmla="*/ 240396 h 296502"/>
              <a:gd name="T30" fmla="*/ 842289 w 296503"/>
              <a:gd name="T31" fmla="*/ 646275 h 296502"/>
              <a:gd name="T32" fmla="*/ 362084 w 296503"/>
              <a:gd name="T33" fmla="*/ 756638 h 296502"/>
              <a:gd name="T34" fmla="*/ 460473 w 296503"/>
              <a:gd name="T35" fmla="*/ 1166470 h 296502"/>
              <a:gd name="T36" fmla="*/ 98402 w 296503"/>
              <a:gd name="T37" fmla="*/ 1737883 h 296502"/>
              <a:gd name="T38" fmla="*/ 436901 w 296503"/>
              <a:gd name="T39" fmla="*/ 2135906 h 296502"/>
              <a:gd name="T40" fmla="*/ 401470 w 296503"/>
              <a:gd name="T41" fmla="*/ 2494508 h 296502"/>
              <a:gd name="T42" fmla="*/ 747814 w 296503"/>
              <a:gd name="T43" fmla="*/ 2841306 h 296502"/>
              <a:gd name="T44" fmla="*/ 1109935 w 296503"/>
              <a:gd name="T45" fmla="*/ 2801901 h 296502"/>
              <a:gd name="T46" fmla="*/ 1475957 w 296503"/>
              <a:gd name="T47" fmla="*/ 3113225 h 296502"/>
              <a:gd name="T48" fmla="*/ 1810507 w 296503"/>
              <a:gd name="T49" fmla="*/ 2857075 h 296502"/>
              <a:gd name="T50" fmla="*/ 2278887 w 296503"/>
              <a:gd name="T51" fmla="*/ 2998932 h 296502"/>
              <a:gd name="T52" fmla="*/ 2593757 w 296503"/>
              <a:gd name="T53" fmla="*/ 2399927 h 296502"/>
              <a:gd name="T54" fmla="*/ 2999144 w 296503"/>
              <a:gd name="T55" fmla="*/ 2281719 h 296502"/>
              <a:gd name="T56" fmla="*/ 2900755 w 296503"/>
              <a:gd name="T57" fmla="*/ 1765466 h 296502"/>
              <a:gd name="T58" fmla="*/ 2900755 w 296503"/>
              <a:gd name="T59" fmla="*/ 1473853 h 296502"/>
              <a:gd name="T60" fmla="*/ 2999144 w 296503"/>
              <a:gd name="T61" fmla="*/ 961550 h 296502"/>
              <a:gd name="T62" fmla="*/ 2593757 w 296503"/>
              <a:gd name="T63" fmla="*/ 839402 h 296502"/>
              <a:gd name="T64" fmla="*/ 2278887 w 296503"/>
              <a:gd name="T65" fmla="*/ 240396 h 296502"/>
              <a:gd name="T66" fmla="*/ 1810507 w 296503"/>
              <a:gd name="T67" fmla="*/ 386184 h 296502"/>
              <a:gd name="T68" fmla="*/ 1503519 w 296503"/>
              <a:gd name="T69" fmla="*/ 0 h 296502"/>
              <a:gd name="T70" fmla="*/ 2152928 w 296503"/>
              <a:gd name="T71" fmla="*/ 204932 h 296502"/>
              <a:gd name="T72" fmla="*/ 2491427 w 296503"/>
              <a:gd name="T73" fmla="*/ 599009 h 296502"/>
              <a:gd name="T74" fmla="*/ 3081802 w 296503"/>
              <a:gd name="T75" fmla="*/ 914254 h 296502"/>
              <a:gd name="T76" fmla="*/ 3239232 w 296503"/>
              <a:gd name="T77" fmla="*/ 1501447 h 296502"/>
              <a:gd name="T78" fmla="*/ 3038512 w 296503"/>
              <a:gd name="T79" fmla="*/ 2151673 h 296502"/>
              <a:gd name="T80" fmla="*/ 2644910 w 296503"/>
              <a:gd name="T81" fmla="*/ 2494508 h 296502"/>
              <a:gd name="T82" fmla="*/ 2231649 w 296503"/>
              <a:gd name="T83" fmla="*/ 3097458 h 296502"/>
              <a:gd name="T84" fmla="*/ 1735730 w 296503"/>
              <a:gd name="T85" fmla="*/ 3239316 h 296502"/>
              <a:gd name="T86" fmla="*/ 1086305 w 296503"/>
              <a:gd name="T87" fmla="*/ 3038344 h 296502"/>
              <a:gd name="T88" fmla="*/ 661243 w 296503"/>
              <a:gd name="T89" fmla="*/ 2790074 h 296502"/>
              <a:gd name="T90" fmla="*/ 157452 w 296503"/>
              <a:gd name="T91" fmla="*/ 2329022 h 296502"/>
              <a:gd name="T92" fmla="*/ 129869 w 296503"/>
              <a:gd name="T93" fmla="*/ 1867927 h 296502"/>
              <a:gd name="T94" fmla="*/ 354220 w 296503"/>
              <a:gd name="T95" fmla="*/ 1170410 h 296502"/>
              <a:gd name="T96" fmla="*/ 354220 w 296503"/>
              <a:gd name="T97" fmla="*/ 650241 h 296502"/>
              <a:gd name="T98" fmla="*/ 649412 w 296503"/>
              <a:gd name="T99" fmla="*/ 350721 h 296502"/>
              <a:gd name="T100" fmla="*/ 1168961 w 296503"/>
              <a:gd name="T101" fmla="*/ 350721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3" h="296502">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0" name="Freeform 944">
            <a:extLst>
              <a:ext uri="{FF2B5EF4-FFF2-40B4-BE49-F238E27FC236}">
                <a16:creationId xmlns:a16="http://schemas.microsoft.com/office/drawing/2014/main" id="{9578BABB-FC27-49DB-8C82-D39A3EB9751E}"/>
              </a:ext>
            </a:extLst>
          </p:cNvPr>
          <p:cNvSpPr>
            <a:spLocks noChangeArrowheads="1"/>
          </p:cNvSpPr>
          <p:nvPr/>
        </p:nvSpPr>
        <p:spPr bwMode="auto">
          <a:xfrm>
            <a:off x="2607418" y="4762009"/>
            <a:ext cx="348002" cy="455188"/>
          </a:xfrm>
          <a:custGeom>
            <a:avLst/>
            <a:gdLst>
              <a:gd name="T0" fmla="*/ 873157 w 236178"/>
              <a:gd name="T1" fmla="*/ 2885453 h 296502"/>
              <a:gd name="T2" fmla="*/ 1655872 w 236178"/>
              <a:gd name="T3" fmla="*/ 2885453 h 296502"/>
              <a:gd name="T4" fmla="*/ 2029527 w 236178"/>
              <a:gd name="T5" fmla="*/ 2350830 h 296502"/>
              <a:gd name="T6" fmla="*/ 1163196 w 236178"/>
              <a:gd name="T7" fmla="*/ 849826 h 296502"/>
              <a:gd name="T8" fmla="*/ 1424861 w 236178"/>
              <a:gd name="T9" fmla="*/ 951573 h 296502"/>
              <a:gd name="T10" fmla="*/ 1424861 w 236178"/>
              <a:gd name="T11" fmla="*/ 1632569 h 296502"/>
              <a:gd name="T12" fmla="*/ 1163196 w 236178"/>
              <a:gd name="T13" fmla="*/ 1730421 h 296502"/>
              <a:gd name="T14" fmla="*/ 1242486 w 236178"/>
              <a:gd name="T15" fmla="*/ 1632569 h 296502"/>
              <a:gd name="T16" fmla="*/ 1111640 w 236178"/>
              <a:gd name="T17" fmla="*/ 900687 h 296502"/>
              <a:gd name="T18" fmla="*/ 1136125 w 236178"/>
              <a:gd name="T19" fmla="*/ 568016 h 296502"/>
              <a:gd name="T20" fmla="*/ 845506 w 236178"/>
              <a:gd name="T21" fmla="*/ 701296 h 296502"/>
              <a:gd name="T22" fmla="*/ 637391 w 236178"/>
              <a:gd name="T23" fmla="*/ 948271 h 296502"/>
              <a:gd name="T24" fmla="*/ 558849 w 236178"/>
              <a:gd name="T25" fmla="*/ 1261841 h 296502"/>
              <a:gd name="T26" fmla="*/ 621664 w 236178"/>
              <a:gd name="T27" fmla="*/ 1579352 h 296502"/>
              <a:gd name="T28" fmla="*/ 818022 w 236178"/>
              <a:gd name="T29" fmla="*/ 1838051 h 296502"/>
              <a:gd name="T30" fmla="*/ 1104687 w 236178"/>
              <a:gd name="T31" fmla="*/ 1983078 h 296502"/>
              <a:gd name="T32" fmla="*/ 1285343 w 236178"/>
              <a:gd name="T33" fmla="*/ 2088917 h 296502"/>
              <a:gd name="T34" fmla="*/ 1634838 w 236178"/>
              <a:gd name="T35" fmla="*/ 2010523 h 296502"/>
              <a:gd name="T36" fmla="*/ 1921517 w 236178"/>
              <a:gd name="T37" fmla="*/ 1787100 h 296502"/>
              <a:gd name="T38" fmla="*/ 2078597 w 236178"/>
              <a:gd name="T39" fmla="*/ 1461749 h 296502"/>
              <a:gd name="T40" fmla="*/ 2078597 w 236178"/>
              <a:gd name="T41" fmla="*/ 1101139 h 296502"/>
              <a:gd name="T42" fmla="*/ 1921517 w 236178"/>
              <a:gd name="T43" fmla="*/ 775776 h 296502"/>
              <a:gd name="T44" fmla="*/ 1634838 w 236178"/>
              <a:gd name="T45" fmla="*/ 552359 h 296502"/>
              <a:gd name="T46" fmla="*/ 1285343 w 236178"/>
              <a:gd name="T47" fmla="*/ 470016 h 296502"/>
              <a:gd name="T48" fmla="*/ 1469909 w 236178"/>
              <a:gd name="T49" fmla="*/ 477866 h 296502"/>
              <a:gd name="T50" fmla="*/ 1799779 w 236178"/>
              <a:gd name="T51" fmla="*/ 638584 h 296502"/>
              <a:gd name="T52" fmla="*/ 2027549 w 236178"/>
              <a:gd name="T53" fmla="*/ 924736 h 296502"/>
              <a:gd name="T54" fmla="*/ 2110008 w 236178"/>
              <a:gd name="T55" fmla="*/ 1281443 h 296502"/>
              <a:gd name="T56" fmla="*/ 2027549 w 236178"/>
              <a:gd name="T57" fmla="*/ 1638143 h 296502"/>
              <a:gd name="T58" fmla="*/ 1799779 w 236178"/>
              <a:gd name="T59" fmla="*/ 1924291 h 296502"/>
              <a:gd name="T60" fmla="*/ 1469909 w 236178"/>
              <a:gd name="T61" fmla="*/ 2085003 h 296502"/>
              <a:gd name="T62" fmla="*/ 1253921 w 236178"/>
              <a:gd name="T63" fmla="*/ 2190835 h 296502"/>
              <a:gd name="T64" fmla="*/ 865150 w 236178"/>
              <a:gd name="T65" fmla="*/ 2088917 h 296502"/>
              <a:gd name="T66" fmla="*/ 554909 w 236178"/>
              <a:gd name="T67" fmla="*/ 1826294 h 296502"/>
              <a:gd name="T68" fmla="*/ 389974 w 236178"/>
              <a:gd name="T69" fmla="*/ 1457832 h 296502"/>
              <a:gd name="T70" fmla="*/ 401754 w 236178"/>
              <a:gd name="T71" fmla="*/ 1050173 h 296502"/>
              <a:gd name="T72" fmla="*/ 590253 w 236178"/>
              <a:gd name="T73" fmla="*/ 693453 h 296502"/>
              <a:gd name="T74" fmla="*/ 916196 w 236178"/>
              <a:gd name="T75" fmla="*/ 450429 h 296502"/>
              <a:gd name="T76" fmla="*/ 1285343 w 236178"/>
              <a:gd name="T77" fmla="*/ 364218 h 296502"/>
              <a:gd name="T78" fmla="*/ 1294029 w 236178"/>
              <a:gd name="T79" fmla="*/ 2484469 h 296502"/>
              <a:gd name="T80" fmla="*/ 1294029 w 236178"/>
              <a:gd name="T81" fmla="*/ 0 h 296502"/>
              <a:gd name="T82" fmla="*/ 2127862 w 236178"/>
              <a:gd name="T83" fmla="*/ 3188152 h 296502"/>
              <a:gd name="T84" fmla="*/ 2049194 w 236178"/>
              <a:gd name="T85" fmla="*/ 3227473 h 296502"/>
              <a:gd name="T86" fmla="*/ 1262551 w 236178"/>
              <a:gd name="T87" fmla="*/ 3227473 h 296502"/>
              <a:gd name="T88" fmla="*/ 483783 w 236178"/>
              <a:gd name="T89" fmla="*/ 3231399 h 296502"/>
              <a:gd name="T90" fmla="*/ 456245 w 236178"/>
              <a:gd name="T91" fmla="*/ 2276129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1046" y="215180"/>
                </a:moveTo>
                <a:lnTo>
                  <a:pt x="51046" y="283548"/>
                </a:lnTo>
                <a:lnTo>
                  <a:pt x="79804" y="264117"/>
                </a:lnTo>
                <a:cubicBezTo>
                  <a:pt x="81242" y="263038"/>
                  <a:pt x="83399" y="263038"/>
                  <a:pt x="84837" y="264117"/>
                </a:cubicBezTo>
                <a:lnTo>
                  <a:pt x="118269" y="286427"/>
                </a:lnTo>
                <a:lnTo>
                  <a:pt x="151341" y="264117"/>
                </a:lnTo>
                <a:cubicBezTo>
                  <a:pt x="153138" y="263038"/>
                  <a:pt x="154935" y="263038"/>
                  <a:pt x="156373" y="264117"/>
                </a:cubicBezTo>
                <a:lnTo>
                  <a:pt x="185491" y="283548"/>
                </a:lnTo>
                <a:lnTo>
                  <a:pt x="185491" y="215180"/>
                </a:lnTo>
                <a:cubicBezTo>
                  <a:pt x="166079" y="228494"/>
                  <a:pt x="143073" y="236410"/>
                  <a:pt x="118269" y="236410"/>
                </a:cubicBezTo>
                <a:cubicBezTo>
                  <a:pt x="93105" y="236410"/>
                  <a:pt x="70098" y="228494"/>
                  <a:pt x="51046" y="215180"/>
                </a:cubicBezTo>
                <a:close/>
                <a:moveTo>
                  <a:pt x="106311" y="77787"/>
                </a:moveTo>
                <a:lnTo>
                  <a:pt x="130227" y="77787"/>
                </a:lnTo>
                <a:cubicBezTo>
                  <a:pt x="132401" y="77787"/>
                  <a:pt x="134575" y="79937"/>
                  <a:pt x="134575" y="82444"/>
                </a:cubicBezTo>
                <a:cubicBezTo>
                  <a:pt x="134575" y="84952"/>
                  <a:pt x="132401" y="87101"/>
                  <a:pt x="130227" y="87101"/>
                </a:cubicBezTo>
                <a:lnTo>
                  <a:pt x="122617" y="87101"/>
                </a:lnTo>
                <a:lnTo>
                  <a:pt x="122617" y="149436"/>
                </a:lnTo>
                <a:lnTo>
                  <a:pt x="130227" y="149436"/>
                </a:lnTo>
                <a:cubicBezTo>
                  <a:pt x="132401" y="149436"/>
                  <a:pt x="134575" y="151585"/>
                  <a:pt x="134575" y="153735"/>
                </a:cubicBezTo>
                <a:cubicBezTo>
                  <a:pt x="134575" y="156242"/>
                  <a:pt x="132401" y="158392"/>
                  <a:pt x="130227" y="158392"/>
                </a:cubicBezTo>
                <a:lnTo>
                  <a:pt x="106311" y="158392"/>
                </a:lnTo>
                <a:cubicBezTo>
                  <a:pt x="103774" y="158392"/>
                  <a:pt x="101600" y="156242"/>
                  <a:pt x="101600" y="153735"/>
                </a:cubicBezTo>
                <a:cubicBezTo>
                  <a:pt x="101600" y="151585"/>
                  <a:pt x="103774" y="149436"/>
                  <a:pt x="106311" y="149436"/>
                </a:cubicBezTo>
                <a:lnTo>
                  <a:pt x="113558" y="149436"/>
                </a:lnTo>
                <a:lnTo>
                  <a:pt x="113558" y="87101"/>
                </a:lnTo>
                <a:lnTo>
                  <a:pt x="106311" y="87101"/>
                </a:lnTo>
                <a:cubicBezTo>
                  <a:pt x="103774" y="87101"/>
                  <a:pt x="101600" y="84952"/>
                  <a:pt x="101600" y="82444"/>
                </a:cubicBezTo>
                <a:cubicBezTo>
                  <a:pt x="101600" y="79937"/>
                  <a:pt x="103774" y="77787"/>
                  <a:pt x="106311" y="77787"/>
                </a:cubicBezTo>
                <a:close/>
                <a:moveTo>
                  <a:pt x="117475" y="43024"/>
                </a:moveTo>
                <a:lnTo>
                  <a:pt x="103837" y="51994"/>
                </a:lnTo>
                <a:cubicBezTo>
                  <a:pt x="103119" y="52712"/>
                  <a:pt x="102042" y="53071"/>
                  <a:pt x="100965" y="52712"/>
                </a:cubicBezTo>
                <a:lnTo>
                  <a:pt x="85173" y="50559"/>
                </a:lnTo>
                <a:lnTo>
                  <a:pt x="77276" y="64193"/>
                </a:lnTo>
                <a:cubicBezTo>
                  <a:pt x="76559" y="65270"/>
                  <a:pt x="75841" y="65987"/>
                  <a:pt x="74764" y="66346"/>
                </a:cubicBezTo>
                <a:lnTo>
                  <a:pt x="59331" y="71010"/>
                </a:lnTo>
                <a:lnTo>
                  <a:pt x="58254" y="86798"/>
                </a:lnTo>
                <a:cubicBezTo>
                  <a:pt x="58254" y="88233"/>
                  <a:pt x="57536" y="88950"/>
                  <a:pt x="56818" y="90027"/>
                </a:cubicBezTo>
                <a:lnTo>
                  <a:pt x="45333" y="100791"/>
                </a:lnTo>
                <a:lnTo>
                  <a:pt x="51076" y="115501"/>
                </a:lnTo>
                <a:cubicBezTo>
                  <a:pt x="51435" y="116578"/>
                  <a:pt x="51435" y="117654"/>
                  <a:pt x="51076" y="118730"/>
                </a:cubicBezTo>
                <a:lnTo>
                  <a:pt x="45333" y="133800"/>
                </a:lnTo>
                <a:lnTo>
                  <a:pt x="56818" y="144564"/>
                </a:lnTo>
                <a:cubicBezTo>
                  <a:pt x="57536" y="145281"/>
                  <a:pt x="58254" y="146358"/>
                  <a:pt x="58254" y="147434"/>
                </a:cubicBezTo>
                <a:lnTo>
                  <a:pt x="59331" y="163580"/>
                </a:lnTo>
                <a:lnTo>
                  <a:pt x="74764" y="168244"/>
                </a:lnTo>
                <a:cubicBezTo>
                  <a:pt x="75841" y="168603"/>
                  <a:pt x="76559" y="169320"/>
                  <a:pt x="77276" y="170038"/>
                </a:cubicBezTo>
                <a:lnTo>
                  <a:pt x="85173" y="184031"/>
                </a:lnTo>
                <a:lnTo>
                  <a:pt x="100965" y="181520"/>
                </a:lnTo>
                <a:cubicBezTo>
                  <a:pt x="101324" y="181520"/>
                  <a:pt x="101683" y="181520"/>
                  <a:pt x="101683" y="181520"/>
                </a:cubicBezTo>
                <a:cubicBezTo>
                  <a:pt x="102401" y="181520"/>
                  <a:pt x="103478" y="181878"/>
                  <a:pt x="103837" y="182596"/>
                </a:cubicBezTo>
                <a:lnTo>
                  <a:pt x="117475" y="191207"/>
                </a:lnTo>
                <a:lnTo>
                  <a:pt x="130755" y="182596"/>
                </a:lnTo>
                <a:cubicBezTo>
                  <a:pt x="131473" y="181878"/>
                  <a:pt x="132550" y="181520"/>
                  <a:pt x="133985" y="181520"/>
                </a:cubicBezTo>
                <a:lnTo>
                  <a:pt x="149418" y="184031"/>
                </a:lnTo>
                <a:lnTo>
                  <a:pt x="157673" y="170038"/>
                </a:lnTo>
                <a:cubicBezTo>
                  <a:pt x="158032" y="169320"/>
                  <a:pt x="159109" y="168603"/>
                  <a:pt x="160186" y="168244"/>
                </a:cubicBezTo>
                <a:lnTo>
                  <a:pt x="175619" y="163580"/>
                </a:lnTo>
                <a:lnTo>
                  <a:pt x="176696" y="147434"/>
                </a:lnTo>
                <a:cubicBezTo>
                  <a:pt x="176696" y="146358"/>
                  <a:pt x="177055" y="145281"/>
                  <a:pt x="178131" y="144564"/>
                </a:cubicBezTo>
                <a:lnTo>
                  <a:pt x="189975" y="133800"/>
                </a:lnTo>
                <a:lnTo>
                  <a:pt x="183874" y="118730"/>
                </a:lnTo>
                <a:cubicBezTo>
                  <a:pt x="183515" y="117654"/>
                  <a:pt x="183515" y="116578"/>
                  <a:pt x="183874" y="115501"/>
                </a:cubicBezTo>
                <a:lnTo>
                  <a:pt x="189975" y="100791"/>
                </a:lnTo>
                <a:lnTo>
                  <a:pt x="178131" y="90027"/>
                </a:lnTo>
                <a:cubicBezTo>
                  <a:pt x="177055" y="88950"/>
                  <a:pt x="176696" y="88233"/>
                  <a:pt x="176696" y="86798"/>
                </a:cubicBezTo>
                <a:lnTo>
                  <a:pt x="175619" y="71010"/>
                </a:lnTo>
                <a:lnTo>
                  <a:pt x="160186" y="66346"/>
                </a:lnTo>
                <a:cubicBezTo>
                  <a:pt x="159109" y="65987"/>
                  <a:pt x="158032" y="65270"/>
                  <a:pt x="157673" y="64193"/>
                </a:cubicBezTo>
                <a:lnTo>
                  <a:pt x="149418" y="50559"/>
                </a:lnTo>
                <a:lnTo>
                  <a:pt x="133985" y="52712"/>
                </a:lnTo>
                <a:cubicBezTo>
                  <a:pt x="132550" y="53071"/>
                  <a:pt x="131473" y="52712"/>
                  <a:pt x="130755" y="51994"/>
                </a:cubicBezTo>
                <a:lnTo>
                  <a:pt x="117475" y="43024"/>
                </a:lnTo>
                <a:close/>
                <a:moveTo>
                  <a:pt x="117475" y="33337"/>
                </a:moveTo>
                <a:cubicBezTo>
                  <a:pt x="118193" y="33337"/>
                  <a:pt x="119270" y="33337"/>
                  <a:pt x="119988" y="34055"/>
                </a:cubicBezTo>
                <a:lnTo>
                  <a:pt x="134344" y="43742"/>
                </a:lnTo>
                <a:lnTo>
                  <a:pt x="151213" y="41230"/>
                </a:lnTo>
                <a:cubicBezTo>
                  <a:pt x="153007" y="40872"/>
                  <a:pt x="154802" y="41948"/>
                  <a:pt x="155879" y="43383"/>
                </a:cubicBezTo>
                <a:lnTo>
                  <a:pt x="164493" y="58453"/>
                </a:lnTo>
                <a:lnTo>
                  <a:pt x="181003" y="63476"/>
                </a:lnTo>
                <a:cubicBezTo>
                  <a:pt x="182797" y="63835"/>
                  <a:pt x="183874" y="65629"/>
                  <a:pt x="184233" y="67422"/>
                </a:cubicBezTo>
                <a:lnTo>
                  <a:pt x="185310" y="84645"/>
                </a:lnTo>
                <a:lnTo>
                  <a:pt x="197872" y="96126"/>
                </a:lnTo>
                <a:cubicBezTo>
                  <a:pt x="199307" y="97561"/>
                  <a:pt x="199666" y="99355"/>
                  <a:pt x="198948" y="101149"/>
                </a:cubicBezTo>
                <a:lnTo>
                  <a:pt x="192847" y="117295"/>
                </a:lnTo>
                <a:lnTo>
                  <a:pt x="198948" y="133441"/>
                </a:lnTo>
                <a:cubicBezTo>
                  <a:pt x="199666" y="135235"/>
                  <a:pt x="199307" y="137029"/>
                  <a:pt x="197872" y="138105"/>
                </a:cubicBezTo>
                <a:lnTo>
                  <a:pt x="185310" y="149946"/>
                </a:lnTo>
                <a:lnTo>
                  <a:pt x="184233" y="167168"/>
                </a:lnTo>
                <a:cubicBezTo>
                  <a:pt x="183874" y="168962"/>
                  <a:pt x="182797" y="170397"/>
                  <a:pt x="181003" y="171114"/>
                </a:cubicBezTo>
                <a:lnTo>
                  <a:pt x="164493" y="176138"/>
                </a:lnTo>
                <a:lnTo>
                  <a:pt x="155879" y="191207"/>
                </a:lnTo>
                <a:cubicBezTo>
                  <a:pt x="154802" y="192642"/>
                  <a:pt x="153007" y="193360"/>
                  <a:pt x="151213" y="193360"/>
                </a:cubicBezTo>
                <a:lnTo>
                  <a:pt x="134344" y="190848"/>
                </a:lnTo>
                <a:lnTo>
                  <a:pt x="119988" y="200536"/>
                </a:lnTo>
                <a:cubicBezTo>
                  <a:pt x="119270" y="200894"/>
                  <a:pt x="118193" y="201253"/>
                  <a:pt x="117475" y="201253"/>
                </a:cubicBezTo>
                <a:cubicBezTo>
                  <a:pt x="116757" y="201253"/>
                  <a:pt x="115681" y="200894"/>
                  <a:pt x="114604" y="200536"/>
                </a:cubicBezTo>
                <a:lnTo>
                  <a:pt x="100606" y="190848"/>
                </a:lnTo>
                <a:lnTo>
                  <a:pt x="83737" y="193360"/>
                </a:lnTo>
                <a:cubicBezTo>
                  <a:pt x="81583" y="193360"/>
                  <a:pt x="80148" y="192642"/>
                  <a:pt x="79071" y="191207"/>
                </a:cubicBezTo>
                <a:lnTo>
                  <a:pt x="70457" y="176138"/>
                </a:lnTo>
                <a:lnTo>
                  <a:pt x="53947" y="171114"/>
                </a:lnTo>
                <a:cubicBezTo>
                  <a:pt x="52153" y="170397"/>
                  <a:pt x="51076" y="168962"/>
                  <a:pt x="50717" y="167168"/>
                </a:cubicBezTo>
                <a:lnTo>
                  <a:pt x="49281" y="149946"/>
                </a:lnTo>
                <a:lnTo>
                  <a:pt x="36719" y="138105"/>
                </a:lnTo>
                <a:cubicBezTo>
                  <a:pt x="35643" y="137029"/>
                  <a:pt x="34925" y="135235"/>
                  <a:pt x="35643" y="133441"/>
                </a:cubicBezTo>
                <a:lnTo>
                  <a:pt x="41744" y="117295"/>
                </a:lnTo>
                <a:lnTo>
                  <a:pt x="35643" y="101149"/>
                </a:lnTo>
                <a:cubicBezTo>
                  <a:pt x="34925" y="99355"/>
                  <a:pt x="35643" y="97561"/>
                  <a:pt x="36719" y="96126"/>
                </a:cubicBezTo>
                <a:lnTo>
                  <a:pt x="49281" y="84645"/>
                </a:lnTo>
                <a:lnTo>
                  <a:pt x="50717" y="67422"/>
                </a:lnTo>
                <a:cubicBezTo>
                  <a:pt x="51076" y="65629"/>
                  <a:pt x="52153" y="63835"/>
                  <a:pt x="53947" y="63476"/>
                </a:cubicBezTo>
                <a:lnTo>
                  <a:pt x="70457" y="58453"/>
                </a:lnTo>
                <a:lnTo>
                  <a:pt x="79071" y="43383"/>
                </a:lnTo>
                <a:cubicBezTo>
                  <a:pt x="80148" y="41948"/>
                  <a:pt x="81583" y="40872"/>
                  <a:pt x="83737" y="41230"/>
                </a:cubicBezTo>
                <a:lnTo>
                  <a:pt x="100606" y="43742"/>
                </a:lnTo>
                <a:lnTo>
                  <a:pt x="114604" y="34055"/>
                </a:lnTo>
                <a:cubicBezTo>
                  <a:pt x="115681" y="33337"/>
                  <a:pt x="116757" y="33337"/>
                  <a:pt x="117475" y="33337"/>
                </a:cubicBezTo>
                <a:close/>
                <a:moveTo>
                  <a:pt x="118269" y="9356"/>
                </a:moveTo>
                <a:cubicBezTo>
                  <a:pt x="57876" y="9356"/>
                  <a:pt x="8987" y="58293"/>
                  <a:pt x="8987" y="118385"/>
                </a:cubicBezTo>
                <a:cubicBezTo>
                  <a:pt x="8987" y="178477"/>
                  <a:pt x="57876" y="227414"/>
                  <a:pt x="118269" y="227414"/>
                </a:cubicBezTo>
                <a:cubicBezTo>
                  <a:pt x="178301" y="227414"/>
                  <a:pt x="227191" y="178477"/>
                  <a:pt x="227191" y="118385"/>
                </a:cubicBezTo>
                <a:cubicBezTo>
                  <a:pt x="227191" y="58293"/>
                  <a:pt x="178301" y="9356"/>
                  <a:pt x="118269" y="9356"/>
                </a:cubicBezTo>
                <a:close/>
                <a:moveTo>
                  <a:pt x="118269" y="0"/>
                </a:moveTo>
                <a:cubicBezTo>
                  <a:pt x="182975" y="0"/>
                  <a:pt x="236178" y="53255"/>
                  <a:pt x="236178" y="118385"/>
                </a:cubicBezTo>
                <a:cubicBezTo>
                  <a:pt x="236178" y="154368"/>
                  <a:pt x="220001" y="186753"/>
                  <a:pt x="194478" y="208343"/>
                </a:cubicBezTo>
                <a:lnTo>
                  <a:pt x="194478" y="291824"/>
                </a:lnTo>
                <a:cubicBezTo>
                  <a:pt x="194478" y="293624"/>
                  <a:pt x="193400" y="294703"/>
                  <a:pt x="191962" y="295783"/>
                </a:cubicBezTo>
                <a:cubicBezTo>
                  <a:pt x="191243" y="296142"/>
                  <a:pt x="190524" y="296502"/>
                  <a:pt x="189805" y="296502"/>
                </a:cubicBezTo>
                <a:cubicBezTo>
                  <a:pt x="189086" y="296502"/>
                  <a:pt x="188007" y="295783"/>
                  <a:pt x="187288" y="295423"/>
                </a:cubicBezTo>
                <a:lnTo>
                  <a:pt x="153857" y="273473"/>
                </a:lnTo>
                <a:lnTo>
                  <a:pt x="120785" y="295423"/>
                </a:lnTo>
                <a:cubicBezTo>
                  <a:pt x="118988" y="296502"/>
                  <a:pt x="117190" y="296502"/>
                  <a:pt x="115393" y="295423"/>
                </a:cubicBezTo>
                <a:lnTo>
                  <a:pt x="82320" y="273473"/>
                </a:lnTo>
                <a:lnTo>
                  <a:pt x="48889" y="295423"/>
                </a:lnTo>
                <a:cubicBezTo>
                  <a:pt x="47451" y="296502"/>
                  <a:pt x="45654" y="296502"/>
                  <a:pt x="44216" y="295783"/>
                </a:cubicBezTo>
                <a:cubicBezTo>
                  <a:pt x="42778" y="294703"/>
                  <a:pt x="41699" y="293624"/>
                  <a:pt x="41699" y="291824"/>
                </a:cubicBezTo>
                <a:lnTo>
                  <a:pt x="41699" y="208703"/>
                </a:lnTo>
                <a:cubicBezTo>
                  <a:pt x="41699" y="208343"/>
                  <a:pt x="41699" y="208343"/>
                  <a:pt x="41699" y="208343"/>
                </a:cubicBezTo>
                <a:cubicBezTo>
                  <a:pt x="16176" y="186753"/>
                  <a:pt x="0" y="154368"/>
                  <a:pt x="0" y="118385"/>
                </a:cubicBezTo>
                <a:cubicBezTo>
                  <a:pt x="0" y="53255"/>
                  <a:pt x="53203" y="0"/>
                  <a:pt x="118269"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40" name="Freeform 942">
            <a:extLst>
              <a:ext uri="{FF2B5EF4-FFF2-40B4-BE49-F238E27FC236}">
                <a16:creationId xmlns:a16="http://schemas.microsoft.com/office/drawing/2014/main" id="{8F04A3BF-DC34-4D2E-BD3C-0BB307CA25E7}"/>
              </a:ext>
            </a:extLst>
          </p:cNvPr>
          <p:cNvSpPr>
            <a:spLocks noChangeArrowheads="1"/>
          </p:cNvSpPr>
          <p:nvPr/>
        </p:nvSpPr>
        <p:spPr bwMode="auto">
          <a:xfrm>
            <a:off x="2522866" y="2747662"/>
            <a:ext cx="436933" cy="399916"/>
          </a:xfrm>
          <a:custGeom>
            <a:avLst/>
            <a:gdLst>
              <a:gd name="T0" fmla="*/ 2503992 w 296502"/>
              <a:gd name="T1" fmla="*/ 1851221 h 296502"/>
              <a:gd name="T2" fmla="*/ 1443248 w 296502"/>
              <a:gd name="T3" fmla="*/ 2864642 h 296502"/>
              <a:gd name="T4" fmla="*/ 725570 w 296502"/>
              <a:gd name="T5" fmla="*/ 2588611 h 296502"/>
              <a:gd name="T6" fmla="*/ 528404 w 296502"/>
              <a:gd name="T7" fmla="*/ 2781836 h 296502"/>
              <a:gd name="T8" fmla="*/ 1443248 w 296502"/>
              <a:gd name="T9" fmla="*/ 3140663 h 296502"/>
              <a:gd name="T10" fmla="*/ 2780023 w 296502"/>
              <a:gd name="T11" fmla="*/ 1851221 h 296502"/>
              <a:gd name="T12" fmla="*/ 2145157 w 296502"/>
              <a:gd name="T13" fmla="*/ 1851221 h 296502"/>
              <a:gd name="T14" fmla="*/ 1443248 w 296502"/>
              <a:gd name="T15" fmla="*/ 2509755 h 296502"/>
              <a:gd name="T16" fmla="*/ 977940 w 296502"/>
              <a:gd name="T17" fmla="*/ 2336250 h 296502"/>
              <a:gd name="T18" fmla="*/ 792610 w 296502"/>
              <a:gd name="T19" fmla="*/ 2517630 h 296502"/>
              <a:gd name="T20" fmla="*/ 1443248 w 296502"/>
              <a:gd name="T21" fmla="*/ 2770002 h 296502"/>
              <a:gd name="T22" fmla="*/ 2405415 w 296502"/>
              <a:gd name="T23" fmla="*/ 1851221 h 296502"/>
              <a:gd name="T24" fmla="*/ 461368 w 296502"/>
              <a:gd name="T25" fmla="*/ 889085 h 296502"/>
              <a:gd name="T26" fmla="*/ 98587 w 296502"/>
              <a:gd name="T27" fmla="*/ 1799977 h 296502"/>
              <a:gd name="T28" fmla="*/ 461368 w 296502"/>
              <a:gd name="T29" fmla="*/ 2714796 h 296502"/>
              <a:gd name="T30" fmla="*/ 906954 w 296502"/>
              <a:gd name="T31" fmla="*/ 2265269 h 296502"/>
              <a:gd name="T32" fmla="*/ 733460 w 296502"/>
              <a:gd name="T33" fmla="*/ 1799977 h 296502"/>
              <a:gd name="T34" fmla="*/ 906954 w 296502"/>
              <a:gd name="T35" fmla="*/ 1338610 h 296502"/>
              <a:gd name="T36" fmla="*/ 1392001 w 296502"/>
              <a:gd name="T37" fmla="*/ 463235 h 296502"/>
              <a:gd name="T38" fmla="*/ 528404 w 296502"/>
              <a:gd name="T39" fmla="*/ 818104 h 296502"/>
              <a:gd name="T40" fmla="*/ 1392001 w 296502"/>
              <a:gd name="T41" fmla="*/ 1681684 h 296502"/>
              <a:gd name="T42" fmla="*/ 1443248 w 296502"/>
              <a:gd name="T43" fmla="*/ 364659 h 296502"/>
              <a:gd name="T44" fmla="*/ 1490575 w 296502"/>
              <a:gd name="T45" fmla="*/ 411973 h 296502"/>
              <a:gd name="T46" fmla="*/ 1490575 w 296502"/>
              <a:gd name="T47" fmla="*/ 1799977 h 296502"/>
              <a:gd name="T48" fmla="*/ 1459015 w 296502"/>
              <a:gd name="T49" fmla="*/ 1847295 h 296502"/>
              <a:gd name="T50" fmla="*/ 1443248 w 296502"/>
              <a:gd name="T51" fmla="*/ 1851221 h 296502"/>
              <a:gd name="T52" fmla="*/ 1407768 w 296502"/>
              <a:gd name="T53" fmla="*/ 1835454 h 296502"/>
              <a:gd name="T54" fmla="*/ 977940 w 296502"/>
              <a:gd name="T55" fmla="*/ 1409587 h 296502"/>
              <a:gd name="T56" fmla="*/ 832049 w 296502"/>
              <a:gd name="T57" fmla="*/ 1799977 h 296502"/>
              <a:gd name="T58" fmla="*/ 1443248 w 296502"/>
              <a:gd name="T59" fmla="*/ 2411167 h 296502"/>
              <a:gd name="T60" fmla="*/ 2050521 w 296502"/>
              <a:gd name="T61" fmla="*/ 1799977 h 296502"/>
              <a:gd name="T62" fmla="*/ 2097847 w 296502"/>
              <a:gd name="T63" fmla="*/ 1752657 h 296502"/>
              <a:gd name="T64" fmla="*/ 2831296 w 296502"/>
              <a:gd name="T65" fmla="*/ 1752657 h 296502"/>
              <a:gd name="T66" fmla="*/ 2878610 w 296502"/>
              <a:gd name="T67" fmla="*/ 1799977 h 296502"/>
              <a:gd name="T68" fmla="*/ 1443248 w 296502"/>
              <a:gd name="T69" fmla="*/ 3243187 h 296502"/>
              <a:gd name="T70" fmla="*/ 0 w 296502"/>
              <a:gd name="T71" fmla="*/ 1799977 h 296502"/>
              <a:gd name="T72" fmla="*/ 1443248 w 296502"/>
              <a:gd name="T73" fmla="*/ 364659 h 296502"/>
              <a:gd name="T74" fmla="*/ 1852608 w 296502"/>
              <a:gd name="T75" fmla="*/ 102421 h 296502"/>
              <a:gd name="T76" fmla="*/ 1852608 w 296502"/>
              <a:gd name="T77" fmla="*/ 732886 h 296502"/>
              <a:gd name="T78" fmla="*/ 2508439 w 296502"/>
              <a:gd name="T79" fmla="*/ 1390888 h 296502"/>
              <a:gd name="T80" fmla="*/ 3144498 w 296502"/>
              <a:gd name="T81" fmla="*/ 1390888 h 296502"/>
              <a:gd name="T82" fmla="*/ 1852608 w 296502"/>
              <a:gd name="T83" fmla="*/ 102421 h 296502"/>
              <a:gd name="T84" fmla="*/ 1801246 w 296502"/>
              <a:gd name="T85" fmla="*/ 0 h 296502"/>
              <a:gd name="T86" fmla="*/ 3243260 w 296502"/>
              <a:gd name="T87" fmla="*/ 1438172 h 296502"/>
              <a:gd name="T88" fmla="*/ 3195860 w 296502"/>
              <a:gd name="T89" fmla="*/ 1489399 h 296502"/>
              <a:gd name="T90" fmla="*/ 2461030 w 296502"/>
              <a:gd name="T91" fmla="*/ 1489399 h 296502"/>
              <a:gd name="T92" fmla="*/ 2413618 w 296502"/>
              <a:gd name="T93" fmla="*/ 1438172 h 296502"/>
              <a:gd name="T94" fmla="*/ 1801246 w 296502"/>
              <a:gd name="T95" fmla="*/ 831385 h 296502"/>
              <a:gd name="T96" fmla="*/ 1753837 w 296502"/>
              <a:gd name="T97" fmla="*/ 784094 h 296502"/>
              <a:gd name="T98" fmla="*/ 1753837 w 296502"/>
              <a:gd name="T99" fmla="*/ 51244 h 296502"/>
              <a:gd name="T100" fmla="*/ 1801246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nvGrpSpPr>
          <p:cNvPr id="44" name="Group 43">
            <a:extLst>
              <a:ext uri="{FF2B5EF4-FFF2-40B4-BE49-F238E27FC236}">
                <a16:creationId xmlns:a16="http://schemas.microsoft.com/office/drawing/2014/main" id="{1AFA7D20-279B-4F2E-8D74-96065AB5CF0C}"/>
              </a:ext>
            </a:extLst>
          </p:cNvPr>
          <p:cNvGrpSpPr/>
          <p:nvPr/>
        </p:nvGrpSpPr>
        <p:grpSpPr>
          <a:xfrm>
            <a:off x="1635880" y="2682766"/>
            <a:ext cx="631218" cy="3206939"/>
            <a:chOff x="1203175" y="2601125"/>
            <a:chExt cx="631218" cy="3206939"/>
          </a:xfrm>
        </p:grpSpPr>
        <p:sp>
          <p:nvSpPr>
            <p:cNvPr id="41" name="Rectangle 40">
              <a:extLst>
                <a:ext uri="{FF2B5EF4-FFF2-40B4-BE49-F238E27FC236}">
                  <a16:creationId xmlns:a16="http://schemas.microsoft.com/office/drawing/2014/main" id="{913AB6E6-D599-493B-9FC6-588DBB9D467C}"/>
                </a:ext>
              </a:extLst>
            </p:cNvPr>
            <p:cNvSpPr/>
            <p:nvPr/>
          </p:nvSpPr>
          <p:spPr>
            <a:xfrm>
              <a:off x="1203175" y="2601125"/>
              <a:ext cx="240674" cy="3206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2" name="Rectangle 41">
              <a:extLst>
                <a:ext uri="{FF2B5EF4-FFF2-40B4-BE49-F238E27FC236}">
                  <a16:creationId xmlns:a16="http://schemas.microsoft.com/office/drawing/2014/main" id="{7AEF7928-8901-4212-908F-9C277CF7C1BD}"/>
                </a:ext>
              </a:extLst>
            </p:cNvPr>
            <p:cNvSpPr/>
            <p:nvPr/>
          </p:nvSpPr>
          <p:spPr>
            <a:xfrm>
              <a:off x="1337286" y="3246686"/>
              <a:ext cx="236191" cy="25613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3" name="Rectangle 42">
              <a:extLst>
                <a:ext uri="{FF2B5EF4-FFF2-40B4-BE49-F238E27FC236}">
                  <a16:creationId xmlns:a16="http://schemas.microsoft.com/office/drawing/2014/main" id="{DB4E5F2A-9DDF-4A12-81D7-B467526BCB2B}"/>
                </a:ext>
              </a:extLst>
            </p:cNvPr>
            <p:cNvSpPr/>
            <p:nvPr/>
          </p:nvSpPr>
          <p:spPr>
            <a:xfrm>
              <a:off x="1568218" y="3919174"/>
              <a:ext cx="266175" cy="1888890"/>
            </a:xfrm>
            <a:prstGeom prst="rect">
              <a:avLst/>
            </a:prstGeom>
            <a:solidFill>
              <a:srgbClr val="289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sp>
        <p:nvSpPr>
          <p:cNvPr id="22" name="Freeform 20">
            <a:extLst>
              <a:ext uri="{FF2B5EF4-FFF2-40B4-BE49-F238E27FC236}">
                <a16:creationId xmlns:a16="http://schemas.microsoft.com/office/drawing/2014/main" id="{45AE4C30-FEE4-47A1-ADA3-A0B2644193BA}"/>
              </a:ext>
            </a:extLst>
          </p:cNvPr>
          <p:cNvSpPr/>
          <p:nvPr/>
        </p:nvSpPr>
        <p:spPr>
          <a:xfrm>
            <a:off x="2237115" y="5290174"/>
            <a:ext cx="8147853" cy="592872"/>
          </a:xfrm>
          <a:prstGeom prst="flowChartProces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3" name="TextBox 22">
            <a:extLst>
              <a:ext uri="{FF2B5EF4-FFF2-40B4-BE49-F238E27FC236}">
                <a16:creationId xmlns:a16="http://schemas.microsoft.com/office/drawing/2014/main" id="{12E64455-BD96-4FC8-9C86-4563EA015B75}"/>
              </a:ext>
            </a:extLst>
          </p:cNvPr>
          <p:cNvSpPr txBox="1"/>
          <p:nvPr/>
        </p:nvSpPr>
        <p:spPr>
          <a:xfrm>
            <a:off x="3229001" y="5413197"/>
            <a:ext cx="1532792" cy="338554"/>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Release plan</a:t>
            </a:r>
          </a:p>
        </p:txBody>
      </p:sp>
      <p:sp>
        <p:nvSpPr>
          <p:cNvPr id="24" name="Freeform 962">
            <a:extLst>
              <a:ext uri="{FF2B5EF4-FFF2-40B4-BE49-F238E27FC236}">
                <a16:creationId xmlns:a16="http://schemas.microsoft.com/office/drawing/2014/main" id="{6D748C5C-F99A-4DBC-84CE-4850403C0BCB}"/>
              </a:ext>
            </a:extLst>
          </p:cNvPr>
          <p:cNvSpPr>
            <a:spLocks noChangeArrowheads="1"/>
          </p:cNvSpPr>
          <p:nvPr/>
        </p:nvSpPr>
        <p:spPr bwMode="auto">
          <a:xfrm>
            <a:off x="2580550" y="5354880"/>
            <a:ext cx="436935" cy="455189"/>
          </a:xfrm>
          <a:custGeom>
            <a:avLst/>
            <a:gdLst>
              <a:gd name="T0" fmla="*/ 2366518 w 296503"/>
              <a:gd name="T1" fmla="*/ 3140931 h 296504"/>
              <a:gd name="T2" fmla="*/ 2789041 w 296503"/>
              <a:gd name="T3" fmla="*/ 2913052 h 296504"/>
              <a:gd name="T4" fmla="*/ 448790 w 296503"/>
              <a:gd name="T5" fmla="*/ 2913052 h 296504"/>
              <a:gd name="T6" fmla="*/ 873961 w 296503"/>
              <a:gd name="T7" fmla="*/ 3140931 h 296504"/>
              <a:gd name="T8" fmla="*/ 448790 w 296503"/>
              <a:gd name="T9" fmla="*/ 2913052 h 296504"/>
              <a:gd name="T10" fmla="*/ 2058506 w 296503"/>
              <a:gd name="T11" fmla="*/ 2810916 h 296504"/>
              <a:gd name="T12" fmla="*/ 3144446 w 296503"/>
              <a:gd name="T13" fmla="*/ 2127312 h 296504"/>
              <a:gd name="T14" fmla="*/ 98425 w 296503"/>
              <a:gd name="T15" fmla="*/ 2127312 h 296504"/>
              <a:gd name="T16" fmla="*/ 1177096 w 296503"/>
              <a:gd name="T17" fmla="*/ 2810916 h 296504"/>
              <a:gd name="T18" fmla="*/ 98425 w 296503"/>
              <a:gd name="T19" fmla="*/ 2127312 h 296504"/>
              <a:gd name="T20" fmla="*/ 3191833 w 296503"/>
              <a:gd name="T21" fmla="*/ 2029087 h 296504"/>
              <a:gd name="T22" fmla="*/ 3239218 w 296503"/>
              <a:gd name="T23" fmla="*/ 2861985 h 296504"/>
              <a:gd name="T24" fmla="*/ 2887779 w 296503"/>
              <a:gd name="T25" fmla="*/ 2913052 h 296504"/>
              <a:gd name="T26" fmla="*/ 3124704 w 296503"/>
              <a:gd name="T27" fmla="*/ 3140931 h 296504"/>
              <a:gd name="T28" fmla="*/ 3124704 w 296503"/>
              <a:gd name="T29" fmla="*/ 3239143 h 296504"/>
              <a:gd name="T30" fmla="*/ 2022966 w 296503"/>
              <a:gd name="T31" fmla="*/ 3188061 h 296504"/>
              <a:gd name="T32" fmla="*/ 2263860 w 296503"/>
              <a:gd name="T33" fmla="*/ 3140931 h 296504"/>
              <a:gd name="T34" fmla="*/ 2007170 w 296503"/>
              <a:gd name="T35" fmla="*/ 2913052 h 296504"/>
              <a:gd name="T36" fmla="*/ 1959781 w 296503"/>
              <a:gd name="T37" fmla="*/ 2080169 h 296504"/>
              <a:gd name="T38" fmla="*/ 51200 w 296503"/>
              <a:gd name="T39" fmla="*/ 2029087 h 296504"/>
              <a:gd name="T40" fmla="*/ 1279460 w 296503"/>
              <a:gd name="T41" fmla="*/ 2080169 h 296504"/>
              <a:gd name="T42" fmla="*/ 1228284 w 296503"/>
              <a:gd name="T43" fmla="*/ 2913052 h 296504"/>
              <a:gd name="T44" fmla="*/ 976339 w 296503"/>
              <a:gd name="T45" fmla="*/ 3140931 h 296504"/>
              <a:gd name="T46" fmla="*/ 1212529 w 296503"/>
              <a:gd name="T47" fmla="*/ 3188061 h 296504"/>
              <a:gd name="T48" fmla="*/ 118099 w 296503"/>
              <a:gd name="T49" fmla="*/ 3239143 h 296504"/>
              <a:gd name="T50" fmla="*/ 118099 w 296503"/>
              <a:gd name="T51" fmla="*/ 3140931 h 296504"/>
              <a:gd name="T52" fmla="*/ 350375 w 296503"/>
              <a:gd name="T53" fmla="*/ 2913052 h 296504"/>
              <a:gd name="T54" fmla="*/ 0 w 296503"/>
              <a:gd name="T55" fmla="*/ 2861985 h 296504"/>
              <a:gd name="T56" fmla="*/ 51200 w 296503"/>
              <a:gd name="T57" fmla="*/ 2029087 h 296504"/>
              <a:gd name="T58" fmla="*/ 1653077 w 296503"/>
              <a:gd name="T59" fmla="*/ 1296361 h 296504"/>
              <a:gd name="T60" fmla="*/ 3192007 w 296503"/>
              <a:gd name="T61" fmla="*/ 1574566 h 296504"/>
              <a:gd name="T62" fmla="*/ 3192007 w 296503"/>
              <a:gd name="T63" fmla="*/ 1677899 h 296504"/>
              <a:gd name="T64" fmla="*/ 2648843 w 296503"/>
              <a:gd name="T65" fmla="*/ 1956108 h 296504"/>
              <a:gd name="T66" fmla="*/ 2554396 w 296503"/>
              <a:gd name="T67" fmla="*/ 1956108 h 296504"/>
              <a:gd name="T68" fmla="*/ 688799 w 296503"/>
              <a:gd name="T69" fmla="*/ 1677899 h 296504"/>
              <a:gd name="T70" fmla="*/ 641546 w 296503"/>
              <a:gd name="T71" fmla="*/ 2007769 h 296504"/>
              <a:gd name="T72" fmla="*/ 590399 w 296503"/>
              <a:gd name="T73" fmla="*/ 1677899 h 296504"/>
              <a:gd name="T74" fmla="*/ 0 w 296503"/>
              <a:gd name="T75" fmla="*/ 1626222 h 296504"/>
              <a:gd name="T76" fmla="*/ 1554675 w 296503"/>
              <a:gd name="T77" fmla="*/ 1574566 h 296504"/>
              <a:gd name="T78" fmla="*/ 1601901 w 296503"/>
              <a:gd name="T79" fmla="*/ 1248673 h 296504"/>
              <a:gd name="T80" fmla="*/ 1387135 w 296503"/>
              <a:gd name="T81" fmla="*/ 1111497 h 296504"/>
              <a:gd name="T82" fmla="*/ 1809150 w 296503"/>
              <a:gd name="T83" fmla="*/ 882893 h 296504"/>
              <a:gd name="T84" fmla="*/ 1086250 w 296503"/>
              <a:gd name="T85" fmla="*/ 98543 h 296504"/>
              <a:gd name="T86" fmla="*/ 2156921 w 296503"/>
              <a:gd name="T87" fmla="*/ 784346 h 296504"/>
              <a:gd name="T88" fmla="*/ 1086250 w 296503"/>
              <a:gd name="T89" fmla="*/ 98543 h 296504"/>
              <a:gd name="T90" fmla="*/ 2203808 w 296503"/>
              <a:gd name="T91" fmla="*/ 0 h 296504"/>
              <a:gd name="T92" fmla="*/ 2250700 w 296503"/>
              <a:gd name="T93" fmla="*/ 835612 h 296504"/>
              <a:gd name="T94" fmla="*/ 1906835 w 296503"/>
              <a:gd name="T95" fmla="*/ 882893 h 296504"/>
              <a:gd name="T96" fmla="*/ 2141295 w 296503"/>
              <a:gd name="T97" fmla="*/ 1111497 h 296504"/>
              <a:gd name="T98" fmla="*/ 2141295 w 296503"/>
              <a:gd name="T99" fmla="*/ 1210035 h 296504"/>
              <a:gd name="T100" fmla="*/ 1051081 w 296503"/>
              <a:gd name="T101" fmla="*/ 1162737 h 296504"/>
              <a:gd name="T102" fmla="*/ 1289439 w 296503"/>
              <a:gd name="T103" fmla="*/ 1111497 h 296504"/>
              <a:gd name="T104" fmla="*/ 1035446 w 296503"/>
              <a:gd name="T105" fmla="*/ 882893 h 296504"/>
              <a:gd name="T106" fmla="*/ 988555 w 296503"/>
              <a:gd name="T107" fmla="*/ 47276 h 296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4">
                <a:moveTo>
                  <a:pt x="220595" y="266654"/>
                </a:moveTo>
                <a:lnTo>
                  <a:pt x="216619" y="287513"/>
                </a:lnTo>
                <a:lnTo>
                  <a:pt x="259633" y="287513"/>
                </a:lnTo>
                <a:lnTo>
                  <a:pt x="255295" y="266654"/>
                </a:lnTo>
                <a:lnTo>
                  <a:pt x="220595" y="266654"/>
                </a:lnTo>
                <a:close/>
                <a:moveTo>
                  <a:pt x="41080" y="266654"/>
                </a:moveTo>
                <a:lnTo>
                  <a:pt x="37117" y="287513"/>
                </a:lnTo>
                <a:lnTo>
                  <a:pt x="79999" y="287513"/>
                </a:lnTo>
                <a:lnTo>
                  <a:pt x="76035" y="266654"/>
                </a:lnTo>
                <a:lnTo>
                  <a:pt x="41080" y="266654"/>
                </a:lnTo>
                <a:close/>
                <a:moveTo>
                  <a:pt x="188425" y="194729"/>
                </a:moveTo>
                <a:lnTo>
                  <a:pt x="188425" y="257304"/>
                </a:lnTo>
                <a:lnTo>
                  <a:pt x="287827" y="257304"/>
                </a:lnTo>
                <a:lnTo>
                  <a:pt x="287827" y="194729"/>
                </a:lnTo>
                <a:lnTo>
                  <a:pt x="188425" y="194729"/>
                </a:lnTo>
                <a:close/>
                <a:moveTo>
                  <a:pt x="9009" y="194729"/>
                </a:moveTo>
                <a:lnTo>
                  <a:pt x="9009" y="257304"/>
                </a:lnTo>
                <a:lnTo>
                  <a:pt x="107746" y="257304"/>
                </a:lnTo>
                <a:lnTo>
                  <a:pt x="107746" y="194729"/>
                </a:lnTo>
                <a:lnTo>
                  <a:pt x="9009" y="194729"/>
                </a:lnTo>
                <a:close/>
                <a:moveTo>
                  <a:pt x="183726" y="185738"/>
                </a:moveTo>
                <a:lnTo>
                  <a:pt x="292164" y="185738"/>
                </a:lnTo>
                <a:cubicBezTo>
                  <a:pt x="294694" y="185738"/>
                  <a:pt x="296502" y="187896"/>
                  <a:pt x="296502" y="190413"/>
                </a:cubicBezTo>
                <a:lnTo>
                  <a:pt x="296502" y="261979"/>
                </a:lnTo>
                <a:cubicBezTo>
                  <a:pt x="296502" y="264497"/>
                  <a:pt x="294694" y="266654"/>
                  <a:pt x="292164" y="266654"/>
                </a:cubicBezTo>
                <a:lnTo>
                  <a:pt x="264332" y="266654"/>
                </a:lnTo>
                <a:lnTo>
                  <a:pt x="268669" y="287513"/>
                </a:lnTo>
                <a:lnTo>
                  <a:pt x="286019" y="287513"/>
                </a:lnTo>
                <a:cubicBezTo>
                  <a:pt x="288550" y="287513"/>
                  <a:pt x="290718" y="289311"/>
                  <a:pt x="290718" y="291828"/>
                </a:cubicBezTo>
                <a:cubicBezTo>
                  <a:pt x="290718" y="294346"/>
                  <a:pt x="288550" y="296504"/>
                  <a:pt x="286019" y="296504"/>
                </a:cubicBezTo>
                <a:lnTo>
                  <a:pt x="189871" y="296504"/>
                </a:lnTo>
                <a:cubicBezTo>
                  <a:pt x="187340" y="296504"/>
                  <a:pt x="185172" y="294346"/>
                  <a:pt x="185172" y="291828"/>
                </a:cubicBezTo>
                <a:cubicBezTo>
                  <a:pt x="185172" y="289311"/>
                  <a:pt x="187340" y="287513"/>
                  <a:pt x="189871" y="287513"/>
                </a:cubicBezTo>
                <a:lnTo>
                  <a:pt x="207221" y="287513"/>
                </a:lnTo>
                <a:lnTo>
                  <a:pt x="211558" y="266654"/>
                </a:lnTo>
                <a:lnTo>
                  <a:pt x="183726" y="266654"/>
                </a:lnTo>
                <a:cubicBezTo>
                  <a:pt x="181557" y="266654"/>
                  <a:pt x="179388" y="264497"/>
                  <a:pt x="179388" y="261979"/>
                </a:cubicBezTo>
                <a:lnTo>
                  <a:pt x="179388" y="190413"/>
                </a:lnTo>
                <a:cubicBezTo>
                  <a:pt x="179388" y="187896"/>
                  <a:pt x="181557" y="185738"/>
                  <a:pt x="183726" y="185738"/>
                </a:cubicBezTo>
                <a:close/>
                <a:moveTo>
                  <a:pt x="4685" y="185738"/>
                </a:moveTo>
                <a:lnTo>
                  <a:pt x="112430" y="185738"/>
                </a:lnTo>
                <a:cubicBezTo>
                  <a:pt x="114953" y="185738"/>
                  <a:pt x="117115" y="187896"/>
                  <a:pt x="117115" y="190413"/>
                </a:cubicBezTo>
                <a:lnTo>
                  <a:pt x="117115" y="261979"/>
                </a:lnTo>
                <a:cubicBezTo>
                  <a:pt x="117115" y="264497"/>
                  <a:pt x="114953" y="266654"/>
                  <a:pt x="112430" y="266654"/>
                </a:cubicBezTo>
                <a:lnTo>
                  <a:pt x="85043" y="266654"/>
                </a:lnTo>
                <a:lnTo>
                  <a:pt x="89368" y="287513"/>
                </a:lnTo>
                <a:lnTo>
                  <a:pt x="106304" y="287513"/>
                </a:lnTo>
                <a:cubicBezTo>
                  <a:pt x="108827" y="287513"/>
                  <a:pt x="110989" y="289311"/>
                  <a:pt x="110989" y="291828"/>
                </a:cubicBezTo>
                <a:cubicBezTo>
                  <a:pt x="110989" y="294346"/>
                  <a:pt x="108827" y="296504"/>
                  <a:pt x="106304" y="296504"/>
                </a:cubicBezTo>
                <a:lnTo>
                  <a:pt x="10811" y="296504"/>
                </a:lnTo>
                <a:cubicBezTo>
                  <a:pt x="8288" y="296504"/>
                  <a:pt x="6126" y="294346"/>
                  <a:pt x="6126" y="291828"/>
                </a:cubicBezTo>
                <a:cubicBezTo>
                  <a:pt x="6126" y="289311"/>
                  <a:pt x="8288" y="287513"/>
                  <a:pt x="10811" y="287513"/>
                </a:cubicBezTo>
                <a:lnTo>
                  <a:pt x="27747" y="287513"/>
                </a:lnTo>
                <a:lnTo>
                  <a:pt x="32072" y="266654"/>
                </a:lnTo>
                <a:lnTo>
                  <a:pt x="4685" y="266654"/>
                </a:lnTo>
                <a:cubicBezTo>
                  <a:pt x="2162" y="266654"/>
                  <a:pt x="0" y="264497"/>
                  <a:pt x="0" y="261979"/>
                </a:cubicBezTo>
                <a:lnTo>
                  <a:pt x="0" y="190413"/>
                </a:lnTo>
                <a:cubicBezTo>
                  <a:pt x="0" y="187896"/>
                  <a:pt x="2162" y="185738"/>
                  <a:pt x="4685" y="185738"/>
                </a:cubicBezTo>
                <a:close/>
                <a:moveTo>
                  <a:pt x="146630" y="114300"/>
                </a:moveTo>
                <a:cubicBezTo>
                  <a:pt x="149152" y="114300"/>
                  <a:pt x="151314" y="116119"/>
                  <a:pt x="151314" y="118666"/>
                </a:cubicBezTo>
                <a:lnTo>
                  <a:pt x="151314" y="144132"/>
                </a:lnTo>
                <a:lnTo>
                  <a:pt x="292180" y="144132"/>
                </a:lnTo>
                <a:cubicBezTo>
                  <a:pt x="294702" y="144132"/>
                  <a:pt x="296503" y="146315"/>
                  <a:pt x="296503" y="148861"/>
                </a:cubicBezTo>
                <a:cubicBezTo>
                  <a:pt x="296503" y="151408"/>
                  <a:pt x="294702" y="153591"/>
                  <a:pt x="292180" y="153591"/>
                </a:cubicBezTo>
                <a:lnTo>
                  <a:pt x="242462" y="153591"/>
                </a:lnTo>
                <a:lnTo>
                  <a:pt x="242462" y="179057"/>
                </a:lnTo>
                <a:cubicBezTo>
                  <a:pt x="242462" y="181604"/>
                  <a:pt x="240661" y="183786"/>
                  <a:pt x="238139" y="183786"/>
                </a:cubicBezTo>
                <a:cubicBezTo>
                  <a:pt x="235617" y="183786"/>
                  <a:pt x="233816" y="181604"/>
                  <a:pt x="233816" y="179057"/>
                </a:cubicBezTo>
                <a:lnTo>
                  <a:pt x="233816" y="153591"/>
                </a:lnTo>
                <a:lnTo>
                  <a:pt x="63048" y="153591"/>
                </a:lnTo>
                <a:lnTo>
                  <a:pt x="63048" y="179057"/>
                </a:lnTo>
                <a:cubicBezTo>
                  <a:pt x="63048" y="181604"/>
                  <a:pt x="60886" y="183786"/>
                  <a:pt x="58724" y="183786"/>
                </a:cubicBezTo>
                <a:cubicBezTo>
                  <a:pt x="55842" y="183786"/>
                  <a:pt x="54041" y="181604"/>
                  <a:pt x="54041" y="179057"/>
                </a:cubicBezTo>
                <a:lnTo>
                  <a:pt x="54041" y="153591"/>
                </a:lnTo>
                <a:lnTo>
                  <a:pt x="4684" y="153591"/>
                </a:lnTo>
                <a:cubicBezTo>
                  <a:pt x="2162" y="153591"/>
                  <a:pt x="0" y="151408"/>
                  <a:pt x="0" y="148861"/>
                </a:cubicBezTo>
                <a:cubicBezTo>
                  <a:pt x="0" y="146315"/>
                  <a:pt x="2162" y="144132"/>
                  <a:pt x="4684" y="144132"/>
                </a:cubicBezTo>
                <a:lnTo>
                  <a:pt x="142307" y="144132"/>
                </a:lnTo>
                <a:lnTo>
                  <a:pt x="142307" y="118666"/>
                </a:lnTo>
                <a:cubicBezTo>
                  <a:pt x="142307" y="116119"/>
                  <a:pt x="144469" y="114300"/>
                  <a:pt x="146630" y="114300"/>
                </a:cubicBezTo>
                <a:close/>
                <a:moveTo>
                  <a:pt x="131263" y="80818"/>
                </a:moveTo>
                <a:lnTo>
                  <a:pt x="126971" y="101744"/>
                </a:lnTo>
                <a:lnTo>
                  <a:pt x="169535" y="101744"/>
                </a:lnTo>
                <a:lnTo>
                  <a:pt x="165600" y="80818"/>
                </a:lnTo>
                <a:lnTo>
                  <a:pt x="131263" y="80818"/>
                </a:lnTo>
                <a:close/>
                <a:moveTo>
                  <a:pt x="99430" y="9020"/>
                </a:moveTo>
                <a:lnTo>
                  <a:pt x="99430" y="71798"/>
                </a:lnTo>
                <a:lnTo>
                  <a:pt x="197433" y="71798"/>
                </a:lnTo>
                <a:lnTo>
                  <a:pt x="197433" y="9020"/>
                </a:lnTo>
                <a:lnTo>
                  <a:pt x="99430" y="9020"/>
                </a:lnTo>
                <a:close/>
                <a:moveTo>
                  <a:pt x="94780" y="0"/>
                </a:moveTo>
                <a:lnTo>
                  <a:pt x="201725" y="0"/>
                </a:lnTo>
                <a:cubicBezTo>
                  <a:pt x="204229" y="0"/>
                  <a:pt x="206018" y="1804"/>
                  <a:pt x="206018" y="4329"/>
                </a:cubicBezTo>
                <a:lnTo>
                  <a:pt x="206018" y="76489"/>
                </a:lnTo>
                <a:cubicBezTo>
                  <a:pt x="206018" y="79014"/>
                  <a:pt x="204229" y="80818"/>
                  <a:pt x="201725" y="80818"/>
                </a:cubicBezTo>
                <a:lnTo>
                  <a:pt x="174542" y="80818"/>
                </a:lnTo>
                <a:lnTo>
                  <a:pt x="178834" y="101744"/>
                </a:lnTo>
                <a:lnTo>
                  <a:pt x="196003" y="101744"/>
                </a:lnTo>
                <a:cubicBezTo>
                  <a:pt x="198506" y="101744"/>
                  <a:pt x="200295" y="103909"/>
                  <a:pt x="200295" y="106435"/>
                </a:cubicBezTo>
                <a:cubicBezTo>
                  <a:pt x="200295" y="108599"/>
                  <a:pt x="198506" y="110764"/>
                  <a:pt x="196003" y="110764"/>
                </a:cubicBezTo>
                <a:lnTo>
                  <a:pt x="100861" y="110764"/>
                </a:lnTo>
                <a:cubicBezTo>
                  <a:pt x="98357" y="110764"/>
                  <a:pt x="96211" y="108599"/>
                  <a:pt x="96211" y="106435"/>
                </a:cubicBezTo>
                <a:cubicBezTo>
                  <a:pt x="96211" y="103909"/>
                  <a:pt x="98357" y="101744"/>
                  <a:pt x="100861" y="101744"/>
                </a:cubicBezTo>
                <a:lnTo>
                  <a:pt x="118029" y="101744"/>
                </a:lnTo>
                <a:lnTo>
                  <a:pt x="122321" y="80818"/>
                </a:lnTo>
                <a:lnTo>
                  <a:pt x="94780" y="80818"/>
                </a:lnTo>
                <a:cubicBezTo>
                  <a:pt x="92277" y="80818"/>
                  <a:pt x="90488" y="79014"/>
                  <a:pt x="90488" y="76489"/>
                </a:cubicBezTo>
                <a:lnTo>
                  <a:pt x="90488" y="4329"/>
                </a:lnTo>
                <a:cubicBezTo>
                  <a:pt x="90488" y="1804"/>
                  <a:pt x="92277" y="0"/>
                  <a:pt x="9478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5" name="Rectangle 24">
            <a:extLst>
              <a:ext uri="{FF2B5EF4-FFF2-40B4-BE49-F238E27FC236}">
                <a16:creationId xmlns:a16="http://schemas.microsoft.com/office/drawing/2014/main" id="{DDE5246E-711C-4CC6-B525-031642D0A228}"/>
              </a:ext>
            </a:extLst>
          </p:cNvPr>
          <p:cNvSpPr/>
          <p:nvPr/>
        </p:nvSpPr>
        <p:spPr>
          <a:xfrm>
            <a:off x="2140295" y="4656737"/>
            <a:ext cx="285581" cy="122605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6" name="TextBox 25">
            <a:extLst>
              <a:ext uri="{FF2B5EF4-FFF2-40B4-BE49-F238E27FC236}">
                <a16:creationId xmlns:a16="http://schemas.microsoft.com/office/drawing/2014/main" id="{074366E6-D58C-4B83-9D45-0CA0BF73D6F9}"/>
              </a:ext>
            </a:extLst>
          </p:cNvPr>
          <p:cNvSpPr txBox="1"/>
          <p:nvPr/>
        </p:nvSpPr>
        <p:spPr>
          <a:xfrm>
            <a:off x="2547803" y="2185252"/>
            <a:ext cx="1775156"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the artifacts?</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7" name="TextBox 26">
            <a:extLst>
              <a:ext uri="{FF2B5EF4-FFF2-40B4-BE49-F238E27FC236}">
                <a16:creationId xmlns:a16="http://schemas.microsoft.com/office/drawing/2014/main" id="{5D8D3F79-6F6B-4BB5-8B3E-3EB9FC4FD29A}"/>
              </a:ext>
            </a:extLst>
          </p:cNvPr>
          <p:cNvSpPr txBox="1"/>
          <p:nvPr/>
        </p:nvSpPr>
        <p:spPr>
          <a:xfrm>
            <a:off x="5356563" y="2185252"/>
            <a:ext cx="2154580"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you saying?</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8" name="TextBox 27">
            <a:extLst>
              <a:ext uri="{FF2B5EF4-FFF2-40B4-BE49-F238E27FC236}">
                <a16:creationId xmlns:a16="http://schemas.microsoft.com/office/drawing/2014/main" id="{BB1C2E22-EFF3-4C6E-9405-2A90155759E4}"/>
              </a:ext>
            </a:extLst>
          </p:cNvPr>
          <p:cNvSpPr txBox="1"/>
          <p:nvPr/>
        </p:nvSpPr>
        <p:spPr>
          <a:xfrm>
            <a:off x="5458500" y="2913413"/>
            <a:ext cx="1363941"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 want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29" name="TextBox 28">
            <a:extLst>
              <a:ext uri="{FF2B5EF4-FFF2-40B4-BE49-F238E27FC236}">
                <a16:creationId xmlns:a16="http://schemas.microsoft.com/office/drawing/2014/main" id="{D087DF30-4384-49A7-89CE-37E20453ADFD}"/>
              </a:ext>
            </a:extLst>
          </p:cNvPr>
          <p:cNvSpPr txBox="1"/>
          <p:nvPr/>
        </p:nvSpPr>
        <p:spPr>
          <a:xfrm>
            <a:off x="5356563" y="3399432"/>
            <a:ext cx="1567817"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get there we need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0" name="TextBox 29">
            <a:extLst>
              <a:ext uri="{FF2B5EF4-FFF2-40B4-BE49-F238E27FC236}">
                <a16:creationId xmlns:a16="http://schemas.microsoft.com/office/drawing/2014/main" id="{7960FB21-AD89-448F-861B-751D2E54BEF4}"/>
              </a:ext>
            </a:extLst>
          </p:cNvPr>
          <p:cNvSpPr txBox="1"/>
          <p:nvPr/>
        </p:nvSpPr>
        <p:spPr>
          <a:xfrm>
            <a:off x="5356563" y="4047490"/>
            <a:ext cx="1879800"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achieve our goals, we’ll deliver...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1" name="TextBox 30">
            <a:extLst>
              <a:ext uri="{FF2B5EF4-FFF2-40B4-BE49-F238E27FC236}">
                <a16:creationId xmlns:a16="http://schemas.microsoft.com/office/drawing/2014/main" id="{877AC6E0-FF6F-4178-8EA6-9B5C3B46D068}"/>
              </a:ext>
            </a:extLst>
          </p:cNvPr>
          <p:cNvSpPr txBox="1"/>
          <p:nvPr/>
        </p:nvSpPr>
        <p:spPr>
          <a:xfrm>
            <a:off x="5343710" y="4723013"/>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The work will be done in this order...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2" name="TextBox 31">
            <a:extLst>
              <a:ext uri="{FF2B5EF4-FFF2-40B4-BE49-F238E27FC236}">
                <a16:creationId xmlns:a16="http://schemas.microsoft.com/office/drawing/2014/main" id="{821013B4-1421-43DA-8AD1-C08868BA55CC}"/>
              </a:ext>
            </a:extLst>
          </p:cNvPr>
          <p:cNvSpPr txBox="1"/>
          <p:nvPr/>
        </p:nvSpPr>
        <p:spPr>
          <a:xfrm>
            <a:off x="5356563" y="5329485"/>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We will deliver in the following ways... </a:t>
            </a:r>
          </a:p>
        </p:txBody>
      </p:sp>
      <p:sp>
        <p:nvSpPr>
          <p:cNvPr id="39" name="Rectangle 38">
            <a:extLst>
              <a:ext uri="{FF2B5EF4-FFF2-40B4-BE49-F238E27FC236}">
                <a16:creationId xmlns:a16="http://schemas.microsoft.com/office/drawing/2014/main" id="{AC947067-FA68-4A83-9266-46B33A61BC54}"/>
              </a:ext>
            </a:extLst>
          </p:cNvPr>
          <p:cNvSpPr/>
          <p:nvPr/>
        </p:nvSpPr>
        <p:spPr>
          <a:xfrm>
            <a:off x="873595" y="2682766"/>
            <a:ext cx="760599" cy="3192461"/>
          </a:xfrm>
          <a:prstGeom prst="rect">
            <a:avLst/>
          </a:prstGeom>
        </p:spPr>
        <p:style>
          <a:lnRef idx="1">
            <a:schemeClr val="dk1"/>
          </a:lnRef>
          <a:fillRef idx="2">
            <a:schemeClr val="dk1"/>
          </a:fillRef>
          <a:effectRef idx="1">
            <a:schemeClr val="dk1"/>
          </a:effectRef>
          <a:fontRef idx="minor">
            <a:schemeClr val="dk1"/>
          </a:fontRef>
        </p:style>
        <p:txBody>
          <a:bodyPr vert="vert270"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Product strategy</a:t>
            </a:r>
          </a:p>
        </p:txBody>
      </p:sp>
      <p:grpSp>
        <p:nvGrpSpPr>
          <p:cNvPr id="48" name="Group 47">
            <a:extLst>
              <a:ext uri="{FF2B5EF4-FFF2-40B4-BE49-F238E27FC236}">
                <a16:creationId xmlns:a16="http://schemas.microsoft.com/office/drawing/2014/main" id="{99E9071A-0C4E-4CBD-A5EA-5E479B0EA254}"/>
              </a:ext>
            </a:extLst>
          </p:cNvPr>
          <p:cNvGrpSpPr/>
          <p:nvPr/>
        </p:nvGrpSpPr>
        <p:grpSpPr>
          <a:xfrm>
            <a:off x="7511143" y="1915086"/>
            <a:ext cx="1302205" cy="4095190"/>
            <a:chOff x="7511143" y="2131722"/>
            <a:chExt cx="1302205" cy="3878553"/>
          </a:xfrm>
        </p:grpSpPr>
        <p:sp>
          <p:nvSpPr>
            <p:cNvPr id="47" name="Rectangle 46">
              <a:extLst>
                <a:ext uri="{FF2B5EF4-FFF2-40B4-BE49-F238E27FC236}">
                  <a16:creationId xmlns:a16="http://schemas.microsoft.com/office/drawing/2014/main" id="{4E0F942A-5BF1-4421-BA85-7D82F7765C36}"/>
                </a:ext>
              </a:extLst>
            </p:cNvPr>
            <p:cNvSpPr/>
            <p:nvPr/>
          </p:nvSpPr>
          <p:spPr>
            <a:xfrm>
              <a:off x="7511143" y="2131722"/>
              <a:ext cx="1217217" cy="3878553"/>
            </a:xfrm>
            <a:prstGeom prst="rect">
              <a:avLst/>
            </a:prstGeom>
            <a:solidFill>
              <a:schemeClr val="bg2">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45" name="TextBox 44">
              <a:extLst>
                <a:ext uri="{FF2B5EF4-FFF2-40B4-BE49-F238E27FC236}">
                  <a16:creationId xmlns:a16="http://schemas.microsoft.com/office/drawing/2014/main" id="{BEBC12C6-A783-4429-82E2-9C35D741AA23}"/>
                </a:ext>
              </a:extLst>
            </p:cNvPr>
            <p:cNvSpPr txBox="1"/>
            <p:nvPr/>
          </p:nvSpPr>
          <p:spPr>
            <a:xfrm>
              <a:off x="7596131" y="2131722"/>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family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grpSp>
        <p:nvGrpSpPr>
          <p:cNvPr id="49" name="Group 48">
            <a:extLst>
              <a:ext uri="{FF2B5EF4-FFF2-40B4-BE49-F238E27FC236}">
                <a16:creationId xmlns:a16="http://schemas.microsoft.com/office/drawing/2014/main" id="{E564335E-79D6-41B2-8192-D6460D199419}"/>
              </a:ext>
            </a:extLst>
          </p:cNvPr>
          <p:cNvGrpSpPr/>
          <p:nvPr/>
        </p:nvGrpSpPr>
        <p:grpSpPr>
          <a:xfrm>
            <a:off x="8961935" y="1915086"/>
            <a:ext cx="1302205" cy="4095190"/>
            <a:chOff x="7511143" y="2131722"/>
            <a:chExt cx="1302205" cy="3878553"/>
          </a:xfrm>
        </p:grpSpPr>
        <p:sp>
          <p:nvSpPr>
            <p:cNvPr id="50" name="Rectangle 49">
              <a:extLst>
                <a:ext uri="{FF2B5EF4-FFF2-40B4-BE49-F238E27FC236}">
                  <a16:creationId xmlns:a16="http://schemas.microsoft.com/office/drawing/2014/main" id="{4C24090E-52D5-49DD-9CE0-78CF3A07BF66}"/>
                </a:ext>
              </a:extLst>
            </p:cNvPr>
            <p:cNvSpPr/>
            <p:nvPr/>
          </p:nvSpPr>
          <p:spPr>
            <a:xfrm>
              <a:off x="7511143" y="2131722"/>
              <a:ext cx="1217217" cy="3878553"/>
            </a:xfrm>
            <a:prstGeom prst="rect">
              <a:avLst/>
            </a:prstGeom>
            <a:solidFill>
              <a:schemeClr val="bg2">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51" name="TextBox 50">
              <a:extLst>
                <a:ext uri="{FF2B5EF4-FFF2-40B4-BE49-F238E27FC236}">
                  <a16:creationId xmlns:a16="http://schemas.microsoft.com/office/drawing/2014/main" id="{DDBC3D86-EDEC-4FDE-9134-F1C42E358521}"/>
                </a:ext>
              </a:extLst>
            </p:cNvPr>
            <p:cNvSpPr txBox="1"/>
            <p:nvPr/>
          </p:nvSpPr>
          <p:spPr>
            <a:xfrm>
              <a:off x="7596131" y="2131722"/>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product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pic>
        <p:nvPicPr>
          <p:cNvPr id="53" name="Graphic 52" descr="Checkmark with solid fill">
            <a:extLst>
              <a:ext uri="{FF2B5EF4-FFF2-40B4-BE49-F238E27FC236}">
                <a16:creationId xmlns:a16="http://schemas.microsoft.com/office/drawing/2014/main" id="{634A19B0-FA99-4D74-B9AC-29342F7657B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50404" y="2726175"/>
            <a:ext cx="541255" cy="541255"/>
          </a:xfrm>
          <a:prstGeom prst="rect">
            <a:avLst/>
          </a:prstGeom>
        </p:spPr>
      </p:pic>
      <p:pic>
        <p:nvPicPr>
          <p:cNvPr id="54" name="Graphic 53" descr="Checkmark with solid fill">
            <a:extLst>
              <a:ext uri="{FF2B5EF4-FFF2-40B4-BE49-F238E27FC236}">
                <a16:creationId xmlns:a16="http://schemas.microsoft.com/office/drawing/2014/main" id="{D13D1942-504E-4FC5-8046-BD438E4DAA2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54268" y="3369817"/>
            <a:ext cx="541255" cy="541255"/>
          </a:xfrm>
          <a:prstGeom prst="rect">
            <a:avLst/>
          </a:prstGeom>
        </p:spPr>
      </p:pic>
      <p:pic>
        <p:nvPicPr>
          <p:cNvPr id="55" name="Graphic 54" descr="Checkmark with solid fill">
            <a:extLst>
              <a:ext uri="{FF2B5EF4-FFF2-40B4-BE49-F238E27FC236}">
                <a16:creationId xmlns:a16="http://schemas.microsoft.com/office/drawing/2014/main" id="{4A10161B-D370-4846-B429-6AA2360633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5534" y="4029663"/>
            <a:ext cx="541255" cy="541255"/>
          </a:xfrm>
          <a:prstGeom prst="rect">
            <a:avLst/>
          </a:prstGeom>
        </p:spPr>
      </p:pic>
      <p:pic>
        <p:nvPicPr>
          <p:cNvPr id="56" name="Graphic 55" descr="Checkmark with solid fill">
            <a:extLst>
              <a:ext uri="{FF2B5EF4-FFF2-40B4-BE49-F238E27FC236}">
                <a16:creationId xmlns:a16="http://schemas.microsoft.com/office/drawing/2014/main" id="{32AF93A7-68A6-41B5-AA14-252E637420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99915" y="2726174"/>
            <a:ext cx="541255" cy="541255"/>
          </a:xfrm>
          <a:prstGeom prst="rect">
            <a:avLst/>
          </a:prstGeom>
        </p:spPr>
      </p:pic>
      <p:pic>
        <p:nvPicPr>
          <p:cNvPr id="57" name="Graphic 56" descr="Checkmark with solid fill">
            <a:extLst>
              <a:ext uri="{FF2B5EF4-FFF2-40B4-BE49-F238E27FC236}">
                <a16:creationId xmlns:a16="http://schemas.microsoft.com/office/drawing/2014/main" id="{01B5D08A-49F7-4A13-95AC-FB8F9E0124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0599" y="3403565"/>
            <a:ext cx="541255" cy="541255"/>
          </a:xfrm>
          <a:prstGeom prst="rect">
            <a:avLst/>
          </a:prstGeom>
        </p:spPr>
      </p:pic>
      <p:pic>
        <p:nvPicPr>
          <p:cNvPr id="58" name="Graphic 57" descr="Checkmark with solid fill">
            <a:extLst>
              <a:ext uri="{FF2B5EF4-FFF2-40B4-BE49-F238E27FC236}">
                <a16:creationId xmlns:a16="http://schemas.microsoft.com/office/drawing/2014/main" id="{F436E7C1-98FC-4907-BEF1-413FF764F2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84903" y="4022584"/>
            <a:ext cx="541255" cy="541255"/>
          </a:xfrm>
          <a:prstGeom prst="rect">
            <a:avLst/>
          </a:prstGeom>
        </p:spPr>
      </p:pic>
      <p:pic>
        <p:nvPicPr>
          <p:cNvPr id="59" name="Graphic 58" descr="Checkmark with solid fill">
            <a:extLst>
              <a:ext uri="{FF2B5EF4-FFF2-40B4-BE49-F238E27FC236}">
                <a16:creationId xmlns:a16="http://schemas.microsoft.com/office/drawing/2014/main" id="{C6FE7E0B-BBD5-4016-9DD1-06B89D45308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17062" y="4679018"/>
            <a:ext cx="541255" cy="541255"/>
          </a:xfrm>
          <a:prstGeom prst="rect">
            <a:avLst/>
          </a:prstGeom>
        </p:spPr>
      </p:pic>
      <p:pic>
        <p:nvPicPr>
          <p:cNvPr id="60" name="Graphic 59" descr="Checkmark with solid fill">
            <a:extLst>
              <a:ext uri="{FF2B5EF4-FFF2-40B4-BE49-F238E27FC236}">
                <a16:creationId xmlns:a16="http://schemas.microsoft.com/office/drawing/2014/main" id="{706E6E71-168A-453D-A3F6-9E52C04511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84902" y="5327925"/>
            <a:ext cx="541255" cy="541255"/>
          </a:xfrm>
          <a:prstGeom prst="rect">
            <a:avLst/>
          </a:prstGeom>
        </p:spPr>
      </p:pic>
      <p:grpSp>
        <p:nvGrpSpPr>
          <p:cNvPr id="4" name="Group 3">
            <a:extLst>
              <a:ext uri="{FF2B5EF4-FFF2-40B4-BE49-F238E27FC236}">
                <a16:creationId xmlns:a16="http://schemas.microsoft.com/office/drawing/2014/main" id="{4DD96437-1570-4E34-BEF0-B9ECD30DF6E1}"/>
              </a:ext>
            </a:extLst>
          </p:cNvPr>
          <p:cNvGrpSpPr/>
          <p:nvPr/>
        </p:nvGrpSpPr>
        <p:grpSpPr>
          <a:xfrm>
            <a:off x="1865127" y="3937390"/>
            <a:ext cx="9454866" cy="2322903"/>
            <a:chOff x="1865127" y="3937390"/>
            <a:chExt cx="9454866" cy="2322903"/>
          </a:xfrm>
        </p:grpSpPr>
        <p:sp>
          <p:nvSpPr>
            <p:cNvPr id="61" name="Rectangle 60">
              <a:extLst>
                <a:ext uri="{FF2B5EF4-FFF2-40B4-BE49-F238E27FC236}">
                  <a16:creationId xmlns:a16="http://schemas.microsoft.com/office/drawing/2014/main" id="{2E207B63-B8FB-40C3-BF12-FAEA83120517}"/>
                </a:ext>
              </a:extLst>
            </p:cNvPr>
            <p:cNvSpPr/>
            <p:nvPr/>
          </p:nvSpPr>
          <p:spPr>
            <a:xfrm>
              <a:off x="1865127" y="3937390"/>
              <a:ext cx="9454866" cy="2322903"/>
            </a:xfrm>
            <a:prstGeom prst="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A" dirty="0">
                <a:latin typeface="Roboto Condensed Light" panose="02000000000000000000" pitchFamily="2" charset="0"/>
              </a:endParaRPr>
            </a:p>
          </p:txBody>
        </p:sp>
        <p:sp>
          <p:nvSpPr>
            <p:cNvPr id="62" name="TextBox 61">
              <a:extLst>
                <a:ext uri="{FF2B5EF4-FFF2-40B4-BE49-F238E27FC236}">
                  <a16:creationId xmlns:a16="http://schemas.microsoft.com/office/drawing/2014/main" id="{CC92AB84-E8B3-4374-B90E-32EBF95D04B8}"/>
                </a:ext>
              </a:extLst>
            </p:cNvPr>
            <p:cNvSpPr txBox="1"/>
            <p:nvPr/>
          </p:nvSpPr>
          <p:spPr>
            <a:xfrm>
              <a:off x="9885791" y="5998372"/>
              <a:ext cx="1352617" cy="245819"/>
            </a:xfrm>
            <a:prstGeom prst="rect">
              <a:avLst/>
            </a:prstGeom>
          </p:spPr>
          <p:txBody>
            <a:bodyPr wrap="none" lIns="0" tIns="0" rIns="0" bIns="0" numCol="1" spcCol="360000" rtlCol="0">
              <a:noAutofit/>
            </a:bodyPr>
            <a:lstStyle/>
            <a:p>
              <a:pPr algn="r">
                <a:lnSpc>
                  <a:spcPct val="110000"/>
                </a:lnSpc>
                <a:tabLst/>
              </a:pPr>
              <a:r>
                <a:rPr lang="en-US" sz="1400" b="1" dirty="0">
                  <a:solidFill>
                    <a:schemeClr val="accent6">
                      <a:lumMod val="75000"/>
                    </a:schemeClr>
                  </a:solidFill>
                  <a:latin typeface="Roboto Condensed Light" panose="02000000000000000000" pitchFamily="2" charset="0"/>
                  <a:ea typeface="Roboto Condensed Light" panose="02000000000000000000" pitchFamily="2" charset="0"/>
                </a:rPr>
                <a:t>Delivery focus</a:t>
              </a:r>
              <a:endParaRPr lang="en-CA" sz="1400" b="1" dirty="0">
                <a:solidFill>
                  <a:schemeClr val="accent6">
                    <a:lumMod val="75000"/>
                  </a:schemeClr>
                </a:solidFill>
                <a:latin typeface="Roboto Condensed Light" panose="02000000000000000000" pitchFamily="2" charset="0"/>
                <a:ea typeface="Roboto Condensed Light" panose="02000000000000000000" pitchFamily="2" charset="0"/>
              </a:endParaRPr>
            </a:p>
          </p:txBody>
        </p:sp>
      </p:grpSp>
      <p:grpSp>
        <p:nvGrpSpPr>
          <p:cNvPr id="2" name="Group 1">
            <a:extLst>
              <a:ext uri="{FF2B5EF4-FFF2-40B4-BE49-F238E27FC236}">
                <a16:creationId xmlns:a16="http://schemas.microsoft.com/office/drawing/2014/main" id="{7348B155-A23B-4617-9D9F-0C3B55AC47F8}"/>
              </a:ext>
            </a:extLst>
          </p:cNvPr>
          <p:cNvGrpSpPr/>
          <p:nvPr/>
        </p:nvGrpSpPr>
        <p:grpSpPr>
          <a:xfrm>
            <a:off x="1539059" y="2623746"/>
            <a:ext cx="10230909" cy="1972427"/>
            <a:chOff x="1539059" y="2623746"/>
            <a:chExt cx="10230909" cy="1972427"/>
          </a:xfrm>
        </p:grpSpPr>
        <p:sp>
          <p:nvSpPr>
            <p:cNvPr id="52" name="Rectangle 51">
              <a:extLst>
                <a:ext uri="{FF2B5EF4-FFF2-40B4-BE49-F238E27FC236}">
                  <a16:creationId xmlns:a16="http://schemas.microsoft.com/office/drawing/2014/main" id="{656109E4-AEEF-4A11-9EF8-B784FE9194D6}"/>
                </a:ext>
              </a:extLst>
            </p:cNvPr>
            <p:cNvSpPr/>
            <p:nvPr/>
          </p:nvSpPr>
          <p:spPr>
            <a:xfrm>
              <a:off x="1539059" y="2623746"/>
              <a:ext cx="10230909" cy="197242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63" name="TextBox 62">
              <a:extLst>
                <a:ext uri="{FF2B5EF4-FFF2-40B4-BE49-F238E27FC236}">
                  <a16:creationId xmlns:a16="http://schemas.microsoft.com/office/drawing/2014/main" id="{839897BE-AF0F-4D26-8437-04C721CD4B08}"/>
                </a:ext>
              </a:extLst>
            </p:cNvPr>
            <p:cNvSpPr txBox="1"/>
            <p:nvPr/>
          </p:nvSpPr>
          <p:spPr>
            <a:xfrm>
              <a:off x="10506555" y="4343324"/>
              <a:ext cx="1184335" cy="227594"/>
            </a:xfrm>
            <a:prstGeom prst="rect">
              <a:avLst/>
            </a:prstGeom>
            <a:solidFill>
              <a:schemeClr val="bg1"/>
            </a:solidFill>
          </p:spPr>
          <p:txBody>
            <a:bodyPr wrap="none" lIns="0" tIns="0" rIns="0" bIns="0" numCol="1" spcCol="360000" rtlCol="0">
              <a:noAutofit/>
            </a:bodyPr>
            <a:lstStyle/>
            <a:p>
              <a:pPr algn="r">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Strategic focus</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159424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nvGraphicFramePr>
        <p:xfrm>
          <a:off x="9685337" y="-1"/>
          <a:ext cx="2508251" cy="6858001"/>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Organizational knowledge</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Internal terms and definitions</a:t>
                      </a: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List of differences between projects and product delivery</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425178" y="506753"/>
            <a:ext cx="8378844" cy="1130188"/>
          </a:xfrm>
        </p:spPr>
        <p:txBody>
          <a:bodyPr>
            <a:noAutofit/>
          </a:bodyPr>
          <a:lstStyle/>
          <a:p>
            <a:r>
              <a:rPr lang="en-US" sz="4400" dirty="0"/>
              <a:t>Define the differences between project delivery and product delivery</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425178" y="2521950"/>
            <a:ext cx="8962016" cy="669978"/>
          </a:xfrm>
        </p:spPr>
        <p:txBody>
          <a:bodyPr/>
          <a:lstStyle/>
          <a:p>
            <a:r>
              <a:rPr lang="en-US" dirty="0"/>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425177" y="3102581"/>
            <a:ext cx="5775325" cy="2164079"/>
          </a:xfrm>
        </p:spPr>
        <p:txBody>
          <a:bodyPr/>
          <a:lstStyle/>
          <a:p>
            <a:r>
              <a:rPr lang="en-US" dirty="0"/>
              <a:t>Consider project delivery and product delivery.</a:t>
            </a:r>
          </a:p>
          <a:p>
            <a:r>
              <a:rPr lang="en-US" dirty="0"/>
              <a:t>Discussion:</a:t>
            </a:r>
          </a:p>
          <a:p>
            <a:pPr marL="739775" lvl="1" indent="-282575">
              <a:buFont typeface="Courier New" panose="02070309020205020404" pitchFamily="49" charset="0"/>
              <a:buChar char="o"/>
            </a:pPr>
            <a:r>
              <a:rPr lang="en-US" dirty="0"/>
              <a:t>What are some differences between the two?</a:t>
            </a:r>
          </a:p>
        </p:txBody>
      </p:sp>
      <p:pic>
        <p:nvPicPr>
          <p:cNvPr id="9" name="Picture 8">
            <a:extLst>
              <a:ext uri="{FF2B5EF4-FFF2-40B4-BE49-F238E27FC236}">
                <a16:creationId xmlns:a16="http://schemas.microsoft.com/office/drawing/2014/main" id="{01F56229-A34B-4E65-90B3-D40161A6EB77}"/>
              </a:ext>
            </a:extLst>
          </p:cNvPr>
          <p:cNvPicPr>
            <a:picLocks noChangeAspect="1"/>
          </p:cNvPicPr>
          <p:nvPr/>
        </p:nvPicPr>
        <p:blipFill>
          <a:blip r:embed="rId3" cstate="screen">
            <a:alphaModFix amt="75000"/>
            <a:extLst>
              <a:ext uri="{28A0092B-C50C-407E-A947-70E740481C1C}">
                <a14:useLocalDpi xmlns:a14="http://schemas.microsoft.com/office/drawing/2010/main"/>
              </a:ext>
            </a:extLst>
          </a:blip>
          <a:stretch>
            <a:fillRect/>
          </a:stretch>
        </p:blipFill>
        <p:spPr>
          <a:xfrm>
            <a:off x="5216435" y="3005519"/>
            <a:ext cx="3961754" cy="2641169"/>
          </a:xfrm>
          <a:prstGeom prst="rect">
            <a:avLst/>
          </a:prstGeom>
          <a:ln>
            <a:noFill/>
          </a:ln>
          <a:effectLst>
            <a:softEdge rad="112500"/>
          </a:effectLst>
        </p:spPr>
      </p:pic>
      <p:sp>
        <p:nvSpPr>
          <p:cNvPr id="6" name="TextBox 5">
            <a:extLst>
              <a:ext uri="{FF2B5EF4-FFF2-40B4-BE49-F238E27FC236}">
                <a16:creationId xmlns:a16="http://schemas.microsoft.com/office/drawing/2014/main" id="{B7D07BA0-6ED9-9A6B-84F2-352F70ABC3E4}"/>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13</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109211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06" y="544769"/>
            <a:ext cx="11485376" cy="596451"/>
          </a:xfrm>
        </p:spPr>
        <p:txBody>
          <a:bodyPr/>
          <a:lstStyle/>
          <a:p>
            <a:r>
              <a:rPr lang="en-US" dirty="0"/>
              <a:t>Manage and communicate key milestones</a:t>
            </a:r>
          </a:p>
        </p:txBody>
      </p:sp>
      <p:sp>
        <p:nvSpPr>
          <p:cNvPr id="69" name="Text Placeholder 3">
            <a:extLst>
              <a:ext uri="{FF2B5EF4-FFF2-40B4-BE49-F238E27FC236}">
                <a16:creationId xmlns:a16="http://schemas.microsoft.com/office/drawing/2014/main" id="{22A71E75-86C2-45AD-AED0-10EBF16B1BDC}"/>
              </a:ext>
            </a:extLst>
          </p:cNvPr>
          <p:cNvSpPr>
            <a:spLocks noGrp="1"/>
          </p:cNvSpPr>
          <p:nvPr>
            <p:ph type="body" sz="quarter" idx="11"/>
          </p:nvPr>
        </p:nvSpPr>
        <p:spPr>
          <a:xfrm>
            <a:off x="354106" y="1099373"/>
            <a:ext cx="11485375" cy="669978"/>
          </a:xfrm>
        </p:spPr>
        <p:txBody>
          <a:bodyPr/>
          <a:lstStyle/>
          <a:p>
            <a:r>
              <a:rPr lang="en-US" sz="1600" dirty="0">
                <a:latin typeface="Montserrat SemiBold" panose="00000700000000000000" pitchFamily="2" charset="0"/>
              </a:rPr>
              <a:t>For successful product delivery you need to understand and define key milestones in your product delivery lifecycles. These need to be managed along with the product backlog and roadmap.</a:t>
            </a:r>
          </a:p>
        </p:txBody>
      </p:sp>
      <p:grpSp>
        <p:nvGrpSpPr>
          <p:cNvPr id="10" name="Group 49"/>
          <p:cNvGrpSpPr/>
          <p:nvPr/>
        </p:nvGrpSpPr>
        <p:grpSpPr>
          <a:xfrm>
            <a:off x="3410554" y="4558701"/>
            <a:ext cx="4198549" cy="2034604"/>
            <a:chOff x="6038942" y="3177600"/>
            <a:chExt cx="2628880" cy="2034604"/>
          </a:xfrm>
        </p:grpSpPr>
        <p:sp>
          <p:nvSpPr>
            <p:cNvPr id="11" name="Rectangle 51"/>
            <p:cNvSpPr/>
            <p:nvPr/>
          </p:nvSpPr>
          <p:spPr>
            <a:xfrm>
              <a:off x="6038942" y="3487200"/>
              <a:ext cx="2628880" cy="1725004"/>
            </a:xfrm>
            <a:prstGeom prst="rect">
              <a:avLst/>
            </a:prstGeom>
            <a:solidFill>
              <a:schemeClr val="bg1">
                <a:lumMod val="95000"/>
              </a:schemeClr>
            </a:solidFill>
            <a:ln>
              <a:noFill/>
            </a:ln>
            <a:effectLst>
              <a:outerShdw dist="12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pPr marL="285750" indent="-285750">
                <a:buFont typeface="Arial" panose="020B0604020202020204" pitchFamily="34" charset="0"/>
                <a:buChar char="•"/>
              </a:pPr>
              <a:r>
                <a:rPr lang="en-CA" sz="1400" dirty="0">
                  <a:solidFill>
                    <a:schemeClr val="tx1"/>
                  </a:solidFill>
                  <a:latin typeface="Roboto Condensed Light" panose="02000000000000000000" pitchFamily="2" charset="0"/>
                </a:rPr>
                <a:t>Points in the timeline when established set of artifacts are complete (feature-based), or a status check at a particular point in time (time-based)</a:t>
              </a:r>
            </a:p>
            <a:p>
              <a:pPr marL="285750" indent="-285750">
                <a:buFont typeface="Arial" panose="020B0604020202020204" pitchFamily="34" charset="0"/>
                <a:buChar char="•"/>
              </a:pPr>
              <a:r>
                <a:rPr lang="en-CA" sz="1400" dirty="0">
                  <a:solidFill>
                    <a:schemeClr val="tx1"/>
                  </a:solidFill>
                  <a:latin typeface="Roboto Condensed Light" panose="02000000000000000000" pitchFamily="2" charset="0"/>
                </a:rPr>
                <a:t>Typically assigned a date and used to show the progress of development</a:t>
              </a:r>
            </a:p>
            <a:p>
              <a:pPr marL="285750" indent="-285750">
                <a:buFont typeface="Arial" panose="020B0604020202020204" pitchFamily="34" charset="0"/>
                <a:buChar char="•"/>
              </a:pPr>
              <a:r>
                <a:rPr lang="en-US" sz="1400" dirty="0">
                  <a:solidFill>
                    <a:schemeClr val="tx1"/>
                  </a:solidFill>
                  <a:latin typeface="Roboto Condensed Light" panose="02000000000000000000" pitchFamily="2" charset="0"/>
                </a:rPr>
                <a:t>Play an important role when sequencing different types of artifacts</a:t>
              </a:r>
            </a:p>
            <a:p>
              <a:endParaRPr lang="en-CA" sz="1400" dirty="0">
                <a:solidFill>
                  <a:schemeClr val="tx1"/>
                </a:solidFill>
                <a:latin typeface="Roboto Condensed Light" panose="02000000000000000000" pitchFamily="2" charset="0"/>
              </a:endParaRPr>
            </a:p>
          </p:txBody>
        </p:sp>
        <p:sp>
          <p:nvSpPr>
            <p:cNvPr id="14" name="Rectangle 50"/>
            <p:cNvSpPr/>
            <p:nvPr/>
          </p:nvSpPr>
          <p:spPr>
            <a:xfrm>
              <a:off x="6038942" y="3177600"/>
              <a:ext cx="1800000" cy="309600"/>
            </a:xfrm>
            <a:prstGeom prst="rect">
              <a:avLst/>
            </a:prstGeom>
            <a:solidFill>
              <a:schemeClr val="accent2">
                <a:lumMod val="60000"/>
                <a:lumOff val="40000"/>
              </a:schemeClr>
            </a:solidFill>
            <a:ln w="38100">
              <a:noFill/>
            </a:ln>
            <a:effectLst>
              <a:outerShdw dist="12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Roboto Condensed Light" panose="02000000000000000000" pitchFamily="2" charset="0"/>
                </a:rPr>
                <a:t>Milestones </a:t>
              </a:r>
            </a:p>
          </p:txBody>
        </p:sp>
      </p:grpSp>
      <p:grpSp>
        <p:nvGrpSpPr>
          <p:cNvPr id="26" name="Group 49"/>
          <p:cNvGrpSpPr/>
          <p:nvPr/>
        </p:nvGrpSpPr>
        <p:grpSpPr>
          <a:xfrm>
            <a:off x="8143780" y="4611247"/>
            <a:ext cx="3695702" cy="1731659"/>
            <a:chOff x="6038942" y="3177600"/>
            <a:chExt cx="2135889" cy="1731659"/>
          </a:xfrm>
        </p:grpSpPr>
        <p:sp>
          <p:nvSpPr>
            <p:cNvPr id="27" name="Rectangle 51"/>
            <p:cNvSpPr/>
            <p:nvPr/>
          </p:nvSpPr>
          <p:spPr>
            <a:xfrm>
              <a:off x="6038942" y="3487200"/>
              <a:ext cx="2135889" cy="1422059"/>
            </a:xfrm>
            <a:prstGeom prst="rect">
              <a:avLst/>
            </a:prstGeom>
            <a:solidFill>
              <a:schemeClr val="bg1">
                <a:lumMod val="95000"/>
              </a:schemeClr>
            </a:solidFill>
            <a:ln>
              <a:noFill/>
            </a:ln>
            <a:effectLst>
              <a:outerShdw dist="12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pPr marL="285750" indent="-285750">
                <a:buFont typeface="Arial" panose="020B0604020202020204" pitchFamily="34" charset="0"/>
                <a:buChar char="•"/>
              </a:pPr>
              <a:r>
                <a:rPr lang="en-US" sz="1400" dirty="0">
                  <a:solidFill>
                    <a:schemeClr val="tx1"/>
                  </a:solidFill>
                  <a:latin typeface="Roboto Condensed Light" panose="02000000000000000000" pitchFamily="2" charset="0"/>
                </a:rPr>
                <a:t>Releases mark the actual delivery of a set of artifacts packaged together in a new version of the product. </a:t>
              </a:r>
            </a:p>
            <a:p>
              <a:pPr marL="285750" indent="-285750">
                <a:buFont typeface="Arial" panose="020B0604020202020204" pitchFamily="34" charset="0"/>
                <a:buChar char="•"/>
              </a:pPr>
              <a:r>
                <a:rPr lang="en-US" sz="1400" dirty="0">
                  <a:solidFill>
                    <a:schemeClr val="tx1"/>
                  </a:solidFill>
                  <a:latin typeface="Roboto Condensed Light" panose="02000000000000000000" pitchFamily="2" charset="0"/>
                </a:rPr>
                <a:t>Release dates, firm or not, allow stakeholders to anticipate when this is coming.   </a:t>
              </a:r>
              <a:endParaRPr lang="en-CA" sz="1400" dirty="0">
                <a:solidFill>
                  <a:schemeClr val="tx1"/>
                </a:solidFill>
                <a:latin typeface="Roboto Condensed Light" panose="02000000000000000000" pitchFamily="2" charset="0"/>
              </a:endParaRPr>
            </a:p>
          </p:txBody>
        </p:sp>
        <p:sp>
          <p:nvSpPr>
            <p:cNvPr id="28" name="Rectangle 50"/>
            <p:cNvSpPr/>
            <p:nvPr/>
          </p:nvSpPr>
          <p:spPr>
            <a:xfrm>
              <a:off x="6038942" y="3177600"/>
              <a:ext cx="1800000" cy="309600"/>
            </a:xfrm>
            <a:prstGeom prst="rect">
              <a:avLst/>
            </a:prstGeom>
            <a:solidFill>
              <a:schemeClr val="accent6">
                <a:lumMod val="60000"/>
                <a:lumOff val="40000"/>
              </a:schemeClr>
            </a:solidFill>
            <a:ln w="38100">
              <a:noFill/>
            </a:ln>
            <a:effectLst>
              <a:outerShdw dist="12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Roboto Condensed Light" panose="02000000000000000000" pitchFamily="2" charset="0"/>
                </a:rPr>
                <a:t>Release dates </a:t>
              </a:r>
            </a:p>
          </p:txBody>
        </p:sp>
      </p:grpSp>
      <p:sp>
        <p:nvSpPr>
          <p:cNvPr id="29" name="Rectangle 28">
            <a:extLst>
              <a:ext uri="{FF2B5EF4-FFF2-40B4-BE49-F238E27FC236}">
                <a16:creationId xmlns:a16="http://schemas.microsoft.com/office/drawing/2014/main" id="{B0774A75-AA86-41BA-9654-46E5A38D701B}"/>
              </a:ext>
            </a:extLst>
          </p:cNvPr>
          <p:cNvSpPr/>
          <p:nvPr/>
        </p:nvSpPr>
        <p:spPr>
          <a:xfrm>
            <a:off x="8188162" y="1858028"/>
            <a:ext cx="1943894" cy="320040"/>
          </a:xfrm>
          <a:prstGeom prst="rect">
            <a:avLst/>
          </a:prstGeom>
          <a:solidFill>
            <a:schemeClr val="bg1">
              <a:lumMod val="6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30" name="Rectangle 29">
            <a:extLst>
              <a:ext uri="{FF2B5EF4-FFF2-40B4-BE49-F238E27FC236}">
                <a16:creationId xmlns:a16="http://schemas.microsoft.com/office/drawing/2014/main" id="{3782AD83-4DD7-4F29-818A-2DE4016732AA}"/>
              </a:ext>
            </a:extLst>
          </p:cNvPr>
          <p:cNvSpPr/>
          <p:nvPr/>
        </p:nvSpPr>
        <p:spPr>
          <a:xfrm>
            <a:off x="2357673" y="3824642"/>
            <a:ext cx="7770813" cy="509922"/>
          </a:xfrm>
          <a:prstGeom prst="rect">
            <a:avLst/>
          </a:prstGeom>
          <a:solidFill>
            <a:schemeClr val="accent1">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31" name="Rectangle 30">
            <a:extLst>
              <a:ext uri="{FF2B5EF4-FFF2-40B4-BE49-F238E27FC236}">
                <a16:creationId xmlns:a16="http://schemas.microsoft.com/office/drawing/2014/main" id="{71616236-AB70-4392-8E4F-EAF262F05EFA}"/>
              </a:ext>
            </a:extLst>
          </p:cNvPr>
          <p:cNvSpPr/>
          <p:nvPr/>
        </p:nvSpPr>
        <p:spPr>
          <a:xfrm>
            <a:off x="2357673" y="3235361"/>
            <a:ext cx="7770813" cy="566645"/>
          </a:xfrm>
          <a:prstGeom prst="rect">
            <a:avLst/>
          </a:prstGeom>
          <a:solidFill>
            <a:schemeClr val="accent5">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32" name="Rectangle 31">
            <a:extLst>
              <a:ext uri="{FF2B5EF4-FFF2-40B4-BE49-F238E27FC236}">
                <a16:creationId xmlns:a16="http://schemas.microsoft.com/office/drawing/2014/main" id="{62207E05-0894-4399-B98B-70E710737AAF}"/>
              </a:ext>
            </a:extLst>
          </p:cNvPr>
          <p:cNvSpPr/>
          <p:nvPr/>
        </p:nvSpPr>
        <p:spPr>
          <a:xfrm>
            <a:off x="2357673" y="2335633"/>
            <a:ext cx="7770813" cy="813369"/>
          </a:xfrm>
          <a:prstGeom prst="rect">
            <a:avLst/>
          </a:prstGeom>
          <a:solidFill>
            <a:schemeClr val="accent4">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33" name="Rectangle 32">
            <a:extLst>
              <a:ext uri="{FF2B5EF4-FFF2-40B4-BE49-F238E27FC236}">
                <a16:creationId xmlns:a16="http://schemas.microsoft.com/office/drawing/2014/main" id="{688FB1E4-A618-4350-A04B-0149EC091B77}"/>
              </a:ext>
            </a:extLst>
          </p:cNvPr>
          <p:cNvSpPr/>
          <p:nvPr/>
        </p:nvSpPr>
        <p:spPr>
          <a:xfrm>
            <a:off x="913500" y="3824642"/>
            <a:ext cx="1444172" cy="548640"/>
          </a:xfrm>
          <a:prstGeom prst="rect">
            <a:avLst/>
          </a:prstGeom>
          <a:solidFill>
            <a:schemeClr val="accent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34" name="Rectangle 33">
            <a:extLst>
              <a:ext uri="{FF2B5EF4-FFF2-40B4-BE49-F238E27FC236}">
                <a16:creationId xmlns:a16="http://schemas.microsoft.com/office/drawing/2014/main" id="{48DF849E-6EA1-40DF-A546-07AD00D047FC}"/>
              </a:ext>
            </a:extLst>
          </p:cNvPr>
          <p:cNvSpPr/>
          <p:nvPr/>
        </p:nvSpPr>
        <p:spPr>
          <a:xfrm>
            <a:off x="913500" y="3235362"/>
            <a:ext cx="1444172" cy="548640"/>
          </a:xfrm>
          <a:prstGeom prst="rect">
            <a:avLst/>
          </a:prstGeom>
          <a:solidFill>
            <a:schemeClr val="accent5"/>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35" name="Rectangle 34">
            <a:extLst>
              <a:ext uri="{FF2B5EF4-FFF2-40B4-BE49-F238E27FC236}">
                <a16:creationId xmlns:a16="http://schemas.microsoft.com/office/drawing/2014/main" id="{ACA93BF7-C63B-4095-8895-B849E3B93782}"/>
              </a:ext>
            </a:extLst>
          </p:cNvPr>
          <p:cNvSpPr/>
          <p:nvPr/>
        </p:nvSpPr>
        <p:spPr>
          <a:xfrm>
            <a:off x="913500" y="2326041"/>
            <a:ext cx="1444172" cy="822069"/>
          </a:xfrm>
          <a:prstGeom prst="rect">
            <a:avLst/>
          </a:prstGeom>
          <a:solidFill>
            <a:schemeClr val="accent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Light" panose="02000000000000000000" pitchFamily="2" charset="0"/>
              </a:rPr>
              <a:t>Mobility</a:t>
            </a:r>
          </a:p>
        </p:txBody>
      </p:sp>
      <p:sp>
        <p:nvSpPr>
          <p:cNvPr id="36" name="Rectangle 35">
            <a:extLst>
              <a:ext uri="{FF2B5EF4-FFF2-40B4-BE49-F238E27FC236}">
                <a16:creationId xmlns:a16="http://schemas.microsoft.com/office/drawing/2014/main" id="{CCC1F212-03E2-4DC2-B2B8-C9A8489BF038}"/>
              </a:ext>
            </a:extLst>
          </p:cNvPr>
          <p:cNvSpPr/>
          <p:nvPr/>
        </p:nvSpPr>
        <p:spPr>
          <a:xfrm>
            <a:off x="6245062" y="1858028"/>
            <a:ext cx="1943894" cy="320040"/>
          </a:xfrm>
          <a:prstGeom prst="rect">
            <a:avLst/>
          </a:prstGeom>
          <a:solidFill>
            <a:schemeClr val="bg1">
              <a:lumMod val="5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40" name="Rectangle 39">
            <a:extLst>
              <a:ext uri="{FF2B5EF4-FFF2-40B4-BE49-F238E27FC236}">
                <a16:creationId xmlns:a16="http://schemas.microsoft.com/office/drawing/2014/main" id="{A41AB17E-D956-4778-843F-40A72005D337}"/>
              </a:ext>
            </a:extLst>
          </p:cNvPr>
          <p:cNvSpPr/>
          <p:nvPr/>
        </p:nvSpPr>
        <p:spPr>
          <a:xfrm>
            <a:off x="4302359" y="1858028"/>
            <a:ext cx="1943894" cy="320040"/>
          </a:xfrm>
          <a:prstGeom prst="rect">
            <a:avLst/>
          </a:prstGeom>
          <a:solidFill>
            <a:schemeClr val="accent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41" name="Rectangle 40">
            <a:extLst>
              <a:ext uri="{FF2B5EF4-FFF2-40B4-BE49-F238E27FC236}">
                <a16:creationId xmlns:a16="http://schemas.microsoft.com/office/drawing/2014/main" id="{4DAED2BA-54AB-49EE-BBE5-829CB5FC7825}"/>
              </a:ext>
            </a:extLst>
          </p:cNvPr>
          <p:cNvSpPr/>
          <p:nvPr/>
        </p:nvSpPr>
        <p:spPr>
          <a:xfrm>
            <a:off x="2357672" y="1858028"/>
            <a:ext cx="1943894" cy="320040"/>
          </a:xfrm>
          <a:prstGeom prst="rect">
            <a:avLst/>
          </a:prstGeom>
          <a:solidFill>
            <a:schemeClr val="accent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42" name="TextBox 41">
            <a:extLst>
              <a:ext uri="{FF2B5EF4-FFF2-40B4-BE49-F238E27FC236}">
                <a16:creationId xmlns:a16="http://schemas.microsoft.com/office/drawing/2014/main" id="{9781FF10-485D-414F-909E-839C1764EF39}"/>
              </a:ext>
            </a:extLst>
          </p:cNvPr>
          <p:cNvSpPr txBox="1"/>
          <p:nvPr/>
        </p:nvSpPr>
        <p:spPr>
          <a:xfrm>
            <a:off x="2921280" y="1883057"/>
            <a:ext cx="905805" cy="276999"/>
          </a:xfrm>
          <a:prstGeom prst="rect">
            <a:avLst/>
          </a:prstGeom>
          <a:noFill/>
        </p:spPr>
        <p:txBody>
          <a:bodyPr wrap="square" rtlCol="0" anchor="ctr" anchorCtr="0">
            <a:spAutoFit/>
          </a:bodyPr>
          <a:lstStyle/>
          <a:p>
            <a:pPr algn="ctr"/>
            <a:r>
              <a:rPr lang="en-US" sz="1200" b="1" dirty="0">
                <a:solidFill>
                  <a:schemeClr val="bg1"/>
                </a:solidFill>
                <a:latin typeface="Montserrat SemiBold" pitchFamily="2" charset="77"/>
                <a:ea typeface="League Spartan" charset="0"/>
                <a:cs typeface="Poppins" pitchFamily="2" charset="77"/>
              </a:rPr>
              <a:t>Q3 2022</a:t>
            </a:r>
          </a:p>
        </p:txBody>
      </p:sp>
      <p:sp>
        <p:nvSpPr>
          <p:cNvPr id="43" name="TextBox 42">
            <a:extLst>
              <a:ext uri="{FF2B5EF4-FFF2-40B4-BE49-F238E27FC236}">
                <a16:creationId xmlns:a16="http://schemas.microsoft.com/office/drawing/2014/main" id="{4761B984-ED89-4218-94D9-7CD6978A7A75}"/>
              </a:ext>
            </a:extLst>
          </p:cNvPr>
          <p:cNvSpPr txBox="1"/>
          <p:nvPr/>
        </p:nvSpPr>
        <p:spPr>
          <a:xfrm>
            <a:off x="4857365" y="1878434"/>
            <a:ext cx="833883" cy="276999"/>
          </a:xfrm>
          <a:prstGeom prst="rect">
            <a:avLst/>
          </a:prstGeom>
          <a:noFill/>
        </p:spPr>
        <p:txBody>
          <a:bodyPr wrap="square" rtlCol="0" anchor="ctr" anchorCtr="0">
            <a:spAutoFit/>
          </a:bodyPr>
          <a:lstStyle/>
          <a:p>
            <a:pPr algn="ctr"/>
            <a:r>
              <a:rPr lang="en-US" sz="1200" b="1" dirty="0">
                <a:solidFill>
                  <a:schemeClr val="bg1"/>
                </a:solidFill>
                <a:latin typeface="Montserrat SemiBold" pitchFamily="2" charset="77"/>
                <a:ea typeface="League Spartan" charset="0"/>
                <a:cs typeface="Poppins" pitchFamily="2" charset="77"/>
              </a:rPr>
              <a:t>Q4 2022</a:t>
            </a:r>
          </a:p>
        </p:txBody>
      </p:sp>
      <p:sp>
        <p:nvSpPr>
          <p:cNvPr id="44" name="TextBox 43">
            <a:extLst>
              <a:ext uri="{FF2B5EF4-FFF2-40B4-BE49-F238E27FC236}">
                <a16:creationId xmlns:a16="http://schemas.microsoft.com/office/drawing/2014/main" id="{E869B07D-B2D2-415A-A28A-4BFBA93D893D}"/>
              </a:ext>
            </a:extLst>
          </p:cNvPr>
          <p:cNvSpPr txBox="1"/>
          <p:nvPr/>
        </p:nvSpPr>
        <p:spPr>
          <a:xfrm>
            <a:off x="6824916" y="1878434"/>
            <a:ext cx="784189" cy="276999"/>
          </a:xfrm>
          <a:prstGeom prst="rect">
            <a:avLst/>
          </a:prstGeom>
          <a:noFill/>
        </p:spPr>
        <p:txBody>
          <a:bodyPr wrap="square" rtlCol="0" anchor="ctr" anchorCtr="0">
            <a:spAutoFit/>
          </a:bodyPr>
          <a:lstStyle/>
          <a:p>
            <a:pPr algn="ctr"/>
            <a:r>
              <a:rPr lang="en-US" sz="1200" b="1" dirty="0">
                <a:solidFill>
                  <a:schemeClr val="bg1"/>
                </a:solidFill>
                <a:latin typeface="Montserrat SemiBold" pitchFamily="2" charset="77"/>
                <a:ea typeface="League Spartan" charset="0"/>
                <a:cs typeface="Poppins" pitchFamily="2" charset="77"/>
              </a:rPr>
              <a:t>1H 2023</a:t>
            </a:r>
          </a:p>
        </p:txBody>
      </p:sp>
      <p:sp>
        <p:nvSpPr>
          <p:cNvPr id="45" name="TextBox 44">
            <a:extLst>
              <a:ext uri="{FF2B5EF4-FFF2-40B4-BE49-F238E27FC236}">
                <a16:creationId xmlns:a16="http://schemas.microsoft.com/office/drawing/2014/main" id="{7FECB480-8ABC-4C00-BC94-62C5F4F80D63}"/>
              </a:ext>
            </a:extLst>
          </p:cNvPr>
          <p:cNvSpPr txBox="1"/>
          <p:nvPr/>
        </p:nvSpPr>
        <p:spPr>
          <a:xfrm>
            <a:off x="8752787" y="1878434"/>
            <a:ext cx="814647" cy="276999"/>
          </a:xfrm>
          <a:prstGeom prst="rect">
            <a:avLst/>
          </a:prstGeom>
          <a:noFill/>
        </p:spPr>
        <p:txBody>
          <a:bodyPr wrap="square" rtlCol="0" anchor="ctr" anchorCtr="0">
            <a:spAutoFit/>
          </a:bodyPr>
          <a:lstStyle/>
          <a:p>
            <a:pPr algn="ctr"/>
            <a:r>
              <a:rPr lang="en-US" sz="1200" b="1" dirty="0">
                <a:solidFill>
                  <a:schemeClr val="bg1"/>
                </a:solidFill>
                <a:latin typeface="Montserrat SemiBold" pitchFamily="2" charset="77"/>
                <a:ea typeface="League Spartan" charset="0"/>
                <a:cs typeface="Poppins" pitchFamily="2" charset="77"/>
              </a:rPr>
              <a:t>2H 2023</a:t>
            </a:r>
          </a:p>
        </p:txBody>
      </p:sp>
      <p:sp>
        <p:nvSpPr>
          <p:cNvPr id="46" name="TextBox 45">
            <a:extLst>
              <a:ext uri="{FF2B5EF4-FFF2-40B4-BE49-F238E27FC236}">
                <a16:creationId xmlns:a16="http://schemas.microsoft.com/office/drawing/2014/main" id="{405B4BA6-A762-44F9-A7A3-93FA760B1F05}"/>
              </a:ext>
            </a:extLst>
          </p:cNvPr>
          <p:cNvSpPr txBox="1"/>
          <p:nvPr/>
        </p:nvSpPr>
        <p:spPr>
          <a:xfrm>
            <a:off x="988890" y="3371184"/>
            <a:ext cx="1223412" cy="276999"/>
          </a:xfrm>
          <a:prstGeom prst="rect">
            <a:avLst/>
          </a:prstGeom>
          <a:noFill/>
        </p:spPr>
        <p:txBody>
          <a:bodyPr wrap="none" rtlCol="0" anchor="ctr" anchorCtr="0">
            <a:spAutoFit/>
          </a:bodyPr>
          <a:lstStyle/>
          <a:p>
            <a:r>
              <a:rPr lang="en-US" sz="1200" b="1" dirty="0">
                <a:solidFill>
                  <a:schemeClr val="bg1"/>
                </a:solidFill>
                <a:latin typeface="Montserrat SemiBold" pitchFamily="2" charset="77"/>
                <a:ea typeface="League Spartan" charset="0"/>
                <a:cs typeface="Poppins" pitchFamily="2" charset="77"/>
              </a:rPr>
              <a:t>Performance</a:t>
            </a:r>
          </a:p>
        </p:txBody>
      </p:sp>
      <p:sp>
        <p:nvSpPr>
          <p:cNvPr id="47" name="TextBox 46">
            <a:extLst>
              <a:ext uri="{FF2B5EF4-FFF2-40B4-BE49-F238E27FC236}">
                <a16:creationId xmlns:a16="http://schemas.microsoft.com/office/drawing/2014/main" id="{24E11268-05F3-4F0F-B57D-7963190CA646}"/>
              </a:ext>
            </a:extLst>
          </p:cNvPr>
          <p:cNvSpPr txBox="1"/>
          <p:nvPr/>
        </p:nvSpPr>
        <p:spPr>
          <a:xfrm>
            <a:off x="1163617" y="3960462"/>
            <a:ext cx="873957" cy="276999"/>
          </a:xfrm>
          <a:prstGeom prst="rect">
            <a:avLst/>
          </a:prstGeom>
          <a:noFill/>
        </p:spPr>
        <p:txBody>
          <a:bodyPr wrap="none" rtlCol="0" anchor="ctr" anchorCtr="0">
            <a:spAutoFit/>
          </a:bodyPr>
          <a:lstStyle/>
          <a:p>
            <a:r>
              <a:rPr lang="en-US" sz="1200" b="1" dirty="0">
                <a:solidFill>
                  <a:schemeClr val="bg1"/>
                </a:solidFill>
                <a:latin typeface="Montserrat SemiBold" pitchFamily="2" charset="77"/>
                <a:ea typeface="League Spartan" charset="0"/>
                <a:cs typeface="Poppins" pitchFamily="2" charset="77"/>
              </a:rPr>
              <a:t>Strategy</a:t>
            </a:r>
          </a:p>
        </p:txBody>
      </p:sp>
      <p:sp>
        <p:nvSpPr>
          <p:cNvPr id="48" name="Rounded Rectangle 86">
            <a:extLst>
              <a:ext uri="{FF2B5EF4-FFF2-40B4-BE49-F238E27FC236}">
                <a16:creationId xmlns:a16="http://schemas.microsoft.com/office/drawing/2014/main" id="{8D38B53F-F3EF-4860-B4C8-E5A35F6B1020}"/>
              </a:ext>
            </a:extLst>
          </p:cNvPr>
          <p:cNvSpPr/>
          <p:nvPr/>
        </p:nvSpPr>
        <p:spPr>
          <a:xfrm>
            <a:off x="7729006" y="4151684"/>
            <a:ext cx="2331720" cy="182880"/>
          </a:xfrm>
          <a:prstGeom prst="roundRect">
            <a:avLst>
              <a:gd name="adj" fmla="val 50000"/>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49" name="Rounded Rectangle 89">
            <a:extLst>
              <a:ext uri="{FF2B5EF4-FFF2-40B4-BE49-F238E27FC236}">
                <a16:creationId xmlns:a16="http://schemas.microsoft.com/office/drawing/2014/main" id="{1ED85A93-00CA-408A-A454-3E933C97249B}"/>
              </a:ext>
            </a:extLst>
          </p:cNvPr>
          <p:cNvSpPr/>
          <p:nvPr/>
        </p:nvSpPr>
        <p:spPr>
          <a:xfrm>
            <a:off x="4700281" y="3868669"/>
            <a:ext cx="3899798" cy="182880"/>
          </a:xfrm>
          <a:prstGeom prst="roundRect">
            <a:avLst>
              <a:gd name="adj" fmla="val 50000"/>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0" name="Rounded Rectangle 92">
            <a:extLst>
              <a:ext uri="{FF2B5EF4-FFF2-40B4-BE49-F238E27FC236}">
                <a16:creationId xmlns:a16="http://schemas.microsoft.com/office/drawing/2014/main" id="{62152ACB-7AF1-43E2-8828-DD7DB7339462}"/>
              </a:ext>
            </a:extLst>
          </p:cNvPr>
          <p:cNvSpPr/>
          <p:nvPr/>
        </p:nvSpPr>
        <p:spPr>
          <a:xfrm>
            <a:off x="2438584" y="3557586"/>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1" name="Rounded Rectangle 95">
            <a:extLst>
              <a:ext uri="{FF2B5EF4-FFF2-40B4-BE49-F238E27FC236}">
                <a16:creationId xmlns:a16="http://schemas.microsoft.com/office/drawing/2014/main" id="{B33234E0-3A5E-4A91-9F39-5BF647930AD6}"/>
              </a:ext>
            </a:extLst>
          </p:cNvPr>
          <p:cNvSpPr/>
          <p:nvPr/>
        </p:nvSpPr>
        <p:spPr>
          <a:xfrm>
            <a:off x="5036824" y="3557586"/>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2" name="Rounded Rectangle 98">
            <a:extLst>
              <a:ext uri="{FF2B5EF4-FFF2-40B4-BE49-F238E27FC236}">
                <a16:creationId xmlns:a16="http://schemas.microsoft.com/office/drawing/2014/main" id="{6EE944BC-867E-4B28-BFB0-8C95393A043B}"/>
              </a:ext>
            </a:extLst>
          </p:cNvPr>
          <p:cNvSpPr/>
          <p:nvPr/>
        </p:nvSpPr>
        <p:spPr>
          <a:xfrm>
            <a:off x="7613885" y="3557586"/>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3" name="Rounded Rectangle 101">
            <a:extLst>
              <a:ext uri="{FF2B5EF4-FFF2-40B4-BE49-F238E27FC236}">
                <a16:creationId xmlns:a16="http://schemas.microsoft.com/office/drawing/2014/main" id="{9756A879-AA96-4469-B761-41535779447F}"/>
              </a:ext>
            </a:extLst>
          </p:cNvPr>
          <p:cNvSpPr/>
          <p:nvPr/>
        </p:nvSpPr>
        <p:spPr>
          <a:xfrm>
            <a:off x="6874314" y="3279496"/>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4" name="Rounded Rectangle 104">
            <a:extLst>
              <a:ext uri="{FF2B5EF4-FFF2-40B4-BE49-F238E27FC236}">
                <a16:creationId xmlns:a16="http://schemas.microsoft.com/office/drawing/2014/main" id="{54A8AE5B-E95C-495F-88D9-1EF11F260F0D}"/>
              </a:ext>
            </a:extLst>
          </p:cNvPr>
          <p:cNvSpPr/>
          <p:nvPr/>
        </p:nvSpPr>
        <p:spPr>
          <a:xfrm>
            <a:off x="4559250" y="3279496"/>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5" name="Rounded Rectangle 107">
            <a:extLst>
              <a:ext uri="{FF2B5EF4-FFF2-40B4-BE49-F238E27FC236}">
                <a16:creationId xmlns:a16="http://schemas.microsoft.com/office/drawing/2014/main" id="{51668E84-879B-42CD-99DB-9F7492989796}"/>
              </a:ext>
            </a:extLst>
          </p:cNvPr>
          <p:cNvSpPr/>
          <p:nvPr/>
        </p:nvSpPr>
        <p:spPr>
          <a:xfrm>
            <a:off x="2433061" y="3279496"/>
            <a:ext cx="2057400"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6" name="Rounded Rectangle 113">
            <a:extLst>
              <a:ext uri="{FF2B5EF4-FFF2-40B4-BE49-F238E27FC236}">
                <a16:creationId xmlns:a16="http://schemas.microsoft.com/office/drawing/2014/main" id="{4D6DD096-B400-454D-B66C-5E28054760B1}"/>
              </a:ext>
            </a:extLst>
          </p:cNvPr>
          <p:cNvSpPr/>
          <p:nvPr/>
        </p:nvSpPr>
        <p:spPr>
          <a:xfrm>
            <a:off x="2433061" y="2373946"/>
            <a:ext cx="2057400"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7" name="Rounded Rectangle 116">
            <a:extLst>
              <a:ext uri="{FF2B5EF4-FFF2-40B4-BE49-F238E27FC236}">
                <a16:creationId xmlns:a16="http://schemas.microsoft.com/office/drawing/2014/main" id="{352AC8B9-1D87-414B-B6E4-FB7812BB87E2}"/>
              </a:ext>
            </a:extLst>
          </p:cNvPr>
          <p:cNvSpPr/>
          <p:nvPr/>
        </p:nvSpPr>
        <p:spPr>
          <a:xfrm>
            <a:off x="4700281" y="2373036"/>
            <a:ext cx="3899798"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8" name="Rounded Rectangle 119">
            <a:extLst>
              <a:ext uri="{FF2B5EF4-FFF2-40B4-BE49-F238E27FC236}">
                <a16:creationId xmlns:a16="http://schemas.microsoft.com/office/drawing/2014/main" id="{B3112024-7E27-470B-9296-EEBEE06B02F0}"/>
              </a:ext>
            </a:extLst>
          </p:cNvPr>
          <p:cNvSpPr/>
          <p:nvPr/>
        </p:nvSpPr>
        <p:spPr>
          <a:xfrm>
            <a:off x="2438584" y="2633153"/>
            <a:ext cx="2229391"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59" name="Rounded Rectangle 122">
            <a:extLst>
              <a:ext uri="{FF2B5EF4-FFF2-40B4-BE49-F238E27FC236}">
                <a16:creationId xmlns:a16="http://schemas.microsoft.com/office/drawing/2014/main" id="{607D8656-16FD-42EF-9DA3-5A70FEE6A416}"/>
              </a:ext>
            </a:extLst>
          </p:cNvPr>
          <p:cNvSpPr/>
          <p:nvPr/>
        </p:nvSpPr>
        <p:spPr>
          <a:xfrm>
            <a:off x="5036824" y="2633153"/>
            <a:ext cx="2229391"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60" name="Rounded Rectangle 125">
            <a:extLst>
              <a:ext uri="{FF2B5EF4-FFF2-40B4-BE49-F238E27FC236}">
                <a16:creationId xmlns:a16="http://schemas.microsoft.com/office/drawing/2014/main" id="{7A5DCBF0-A8B2-4A09-82B9-6B0713DB0775}"/>
              </a:ext>
            </a:extLst>
          </p:cNvPr>
          <p:cNvSpPr/>
          <p:nvPr/>
        </p:nvSpPr>
        <p:spPr>
          <a:xfrm>
            <a:off x="7613885" y="2633153"/>
            <a:ext cx="2229391"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61" name="Rounded Rectangle 128">
            <a:extLst>
              <a:ext uri="{FF2B5EF4-FFF2-40B4-BE49-F238E27FC236}">
                <a16:creationId xmlns:a16="http://schemas.microsoft.com/office/drawing/2014/main" id="{E5CFC3A0-76B3-4B42-82E5-6DF9D60373B6}"/>
              </a:ext>
            </a:extLst>
          </p:cNvPr>
          <p:cNvSpPr/>
          <p:nvPr/>
        </p:nvSpPr>
        <p:spPr>
          <a:xfrm>
            <a:off x="3894516" y="2919147"/>
            <a:ext cx="2057400"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sp>
        <p:nvSpPr>
          <p:cNvPr id="62" name="Rounded Rectangle 131">
            <a:extLst>
              <a:ext uri="{FF2B5EF4-FFF2-40B4-BE49-F238E27FC236}">
                <a16:creationId xmlns:a16="http://schemas.microsoft.com/office/drawing/2014/main" id="{CF02A12D-6F62-437C-AF58-3243C5855E2F}"/>
              </a:ext>
            </a:extLst>
          </p:cNvPr>
          <p:cNvSpPr/>
          <p:nvPr/>
        </p:nvSpPr>
        <p:spPr>
          <a:xfrm>
            <a:off x="6161736" y="2918237"/>
            <a:ext cx="3899798"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p:txBody>
      </p:sp>
      <p:cxnSp>
        <p:nvCxnSpPr>
          <p:cNvPr id="63" name="Straight Connector 62">
            <a:extLst>
              <a:ext uri="{FF2B5EF4-FFF2-40B4-BE49-F238E27FC236}">
                <a16:creationId xmlns:a16="http://schemas.microsoft.com/office/drawing/2014/main" id="{4398F938-207D-428B-96B5-7AF691EEAE3D}"/>
              </a:ext>
            </a:extLst>
          </p:cNvPr>
          <p:cNvCxnSpPr/>
          <p:nvPr/>
        </p:nvCxnSpPr>
        <p:spPr>
          <a:xfrm flipH="1">
            <a:off x="4239001" y="2018372"/>
            <a:ext cx="6350" cy="2504283"/>
          </a:xfrm>
          <a:prstGeom prst="line">
            <a:avLst/>
          </a:prstGeom>
          <a:ln w="762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BF27BE5-AC0D-4C20-989F-8B53CB6ADFC9}"/>
              </a:ext>
            </a:extLst>
          </p:cNvPr>
          <p:cNvCxnSpPr/>
          <p:nvPr/>
        </p:nvCxnSpPr>
        <p:spPr>
          <a:xfrm flipH="1">
            <a:off x="6235188" y="1970431"/>
            <a:ext cx="6350" cy="2504283"/>
          </a:xfrm>
          <a:prstGeom prst="line">
            <a:avLst/>
          </a:prstGeom>
          <a:ln w="762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592D53C-32F1-4DF8-9187-58AFE98D5965}"/>
              </a:ext>
            </a:extLst>
          </p:cNvPr>
          <p:cNvCxnSpPr>
            <a:cxnSpLocks/>
          </p:cNvCxnSpPr>
          <p:nvPr/>
        </p:nvCxnSpPr>
        <p:spPr>
          <a:xfrm>
            <a:off x="8188162" y="1878434"/>
            <a:ext cx="0" cy="2644221"/>
          </a:xfrm>
          <a:prstGeom prst="line">
            <a:avLst/>
          </a:prstGeom>
          <a:ln w="762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BD8C765-04D4-47DA-BC72-D00FF4F48767}"/>
              </a:ext>
            </a:extLst>
          </p:cNvPr>
          <p:cNvSpPr txBox="1"/>
          <p:nvPr/>
        </p:nvSpPr>
        <p:spPr>
          <a:xfrm>
            <a:off x="2639470" y="4209144"/>
            <a:ext cx="1469424" cy="276999"/>
          </a:xfrm>
          <a:prstGeom prst="wedgeRectCallout">
            <a:avLst>
              <a:gd name="adj1" fmla="val 55338"/>
              <a:gd name="adj2" fmla="val -116774"/>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marL="0" algn="l" defTabSz="914400" rtl="0" eaLnBrk="1" latinLnBrk="0" hangingPunct="1"/>
            <a:r>
              <a:rPr lang="en-CA" sz="1200" b="1" i="0" kern="1200" dirty="0">
                <a:solidFill>
                  <a:schemeClr val="bg1"/>
                </a:solidFill>
                <a:effectLst/>
                <a:latin typeface="Roboto Condensed Light" panose="020B0604020202020204" charset="0"/>
                <a:ea typeface="Roboto Condensed Light" panose="020B0604020202020204" charset="0"/>
              </a:rPr>
              <a:t>Learning milestone</a:t>
            </a:r>
            <a:endParaRPr lang="en-US" sz="1000" b="0" kern="1200" dirty="0">
              <a:solidFill>
                <a:schemeClr val="bg1"/>
              </a:solidFill>
              <a:latin typeface="Roboto Condensed Light" panose="020B0604020202020204" charset="0"/>
              <a:ea typeface="Roboto Condensed Light" panose="020B0604020202020204" charset="0"/>
            </a:endParaRPr>
          </a:p>
        </p:txBody>
      </p:sp>
      <p:sp>
        <p:nvSpPr>
          <p:cNvPr id="7" name="TextBox 6">
            <a:extLst>
              <a:ext uri="{FF2B5EF4-FFF2-40B4-BE49-F238E27FC236}">
                <a16:creationId xmlns:a16="http://schemas.microsoft.com/office/drawing/2014/main" id="{5F6CFA40-4C66-45B1-BD16-70622D8891F6}"/>
              </a:ext>
            </a:extLst>
          </p:cNvPr>
          <p:cNvSpPr txBox="1"/>
          <p:nvPr/>
        </p:nvSpPr>
        <p:spPr>
          <a:xfrm>
            <a:off x="4476355" y="4209144"/>
            <a:ext cx="1650323" cy="276999"/>
          </a:xfrm>
          <a:prstGeom prst="wedgeRectCallout">
            <a:avLst>
              <a:gd name="adj1" fmla="val 55097"/>
              <a:gd name="adj2" fmla="val -123650"/>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marL="0" algn="l" defTabSz="914400" rtl="0" eaLnBrk="1" latinLnBrk="0" hangingPunct="1"/>
            <a:r>
              <a:rPr lang="en-CA" sz="1200" b="1" i="0" kern="1200" dirty="0">
                <a:solidFill>
                  <a:schemeClr val="bg1"/>
                </a:solidFill>
                <a:effectLst/>
                <a:latin typeface="Roboto Condensed Light" panose="020B0604020202020204" charset="0"/>
                <a:ea typeface="Roboto Condensed Light" panose="020B0604020202020204" charset="0"/>
              </a:rPr>
              <a:t>Features A,B,C complete</a:t>
            </a:r>
            <a:endParaRPr lang="en-US" sz="1000" b="0" kern="1200" dirty="0">
              <a:solidFill>
                <a:schemeClr val="bg1"/>
              </a:solidFill>
              <a:latin typeface="Roboto Condensed Light" panose="020B0604020202020204" charset="0"/>
              <a:ea typeface="Roboto Condensed Light" panose="020B0604020202020204" charset="0"/>
            </a:endParaRPr>
          </a:p>
        </p:txBody>
      </p:sp>
      <p:sp>
        <p:nvSpPr>
          <p:cNvPr id="8" name="TextBox 7">
            <a:extLst>
              <a:ext uri="{FF2B5EF4-FFF2-40B4-BE49-F238E27FC236}">
                <a16:creationId xmlns:a16="http://schemas.microsoft.com/office/drawing/2014/main" id="{7D548044-4AE7-4395-B6B3-FCEC3B28240E}"/>
              </a:ext>
            </a:extLst>
          </p:cNvPr>
          <p:cNvSpPr txBox="1"/>
          <p:nvPr/>
        </p:nvSpPr>
        <p:spPr>
          <a:xfrm>
            <a:off x="6444348" y="4209144"/>
            <a:ext cx="1491490" cy="276999"/>
          </a:xfrm>
          <a:prstGeom prst="wedgeRectCallout">
            <a:avLst>
              <a:gd name="adj1" fmla="val 66761"/>
              <a:gd name="adj2" fmla="val -136682"/>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marL="0" algn="l" defTabSz="914400" rtl="0" eaLnBrk="1" latinLnBrk="0" hangingPunct="1"/>
            <a:r>
              <a:rPr lang="en-CA" sz="1200" b="1" i="0" kern="1200" dirty="0">
                <a:solidFill>
                  <a:schemeClr val="bg1"/>
                </a:solidFill>
                <a:effectLst/>
                <a:latin typeface="Roboto Condensed Light" panose="020B0604020202020204" charset="0"/>
                <a:ea typeface="Roboto Condensed Light" panose="020B0604020202020204" charset="0"/>
              </a:rPr>
              <a:t>MVP or major release</a:t>
            </a:r>
            <a:endParaRPr lang="en-US" sz="1000" b="0" kern="1200" dirty="0">
              <a:solidFill>
                <a:schemeClr val="bg1"/>
              </a:solidFill>
              <a:latin typeface="Roboto Condensed Light" panose="020B0604020202020204" charset="0"/>
              <a:ea typeface="Roboto Condensed Light" panose="020B0604020202020204" charset="0"/>
            </a:endParaRPr>
          </a:p>
        </p:txBody>
      </p:sp>
      <p:sp>
        <p:nvSpPr>
          <p:cNvPr id="67" name="Rectangle 97">
            <a:extLst>
              <a:ext uri="{FF2B5EF4-FFF2-40B4-BE49-F238E27FC236}">
                <a16:creationId xmlns:a16="http://schemas.microsoft.com/office/drawing/2014/main" id="{53F9036B-DDEB-4617-9695-4B88764BC899}"/>
              </a:ext>
            </a:extLst>
          </p:cNvPr>
          <p:cNvSpPr/>
          <p:nvPr/>
        </p:nvSpPr>
        <p:spPr>
          <a:xfrm>
            <a:off x="154371" y="4539134"/>
            <a:ext cx="3160329" cy="2054172"/>
          </a:xfrm>
          <a:prstGeom prst="rect">
            <a:avLst/>
          </a:prstGeom>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fontAlgn="base">
              <a:spcBef>
                <a:spcPct val="0"/>
              </a:spcBef>
              <a:spcAft>
                <a:spcPct val="0"/>
              </a:spcAft>
              <a:defRPr/>
            </a:pPr>
            <a:r>
              <a:rPr kumimoji="0" lang="en-CA" sz="1400" b="1"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rPr>
              <a:t>Info-Tech best practice</a:t>
            </a:r>
            <a:endParaRPr kumimoji="0" lang="en-CA" sz="14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endParaRPr>
          </a:p>
          <a:p>
            <a:pPr marL="252000" fontAlgn="base">
              <a:spcBef>
                <a:spcPct val="0"/>
              </a:spcBef>
              <a:spcAft>
                <a:spcPct val="0"/>
              </a:spcAft>
              <a:defRPr/>
            </a:pPr>
            <a:r>
              <a:rPr lang="en-CA" sz="1300" dirty="0">
                <a:solidFill>
                  <a:schemeClr val="bg1"/>
                </a:solidFill>
                <a:latin typeface="Roboto Condensed Light" panose="02000000000000000000" pitchFamily="2" charset="0"/>
                <a:ea typeface="Roboto Condensed Light" panose="02000000000000000000" pitchFamily="2" charset="0"/>
              </a:rPr>
              <a:t>Product management isn’t just about managing the product backlog and development cycles.</a:t>
            </a:r>
            <a:endParaRPr lang="en-CA" sz="1300" dirty="0">
              <a:solidFill>
                <a:schemeClr val="bg1"/>
              </a:solidFill>
              <a:latin typeface="Roboto Condensed Light" panose="02000000000000000000" pitchFamily="2" charset="0"/>
            </a:endParaRPr>
          </a:p>
          <a:p>
            <a:pPr marL="252000" marR="0" lvl="0" indent="0" algn="l" defTabSz="914400" rtl="0" eaLnBrk="1" fontAlgn="base" latinLnBrk="0" hangingPunct="1">
              <a:lnSpc>
                <a:spcPct val="100000"/>
              </a:lnSpc>
              <a:spcBef>
                <a:spcPct val="0"/>
              </a:spcBef>
              <a:spcAft>
                <a:spcPct val="0"/>
              </a:spcAft>
              <a:buClrTx/>
              <a:buSzTx/>
              <a:buFontTx/>
              <a:buNone/>
              <a:tabLst/>
              <a:defRPr/>
            </a:pPr>
            <a:r>
              <a:rPr kumimoji="0" lang="en-CA" sz="13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rPr>
              <a:t>Teams need to manage key milestones such as learning milestones, test releases, product releases, phase gates, and other organizational checkpoints!</a:t>
            </a:r>
          </a:p>
        </p:txBody>
      </p:sp>
    </p:spTree>
    <p:extLst>
      <p:ext uri="{BB962C8B-B14F-4D97-AF65-F5344CB8AC3E}">
        <p14:creationId xmlns:p14="http://schemas.microsoft.com/office/powerpoint/2010/main" val="24895385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622065-49C0-467A-B4A0-952271E81AEF}"/>
              </a:ext>
            </a:extLst>
          </p:cNvPr>
          <p:cNvPicPr>
            <a:picLocks noChangeAspect="1"/>
          </p:cNvPicPr>
          <p:nvPr/>
        </p:nvPicPr>
        <p:blipFill>
          <a:blip r:embed="rId3"/>
          <a:stretch>
            <a:fillRect/>
          </a:stretch>
        </p:blipFill>
        <p:spPr>
          <a:xfrm>
            <a:off x="2583957" y="448"/>
            <a:ext cx="1786812" cy="6857552"/>
          </a:xfrm>
          <a:prstGeom prst="rect">
            <a:avLst/>
          </a:prstGeom>
        </p:spPr>
      </p:pic>
      <p:grpSp>
        <p:nvGrpSpPr>
          <p:cNvPr id="25" name="Group 24">
            <a:extLst>
              <a:ext uri="{FF2B5EF4-FFF2-40B4-BE49-F238E27FC236}">
                <a16:creationId xmlns:a16="http://schemas.microsoft.com/office/drawing/2014/main" id="{B0E4ED8B-0F1A-0311-3D47-4B5F2F28A359}"/>
              </a:ext>
            </a:extLst>
          </p:cNvPr>
          <p:cNvGrpSpPr/>
          <p:nvPr/>
        </p:nvGrpSpPr>
        <p:grpSpPr>
          <a:xfrm>
            <a:off x="6615549" y="2758607"/>
            <a:ext cx="1669843" cy="208383"/>
            <a:chOff x="4757812" y="5527388"/>
            <a:chExt cx="1657928" cy="208410"/>
          </a:xfrm>
        </p:grpSpPr>
        <p:cxnSp>
          <p:nvCxnSpPr>
            <p:cNvPr id="26" name="Straight Connector 25">
              <a:extLst>
                <a:ext uri="{FF2B5EF4-FFF2-40B4-BE49-F238E27FC236}">
                  <a16:creationId xmlns:a16="http://schemas.microsoft.com/office/drawing/2014/main" id="{3CFA8EBE-741D-6765-0298-49154EC2ED03}"/>
                </a:ext>
              </a:extLst>
            </p:cNvPr>
            <p:cNvCxnSpPr>
              <a:cxnSpLocks/>
              <a:stCxn id="28" idx="2"/>
            </p:cNvCxnSpPr>
            <p:nvPr/>
          </p:nvCxnSpPr>
          <p:spPr>
            <a:xfrm flipH="1" flipV="1">
              <a:off x="4757812" y="5625256"/>
              <a:ext cx="1424035" cy="6337"/>
            </a:xfrm>
            <a:prstGeom prst="line">
              <a:avLst/>
            </a:prstGeom>
            <a:ln>
              <a:solidFill>
                <a:schemeClr val="accent1">
                  <a:lumMod val="20000"/>
                  <a:lumOff val="80000"/>
                </a:schemeClr>
              </a:solidFill>
            </a:ln>
          </p:spPr>
          <p:style>
            <a:lnRef idx="3">
              <a:schemeClr val="accent1"/>
            </a:lnRef>
            <a:fillRef idx="0">
              <a:schemeClr val="accent1"/>
            </a:fillRef>
            <a:effectRef idx="2">
              <a:schemeClr val="accent1"/>
            </a:effectRef>
            <a:fontRef idx="minor">
              <a:schemeClr val="tx1"/>
            </a:fontRef>
          </p:style>
        </p:cxnSp>
        <p:sp>
          <p:nvSpPr>
            <p:cNvPr id="28" name="Oval 27">
              <a:extLst>
                <a:ext uri="{FF2B5EF4-FFF2-40B4-BE49-F238E27FC236}">
                  <a16:creationId xmlns:a16="http://schemas.microsoft.com/office/drawing/2014/main" id="{DF51132A-0869-3607-25F0-8E84CA6638B1}"/>
                </a:ext>
              </a:extLst>
            </p:cNvPr>
            <p:cNvSpPr/>
            <p:nvPr/>
          </p:nvSpPr>
          <p:spPr>
            <a:xfrm>
              <a:off x="6181847" y="5527388"/>
              <a:ext cx="233893" cy="208410"/>
            </a:xfrm>
            <a:prstGeom prst="ellips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panose="02000000000000000000" pitchFamily="2" charset="0"/>
              </a:endParaRPr>
            </a:p>
          </p:txBody>
        </p:sp>
      </p:grpSp>
      <p:grpSp>
        <p:nvGrpSpPr>
          <p:cNvPr id="22" name="Group 21">
            <a:extLst>
              <a:ext uri="{FF2B5EF4-FFF2-40B4-BE49-F238E27FC236}">
                <a16:creationId xmlns:a16="http://schemas.microsoft.com/office/drawing/2014/main" id="{5A8A20C3-497C-4B54-72D6-824DB8945ADF}"/>
              </a:ext>
            </a:extLst>
          </p:cNvPr>
          <p:cNvGrpSpPr/>
          <p:nvPr/>
        </p:nvGrpSpPr>
        <p:grpSpPr>
          <a:xfrm>
            <a:off x="6615549" y="4085766"/>
            <a:ext cx="1669843" cy="208383"/>
            <a:chOff x="4757812" y="5527388"/>
            <a:chExt cx="1657928" cy="208410"/>
          </a:xfrm>
        </p:grpSpPr>
        <p:cxnSp>
          <p:nvCxnSpPr>
            <p:cNvPr id="23" name="Straight Connector 22">
              <a:extLst>
                <a:ext uri="{FF2B5EF4-FFF2-40B4-BE49-F238E27FC236}">
                  <a16:creationId xmlns:a16="http://schemas.microsoft.com/office/drawing/2014/main" id="{5A4225DE-183B-5880-4D37-0C338C93058C}"/>
                </a:ext>
              </a:extLst>
            </p:cNvPr>
            <p:cNvCxnSpPr>
              <a:cxnSpLocks/>
              <a:stCxn id="24" idx="2"/>
            </p:cNvCxnSpPr>
            <p:nvPr/>
          </p:nvCxnSpPr>
          <p:spPr>
            <a:xfrm flipH="1" flipV="1">
              <a:off x="4757812" y="5625256"/>
              <a:ext cx="1424035" cy="6337"/>
            </a:xfrm>
            <a:prstGeom prst="line">
              <a:avLst/>
            </a:prstGeom>
            <a:ln>
              <a:solidFill>
                <a:schemeClr val="accent1">
                  <a:lumMod val="20000"/>
                  <a:lumOff val="80000"/>
                </a:schemeClr>
              </a:solidFill>
            </a:ln>
          </p:spPr>
          <p:style>
            <a:lnRef idx="3">
              <a:schemeClr val="accent1"/>
            </a:lnRef>
            <a:fillRef idx="0">
              <a:schemeClr val="accent1"/>
            </a:fillRef>
            <a:effectRef idx="2">
              <a:schemeClr val="accent1"/>
            </a:effectRef>
            <a:fontRef idx="minor">
              <a:schemeClr val="tx1"/>
            </a:fontRef>
          </p:style>
        </p:cxnSp>
        <p:sp>
          <p:nvSpPr>
            <p:cNvPr id="24" name="Oval 23">
              <a:extLst>
                <a:ext uri="{FF2B5EF4-FFF2-40B4-BE49-F238E27FC236}">
                  <a16:creationId xmlns:a16="http://schemas.microsoft.com/office/drawing/2014/main" id="{F3DF82F8-F26E-08B5-42E6-EA5F9FF5AE3E}"/>
                </a:ext>
              </a:extLst>
            </p:cNvPr>
            <p:cNvSpPr/>
            <p:nvPr/>
          </p:nvSpPr>
          <p:spPr>
            <a:xfrm>
              <a:off x="6181847" y="5527388"/>
              <a:ext cx="233893" cy="208410"/>
            </a:xfrm>
            <a:prstGeom prst="ellips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panose="02000000000000000000" pitchFamily="2" charset="0"/>
              </a:endParaRPr>
            </a:p>
          </p:txBody>
        </p:sp>
      </p:grpSp>
      <p:sp>
        <p:nvSpPr>
          <p:cNvPr id="2" name="Title 1">
            <a:extLst>
              <a:ext uri="{FF2B5EF4-FFF2-40B4-BE49-F238E27FC236}">
                <a16:creationId xmlns:a16="http://schemas.microsoft.com/office/drawing/2014/main" id="{0930CBCB-86A7-5A46-97B8-FDBA4D65551F}"/>
              </a:ext>
            </a:extLst>
          </p:cNvPr>
          <p:cNvSpPr>
            <a:spLocks noGrp="1"/>
          </p:cNvSpPr>
          <p:nvPr>
            <p:ph type="title"/>
          </p:nvPr>
        </p:nvSpPr>
        <p:spPr>
          <a:xfrm>
            <a:off x="2889509" y="114372"/>
            <a:ext cx="8278171" cy="1130188"/>
          </a:xfrm>
        </p:spPr>
        <p:txBody>
          <a:bodyPr/>
          <a:lstStyle/>
          <a:p>
            <a:r>
              <a:rPr lang="en-US" dirty="0"/>
              <a:t>A backlog stores and organizes PBIs at various stages of readiness</a:t>
            </a:r>
          </a:p>
        </p:txBody>
      </p:sp>
      <p:grpSp>
        <p:nvGrpSpPr>
          <p:cNvPr id="5" name="Group 4">
            <a:extLst>
              <a:ext uri="{FF2B5EF4-FFF2-40B4-BE49-F238E27FC236}">
                <a16:creationId xmlns:a16="http://schemas.microsoft.com/office/drawing/2014/main" id="{255E0944-5223-427D-BAD1-B105F5A4964E}"/>
              </a:ext>
            </a:extLst>
          </p:cNvPr>
          <p:cNvGrpSpPr/>
          <p:nvPr/>
        </p:nvGrpSpPr>
        <p:grpSpPr>
          <a:xfrm>
            <a:off x="8450562" y="2326649"/>
            <a:ext cx="3743026" cy="1206490"/>
            <a:chOff x="6154668" y="1620685"/>
            <a:chExt cx="3756869" cy="1206647"/>
          </a:xfrm>
        </p:grpSpPr>
        <p:sp>
          <p:nvSpPr>
            <p:cNvPr id="47" name="TextBox 46">
              <a:extLst>
                <a:ext uri="{FF2B5EF4-FFF2-40B4-BE49-F238E27FC236}">
                  <a16:creationId xmlns:a16="http://schemas.microsoft.com/office/drawing/2014/main" id="{15C26577-3116-D442-8FFB-9C4EE5307668}"/>
                </a:ext>
              </a:extLst>
            </p:cNvPr>
            <p:cNvSpPr txBox="1"/>
            <p:nvPr/>
          </p:nvSpPr>
          <p:spPr>
            <a:xfrm>
              <a:off x="6158571" y="1620685"/>
              <a:ext cx="1145881" cy="353989"/>
            </a:xfrm>
            <a:prstGeom prst="rect">
              <a:avLst/>
            </a:prstGeom>
            <a:noFill/>
          </p:spPr>
          <p:txBody>
            <a:bodyPr wrap="none" rtlCol="0" anchor="ctr" anchorCtr="0">
              <a:spAutoFit/>
            </a:bodyPr>
            <a:lstStyle/>
            <a:p>
              <a:r>
                <a:rPr lang="en-US" sz="1700" b="1" dirty="0">
                  <a:solidFill>
                    <a:schemeClr val="tx2"/>
                  </a:solidFill>
                  <a:latin typeface="Montserrat SemiBold" pitchFamily="2" charset="77"/>
                  <a:ea typeface="League Spartan" charset="0"/>
                  <a:cs typeface="Poppins" pitchFamily="2" charset="77"/>
                </a:rPr>
                <a:t>3 – Ideas</a:t>
              </a:r>
            </a:p>
          </p:txBody>
        </p:sp>
        <p:sp>
          <p:nvSpPr>
            <p:cNvPr id="48" name="Subtitle 2">
              <a:extLst>
                <a:ext uri="{FF2B5EF4-FFF2-40B4-BE49-F238E27FC236}">
                  <a16:creationId xmlns:a16="http://schemas.microsoft.com/office/drawing/2014/main" id="{EC7ECE9F-6918-1149-9785-989DF22B32E1}"/>
                </a:ext>
              </a:extLst>
            </p:cNvPr>
            <p:cNvSpPr txBox="1">
              <a:spLocks/>
            </p:cNvSpPr>
            <p:nvPr/>
          </p:nvSpPr>
          <p:spPr>
            <a:xfrm>
              <a:off x="6154668" y="1961578"/>
              <a:ext cx="3756869" cy="865754"/>
            </a:xfrm>
            <a:prstGeom prst="rect">
              <a:avLst/>
            </a:prstGeom>
          </p:spPr>
          <p:txBody>
            <a:bodyPr vert="horz" wrap="square" lIns="108731" tIns="54366" rIns="108731" bIns="54366"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pPr>
              <a:r>
                <a:rPr lang="en-US" sz="1400" dirty="0">
                  <a:latin typeface="Roboto Condensed Light" panose="020B0604020202020204" charset="0"/>
                  <a:ea typeface="Roboto Condensed Light" panose="020B0604020202020204" charset="0"/>
                </a:rPr>
                <a:t>Composed of raw, vague, and potentially large ideas that have yet to go through any formal valuation</a:t>
              </a:r>
              <a:endParaRPr lang="en-CA" sz="1400" dirty="0">
                <a:latin typeface="Roboto Condensed Light" panose="020B0604020202020204" charset="0"/>
                <a:ea typeface="Roboto Condensed Light" panose="020B0604020202020204" charset="0"/>
              </a:endParaRPr>
            </a:p>
          </p:txBody>
        </p:sp>
      </p:grpSp>
      <p:grpSp>
        <p:nvGrpSpPr>
          <p:cNvPr id="6" name="Group 5">
            <a:extLst>
              <a:ext uri="{FF2B5EF4-FFF2-40B4-BE49-F238E27FC236}">
                <a16:creationId xmlns:a16="http://schemas.microsoft.com/office/drawing/2014/main" id="{F47A894B-5651-40AF-AE40-C1B701A7DCA8}"/>
              </a:ext>
            </a:extLst>
          </p:cNvPr>
          <p:cNvGrpSpPr/>
          <p:nvPr/>
        </p:nvGrpSpPr>
        <p:grpSpPr>
          <a:xfrm>
            <a:off x="8454494" y="3678704"/>
            <a:ext cx="3739094" cy="689426"/>
            <a:chOff x="6158571" y="3354916"/>
            <a:chExt cx="3756869" cy="689516"/>
          </a:xfrm>
        </p:grpSpPr>
        <p:sp>
          <p:nvSpPr>
            <p:cNvPr id="49" name="TextBox 48">
              <a:extLst>
                <a:ext uri="{FF2B5EF4-FFF2-40B4-BE49-F238E27FC236}">
                  <a16:creationId xmlns:a16="http://schemas.microsoft.com/office/drawing/2014/main" id="{7873EC2A-8E56-064C-8268-B67F8C007F49}"/>
                </a:ext>
              </a:extLst>
            </p:cNvPr>
            <p:cNvSpPr txBox="1"/>
            <p:nvPr/>
          </p:nvSpPr>
          <p:spPr>
            <a:xfrm>
              <a:off x="6162474" y="3354916"/>
              <a:ext cx="1569070" cy="353989"/>
            </a:xfrm>
            <a:prstGeom prst="rect">
              <a:avLst/>
            </a:prstGeom>
            <a:noFill/>
          </p:spPr>
          <p:txBody>
            <a:bodyPr wrap="none" rtlCol="0" anchor="ctr" anchorCtr="0">
              <a:spAutoFit/>
            </a:bodyPr>
            <a:lstStyle/>
            <a:p>
              <a:r>
                <a:rPr lang="en-US" sz="1700" b="1" dirty="0">
                  <a:solidFill>
                    <a:schemeClr val="tx2"/>
                  </a:solidFill>
                  <a:latin typeface="Montserrat SemiBold" pitchFamily="2" charset="77"/>
                  <a:ea typeface="League Spartan" charset="0"/>
                  <a:cs typeface="Poppins" pitchFamily="2" charset="77"/>
                </a:rPr>
                <a:t>2 – Qualified</a:t>
              </a:r>
            </a:p>
          </p:txBody>
        </p:sp>
        <p:sp>
          <p:nvSpPr>
            <p:cNvPr id="50" name="Subtitle 2">
              <a:extLst>
                <a:ext uri="{FF2B5EF4-FFF2-40B4-BE49-F238E27FC236}">
                  <a16:creationId xmlns:a16="http://schemas.microsoft.com/office/drawing/2014/main" id="{114C6EFC-BC04-BA43-AE1C-C383C9E0416F}"/>
                </a:ext>
              </a:extLst>
            </p:cNvPr>
            <p:cNvSpPr txBox="1">
              <a:spLocks/>
            </p:cNvSpPr>
            <p:nvPr/>
          </p:nvSpPr>
          <p:spPr>
            <a:xfrm>
              <a:off x="6158571" y="3695809"/>
              <a:ext cx="3756869" cy="348623"/>
            </a:xfrm>
            <a:prstGeom prst="rect">
              <a:avLst/>
            </a:prstGeom>
          </p:spPr>
          <p:txBody>
            <a:bodyPr vert="horz" wrap="square" lIns="108731" tIns="54366" rIns="108731" bIns="54366"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pPr>
              <a:r>
                <a:rPr lang="en-US" sz="1400" dirty="0">
                  <a:latin typeface="Roboto Condensed Light" panose="020B0604020202020204" charset="0"/>
                  <a:ea typeface="Roboto Condensed Light" panose="020B0604020202020204" charset="0"/>
                </a:rPr>
                <a:t>Researched and qualified PBIs awaiting refinement</a:t>
              </a:r>
              <a:endParaRPr lang="en-CA" sz="1400" dirty="0">
                <a:latin typeface="Roboto Condensed Light" panose="020B0604020202020204" charset="0"/>
                <a:ea typeface="Roboto Condensed Light" panose="020B0604020202020204" charset="0"/>
              </a:endParaRPr>
            </a:p>
          </p:txBody>
        </p:sp>
      </p:grpSp>
      <p:grpSp>
        <p:nvGrpSpPr>
          <p:cNvPr id="7" name="Group 6">
            <a:extLst>
              <a:ext uri="{FF2B5EF4-FFF2-40B4-BE49-F238E27FC236}">
                <a16:creationId xmlns:a16="http://schemas.microsoft.com/office/drawing/2014/main" id="{F431D1C0-0812-4AA9-905B-E3D66E70A99C}"/>
              </a:ext>
            </a:extLst>
          </p:cNvPr>
          <p:cNvGrpSpPr/>
          <p:nvPr/>
        </p:nvGrpSpPr>
        <p:grpSpPr>
          <a:xfrm>
            <a:off x="8432037" y="4815624"/>
            <a:ext cx="3739095" cy="960365"/>
            <a:chOff x="6136273" y="4876388"/>
            <a:chExt cx="3859611" cy="960490"/>
          </a:xfrm>
        </p:grpSpPr>
        <p:sp>
          <p:nvSpPr>
            <p:cNvPr id="46" name="Subtitle 2">
              <a:extLst>
                <a:ext uri="{FF2B5EF4-FFF2-40B4-BE49-F238E27FC236}">
                  <a16:creationId xmlns:a16="http://schemas.microsoft.com/office/drawing/2014/main" id="{95FE5F0B-E996-9F4E-9838-520EE8EF6955}"/>
                </a:ext>
              </a:extLst>
            </p:cNvPr>
            <p:cNvSpPr txBox="1">
              <a:spLocks/>
            </p:cNvSpPr>
            <p:nvPr/>
          </p:nvSpPr>
          <p:spPr>
            <a:xfrm>
              <a:off x="6136273" y="5230331"/>
              <a:ext cx="3859611" cy="606547"/>
            </a:xfrm>
            <a:prstGeom prst="rect">
              <a:avLst/>
            </a:prstGeom>
          </p:spPr>
          <p:txBody>
            <a:bodyPr vert="horz" wrap="square" lIns="108731" tIns="54366" rIns="108731" bIns="54366"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pPr>
              <a:r>
                <a:rPr lang="en-US" sz="1400" dirty="0">
                  <a:latin typeface="Roboto Condensed Light" panose="020B0604020202020204" charset="0"/>
                  <a:ea typeface="Roboto Condensed Light" panose="020B0604020202020204" charset="0"/>
                </a:rPr>
                <a:t>Discrete, refined PBIs that are ready to be placed in your development team’s sprint plans</a:t>
              </a:r>
              <a:endParaRPr lang="en-CA" sz="1400" dirty="0">
                <a:latin typeface="Roboto Condensed Light" panose="020B0604020202020204" charset="0"/>
                <a:ea typeface="Roboto Condensed Light" panose="020B0604020202020204" charset="0"/>
              </a:endParaRPr>
            </a:p>
          </p:txBody>
        </p:sp>
        <p:sp>
          <p:nvSpPr>
            <p:cNvPr id="27" name="TextBox 26">
              <a:extLst>
                <a:ext uri="{FF2B5EF4-FFF2-40B4-BE49-F238E27FC236}">
                  <a16:creationId xmlns:a16="http://schemas.microsoft.com/office/drawing/2014/main" id="{DC9AAE32-6DE5-499F-B689-FB0ECA6FD832}"/>
                </a:ext>
              </a:extLst>
            </p:cNvPr>
            <p:cNvSpPr txBox="1"/>
            <p:nvPr/>
          </p:nvSpPr>
          <p:spPr>
            <a:xfrm>
              <a:off x="6140176" y="4876388"/>
              <a:ext cx="1281361" cy="353943"/>
            </a:xfrm>
            <a:prstGeom prst="rect">
              <a:avLst/>
            </a:prstGeom>
            <a:noFill/>
          </p:spPr>
          <p:txBody>
            <a:bodyPr wrap="none" rtlCol="0" anchor="ctr" anchorCtr="0">
              <a:spAutoFit/>
            </a:bodyPr>
            <a:lstStyle/>
            <a:p>
              <a:r>
                <a:rPr lang="en-US" sz="1700" b="1" dirty="0">
                  <a:solidFill>
                    <a:schemeClr val="tx2"/>
                  </a:solidFill>
                  <a:latin typeface="Montserrat SemiBold" pitchFamily="2" charset="77"/>
                  <a:ea typeface="League Spartan" charset="0"/>
                  <a:cs typeface="Poppins" pitchFamily="2" charset="77"/>
                </a:rPr>
                <a:t>1 – Ready</a:t>
              </a:r>
            </a:p>
          </p:txBody>
        </p:sp>
      </p:grpSp>
      <p:grpSp>
        <p:nvGrpSpPr>
          <p:cNvPr id="13" name="Group 12">
            <a:extLst>
              <a:ext uri="{FF2B5EF4-FFF2-40B4-BE49-F238E27FC236}">
                <a16:creationId xmlns:a16="http://schemas.microsoft.com/office/drawing/2014/main" id="{83163F79-60CE-40B8-81F1-9E94B5633F0C}"/>
              </a:ext>
            </a:extLst>
          </p:cNvPr>
          <p:cNvGrpSpPr/>
          <p:nvPr/>
        </p:nvGrpSpPr>
        <p:grpSpPr>
          <a:xfrm>
            <a:off x="6615549" y="5262317"/>
            <a:ext cx="1669843" cy="208383"/>
            <a:chOff x="4757812" y="5527388"/>
            <a:chExt cx="1657928" cy="208410"/>
          </a:xfrm>
        </p:grpSpPr>
        <p:cxnSp>
          <p:nvCxnSpPr>
            <p:cNvPr id="9" name="Straight Connector 8">
              <a:extLst>
                <a:ext uri="{FF2B5EF4-FFF2-40B4-BE49-F238E27FC236}">
                  <a16:creationId xmlns:a16="http://schemas.microsoft.com/office/drawing/2014/main" id="{149F9157-5333-4E3F-AF68-09A7D4DB359A}"/>
                </a:ext>
              </a:extLst>
            </p:cNvPr>
            <p:cNvCxnSpPr>
              <a:cxnSpLocks/>
              <a:stCxn id="12" idx="2"/>
            </p:cNvCxnSpPr>
            <p:nvPr/>
          </p:nvCxnSpPr>
          <p:spPr>
            <a:xfrm flipH="1" flipV="1">
              <a:off x="4757812" y="5625256"/>
              <a:ext cx="1424035" cy="6337"/>
            </a:xfrm>
            <a:prstGeom prst="line">
              <a:avLst/>
            </a:prstGeom>
            <a:ln>
              <a:solidFill>
                <a:schemeClr val="accent1">
                  <a:lumMod val="20000"/>
                  <a:lumOff val="80000"/>
                </a:schemeClr>
              </a:solidFill>
            </a:ln>
          </p:spPr>
          <p:style>
            <a:lnRef idx="3">
              <a:schemeClr val="accent1"/>
            </a:lnRef>
            <a:fillRef idx="0">
              <a:schemeClr val="accent1"/>
            </a:fillRef>
            <a:effectRef idx="2">
              <a:schemeClr val="accent1"/>
            </a:effectRef>
            <a:fontRef idx="minor">
              <a:schemeClr val="tx1"/>
            </a:fontRef>
          </p:style>
        </p:cxnSp>
        <p:sp>
          <p:nvSpPr>
            <p:cNvPr id="12" name="Oval 11">
              <a:extLst>
                <a:ext uri="{FF2B5EF4-FFF2-40B4-BE49-F238E27FC236}">
                  <a16:creationId xmlns:a16="http://schemas.microsoft.com/office/drawing/2014/main" id="{0D752044-06BC-4A03-B95A-5ECC243A9EC3}"/>
                </a:ext>
              </a:extLst>
            </p:cNvPr>
            <p:cNvSpPr/>
            <p:nvPr/>
          </p:nvSpPr>
          <p:spPr>
            <a:xfrm>
              <a:off x="6181847" y="5527388"/>
              <a:ext cx="233893" cy="208410"/>
            </a:xfrm>
            <a:prstGeom prst="ellips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panose="02000000000000000000" pitchFamily="2" charset="0"/>
              </a:endParaRPr>
            </a:p>
          </p:txBody>
        </p:sp>
      </p:grpSp>
      <p:sp>
        <p:nvSpPr>
          <p:cNvPr id="66" name="TextBox 65">
            <a:extLst>
              <a:ext uri="{FF2B5EF4-FFF2-40B4-BE49-F238E27FC236}">
                <a16:creationId xmlns:a16="http://schemas.microsoft.com/office/drawing/2014/main" id="{0491E0AE-5431-4DD3-B832-83C929996875}"/>
              </a:ext>
            </a:extLst>
          </p:cNvPr>
          <p:cNvSpPr txBox="1"/>
          <p:nvPr/>
        </p:nvSpPr>
        <p:spPr>
          <a:xfrm>
            <a:off x="8450562" y="6356440"/>
            <a:ext cx="2060377" cy="246189"/>
          </a:xfrm>
          <a:prstGeom prst="rect">
            <a:avLst/>
          </a:prstGeom>
        </p:spPr>
        <p:txBody>
          <a:bodyPr wrap="square" rtlCol="0">
            <a:spAutoFit/>
          </a:bodyPr>
          <a:lstStyle/>
          <a:p>
            <a:r>
              <a:rPr lang="en-US" sz="1000" dirty="0">
                <a:latin typeface="Roboto Condensed Light" panose="020B0604020202020204" charset="0"/>
                <a:ea typeface="Roboto Condensed Light" panose="020B0604020202020204" charset="0"/>
              </a:rPr>
              <a:t>Adapted from </a:t>
            </a:r>
            <a:r>
              <a:rPr lang="en-US" sz="1000" i="1" dirty="0">
                <a:latin typeface="Roboto Condensed Light" panose="020B0604020202020204" charset="0"/>
                <a:ea typeface="Roboto Condensed Light" panose="020B0604020202020204" charset="0"/>
              </a:rPr>
              <a:t>Essential Scrum</a:t>
            </a:r>
            <a:endParaRPr lang="en-CA" sz="1000" i="1" dirty="0">
              <a:latin typeface="Roboto Condensed Light" panose="020B0604020202020204" charset="0"/>
              <a:ea typeface="Roboto Condensed Light" panose="020B0604020202020204" charset="0"/>
            </a:endParaRPr>
          </a:p>
        </p:txBody>
      </p:sp>
      <p:grpSp>
        <p:nvGrpSpPr>
          <p:cNvPr id="98" name="Group 97">
            <a:extLst>
              <a:ext uri="{FF2B5EF4-FFF2-40B4-BE49-F238E27FC236}">
                <a16:creationId xmlns:a16="http://schemas.microsoft.com/office/drawing/2014/main" id="{95D6EDFD-9590-4278-A3FE-D1021F0E10CC}"/>
              </a:ext>
            </a:extLst>
          </p:cNvPr>
          <p:cNvGrpSpPr/>
          <p:nvPr/>
        </p:nvGrpSpPr>
        <p:grpSpPr>
          <a:xfrm>
            <a:off x="4489082" y="2234084"/>
            <a:ext cx="3287279" cy="3577359"/>
            <a:chOff x="1611681" y="2441816"/>
            <a:chExt cx="3497939" cy="3626272"/>
          </a:xfrm>
        </p:grpSpPr>
        <p:sp>
          <p:nvSpPr>
            <p:cNvPr id="99" name="Freeform 39">
              <a:extLst>
                <a:ext uri="{FF2B5EF4-FFF2-40B4-BE49-F238E27FC236}">
                  <a16:creationId xmlns:a16="http://schemas.microsoft.com/office/drawing/2014/main" id="{B28E2FD0-00A2-44EC-9FD5-6911831F686D}"/>
                </a:ext>
              </a:extLst>
            </p:cNvPr>
            <p:cNvSpPr>
              <a:spLocks noChangeArrowheads="1"/>
            </p:cNvSpPr>
            <p:nvPr/>
          </p:nvSpPr>
          <p:spPr bwMode="auto">
            <a:xfrm>
              <a:off x="2545838" y="4976641"/>
              <a:ext cx="1636895" cy="1091447"/>
            </a:xfrm>
            <a:custGeom>
              <a:avLst/>
              <a:gdLst>
                <a:gd name="connsiteX0" fmla="*/ 0 w 3273790"/>
                <a:gd name="connsiteY0" fmla="*/ 0 h 2182893"/>
                <a:gd name="connsiteX1" fmla="*/ 3273790 w 3273790"/>
                <a:gd name="connsiteY1" fmla="*/ 16422 h 2182893"/>
                <a:gd name="connsiteX2" fmla="*/ 2538400 w 3273790"/>
                <a:gd name="connsiteY2" fmla="*/ 1866996 h 2182893"/>
                <a:gd name="connsiteX3" fmla="*/ 2530237 w 3273790"/>
                <a:gd name="connsiteY3" fmla="*/ 1866932 h 2182893"/>
                <a:gd name="connsiteX4" fmla="*/ 2523592 w 3273790"/>
                <a:gd name="connsiteY4" fmla="*/ 1892974 h 2182893"/>
                <a:gd name="connsiteX5" fmla="*/ 1623261 w 3273790"/>
                <a:gd name="connsiteY5" fmla="*/ 2182893 h 2182893"/>
                <a:gd name="connsiteX6" fmla="*/ 722930 w 3273790"/>
                <a:gd name="connsiteY6" fmla="*/ 1892974 h 2182893"/>
                <a:gd name="connsiteX7" fmla="*/ 712626 w 3273790"/>
                <a:gd name="connsiteY7" fmla="*/ 1852588 h 2182893"/>
                <a:gd name="connsiteX8" fmla="*/ 709170 w 3273790"/>
                <a:gd name="connsiteY8" fmla="*/ 1852561 h 218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790" h="2182893">
                  <a:moveTo>
                    <a:pt x="0" y="0"/>
                  </a:moveTo>
                  <a:lnTo>
                    <a:pt x="3273790" y="16422"/>
                  </a:lnTo>
                  <a:lnTo>
                    <a:pt x="2538400" y="1866996"/>
                  </a:lnTo>
                  <a:lnTo>
                    <a:pt x="2530237" y="1866932"/>
                  </a:lnTo>
                  <a:lnTo>
                    <a:pt x="2523592" y="1892974"/>
                  </a:lnTo>
                  <a:cubicBezTo>
                    <a:pt x="2437899" y="2058431"/>
                    <a:pt x="2067368" y="2182893"/>
                    <a:pt x="1623261" y="2182893"/>
                  </a:cubicBezTo>
                  <a:cubicBezTo>
                    <a:pt x="1179154" y="2182893"/>
                    <a:pt x="808624" y="2058431"/>
                    <a:pt x="722930" y="1892974"/>
                  </a:cubicBezTo>
                  <a:lnTo>
                    <a:pt x="712626" y="1852588"/>
                  </a:lnTo>
                  <a:lnTo>
                    <a:pt x="709170" y="1852561"/>
                  </a:lnTo>
                  <a:close/>
                </a:path>
              </a:pathLst>
            </a:custGeom>
            <a:solidFill>
              <a:srgbClr val="2576B7"/>
            </a:solidFill>
            <a:ln>
              <a:noFill/>
            </a:ln>
          </p:spPr>
          <p:txBody>
            <a:bodyPr wrap="square" lIns="25394" tIns="25394" rIns="25394" bIns="25394" anchor="ctr">
              <a:noAutofit/>
            </a:bodyPr>
            <a:lstStyle/>
            <a:p>
              <a:pPr>
                <a:defRPr/>
              </a:pPr>
              <a:endParaRPr lang="ru-RU" altLang="ru-RU" sz="1600" kern="0">
                <a:solidFill>
                  <a:srgbClr val="FFFFFF"/>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pitchFamily="2" charset="0"/>
              </a:endParaRPr>
            </a:p>
          </p:txBody>
        </p:sp>
        <p:sp>
          <p:nvSpPr>
            <p:cNvPr id="100" name="Овал">
              <a:extLst>
                <a:ext uri="{FF2B5EF4-FFF2-40B4-BE49-F238E27FC236}">
                  <a16:creationId xmlns:a16="http://schemas.microsoft.com/office/drawing/2014/main" id="{C6084C53-E290-441F-8F14-F0B349227B61}"/>
                </a:ext>
              </a:extLst>
            </p:cNvPr>
            <p:cNvSpPr/>
            <p:nvPr/>
          </p:nvSpPr>
          <p:spPr bwMode="auto">
            <a:xfrm>
              <a:off x="2541714" y="4750233"/>
              <a:ext cx="1645809" cy="418198"/>
            </a:xfrm>
            <a:prstGeom prst="ellipse">
              <a:avLst/>
            </a:prstGeom>
            <a:solidFill>
              <a:srgbClr val="2576B7">
                <a:lumMod val="75000"/>
              </a:srgbClr>
            </a:solidFill>
            <a:ln w="12700" cap="flat">
              <a:noFill/>
              <a:miter lim="400000"/>
            </a:ln>
            <a:effectLst/>
          </p:spPr>
          <p:txBody>
            <a:bodyPr lIns="25394" tIns="25394" rIns="25394" bIns="25394" anchor="ctr"/>
            <a:lstStyle/>
            <a:p>
              <a:pPr>
                <a:defRPr sz="3200" b="0">
                  <a:solidFill>
                    <a:srgbClr val="FFFFFF"/>
                  </a:solidFill>
                  <a:latin typeface="Helvetica Light"/>
                  <a:ea typeface="Helvetica Light"/>
                  <a:cs typeface="Helvetica Light"/>
                  <a:sym typeface="Helvetica Light"/>
                </a:defRPr>
              </a:pPr>
              <a:endParaRPr sz="1600" kern="0" dirty="0">
                <a:solidFill>
                  <a:srgbClr val="FFFFFF"/>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a:endParaRPr>
            </a:p>
          </p:txBody>
        </p:sp>
        <p:sp>
          <p:nvSpPr>
            <p:cNvPr id="101" name="Freeform 40">
              <a:extLst>
                <a:ext uri="{FF2B5EF4-FFF2-40B4-BE49-F238E27FC236}">
                  <a16:creationId xmlns:a16="http://schemas.microsoft.com/office/drawing/2014/main" id="{B4188CD2-019D-403B-9B01-1EA0B163215A}"/>
                </a:ext>
              </a:extLst>
            </p:cNvPr>
            <p:cNvSpPr/>
            <p:nvPr/>
          </p:nvSpPr>
          <p:spPr bwMode="auto">
            <a:xfrm>
              <a:off x="2083045" y="3828930"/>
              <a:ext cx="2559178" cy="1054620"/>
            </a:xfrm>
            <a:custGeom>
              <a:avLst/>
              <a:gdLst>
                <a:gd name="connsiteX0" fmla="*/ 0 w 5118355"/>
                <a:gd name="connsiteY0" fmla="*/ 0 h 2109239"/>
                <a:gd name="connsiteX1" fmla="*/ 5118355 w 5118355"/>
                <a:gd name="connsiteY1" fmla="*/ 2390 h 2109239"/>
                <a:gd name="connsiteX2" fmla="*/ 4432590 w 5118355"/>
                <a:gd name="connsiteY2" fmla="*/ 1720402 h 2109239"/>
                <a:gd name="connsiteX3" fmla="*/ 4426999 w 5118355"/>
                <a:gd name="connsiteY3" fmla="*/ 1720396 h 2109239"/>
                <a:gd name="connsiteX4" fmla="*/ 4424624 w 5118355"/>
                <a:gd name="connsiteY4" fmla="*/ 1730950 h 2109239"/>
                <a:gd name="connsiteX5" fmla="*/ 2556004 w 5118355"/>
                <a:gd name="connsiteY5" fmla="*/ 2109239 h 2109239"/>
                <a:gd name="connsiteX6" fmla="*/ 687385 w 5118355"/>
                <a:gd name="connsiteY6" fmla="*/ 1730950 h 2109239"/>
                <a:gd name="connsiteX7" fmla="*/ 684026 w 5118355"/>
                <a:gd name="connsiteY7" fmla="*/ 1716029 h 2109239"/>
                <a:gd name="connsiteX8" fmla="*/ 678182 w 5118355"/>
                <a:gd name="connsiteY8" fmla="*/ 1716022 h 210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8355" h="2109239">
                  <a:moveTo>
                    <a:pt x="0" y="0"/>
                  </a:moveTo>
                  <a:lnTo>
                    <a:pt x="5118355" y="2390"/>
                  </a:lnTo>
                  <a:lnTo>
                    <a:pt x="4432590" y="1720402"/>
                  </a:lnTo>
                  <a:lnTo>
                    <a:pt x="4426999" y="1720396"/>
                  </a:lnTo>
                  <a:lnTo>
                    <a:pt x="4424624" y="1730950"/>
                  </a:lnTo>
                  <a:cubicBezTo>
                    <a:pt x="4328435" y="1943429"/>
                    <a:pt x="3528535" y="2109239"/>
                    <a:pt x="2556004" y="2109239"/>
                  </a:cubicBezTo>
                  <a:cubicBezTo>
                    <a:pt x="1583474" y="2109239"/>
                    <a:pt x="783573" y="1943429"/>
                    <a:pt x="687385" y="1730950"/>
                  </a:cubicBezTo>
                  <a:lnTo>
                    <a:pt x="684026" y="1716029"/>
                  </a:lnTo>
                  <a:lnTo>
                    <a:pt x="678182" y="1716022"/>
                  </a:lnTo>
                  <a:close/>
                </a:path>
              </a:pathLst>
            </a:custGeom>
            <a:solidFill>
              <a:srgbClr val="299D47"/>
            </a:solidFill>
            <a:ln w="12700" cap="flat">
              <a:noFill/>
              <a:miter lim="400000"/>
            </a:ln>
            <a:effectLst/>
          </p:spPr>
          <p:txBody>
            <a:bodyPr wrap="square" lIns="25394" tIns="25394" rIns="25394" bIns="25394" anchor="ctr">
              <a:noAutofit/>
            </a:bodyPr>
            <a:lstStyle/>
            <a:p>
              <a:pPr>
                <a:defRPr sz="3200" b="0">
                  <a:latin typeface="Helvetica Light"/>
                  <a:ea typeface="Helvetica Light"/>
                  <a:cs typeface="Helvetica Light"/>
                  <a:sym typeface="Helvetica Light"/>
                </a:defRPr>
              </a:pPr>
              <a:endParaRPr sz="1600" kern="0" dirty="0">
                <a:solidFill>
                  <a:srgbClr val="494949"/>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a:endParaRPr>
            </a:p>
          </p:txBody>
        </p:sp>
        <p:sp>
          <p:nvSpPr>
            <p:cNvPr id="102" name="Овал">
              <a:extLst>
                <a:ext uri="{FF2B5EF4-FFF2-40B4-BE49-F238E27FC236}">
                  <a16:creationId xmlns:a16="http://schemas.microsoft.com/office/drawing/2014/main" id="{81B89F7D-ADB3-49AD-AB4D-BB8561477FDC}"/>
                </a:ext>
              </a:extLst>
            </p:cNvPr>
            <p:cNvSpPr/>
            <p:nvPr/>
          </p:nvSpPr>
          <p:spPr bwMode="auto">
            <a:xfrm>
              <a:off x="2083045" y="3652763"/>
              <a:ext cx="2559178" cy="341224"/>
            </a:xfrm>
            <a:prstGeom prst="ellipse">
              <a:avLst/>
            </a:prstGeom>
            <a:solidFill>
              <a:srgbClr val="289D48">
                <a:lumMod val="75000"/>
              </a:srgbClr>
            </a:solidFill>
            <a:ln w="12700" cap="flat">
              <a:noFill/>
              <a:miter lim="400000"/>
            </a:ln>
            <a:effectLst/>
          </p:spPr>
          <p:txBody>
            <a:bodyPr lIns="25394" tIns="25394" rIns="25394" bIns="25394" anchor="ctr"/>
            <a:lstStyle/>
            <a:p>
              <a:pPr>
                <a:defRPr sz="3200" b="0">
                  <a:solidFill>
                    <a:srgbClr val="FFFFFF"/>
                  </a:solidFill>
                  <a:latin typeface="Helvetica Light"/>
                  <a:ea typeface="Helvetica Light"/>
                  <a:cs typeface="Helvetica Light"/>
                  <a:sym typeface="Helvetica Light"/>
                </a:defRPr>
              </a:pPr>
              <a:endParaRPr sz="1600" kern="0" dirty="0">
                <a:solidFill>
                  <a:srgbClr val="FFFFFF"/>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a:endParaRPr>
            </a:p>
          </p:txBody>
        </p:sp>
        <p:sp>
          <p:nvSpPr>
            <p:cNvPr id="103" name="Freeform 41">
              <a:extLst>
                <a:ext uri="{FF2B5EF4-FFF2-40B4-BE49-F238E27FC236}">
                  <a16:creationId xmlns:a16="http://schemas.microsoft.com/office/drawing/2014/main" id="{5E66358B-1B05-4BA2-8E69-AED1645E5950}"/>
                </a:ext>
              </a:extLst>
            </p:cNvPr>
            <p:cNvSpPr>
              <a:spLocks/>
            </p:cNvSpPr>
            <p:nvPr/>
          </p:nvSpPr>
          <p:spPr bwMode="auto">
            <a:xfrm>
              <a:off x="1614692" y="2631884"/>
              <a:ext cx="3491900" cy="1063925"/>
            </a:xfrm>
            <a:custGeom>
              <a:avLst/>
              <a:gdLst>
                <a:gd name="connsiteX0" fmla="*/ 0 w 6983800"/>
                <a:gd name="connsiteY0" fmla="*/ 0 h 2127850"/>
                <a:gd name="connsiteX1" fmla="*/ 6983800 w 6983800"/>
                <a:gd name="connsiteY1" fmla="*/ 834 h 2127850"/>
                <a:gd name="connsiteX2" fmla="*/ 6297383 w 6983800"/>
                <a:gd name="connsiteY2" fmla="*/ 1783652 h 2127850"/>
                <a:gd name="connsiteX3" fmla="*/ 6294429 w 6983800"/>
                <a:gd name="connsiteY3" fmla="*/ 1783661 h 2127850"/>
                <a:gd name="connsiteX4" fmla="*/ 6281229 w 6983800"/>
                <a:gd name="connsiteY4" fmla="*/ 1816132 h 2127850"/>
                <a:gd name="connsiteX5" fmla="*/ 3500528 w 6983800"/>
                <a:gd name="connsiteY5" fmla="*/ 2127850 h 2127850"/>
                <a:gd name="connsiteX6" fmla="*/ 719827 w 6983800"/>
                <a:gd name="connsiteY6" fmla="*/ 1816132 h 2127850"/>
                <a:gd name="connsiteX7" fmla="*/ 713904 w 6983800"/>
                <a:gd name="connsiteY7" fmla="*/ 1801561 h 2127850"/>
                <a:gd name="connsiteX8" fmla="*/ 706787 w 6983800"/>
                <a:gd name="connsiteY8" fmla="*/ 1801584 h 212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3800" h="2127850">
                  <a:moveTo>
                    <a:pt x="0" y="0"/>
                  </a:moveTo>
                  <a:lnTo>
                    <a:pt x="6983800" y="834"/>
                  </a:lnTo>
                  <a:lnTo>
                    <a:pt x="6297383" y="1783652"/>
                  </a:lnTo>
                  <a:lnTo>
                    <a:pt x="6294429" y="1783661"/>
                  </a:lnTo>
                  <a:lnTo>
                    <a:pt x="6281229" y="1816132"/>
                  </a:lnTo>
                  <a:cubicBezTo>
                    <a:pt x="6138091" y="1991220"/>
                    <a:pt x="4947755" y="2127850"/>
                    <a:pt x="3500528" y="2127850"/>
                  </a:cubicBezTo>
                  <a:cubicBezTo>
                    <a:pt x="2053301" y="2127850"/>
                    <a:pt x="862966" y="1991220"/>
                    <a:pt x="719827" y="1816132"/>
                  </a:cubicBezTo>
                  <a:lnTo>
                    <a:pt x="713904" y="1801561"/>
                  </a:lnTo>
                  <a:lnTo>
                    <a:pt x="706787" y="1801584"/>
                  </a:lnTo>
                  <a:close/>
                </a:path>
              </a:pathLst>
            </a:custGeom>
            <a:solidFill>
              <a:srgbClr val="FFFFFF">
                <a:lumMod val="65000"/>
              </a:srgbClr>
            </a:solidFill>
            <a:ln>
              <a:noFill/>
            </a:ln>
          </p:spPr>
          <p:txBody>
            <a:bodyPr wrap="square" lIns="25394" tIns="25394" rIns="25394" bIns="25394" anchor="ctr">
              <a:noAutofit/>
            </a:bodyPr>
            <a:lstStyle/>
            <a:p>
              <a:pPr>
                <a:defRPr/>
              </a:pPr>
              <a:endParaRPr lang="ru-RU" b="1" kern="0">
                <a:solidFill>
                  <a:srgbClr val="494949"/>
                </a:solidFill>
                <a:latin typeface="Montserrat SemiBold" pitchFamily="2" charset="77"/>
              </a:endParaRPr>
            </a:p>
          </p:txBody>
        </p:sp>
        <p:sp>
          <p:nvSpPr>
            <p:cNvPr id="104" name="Овал">
              <a:extLst>
                <a:ext uri="{FF2B5EF4-FFF2-40B4-BE49-F238E27FC236}">
                  <a16:creationId xmlns:a16="http://schemas.microsoft.com/office/drawing/2014/main" id="{C89E444C-EE9D-4FDA-9FE8-FBCD5DECB33E}"/>
                </a:ext>
              </a:extLst>
            </p:cNvPr>
            <p:cNvSpPr/>
            <p:nvPr/>
          </p:nvSpPr>
          <p:spPr bwMode="auto">
            <a:xfrm>
              <a:off x="1611681" y="2441816"/>
              <a:ext cx="3497939" cy="372172"/>
            </a:xfrm>
            <a:prstGeom prst="ellipse">
              <a:avLst/>
            </a:prstGeom>
            <a:solidFill>
              <a:srgbClr val="FFFFFF">
                <a:lumMod val="50000"/>
              </a:srgbClr>
            </a:solidFill>
            <a:ln w="12700" cap="flat">
              <a:noFill/>
              <a:miter lim="400000"/>
            </a:ln>
            <a:effectLst/>
          </p:spPr>
          <p:txBody>
            <a:bodyPr lIns="25394" tIns="25394" rIns="25394" bIns="25394" anchor="ctr"/>
            <a:lstStyle/>
            <a:p>
              <a:pPr>
                <a:defRPr sz="3200" b="0">
                  <a:solidFill>
                    <a:srgbClr val="FFFFFF"/>
                  </a:solidFill>
                  <a:latin typeface="Helvetica Light"/>
                  <a:ea typeface="Helvetica Light"/>
                  <a:cs typeface="Helvetica Light"/>
                  <a:sym typeface="Helvetica Light"/>
                </a:defRPr>
              </a:pPr>
              <a:endParaRPr sz="1600" kern="0" dirty="0">
                <a:solidFill>
                  <a:srgbClr val="FFFFFF"/>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a:endParaRPr>
            </a:p>
          </p:txBody>
        </p:sp>
        <p:sp>
          <p:nvSpPr>
            <p:cNvPr id="105" name="TextBox 104">
              <a:extLst>
                <a:ext uri="{FF2B5EF4-FFF2-40B4-BE49-F238E27FC236}">
                  <a16:creationId xmlns:a16="http://schemas.microsoft.com/office/drawing/2014/main" id="{06028B15-F060-41E6-B84E-A3E1E62AC4E7}"/>
                </a:ext>
              </a:extLst>
            </p:cNvPr>
            <p:cNvSpPr txBox="1"/>
            <p:nvPr/>
          </p:nvSpPr>
          <p:spPr>
            <a:xfrm>
              <a:off x="2878899" y="3029470"/>
              <a:ext cx="947020" cy="405581"/>
            </a:xfrm>
            <a:prstGeom prst="rect">
              <a:avLst/>
            </a:prstGeom>
            <a:noFill/>
          </p:spPr>
          <p:txBody>
            <a:bodyPr wrap="none" rtlCol="0" anchor="ctr">
              <a:spAutoFit/>
            </a:bodyPr>
            <a:lstStyle/>
            <a:p>
              <a:pPr algn="ctr">
                <a:defRPr/>
              </a:pPr>
              <a:r>
                <a:rPr lang="en-US" sz="2000" b="1" kern="0" dirty="0">
                  <a:solidFill>
                    <a:srgbClr val="FFFFFF"/>
                  </a:solidFill>
                  <a:latin typeface="Montserrat SemiBold" pitchFamily="2" charset="77"/>
                </a:rPr>
                <a:t>Ideas</a:t>
              </a:r>
            </a:p>
          </p:txBody>
        </p:sp>
        <p:sp>
          <p:nvSpPr>
            <p:cNvPr id="106" name="TextBox 105">
              <a:extLst>
                <a:ext uri="{FF2B5EF4-FFF2-40B4-BE49-F238E27FC236}">
                  <a16:creationId xmlns:a16="http://schemas.microsoft.com/office/drawing/2014/main" id="{7D2BA3F6-767E-4A52-8EBE-3B61E5630399}"/>
                </a:ext>
              </a:extLst>
            </p:cNvPr>
            <p:cNvSpPr txBox="1"/>
            <p:nvPr/>
          </p:nvSpPr>
          <p:spPr>
            <a:xfrm>
              <a:off x="2616217" y="4207410"/>
              <a:ext cx="1472385" cy="405581"/>
            </a:xfrm>
            <a:prstGeom prst="rect">
              <a:avLst/>
            </a:prstGeom>
            <a:noFill/>
          </p:spPr>
          <p:txBody>
            <a:bodyPr wrap="none" rtlCol="0" anchor="ctr">
              <a:spAutoFit/>
            </a:bodyPr>
            <a:lstStyle/>
            <a:p>
              <a:pPr algn="ctr">
                <a:defRPr/>
              </a:pPr>
              <a:r>
                <a:rPr lang="en-US" sz="2000" b="1" kern="0" dirty="0">
                  <a:solidFill>
                    <a:srgbClr val="FFFFFF"/>
                  </a:solidFill>
                  <a:latin typeface="Montserrat SemiBold" pitchFamily="2" charset="77"/>
                </a:rPr>
                <a:t>Qualified</a:t>
              </a:r>
            </a:p>
          </p:txBody>
        </p:sp>
        <p:sp>
          <p:nvSpPr>
            <p:cNvPr id="107" name="TextBox 106">
              <a:extLst>
                <a:ext uri="{FF2B5EF4-FFF2-40B4-BE49-F238E27FC236}">
                  <a16:creationId xmlns:a16="http://schemas.microsoft.com/office/drawing/2014/main" id="{02B4EB40-FF8D-44E9-8AEE-3BB9A55F91AE}"/>
                </a:ext>
              </a:extLst>
            </p:cNvPr>
            <p:cNvSpPr txBox="1"/>
            <p:nvPr/>
          </p:nvSpPr>
          <p:spPr>
            <a:xfrm>
              <a:off x="2814080" y="5381853"/>
              <a:ext cx="1076656" cy="405581"/>
            </a:xfrm>
            <a:prstGeom prst="rect">
              <a:avLst/>
            </a:prstGeom>
            <a:noFill/>
          </p:spPr>
          <p:txBody>
            <a:bodyPr wrap="none" rtlCol="0" anchor="ctr">
              <a:spAutoFit/>
            </a:bodyPr>
            <a:lstStyle/>
            <a:p>
              <a:pPr algn="ctr">
                <a:defRPr/>
              </a:pPr>
              <a:r>
                <a:rPr lang="en-US" sz="2000" b="1" kern="0" dirty="0">
                  <a:solidFill>
                    <a:srgbClr val="FFFFFF"/>
                  </a:solidFill>
                  <a:latin typeface="Montserrat SemiBold" pitchFamily="2" charset="77"/>
                </a:rPr>
                <a:t>Ready</a:t>
              </a:r>
            </a:p>
          </p:txBody>
        </p:sp>
      </p:grpSp>
      <p:grpSp>
        <p:nvGrpSpPr>
          <p:cNvPr id="108" name="Group 107">
            <a:extLst>
              <a:ext uri="{FF2B5EF4-FFF2-40B4-BE49-F238E27FC236}">
                <a16:creationId xmlns:a16="http://schemas.microsoft.com/office/drawing/2014/main" id="{74E4820D-276D-4151-AFF5-9BBBDBA5443E}"/>
              </a:ext>
            </a:extLst>
          </p:cNvPr>
          <p:cNvGrpSpPr/>
          <p:nvPr/>
        </p:nvGrpSpPr>
        <p:grpSpPr>
          <a:xfrm>
            <a:off x="5766484" y="1323426"/>
            <a:ext cx="720041" cy="576092"/>
            <a:chOff x="2484055" y="1057717"/>
            <a:chExt cx="1290635" cy="1048064"/>
          </a:xfrm>
        </p:grpSpPr>
        <p:grpSp>
          <p:nvGrpSpPr>
            <p:cNvPr id="109" name="Group 108">
              <a:extLst>
                <a:ext uri="{FF2B5EF4-FFF2-40B4-BE49-F238E27FC236}">
                  <a16:creationId xmlns:a16="http://schemas.microsoft.com/office/drawing/2014/main" id="{44E19738-5800-4A23-9115-3B52EA534367}"/>
                </a:ext>
              </a:extLst>
            </p:cNvPr>
            <p:cNvGrpSpPr/>
            <p:nvPr/>
          </p:nvGrpSpPr>
          <p:grpSpPr>
            <a:xfrm>
              <a:off x="2494424" y="1057717"/>
              <a:ext cx="1161410" cy="789832"/>
              <a:chOff x="4411123" y="4768446"/>
              <a:chExt cx="2191747" cy="1528265"/>
            </a:xfrm>
          </p:grpSpPr>
          <p:sp>
            <p:nvSpPr>
              <p:cNvPr id="111" name="Freeform 1">
                <a:extLst>
                  <a:ext uri="{FF2B5EF4-FFF2-40B4-BE49-F238E27FC236}">
                    <a16:creationId xmlns:a16="http://schemas.microsoft.com/office/drawing/2014/main" id="{CA941285-AC30-4A00-95A4-B69FBE519AB0}"/>
                  </a:ext>
                </a:extLst>
              </p:cNvPr>
              <p:cNvSpPr>
                <a:spLocks noChangeArrowheads="1"/>
              </p:cNvSpPr>
              <p:nvPr/>
            </p:nvSpPr>
            <p:spPr bwMode="auto">
              <a:xfrm>
                <a:off x="4411124" y="4768446"/>
                <a:ext cx="2191746" cy="1298868"/>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noFill/>
              <a:ln w="9525" cap="flat">
                <a:solidFill>
                  <a:srgbClr val="FFFFFF">
                    <a:lumMod val="50000"/>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sz="3266" kern="0" dirty="0">
                  <a:solidFill>
                    <a:srgbClr val="494949"/>
                  </a:solidFill>
                  <a:latin typeface="Roboto Condensed Light" panose="02000000000000000000" pitchFamily="2" charset="0"/>
                </a:endParaRPr>
              </a:p>
            </p:txBody>
          </p:sp>
          <p:sp>
            <p:nvSpPr>
              <p:cNvPr id="112" name="Freeform 2">
                <a:extLst>
                  <a:ext uri="{FF2B5EF4-FFF2-40B4-BE49-F238E27FC236}">
                    <a16:creationId xmlns:a16="http://schemas.microsoft.com/office/drawing/2014/main" id="{6624A317-8A63-46A3-AC61-A77E0DBD3180}"/>
                  </a:ext>
                </a:extLst>
              </p:cNvPr>
              <p:cNvSpPr>
                <a:spLocks noChangeArrowheads="1"/>
              </p:cNvSpPr>
              <p:nvPr/>
            </p:nvSpPr>
            <p:spPr bwMode="auto">
              <a:xfrm>
                <a:off x="5506996" y="5418671"/>
                <a:ext cx="1095874" cy="878040"/>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noFill/>
              <a:ln w="9525" cap="flat">
                <a:solidFill>
                  <a:srgbClr val="FFFFFF">
                    <a:lumMod val="50000"/>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sz="3266" kern="0" dirty="0">
                  <a:solidFill>
                    <a:srgbClr val="494949"/>
                  </a:solidFill>
                  <a:latin typeface="Roboto Condensed Light" panose="02000000000000000000" pitchFamily="2" charset="0"/>
                </a:endParaRPr>
              </a:p>
            </p:txBody>
          </p:sp>
          <p:sp>
            <p:nvSpPr>
              <p:cNvPr id="113" name="Freeform 3">
                <a:extLst>
                  <a:ext uri="{FF2B5EF4-FFF2-40B4-BE49-F238E27FC236}">
                    <a16:creationId xmlns:a16="http://schemas.microsoft.com/office/drawing/2014/main" id="{9DF3A669-3BB5-499A-8DE8-267FA136E0EB}"/>
                  </a:ext>
                </a:extLst>
              </p:cNvPr>
              <p:cNvSpPr>
                <a:spLocks noChangeArrowheads="1"/>
              </p:cNvSpPr>
              <p:nvPr/>
            </p:nvSpPr>
            <p:spPr bwMode="auto">
              <a:xfrm>
                <a:off x="4411123" y="5418671"/>
                <a:ext cx="1097179" cy="878040"/>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noFill/>
              <a:ln w="9525" cap="flat">
                <a:solidFill>
                  <a:srgbClr val="FFFFFF">
                    <a:lumMod val="50000"/>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sz="3266" kern="0" dirty="0">
                  <a:solidFill>
                    <a:srgbClr val="494949"/>
                  </a:solidFill>
                  <a:latin typeface="Roboto Condensed Light" panose="02000000000000000000" pitchFamily="2" charset="0"/>
                </a:endParaRPr>
              </a:p>
            </p:txBody>
          </p:sp>
          <p:sp>
            <p:nvSpPr>
              <p:cNvPr id="114" name="Rectangle 113">
                <a:extLst>
                  <a:ext uri="{FF2B5EF4-FFF2-40B4-BE49-F238E27FC236}">
                    <a16:creationId xmlns:a16="http://schemas.microsoft.com/office/drawing/2014/main" id="{AC0DE9D1-8C06-444D-988D-9D46E2483445}"/>
                  </a:ext>
                </a:extLst>
              </p:cNvPr>
              <p:cNvSpPr/>
              <p:nvPr/>
            </p:nvSpPr>
            <p:spPr>
              <a:xfrm rot="19691976" flipV="1">
                <a:off x="5333220" y="55929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FFFFFF">
                  <a:lumMod val="65000"/>
                </a:srgbClr>
              </a:solidFill>
              <a:ln w="12700" cap="flat" cmpd="sng" algn="ctr">
                <a:solidFill>
                  <a:srgbClr val="FFFFFF">
                    <a:lumMod val="50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algn="ctr">
                  <a:defRPr/>
                </a:pPr>
                <a:endParaRPr lang="en-US" kern="0" dirty="0">
                  <a:solidFill>
                    <a:srgbClr val="FFFFFF"/>
                  </a:solidFill>
                  <a:latin typeface="Roboto" panose="02000000000000000000" pitchFamily="2" charset="0"/>
                </a:endParaRPr>
              </a:p>
            </p:txBody>
          </p:sp>
          <p:sp>
            <p:nvSpPr>
              <p:cNvPr id="115" name="Rectangle 114">
                <a:extLst>
                  <a:ext uri="{FF2B5EF4-FFF2-40B4-BE49-F238E27FC236}">
                    <a16:creationId xmlns:a16="http://schemas.microsoft.com/office/drawing/2014/main" id="{0D694B94-EABE-43F1-98F5-038550CAC534}"/>
                  </a:ext>
                </a:extLst>
              </p:cNvPr>
              <p:cNvSpPr/>
              <p:nvPr/>
            </p:nvSpPr>
            <p:spPr>
              <a:xfrm rot="19691976" flipV="1">
                <a:off x="5075687" y="546010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FFFFFF">
                  <a:lumMod val="65000"/>
                </a:srgbClr>
              </a:solidFill>
              <a:ln w="12700" cap="flat" cmpd="sng" algn="ctr">
                <a:solidFill>
                  <a:srgbClr val="FFFFFF">
                    <a:lumMod val="50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algn="ctr">
                  <a:defRPr/>
                </a:pPr>
                <a:endParaRPr lang="en-US" kern="0" dirty="0">
                  <a:solidFill>
                    <a:srgbClr val="FFFFFF"/>
                  </a:solidFill>
                  <a:latin typeface="Roboto" panose="02000000000000000000" pitchFamily="2" charset="0"/>
                </a:endParaRPr>
              </a:p>
            </p:txBody>
          </p:sp>
          <p:sp>
            <p:nvSpPr>
              <p:cNvPr id="116" name="Rectangle 115">
                <a:extLst>
                  <a:ext uri="{FF2B5EF4-FFF2-40B4-BE49-F238E27FC236}">
                    <a16:creationId xmlns:a16="http://schemas.microsoft.com/office/drawing/2014/main" id="{91E1C911-6154-4313-BD25-F4994340CF56}"/>
                  </a:ext>
                </a:extLst>
              </p:cNvPr>
              <p:cNvSpPr/>
              <p:nvPr/>
            </p:nvSpPr>
            <p:spPr>
              <a:xfrm rot="19691976" flipV="1">
                <a:off x="4885921" y="5300620"/>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FFFFFF">
                  <a:lumMod val="65000"/>
                </a:srgbClr>
              </a:solidFill>
              <a:ln w="12700" cap="flat" cmpd="sng" algn="ctr">
                <a:solidFill>
                  <a:srgbClr val="FFFFFF">
                    <a:lumMod val="50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algn="ctr">
                  <a:defRPr/>
                </a:pPr>
                <a:endParaRPr lang="en-US" kern="0" dirty="0">
                  <a:solidFill>
                    <a:srgbClr val="FFFFFF"/>
                  </a:solidFill>
                  <a:latin typeface="Roboto" panose="02000000000000000000" pitchFamily="2" charset="0"/>
                </a:endParaRPr>
              </a:p>
            </p:txBody>
          </p:sp>
          <p:sp>
            <p:nvSpPr>
              <p:cNvPr id="117" name="Rectangle 116">
                <a:extLst>
                  <a:ext uri="{FF2B5EF4-FFF2-40B4-BE49-F238E27FC236}">
                    <a16:creationId xmlns:a16="http://schemas.microsoft.com/office/drawing/2014/main" id="{0C1318AB-F8AB-4F1F-AB87-1B1E8E59AF97}"/>
                  </a:ext>
                </a:extLst>
              </p:cNvPr>
              <p:cNvSpPr/>
              <p:nvPr/>
            </p:nvSpPr>
            <p:spPr>
              <a:xfrm rot="19691976" flipV="1">
                <a:off x="4668367" y="51980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FFFFFF">
                  <a:lumMod val="65000"/>
                </a:srgbClr>
              </a:solidFill>
              <a:ln w="12700" cap="flat" cmpd="sng" algn="ctr">
                <a:solidFill>
                  <a:srgbClr val="FFFFFF">
                    <a:lumMod val="50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algn="ctr">
                  <a:defRPr/>
                </a:pPr>
                <a:endParaRPr lang="en-US" kern="0" dirty="0">
                  <a:solidFill>
                    <a:srgbClr val="FFFFFF"/>
                  </a:solidFill>
                  <a:latin typeface="Roboto" panose="02000000000000000000" pitchFamily="2" charset="0"/>
                </a:endParaRPr>
              </a:p>
            </p:txBody>
          </p:sp>
        </p:grpSp>
        <p:sp>
          <p:nvSpPr>
            <p:cNvPr id="110" name="TextBox 109">
              <a:extLst>
                <a:ext uri="{FF2B5EF4-FFF2-40B4-BE49-F238E27FC236}">
                  <a16:creationId xmlns:a16="http://schemas.microsoft.com/office/drawing/2014/main" id="{BF75D475-763F-4270-9433-65BC76CA697C}"/>
                </a:ext>
              </a:extLst>
            </p:cNvPr>
            <p:cNvSpPr txBox="1"/>
            <p:nvPr/>
          </p:nvSpPr>
          <p:spPr>
            <a:xfrm>
              <a:off x="2484055" y="1843367"/>
              <a:ext cx="1290635" cy="262414"/>
            </a:xfrm>
            <a:prstGeom prst="rect">
              <a:avLst/>
            </a:prstGeom>
          </p:spPr>
          <p:txBody>
            <a:bodyPr wrap="none" lIns="0" tIns="0" rIns="0" bIns="0" numCol="1" spcCol="360000" rtlCol="0">
              <a:noAutofit/>
            </a:bodyPr>
            <a:lstStyle/>
            <a:p>
              <a:pPr algn="ctr">
                <a:lnSpc>
                  <a:spcPct val="110000"/>
                </a:lnSpc>
                <a:defRPr/>
              </a:pPr>
              <a:r>
                <a:rPr lang="en-US" sz="1400" kern="0" dirty="0">
                  <a:solidFill>
                    <a:srgbClr val="494949">
                      <a:lumMod val="50000"/>
                    </a:srgbClr>
                  </a:solidFill>
                  <a:latin typeface="Roboto Condensed Light" panose="02000000000000000000" pitchFamily="2" charset="0"/>
                  <a:ea typeface="Roboto Condensed Light" panose="02000000000000000000" pitchFamily="2" charset="0"/>
                </a:rPr>
                <a:t>New idea</a:t>
              </a:r>
            </a:p>
          </p:txBody>
        </p:sp>
      </p:grpSp>
      <p:sp>
        <p:nvSpPr>
          <p:cNvPr id="11" name="Arrow: Down 10">
            <a:extLst>
              <a:ext uri="{FF2B5EF4-FFF2-40B4-BE49-F238E27FC236}">
                <a16:creationId xmlns:a16="http://schemas.microsoft.com/office/drawing/2014/main" id="{CC3F1C74-9AA5-42A9-97F2-E18684C40E54}"/>
              </a:ext>
            </a:extLst>
          </p:cNvPr>
          <p:cNvSpPr/>
          <p:nvPr/>
        </p:nvSpPr>
        <p:spPr>
          <a:xfrm>
            <a:off x="5967174" y="1990216"/>
            <a:ext cx="379258" cy="214130"/>
          </a:xfrm>
          <a:prstGeom prst="downArrow">
            <a:avLst/>
          </a:prstGeom>
          <a:solidFill>
            <a:srgbClr val="7F8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8" name="Rectangle 7">
            <a:extLst>
              <a:ext uri="{FF2B5EF4-FFF2-40B4-BE49-F238E27FC236}">
                <a16:creationId xmlns:a16="http://schemas.microsoft.com/office/drawing/2014/main" id="{F2650CCC-583E-A897-2C09-258BD48A0156}"/>
              </a:ext>
            </a:extLst>
          </p:cNvPr>
          <p:cNvSpPr/>
          <p:nvPr/>
        </p:nvSpPr>
        <p:spPr>
          <a:xfrm>
            <a:off x="115575" y="551918"/>
            <a:ext cx="2337304" cy="5608230"/>
          </a:xfrm>
          <a:prstGeom prst="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0" name="Rectangle 9">
            <a:extLst>
              <a:ext uri="{FF2B5EF4-FFF2-40B4-BE49-F238E27FC236}">
                <a16:creationId xmlns:a16="http://schemas.microsoft.com/office/drawing/2014/main" id="{68B7F857-5F94-91E7-D367-7F3A283EFC9A}"/>
              </a:ext>
            </a:extLst>
          </p:cNvPr>
          <p:cNvSpPr/>
          <p:nvPr/>
        </p:nvSpPr>
        <p:spPr>
          <a:xfrm>
            <a:off x="1337553" y="5778302"/>
            <a:ext cx="1108795" cy="261576"/>
          </a:xfrm>
          <a:prstGeom prst="rect">
            <a:avLst/>
          </a:prstGeom>
          <a:ln>
            <a:noFill/>
          </a:ln>
        </p:spPr>
        <p:txBody>
          <a:bodyPr wrap="square">
            <a:spAutoFit/>
          </a:bodyPr>
          <a:lstStyle/>
          <a:p>
            <a:pPr defTabSz="914400"/>
            <a:r>
              <a:rPr lang="en-CA" sz="1050" dirty="0">
                <a:solidFill>
                  <a:prstClr val="white"/>
                </a:solidFill>
                <a:latin typeface="Roboto Condensed Light" panose="020B0604020202020204" charset="0"/>
                <a:ea typeface="Roboto Condensed Light" panose="020B0604020202020204" charset="0"/>
              </a:rPr>
              <a:t>(Perforce, 2018)</a:t>
            </a:r>
          </a:p>
        </p:txBody>
      </p:sp>
      <p:sp>
        <p:nvSpPr>
          <p:cNvPr id="14" name="Text Placeholder 18">
            <a:extLst>
              <a:ext uri="{FF2B5EF4-FFF2-40B4-BE49-F238E27FC236}">
                <a16:creationId xmlns:a16="http://schemas.microsoft.com/office/drawing/2014/main" id="{231C1D2E-8699-9CA3-0F93-95953F37E2E1}"/>
              </a:ext>
            </a:extLst>
          </p:cNvPr>
          <p:cNvSpPr txBox="1">
            <a:spLocks/>
          </p:cNvSpPr>
          <p:nvPr/>
        </p:nvSpPr>
        <p:spPr>
          <a:xfrm>
            <a:off x="225415" y="1033465"/>
            <a:ext cx="2036499" cy="4677616"/>
          </a:xfrm>
          <a:prstGeom prst="rect">
            <a:avLst/>
          </a:prstGeom>
          <a:ln>
            <a:noFill/>
          </a:ln>
        </p:spPr>
        <p:txBody>
          <a:bodyPr lIns="0" tIns="0" rIns="0" bIns="0" anchor="ctr" anchorCtr="0">
            <a:noAutofit/>
          </a:bodyPr>
          <a:lstStyle>
            <a:lvl1pPr marL="0" indent="0" algn="l" defTabSz="914309" rtl="0" eaLnBrk="1" latinLnBrk="0" hangingPunct="1">
              <a:lnSpc>
                <a:spcPct val="110000"/>
              </a:lnSpc>
              <a:spcBef>
                <a:spcPts val="1000"/>
              </a:spcBef>
              <a:buFont typeface="Arial" panose="020B0604020202020204" pitchFamily="34" charset="0"/>
              <a:buNone/>
              <a:defRPr sz="2000" b="0" i="0" kern="1200" spc="0">
                <a:solidFill>
                  <a:schemeClr val="bg1"/>
                </a:solidFill>
                <a:latin typeface="Montserrat Medium" pitchFamily="2" charset="77"/>
                <a:ea typeface="+mn-ea"/>
                <a:cs typeface="Arial" panose="020B0604020202020204" pitchFamily="34" charset="0"/>
              </a:defRPr>
            </a:lvl1pPr>
            <a:lvl2pPr marL="457154"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A well-formed backlog can be thought of as a </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DEEP</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backlog:</a:t>
            </a: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D</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etailed appropriately</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PBIs are broken down and refined, as necessary. </a:t>
            </a: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E</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mergent</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The backlog grows and evolves over time as PBIs are added and removed.</a:t>
            </a: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E</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stimated</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The effort a PBI requires is estimated at each tier. </a:t>
            </a: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P</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rioritized</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The PBI’s value and priority are determined at each tier. </a:t>
            </a:r>
            <a:endParaRPr kumimoji="0" lang="en-CA"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endParaRP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CA" sz="900" b="0" i="0" u="none" strike="noStrike" kern="1200" cap="none" spc="0" normalizeH="0" baseline="0" noProof="0" dirty="0">
              <a:ln>
                <a:noFill/>
              </a:ln>
              <a:solidFill>
                <a:sysClr val="window" lastClr="FFFFFF"/>
              </a:solidFill>
              <a:effectLst/>
              <a:uLnTx/>
              <a:uFillTx/>
              <a:latin typeface="Montserrat Medium" pitchFamily="2" charset="77"/>
              <a:ea typeface="+mn-ea"/>
            </a:endParaRPr>
          </a:p>
        </p:txBody>
      </p:sp>
      <p:sp>
        <p:nvSpPr>
          <p:cNvPr id="4" name="TextBox 3">
            <a:extLst>
              <a:ext uri="{FF2B5EF4-FFF2-40B4-BE49-F238E27FC236}">
                <a16:creationId xmlns:a16="http://schemas.microsoft.com/office/drawing/2014/main" id="{0CD0A378-D141-CFDE-9DF1-116EA3EFB968}"/>
              </a:ext>
            </a:extLst>
          </p:cNvPr>
          <p:cNvSpPr txBox="1"/>
          <p:nvPr/>
        </p:nvSpPr>
        <p:spPr>
          <a:xfrm>
            <a:off x="5653716" y="5995251"/>
            <a:ext cx="989374" cy="400110"/>
          </a:xfrm>
          <a:prstGeom prst="rect">
            <a:avLst/>
          </a:prstGeom>
          <a:noFill/>
        </p:spPr>
        <p:txBody>
          <a:bodyPr wrap="none" rtlCol="0" anchor="ctr">
            <a:spAutoFit/>
          </a:bodyPr>
          <a:lstStyle/>
          <a:p>
            <a:pPr algn="ctr">
              <a:defRPr/>
            </a:pPr>
            <a:r>
              <a:rPr lang="en-US" sz="2000" b="1" kern="0" dirty="0">
                <a:solidFill>
                  <a:schemeClr val="accent6"/>
                </a:solidFill>
                <a:latin typeface="Montserrat SemiBold" pitchFamily="2" charset="77"/>
              </a:rPr>
              <a:t>Sprint</a:t>
            </a:r>
          </a:p>
        </p:txBody>
      </p:sp>
      <p:sp>
        <p:nvSpPr>
          <p:cNvPr id="15" name="Arrow: Down 14">
            <a:extLst>
              <a:ext uri="{FF2B5EF4-FFF2-40B4-BE49-F238E27FC236}">
                <a16:creationId xmlns:a16="http://schemas.microsoft.com/office/drawing/2014/main" id="{E92191AD-1F45-7D6C-403B-A04529AF23C6}"/>
              </a:ext>
            </a:extLst>
          </p:cNvPr>
          <p:cNvSpPr/>
          <p:nvPr/>
        </p:nvSpPr>
        <p:spPr>
          <a:xfrm>
            <a:off x="5949584" y="5845145"/>
            <a:ext cx="379258" cy="21413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34" name="TextBox 33">
            <a:extLst>
              <a:ext uri="{FF2B5EF4-FFF2-40B4-BE49-F238E27FC236}">
                <a16:creationId xmlns:a16="http://schemas.microsoft.com/office/drawing/2014/main" id="{255255D7-E86C-95DC-7397-BB61CC8D5CBC}"/>
              </a:ext>
            </a:extLst>
          </p:cNvPr>
          <p:cNvSpPr txBox="1"/>
          <p:nvPr/>
        </p:nvSpPr>
        <p:spPr>
          <a:xfrm rot="16200000">
            <a:off x="3153220" y="5895334"/>
            <a:ext cx="1130559" cy="523084"/>
          </a:xfrm>
          <a:prstGeom prst="rect">
            <a:avLst/>
          </a:prstGeom>
        </p:spPr>
        <p:txBody>
          <a:bodyPr wrap="square" rtlCol="0">
            <a:spAutoFit/>
          </a:bodyPr>
          <a:lstStyle>
            <a:defPPr>
              <a:defRPr lang="en-US"/>
            </a:defPPr>
            <a:lvl1pPr>
              <a:defRPr b="1"/>
            </a:lvl1pPr>
          </a:lstStyle>
          <a:p>
            <a:pPr algn="ctr"/>
            <a:r>
              <a:rPr lang="en-US" sz="1400" dirty="0">
                <a:latin typeface="Roboto Condensed Light" panose="020B0604020202020204" charset="0"/>
                <a:ea typeface="Roboto Condensed Light" panose="020B0604020202020204" charset="0"/>
              </a:rPr>
              <a:t>Sprint backlog</a:t>
            </a:r>
            <a:endParaRPr lang="en-CA" sz="1400" dirty="0">
              <a:latin typeface="Roboto Condensed Light" panose="020B0604020202020204" charset="0"/>
              <a:ea typeface="Roboto Condensed Light" panose="020B0604020202020204" charset="0"/>
            </a:endParaRPr>
          </a:p>
        </p:txBody>
      </p:sp>
      <p:sp>
        <p:nvSpPr>
          <p:cNvPr id="35" name="Left Brace 34">
            <a:extLst>
              <a:ext uri="{FF2B5EF4-FFF2-40B4-BE49-F238E27FC236}">
                <a16:creationId xmlns:a16="http://schemas.microsoft.com/office/drawing/2014/main" id="{C1E9990B-B4DB-7A52-C492-8DA2B71F80BD}"/>
              </a:ext>
            </a:extLst>
          </p:cNvPr>
          <p:cNvSpPr/>
          <p:nvPr/>
        </p:nvSpPr>
        <p:spPr>
          <a:xfrm>
            <a:off x="4111711" y="5778556"/>
            <a:ext cx="293294" cy="822599"/>
          </a:xfrm>
          <a:prstGeom prst="leftBrace">
            <a:avLst>
              <a:gd name="adj1" fmla="val 7686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latin typeface="Roboto Condensed Light" panose="020B0604020202020204" charset="0"/>
              <a:ea typeface="Roboto Condensed Light" panose="020B0604020202020204" charset="0"/>
            </a:endParaRPr>
          </a:p>
        </p:txBody>
      </p:sp>
      <p:sp>
        <p:nvSpPr>
          <p:cNvPr id="36" name="Arrow: Up 35">
            <a:extLst>
              <a:ext uri="{FF2B5EF4-FFF2-40B4-BE49-F238E27FC236}">
                <a16:creationId xmlns:a16="http://schemas.microsoft.com/office/drawing/2014/main" id="{1B76CBA7-FDEC-60E1-3EF7-9CD02AB3ECF2}"/>
              </a:ext>
            </a:extLst>
          </p:cNvPr>
          <p:cNvSpPr/>
          <p:nvPr/>
        </p:nvSpPr>
        <p:spPr>
          <a:xfrm rot="10800000">
            <a:off x="3206535" y="2554058"/>
            <a:ext cx="223794" cy="37848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37" name="TextBox 36">
            <a:extLst>
              <a:ext uri="{FF2B5EF4-FFF2-40B4-BE49-F238E27FC236}">
                <a16:creationId xmlns:a16="http://schemas.microsoft.com/office/drawing/2014/main" id="{BCC920A9-D955-BA57-CB1C-C92DAD3CECC6}"/>
              </a:ext>
            </a:extLst>
          </p:cNvPr>
          <p:cNvSpPr txBox="1"/>
          <p:nvPr/>
        </p:nvSpPr>
        <p:spPr>
          <a:xfrm rot="16200000">
            <a:off x="2296114" y="2947270"/>
            <a:ext cx="1196161" cy="276999"/>
          </a:xfrm>
          <a:prstGeom prst="rect">
            <a:avLst/>
          </a:prstGeom>
        </p:spPr>
        <p:txBody>
          <a:bodyPr wrap="none" rtlCol="0">
            <a:spAutoFit/>
          </a:bodyPr>
          <a:lstStyle>
            <a:defPPr>
              <a:defRPr lang="en-US"/>
            </a:defPPr>
            <a:lvl1pPr>
              <a:defRPr b="1"/>
            </a:lvl1pPr>
          </a:lstStyle>
          <a:p>
            <a:r>
              <a:rPr lang="en-US" sz="1200" b="0" dirty="0">
                <a:latin typeface="Roboto Condensed Light" panose="020B0604020202020204" charset="0"/>
                <a:ea typeface="Roboto Condensed Light" panose="020B0604020202020204" charset="0"/>
              </a:rPr>
              <a:t>Low-priority PBIs</a:t>
            </a:r>
            <a:endParaRPr lang="en-CA" sz="1200" b="0" dirty="0">
              <a:latin typeface="Roboto Condensed Light" panose="020B0604020202020204" charset="0"/>
              <a:ea typeface="Roboto Condensed Light" panose="020B0604020202020204" charset="0"/>
            </a:endParaRPr>
          </a:p>
        </p:txBody>
      </p:sp>
      <p:sp>
        <p:nvSpPr>
          <p:cNvPr id="38" name="TextBox 37">
            <a:extLst>
              <a:ext uri="{FF2B5EF4-FFF2-40B4-BE49-F238E27FC236}">
                <a16:creationId xmlns:a16="http://schemas.microsoft.com/office/drawing/2014/main" id="{2890D506-A5E1-4D88-BF4F-444D0EE21823}"/>
              </a:ext>
            </a:extLst>
          </p:cNvPr>
          <p:cNvSpPr txBox="1"/>
          <p:nvPr/>
        </p:nvSpPr>
        <p:spPr>
          <a:xfrm rot="16200000">
            <a:off x="2278876" y="5574812"/>
            <a:ext cx="1221265" cy="276927"/>
          </a:xfrm>
          <a:prstGeom prst="rect">
            <a:avLst/>
          </a:prstGeom>
        </p:spPr>
        <p:txBody>
          <a:bodyPr wrap="square" rtlCol="0">
            <a:spAutoFit/>
          </a:bodyPr>
          <a:lstStyle>
            <a:defPPr>
              <a:defRPr lang="en-US"/>
            </a:defPPr>
            <a:lvl1pPr>
              <a:defRPr b="1"/>
            </a:lvl1pPr>
          </a:lstStyle>
          <a:p>
            <a:pPr algn="ctr"/>
            <a:r>
              <a:rPr lang="en-US" sz="1200" b="0" dirty="0">
                <a:latin typeface="Roboto Condensed Light" panose="020B0604020202020204" charset="0"/>
                <a:ea typeface="Roboto Condensed Light" panose="020B0604020202020204" charset="0"/>
              </a:rPr>
              <a:t>High-priority PBIs</a:t>
            </a:r>
            <a:endParaRPr lang="en-CA" sz="1200" b="0" dirty="0">
              <a:latin typeface="Roboto Condensed Light" panose="020B0604020202020204" charset="0"/>
              <a:ea typeface="Roboto Condensed Light" panose="020B0604020202020204" charset="0"/>
            </a:endParaRPr>
          </a:p>
        </p:txBody>
      </p:sp>
      <p:sp>
        <p:nvSpPr>
          <p:cNvPr id="39" name="TextBox 38">
            <a:extLst>
              <a:ext uri="{FF2B5EF4-FFF2-40B4-BE49-F238E27FC236}">
                <a16:creationId xmlns:a16="http://schemas.microsoft.com/office/drawing/2014/main" id="{51E748D5-76BB-8806-496C-4EBBD5CF9F22}"/>
              </a:ext>
            </a:extLst>
          </p:cNvPr>
          <p:cNvSpPr txBox="1"/>
          <p:nvPr/>
        </p:nvSpPr>
        <p:spPr>
          <a:xfrm rot="16200000">
            <a:off x="1935306" y="3766641"/>
            <a:ext cx="3566387" cy="523220"/>
          </a:xfrm>
          <a:prstGeom prst="rect">
            <a:avLst/>
          </a:prstGeom>
        </p:spPr>
        <p:txBody>
          <a:bodyPr wrap="square" rtlCol="0">
            <a:spAutoFit/>
          </a:bodyPr>
          <a:lstStyle>
            <a:defPPr>
              <a:defRPr lang="en-US"/>
            </a:defPPr>
            <a:lvl1pPr>
              <a:defRPr b="1"/>
            </a:lvl1pPr>
          </a:lstStyle>
          <a:p>
            <a:pPr algn="ctr"/>
            <a:r>
              <a:rPr lang="en-US" sz="1400" dirty="0">
                <a:latin typeface="Roboto Condensed Light" panose="020B0604020202020204" charset="0"/>
                <a:ea typeface="Roboto Condensed Light" panose="020B0604020202020204" charset="0"/>
              </a:rPr>
              <a:t>Product</a:t>
            </a:r>
          </a:p>
          <a:p>
            <a:pPr algn="ctr"/>
            <a:r>
              <a:rPr lang="en-US" sz="1400" dirty="0">
                <a:latin typeface="Roboto Condensed Light" panose="020B0604020202020204" charset="0"/>
                <a:ea typeface="Roboto Condensed Light" panose="020B0604020202020204" charset="0"/>
              </a:rPr>
              <a:t>backlog</a:t>
            </a:r>
            <a:endParaRPr lang="en-CA" sz="1400" dirty="0">
              <a:latin typeface="Roboto Condensed Light" panose="020B0604020202020204" charset="0"/>
              <a:ea typeface="Roboto Condensed Light" panose="020B0604020202020204" charset="0"/>
            </a:endParaRPr>
          </a:p>
        </p:txBody>
      </p:sp>
      <p:sp>
        <p:nvSpPr>
          <p:cNvPr id="40" name="Left Brace 39">
            <a:extLst>
              <a:ext uri="{FF2B5EF4-FFF2-40B4-BE49-F238E27FC236}">
                <a16:creationId xmlns:a16="http://schemas.microsoft.com/office/drawing/2014/main" id="{5CDD528F-A2CA-7AAE-A042-8B4B2B2F7EEB}"/>
              </a:ext>
            </a:extLst>
          </p:cNvPr>
          <p:cNvSpPr/>
          <p:nvPr/>
        </p:nvSpPr>
        <p:spPr>
          <a:xfrm>
            <a:off x="4111711" y="2432017"/>
            <a:ext cx="293294" cy="3279064"/>
          </a:xfrm>
          <a:prstGeom prst="leftBrace">
            <a:avLst>
              <a:gd name="adj1" fmla="val 7686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latin typeface="Roboto Condensed Light" panose="020B0604020202020204" charset="0"/>
              <a:ea typeface="Roboto Condensed Light" panose="020B0604020202020204" charset="0"/>
            </a:endParaRPr>
          </a:p>
        </p:txBody>
      </p:sp>
    </p:spTree>
    <p:extLst>
      <p:ext uri="{BB962C8B-B14F-4D97-AF65-F5344CB8AC3E}">
        <p14:creationId xmlns:p14="http://schemas.microsoft.com/office/powerpoint/2010/main" val="18129889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F00C342-0943-47CD-8EE4-268B0E3A3664}"/>
              </a:ext>
            </a:extLst>
          </p:cNvPr>
          <p:cNvPicPr>
            <a:picLocks noChangeAspect="1"/>
          </p:cNvPicPr>
          <p:nvPr/>
        </p:nvPicPr>
        <p:blipFill>
          <a:blip r:embed="rId3"/>
          <a:stretch>
            <a:fillRect/>
          </a:stretch>
        </p:blipFill>
        <p:spPr>
          <a:xfrm>
            <a:off x="7937254" y="-11197"/>
            <a:ext cx="1442431" cy="6857107"/>
          </a:xfrm>
          <a:prstGeom prst="rect">
            <a:avLst/>
          </a:prstGeom>
        </p:spPr>
      </p:pic>
      <p:grpSp>
        <p:nvGrpSpPr>
          <p:cNvPr id="10" name="Group 9">
            <a:extLst>
              <a:ext uri="{FF2B5EF4-FFF2-40B4-BE49-F238E27FC236}">
                <a16:creationId xmlns:a16="http://schemas.microsoft.com/office/drawing/2014/main" id="{744C4F4F-3AAA-410A-B4BE-E475326C2B5B}"/>
              </a:ext>
            </a:extLst>
          </p:cNvPr>
          <p:cNvGrpSpPr/>
          <p:nvPr/>
        </p:nvGrpSpPr>
        <p:grpSpPr>
          <a:xfrm>
            <a:off x="3078363" y="3607736"/>
            <a:ext cx="6306312" cy="655305"/>
            <a:chOff x="2348701" y="3378714"/>
            <a:chExt cx="6354198" cy="655390"/>
          </a:xfrm>
        </p:grpSpPr>
        <p:sp>
          <p:nvSpPr>
            <p:cNvPr id="185" name="Rectangle 184">
              <a:extLst>
                <a:ext uri="{FF2B5EF4-FFF2-40B4-BE49-F238E27FC236}">
                  <a16:creationId xmlns:a16="http://schemas.microsoft.com/office/drawing/2014/main" id="{F98A9997-69A7-4325-A36F-43AD96C60C43}"/>
                </a:ext>
              </a:extLst>
            </p:cNvPr>
            <p:cNvSpPr/>
            <p:nvPr/>
          </p:nvSpPr>
          <p:spPr>
            <a:xfrm>
              <a:off x="2348701" y="3467855"/>
              <a:ext cx="6354198" cy="485206"/>
            </a:xfrm>
            <a:prstGeom prst="rect">
              <a:avLst/>
            </a:prstGeom>
            <a:gradFill flip="none" rotWithShape="1">
              <a:gsLst>
                <a:gs pos="31000">
                  <a:srgbClr val="7F919F"/>
                </a:gs>
                <a:gs pos="100000">
                  <a:schemeClr val="bg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3981" rtlCol="0" anchor="ctr"/>
            <a:lstStyle/>
            <a:p>
              <a:pPr defTabSz="554437"/>
              <a:r>
                <a:rPr lang="en-US" sz="1200" dirty="0">
                  <a:solidFill>
                    <a:srgbClr val="FFFFFF"/>
                  </a:solidFill>
                  <a:latin typeface="Roboto Condensed Light" panose="020B0604020202020204" charset="0"/>
                  <a:ea typeface="Roboto Condensed Light" panose="020B0604020202020204" charset="0"/>
                </a:rPr>
                <a:t>Analysis</a:t>
              </a:r>
              <a:endParaRPr lang="en-CA" sz="1200" dirty="0">
                <a:solidFill>
                  <a:srgbClr val="FFFFFF"/>
                </a:solidFill>
                <a:latin typeface="Roboto Condensed Light" panose="020B0604020202020204" charset="0"/>
                <a:ea typeface="Roboto Condensed Light" panose="020B0604020202020204" charset="0"/>
              </a:endParaRPr>
            </a:p>
          </p:txBody>
        </p:sp>
        <p:pic>
          <p:nvPicPr>
            <p:cNvPr id="351" name="Picture 350">
              <a:extLst>
                <a:ext uri="{FF2B5EF4-FFF2-40B4-BE49-F238E27FC236}">
                  <a16:creationId xmlns:a16="http://schemas.microsoft.com/office/drawing/2014/main" id="{3F815B2D-1797-4F9D-8CE1-10A0D0AC4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3615" y="3399104"/>
              <a:ext cx="581373" cy="635000"/>
            </a:xfrm>
            <a:prstGeom prst="rect">
              <a:avLst/>
            </a:prstGeom>
            <a:effectLst>
              <a:outerShdw blurRad="50800" dist="38100" dir="2700000" algn="tl" rotWithShape="0">
                <a:prstClr val="black">
                  <a:alpha val="40000"/>
                </a:prstClr>
              </a:outerShdw>
            </a:effectLst>
          </p:spPr>
        </p:pic>
        <p:pic>
          <p:nvPicPr>
            <p:cNvPr id="352" name="Picture 351">
              <a:extLst>
                <a:ext uri="{FF2B5EF4-FFF2-40B4-BE49-F238E27FC236}">
                  <a16:creationId xmlns:a16="http://schemas.microsoft.com/office/drawing/2014/main" id="{5EBC5C6F-804E-4874-806A-69715075D5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5469" y="3392958"/>
              <a:ext cx="581373" cy="635000"/>
            </a:xfrm>
            <a:prstGeom prst="rect">
              <a:avLst/>
            </a:prstGeom>
            <a:effectLst>
              <a:outerShdw blurRad="50800" dist="38100" dir="2700000" algn="tl" rotWithShape="0">
                <a:prstClr val="black">
                  <a:alpha val="40000"/>
                </a:prstClr>
              </a:outerShdw>
            </a:effectLst>
          </p:spPr>
        </p:pic>
        <p:pic>
          <p:nvPicPr>
            <p:cNvPr id="353" name="Picture 352">
              <a:extLst>
                <a:ext uri="{FF2B5EF4-FFF2-40B4-BE49-F238E27FC236}">
                  <a16:creationId xmlns:a16="http://schemas.microsoft.com/office/drawing/2014/main" id="{B8FB5E4F-05CF-4A3A-8393-57D499708C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0169" y="3392958"/>
              <a:ext cx="581373" cy="635000"/>
            </a:xfrm>
            <a:prstGeom prst="rect">
              <a:avLst/>
            </a:prstGeom>
            <a:effectLst>
              <a:outerShdw blurRad="50800" dist="38100" dir="2700000" algn="tl" rotWithShape="0">
                <a:prstClr val="black">
                  <a:alpha val="40000"/>
                </a:prstClr>
              </a:outerShdw>
            </a:effectLst>
          </p:spPr>
        </p:pic>
        <p:pic>
          <p:nvPicPr>
            <p:cNvPr id="73" name="Picture 72">
              <a:extLst>
                <a:ext uri="{FF2B5EF4-FFF2-40B4-BE49-F238E27FC236}">
                  <a16:creationId xmlns:a16="http://schemas.microsoft.com/office/drawing/2014/main" id="{99847EB8-5F90-4CC9-95EC-5079B5D679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6487" y="3378714"/>
              <a:ext cx="581487" cy="635000"/>
            </a:xfrm>
            <a:prstGeom prst="rect">
              <a:avLst/>
            </a:prstGeom>
            <a:effectLst>
              <a:outerShdw blurRad="508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533930F5-2BCC-45E0-B3FE-367573F828D6}"/>
              </a:ext>
            </a:extLst>
          </p:cNvPr>
          <p:cNvGrpSpPr/>
          <p:nvPr/>
        </p:nvGrpSpPr>
        <p:grpSpPr>
          <a:xfrm>
            <a:off x="3046086" y="4550274"/>
            <a:ext cx="6306312" cy="678356"/>
            <a:chOff x="2421441" y="4189666"/>
            <a:chExt cx="6265602" cy="678444"/>
          </a:xfrm>
        </p:grpSpPr>
        <p:sp>
          <p:nvSpPr>
            <p:cNvPr id="189" name="Rectangle 188">
              <a:extLst>
                <a:ext uri="{FF2B5EF4-FFF2-40B4-BE49-F238E27FC236}">
                  <a16:creationId xmlns:a16="http://schemas.microsoft.com/office/drawing/2014/main" id="{14D50DA0-B29D-4F4F-9E34-AB4292082BC2}"/>
                </a:ext>
              </a:extLst>
            </p:cNvPr>
            <p:cNvSpPr/>
            <p:nvPr/>
          </p:nvSpPr>
          <p:spPr>
            <a:xfrm>
              <a:off x="2421441" y="4302084"/>
              <a:ext cx="6265602" cy="485206"/>
            </a:xfrm>
            <a:prstGeom prst="rect">
              <a:avLst/>
            </a:prstGeom>
            <a:gradFill flip="none" rotWithShape="1">
              <a:gsLst>
                <a:gs pos="31000">
                  <a:srgbClr val="7F919F"/>
                </a:gs>
                <a:gs pos="100000">
                  <a:schemeClr val="bg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3981" rtlCol="0" anchor="ctr"/>
            <a:lstStyle/>
            <a:p>
              <a:pPr defTabSz="554437"/>
              <a:r>
                <a:rPr lang="en-US" sz="1200" dirty="0">
                  <a:solidFill>
                    <a:srgbClr val="FFFFFF"/>
                  </a:solidFill>
                  <a:latin typeface="Roboto Condensed Light" panose="020B0604020202020204" charset="0"/>
                  <a:ea typeface="Roboto Condensed Light" panose="020B0604020202020204" charset="0"/>
                </a:rPr>
                <a:t>  Refine</a:t>
              </a:r>
              <a:endParaRPr lang="en-CA" sz="1200" dirty="0">
                <a:solidFill>
                  <a:srgbClr val="FFFFFF"/>
                </a:solidFill>
                <a:latin typeface="Roboto Condensed Light" panose="020B0604020202020204" charset="0"/>
                <a:ea typeface="Roboto Condensed Light" panose="020B0604020202020204" charset="0"/>
              </a:endParaRPr>
            </a:p>
          </p:txBody>
        </p:sp>
        <p:grpSp>
          <p:nvGrpSpPr>
            <p:cNvPr id="190" name="Group 189">
              <a:extLst>
                <a:ext uri="{FF2B5EF4-FFF2-40B4-BE49-F238E27FC236}">
                  <a16:creationId xmlns:a16="http://schemas.microsoft.com/office/drawing/2014/main" id="{6822A425-9597-4DF5-8EC1-16E995F470F2}"/>
                </a:ext>
              </a:extLst>
            </p:cNvPr>
            <p:cNvGrpSpPr/>
            <p:nvPr/>
          </p:nvGrpSpPr>
          <p:grpSpPr>
            <a:xfrm>
              <a:off x="3383791" y="4189666"/>
              <a:ext cx="1101222" cy="651980"/>
              <a:chOff x="5479492" y="1738693"/>
              <a:chExt cx="1101222" cy="651980"/>
            </a:xfrm>
            <a:solidFill>
              <a:schemeClr val="accent3">
                <a:lumMod val="40000"/>
                <a:lumOff val="60000"/>
              </a:schemeClr>
            </a:solidFill>
          </p:grpSpPr>
          <p:sp>
            <p:nvSpPr>
              <p:cNvPr id="191" name="Flowchart: Decision 190">
                <a:extLst>
                  <a:ext uri="{FF2B5EF4-FFF2-40B4-BE49-F238E27FC236}">
                    <a16:creationId xmlns:a16="http://schemas.microsoft.com/office/drawing/2014/main" id="{A134A370-F019-4622-8EE1-0AB08C6885E7}"/>
                  </a:ext>
                </a:extLst>
              </p:cNvPr>
              <p:cNvSpPr/>
              <p:nvPr/>
            </p:nvSpPr>
            <p:spPr>
              <a:xfrm>
                <a:off x="5479492" y="1738693"/>
                <a:ext cx="1101222" cy="651980"/>
              </a:xfrm>
              <a:prstGeom prst="flowChartDecis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54437"/>
                <a:endParaRPr lang="en-CA" sz="1200" b="1" dirty="0">
                  <a:solidFill>
                    <a:srgbClr val="494949"/>
                  </a:solidFill>
                  <a:latin typeface="Roboto Condensed Light" panose="020B0604020202020204" charset="0"/>
                  <a:ea typeface="Roboto Condensed Light" panose="020B0604020202020204" charset="0"/>
                </a:endParaRPr>
              </a:p>
            </p:txBody>
          </p:sp>
          <p:sp>
            <p:nvSpPr>
              <p:cNvPr id="192" name="TextBox 191">
                <a:extLst>
                  <a:ext uri="{FF2B5EF4-FFF2-40B4-BE49-F238E27FC236}">
                    <a16:creationId xmlns:a16="http://schemas.microsoft.com/office/drawing/2014/main" id="{41617D24-EF32-4C2E-B843-0AA490B9488A}"/>
                  </a:ext>
                </a:extLst>
              </p:cNvPr>
              <p:cNvSpPr txBox="1"/>
              <p:nvPr/>
            </p:nvSpPr>
            <p:spPr>
              <a:xfrm>
                <a:off x="5715753" y="1942991"/>
                <a:ext cx="540229" cy="277035"/>
              </a:xfrm>
              <a:prstGeom prst="rect">
                <a:avLst/>
              </a:prstGeom>
              <a:noFill/>
            </p:spPr>
            <p:txBody>
              <a:bodyPr wrap="none" rtlCol="0">
                <a:spAutoFit/>
              </a:bodyPr>
              <a:lstStyle/>
              <a:p>
                <a:pPr defTabSz="554437"/>
                <a:r>
                  <a:rPr lang="en-US" sz="1200" b="1" dirty="0">
                    <a:solidFill>
                      <a:srgbClr val="494949"/>
                    </a:solidFill>
                    <a:latin typeface="Roboto Condensed Light" panose="020B0604020202020204" charset="0"/>
                    <a:ea typeface="Roboto Condensed Light" panose="020B0604020202020204" charset="0"/>
                  </a:rPr>
                  <a:t>Ready</a:t>
                </a:r>
                <a:endParaRPr lang="en-CA" sz="1200" b="1" dirty="0">
                  <a:solidFill>
                    <a:srgbClr val="494949"/>
                  </a:solidFill>
                  <a:latin typeface="Roboto Condensed Light" panose="020B0604020202020204" charset="0"/>
                  <a:ea typeface="Roboto Condensed Light" panose="020B0604020202020204" charset="0"/>
                </a:endParaRPr>
              </a:p>
            </p:txBody>
          </p:sp>
        </p:grpSp>
        <p:pic>
          <p:nvPicPr>
            <p:cNvPr id="347" name="Picture 346">
              <a:extLst>
                <a:ext uri="{FF2B5EF4-FFF2-40B4-BE49-F238E27FC236}">
                  <a16:creationId xmlns:a16="http://schemas.microsoft.com/office/drawing/2014/main" id="{E7C0A2F8-FC0B-4190-A819-987EB6B87E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4857" y="4233110"/>
              <a:ext cx="635000" cy="635000"/>
            </a:xfrm>
            <a:prstGeom prst="rect">
              <a:avLst/>
            </a:prstGeom>
            <a:effectLst>
              <a:outerShdw blurRad="50800" dist="38100" dir="2700000" algn="tl" rotWithShape="0">
                <a:prstClr val="black">
                  <a:alpha val="40000"/>
                </a:prstClr>
              </a:outerShdw>
            </a:effectLst>
          </p:spPr>
        </p:pic>
        <p:pic>
          <p:nvPicPr>
            <p:cNvPr id="348" name="Picture 347">
              <a:extLst>
                <a:ext uri="{FF2B5EF4-FFF2-40B4-BE49-F238E27FC236}">
                  <a16:creationId xmlns:a16="http://schemas.microsoft.com/office/drawing/2014/main" id="{F6BA2F83-C120-47DA-8EFD-2DE3447DD9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3548" y="4222238"/>
              <a:ext cx="635000" cy="635000"/>
            </a:xfrm>
            <a:prstGeom prst="rect">
              <a:avLst/>
            </a:prstGeom>
            <a:effectLst>
              <a:outerShdw blurRad="50800" dist="38100" dir="2700000" algn="tl" rotWithShape="0">
                <a:prstClr val="black">
                  <a:alpha val="40000"/>
                </a:prstClr>
              </a:outerShdw>
            </a:effectLst>
          </p:spPr>
        </p:pic>
        <p:pic>
          <p:nvPicPr>
            <p:cNvPr id="349" name="Picture 348">
              <a:extLst>
                <a:ext uri="{FF2B5EF4-FFF2-40B4-BE49-F238E27FC236}">
                  <a16:creationId xmlns:a16="http://schemas.microsoft.com/office/drawing/2014/main" id="{1DB01E24-DD30-4F99-B29D-5EB1E7655A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05999" y="4222238"/>
              <a:ext cx="635000" cy="635000"/>
            </a:xfrm>
            <a:prstGeom prst="rect">
              <a:avLst/>
            </a:prstGeom>
            <a:effectLst>
              <a:outerShdw blurRad="50800" dist="38100" dir="2700000" algn="tl" rotWithShape="0">
                <a:prstClr val="black">
                  <a:alpha val="40000"/>
                </a:prstClr>
              </a:outerShdw>
            </a:effectLst>
          </p:spPr>
        </p:pic>
      </p:grpSp>
      <p:grpSp>
        <p:nvGrpSpPr>
          <p:cNvPr id="186" name="Group 185">
            <a:extLst>
              <a:ext uri="{FF2B5EF4-FFF2-40B4-BE49-F238E27FC236}">
                <a16:creationId xmlns:a16="http://schemas.microsoft.com/office/drawing/2014/main" id="{09C53AF2-7760-477C-8086-F5DD65DA6DF2}"/>
              </a:ext>
            </a:extLst>
          </p:cNvPr>
          <p:cNvGrpSpPr/>
          <p:nvPr/>
        </p:nvGrpSpPr>
        <p:grpSpPr>
          <a:xfrm>
            <a:off x="4109094" y="3617678"/>
            <a:ext cx="1008091" cy="651895"/>
            <a:chOff x="3006974" y="1745398"/>
            <a:chExt cx="1101222" cy="651980"/>
          </a:xfrm>
          <a:solidFill>
            <a:schemeClr val="accent3">
              <a:lumMod val="40000"/>
              <a:lumOff val="60000"/>
            </a:schemeClr>
          </a:solidFill>
        </p:grpSpPr>
        <p:sp>
          <p:nvSpPr>
            <p:cNvPr id="187" name="Flowchart: Decision 186">
              <a:extLst>
                <a:ext uri="{FF2B5EF4-FFF2-40B4-BE49-F238E27FC236}">
                  <a16:creationId xmlns:a16="http://schemas.microsoft.com/office/drawing/2014/main" id="{FB4FA546-F1AC-4659-8DC5-D67DF871A1C4}"/>
                </a:ext>
              </a:extLst>
            </p:cNvPr>
            <p:cNvSpPr/>
            <p:nvPr/>
          </p:nvSpPr>
          <p:spPr>
            <a:xfrm>
              <a:off x="3006974" y="1745398"/>
              <a:ext cx="1101222" cy="651980"/>
            </a:xfrm>
            <a:prstGeom prst="flowChartDecis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54437"/>
              <a:endParaRPr lang="en-CA" sz="1200" b="1" dirty="0">
                <a:solidFill>
                  <a:srgbClr val="494949"/>
                </a:solidFill>
                <a:latin typeface="Roboto Condensed Light" panose="020B0604020202020204" charset="0"/>
                <a:ea typeface="Roboto Condensed Light" panose="020B0604020202020204" charset="0"/>
              </a:endParaRPr>
            </a:p>
          </p:txBody>
        </p:sp>
        <p:sp>
          <p:nvSpPr>
            <p:cNvPr id="188" name="TextBox 187">
              <a:extLst>
                <a:ext uri="{FF2B5EF4-FFF2-40B4-BE49-F238E27FC236}">
                  <a16:creationId xmlns:a16="http://schemas.microsoft.com/office/drawing/2014/main" id="{67D779C3-7FC4-4E4B-8897-153C15F74B87}"/>
                </a:ext>
              </a:extLst>
            </p:cNvPr>
            <p:cNvSpPr txBox="1"/>
            <p:nvPr/>
          </p:nvSpPr>
          <p:spPr>
            <a:xfrm>
              <a:off x="3167894" y="1932466"/>
              <a:ext cx="765578" cy="277035"/>
            </a:xfrm>
            <a:prstGeom prst="rect">
              <a:avLst/>
            </a:prstGeom>
            <a:noFill/>
          </p:spPr>
          <p:txBody>
            <a:bodyPr wrap="none" rtlCol="0">
              <a:spAutoFit/>
            </a:bodyPr>
            <a:lstStyle/>
            <a:p>
              <a:pPr defTabSz="554437"/>
              <a:r>
                <a:rPr lang="en-US" sz="1200" b="1" dirty="0">
                  <a:solidFill>
                    <a:srgbClr val="494949"/>
                  </a:solidFill>
                  <a:latin typeface="Roboto Condensed Light" panose="020B0604020202020204" charset="0"/>
                  <a:ea typeface="Roboto Condensed Light" panose="020B0604020202020204" charset="0"/>
                </a:rPr>
                <a:t>Qualified</a:t>
              </a:r>
              <a:endParaRPr lang="en-CA" sz="1200" b="1" dirty="0">
                <a:solidFill>
                  <a:srgbClr val="494949"/>
                </a:solidFill>
                <a:latin typeface="Roboto Condensed Light" panose="020B0604020202020204" charset="0"/>
                <a:ea typeface="Roboto Condensed Light" panose="020B0604020202020204" charset="0"/>
              </a:endParaRPr>
            </a:p>
          </p:txBody>
        </p:sp>
      </p:grpSp>
      <p:grpSp>
        <p:nvGrpSpPr>
          <p:cNvPr id="3" name="Group 2">
            <a:extLst>
              <a:ext uri="{FF2B5EF4-FFF2-40B4-BE49-F238E27FC236}">
                <a16:creationId xmlns:a16="http://schemas.microsoft.com/office/drawing/2014/main" id="{33526264-C1C1-41F8-986C-7A9DCE9CB8FA}"/>
              </a:ext>
            </a:extLst>
          </p:cNvPr>
          <p:cNvGrpSpPr/>
          <p:nvPr/>
        </p:nvGrpSpPr>
        <p:grpSpPr>
          <a:xfrm>
            <a:off x="3059572" y="5574341"/>
            <a:ext cx="6259492" cy="662766"/>
            <a:chOff x="2395765" y="5354982"/>
            <a:chExt cx="6260307" cy="662852"/>
          </a:xfrm>
        </p:grpSpPr>
        <p:sp>
          <p:nvSpPr>
            <p:cNvPr id="193" name="Rectangle 192">
              <a:extLst>
                <a:ext uri="{FF2B5EF4-FFF2-40B4-BE49-F238E27FC236}">
                  <a16:creationId xmlns:a16="http://schemas.microsoft.com/office/drawing/2014/main" id="{B7753530-8DB0-43EB-AF0D-0132B1C78C36}"/>
                </a:ext>
              </a:extLst>
            </p:cNvPr>
            <p:cNvSpPr/>
            <p:nvPr/>
          </p:nvSpPr>
          <p:spPr>
            <a:xfrm>
              <a:off x="2395765" y="5449437"/>
              <a:ext cx="6260307" cy="485206"/>
            </a:xfrm>
            <a:prstGeom prst="rect">
              <a:avLst/>
            </a:prstGeom>
            <a:gradFill flip="none" rotWithShape="1">
              <a:gsLst>
                <a:gs pos="31000">
                  <a:srgbClr val="7F919F"/>
                </a:gs>
                <a:gs pos="100000">
                  <a:schemeClr val="bg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3981" rtlCol="0" anchor="ctr"/>
            <a:lstStyle/>
            <a:p>
              <a:pPr defTabSz="554437"/>
              <a:r>
                <a:rPr lang="en-US" sz="1200" dirty="0">
                  <a:solidFill>
                    <a:srgbClr val="FFFFFF"/>
                  </a:solidFill>
                  <a:latin typeface="Roboto Condensed Light" panose="020B0604020202020204" charset="0"/>
                  <a:ea typeface="Roboto Condensed Light" panose="020B0604020202020204" charset="0"/>
                </a:rPr>
                <a:t>Sprint </a:t>
              </a:r>
            </a:p>
            <a:p>
              <a:pPr defTabSz="554437"/>
              <a:r>
                <a:rPr lang="en-US" sz="1200" dirty="0">
                  <a:solidFill>
                    <a:srgbClr val="FFFFFF"/>
                  </a:solidFill>
                  <a:latin typeface="Roboto Condensed Light" panose="020B0604020202020204" charset="0"/>
                  <a:ea typeface="Roboto Condensed Light" panose="020B0604020202020204" charset="0"/>
                </a:rPr>
                <a:t>Planning</a:t>
              </a:r>
              <a:endParaRPr lang="en-CA" sz="1200" dirty="0">
                <a:solidFill>
                  <a:srgbClr val="FFFFFF"/>
                </a:solidFill>
                <a:latin typeface="Roboto Condensed Light" panose="020B0604020202020204" charset="0"/>
                <a:ea typeface="Roboto Condensed Light" panose="020B0604020202020204" charset="0"/>
              </a:endParaRPr>
            </a:p>
          </p:txBody>
        </p:sp>
        <p:grpSp>
          <p:nvGrpSpPr>
            <p:cNvPr id="194" name="Group 193">
              <a:extLst>
                <a:ext uri="{FF2B5EF4-FFF2-40B4-BE49-F238E27FC236}">
                  <a16:creationId xmlns:a16="http://schemas.microsoft.com/office/drawing/2014/main" id="{A3798330-F16D-4943-A50F-7D13AE52CB4F}"/>
                </a:ext>
              </a:extLst>
            </p:cNvPr>
            <p:cNvGrpSpPr/>
            <p:nvPr/>
          </p:nvGrpSpPr>
          <p:grpSpPr>
            <a:xfrm>
              <a:off x="3368282" y="5365854"/>
              <a:ext cx="1101222" cy="651980"/>
              <a:chOff x="5618239" y="1742371"/>
              <a:chExt cx="1101222" cy="651980"/>
            </a:xfrm>
            <a:solidFill>
              <a:schemeClr val="accent3">
                <a:lumMod val="40000"/>
                <a:lumOff val="60000"/>
              </a:schemeClr>
            </a:solidFill>
          </p:grpSpPr>
          <p:sp>
            <p:nvSpPr>
              <p:cNvPr id="197" name="Flowchart: Decision 196">
                <a:extLst>
                  <a:ext uri="{FF2B5EF4-FFF2-40B4-BE49-F238E27FC236}">
                    <a16:creationId xmlns:a16="http://schemas.microsoft.com/office/drawing/2014/main" id="{22AE1A1B-A4B0-47C1-92A5-1C8758A7698F}"/>
                  </a:ext>
                </a:extLst>
              </p:cNvPr>
              <p:cNvSpPr/>
              <p:nvPr/>
            </p:nvSpPr>
            <p:spPr>
              <a:xfrm>
                <a:off x="5618239" y="1742371"/>
                <a:ext cx="1101222" cy="651980"/>
              </a:xfrm>
              <a:prstGeom prst="flowChartDecis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54437"/>
                <a:endParaRPr lang="en-CA" sz="1200" dirty="0">
                  <a:solidFill>
                    <a:srgbClr val="494949"/>
                  </a:solidFill>
                  <a:latin typeface="Roboto Condensed Light" panose="020B0604020202020204" charset="0"/>
                  <a:ea typeface="Roboto Condensed Light" panose="020B0604020202020204" charset="0"/>
                </a:endParaRPr>
              </a:p>
            </p:txBody>
          </p:sp>
          <p:sp>
            <p:nvSpPr>
              <p:cNvPr id="199" name="TextBox 198">
                <a:extLst>
                  <a:ext uri="{FF2B5EF4-FFF2-40B4-BE49-F238E27FC236}">
                    <a16:creationId xmlns:a16="http://schemas.microsoft.com/office/drawing/2014/main" id="{2A72B233-251D-4E72-906C-225165ADF420}"/>
                  </a:ext>
                </a:extLst>
              </p:cNvPr>
              <p:cNvSpPr txBox="1"/>
              <p:nvPr/>
            </p:nvSpPr>
            <p:spPr>
              <a:xfrm>
                <a:off x="5631477" y="1941427"/>
                <a:ext cx="902928" cy="277035"/>
              </a:xfrm>
              <a:prstGeom prst="rect">
                <a:avLst/>
              </a:prstGeom>
              <a:noFill/>
            </p:spPr>
            <p:txBody>
              <a:bodyPr wrap="none" rtlCol="0">
                <a:spAutoFit/>
              </a:bodyPr>
              <a:lstStyle/>
              <a:p>
                <a:pPr defTabSz="554437"/>
                <a:r>
                  <a:rPr lang="en-US" sz="1200" b="1" dirty="0">
                    <a:solidFill>
                      <a:srgbClr val="494949"/>
                    </a:solidFill>
                    <a:latin typeface="Roboto Condensed Light" panose="020B0604020202020204" charset="0"/>
                    <a:ea typeface="Roboto Condensed Light" panose="020B0604020202020204" charset="0"/>
                  </a:rPr>
                  <a:t>     Accepted</a:t>
                </a:r>
                <a:endParaRPr lang="en-CA" sz="1200" b="1" dirty="0">
                  <a:solidFill>
                    <a:srgbClr val="494949"/>
                  </a:solidFill>
                  <a:latin typeface="Roboto Condensed Light" panose="020B0604020202020204" charset="0"/>
                  <a:ea typeface="Roboto Condensed Light" panose="020B0604020202020204" charset="0"/>
                </a:endParaRPr>
              </a:p>
            </p:txBody>
          </p:sp>
        </p:grpSp>
        <p:pic>
          <p:nvPicPr>
            <p:cNvPr id="344" name="Picture 343">
              <a:extLst>
                <a:ext uri="{FF2B5EF4-FFF2-40B4-BE49-F238E27FC236}">
                  <a16:creationId xmlns:a16="http://schemas.microsoft.com/office/drawing/2014/main" id="{CC0991EE-5495-462F-BFA0-5B3272CD3D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2831" y="5365854"/>
              <a:ext cx="635000" cy="635000"/>
            </a:xfrm>
            <a:prstGeom prst="rect">
              <a:avLst/>
            </a:prstGeom>
            <a:effectLst>
              <a:outerShdw blurRad="50800" dist="38100" dir="2700000" algn="tl" rotWithShape="0">
                <a:prstClr val="black">
                  <a:alpha val="40000"/>
                </a:prstClr>
              </a:outerShdw>
            </a:effectLst>
          </p:spPr>
        </p:pic>
        <p:pic>
          <p:nvPicPr>
            <p:cNvPr id="345" name="Picture 344">
              <a:extLst>
                <a:ext uri="{FF2B5EF4-FFF2-40B4-BE49-F238E27FC236}">
                  <a16:creationId xmlns:a16="http://schemas.microsoft.com/office/drawing/2014/main" id="{3F7A0CB1-B17A-436A-8EC9-90DAE85887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1522" y="5354982"/>
              <a:ext cx="635000" cy="635000"/>
            </a:xfrm>
            <a:prstGeom prst="rect">
              <a:avLst/>
            </a:prstGeom>
            <a:effectLst>
              <a:outerShdw blurRad="50800" dist="38100" dir="2700000" algn="tl" rotWithShape="0">
                <a:prstClr val="black">
                  <a:alpha val="40000"/>
                </a:prstClr>
              </a:outerShdw>
            </a:effectLst>
          </p:spPr>
        </p:pic>
        <p:pic>
          <p:nvPicPr>
            <p:cNvPr id="346" name="Picture 345">
              <a:extLst>
                <a:ext uri="{FF2B5EF4-FFF2-40B4-BE49-F238E27FC236}">
                  <a16:creationId xmlns:a16="http://schemas.microsoft.com/office/drawing/2014/main" id="{ABD60035-4BB2-4521-9D3E-57DB2EA9B5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03973" y="5354982"/>
              <a:ext cx="635000" cy="635000"/>
            </a:xfrm>
            <a:prstGeom prst="rect">
              <a:avLst/>
            </a:prstGeom>
            <a:effectLst>
              <a:outerShdw blurRad="50800" dist="38100" dir="2700000" algn="tl" rotWithShape="0">
                <a:prstClr val="black">
                  <a:alpha val="40000"/>
                </a:prstClr>
              </a:outerShdw>
            </a:effectLst>
          </p:spPr>
        </p:pic>
      </p:grpSp>
      <p:sp>
        <p:nvSpPr>
          <p:cNvPr id="76" name="Text Placeholder 2">
            <a:extLst>
              <a:ext uri="{FF2B5EF4-FFF2-40B4-BE49-F238E27FC236}">
                <a16:creationId xmlns:a16="http://schemas.microsoft.com/office/drawing/2014/main" id="{467F33DB-1705-4DD0-B0DD-A8685F086DA0}"/>
              </a:ext>
            </a:extLst>
          </p:cNvPr>
          <p:cNvSpPr>
            <a:spLocks noGrp="1"/>
          </p:cNvSpPr>
          <p:nvPr>
            <p:ph type="body" sz="quarter" idx="11"/>
          </p:nvPr>
        </p:nvSpPr>
        <p:spPr>
          <a:xfrm>
            <a:off x="338764" y="1188082"/>
            <a:ext cx="8468230" cy="456637"/>
          </a:xfrm>
        </p:spPr>
        <p:txBody>
          <a:bodyPr/>
          <a:lstStyle/>
          <a:p>
            <a:r>
              <a:rPr lang="en-US" sz="1400" dirty="0">
                <a:solidFill>
                  <a:schemeClr val="accent1"/>
                </a:solidFill>
                <a:latin typeface="Montserrat Medium" panose="00000600000000000000" pitchFamily="2" charset="0"/>
              </a:rPr>
              <a:t>From the intake of an idea to a PBI ready for development, to enter the backlog each PBI must pass through a given quality filter.</a:t>
            </a:r>
          </a:p>
        </p:txBody>
      </p:sp>
      <p:sp>
        <p:nvSpPr>
          <p:cNvPr id="2" name="Title 1"/>
          <p:cNvSpPr>
            <a:spLocks noGrp="1"/>
          </p:cNvSpPr>
          <p:nvPr>
            <p:ph type="title"/>
          </p:nvPr>
        </p:nvSpPr>
        <p:spPr>
          <a:xfrm>
            <a:off x="307305" y="117920"/>
            <a:ext cx="8729611" cy="1012477"/>
          </a:xfrm>
        </p:spPr>
        <p:txBody>
          <a:bodyPr/>
          <a:lstStyle/>
          <a:p>
            <a:r>
              <a:rPr lang="en-US" sz="3600" dirty="0">
                <a:solidFill>
                  <a:schemeClr val="accent1"/>
                </a:solidFill>
                <a:latin typeface="Montserrat SemiBold" panose="00000700000000000000" pitchFamily="2" charset="0"/>
              </a:rPr>
              <a:t>Backlog tiers facilitate product planning steps</a:t>
            </a:r>
            <a:br>
              <a:rPr lang="en-US" dirty="0">
                <a:solidFill>
                  <a:srgbClr val="4A4A4A"/>
                </a:solidFill>
              </a:rPr>
            </a:br>
            <a:endParaRPr lang="en-CA" dirty="0">
              <a:solidFill>
                <a:srgbClr val="4A4A4A"/>
              </a:solidFill>
            </a:endParaRPr>
          </a:p>
        </p:txBody>
      </p:sp>
      <p:sp>
        <p:nvSpPr>
          <p:cNvPr id="28" name="TextBox 27">
            <a:extLst>
              <a:ext uri="{FF2B5EF4-FFF2-40B4-BE49-F238E27FC236}">
                <a16:creationId xmlns:a16="http://schemas.microsoft.com/office/drawing/2014/main" id="{47078BDE-22B0-487C-9C6E-F141FA47A9F2}"/>
              </a:ext>
            </a:extLst>
          </p:cNvPr>
          <p:cNvSpPr txBox="1"/>
          <p:nvPr/>
        </p:nvSpPr>
        <p:spPr>
          <a:xfrm>
            <a:off x="9567237" y="1324204"/>
            <a:ext cx="2450214" cy="3810283"/>
          </a:xfrm>
          <a:prstGeom prst="rect">
            <a:avLst/>
          </a:prstGeom>
        </p:spPr>
        <p:txBody>
          <a:bodyPr wrap="square" lIns="0" tIns="0" rIns="0" bIns="0" numCol="1" spcCol="360000" rtlCol="0">
            <a:noAutofit/>
          </a:bodyPr>
          <a:lstStyle/>
          <a:p>
            <a:pPr defTabSz="554437"/>
            <a:r>
              <a:rPr lang="en-US" sz="1800" dirty="0">
                <a:solidFill>
                  <a:srgbClr val="FFFFFF"/>
                </a:solidFill>
                <a:latin typeface="Roboto Condensed Light" panose="020B0604020202020204" charset="0"/>
                <a:ea typeface="Roboto Condensed Light" panose="020B0604020202020204" charset="0"/>
              </a:rPr>
              <a:t>Each activity is a variation of </a:t>
            </a:r>
            <a:r>
              <a:rPr lang="en-US" sz="1800" b="1" dirty="0">
                <a:solidFill>
                  <a:srgbClr val="FFFFFF"/>
                </a:solidFill>
                <a:latin typeface="Roboto Condensed Light" panose="020B0604020202020204" charset="0"/>
                <a:ea typeface="Roboto Condensed Light" panose="020B0604020202020204" charset="0"/>
              </a:rPr>
              <a:t>measuring value </a:t>
            </a:r>
            <a:r>
              <a:rPr lang="en-US" sz="1800" dirty="0">
                <a:solidFill>
                  <a:srgbClr val="FFFFFF"/>
                </a:solidFill>
                <a:latin typeface="Roboto Condensed Light" panose="020B0604020202020204" charset="0"/>
                <a:ea typeface="Roboto Condensed Light" panose="020B0604020202020204" charset="0"/>
              </a:rPr>
              <a:t>and </a:t>
            </a:r>
            <a:r>
              <a:rPr lang="en-US" sz="1800" b="1" dirty="0">
                <a:solidFill>
                  <a:srgbClr val="FFFFFF"/>
                </a:solidFill>
                <a:latin typeface="Roboto Condensed Light" panose="020B0604020202020204" charset="0"/>
                <a:ea typeface="Roboto Condensed Light" panose="020B0604020202020204" charset="0"/>
              </a:rPr>
              <a:t>estimating effort </a:t>
            </a:r>
            <a:r>
              <a:rPr lang="en-US" sz="1800" dirty="0">
                <a:solidFill>
                  <a:srgbClr val="FFFFFF"/>
                </a:solidFill>
                <a:latin typeface="Roboto Condensed Light" panose="020B0604020202020204" charset="0"/>
                <a:ea typeface="Roboto Condensed Light" panose="020B0604020202020204" charset="0"/>
              </a:rPr>
              <a:t>in order to </a:t>
            </a:r>
            <a:r>
              <a:rPr lang="en-US" sz="1800" b="1" dirty="0">
                <a:solidFill>
                  <a:srgbClr val="FFFFFF"/>
                </a:solidFill>
                <a:latin typeface="Roboto Condensed Light" panose="020B0604020202020204" charset="0"/>
                <a:ea typeface="Roboto Condensed Light" panose="020B0604020202020204" charset="0"/>
              </a:rPr>
              <a:t>validate and prioritize </a:t>
            </a:r>
            <a:r>
              <a:rPr lang="en-US" sz="1800" dirty="0">
                <a:solidFill>
                  <a:srgbClr val="FFFFFF"/>
                </a:solidFill>
                <a:latin typeface="Roboto Condensed Light" panose="020B0604020202020204" charset="0"/>
                <a:ea typeface="Roboto Condensed Light" panose="020B0604020202020204" charset="0"/>
              </a:rPr>
              <a:t>a PBI. </a:t>
            </a:r>
          </a:p>
          <a:p>
            <a:pPr defTabSz="554437"/>
            <a:endParaRPr lang="en-US" sz="1800" b="1" dirty="0">
              <a:solidFill>
                <a:srgbClr val="FFFFFF"/>
              </a:solidFill>
              <a:latin typeface="Roboto Condensed Light" panose="020B0604020202020204" charset="0"/>
              <a:ea typeface="Roboto Condensed Light" panose="020B0604020202020204" charset="0"/>
            </a:endParaRPr>
          </a:p>
          <a:p>
            <a:pPr defTabSz="554437"/>
            <a:r>
              <a:rPr lang="en-US" sz="1800" dirty="0">
                <a:solidFill>
                  <a:srgbClr val="FFFFFF"/>
                </a:solidFill>
                <a:latin typeface="Roboto Condensed Light" panose="020B0604020202020204" charset="0"/>
                <a:ea typeface="Roboto Condensed Light" panose="020B0604020202020204" charset="0"/>
              </a:rPr>
              <a:t>A PBI successfully completes an activity and passes through to the next backlog tier when it meets the appropriate criteria. </a:t>
            </a:r>
            <a:r>
              <a:rPr lang="en-US" sz="1800" b="1" dirty="0">
                <a:solidFill>
                  <a:srgbClr val="FFFFFF"/>
                </a:solidFill>
                <a:latin typeface="Roboto Condensed Light" panose="020B0604020202020204" charset="0"/>
                <a:ea typeface="Roboto Condensed Light" panose="020B0604020202020204" charset="0"/>
              </a:rPr>
              <a:t>Quality filters </a:t>
            </a:r>
            <a:r>
              <a:rPr lang="en-US" sz="1800" dirty="0">
                <a:solidFill>
                  <a:srgbClr val="FFFFFF"/>
                </a:solidFill>
                <a:latin typeface="Roboto Condensed Light" panose="020B0604020202020204" charset="0"/>
                <a:ea typeface="Roboto Condensed Light" panose="020B0604020202020204" charset="0"/>
              </a:rPr>
              <a:t>should exist between each tier. </a:t>
            </a:r>
          </a:p>
          <a:p>
            <a:pPr marL="179370" indent="-179370" defTabSz="554437">
              <a:lnSpc>
                <a:spcPct val="110000"/>
              </a:lnSpc>
              <a:buFont typeface="Arial" panose="020B0604020202020204" pitchFamily="34" charset="0"/>
              <a:buChar char="•"/>
            </a:pPr>
            <a:endParaRPr lang="en-CA" sz="1400" dirty="0">
              <a:solidFill>
                <a:srgbClr val="494949">
                  <a:lumMod val="50000"/>
                </a:srgbClr>
              </a:solidFill>
              <a:latin typeface="Roboto Condensed Light" panose="02000000000000000000" pitchFamily="2" charset="0"/>
              <a:ea typeface="Roboto Condensed Light" panose="02000000000000000000" pitchFamily="2" charset="0"/>
            </a:endParaRPr>
          </a:p>
        </p:txBody>
      </p:sp>
      <p:sp>
        <p:nvSpPr>
          <p:cNvPr id="320" name="TextBox 319">
            <a:extLst>
              <a:ext uri="{FF2B5EF4-FFF2-40B4-BE49-F238E27FC236}">
                <a16:creationId xmlns:a16="http://schemas.microsoft.com/office/drawing/2014/main" id="{65DF497E-AF54-4297-93F3-CB88DC6EFD08}"/>
              </a:ext>
            </a:extLst>
          </p:cNvPr>
          <p:cNvSpPr txBox="1"/>
          <p:nvPr/>
        </p:nvSpPr>
        <p:spPr>
          <a:xfrm>
            <a:off x="5585554" y="1638782"/>
            <a:ext cx="2342257" cy="307737"/>
          </a:xfrm>
          <a:prstGeom prst="rect">
            <a:avLst/>
          </a:prstGeom>
        </p:spPr>
        <p:txBody>
          <a:bodyPr wrap="square" rtlCol="0">
            <a:spAutoFit/>
          </a:bodyPr>
          <a:lstStyle/>
          <a:p>
            <a:pPr algn="ctr" defTabSz="554437"/>
            <a:r>
              <a:rPr lang="en-US" sz="1400" b="1" dirty="0">
                <a:solidFill>
                  <a:srgbClr val="494949"/>
                </a:solidFill>
                <a:latin typeface="Roboto Condensed Light" panose="020B0604020202020204" charset="0"/>
                <a:ea typeface="Roboto Condensed Light" panose="020B0604020202020204" charset="0"/>
              </a:rPr>
              <a:t>Activity participants</a:t>
            </a:r>
            <a:endParaRPr lang="en-CA" sz="1400" b="1" dirty="0">
              <a:solidFill>
                <a:srgbClr val="494949"/>
              </a:solidFill>
              <a:latin typeface="Roboto Condensed Light" panose="020B0604020202020204" charset="0"/>
              <a:ea typeface="Roboto Condensed Light" panose="020B0604020202020204" charset="0"/>
            </a:endParaRPr>
          </a:p>
        </p:txBody>
      </p:sp>
      <p:sp>
        <p:nvSpPr>
          <p:cNvPr id="321" name="TextBox 320">
            <a:extLst>
              <a:ext uri="{FF2B5EF4-FFF2-40B4-BE49-F238E27FC236}">
                <a16:creationId xmlns:a16="http://schemas.microsoft.com/office/drawing/2014/main" id="{2C64BE82-C85E-4B0E-BB36-E9193D431E23}"/>
              </a:ext>
            </a:extLst>
          </p:cNvPr>
          <p:cNvSpPr txBox="1"/>
          <p:nvPr/>
        </p:nvSpPr>
        <p:spPr>
          <a:xfrm>
            <a:off x="3083256" y="1863031"/>
            <a:ext cx="779828" cy="523152"/>
          </a:xfrm>
          <a:prstGeom prst="rect">
            <a:avLst/>
          </a:prstGeom>
        </p:spPr>
        <p:txBody>
          <a:bodyPr wrap="square" rtlCol="0">
            <a:spAutoFit/>
          </a:bodyPr>
          <a:lstStyle/>
          <a:p>
            <a:pPr algn="ctr" defTabSz="554437"/>
            <a:r>
              <a:rPr lang="en-US" sz="1400" b="1" dirty="0">
                <a:solidFill>
                  <a:srgbClr val="494949"/>
                </a:solidFill>
                <a:latin typeface="Roboto Condensed Light" panose="020B0604020202020204" charset="0"/>
                <a:ea typeface="Roboto Condensed Light" panose="020B0604020202020204" charset="0"/>
              </a:rPr>
              <a:t>Backlog</a:t>
            </a:r>
          </a:p>
          <a:p>
            <a:pPr algn="ctr" defTabSz="554437"/>
            <a:r>
              <a:rPr lang="en-US" sz="1400" b="1" dirty="0">
                <a:solidFill>
                  <a:srgbClr val="494949"/>
                </a:solidFill>
                <a:latin typeface="Roboto Condensed Light" panose="020B0604020202020204" charset="0"/>
                <a:ea typeface="Roboto Condensed Light" panose="020B0604020202020204" charset="0"/>
              </a:rPr>
              <a:t>activity</a:t>
            </a:r>
            <a:endParaRPr lang="en-CA" sz="1400" b="1" dirty="0">
              <a:solidFill>
                <a:srgbClr val="494949"/>
              </a:solidFill>
              <a:latin typeface="Roboto Condensed Light" panose="020B0604020202020204" charset="0"/>
              <a:ea typeface="Roboto Condensed Light" panose="020B0604020202020204" charset="0"/>
            </a:endParaRPr>
          </a:p>
        </p:txBody>
      </p:sp>
      <p:sp>
        <p:nvSpPr>
          <p:cNvPr id="322" name="TextBox 321">
            <a:extLst>
              <a:ext uri="{FF2B5EF4-FFF2-40B4-BE49-F238E27FC236}">
                <a16:creationId xmlns:a16="http://schemas.microsoft.com/office/drawing/2014/main" id="{EADA2D9F-C014-4FF6-87A0-3A3D90F4AD73}"/>
              </a:ext>
            </a:extLst>
          </p:cNvPr>
          <p:cNvSpPr txBox="1"/>
          <p:nvPr/>
        </p:nvSpPr>
        <p:spPr>
          <a:xfrm>
            <a:off x="4220297" y="1834829"/>
            <a:ext cx="779828" cy="523152"/>
          </a:xfrm>
          <a:prstGeom prst="rect">
            <a:avLst/>
          </a:prstGeom>
        </p:spPr>
        <p:txBody>
          <a:bodyPr wrap="square" rtlCol="0">
            <a:spAutoFit/>
          </a:bodyPr>
          <a:lstStyle/>
          <a:p>
            <a:pPr algn="ctr" defTabSz="554437"/>
            <a:r>
              <a:rPr lang="en-US" sz="1400" b="1" dirty="0">
                <a:solidFill>
                  <a:srgbClr val="494949"/>
                </a:solidFill>
                <a:latin typeface="Roboto Condensed Light" panose="020B0604020202020204" charset="0"/>
                <a:ea typeface="Roboto Condensed Light" panose="020B0604020202020204" charset="0"/>
              </a:rPr>
              <a:t>Quality filter</a:t>
            </a:r>
            <a:endParaRPr lang="en-CA" sz="1400" b="1" dirty="0">
              <a:solidFill>
                <a:srgbClr val="494949"/>
              </a:solidFill>
              <a:latin typeface="Roboto Condensed Light" panose="020B0604020202020204" charset="0"/>
              <a:ea typeface="Roboto Condensed Light" panose="020B0604020202020204" charset="0"/>
            </a:endParaRPr>
          </a:p>
        </p:txBody>
      </p:sp>
      <p:pic>
        <p:nvPicPr>
          <p:cNvPr id="338" name="Picture 337">
            <a:extLst>
              <a:ext uri="{FF2B5EF4-FFF2-40B4-BE49-F238E27FC236}">
                <a16:creationId xmlns:a16="http://schemas.microsoft.com/office/drawing/2014/main" id="{0857E341-8D77-4F9C-B207-7A59C5C6999E}"/>
              </a:ext>
            </a:extLst>
          </p:cNvPr>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7416622" y="1417873"/>
            <a:ext cx="634917" cy="634917"/>
          </a:xfrm>
          <a:prstGeom prst="rect">
            <a:avLst/>
          </a:prstGeom>
        </p:spPr>
      </p:pic>
      <p:sp>
        <p:nvSpPr>
          <p:cNvPr id="38" name="Rectangle 37">
            <a:extLst>
              <a:ext uri="{FF2B5EF4-FFF2-40B4-BE49-F238E27FC236}">
                <a16:creationId xmlns:a16="http://schemas.microsoft.com/office/drawing/2014/main" id="{8A27B68B-3F48-4F77-B9D5-B4F385B98C5F}"/>
              </a:ext>
            </a:extLst>
          </p:cNvPr>
          <p:cNvSpPr/>
          <p:nvPr/>
        </p:nvSpPr>
        <p:spPr>
          <a:xfrm>
            <a:off x="4919598" y="2000867"/>
            <a:ext cx="1176596" cy="430831"/>
          </a:xfrm>
          <a:prstGeom prst="rect">
            <a:avLst/>
          </a:prstGeom>
        </p:spPr>
        <p:txBody>
          <a:bodyPr wrap="square">
            <a:spAutoFit/>
          </a:bodyPr>
          <a:lstStyle/>
          <a:p>
            <a:pPr algn="ctr" defTabSz="554437"/>
            <a:r>
              <a:rPr lang="en-CA" sz="1100" dirty="0">
                <a:solidFill>
                  <a:srgbClr val="2576B7"/>
                </a:solidFill>
                <a:latin typeface="Roboto Condensed Light" panose="020B0604020202020204" charset="0"/>
                <a:ea typeface="Roboto Condensed Light" panose="020B0604020202020204" charset="0"/>
              </a:rPr>
              <a:t>Product </a:t>
            </a:r>
          </a:p>
          <a:p>
            <a:pPr algn="ctr" defTabSz="554437"/>
            <a:r>
              <a:rPr lang="en-CA" sz="1100" dirty="0">
                <a:solidFill>
                  <a:srgbClr val="2576B7"/>
                </a:solidFill>
                <a:latin typeface="Roboto Condensed Light" panose="020B0604020202020204" charset="0"/>
                <a:ea typeface="Roboto Condensed Light" panose="020B0604020202020204" charset="0"/>
              </a:rPr>
              <a:t>manager</a:t>
            </a:r>
            <a:endParaRPr lang="en-CA" sz="1100" dirty="0">
              <a:solidFill>
                <a:srgbClr val="5E6E87"/>
              </a:solidFill>
              <a:latin typeface="Roboto Condensed Light" panose="020B0604020202020204" charset="0"/>
              <a:ea typeface="Roboto Condensed Light" panose="020B0604020202020204" charset="0"/>
            </a:endParaRPr>
          </a:p>
        </p:txBody>
      </p:sp>
      <p:sp>
        <p:nvSpPr>
          <p:cNvPr id="56" name="Rectangle 55">
            <a:extLst>
              <a:ext uri="{FF2B5EF4-FFF2-40B4-BE49-F238E27FC236}">
                <a16:creationId xmlns:a16="http://schemas.microsoft.com/office/drawing/2014/main" id="{70073658-C2C7-4F13-8827-FE48F850D90D}"/>
              </a:ext>
            </a:extLst>
          </p:cNvPr>
          <p:cNvSpPr/>
          <p:nvPr/>
        </p:nvSpPr>
        <p:spPr>
          <a:xfrm>
            <a:off x="5735142" y="2010588"/>
            <a:ext cx="961646" cy="430831"/>
          </a:xfrm>
          <a:prstGeom prst="rect">
            <a:avLst/>
          </a:prstGeom>
        </p:spPr>
        <p:txBody>
          <a:bodyPr wrap="square">
            <a:spAutoFit/>
          </a:bodyPr>
          <a:lstStyle/>
          <a:p>
            <a:pPr algn="ctr" defTabSz="554437"/>
            <a:r>
              <a:rPr lang="en-CA" sz="1100" dirty="0">
                <a:solidFill>
                  <a:srgbClr val="2576B7"/>
                </a:solidFill>
                <a:latin typeface="Roboto Condensed Light" panose="020B0604020202020204" charset="0"/>
                <a:ea typeface="Roboto Condensed Light" panose="020B0604020202020204" charset="0"/>
              </a:rPr>
              <a:t>Product </a:t>
            </a:r>
          </a:p>
          <a:p>
            <a:pPr algn="ctr" defTabSz="554437"/>
            <a:r>
              <a:rPr lang="en-CA" sz="1100" dirty="0">
                <a:solidFill>
                  <a:srgbClr val="2576B7"/>
                </a:solidFill>
                <a:latin typeface="Roboto Condensed Light" panose="020B0604020202020204" charset="0"/>
                <a:ea typeface="Roboto Condensed Light" panose="020B0604020202020204" charset="0"/>
              </a:rPr>
              <a:t>owner</a:t>
            </a:r>
            <a:endParaRPr lang="en-CA" sz="1100" dirty="0">
              <a:solidFill>
                <a:srgbClr val="5E6E87"/>
              </a:solidFill>
              <a:latin typeface="Roboto Condensed Light" panose="020B0604020202020204" charset="0"/>
              <a:ea typeface="Roboto Condensed Light" panose="020B0604020202020204" charset="0"/>
            </a:endParaRPr>
          </a:p>
        </p:txBody>
      </p:sp>
      <p:sp>
        <p:nvSpPr>
          <p:cNvPr id="57" name="Rectangle 56">
            <a:extLst>
              <a:ext uri="{FF2B5EF4-FFF2-40B4-BE49-F238E27FC236}">
                <a16:creationId xmlns:a16="http://schemas.microsoft.com/office/drawing/2014/main" id="{18732985-DE1D-47A0-B492-3A165E5E43E7}"/>
              </a:ext>
            </a:extLst>
          </p:cNvPr>
          <p:cNvSpPr/>
          <p:nvPr/>
        </p:nvSpPr>
        <p:spPr>
          <a:xfrm>
            <a:off x="6586571" y="2085392"/>
            <a:ext cx="716771" cy="261576"/>
          </a:xfrm>
          <a:prstGeom prst="rect">
            <a:avLst/>
          </a:prstGeom>
        </p:spPr>
        <p:txBody>
          <a:bodyPr wrap="none">
            <a:spAutoFit/>
          </a:bodyPr>
          <a:lstStyle/>
          <a:p>
            <a:pPr algn="ctr" defTabSz="554437"/>
            <a:r>
              <a:rPr lang="en-US" sz="1100" dirty="0">
                <a:solidFill>
                  <a:srgbClr val="2576B7"/>
                </a:solidFill>
                <a:latin typeface="Roboto Condensed Light" panose="020B0604020202020204" charset="0"/>
                <a:ea typeface="Roboto Condensed Light" panose="020B0604020202020204" charset="0"/>
              </a:rPr>
              <a:t>Dev team</a:t>
            </a:r>
            <a:endParaRPr lang="en-CA" sz="1100" dirty="0">
              <a:solidFill>
                <a:srgbClr val="5E6E87"/>
              </a:solidFill>
              <a:latin typeface="Roboto Condensed Light" panose="020B0604020202020204" charset="0"/>
              <a:ea typeface="Roboto Condensed Light" panose="020B0604020202020204" charset="0"/>
            </a:endParaRPr>
          </a:p>
        </p:txBody>
      </p:sp>
      <p:sp>
        <p:nvSpPr>
          <p:cNvPr id="342" name="Rectangle 341">
            <a:extLst>
              <a:ext uri="{FF2B5EF4-FFF2-40B4-BE49-F238E27FC236}">
                <a16:creationId xmlns:a16="http://schemas.microsoft.com/office/drawing/2014/main" id="{5F44300F-09E6-404D-BFBC-90F4773AA10E}"/>
              </a:ext>
            </a:extLst>
          </p:cNvPr>
          <p:cNvSpPr/>
          <p:nvPr/>
        </p:nvSpPr>
        <p:spPr>
          <a:xfrm>
            <a:off x="8636231" y="2134711"/>
            <a:ext cx="724784" cy="261576"/>
          </a:xfrm>
          <a:prstGeom prst="rect">
            <a:avLst/>
          </a:prstGeom>
        </p:spPr>
        <p:txBody>
          <a:bodyPr wrap="none">
            <a:spAutoFit/>
          </a:bodyPr>
          <a:lstStyle/>
          <a:p>
            <a:pPr algn="ctr" defTabSz="554437"/>
            <a:r>
              <a:rPr lang="en-US" sz="1100" dirty="0">
                <a:solidFill>
                  <a:srgbClr val="2576B7"/>
                </a:solidFill>
                <a:latin typeface="Roboto Condensed Light" panose="020B0604020202020204" charset="0"/>
                <a:ea typeface="Roboto Condensed Light" panose="020B0604020202020204" charset="0"/>
              </a:rPr>
              <a:t>Architects</a:t>
            </a:r>
            <a:endParaRPr lang="en-CA" sz="1100" dirty="0">
              <a:solidFill>
                <a:srgbClr val="5E6E87"/>
              </a:solidFill>
              <a:latin typeface="Roboto Condensed Light" panose="020B0604020202020204" charset="0"/>
              <a:ea typeface="Roboto Condensed Light" panose="020B0604020202020204" charset="0"/>
            </a:endParaRPr>
          </a:p>
        </p:txBody>
      </p:sp>
      <p:sp>
        <p:nvSpPr>
          <p:cNvPr id="343" name="Rectangle 342">
            <a:extLst>
              <a:ext uri="{FF2B5EF4-FFF2-40B4-BE49-F238E27FC236}">
                <a16:creationId xmlns:a16="http://schemas.microsoft.com/office/drawing/2014/main" id="{51E6159F-DA17-43CC-8D18-5AA70A4BE09C}"/>
              </a:ext>
            </a:extLst>
          </p:cNvPr>
          <p:cNvSpPr/>
          <p:nvPr/>
        </p:nvSpPr>
        <p:spPr>
          <a:xfrm>
            <a:off x="7352841" y="2030071"/>
            <a:ext cx="569387" cy="430887"/>
          </a:xfrm>
          <a:prstGeom prst="rect">
            <a:avLst/>
          </a:prstGeom>
        </p:spPr>
        <p:txBody>
          <a:bodyPr wrap="none">
            <a:spAutoFit/>
          </a:bodyPr>
          <a:lstStyle/>
          <a:p>
            <a:pPr algn="ctr" defTabSz="554437"/>
            <a:r>
              <a:rPr lang="en-US" sz="1100" dirty="0">
                <a:solidFill>
                  <a:srgbClr val="2576B7"/>
                </a:solidFill>
                <a:latin typeface="Roboto Condensed Light" panose="020B0604020202020204" charset="0"/>
                <a:ea typeface="Roboto Condensed Light" panose="020B0604020202020204" charset="0"/>
              </a:rPr>
              <a:t>Scrum</a:t>
            </a:r>
          </a:p>
          <a:p>
            <a:pPr algn="ctr" defTabSz="554437"/>
            <a:r>
              <a:rPr lang="en-US" sz="1100" dirty="0">
                <a:solidFill>
                  <a:srgbClr val="2576B7"/>
                </a:solidFill>
                <a:latin typeface="Roboto Condensed Light" panose="020B0604020202020204" charset="0"/>
                <a:ea typeface="Roboto Condensed Light" panose="020B0604020202020204" charset="0"/>
              </a:rPr>
              <a:t>master</a:t>
            </a:r>
            <a:endParaRPr lang="en-CA" sz="1100" dirty="0">
              <a:solidFill>
                <a:srgbClr val="5E6E87"/>
              </a:solidFill>
              <a:latin typeface="Roboto Condensed Light" panose="020B0604020202020204" charset="0"/>
              <a:ea typeface="Roboto Condensed Light" panose="020B0604020202020204" charset="0"/>
            </a:endParaRPr>
          </a:p>
        </p:txBody>
      </p:sp>
      <p:sp>
        <p:nvSpPr>
          <p:cNvPr id="350" name="Rectangle 349">
            <a:extLst>
              <a:ext uri="{FF2B5EF4-FFF2-40B4-BE49-F238E27FC236}">
                <a16:creationId xmlns:a16="http://schemas.microsoft.com/office/drawing/2014/main" id="{6AC7F250-0B54-48B0-B033-3C0372CE859D}"/>
              </a:ext>
            </a:extLst>
          </p:cNvPr>
          <p:cNvSpPr/>
          <p:nvPr/>
        </p:nvSpPr>
        <p:spPr>
          <a:xfrm>
            <a:off x="7949496" y="2126929"/>
            <a:ext cx="662276" cy="261576"/>
          </a:xfrm>
          <a:prstGeom prst="rect">
            <a:avLst/>
          </a:prstGeom>
        </p:spPr>
        <p:txBody>
          <a:bodyPr wrap="none">
            <a:spAutoFit/>
          </a:bodyPr>
          <a:lstStyle/>
          <a:p>
            <a:pPr algn="ctr" defTabSz="554437"/>
            <a:r>
              <a:rPr lang="en-US" sz="1100" dirty="0">
                <a:solidFill>
                  <a:srgbClr val="2576B7"/>
                </a:solidFill>
                <a:latin typeface="Roboto Condensed Light" panose="020B0604020202020204" charset="0"/>
                <a:ea typeface="Roboto Condensed Light" panose="020B0604020202020204" charset="0"/>
              </a:rPr>
              <a:t>Business</a:t>
            </a:r>
            <a:endParaRPr lang="en-CA" sz="1100" dirty="0">
              <a:solidFill>
                <a:srgbClr val="5E6E87"/>
              </a:solidFill>
              <a:latin typeface="Roboto Condensed Light" panose="020B0604020202020204" charset="0"/>
              <a:ea typeface="Roboto Condensed Light" panose="020B0604020202020204" charset="0"/>
            </a:endParaRPr>
          </a:p>
        </p:txBody>
      </p:sp>
      <p:pic>
        <p:nvPicPr>
          <p:cNvPr id="122" name="Picture 121">
            <a:extLst>
              <a:ext uri="{FF2B5EF4-FFF2-40B4-BE49-F238E27FC236}">
                <a16:creationId xmlns:a16="http://schemas.microsoft.com/office/drawing/2014/main" id="{A32ADE2A-43DE-44C4-A3B4-CC93A7DEE4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8667" y="3634432"/>
            <a:ext cx="634917" cy="634917"/>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9ED29AEF-50C8-4253-BC90-7F5D4B7CFB4B}"/>
              </a:ext>
            </a:extLst>
          </p:cNvPr>
          <p:cNvGrpSpPr/>
          <p:nvPr/>
        </p:nvGrpSpPr>
        <p:grpSpPr>
          <a:xfrm>
            <a:off x="3083256" y="2621305"/>
            <a:ext cx="6306312" cy="654735"/>
            <a:chOff x="3048211" y="5382352"/>
            <a:chExt cx="6307133" cy="654820"/>
          </a:xfrm>
        </p:grpSpPr>
        <p:sp>
          <p:nvSpPr>
            <p:cNvPr id="156" name="Rectangle 155">
              <a:extLst>
                <a:ext uri="{FF2B5EF4-FFF2-40B4-BE49-F238E27FC236}">
                  <a16:creationId xmlns:a16="http://schemas.microsoft.com/office/drawing/2014/main" id="{00FEC8D0-747C-43B6-B2BC-666213D8BE74}"/>
                </a:ext>
              </a:extLst>
            </p:cNvPr>
            <p:cNvSpPr/>
            <p:nvPr/>
          </p:nvSpPr>
          <p:spPr>
            <a:xfrm>
              <a:off x="3048211" y="5464395"/>
              <a:ext cx="6307133" cy="485206"/>
            </a:xfrm>
            <a:prstGeom prst="rect">
              <a:avLst/>
            </a:prstGeom>
            <a:gradFill flip="none" rotWithShape="1">
              <a:gsLst>
                <a:gs pos="31000">
                  <a:srgbClr val="7F919F"/>
                </a:gs>
                <a:gs pos="100000">
                  <a:schemeClr val="bg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3981" rtlCol="0" anchor="ctr"/>
            <a:lstStyle/>
            <a:p>
              <a:pPr defTabSz="554437"/>
              <a:r>
                <a:rPr lang="en-US" sz="1200" dirty="0">
                  <a:solidFill>
                    <a:srgbClr val="FFFFFF"/>
                  </a:solidFill>
                  <a:latin typeface="Roboto Condensed Light" panose="020B0604020202020204" charset="0"/>
                  <a:ea typeface="Roboto Condensed Light" panose="020B0604020202020204" charset="0"/>
                </a:rPr>
                <a:t>   Intake</a:t>
              </a:r>
              <a:endParaRPr lang="en-CA" sz="1200" dirty="0">
                <a:solidFill>
                  <a:srgbClr val="FFFFFF"/>
                </a:solidFill>
                <a:latin typeface="Roboto Condensed Light" panose="020B0604020202020204" charset="0"/>
                <a:ea typeface="Roboto Condensed Light" panose="020B0604020202020204" charset="0"/>
              </a:endParaRPr>
            </a:p>
          </p:txBody>
        </p:sp>
        <p:grpSp>
          <p:nvGrpSpPr>
            <p:cNvPr id="157" name="Group 156">
              <a:extLst>
                <a:ext uri="{FF2B5EF4-FFF2-40B4-BE49-F238E27FC236}">
                  <a16:creationId xmlns:a16="http://schemas.microsoft.com/office/drawing/2014/main" id="{E264311B-983A-4BB0-99B4-47990A12D596}"/>
                </a:ext>
              </a:extLst>
            </p:cNvPr>
            <p:cNvGrpSpPr/>
            <p:nvPr/>
          </p:nvGrpSpPr>
          <p:grpSpPr>
            <a:xfrm>
              <a:off x="3971517" y="5383961"/>
              <a:ext cx="1101222" cy="651980"/>
              <a:chOff x="5574383" y="1694829"/>
              <a:chExt cx="1101222" cy="651980"/>
            </a:xfrm>
            <a:solidFill>
              <a:schemeClr val="accent3">
                <a:lumMod val="40000"/>
                <a:lumOff val="60000"/>
              </a:schemeClr>
            </a:solidFill>
          </p:grpSpPr>
          <p:sp>
            <p:nvSpPr>
              <p:cNvPr id="158" name="Flowchart: Decision 157">
                <a:extLst>
                  <a:ext uri="{FF2B5EF4-FFF2-40B4-BE49-F238E27FC236}">
                    <a16:creationId xmlns:a16="http://schemas.microsoft.com/office/drawing/2014/main" id="{D51315B5-FBA3-468B-9B93-9AD7CDCB9CA2}"/>
                  </a:ext>
                </a:extLst>
              </p:cNvPr>
              <p:cNvSpPr/>
              <p:nvPr/>
            </p:nvSpPr>
            <p:spPr>
              <a:xfrm>
                <a:off x="5574383" y="1694829"/>
                <a:ext cx="1101222" cy="651980"/>
              </a:xfrm>
              <a:prstGeom prst="flowChartDecis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54437"/>
                <a:endParaRPr lang="en-CA" sz="1200" b="1" dirty="0">
                  <a:solidFill>
                    <a:srgbClr val="494949"/>
                  </a:solidFill>
                  <a:latin typeface="Roboto Condensed Light" panose="020B0604020202020204" charset="0"/>
                  <a:ea typeface="Roboto Condensed Light" panose="020B0604020202020204" charset="0"/>
                </a:endParaRPr>
              </a:p>
            </p:txBody>
          </p:sp>
          <p:sp>
            <p:nvSpPr>
              <p:cNvPr id="159" name="TextBox 158">
                <a:extLst>
                  <a:ext uri="{FF2B5EF4-FFF2-40B4-BE49-F238E27FC236}">
                    <a16:creationId xmlns:a16="http://schemas.microsoft.com/office/drawing/2014/main" id="{A2AB0BC7-37C3-4B19-8212-2C84905D0E41}"/>
                  </a:ext>
                </a:extLst>
              </p:cNvPr>
              <p:cNvSpPr txBox="1"/>
              <p:nvPr/>
            </p:nvSpPr>
            <p:spPr>
              <a:xfrm>
                <a:off x="5687900" y="1896650"/>
                <a:ext cx="867658" cy="277035"/>
              </a:xfrm>
              <a:prstGeom prst="rect">
                <a:avLst/>
              </a:prstGeom>
              <a:noFill/>
            </p:spPr>
            <p:txBody>
              <a:bodyPr wrap="none" rtlCol="0">
                <a:spAutoFit/>
              </a:bodyPr>
              <a:lstStyle/>
              <a:p>
                <a:pPr defTabSz="554437"/>
                <a:r>
                  <a:rPr lang="en-US" sz="1200" b="1" dirty="0">
                    <a:solidFill>
                      <a:srgbClr val="494949"/>
                    </a:solidFill>
                    <a:latin typeface="Roboto Condensed Light" panose="020B0604020202020204" charset="0"/>
                    <a:ea typeface="Roboto Condensed Light" panose="020B0604020202020204" charset="0"/>
                  </a:rPr>
                  <a:t>Backlogged</a:t>
                </a:r>
                <a:endParaRPr lang="en-CA" sz="1200" b="1" dirty="0">
                  <a:solidFill>
                    <a:srgbClr val="494949"/>
                  </a:solidFill>
                  <a:latin typeface="Roboto Condensed Light" panose="020B0604020202020204" charset="0"/>
                  <a:ea typeface="Roboto Condensed Light" panose="020B0604020202020204" charset="0"/>
                </a:endParaRPr>
              </a:p>
            </p:txBody>
          </p:sp>
        </p:grpSp>
        <p:pic>
          <p:nvPicPr>
            <p:cNvPr id="354" name="Picture 353">
              <a:extLst>
                <a:ext uri="{FF2B5EF4-FFF2-40B4-BE49-F238E27FC236}">
                  <a16:creationId xmlns:a16="http://schemas.microsoft.com/office/drawing/2014/main" id="{4EE4B502-F224-4396-9F86-91DA0BDFBB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8436" y="5393646"/>
              <a:ext cx="635000" cy="635000"/>
            </a:xfrm>
            <a:prstGeom prst="rect">
              <a:avLst/>
            </a:prstGeom>
            <a:effectLst>
              <a:outerShdw blurRad="50800" dist="38100" dir="2700000" algn="tl" rotWithShape="0">
                <a:prstClr val="black">
                  <a:alpha val="40000"/>
                </a:prstClr>
              </a:outerShdw>
            </a:effectLst>
          </p:spPr>
        </p:pic>
        <p:pic>
          <p:nvPicPr>
            <p:cNvPr id="355" name="Picture 354">
              <a:extLst>
                <a:ext uri="{FF2B5EF4-FFF2-40B4-BE49-F238E27FC236}">
                  <a16:creationId xmlns:a16="http://schemas.microsoft.com/office/drawing/2014/main" id="{79AC7F90-902C-4988-9080-5D3988F0AC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9766" y="5393646"/>
              <a:ext cx="635000" cy="635000"/>
            </a:xfrm>
            <a:prstGeom prst="rect">
              <a:avLst/>
            </a:prstGeom>
            <a:effectLst>
              <a:outerShdw blurRad="50800" dist="38100" dir="2700000" algn="tl" rotWithShape="0">
                <a:prstClr val="black">
                  <a:alpha val="40000"/>
                </a:prstClr>
              </a:outerShdw>
            </a:effectLst>
          </p:spPr>
        </p:pic>
        <p:pic>
          <p:nvPicPr>
            <p:cNvPr id="356" name="Picture 355">
              <a:extLst>
                <a:ext uri="{FF2B5EF4-FFF2-40B4-BE49-F238E27FC236}">
                  <a16:creationId xmlns:a16="http://schemas.microsoft.com/office/drawing/2014/main" id="{858FB998-D03E-4E41-8703-629A557B3A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1274" y="5384707"/>
              <a:ext cx="635000" cy="635000"/>
            </a:xfrm>
            <a:prstGeom prst="rect">
              <a:avLst/>
            </a:prstGeom>
            <a:effectLst>
              <a:outerShdw blurRad="50800" dist="38100" dir="2700000" algn="tl" rotWithShape="0">
                <a:prstClr val="black">
                  <a:alpha val="40000"/>
                </a:prstClr>
              </a:outerShdw>
            </a:effectLst>
          </p:spPr>
        </p:pic>
        <p:pic>
          <p:nvPicPr>
            <p:cNvPr id="357" name="Picture 356">
              <a:extLst>
                <a:ext uri="{FF2B5EF4-FFF2-40B4-BE49-F238E27FC236}">
                  <a16:creationId xmlns:a16="http://schemas.microsoft.com/office/drawing/2014/main" id="{4A9915C4-372F-433B-9AE1-F3FEA2A0EA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85122" y="5382352"/>
              <a:ext cx="635000" cy="635000"/>
            </a:xfrm>
            <a:prstGeom prst="rect">
              <a:avLst/>
            </a:prstGeom>
            <a:effectLst>
              <a:outerShdw blurRad="50800" dist="38100" dir="2700000" algn="tl" rotWithShape="0">
                <a:prstClr val="black">
                  <a:alpha val="40000"/>
                </a:prstClr>
              </a:outerShdw>
            </a:effectLst>
          </p:spPr>
        </p:pic>
        <p:pic>
          <p:nvPicPr>
            <p:cNvPr id="131" name="Picture 130">
              <a:extLst>
                <a:ext uri="{FF2B5EF4-FFF2-40B4-BE49-F238E27FC236}">
                  <a16:creationId xmlns:a16="http://schemas.microsoft.com/office/drawing/2014/main" id="{B574DB7E-54D8-4AF6-B41A-ADF8081E88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1383" y="5402172"/>
              <a:ext cx="577180" cy="635000"/>
            </a:xfrm>
            <a:prstGeom prst="rect">
              <a:avLst/>
            </a:prstGeom>
            <a:effectLst>
              <a:outerShdw blurRad="50800" dist="38100" dir="2700000" algn="tl" rotWithShape="0">
                <a:prstClr val="black">
                  <a:alpha val="40000"/>
                </a:prstClr>
              </a:outerShdw>
            </a:effectLst>
          </p:spPr>
        </p:pic>
      </p:grpSp>
      <p:pic>
        <p:nvPicPr>
          <p:cNvPr id="132" name="Picture 131">
            <a:extLst>
              <a:ext uri="{FF2B5EF4-FFF2-40B4-BE49-F238E27FC236}">
                <a16:creationId xmlns:a16="http://schemas.microsoft.com/office/drawing/2014/main" id="{A9EAC5FC-B1F1-474E-BEC2-F314C3669D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6258" y="3638303"/>
            <a:ext cx="634917" cy="634917"/>
          </a:xfrm>
          <a:prstGeom prst="rect">
            <a:avLst/>
          </a:prstGeom>
          <a:effectLst>
            <a:outerShdw blurRad="50800" dist="38100" dir="2700000" algn="tl" rotWithShape="0">
              <a:prstClr val="black">
                <a:alpha val="40000"/>
              </a:prstClr>
            </a:outerShdw>
          </a:effectLst>
        </p:spPr>
      </p:pic>
      <p:grpSp>
        <p:nvGrpSpPr>
          <p:cNvPr id="65" name="Group 64">
            <a:extLst>
              <a:ext uri="{FF2B5EF4-FFF2-40B4-BE49-F238E27FC236}">
                <a16:creationId xmlns:a16="http://schemas.microsoft.com/office/drawing/2014/main" id="{A0D2A4D1-327E-623C-E3BE-7AC81A71E324}"/>
              </a:ext>
            </a:extLst>
          </p:cNvPr>
          <p:cNvGrpSpPr/>
          <p:nvPr/>
        </p:nvGrpSpPr>
        <p:grpSpPr>
          <a:xfrm>
            <a:off x="1032117" y="4925559"/>
            <a:ext cx="1960927" cy="1872971"/>
            <a:chOff x="7350655" y="1701761"/>
            <a:chExt cx="2205906" cy="1918857"/>
          </a:xfrm>
        </p:grpSpPr>
        <p:grpSp>
          <p:nvGrpSpPr>
            <p:cNvPr id="66" name="Group 65">
              <a:extLst>
                <a:ext uri="{FF2B5EF4-FFF2-40B4-BE49-F238E27FC236}">
                  <a16:creationId xmlns:a16="http://schemas.microsoft.com/office/drawing/2014/main" id="{69E310F8-3DA3-E198-795D-A9D517A6008B}"/>
                </a:ext>
              </a:extLst>
            </p:cNvPr>
            <p:cNvGrpSpPr/>
            <p:nvPr/>
          </p:nvGrpSpPr>
          <p:grpSpPr>
            <a:xfrm>
              <a:off x="7350655" y="1701761"/>
              <a:ext cx="2205906" cy="1918857"/>
              <a:chOff x="9589129" y="1533694"/>
              <a:chExt cx="2205906" cy="1918857"/>
            </a:xfrm>
          </p:grpSpPr>
          <p:grpSp>
            <p:nvGrpSpPr>
              <p:cNvPr id="71" name="Group 70">
                <a:extLst>
                  <a:ext uri="{FF2B5EF4-FFF2-40B4-BE49-F238E27FC236}">
                    <a16:creationId xmlns:a16="http://schemas.microsoft.com/office/drawing/2014/main" id="{512B8A9A-7A26-A801-CC48-3F22EF53CB27}"/>
                  </a:ext>
                </a:extLst>
              </p:cNvPr>
              <p:cNvGrpSpPr/>
              <p:nvPr/>
            </p:nvGrpSpPr>
            <p:grpSpPr>
              <a:xfrm>
                <a:off x="9589129" y="1925867"/>
                <a:ext cx="2191746" cy="1526684"/>
                <a:chOff x="9013793" y="2910462"/>
                <a:chExt cx="6350062" cy="3651855"/>
              </a:xfrm>
            </p:grpSpPr>
            <p:sp>
              <p:nvSpPr>
                <p:cNvPr id="78" name="Freeform 10">
                  <a:extLst>
                    <a:ext uri="{FF2B5EF4-FFF2-40B4-BE49-F238E27FC236}">
                      <a16:creationId xmlns:a16="http://schemas.microsoft.com/office/drawing/2014/main" id="{6848DB89-B62D-AA27-B55F-88A5F0BB27B4}"/>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EFC351">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79" name="Freeform 11">
                  <a:extLst>
                    <a:ext uri="{FF2B5EF4-FFF2-40B4-BE49-F238E27FC236}">
                      <a16:creationId xmlns:a16="http://schemas.microsoft.com/office/drawing/2014/main" id="{1764F6C1-4DCB-8048-3C84-9BAB56C14871}"/>
                    </a:ext>
                  </a:extLst>
                </p:cNvPr>
                <p:cNvSpPr>
                  <a:spLocks noChangeArrowheads="1"/>
                </p:cNvSpPr>
                <p:nvPr/>
              </p:nvSpPr>
              <p:spPr bwMode="auto">
                <a:xfrm>
                  <a:off x="12188826" y="4442712"/>
                  <a:ext cx="3175029" cy="2096506"/>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EFC351">
                    <a:lumMod val="40000"/>
                    <a:lumOff val="6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80" name="Freeform 12">
                  <a:extLst>
                    <a:ext uri="{FF2B5EF4-FFF2-40B4-BE49-F238E27FC236}">
                      <a16:creationId xmlns:a16="http://schemas.microsoft.com/office/drawing/2014/main" id="{50E883C7-9E1A-A3D1-34F5-09D546C463FE}"/>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EFC351">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nvGrpSpPr>
              <p:cNvPr id="72" name="Group 71">
                <a:extLst>
                  <a:ext uri="{FF2B5EF4-FFF2-40B4-BE49-F238E27FC236}">
                    <a16:creationId xmlns:a16="http://schemas.microsoft.com/office/drawing/2014/main" id="{8963A33C-2FCD-FEB9-1C45-917CBC9ECF35}"/>
                  </a:ext>
                </a:extLst>
              </p:cNvPr>
              <p:cNvGrpSpPr/>
              <p:nvPr/>
            </p:nvGrpSpPr>
            <p:grpSpPr>
              <a:xfrm>
                <a:off x="9603289" y="1533694"/>
                <a:ext cx="2191746" cy="1526684"/>
                <a:chOff x="9013793" y="2910462"/>
                <a:chExt cx="6350062" cy="3651855"/>
              </a:xfrm>
            </p:grpSpPr>
            <p:sp>
              <p:nvSpPr>
                <p:cNvPr id="74" name="Freeform 10">
                  <a:extLst>
                    <a:ext uri="{FF2B5EF4-FFF2-40B4-BE49-F238E27FC236}">
                      <a16:creationId xmlns:a16="http://schemas.microsoft.com/office/drawing/2014/main" id="{03D71D60-1EFA-6938-9C40-A11D05305D22}"/>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EFC351">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75" name="Freeform 11">
                  <a:extLst>
                    <a:ext uri="{FF2B5EF4-FFF2-40B4-BE49-F238E27FC236}">
                      <a16:creationId xmlns:a16="http://schemas.microsoft.com/office/drawing/2014/main" id="{516DBD47-5FC0-F471-7456-69A91EA1A4D4}"/>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EFC351">
                    <a:lumMod val="40000"/>
                    <a:lumOff val="6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77" name="Freeform 12">
                  <a:extLst>
                    <a:ext uri="{FF2B5EF4-FFF2-40B4-BE49-F238E27FC236}">
                      <a16:creationId xmlns:a16="http://schemas.microsoft.com/office/drawing/2014/main" id="{FAE1CF24-BE18-B224-D55B-D9D73501C141}"/>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EFC351">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sp>
          <p:nvSpPr>
            <p:cNvPr id="67" name="Rectangle 66">
              <a:extLst>
                <a:ext uri="{FF2B5EF4-FFF2-40B4-BE49-F238E27FC236}">
                  <a16:creationId xmlns:a16="http://schemas.microsoft.com/office/drawing/2014/main" id="{E146FB35-30A5-11C0-44D0-25DEC00AE63D}"/>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68" name="Rectangle 67">
              <a:extLst>
                <a:ext uri="{FF2B5EF4-FFF2-40B4-BE49-F238E27FC236}">
                  <a16:creationId xmlns:a16="http://schemas.microsoft.com/office/drawing/2014/main" id="{EE4A18E0-7729-3A65-F9F9-D14A0F9F8720}"/>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69" name="Rectangle 68">
              <a:extLst>
                <a:ext uri="{FF2B5EF4-FFF2-40B4-BE49-F238E27FC236}">
                  <a16:creationId xmlns:a16="http://schemas.microsoft.com/office/drawing/2014/main" id="{664DFE1E-7F90-15EA-A20B-60694855B21D}"/>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70" name="Rectangle 69">
              <a:extLst>
                <a:ext uri="{FF2B5EF4-FFF2-40B4-BE49-F238E27FC236}">
                  <a16:creationId xmlns:a16="http://schemas.microsoft.com/office/drawing/2014/main" id="{D8055528-DD22-A4F8-7D74-9F6DF1E1CCF9}"/>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grpSp>
      <p:sp>
        <p:nvSpPr>
          <p:cNvPr id="81" name="TextBox 80">
            <a:extLst>
              <a:ext uri="{FF2B5EF4-FFF2-40B4-BE49-F238E27FC236}">
                <a16:creationId xmlns:a16="http://schemas.microsoft.com/office/drawing/2014/main" id="{6606BB3E-DD53-EA80-CE57-57C06326BB92}"/>
              </a:ext>
            </a:extLst>
          </p:cNvPr>
          <p:cNvSpPr txBox="1"/>
          <p:nvPr/>
        </p:nvSpPr>
        <p:spPr>
          <a:xfrm>
            <a:off x="169492" y="5818728"/>
            <a:ext cx="862625" cy="338510"/>
          </a:xfrm>
          <a:prstGeom prst="rect">
            <a:avLst/>
          </a:prstGeom>
          <a:noFill/>
        </p:spPr>
        <p:txBody>
          <a:bodyPr wrap="square" rtlCol="0" anchor="b" anchorCtr="0">
            <a:spAutoFit/>
          </a:bodyPr>
          <a:lstStyle/>
          <a:p>
            <a:pPr defTabSz="554437"/>
            <a:r>
              <a:rPr lang="en-US" sz="1600" b="1" dirty="0">
                <a:solidFill>
                  <a:srgbClr val="2576B7">
                    <a:lumMod val="75000"/>
                  </a:srgbClr>
                </a:solidFill>
                <a:latin typeface="Roboto Condensed Light" panose="020B0604020202020204" charset="0"/>
                <a:ea typeface="League Spartan" charset="0"/>
                <a:cs typeface="Poppins" pitchFamily="2" charset="77"/>
              </a:rPr>
              <a:t>     </a:t>
            </a:r>
            <a:r>
              <a:rPr lang="en-US" sz="1600" b="1" dirty="0">
                <a:solidFill>
                  <a:srgbClr val="EFC351">
                    <a:lumMod val="75000"/>
                  </a:srgbClr>
                </a:solidFill>
                <a:latin typeface="Roboto Condensed Light" panose="020B0604020202020204" charset="0"/>
                <a:ea typeface="League Spartan" charset="0"/>
                <a:cs typeface="Poppins" pitchFamily="2" charset="77"/>
              </a:rPr>
              <a:t>Sprint</a:t>
            </a:r>
          </a:p>
        </p:txBody>
      </p:sp>
      <p:cxnSp>
        <p:nvCxnSpPr>
          <p:cNvPr id="82" name="Straight Connector 81">
            <a:extLst>
              <a:ext uri="{FF2B5EF4-FFF2-40B4-BE49-F238E27FC236}">
                <a16:creationId xmlns:a16="http://schemas.microsoft.com/office/drawing/2014/main" id="{EBDE896C-E0FD-FC05-7CB6-94BBAE50E4E9}"/>
              </a:ext>
            </a:extLst>
          </p:cNvPr>
          <p:cNvCxnSpPr>
            <a:cxnSpLocks/>
          </p:cNvCxnSpPr>
          <p:nvPr/>
        </p:nvCxnSpPr>
        <p:spPr>
          <a:xfrm>
            <a:off x="418930" y="6145857"/>
            <a:ext cx="631510" cy="1547"/>
          </a:xfrm>
          <a:prstGeom prst="line">
            <a:avLst/>
          </a:prstGeom>
          <a:noFill/>
          <a:ln w="38100" cap="flat" cmpd="sng" algn="ctr">
            <a:solidFill>
              <a:srgbClr val="EFC351">
                <a:lumMod val="75000"/>
              </a:srgbClr>
            </a:solidFill>
            <a:prstDash val="solid"/>
            <a:miter lim="800000"/>
          </a:ln>
          <a:effectLst/>
        </p:spPr>
      </p:cxnSp>
      <p:grpSp>
        <p:nvGrpSpPr>
          <p:cNvPr id="83" name="Group 82">
            <a:extLst>
              <a:ext uri="{FF2B5EF4-FFF2-40B4-BE49-F238E27FC236}">
                <a16:creationId xmlns:a16="http://schemas.microsoft.com/office/drawing/2014/main" id="{1B26D50B-9A5C-7CA3-E282-8EDBFFD780B1}"/>
              </a:ext>
            </a:extLst>
          </p:cNvPr>
          <p:cNvGrpSpPr/>
          <p:nvPr/>
        </p:nvGrpSpPr>
        <p:grpSpPr>
          <a:xfrm>
            <a:off x="1012483" y="3932845"/>
            <a:ext cx="1960927" cy="1872971"/>
            <a:chOff x="7350655" y="1701761"/>
            <a:chExt cx="2205906" cy="1918857"/>
          </a:xfrm>
        </p:grpSpPr>
        <p:grpSp>
          <p:nvGrpSpPr>
            <p:cNvPr id="84" name="Group 83">
              <a:extLst>
                <a:ext uri="{FF2B5EF4-FFF2-40B4-BE49-F238E27FC236}">
                  <a16:creationId xmlns:a16="http://schemas.microsoft.com/office/drawing/2014/main" id="{54061FA7-6C5B-5E2B-EDF0-EF152DBA0195}"/>
                </a:ext>
              </a:extLst>
            </p:cNvPr>
            <p:cNvGrpSpPr/>
            <p:nvPr/>
          </p:nvGrpSpPr>
          <p:grpSpPr>
            <a:xfrm>
              <a:off x="7350655" y="1701761"/>
              <a:ext cx="2205906" cy="1918857"/>
              <a:chOff x="9589129" y="1533694"/>
              <a:chExt cx="2205906" cy="1918857"/>
            </a:xfrm>
          </p:grpSpPr>
          <p:grpSp>
            <p:nvGrpSpPr>
              <p:cNvPr id="89" name="Group 88">
                <a:extLst>
                  <a:ext uri="{FF2B5EF4-FFF2-40B4-BE49-F238E27FC236}">
                    <a16:creationId xmlns:a16="http://schemas.microsoft.com/office/drawing/2014/main" id="{E8D3503B-8616-15F8-7AB1-CA3BA7712134}"/>
                  </a:ext>
                </a:extLst>
              </p:cNvPr>
              <p:cNvGrpSpPr/>
              <p:nvPr/>
            </p:nvGrpSpPr>
            <p:grpSpPr>
              <a:xfrm>
                <a:off x="9589129" y="1925867"/>
                <a:ext cx="2191746" cy="1526684"/>
                <a:chOff x="9013793" y="2910462"/>
                <a:chExt cx="6350062" cy="3651855"/>
              </a:xfrm>
            </p:grpSpPr>
            <p:sp>
              <p:nvSpPr>
                <p:cNvPr id="94" name="Freeform 10">
                  <a:extLst>
                    <a:ext uri="{FF2B5EF4-FFF2-40B4-BE49-F238E27FC236}">
                      <a16:creationId xmlns:a16="http://schemas.microsoft.com/office/drawing/2014/main" id="{49DF4C18-DE6F-F60B-2C74-A1759B39AFB8}"/>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2576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95" name="Freeform 11">
                  <a:extLst>
                    <a:ext uri="{FF2B5EF4-FFF2-40B4-BE49-F238E27FC236}">
                      <a16:creationId xmlns:a16="http://schemas.microsoft.com/office/drawing/2014/main" id="{37E04086-BB09-66EE-4C68-7384A263DE16}"/>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2576B7">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96" name="Freeform 12">
                  <a:extLst>
                    <a:ext uri="{FF2B5EF4-FFF2-40B4-BE49-F238E27FC236}">
                      <a16:creationId xmlns:a16="http://schemas.microsoft.com/office/drawing/2014/main" id="{649B14F7-64FB-66BD-836A-1AC64D892563}"/>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2576B7">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nvGrpSpPr>
              <p:cNvPr id="90" name="Group 89">
                <a:extLst>
                  <a:ext uri="{FF2B5EF4-FFF2-40B4-BE49-F238E27FC236}">
                    <a16:creationId xmlns:a16="http://schemas.microsoft.com/office/drawing/2014/main" id="{167E0BE4-BAC6-E209-3023-CB1F1768F2F5}"/>
                  </a:ext>
                </a:extLst>
              </p:cNvPr>
              <p:cNvGrpSpPr/>
              <p:nvPr/>
            </p:nvGrpSpPr>
            <p:grpSpPr>
              <a:xfrm>
                <a:off x="9603289" y="1533694"/>
                <a:ext cx="2191746" cy="1526684"/>
                <a:chOff x="9013793" y="2910462"/>
                <a:chExt cx="6350062" cy="3651855"/>
              </a:xfrm>
            </p:grpSpPr>
            <p:sp>
              <p:nvSpPr>
                <p:cNvPr id="91" name="Freeform 10">
                  <a:extLst>
                    <a:ext uri="{FF2B5EF4-FFF2-40B4-BE49-F238E27FC236}">
                      <a16:creationId xmlns:a16="http://schemas.microsoft.com/office/drawing/2014/main" id="{53D313E4-2ADE-081F-C0D3-71AB41FB4BAB}"/>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2576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92" name="Freeform 11">
                  <a:extLst>
                    <a:ext uri="{FF2B5EF4-FFF2-40B4-BE49-F238E27FC236}">
                      <a16:creationId xmlns:a16="http://schemas.microsoft.com/office/drawing/2014/main" id="{FAF52A04-E108-E9D1-7035-56DF6C3A27ED}"/>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2576B7">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93" name="Freeform 12">
                  <a:extLst>
                    <a:ext uri="{FF2B5EF4-FFF2-40B4-BE49-F238E27FC236}">
                      <a16:creationId xmlns:a16="http://schemas.microsoft.com/office/drawing/2014/main" id="{56FA8C01-CFCC-5EAB-423E-0FE3802DEE83}"/>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2576B7">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sp>
          <p:nvSpPr>
            <p:cNvPr id="85" name="Rectangle 84">
              <a:extLst>
                <a:ext uri="{FF2B5EF4-FFF2-40B4-BE49-F238E27FC236}">
                  <a16:creationId xmlns:a16="http://schemas.microsoft.com/office/drawing/2014/main" id="{772BF20C-33CB-7B63-EAEC-1CEFDC1DF344}"/>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86" name="Rectangle 85">
              <a:extLst>
                <a:ext uri="{FF2B5EF4-FFF2-40B4-BE49-F238E27FC236}">
                  <a16:creationId xmlns:a16="http://schemas.microsoft.com/office/drawing/2014/main" id="{52DEAB82-F849-34F3-340F-8E38CD231D6F}"/>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87" name="Rectangle 86">
              <a:extLst>
                <a:ext uri="{FF2B5EF4-FFF2-40B4-BE49-F238E27FC236}">
                  <a16:creationId xmlns:a16="http://schemas.microsoft.com/office/drawing/2014/main" id="{EB3737DD-BEE4-74D7-A306-E41FAC22C970}"/>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88" name="Rectangle 87">
              <a:extLst>
                <a:ext uri="{FF2B5EF4-FFF2-40B4-BE49-F238E27FC236}">
                  <a16:creationId xmlns:a16="http://schemas.microsoft.com/office/drawing/2014/main" id="{B1F581D6-2889-E7A8-387C-7681BD3CDD4D}"/>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grpSp>
      <p:sp>
        <p:nvSpPr>
          <p:cNvPr id="97" name="TextBox 96">
            <a:extLst>
              <a:ext uri="{FF2B5EF4-FFF2-40B4-BE49-F238E27FC236}">
                <a16:creationId xmlns:a16="http://schemas.microsoft.com/office/drawing/2014/main" id="{CE8C71B5-7FC0-6182-5CDD-B375EA947103}"/>
              </a:ext>
            </a:extLst>
          </p:cNvPr>
          <p:cNvSpPr txBox="1"/>
          <p:nvPr/>
        </p:nvSpPr>
        <p:spPr>
          <a:xfrm>
            <a:off x="93950" y="4815403"/>
            <a:ext cx="883460" cy="338510"/>
          </a:xfrm>
          <a:prstGeom prst="rect">
            <a:avLst/>
          </a:prstGeom>
          <a:noFill/>
        </p:spPr>
        <p:txBody>
          <a:bodyPr wrap="none" rtlCol="0" anchor="b" anchorCtr="0">
            <a:spAutoFit/>
          </a:bodyPr>
          <a:lstStyle/>
          <a:p>
            <a:pPr defTabSz="554437"/>
            <a:r>
              <a:rPr lang="en-US" sz="1600" b="1" dirty="0">
                <a:solidFill>
                  <a:srgbClr val="2576B7">
                    <a:lumMod val="75000"/>
                  </a:srgbClr>
                </a:solidFill>
                <a:latin typeface="Roboto Condensed Light" panose="020B0604020202020204" charset="0"/>
                <a:ea typeface="League Spartan" charset="0"/>
                <a:cs typeface="Poppins" pitchFamily="2" charset="77"/>
              </a:rPr>
              <a:t>     Ready</a:t>
            </a:r>
          </a:p>
        </p:txBody>
      </p:sp>
      <p:cxnSp>
        <p:nvCxnSpPr>
          <p:cNvPr id="98" name="Straight Connector 97">
            <a:extLst>
              <a:ext uri="{FF2B5EF4-FFF2-40B4-BE49-F238E27FC236}">
                <a16:creationId xmlns:a16="http://schemas.microsoft.com/office/drawing/2014/main" id="{2F23DA89-D765-970D-CA81-53C50DA7D3D0}"/>
              </a:ext>
            </a:extLst>
          </p:cNvPr>
          <p:cNvCxnSpPr>
            <a:cxnSpLocks/>
          </p:cNvCxnSpPr>
          <p:nvPr/>
        </p:nvCxnSpPr>
        <p:spPr>
          <a:xfrm flipV="1">
            <a:off x="398804" y="5157210"/>
            <a:ext cx="624493" cy="7573"/>
          </a:xfrm>
          <a:prstGeom prst="line">
            <a:avLst/>
          </a:prstGeom>
          <a:noFill/>
          <a:ln w="38100" cap="flat" cmpd="sng" algn="ctr">
            <a:solidFill>
              <a:srgbClr val="2576B7">
                <a:lumMod val="75000"/>
              </a:srgbClr>
            </a:solidFill>
            <a:prstDash val="solid"/>
            <a:miter lim="800000"/>
          </a:ln>
          <a:effectLst/>
        </p:spPr>
      </p:cxnSp>
      <p:grpSp>
        <p:nvGrpSpPr>
          <p:cNvPr id="99" name="Group 98">
            <a:extLst>
              <a:ext uri="{FF2B5EF4-FFF2-40B4-BE49-F238E27FC236}">
                <a16:creationId xmlns:a16="http://schemas.microsoft.com/office/drawing/2014/main" id="{D4E1A08D-0FCD-F2ED-1C22-62514555C3CA}"/>
              </a:ext>
            </a:extLst>
          </p:cNvPr>
          <p:cNvGrpSpPr/>
          <p:nvPr/>
        </p:nvGrpSpPr>
        <p:grpSpPr>
          <a:xfrm>
            <a:off x="1059163" y="2889151"/>
            <a:ext cx="1960944" cy="1880524"/>
            <a:chOff x="4896249" y="2011917"/>
            <a:chExt cx="2205925" cy="1926597"/>
          </a:xfrm>
        </p:grpSpPr>
        <p:grpSp>
          <p:nvGrpSpPr>
            <p:cNvPr id="100" name="Group 99">
              <a:extLst>
                <a:ext uri="{FF2B5EF4-FFF2-40B4-BE49-F238E27FC236}">
                  <a16:creationId xmlns:a16="http://schemas.microsoft.com/office/drawing/2014/main" id="{7DAC566D-BD8F-7317-11E5-0D2683102C6D}"/>
                </a:ext>
              </a:extLst>
            </p:cNvPr>
            <p:cNvGrpSpPr/>
            <p:nvPr/>
          </p:nvGrpSpPr>
          <p:grpSpPr>
            <a:xfrm>
              <a:off x="4896249" y="2011917"/>
              <a:ext cx="2205925" cy="1926597"/>
              <a:chOff x="7334479" y="1793880"/>
              <a:chExt cx="2205925" cy="1926597"/>
            </a:xfrm>
          </p:grpSpPr>
          <p:grpSp>
            <p:nvGrpSpPr>
              <p:cNvPr id="106" name="Group 105">
                <a:extLst>
                  <a:ext uri="{FF2B5EF4-FFF2-40B4-BE49-F238E27FC236}">
                    <a16:creationId xmlns:a16="http://schemas.microsoft.com/office/drawing/2014/main" id="{CE6CA371-26BE-7776-6317-7C7F652C35E7}"/>
                  </a:ext>
                </a:extLst>
              </p:cNvPr>
              <p:cNvGrpSpPr/>
              <p:nvPr/>
            </p:nvGrpSpPr>
            <p:grpSpPr>
              <a:xfrm>
                <a:off x="7334479" y="2206821"/>
                <a:ext cx="2205838" cy="1513656"/>
                <a:chOff x="9031287" y="8812076"/>
                <a:chExt cx="6390890" cy="3620693"/>
              </a:xfrm>
            </p:grpSpPr>
            <p:sp>
              <p:nvSpPr>
                <p:cNvPr id="111" name="Freeform 1">
                  <a:extLst>
                    <a:ext uri="{FF2B5EF4-FFF2-40B4-BE49-F238E27FC236}">
                      <a16:creationId xmlns:a16="http://schemas.microsoft.com/office/drawing/2014/main" id="{1D62CB78-E758-86A4-F10D-22ED6BE5A200}"/>
                    </a:ext>
                  </a:extLst>
                </p:cNvPr>
                <p:cNvSpPr>
                  <a:spLocks noChangeArrowheads="1"/>
                </p:cNvSpPr>
                <p:nvPr/>
              </p:nvSpPr>
              <p:spPr bwMode="auto">
                <a:xfrm>
                  <a:off x="9072115" y="8812076"/>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289D4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12" name="Freeform 2">
                  <a:extLst>
                    <a:ext uri="{FF2B5EF4-FFF2-40B4-BE49-F238E27FC236}">
                      <a16:creationId xmlns:a16="http://schemas.microsoft.com/office/drawing/2014/main" id="{91054765-2A73-6BA7-A4B7-1C71E4D165B3}"/>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289D48">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13" name="Freeform 3">
                  <a:extLst>
                    <a:ext uri="{FF2B5EF4-FFF2-40B4-BE49-F238E27FC236}">
                      <a16:creationId xmlns:a16="http://schemas.microsoft.com/office/drawing/2014/main" id="{CCF48CE4-FCC7-1F30-7D50-5398349B0DF8}"/>
                    </a:ext>
                  </a:extLst>
                </p:cNvPr>
                <p:cNvSpPr>
                  <a:spLocks noChangeArrowheads="1"/>
                </p:cNvSpPr>
                <p:nvPr/>
              </p:nvSpPr>
              <p:spPr bwMode="auto">
                <a:xfrm>
                  <a:off x="9031287" y="1033248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289D48">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nvGrpSpPr>
              <p:cNvPr id="107" name="Group 106">
                <a:extLst>
                  <a:ext uri="{FF2B5EF4-FFF2-40B4-BE49-F238E27FC236}">
                    <a16:creationId xmlns:a16="http://schemas.microsoft.com/office/drawing/2014/main" id="{7B765B64-06E8-D3F2-49EE-0EFF75DD880D}"/>
                  </a:ext>
                </a:extLst>
              </p:cNvPr>
              <p:cNvGrpSpPr/>
              <p:nvPr/>
            </p:nvGrpSpPr>
            <p:grpSpPr>
              <a:xfrm>
                <a:off x="7348657" y="1793880"/>
                <a:ext cx="2191747" cy="1528265"/>
                <a:chOff x="9031287" y="8761351"/>
                <a:chExt cx="6350065" cy="3655638"/>
              </a:xfrm>
            </p:grpSpPr>
            <p:sp>
              <p:nvSpPr>
                <p:cNvPr id="108" name="Freeform 1">
                  <a:extLst>
                    <a:ext uri="{FF2B5EF4-FFF2-40B4-BE49-F238E27FC236}">
                      <a16:creationId xmlns:a16="http://schemas.microsoft.com/office/drawing/2014/main" id="{CEEE56F9-97EA-0EA8-26B3-347A38DDA1E5}"/>
                    </a:ext>
                  </a:extLst>
                </p:cNvPr>
                <p:cNvSpPr>
                  <a:spLocks noChangeArrowheads="1"/>
                </p:cNvSpPr>
                <p:nvPr/>
              </p:nvSpPr>
              <p:spPr bwMode="auto">
                <a:xfrm>
                  <a:off x="9031290" y="8761351"/>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289D4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09" name="Freeform 2">
                  <a:extLst>
                    <a:ext uri="{FF2B5EF4-FFF2-40B4-BE49-F238E27FC236}">
                      <a16:creationId xmlns:a16="http://schemas.microsoft.com/office/drawing/2014/main" id="{ED8AC0BB-D3D2-E582-5269-EF01F69EFDCB}"/>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289D48">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10" name="Freeform 3">
                  <a:extLst>
                    <a:ext uri="{FF2B5EF4-FFF2-40B4-BE49-F238E27FC236}">
                      <a16:creationId xmlns:a16="http://schemas.microsoft.com/office/drawing/2014/main" id="{315E7E14-E33C-04FC-CD51-40DFB91EFBE2}"/>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289D48">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grpSp>
          <p:nvGrpSpPr>
            <p:cNvPr id="101" name="Group 100">
              <a:extLst>
                <a:ext uri="{FF2B5EF4-FFF2-40B4-BE49-F238E27FC236}">
                  <a16:creationId xmlns:a16="http://schemas.microsoft.com/office/drawing/2014/main" id="{7724F229-7EB5-BB2A-6E2F-D70D4E77A4B5}"/>
                </a:ext>
              </a:extLst>
            </p:cNvPr>
            <p:cNvGrpSpPr/>
            <p:nvPr/>
          </p:nvGrpSpPr>
          <p:grpSpPr>
            <a:xfrm>
              <a:off x="5149313" y="2415192"/>
              <a:ext cx="1721537" cy="490652"/>
              <a:chOff x="5149313" y="2415192"/>
              <a:chExt cx="1721537" cy="490652"/>
            </a:xfrm>
          </p:grpSpPr>
          <p:sp>
            <p:nvSpPr>
              <p:cNvPr id="102" name="Rectangle 101">
                <a:extLst>
                  <a:ext uri="{FF2B5EF4-FFF2-40B4-BE49-F238E27FC236}">
                    <a16:creationId xmlns:a16="http://schemas.microsoft.com/office/drawing/2014/main" id="{E7EA6AFC-719F-6FE8-87B0-45468DCCD927}"/>
                  </a:ext>
                </a:extLst>
              </p:cNvPr>
              <p:cNvSpPr/>
              <p:nvPr/>
            </p:nvSpPr>
            <p:spPr>
              <a:xfrm rot="19691976" flipV="1">
                <a:off x="5149313" y="2415192"/>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03" name="Rectangle 102">
                <a:extLst>
                  <a:ext uri="{FF2B5EF4-FFF2-40B4-BE49-F238E27FC236}">
                    <a16:creationId xmlns:a16="http://schemas.microsoft.com/office/drawing/2014/main" id="{0D662943-E562-BFF8-AC57-2F7269C35A07}"/>
                  </a:ext>
                </a:extLst>
              </p:cNvPr>
              <p:cNvSpPr/>
              <p:nvPr/>
            </p:nvSpPr>
            <p:spPr>
              <a:xfrm rot="19691976" flipV="1">
                <a:off x="5399413" y="2587418"/>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04" name="Rectangle 103">
                <a:extLst>
                  <a:ext uri="{FF2B5EF4-FFF2-40B4-BE49-F238E27FC236}">
                    <a16:creationId xmlns:a16="http://schemas.microsoft.com/office/drawing/2014/main" id="{FB9BF046-068D-4BEE-DB6C-83D02C6115D4}"/>
                  </a:ext>
                </a:extLst>
              </p:cNvPr>
              <p:cNvSpPr/>
              <p:nvPr/>
            </p:nvSpPr>
            <p:spPr>
              <a:xfrm rot="19691976" flipV="1">
                <a:off x="5625586" y="2721599"/>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05" name="Rectangle 104">
                <a:extLst>
                  <a:ext uri="{FF2B5EF4-FFF2-40B4-BE49-F238E27FC236}">
                    <a16:creationId xmlns:a16="http://schemas.microsoft.com/office/drawing/2014/main" id="{039A78B6-41C5-C2B3-CB29-20D4E2D397A8}"/>
                  </a:ext>
                </a:extLst>
              </p:cNvPr>
              <p:cNvSpPr/>
              <p:nvPr/>
            </p:nvSpPr>
            <p:spPr>
              <a:xfrm rot="19691976" flipV="1">
                <a:off x="5825167" y="286012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grpSp>
      </p:grpSp>
      <p:sp>
        <p:nvSpPr>
          <p:cNvPr id="114" name="TextBox 113">
            <a:extLst>
              <a:ext uri="{FF2B5EF4-FFF2-40B4-BE49-F238E27FC236}">
                <a16:creationId xmlns:a16="http://schemas.microsoft.com/office/drawing/2014/main" id="{887820AB-7515-BBC0-0EF0-552ED4DA599D}"/>
              </a:ext>
            </a:extLst>
          </p:cNvPr>
          <p:cNvSpPr txBox="1"/>
          <p:nvPr/>
        </p:nvSpPr>
        <p:spPr>
          <a:xfrm>
            <a:off x="160855" y="3773474"/>
            <a:ext cx="865830" cy="338510"/>
          </a:xfrm>
          <a:prstGeom prst="rect">
            <a:avLst/>
          </a:prstGeom>
          <a:noFill/>
        </p:spPr>
        <p:txBody>
          <a:bodyPr wrap="none" rtlCol="0" anchor="b" anchorCtr="0">
            <a:spAutoFit/>
          </a:bodyPr>
          <a:lstStyle/>
          <a:p>
            <a:pPr defTabSz="554437"/>
            <a:r>
              <a:rPr lang="en-US" sz="1600" b="1" dirty="0">
                <a:solidFill>
                  <a:srgbClr val="289D48"/>
                </a:solidFill>
                <a:latin typeface="Roboto Condensed Light" panose="020B0604020202020204" charset="0"/>
                <a:ea typeface="League Spartan" charset="0"/>
                <a:cs typeface="Poppins" pitchFamily="2" charset="77"/>
              </a:rPr>
              <a:t>Qualified</a:t>
            </a:r>
          </a:p>
        </p:txBody>
      </p:sp>
      <p:cxnSp>
        <p:nvCxnSpPr>
          <p:cNvPr id="163" name="Straight Connector 162">
            <a:extLst>
              <a:ext uri="{FF2B5EF4-FFF2-40B4-BE49-F238E27FC236}">
                <a16:creationId xmlns:a16="http://schemas.microsoft.com/office/drawing/2014/main" id="{15FE7A35-95FE-531A-56F3-D8C854394417}"/>
              </a:ext>
            </a:extLst>
          </p:cNvPr>
          <p:cNvCxnSpPr>
            <a:cxnSpLocks/>
          </p:cNvCxnSpPr>
          <p:nvPr/>
        </p:nvCxnSpPr>
        <p:spPr>
          <a:xfrm flipV="1">
            <a:off x="285932" y="4124161"/>
            <a:ext cx="785759" cy="1656"/>
          </a:xfrm>
          <a:prstGeom prst="line">
            <a:avLst/>
          </a:prstGeom>
          <a:noFill/>
          <a:ln w="38100" cap="flat" cmpd="sng" algn="ctr">
            <a:solidFill>
              <a:srgbClr val="289D48">
                <a:lumMod val="75000"/>
              </a:srgbClr>
            </a:solidFill>
            <a:prstDash val="solid"/>
            <a:miter lim="800000"/>
          </a:ln>
          <a:effectLst/>
        </p:spPr>
      </p:cxnSp>
      <p:grpSp>
        <p:nvGrpSpPr>
          <p:cNvPr id="164" name="Group 163">
            <a:extLst>
              <a:ext uri="{FF2B5EF4-FFF2-40B4-BE49-F238E27FC236}">
                <a16:creationId xmlns:a16="http://schemas.microsoft.com/office/drawing/2014/main" id="{B604F369-8B75-1EAC-4435-2142C6E51641}"/>
              </a:ext>
            </a:extLst>
          </p:cNvPr>
          <p:cNvGrpSpPr/>
          <p:nvPr/>
        </p:nvGrpSpPr>
        <p:grpSpPr>
          <a:xfrm>
            <a:off x="1072457" y="1925637"/>
            <a:ext cx="1952902" cy="1854013"/>
            <a:chOff x="9167341" y="3945732"/>
            <a:chExt cx="2196878" cy="1899435"/>
          </a:xfrm>
        </p:grpSpPr>
        <p:grpSp>
          <p:nvGrpSpPr>
            <p:cNvPr id="165" name="Group 164">
              <a:extLst>
                <a:ext uri="{FF2B5EF4-FFF2-40B4-BE49-F238E27FC236}">
                  <a16:creationId xmlns:a16="http://schemas.microsoft.com/office/drawing/2014/main" id="{F5F786B7-7BB8-F07D-C1C4-0F2E0AEA11F3}"/>
                </a:ext>
              </a:extLst>
            </p:cNvPr>
            <p:cNvGrpSpPr/>
            <p:nvPr/>
          </p:nvGrpSpPr>
          <p:grpSpPr>
            <a:xfrm>
              <a:off x="9167341" y="3945732"/>
              <a:ext cx="2196878" cy="1899435"/>
              <a:chOff x="4094667" y="3883635"/>
              <a:chExt cx="2196878" cy="1899435"/>
            </a:xfrm>
          </p:grpSpPr>
          <p:grpSp>
            <p:nvGrpSpPr>
              <p:cNvPr id="170" name="Group 169">
                <a:extLst>
                  <a:ext uri="{FF2B5EF4-FFF2-40B4-BE49-F238E27FC236}">
                    <a16:creationId xmlns:a16="http://schemas.microsoft.com/office/drawing/2014/main" id="{49DE60BA-A4D2-44B8-AA74-99627584AEB8}"/>
                  </a:ext>
                </a:extLst>
              </p:cNvPr>
              <p:cNvGrpSpPr/>
              <p:nvPr/>
            </p:nvGrpSpPr>
            <p:grpSpPr>
              <a:xfrm>
                <a:off x="4094667" y="4254804"/>
                <a:ext cx="2191747" cy="1528266"/>
                <a:chOff x="9013793" y="7690035"/>
                <a:chExt cx="6350065" cy="3655638"/>
              </a:xfrm>
            </p:grpSpPr>
            <p:sp>
              <p:nvSpPr>
                <p:cNvPr id="206" name="Freeform 1">
                  <a:extLst>
                    <a:ext uri="{FF2B5EF4-FFF2-40B4-BE49-F238E27FC236}">
                      <a16:creationId xmlns:a16="http://schemas.microsoft.com/office/drawing/2014/main" id="{DEE93FB3-A103-7C89-D16E-3C0004A7A7AC}"/>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FFFFFF">
                    <a:lumMod val="5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207" name="Freeform 2">
                  <a:extLst>
                    <a:ext uri="{FF2B5EF4-FFF2-40B4-BE49-F238E27FC236}">
                      <a16:creationId xmlns:a16="http://schemas.microsoft.com/office/drawing/2014/main" id="{1FF09966-D765-A7D3-C0AE-8EF124CD1E95}"/>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213" name="Freeform 3">
                  <a:extLst>
                    <a:ext uri="{FF2B5EF4-FFF2-40B4-BE49-F238E27FC236}">
                      <a16:creationId xmlns:a16="http://schemas.microsoft.com/office/drawing/2014/main" id="{D5B41C8A-DEFC-27D7-940F-0985366F57FA}"/>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nvGrpSpPr>
              <p:cNvPr id="171" name="Group 170">
                <a:extLst>
                  <a:ext uri="{FF2B5EF4-FFF2-40B4-BE49-F238E27FC236}">
                    <a16:creationId xmlns:a16="http://schemas.microsoft.com/office/drawing/2014/main" id="{A5AB6A26-79AE-F5CE-9CA8-D297F7692A8D}"/>
                  </a:ext>
                </a:extLst>
              </p:cNvPr>
              <p:cNvGrpSpPr/>
              <p:nvPr/>
            </p:nvGrpSpPr>
            <p:grpSpPr>
              <a:xfrm>
                <a:off x="4099687" y="3883635"/>
                <a:ext cx="2191858" cy="1555569"/>
                <a:chOff x="9013793" y="7690035"/>
                <a:chExt cx="6350387" cy="3720947"/>
              </a:xfrm>
            </p:grpSpPr>
            <p:sp>
              <p:nvSpPr>
                <p:cNvPr id="172" name="Freeform 1">
                  <a:extLst>
                    <a:ext uri="{FF2B5EF4-FFF2-40B4-BE49-F238E27FC236}">
                      <a16:creationId xmlns:a16="http://schemas.microsoft.com/office/drawing/2014/main" id="{C6763697-C2BC-E947-D941-EB1EA2252AC1}"/>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FFFFFF">
                    <a:lumMod val="5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73" name="Freeform 2">
                  <a:extLst>
                    <a:ext uri="{FF2B5EF4-FFF2-40B4-BE49-F238E27FC236}">
                      <a16:creationId xmlns:a16="http://schemas.microsoft.com/office/drawing/2014/main" id="{0B5A67FC-1D1D-B889-1260-54C0C78B0B03}"/>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83" name="Freeform 3">
                  <a:extLst>
                    <a:ext uri="{FF2B5EF4-FFF2-40B4-BE49-F238E27FC236}">
                      <a16:creationId xmlns:a16="http://schemas.microsoft.com/office/drawing/2014/main" id="{4F00888F-42D6-4EC7-4FE4-3319DE1F995B}"/>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84" name="Freeform 2">
                  <a:extLst>
                    <a:ext uri="{FF2B5EF4-FFF2-40B4-BE49-F238E27FC236}">
                      <a16:creationId xmlns:a16="http://schemas.microsoft.com/office/drawing/2014/main" id="{276C691B-766D-BB41-1B34-BF0D5D68D9E7}"/>
                    </a:ext>
                  </a:extLst>
                </p:cNvPr>
                <p:cNvSpPr>
                  <a:spLocks noChangeArrowheads="1"/>
                </p:cNvSpPr>
                <p:nvPr/>
              </p:nvSpPr>
              <p:spPr bwMode="auto">
                <a:xfrm>
                  <a:off x="12189146" y="9310694"/>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95" name="Freeform 3">
                  <a:extLst>
                    <a:ext uri="{FF2B5EF4-FFF2-40B4-BE49-F238E27FC236}">
                      <a16:creationId xmlns:a16="http://schemas.microsoft.com/office/drawing/2014/main" id="{641C2FB6-B93A-813B-71D1-3FCF85695E4E}"/>
                    </a:ext>
                  </a:extLst>
                </p:cNvPr>
                <p:cNvSpPr>
                  <a:spLocks noChangeArrowheads="1"/>
                </p:cNvSpPr>
                <p:nvPr/>
              </p:nvSpPr>
              <p:spPr bwMode="auto">
                <a:xfrm>
                  <a:off x="9014115" y="9310694"/>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sp>
          <p:nvSpPr>
            <p:cNvPr id="166" name="Rectangle 165">
              <a:extLst>
                <a:ext uri="{FF2B5EF4-FFF2-40B4-BE49-F238E27FC236}">
                  <a16:creationId xmlns:a16="http://schemas.microsoft.com/office/drawing/2014/main" id="{3A61D165-DE54-F5D3-422F-A289AD5D7175}"/>
                </a:ext>
              </a:extLst>
            </p:cNvPr>
            <p:cNvSpPr/>
            <p:nvPr/>
          </p:nvSpPr>
          <p:spPr>
            <a:xfrm rot="19691976" flipV="1">
              <a:off x="9468009" y="4382566"/>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67" name="Rectangle 166">
              <a:extLst>
                <a:ext uri="{FF2B5EF4-FFF2-40B4-BE49-F238E27FC236}">
                  <a16:creationId xmlns:a16="http://schemas.microsoft.com/office/drawing/2014/main" id="{514A3CBD-6DA2-21CE-3487-AB6C3A808EB6}"/>
                </a:ext>
              </a:extLst>
            </p:cNvPr>
            <p:cNvSpPr/>
            <p:nvPr/>
          </p:nvSpPr>
          <p:spPr>
            <a:xfrm rot="19691976" flipV="1">
              <a:off x="9681642" y="45165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68" name="Rectangle 167">
              <a:extLst>
                <a:ext uri="{FF2B5EF4-FFF2-40B4-BE49-F238E27FC236}">
                  <a16:creationId xmlns:a16="http://schemas.microsoft.com/office/drawing/2014/main" id="{3C3DC7D7-5706-FE67-34E6-1543627F468C}"/>
                </a:ext>
              </a:extLst>
            </p:cNvPr>
            <p:cNvSpPr/>
            <p:nvPr/>
          </p:nvSpPr>
          <p:spPr>
            <a:xfrm rot="19691976" flipV="1">
              <a:off x="9876023" y="464852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69" name="Rectangle 168">
              <a:extLst>
                <a:ext uri="{FF2B5EF4-FFF2-40B4-BE49-F238E27FC236}">
                  <a16:creationId xmlns:a16="http://schemas.microsoft.com/office/drawing/2014/main" id="{0D73373C-B121-BC72-39F8-BEE129EAEBFD}"/>
                </a:ext>
              </a:extLst>
            </p:cNvPr>
            <p:cNvSpPr/>
            <p:nvPr/>
          </p:nvSpPr>
          <p:spPr>
            <a:xfrm rot="19691976" flipV="1">
              <a:off x="10072989" y="479278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grpSp>
      <p:cxnSp>
        <p:nvCxnSpPr>
          <p:cNvPr id="214" name="Straight Connector 213">
            <a:extLst>
              <a:ext uri="{FF2B5EF4-FFF2-40B4-BE49-F238E27FC236}">
                <a16:creationId xmlns:a16="http://schemas.microsoft.com/office/drawing/2014/main" id="{89289E79-B45C-F33C-7F35-8029764D0086}"/>
              </a:ext>
            </a:extLst>
          </p:cNvPr>
          <p:cNvCxnSpPr>
            <a:cxnSpLocks/>
          </p:cNvCxnSpPr>
          <p:nvPr/>
        </p:nvCxnSpPr>
        <p:spPr>
          <a:xfrm flipV="1">
            <a:off x="447415" y="3145099"/>
            <a:ext cx="637920" cy="200"/>
          </a:xfrm>
          <a:prstGeom prst="line">
            <a:avLst/>
          </a:prstGeom>
          <a:noFill/>
          <a:ln w="38100" cap="flat" cmpd="sng" algn="ctr">
            <a:solidFill>
              <a:srgbClr val="FFFFFF">
                <a:lumMod val="75000"/>
              </a:srgbClr>
            </a:solidFill>
            <a:prstDash val="solid"/>
            <a:miter lim="800000"/>
          </a:ln>
          <a:effectLst/>
        </p:spPr>
      </p:cxnSp>
      <p:sp>
        <p:nvSpPr>
          <p:cNvPr id="220" name="TextBox 219">
            <a:extLst>
              <a:ext uri="{FF2B5EF4-FFF2-40B4-BE49-F238E27FC236}">
                <a16:creationId xmlns:a16="http://schemas.microsoft.com/office/drawing/2014/main" id="{0F814354-7667-1716-4346-A4B90A72E04E}"/>
              </a:ext>
            </a:extLst>
          </p:cNvPr>
          <p:cNvSpPr txBox="1"/>
          <p:nvPr/>
        </p:nvSpPr>
        <p:spPr>
          <a:xfrm>
            <a:off x="439099" y="2835672"/>
            <a:ext cx="601369" cy="338510"/>
          </a:xfrm>
          <a:prstGeom prst="rect">
            <a:avLst/>
          </a:prstGeom>
          <a:noFill/>
        </p:spPr>
        <p:txBody>
          <a:bodyPr wrap="none" rtlCol="0" anchor="b" anchorCtr="0">
            <a:spAutoFit/>
          </a:bodyPr>
          <a:lstStyle/>
          <a:p>
            <a:pPr defTabSz="554437"/>
            <a:r>
              <a:rPr lang="en-US" sz="1600" b="1" dirty="0">
                <a:solidFill>
                  <a:srgbClr val="FFFFFF">
                    <a:lumMod val="65000"/>
                  </a:srgbClr>
                </a:solidFill>
                <a:latin typeface="Roboto Condensed Light" panose="020B0604020202020204" charset="0"/>
                <a:ea typeface="League Spartan" charset="0"/>
                <a:cs typeface="Poppins" pitchFamily="2" charset="77"/>
              </a:rPr>
              <a:t>Ideas</a:t>
            </a:r>
          </a:p>
        </p:txBody>
      </p:sp>
    </p:spTree>
    <p:extLst>
      <p:ext uri="{BB962C8B-B14F-4D97-AF65-F5344CB8AC3E}">
        <p14:creationId xmlns:p14="http://schemas.microsoft.com/office/powerpoint/2010/main" val="6390779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tar: 5 Points 14">
            <a:extLst>
              <a:ext uri="{FF2B5EF4-FFF2-40B4-BE49-F238E27FC236}">
                <a16:creationId xmlns:a16="http://schemas.microsoft.com/office/drawing/2014/main" id="{CC87DDF6-82A5-43F2-CF08-02E4D1791C96}"/>
              </a:ext>
            </a:extLst>
          </p:cNvPr>
          <p:cNvSpPr/>
          <p:nvPr/>
        </p:nvSpPr>
        <p:spPr>
          <a:xfrm>
            <a:off x="10701758" y="5322474"/>
            <a:ext cx="945108" cy="916519"/>
          </a:xfrm>
          <a:prstGeom prst="star5">
            <a:avLst>
              <a:gd name="adj" fmla="val 40521"/>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Product Demo</a:t>
            </a:r>
          </a:p>
        </p:txBody>
      </p:sp>
      <p:sp>
        <p:nvSpPr>
          <p:cNvPr id="2" name="Title 1"/>
          <p:cNvSpPr>
            <a:spLocks noGrp="1"/>
          </p:cNvSpPr>
          <p:nvPr>
            <p:ph type="title"/>
          </p:nvPr>
        </p:nvSpPr>
        <p:spPr>
          <a:xfrm>
            <a:off x="348519" y="243153"/>
            <a:ext cx="11352620" cy="344322"/>
          </a:xfrm>
        </p:spPr>
        <p:txBody>
          <a:bodyPr/>
          <a:lstStyle/>
          <a:p>
            <a:r>
              <a:rPr lang="en-US" sz="2800" dirty="0">
                <a:solidFill>
                  <a:srgbClr val="4A4A4A"/>
                </a:solidFill>
              </a:rPr>
              <a:t>Use quality filters to ensure focus on the most important PBIs </a:t>
            </a:r>
            <a:endParaRPr lang="en-CA" sz="2800" dirty="0">
              <a:solidFill>
                <a:srgbClr val="4A4A4A"/>
              </a:solidFill>
            </a:endParaRPr>
          </a:p>
        </p:txBody>
      </p:sp>
      <p:sp>
        <p:nvSpPr>
          <p:cNvPr id="47" name="Rectangle 97"/>
          <p:cNvSpPr/>
          <p:nvPr/>
        </p:nvSpPr>
        <p:spPr>
          <a:xfrm>
            <a:off x="609600" y="6271748"/>
            <a:ext cx="9734615" cy="465421"/>
          </a:xfrm>
          <a:prstGeom prst="rect">
            <a:avLst/>
          </a:prstGeom>
          <a:solidFill>
            <a:schemeClr val="bg1">
              <a:lumMod val="95000"/>
            </a:schemeClr>
          </a:solidFill>
          <a:ln w="12700">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Info-Tech best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A quality filter ensures quality is met and the appropriate teams are armed with the appropriate information to work more efficiently and improve throughput. </a:t>
            </a:r>
            <a:endParaRPr kumimoji="0" lang="en-CA"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86" name="Text Placeholder 2">
            <a:extLst>
              <a:ext uri="{FF2B5EF4-FFF2-40B4-BE49-F238E27FC236}">
                <a16:creationId xmlns:a16="http://schemas.microsoft.com/office/drawing/2014/main" id="{781397B7-B4E1-43B9-8E8B-F7652E398589}"/>
              </a:ext>
            </a:extLst>
          </p:cNvPr>
          <p:cNvSpPr txBox="1">
            <a:spLocks/>
          </p:cNvSpPr>
          <p:nvPr/>
        </p:nvSpPr>
        <p:spPr>
          <a:xfrm>
            <a:off x="305758" y="619007"/>
            <a:ext cx="11494587" cy="456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576B7"/>
                </a:solidFill>
                <a:effectLst/>
                <a:uLnTx/>
                <a:uFillTx/>
                <a:latin typeface="Montserrat Medium" panose="00000600000000000000" pitchFamily="2" charset="0"/>
                <a:ea typeface="+mn-ea"/>
                <a:cs typeface="+mn-cs"/>
              </a:rPr>
              <a:t>Expand the concepts of defining ready and done to include the other stages of a PBI’s journey through product planning. </a:t>
            </a:r>
          </a:p>
        </p:txBody>
      </p:sp>
      <p:grpSp>
        <p:nvGrpSpPr>
          <p:cNvPr id="8" name="Group 7">
            <a:extLst>
              <a:ext uri="{FF2B5EF4-FFF2-40B4-BE49-F238E27FC236}">
                <a16:creationId xmlns:a16="http://schemas.microsoft.com/office/drawing/2014/main" id="{B44561E7-5D00-4D0B-ADA1-F4CE9D6ED7F6}"/>
              </a:ext>
            </a:extLst>
          </p:cNvPr>
          <p:cNvGrpSpPr/>
          <p:nvPr/>
        </p:nvGrpSpPr>
        <p:grpSpPr>
          <a:xfrm>
            <a:off x="-211195" y="1029019"/>
            <a:ext cx="11088302" cy="5141848"/>
            <a:chOff x="162531" y="1016639"/>
            <a:chExt cx="11088302" cy="5141848"/>
          </a:xfrm>
        </p:grpSpPr>
        <p:sp>
          <p:nvSpPr>
            <p:cNvPr id="18" name="Arrow: Right 17">
              <a:extLst>
                <a:ext uri="{FF2B5EF4-FFF2-40B4-BE49-F238E27FC236}">
                  <a16:creationId xmlns:a16="http://schemas.microsoft.com/office/drawing/2014/main" id="{A260DDE4-14C6-4B43-9F30-853F12835606}"/>
                </a:ext>
              </a:extLst>
            </p:cNvPr>
            <p:cNvSpPr/>
            <p:nvPr/>
          </p:nvSpPr>
          <p:spPr>
            <a:xfrm>
              <a:off x="1130452" y="1473026"/>
              <a:ext cx="10120381" cy="1120284"/>
            </a:xfrm>
            <a:prstGeom prst="rightArrow">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60" name="Rectangle 59">
              <a:extLst>
                <a:ext uri="{FF2B5EF4-FFF2-40B4-BE49-F238E27FC236}">
                  <a16:creationId xmlns:a16="http://schemas.microsoft.com/office/drawing/2014/main" id="{D87EEC96-2A2E-45A2-993F-0BA2E368B27D}"/>
                </a:ext>
              </a:extLst>
            </p:cNvPr>
            <p:cNvSpPr/>
            <p:nvPr/>
          </p:nvSpPr>
          <p:spPr>
            <a:xfrm>
              <a:off x="2001611" y="2394219"/>
              <a:ext cx="8888476" cy="3764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61" name="Rectangle 60">
              <a:extLst>
                <a:ext uri="{FF2B5EF4-FFF2-40B4-BE49-F238E27FC236}">
                  <a16:creationId xmlns:a16="http://schemas.microsoft.com/office/drawing/2014/main" id="{F11A31B2-0074-4AA9-99CD-B56A58A27303}"/>
                </a:ext>
              </a:extLst>
            </p:cNvPr>
            <p:cNvSpPr/>
            <p:nvPr/>
          </p:nvSpPr>
          <p:spPr>
            <a:xfrm>
              <a:off x="1865556" y="2199304"/>
              <a:ext cx="8771034" cy="3729952"/>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Enter the backlog</a:t>
              </a:r>
              <a:endParaRPr kumimoji="0" lang="en-US" sz="11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grpSp>
          <p:nvGrpSpPr>
            <p:cNvPr id="62" name="Group 61">
              <a:extLst>
                <a:ext uri="{FF2B5EF4-FFF2-40B4-BE49-F238E27FC236}">
                  <a16:creationId xmlns:a16="http://schemas.microsoft.com/office/drawing/2014/main" id="{0CB7DF97-0829-4BA3-B67A-F430231E9590}"/>
                </a:ext>
              </a:extLst>
            </p:cNvPr>
            <p:cNvGrpSpPr/>
            <p:nvPr/>
          </p:nvGrpSpPr>
          <p:grpSpPr>
            <a:xfrm>
              <a:off x="1865556" y="1016639"/>
              <a:ext cx="1961486" cy="1827552"/>
              <a:chOff x="1520825" y="3039941"/>
              <a:chExt cx="3922972" cy="3655103"/>
            </a:xfrm>
          </p:grpSpPr>
          <p:sp>
            <p:nvSpPr>
              <p:cNvPr id="63" name="Freeform 1">
                <a:extLst>
                  <a:ext uri="{FF2B5EF4-FFF2-40B4-BE49-F238E27FC236}">
                    <a16:creationId xmlns:a16="http://schemas.microsoft.com/office/drawing/2014/main" id="{FF9E5712-3D3D-4965-A77D-C2DE45E4C87C}"/>
                  </a:ext>
                </a:extLst>
              </p:cNvPr>
              <p:cNvSpPr>
                <a:spLocks noChangeArrowheads="1"/>
              </p:cNvSpPr>
              <p:nvPr/>
            </p:nvSpPr>
            <p:spPr bwMode="auto">
              <a:xfrm>
                <a:off x="2131449"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64" name="Freeform 2">
                <a:extLst>
                  <a:ext uri="{FF2B5EF4-FFF2-40B4-BE49-F238E27FC236}">
                    <a16:creationId xmlns:a16="http://schemas.microsoft.com/office/drawing/2014/main" id="{FD940F9E-2BE6-4A14-85F5-B667318F4C9D}"/>
                  </a:ext>
                </a:extLst>
              </p:cNvPr>
              <p:cNvSpPr>
                <a:spLocks noChangeArrowheads="1"/>
              </p:cNvSpPr>
              <p:nvPr/>
            </p:nvSpPr>
            <p:spPr bwMode="auto">
              <a:xfrm>
                <a:off x="1520825" y="4284232"/>
                <a:ext cx="3922972" cy="2410812"/>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65" name="Freeform 3">
                <a:extLst>
                  <a:ext uri="{FF2B5EF4-FFF2-40B4-BE49-F238E27FC236}">
                    <a16:creationId xmlns:a16="http://schemas.microsoft.com/office/drawing/2014/main" id="{F66920A9-701C-4CA2-863F-E768157F473B}"/>
                  </a:ext>
                </a:extLst>
              </p:cNvPr>
              <p:cNvSpPr>
                <a:spLocks noChangeArrowheads="1"/>
              </p:cNvSpPr>
              <p:nvPr/>
            </p:nvSpPr>
            <p:spPr bwMode="auto">
              <a:xfrm>
                <a:off x="2405077"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66" name="TextBox 65">
              <a:extLst>
                <a:ext uri="{FF2B5EF4-FFF2-40B4-BE49-F238E27FC236}">
                  <a16:creationId xmlns:a16="http://schemas.microsoft.com/office/drawing/2014/main" id="{2B7D3F44-B9B3-43E2-9843-C7494B84FD4B}"/>
                </a:ext>
              </a:extLst>
            </p:cNvPr>
            <p:cNvSpPr txBox="1"/>
            <p:nvPr/>
          </p:nvSpPr>
          <p:spPr>
            <a:xfrm>
              <a:off x="2399602" y="2373169"/>
              <a:ext cx="861133"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Intake	</a:t>
              </a:r>
            </a:p>
          </p:txBody>
        </p:sp>
        <p:sp>
          <p:nvSpPr>
            <p:cNvPr id="67" name="TextBox 66">
              <a:extLst>
                <a:ext uri="{FF2B5EF4-FFF2-40B4-BE49-F238E27FC236}">
                  <a16:creationId xmlns:a16="http://schemas.microsoft.com/office/drawing/2014/main" id="{5BA96A5B-5E2F-4F1A-B768-B490F25DB8EC}"/>
                </a:ext>
              </a:extLst>
            </p:cNvPr>
            <p:cNvSpPr txBox="1"/>
            <p:nvPr/>
          </p:nvSpPr>
          <p:spPr>
            <a:xfrm>
              <a:off x="2099840" y="3031992"/>
              <a:ext cx="1460656"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Backlogged	</a:t>
              </a:r>
            </a:p>
          </p:txBody>
        </p:sp>
        <p:sp>
          <p:nvSpPr>
            <p:cNvPr id="68" name="Subtitle 2">
              <a:extLst>
                <a:ext uri="{FF2B5EF4-FFF2-40B4-BE49-F238E27FC236}">
                  <a16:creationId xmlns:a16="http://schemas.microsoft.com/office/drawing/2014/main" id="{FAE2BB3C-0522-4257-BE8D-5B8450C5B1F6}"/>
                </a:ext>
              </a:extLst>
            </p:cNvPr>
            <p:cNvSpPr txBox="1">
              <a:spLocks/>
            </p:cNvSpPr>
            <p:nvPr/>
          </p:nvSpPr>
          <p:spPr>
            <a:xfrm>
              <a:off x="1944974" y="3789248"/>
              <a:ext cx="1961486" cy="4154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Is considered valuable, useable, and feasible</a:t>
              </a:r>
            </a:p>
          </p:txBody>
        </p:sp>
        <p:sp>
          <p:nvSpPr>
            <p:cNvPr id="73" name="TextBox 72">
              <a:extLst>
                <a:ext uri="{FF2B5EF4-FFF2-40B4-BE49-F238E27FC236}">
                  <a16:creationId xmlns:a16="http://schemas.microsoft.com/office/drawing/2014/main" id="{12A0DB0A-D22F-4D2B-84A3-E5864CC68AE5}"/>
                </a:ext>
              </a:extLst>
            </p:cNvPr>
            <p:cNvSpPr txBox="1"/>
            <p:nvPr/>
          </p:nvSpPr>
          <p:spPr>
            <a:xfrm>
              <a:off x="4501387" y="3031992"/>
              <a:ext cx="1144865"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Qualified</a:t>
              </a:r>
            </a:p>
          </p:txBody>
        </p:sp>
        <p:sp>
          <p:nvSpPr>
            <p:cNvPr id="74" name="Subtitle 2">
              <a:extLst>
                <a:ext uri="{FF2B5EF4-FFF2-40B4-BE49-F238E27FC236}">
                  <a16:creationId xmlns:a16="http://schemas.microsoft.com/office/drawing/2014/main" id="{AD749BCC-1CC7-474D-A5B8-B3E5BB757543}"/>
                </a:ext>
              </a:extLst>
            </p:cNvPr>
            <p:cNvSpPr txBox="1">
              <a:spLocks/>
            </p:cNvSpPr>
            <p:nvPr/>
          </p:nvSpPr>
          <p:spPr>
            <a:xfrm>
              <a:off x="4042516" y="3435861"/>
              <a:ext cx="2314890" cy="133882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Is understood by the product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Aligns to the product vision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Has defined benefits, acceptance criteria, and KPIs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Has undergone timeline, complexity, and effort estimations</a:t>
              </a:r>
            </a:p>
            <a:p>
              <a:pPr marL="0" marR="0" lvl="0" indent="0" algn="ctr" defTabSz="1087636" rtl="0" eaLnBrk="1" fontAlgn="auto" latinLnBrk="0" hangingPunct="1">
                <a:lnSpc>
                  <a:spcPct val="100000"/>
                </a:lnSpc>
                <a:spcBef>
                  <a:spcPts val="0"/>
                </a:spcBef>
                <a:spcAft>
                  <a:spcPts val="900"/>
                </a:spcAft>
                <a:buClrTx/>
                <a:buSzTx/>
                <a:buFont typeface="Arial"/>
                <a:buNone/>
                <a:tabLst/>
                <a:defRPr/>
              </a:pPr>
              <a:endPar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endParaRPr>
            </a:p>
          </p:txBody>
        </p:sp>
        <p:grpSp>
          <p:nvGrpSpPr>
            <p:cNvPr id="82" name="Group 81">
              <a:extLst>
                <a:ext uri="{FF2B5EF4-FFF2-40B4-BE49-F238E27FC236}">
                  <a16:creationId xmlns:a16="http://schemas.microsoft.com/office/drawing/2014/main" id="{B4CF5CDE-919F-407E-8BD0-AC704AAF59A9}"/>
                </a:ext>
              </a:extLst>
            </p:cNvPr>
            <p:cNvGrpSpPr/>
            <p:nvPr/>
          </p:nvGrpSpPr>
          <p:grpSpPr>
            <a:xfrm>
              <a:off x="6426778" y="1031921"/>
              <a:ext cx="1994440" cy="1829923"/>
              <a:chOff x="5789722" y="3039941"/>
              <a:chExt cx="3988880" cy="3659845"/>
            </a:xfrm>
          </p:grpSpPr>
          <p:sp>
            <p:nvSpPr>
              <p:cNvPr id="89" name="Freeform 1">
                <a:extLst>
                  <a:ext uri="{FF2B5EF4-FFF2-40B4-BE49-F238E27FC236}">
                    <a16:creationId xmlns:a16="http://schemas.microsoft.com/office/drawing/2014/main" id="{17ECFFEB-A289-4C40-A411-7531AB1EE8B4}"/>
                  </a:ext>
                </a:extLst>
              </p:cNvPr>
              <p:cNvSpPr>
                <a:spLocks noChangeArrowheads="1"/>
              </p:cNvSpPr>
              <p:nvPr/>
            </p:nvSpPr>
            <p:spPr bwMode="auto">
              <a:xfrm>
                <a:off x="6484706"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90" name="Freeform 2">
                <a:extLst>
                  <a:ext uri="{FF2B5EF4-FFF2-40B4-BE49-F238E27FC236}">
                    <a16:creationId xmlns:a16="http://schemas.microsoft.com/office/drawing/2014/main" id="{A965741E-6572-4896-9E56-D8A5CFBF3C93}"/>
                  </a:ext>
                </a:extLst>
              </p:cNvPr>
              <p:cNvSpPr>
                <a:spLocks noChangeArrowheads="1"/>
              </p:cNvSpPr>
              <p:nvPr/>
            </p:nvSpPr>
            <p:spPr bwMode="auto">
              <a:xfrm>
                <a:off x="5789722" y="4288975"/>
                <a:ext cx="3988880" cy="2410811"/>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91" name="Freeform 3">
                <a:extLst>
                  <a:ext uri="{FF2B5EF4-FFF2-40B4-BE49-F238E27FC236}">
                    <a16:creationId xmlns:a16="http://schemas.microsoft.com/office/drawing/2014/main" id="{5AD4B635-84F4-4875-8D63-8D574BBE3F5B}"/>
                  </a:ext>
                </a:extLst>
              </p:cNvPr>
              <p:cNvSpPr>
                <a:spLocks noChangeArrowheads="1"/>
              </p:cNvSpPr>
              <p:nvPr/>
            </p:nvSpPr>
            <p:spPr bwMode="auto">
              <a:xfrm>
                <a:off x="6758334"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83" name="TextBox 82">
              <a:extLst>
                <a:ext uri="{FF2B5EF4-FFF2-40B4-BE49-F238E27FC236}">
                  <a16:creationId xmlns:a16="http://schemas.microsoft.com/office/drawing/2014/main" id="{ABE08FB7-90B7-4844-AA5A-214652CEB188}"/>
                </a:ext>
              </a:extLst>
            </p:cNvPr>
            <p:cNvSpPr txBox="1"/>
            <p:nvPr/>
          </p:nvSpPr>
          <p:spPr>
            <a:xfrm>
              <a:off x="7066012" y="2380308"/>
              <a:ext cx="867545"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Refine	</a:t>
              </a:r>
            </a:p>
          </p:txBody>
        </p:sp>
        <p:sp>
          <p:nvSpPr>
            <p:cNvPr id="85" name="TextBox 84">
              <a:extLst>
                <a:ext uri="{FF2B5EF4-FFF2-40B4-BE49-F238E27FC236}">
                  <a16:creationId xmlns:a16="http://schemas.microsoft.com/office/drawing/2014/main" id="{299F758C-E0F4-4DE8-8619-E0262D123FA1}"/>
                </a:ext>
              </a:extLst>
            </p:cNvPr>
            <p:cNvSpPr txBox="1"/>
            <p:nvPr/>
          </p:nvSpPr>
          <p:spPr>
            <a:xfrm>
              <a:off x="7075626" y="3039131"/>
              <a:ext cx="848309"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Ready	</a:t>
              </a:r>
            </a:p>
          </p:txBody>
        </p:sp>
        <p:sp>
          <p:nvSpPr>
            <p:cNvPr id="87" name="Subtitle 2">
              <a:extLst>
                <a:ext uri="{FF2B5EF4-FFF2-40B4-BE49-F238E27FC236}">
                  <a16:creationId xmlns:a16="http://schemas.microsoft.com/office/drawing/2014/main" id="{78EBEECE-64D0-46DD-A26D-2754AC322661}"/>
                </a:ext>
              </a:extLst>
            </p:cNvPr>
            <p:cNvSpPr txBox="1">
              <a:spLocks/>
            </p:cNvSpPr>
            <p:nvPr/>
          </p:nvSpPr>
          <p:spPr>
            <a:xfrm>
              <a:off x="6295909" y="3406772"/>
              <a:ext cx="2488392" cy="133882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Is decomposed into user stories, with all related requirements containing clear descriptions of what is expected of a given functionality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Has acceptance criteria, effort, value, and priority re-established at a more granular level</a:t>
              </a:r>
              <a:endParaRPr kumimoji="0" lang="en-CA"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endParaRPr>
            </a:p>
          </p:txBody>
        </p:sp>
        <p:cxnSp>
          <p:nvCxnSpPr>
            <p:cNvPr id="93" name="Straight Connector 92">
              <a:extLst>
                <a:ext uri="{FF2B5EF4-FFF2-40B4-BE49-F238E27FC236}">
                  <a16:creationId xmlns:a16="http://schemas.microsoft.com/office/drawing/2014/main" id="{4E734F3F-AFDE-4E43-8C24-A251D97C784A}"/>
                </a:ext>
              </a:extLst>
            </p:cNvPr>
            <p:cNvCxnSpPr>
              <a:cxnSpLocks/>
            </p:cNvCxnSpPr>
            <p:nvPr/>
          </p:nvCxnSpPr>
          <p:spPr>
            <a:xfrm>
              <a:off x="1865556" y="3377685"/>
              <a:ext cx="87380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8CB4F5C-9EC5-46F6-8219-26D3FFAC4F51}"/>
                </a:ext>
              </a:extLst>
            </p:cNvPr>
            <p:cNvCxnSpPr>
              <a:cxnSpLocks/>
            </p:cNvCxnSpPr>
            <p:nvPr/>
          </p:nvCxnSpPr>
          <p:spPr>
            <a:xfrm>
              <a:off x="1873219" y="4774689"/>
              <a:ext cx="8721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9" name="Freeform 61">
              <a:extLst>
                <a:ext uri="{FF2B5EF4-FFF2-40B4-BE49-F238E27FC236}">
                  <a16:creationId xmlns:a16="http://schemas.microsoft.com/office/drawing/2014/main" id="{17305EE1-31AD-4B9D-BE30-4ADCED89EC0F}"/>
                </a:ext>
              </a:extLst>
            </p:cNvPr>
            <p:cNvSpPr>
              <a:spLocks noChangeAspect="1"/>
            </p:cNvSpPr>
            <p:nvPr/>
          </p:nvSpPr>
          <p:spPr bwMode="auto">
            <a:xfrm>
              <a:off x="7246188" y="1454533"/>
              <a:ext cx="464818" cy="464818"/>
            </a:xfrm>
            <a:custGeom>
              <a:avLst/>
              <a:gdLst>
                <a:gd name="T0" fmla="*/ 2147483646 w 496"/>
                <a:gd name="T1" fmla="*/ 2147483646 h 496"/>
                <a:gd name="T2" fmla="*/ 2147483646 w 496"/>
                <a:gd name="T3" fmla="*/ 2147483646 h 496"/>
                <a:gd name="T4" fmla="*/ 2147483646 w 496"/>
                <a:gd name="T5" fmla="*/ 2147483646 h 496"/>
                <a:gd name="T6" fmla="*/ 2147483646 w 496"/>
                <a:gd name="T7" fmla="*/ 2147483646 h 496"/>
                <a:gd name="T8" fmla="*/ 2147483646 w 496"/>
                <a:gd name="T9" fmla="*/ 2147483646 h 496"/>
                <a:gd name="T10" fmla="*/ 2147483646 w 496"/>
                <a:gd name="T11" fmla="*/ 2147483646 h 496"/>
                <a:gd name="T12" fmla="*/ 2147483646 w 496"/>
                <a:gd name="T13" fmla="*/ 2147483646 h 496"/>
                <a:gd name="T14" fmla="*/ 2147483646 w 496"/>
                <a:gd name="T15" fmla="*/ 2147483646 h 496"/>
                <a:gd name="T16" fmla="*/ 2147483646 w 496"/>
                <a:gd name="T17" fmla="*/ 2147483646 h 496"/>
                <a:gd name="T18" fmla="*/ 2147483646 w 496"/>
                <a:gd name="T19" fmla="*/ 2147483646 h 496"/>
                <a:gd name="T20" fmla="*/ 2147483646 w 496"/>
                <a:gd name="T21" fmla="*/ 2147483646 h 496"/>
                <a:gd name="T22" fmla="*/ 2147483646 w 496"/>
                <a:gd name="T23" fmla="*/ 2147483646 h 496"/>
                <a:gd name="T24" fmla="*/ 2147483646 w 496"/>
                <a:gd name="T25" fmla="*/ 2147483646 h 496"/>
                <a:gd name="T26" fmla="*/ 2147483646 w 496"/>
                <a:gd name="T27" fmla="*/ 2147483646 h 496"/>
                <a:gd name="T28" fmla="*/ 2147483646 w 496"/>
                <a:gd name="T29" fmla="*/ 2147483646 h 496"/>
                <a:gd name="T30" fmla="*/ 2147483646 w 496"/>
                <a:gd name="T31" fmla="*/ 2147483646 h 496"/>
                <a:gd name="T32" fmla="*/ 2147483646 w 496"/>
                <a:gd name="T33" fmla="*/ 2147483646 h 496"/>
                <a:gd name="T34" fmla="*/ 2147483646 w 496"/>
                <a:gd name="T35" fmla="*/ 2147483646 h 496"/>
                <a:gd name="T36" fmla="*/ 2147483646 w 496"/>
                <a:gd name="T37" fmla="*/ 2147483646 h 496"/>
                <a:gd name="T38" fmla="*/ 2147483646 w 496"/>
                <a:gd name="T39" fmla="*/ 2147483646 h 496"/>
                <a:gd name="T40" fmla="*/ 2147483646 w 496"/>
                <a:gd name="T41" fmla="*/ 2147483646 h 496"/>
                <a:gd name="T42" fmla="*/ 2147483646 w 496"/>
                <a:gd name="T43" fmla="*/ 2147483646 h 496"/>
                <a:gd name="T44" fmla="*/ 2147483646 w 496"/>
                <a:gd name="T45" fmla="*/ 2147483646 h 496"/>
                <a:gd name="T46" fmla="*/ 2147483646 w 496"/>
                <a:gd name="T47" fmla="*/ 2147483646 h 496"/>
                <a:gd name="T48" fmla="*/ 2147483646 w 496"/>
                <a:gd name="T49" fmla="*/ 2147483646 h 496"/>
                <a:gd name="T50" fmla="*/ 2147483646 w 496"/>
                <a:gd name="T51" fmla="*/ 2147483646 h 496"/>
                <a:gd name="T52" fmla="*/ 2147483646 w 496"/>
                <a:gd name="T53" fmla="*/ 2147483646 h 496"/>
                <a:gd name="T54" fmla="*/ 2147483646 w 496"/>
                <a:gd name="T55" fmla="*/ 2147483646 h 496"/>
                <a:gd name="T56" fmla="*/ 1685395135 w 496"/>
                <a:gd name="T57" fmla="*/ 2147483646 h 496"/>
                <a:gd name="T58" fmla="*/ 1685395135 w 496"/>
                <a:gd name="T59" fmla="*/ 2147483646 h 496"/>
                <a:gd name="T60" fmla="*/ 2147483646 w 496"/>
                <a:gd name="T61" fmla="*/ 2147483646 h 496"/>
                <a:gd name="T62" fmla="*/ 2147483646 w 496"/>
                <a:gd name="T63" fmla="*/ 2147483646 h 496"/>
                <a:gd name="T64" fmla="*/ 2147483646 w 496"/>
                <a:gd name="T65" fmla="*/ 2147483646 h 496"/>
                <a:gd name="T66" fmla="*/ 2147483646 w 496"/>
                <a:gd name="T67" fmla="*/ 2147483646 h 496"/>
                <a:gd name="T68" fmla="*/ 2147483646 w 496"/>
                <a:gd name="T69" fmla="*/ 2147483646 h 496"/>
                <a:gd name="T70" fmla="*/ 2147483646 w 496"/>
                <a:gd name="T71" fmla="*/ 2147483646 h 496"/>
                <a:gd name="T72" fmla="*/ 2147483646 w 496"/>
                <a:gd name="T73" fmla="*/ 2147483646 h 496"/>
                <a:gd name="T74" fmla="*/ 2147483646 w 496"/>
                <a:gd name="T75" fmla="*/ 2147483646 h 496"/>
                <a:gd name="T76" fmla="*/ 2147483646 w 496"/>
                <a:gd name="T77" fmla="*/ 2147483646 h 496"/>
                <a:gd name="T78" fmla="*/ 2147483646 w 496"/>
                <a:gd name="T79" fmla="*/ 2147483646 h 496"/>
                <a:gd name="T80" fmla="*/ 2147483646 w 496"/>
                <a:gd name="T81" fmla="*/ 2147483646 h 496"/>
                <a:gd name="T82" fmla="*/ 2147483646 w 496"/>
                <a:gd name="T83" fmla="*/ 2147483646 h 496"/>
                <a:gd name="T84" fmla="*/ 2147483646 w 496"/>
                <a:gd name="T85" fmla="*/ 2147483646 h 496"/>
                <a:gd name="T86" fmla="*/ 2147483646 w 496"/>
                <a:gd name="T87" fmla="*/ 2147483646 h 496"/>
                <a:gd name="T88" fmla="*/ 2147483646 w 496"/>
                <a:gd name="T89" fmla="*/ 2147483646 h 496"/>
                <a:gd name="T90" fmla="*/ 2147483646 w 496"/>
                <a:gd name="T91" fmla="*/ 2147483646 h 496"/>
                <a:gd name="T92" fmla="*/ 2147483646 w 496"/>
                <a:gd name="T93" fmla="*/ 2147483646 h 496"/>
                <a:gd name="T94" fmla="*/ 2147483646 w 496"/>
                <a:gd name="T95" fmla="*/ 2147483646 h 496"/>
                <a:gd name="T96" fmla="*/ 2147483646 w 496"/>
                <a:gd name="T97" fmla="*/ 2147483646 h 496"/>
                <a:gd name="T98" fmla="*/ 2147483646 w 496"/>
                <a:gd name="T99" fmla="*/ 2147483646 h 496"/>
                <a:gd name="T100" fmla="*/ 2147483646 w 496"/>
                <a:gd name="T101" fmla="*/ 2147483646 h 496"/>
                <a:gd name="T102" fmla="*/ 2147483646 w 496"/>
                <a:gd name="T103" fmla="*/ 2147483646 h 496"/>
                <a:gd name="T104" fmla="*/ 2147483646 w 496"/>
                <a:gd name="T105" fmla="*/ 2147483646 h 4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6" h="496">
                  <a:moveTo>
                    <a:pt x="399" y="144"/>
                  </a:moveTo>
                  <a:lnTo>
                    <a:pt x="353" y="98"/>
                  </a:lnTo>
                  <a:lnTo>
                    <a:pt x="384" y="67"/>
                  </a:lnTo>
                  <a:lnTo>
                    <a:pt x="429" y="113"/>
                  </a:lnTo>
                  <a:lnTo>
                    <a:pt x="399" y="144"/>
                  </a:lnTo>
                  <a:close/>
                  <a:moveTo>
                    <a:pt x="83" y="368"/>
                  </a:moveTo>
                  <a:lnTo>
                    <a:pt x="315" y="136"/>
                  </a:lnTo>
                  <a:lnTo>
                    <a:pt x="361" y="183"/>
                  </a:lnTo>
                  <a:lnTo>
                    <a:pt x="129" y="414"/>
                  </a:lnTo>
                  <a:lnTo>
                    <a:pt x="66" y="430"/>
                  </a:lnTo>
                  <a:lnTo>
                    <a:pt x="83" y="368"/>
                  </a:lnTo>
                  <a:close/>
                  <a:moveTo>
                    <a:pt x="487" y="95"/>
                  </a:moveTo>
                  <a:lnTo>
                    <a:pt x="402" y="10"/>
                  </a:lnTo>
                  <a:cubicBezTo>
                    <a:pt x="392" y="0"/>
                    <a:pt x="375" y="0"/>
                    <a:pt x="364" y="10"/>
                  </a:cubicBezTo>
                  <a:lnTo>
                    <a:pt x="40" y="335"/>
                  </a:lnTo>
                  <a:cubicBezTo>
                    <a:pt x="40" y="335"/>
                    <a:pt x="40" y="336"/>
                    <a:pt x="39" y="337"/>
                  </a:cubicBezTo>
                  <a:cubicBezTo>
                    <a:pt x="38" y="337"/>
                    <a:pt x="38" y="338"/>
                    <a:pt x="37" y="338"/>
                  </a:cubicBezTo>
                  <a:cubicBezTo>
                    <a:pt x="36" y="339"/>
                    <a:pt x="36" y="340"/>
                    <a:pt x="36" y="341"/>
                  </a:cubicBezTo>
                  <a:cubicBezTo>
                    <a:pt x="35" y="342"/>
                    <a:pt x="35" y="342"/>
                    <a:pt x="35" y="343"/>
                  </a:cubicBezTo>
                  <a:cubicBezTo>
                    <a:pt x="34" y="344"/>
                    <a:pt x="34" y="345"/>
                    <a:pt x="34" y="346"/>
                  </a:cubicBezTo>
                  <a:cubicBezTo>
                    <a:pt x="34" y="346"/>
                    <a:pt x="33" y="346"/>
                    <a:pt x="33" y="347"/>
                  </a:cubicBezTo>
                  <a:lnTo>
                    <a:pt x="2" y="462"/>
                  </a:lnTo>
                  <a:cubicBezTo>
                    <a:pt x="0" y="471"/>
                    <a:pt x="2" y="481"/>
                    <a:pt x="10" y="488"/>
                  </a:cubicBezTo>
                  <a:cubicBezTo>
                    <a:pt x="15" y="493"/>
                    <a:pt x="21" y="495"/>
                    <a:pt x="28" y="495"/>
                  </a:cubicBezTo>
                  <a:cubicBezTo>
                    <a:pt x="31" y="495"/>
                    <a:pt x="33" y="495"/>
                    <a:pt x="35" y="495"/>
                  </a:cubicBezTo>
                  <a:lnTo>
                    <a:pt x="150" y="464"/>
                  </a:lnTo>
                  <a:cubicBezTo>
                    <a:pt x="151" y="464"/>
                    <a:pt x="151" y="464"/>
                    <a:pt x="152" y="464"/>
                  </a:cubicBezTo>
                  <a:cubicBezTo>
                    <a:pt x="152" y="463"/>
                    <a:pt x="153" y="463"/>
                    <a:pt x="154" y="463"/>
                  </a:cubicBezTo>
                  <a:cubicBezTo>
                    <a:pt x="155" y="462"/>
                    <a:pt x="156" y="462"/>
                    <a:pt x="156" y="462"/>
                  </a:cubicBezTo>
                  <a:cubicBezTo>
                    <a:pt x="157" y="461"/>
                    <a:pt x="158" y="460"/>
                    <a:pt x="159" y="460"/>
                  </a:cubicBezTo>
                  <a:cubicBezTo>
                    <a:pt x="159" y="459"/>
                    <a:pt x="161" y="459"/>
                    <a:pt x="161" y="458"/>
                  </a:cubicBezTo>
                  <a:cubicBezTo>
                    <a:pt x="162" y="458"/>
                    <a:pt x="162" y="457"/>
                    <a:pt x="162" y="457"/>
                  </a:cubicBezTo>
                  <a:lnTo>
                    <a:pt x="487" y="133"/>
                  </a:lnTo>
                  <a:cubicBezTo>
                    <a:pt x="492" y="127"/>
                    <a:pt x="495" y="121"/>
                    <a:pt x="495" y="113"/>
                  </a:cubicBezTo>
                  <a:cubicBezTo>
                    <a:pt x="495" y="106"/>
                    <a:pt x="492" y="100"/>
                    <a:pt x="487" y="95"/>
                  </a:cubicBezTo>
                  <a:close/>
                </a:path>
              </a:pathLst>
            </a:custGeom>
            <a:solidFill>
              <a:schemeClr val="bg1"/>
            </a:solidFill>
            <a:ln>
              <a:noFill/>
            </a:ln>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00" name="Freeform 995">
              <a:extLst>
                <a:ext uri="{FF2B5EF4-FFF2-40B4-BE49-F238E27FC236}">
                  <a16:creationId xmlns:a16="http://schemas.microsoft.com/office/drawing/2014/main" id="{8F8CB80D-9099-4C7C-9BF6-6202977EFA8C}"/>
                </a:ext>
              </a:extLst>
            </p:cNvPr>
            <p:cNvSpPr>
              <a:spLocks noChangeAspect="1" noChangeArrowheads="1"/>
            </p:cNvSpPr>
            <p:nvPr/>
          </p:nvSpPr>
          <p:spPr bwMode="auto">
            <a:xfrm>
              <a:off x="2574341" y="1392700"/>
              <a:ext cx="528754" cy="527170"/>
            </a:xfrm>
            <a:custGeom>
              <a:avLst/>
              <a:gdLst>
                <a:gd name="T0" fmla="*/ 870300 w 291739"/>
                <a:gd name="T1" fmla="*/ 5583938 h 291741"/>
                <a:gd name="T2" fmla="*/ 1172429 w 291739"/>
                <a:gd name="T3" fmla="*/ 3605616 h 291741"/>
                <a:gd name="T4" fmla="*/ 1481711 w 291739"/>
                <a:gd name="T5" fmla="*/ 5583938 h 291741"/>
                <a:gd name="T6" fmla="*/ 654579 w 291739"/>
                <a:gd name="T7" fmla="*/ 3385794 h 291741"/>
                <a:gd name="T8" fmla="*/ 4524677 w 291739"/>
                <a:gd name="T9" fmla="*/ 3350280 h 291741"/>
                <a:gd name="T10" fmla="*/ 3644465 w 291739"/>
                <a:gd name="T11" fmla="*/ 3350280 h 291741"/>
                <a:gd name="T12" fmla="*/ 1260313 w 291739"/>
                <a:gd name="T13" fmla="*/ 2788517 h 291741"/>
                <a:gd name="T14" fmla="*/ 1077489 w 291739"/>
                <a:gd name="T15" fmla="*/ 2840092 h 291741"/>
                <a:gd name="T16" fmla="*/ 1172568 w 291739"/>
                <a:gd name="T17" fmla="*/ 2160457 h 291741"/>
                <a:gd name="T18" fmla="*/ 1172568 w 291739"/>
                <a:gd name="T19" fmla="*/ 2466455 h 291741"/>
                <a:gd name="T20" fmla="*/ 1172568 w 291739"/>
                <a:gd name="T21" fmla="*/ 2160457 h 291741"/>
                <a:gd name="T22" fmla="*/ 1260313 w 291739"/>
                <a:gd name="T23" fmla="*/ 1877940 h 291741"/>
                <a:gd name="T24" fmla="*/ 1077489 w 291739"/>
                <a:gd name="T25" fmla="*/ 1746873 h 291741"/>
                <a:gd name="T26" fmla="*/ 4904520 w 291739"/>
                <a:gd name="T27" fmla="*/ 1612185 h 291741"/>
                <a:gd name="T28" fmla="*/ 4721979 w 291739"/>
                <a:gd name="T29" fmla="*/ 3007716 h 291741"/>
                <a:gd name="T30" fmla="*/ 3390905 w 291739"/>
                <a:gd name="T31" fmla="*/ 1534241 h 291741"/>
                <a:gd name="T32" fmla="*/ 3390905 w 291739"/>
                <a:gd name="T33" fmla="*/ 3092708 h 291741"/>
                <a:gd name="T34" fmla="*/ 3390905 w 291739"/>
                <a:gd name="T35" fmla="*/ 1534241 h 291741"/>
                <a:gd name="T36" fmla="*/ 4524677 w 291739"/>
                <a:gd name="T37" fmla="*/ 1245223 h 291741"/>
                <a:gd name="T38" fmla="*/ 3644465 w 291739"/>
                <a:gd name="T39" fmla="*/ 1245223 h 291741"/>
                <a:gd name="T40" fmla="*/ 5744731 w 291739"/>
                <a:gd name="T41" fmla="*/ 469626 h 291741"/>
                <a:gd name="T42" fmla="*/ 5593469 w 291739"/>
                <a:gd name="T43" fmla="*/ 646752 h 291741"/>
                <a:gd name="T44" fmla="*/ 5823931 w 291739"/>
                <a:gd name="T45" fmla="*/ 4046937 h 291741"/>
                <a:gd name="T46" fmla="*/ 5226144 w 291739"/>
                <a:gd name="T47" fmla="*/ 5640797 h 291741"/>
                <a:gd name="T48" fmla="*/ 5067690 w 291739"/>
                <a:gd name="T49" fmla="*/ 5697462 h 291741"/>
                <a:gd name="T50" fmla="*/ 4174565 w 291739"/>
                <a:gd name="T51" fmla="*/ 5669129 h 291741"/>
                <a:gd name="T52" fmla="*/ 4001715 w 291739"/>
                <a:gd name="T53" fmla="*/ 4139058 h 291741"/>
                <a:gd name="T54" fmla="*/ 3022160 w 291739"/>
                <a:gd name="T55" fmla="*/ 5754125 h 291741"/>
                <a:gd name="T56" fmla="*/ 3483103 w 291739"/>
                <a:gd name="T57" fmla="*/ 4139058 h 291741"/>
                <a:gd name="T58" fmla="*/ 2431548 w 291739"/>
                <a:gd name="T59" fmla="*/ 3961930 h 291741"/>
                <a:gd name="T60" fmla="*/ 2662044 w 291739"/>
                <a:gd name="T61" fmla="*/ 1525155 h 291741"/>
                <a:gd name="T62" fmla="*/ 5413413 w 291739"/>
                <a:gd name="T63" fmla="*/ 3961930 h 291741"/>
                <a:gd name="T64" fmla="*/ 3403904 w 291739"/>
                <a:gd name="T65" fmla="*/ 561742 h 291741"/>
                <a:gd name="T66" fmla="*/ 1985214 w 291739"/>
                <a:gd name="T67" fmla="*/ 1208969 h 291741"/>
                <a:gd name="T68" fmla="*/ 1172429 w 291739"/>
                <a:gd name="T69" fmla="*/ 1428733 h 291741"/>
                <a:gd name="T70" fmla="*/ 179802 w 291739"/>
                <a:gd name="T71" fmla="*/ 1761996 h 291741"/>
                <a:gd name="T72" fmla="*/ 474712 w 291739"/>
                <a:gd name="T73" fmla="*/ 3322004 h 291741"/>
                <a:gd name="T74" fmla="*/ 654579 w 291739"/>
                <a:gd name="T75" fmla="*/ 1840021 h 291741"/>
                <a:gd name="T76" fmla="*/ 1690303 w 291739"/>
                <a:gd name="T77" fmla="*/ 2130737 h 291741"/>
                <a:gd name="T78" fmla="*/ 3020957 w 291739"/>
                <a:gd name="T79" fmla="*/ 542406 h 291741"/>
                <a:gd name="T80" fmla="*/ 2866338 w 291739"/>
                <a:gd name="T81" fmla="*/ 218050 h 291741"/>
                <a:gd name="T82" fmla="*/ 3100078 w 291739"/>
                <a:gd name="T83" fmla="*/ 769293 h 291741"/>
                <a:gd name="T84" fmla="*/ 1870105 w 291739"/>
                <a:gd name="T85" fmla="*/ 5378336 h 291741"/>
                <a:gd name="T86" fmla="*/ 870300 w 291739"/>
                <a:gd name="T87" fmla="*/ 5754125 h 291741"/>
                <a:gd name="T88" fmla="*/ 323661 w 291739"/>
                <a:gd name="T89" fmla="*/ 3648162 h 291741"/>
                <a:gd name="T90" fmla="*/ 561055 w 291739"/>
                <a:gd name="T91" fmla="*/ 1194797 h 291741"/>
                <a:gd name="T92" fmla="*/ 2632563 w 291739"/>
                <a:gd name="T93" fmla="*/ 308383 h 291741"/>
                <a:gd name="T94" fmla="*/ 830979 w 291739"/>
                <a:gd name="T95" fmla="*/ 500932 h 291741"/>
                <a:gd name="T96" fmla="*/ 1169000 w 291739"/>
                <a:gd name="T97" fmla="*/ 176403 h 291741"/>
                <a:gd name="T98" fmla="*/ 1169000 w 291739"/>
                <a:gd name="T99" fmla="*/ 994856 h 2917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1739" h="291741">
                  <a:moveTo>
                    <a:pt x="32788" y="171664"/>
                  </a:moveTo>
                  <a:lnTo>
                    <a:pt x="32788" y="272687"/>
                  </a:lnTo>
                  <a:cubicBezTo>
                    <a:pt x="32788" y="278439"/>
                    <a:pt x="37472" y="283112"/>
                    <a:pt x="43597" y="283112"/>
                  </a:cubicBezTo>
                  <a:cubicBezTo>
                    <a:pt x="49723" y="283112"/>
                    <a:pt x="54046" y="278439"/>
                    <a:pt x="54046" y="272687"/>
                  </a:cubicBezTo>
                  <a:lnTo>
                    <a:pt x="54046" y="187123"/>
                  </a:lnTo>
                  <a:cubicBezTo>
                    <a:pt x="54046" y="184966"/>
                    <a:pt x="56208" y="182809"/>
                    <a:pt x="58730" y="182809"/>
                  </a:cubicBezTo>
                  <a:cubicBezTo>
                    <a:pt x="60892" y="182809"/>
                    <a:pt x="63054" y="184966"/>
                    <a:pt x="63054" y="187123"/>
                  </a:cubicBezTo>
                  <a:lnTo>
                    <a:pt x="63054" y="272687"/>
                  </a:lnTo>
                  <a:cubicBezTo>
                    <a:pt x="63054" y="278439"/>
                    <a:pt x="68098" y="283112"/>
                    <a:pt x="74224" y="283112"/>
                  </a:cubicBezTo>
                  <a:cubicBezTo>
                    <a:pt x="79989" y="283112"/>
                    <a:pt x="84673" y="278439"/>
                    <a:pt x="84673" y="272687"/>
                  </a:cubicBezTo>
                  <a:lnTo>
                    <a:pt x="84673" y="171664"/>
                  </a:lnTo>
                  <a:lnTo>
                    <a:pt x="32788" y="171664"/>
                  </a:lnTo>
                  <a:close/>
                  <a:moveTo>
                    <a:pt x="186865" y="165100"/>
                  </a:moveTo>
                  <a:lnTo>
                    <a:pt x="222353" y="165100"/>
                  </a:lnTo>
                  <a:cubicBezTo>
                    <a:pt x="224504" y="165100"/>
                    <a:pt x="226655" y="167298"/>
                    <a:pt x="226655" y="169863"/>
                  </a:cubicBezTo>
                  <a:cubicBezTo>
                    <a:pt x="226655" y="172061"/>
                    <a:pt x="224504" y="174259"/>
                    <a:pt x="222353" y="174259"/>
                  </a:cubicBezTo>
                  <a:lnTo>
                    <a:pt x="186865" y="174259"/>
                  </a:lnTo>
                  <a:cubicBezTo>
                    <a:pt x="184356" y="174259"/>
                    <a:pt x="182563" y="172061"/>
                    <a:pt x="182563" y="169863"/>
                  </a:cubicBezTo>
                  <a:cubicBezTo>
                    <a:pt x="182563" y="167298"/>
                    <a:pt x="184356" y="165100"/>
                    <a:pt x="186865" y="165100"/>
                  </a:cubicBezTo>
                  <a:close/>
                  <a:moveTo>
                    <a:pt x="58737" y="136525"/>
                  </a:moveTo>
                  <a:cubicBezTo>
                    <a:pt x="60935" y="136525"/>
                    <a:pt x="63133" y="138766"/>
                    <a:pt x="63133" y="141381"/>
                  </a:cubicBezTo>
                  <a:lnTo>
                    <a:pt x="63133" y="143996"/>
                  </a:lnTo>
                  <a:cubicBezTo>
                    <a:pt x="63133" y="146610"/>
                    <a:pt x="60935" y="148852"/>
                    <a:pt x="58737" y="148852"/>
                  </a:cubicBezTo>
                  <a:cubicBezTo>
                    <a:pt x="56173" y="148852"/>
                    <a:pt x="53975" y="146610"/>
                    <a:pt x="53975" y="143996"/>
                  </a:cubicBezTo>
                  <a:lnTo>
                    <a:pt x="53975" y="141381"/>
                  </a:lnTo>
                  <a:cubicBezTo>
                    <a:pt x="53975" y="138766"/>
                    <a:pt x="56173" y="136525"/>
                    <a:pt x="58737" y="136525"/>
                  </a:cubicBezTo>
                  <a:close/>
                  <a:moveTo>
                    <a:pt x="58737" y="109538"/>
                  </a:moveTo>
                  <a:cubicBezTo>
                    <a:pt x="60935" y="109538"/>
                    <a:pt x="63133" y="111703"/>
                    <a:pt x="63133" y="114228"/>
                  </a:cubicBezTo>
                  <a:lnTo>
                    <a:pt x="63133" y="121084"/>
                  </a:lnTo>
                  <a:cubicBezTo>
                    <a:pt x="63133" y="123248"/>
                    <a:pt x="60935" y="125052"/>
                    <a:pt x="58737" y="125052"/>
                  </a:cubicBezTo>
                  <a:cubicBezTo>
                    <a:pt x="56173" y="125052"/>
                    <a:pt x="53975" y="123248"/>
                    <a:pt x="53975" y="121084"/>
                  </a:cubicBezTo>
                  <a:lnTo>
                    <a:pt x="53975" y="114228"/>
                  </a:lnTo>
                  <a:cubicBezTo>
                    <a:pt x="53975" y="111703"/>
                    <a:pt x="56173" y="109538"/>
                    <a:pt x="58737" y="109538"/>
                  </a:cubicBezTo>
                  <a:close/>
                  <a:moveTo>
                    <a:pt x="58737" y="84138"/>
                  </a:moveTo>
                  <a:cubicBezTo>
                    <a:pt x="60935" y="84138"/>
                    <a:pt x="63133" y="86353"/>
                    <a:pt x="63133" y="88568"/>
                  </a:cubicBezTo>
                  <a:lnTo>
                    <a:pt x="63133" y="95214"/>
                  </a:lnTo>
                  <a:cubicBezTo>
                    <a:pt x="63133" y="97798"/>
                    <a:pt x="60935" y="99644"/>
                    <a:pt x="58737" y="99644"/>
                  </a:cubicBezTo>
                  <a:cubicBezTo>
                    <a:pt x="56173" y="99644"/>
                    <a:pt x="53975" y="97798"/>
                    <a:pt x="53975" y="95214"/>
                  </a:cubicBezTo>
                  <a:lnTo>
                    <a:pt x="53975" y="88568"/>
                  </a:lnTo>
                  <a:cubicBezTo>
                    <a:pt x="53975" y="86353"/>
                    <a:pt x="56173" y="84138"/>
                    <a:pt x="58737" y="84138"/>
                  </a:cubicBezTo>
                  <a:close/>
                  <a:moveTo>
                    <a:pt x="240729" y="77788"/>
                  </a:moveTo>
                  <a:cubicBezTo>
                    <a:pt x="243396" y="77788"/>
                    <a:pt x="245682" y="79225"/>
                    <a:pt x="245682" y="81739"/>
                  </a:cubicBezTo>
                  <a:lnTo>
                    <a:pt x="245682" y="152494"/>
                  </a:lnTo>
                  <a:cubicBezTo>
                    <a:pt x="245682" y="155008"/>
                    <a:pt x="243396" y="156804"/>
                    <a:pt x="240729" y="156804"/>
                  </a:cubicBezTo>
                  <a:cubicBezTo>
                    <a:pt x="238824" y="156804"/>
                    <a:pt x="236538" y="155008"/>
                    <a:pt x="236538" y="152494"/>
                  </a:cubicBezTo>
                  <a:lnTo>
                    <a:pt x="236538" y="81739"/>
                  </a:lnTo>
                  <a:cubicBezTo>
                    <a:pt x="236538" y="79225"/>
                    <a:pt x="238824" y="77788"/>
                    <a:pt x="240729" y="77788"/>
                  </a:cubicBezTo>
                  <a:close/>
                  <a:moveTo>
                    <a:pt x="169862" y="77788"/>
                  </a:moveTo>
                  <a:cubicBezTo>
                    <a:pt x="171694" y="77788"/>
                    <a:pt x="174258" y="79225"/>
                    <a:pt x="174258" y="81739"/>
                  </a:cubicBezTo>
                  <a:lnTo>
                    <a:pt x="174258" y="152494"/>
                  </a:lnTo>
                  <a:cubicBezTo>
                    <a:pt x="174258" y="155008"/>
                    <a:pt x="171694" y="156804"/>
                    <a:pt x="169862" y="156804"/>
                  </a:cubicBezTo>
                  <a:cubicBezTo>
                    <a:pt x="167298" y="156804"/>
                    <a:pt x="165100" y="155008"/>
                    <a:pt x="165100" y="152494"/>
                  </a:cubicBezTo>
                  <a:lnTo>
                    <a:pt x="165100" y="81739"/>
                  </a:lnTo>
                  <a:cubicBezTo>
                    <a:pt x="165100" y="79225"/>
                    <a:pt x="167298" y="77788"/>
                    <a:pt x="169862" y="77788"/>
                  </a:cubicBezTo>
                  <a:close/>
                  <a:moveTo>
                    <a:pt x="186865" y="58738"/>
                  </a:moveTo>
                  <a:lnTo>
                    <a:pt x="222353" y="58738"/>
                  </a:lnTo>
                  <a:cubicBezTo>
                    <a:pt x="224504" y="58738"/>
                    <a:pt x="226655" y="60936"/>
                    <a:pt x="226655" y="63134"/>
                  </a:cubicBezTo>
                  <a:cubicBezTo>
                    <a:pt x="226655" y="65699"/>
                    <a:pt x="224504" y="67897"/>
                    <a:pt x="222353" y="67897"/>
                  </a:cubicBezTo>
                  <a:lnTo>
                    <a:pt x="186865" y="67897"/>
                  </a:lnTo>
                  <a:cubicBezTo>
                    <a:pt x="184356" y="67897"/>
                    <a:pt x="182563" y="65699"/>
                    <a:pt x="182563" y="63134"/>
                  </a:cubicBezTo>
                  <a:cubicBezTo>
                    <a:pt x="182563" y="60936"/>
                    <a:pt x="184356" y="58738"/>
                    <a:pt x="186865" y="58738"/>
                  </a:cubicBezTo>
                  <a:close/>
                  <a:moveTo>
                    <a:pt x="174841" y="23813"/>
                  </a:moveTo>
                  <a:lnTo>
                    <a:pt x="287771" y="23813"/>
                  </a:lnTo>
                  <a:cubicBezTo>
                    <a:pt x="289575" y="23813"/>
                    <a:pt x="291739" y="25968"/>
                    <a:pt x="291739" y="28482"/>
                  </a:cubicBezTo>
                  <a:cubicBezTo>
                    <a:pt x="291739" y="30996"/>
                    <a:pt x="289575" y="32792"/>
                    <a:pt x="287771" y="32792"/>
                  </a:cubicBezTo>
                  <a:lnTo>
                    <a:pt x="280194" y="32792"/>
                  </a:lnTo>
                  <a:lnTo>
                    <a:pt x="280194" y="200875"/>
                  </a:lnTo>
                  <a:lnTo>
                    <a:pt x="287771" y="200875"/>
                  </a:lnTo>
                  <a:cubicBezTo>
                    <a:pt x="289575" y="200875"/>
                    <a:pt x="291739" y="202671"/>
                    <a:pt x="291739" y="205185"/>
                  </a:cubicBezTo>
                  <a:cubicBezTo>
                    <a:pt x="291739" y="207699"/>
                    <a:pt x="289575" y="209854"/>
                    <a:pt x="287771" y="209854"/>
                  </a:cubicBezTo>
                  <a:lnTo>
                    <a:pt x="234734" y="209854"/>
                  </a:lnTo>
                  <a:lnTo>
                    <a:pt x="261793" y="285995"/>
                  </a:lnTo>
                  <a:cubicBezTo>
                    <a:pt x="262876" y="288149"/>
                    <a:pt x="261433" y="291023"/>
                    <a:pt x="259268" y="291741"/>
                  </a:cubicBezTo>
                  <a:cubicBezTo>
                    <a:pt x="258546" y="291741"/>
                    <a:pt x="258185" y="291741"/>
                    <a:pt x="257825" y="291741"/>
                  </a:cubicBezTo>
                  <a:cubicBezTo>
                    <a:pt x="256381" y="291741"/>
                    <a:pt x="254578" y="291023"/>
                    <a:pt x="253856" y="288868"/>
                  </a:cubicBezTo>
                  <a:lnTo>
                    <a:pt x="225353" y="209854"/>
                  </a:lnTo>
                  <a:lnTo>
                    <a:pt x="209117" y="209854"/>
                  </a:lnTo>
                  <a:lnTo>
                    <a:pt x="209117" y="287431"/>
                  </a:lnTo>
                  <a:cubicBezTo>
                    <a:pt x="209117" y="290304"/>
                    <a:pt x="206953" y="291741"/>
                    <a:pt x="204427" y="291741"/>
                  </a:cubicBezTo>
                  <a:cubicBezTo>
                    <a:pt x="202262" y="291741"/>
                    <a:pt x="200458" y="290304"/>
                    <a:pt x="200458" y="287431"/>
                  </a:cubicBezTo>
                  <a:lnTo>
                    <a:pt x="200458" y="209854"/>
                  </a:lnTo>
                  <a:lnTo>
                    <a:pt x="184222" y="209854"/>
                  </a:lnTo>
                  <a:lnTo>
                    <a:pt x="155719" y="288868"/>
                  </a:lnTo>
                  <a:cubicBezTo>
                    <a:pt x="154997" y="291023"/>
                    <a:pt x="153194" y="291741"/>
                    <a:pt x="151390" y="291741"/>
                  </a:cubicBezTo>
                  <a:cubicBezTo>
                    <a:pt x="151029" y="291741"/>
                    <a:pt x="150668" y="291741"/>
                    <a:pt x="149586" y="291741"/>
                  </a:cubicBezTo>
                  <a:cubicBezTo>
                    <a:pt x="147782" y="291023"/>
                    <a:pt x="146338" y="288149"/>
                    <a:pt x="147060" y="285995"/>
                  </a:cubicBezTo>
                  <a:lnTo>
                    <a:pt x="174480" y="209854"/>
                  </a:lnTo>
                  <a:lnTo>
                    <a:pt x="121804" y="209854"/>
                  </a:lnTo>
                  <a:cubicBezTo>
                    <a:pt x="119640" y="209854"/>
                    <a:pt x="117475" y="207699"/>
                    <a:pt x="117475" y="205185"/>
                  </a:cubicBezTo>
                  <a:cubicBezTo>
                    <a:pt x="117475" y="202671"/>
                    <a:pt x="119640" y="200875"/>
                    <a:pt x="121804" y="200875"/>
                  </a:cubicBezTo>
                  <a:lnTo>
                    <a:pt x="129381" y="200875"/>
                  </a:lnTo>
                  <a:lnTo>
                    <a:pt x="129381" y="81278"/>
                  </a:lnTo>
                  <a:cubicBezTo>
                    <a:pt x="129381" y="78763"/>
                    <a:pt x="131185" y="77327"/>
                    <a:pt x="133350" y="77327"/>
                  </a:cubicBezTo>
                  <a:cubicBezTo>
                    <a:pt x="135875" y="77327"/>
                    <a:pt x="138401" y="78763"/>
                    <a:pt x="138401" y="81278"/>
                  </a:cubicBezTo>
                  <a:lnTo>
                    <a:pt x="138401" y="200875"/>
                  </a:lnTo>
                  <a:lnTo>
                    <a:pt x="271174" y="200875"/>
                  </a:lnTo>
                  <a:lnTo>
                    <a:pt x="271174" y="32792"/>
                  </a:lnTo>
                  <a:lnTo>
                    <a:pt x="174841" y="32792"/>
                  </a:lnTo>
                  <a:cubicBezTo>
                    <a:pt x="172676" y="32792"/>
                    <a:pt x="170512" y="30996"/>
                    <a:pt x="170512" y="28482"/>
                  </a:cubicBezTo>
                  <a:cubicBezTo>
                    <a:pt x="170512" y="25968"/>
                    <a:pt x="172676" y="23813"/>
                    <a:pt x="174841" y="23813"/>
                  </a:cubicBezTo>
                  <a:close/>
                  <a:moveTo>
                    <a:pt x="138359" y="22108"/>
                  </a:moveTo>
                  <a:lnTo>
                    <a:pt x="99445" y="61295"/>
                  </a:lnTo>
                  <a:cubicBezTo>
                    <a:pt x="93680" y="66687"/>
                    <a:pt x="86834" y="69563"/>
                    <a:pt x="78547" y="69563"/>
                  </a:cubicBezTo>
                  <a:lnTo>
                    <a:pt x="62694" y="69563"/>
                  </a:lnTo>
                  <a:cubicBezTo>
                    <a:pt x="62333" y="71361"/>
                    <a:pt x="60532" y="72439"/>
                    <a:pt x="58730" y="72439"/>
                  </a:cubicBezTo>
                  <a:cubicBezTo>
                    <a:pt x="56568" y="72439"/>
                    <a:pt x="54767" y="71361"/>
                    <a:pt x="54407" y="69563"/>
                  </a:cubicBezTo>
                  <a:lnTo>
                    <a:pt x="28104" y="69563"/>
                  </a:lnTo>
                  <a:cubicBezTo>
                    <a:pt x="17295" y="69563"/>
                    <a:pt x="9008" y="78192"/>
                    <a:pt x="9008" y="89336"/>
                  </a:cubicBezTo>
                  <a:lnTo>
                    <a:pt x="9008" y="168429"/>
                  </a:lnTo>
                  <a:cubicBezTo>
                    <a:pt x="9008" y="172743"/>
                    <a:pt x="12250" y="176338"/>
                    <a:pt x="16214" y="176338"/>
                  </a:cubicBezTo>
                  <a:cubicBezTo>
                    <a:pt x="20537" y="176338"/>
                    <a:pt x="23780" y="172743"/>
                    <a:pt x="23780" y="168429"/>
                  </a:cubicBezTo>
                  <a:lnTo>
                    <a:pt x="23780" y="93291"/>
                  </a:lnTo>
                  <a:cubicBezTo>
                    <a:pt x="23780" y="90774"/>
                    <a:pt x="25582" y="88617"/>
                    <a:pt x="28104" y="88617"/>
                  </a:cubicBezTo>
                  <a:cubicBezTo>
                    <a:pt x="30626" y="88617"/>
                    <a:pt x="32788" y="90774"/>
                    <a:pt x="32788" y="93291"/>
                  </a:cubicBezTo>
                  <a:lnTo>
                    <a:pt x="32788" y="162676"/>
                  </a:lnTo>
                  <a:lnTo>
                    <a:pt x="84673" y="162676"/>
                  </a:lnTo>
                  <a:lnTo>
                    <a:pt x="84673" y="108031"/>
                  </a:lnTo>
                  <a:cubicBezTo>
                    <a:pt x="84673" y="100841"/>
                    <a:pt x="87195" y="94729"/>
                    <a:pt x="91879" y="90055"/>
                  </a:cubicBezTo>
                  <a:lnTo>
                    <a:pt x="149168" y="32534"/>
                  </a:lnTo>
                  <a:cubicBezTo>
                    <a:pt x="150249" y="31455"/>
                    <a:pt x="151330" y="29298"/>
                    <a:pt x="151330" y="27500"/>
                  </a:cubicBezTo>
                  <a:cubicBezTo>
                    <a:pt x="151330" y="25343"/>
                    <a:pt x="150249" y="23186"/>
                    <a:pt x="149168" y="22108"/>
                  </a:cubicBezTo>
                  <a:cubicBezTo>
                    <a:pt x="146286" y="19232"/>
                    <a:pt x="141241" y="19232"/>
                    <a:pt x="138359" y="22108"/>
                  </a:cubicBezTo>
                  <a:close/>
                  <a:moveTo>
                    <a:pt x="143583" y="11053"/>
                  </a:moveTo>
                  <a:cubicBezTo>
                    <a:pt x="147907" y="11053"/>
                    <a:pt x="152231" y="12581"/>
                    <a:pt x="155293" y="15637"/>
                  </a:cubicBezTo>
                  <a:cubicBezTo>
                    <a:pt x="158536" y="18872"/>
                    <a:pt x="159977" y="22827"/>
                    <a:pt x="159977" y="27500"/>
                  </a:cubicBezTo>
                  <a:cubicBezTo>
                    <a:pt x="159977" y="31815"/>
                    <a:pt x="158536" y="35769"/>
                    <a:pt x="155293" y="39005"/>
                  </a:cubicBezTo>
                  <a:lnTo>
                    <a:pt x="98004" y="96167"/>
                  </a:lnTo>
                  <a:cubicBezTo>
                    <a:pt x="95482" y="99403"/>
                    <a:pt x="93680" y="103357"/>
                    <a:pt x="93680" y="108031"/>
                  </a:cubicBezTo>
                  <a:lnTo>
                    <a:pt x="93680" y="272687"/>
                  </a:lnTo>
                  <a:cubicBezTo>
                    <a:pt x="93680" y="283112"/>
                    <a:pt x="84673" y="291741"/>
                    <a:pt x="74224" y="291741"/>
                  </a:cubicBezTo>
                  <a:cubicBezTo>
                    <a:pt x="67738" y="291741"/>
                    <a:pt x="62333" y="288865"/>
                    <a:pt x="58730" y="284910"/>
                  </a:cubicBezTo>
                  <a:cubicBezTo>
                    <a:pt x="54767" y="288865"/>
                    <a:pt x="49723" y="291741"/>
                    <a:pt x="43597" y="291741"/>
                  </a:cubicBezTo>
                  <a:cubicBezTo>
                    <a:pt x="32788" y="291741"/>
                    <a:pt x="23780" y="283112"/>
                    <a:pt x="23780" y="272687"/>
                  </a:cubicBezTo>
                  <a:lnTo>
                    <a:pt x="23780" y="183169"/>
                  </a:lnTo>
                  <a:cubicBezTo>
                    <a:pt x="21618" y="184247"/>
                    <a:pt x="19096" y="184966"/>
                    <a:pt x="16214" y="184966"/>
                  </a:cubicBezTo>
                  <a:cubicBezTo>
                    <a:pt x="7206" y="184966"/>
                    <a:pt x="0" y="177416"/>
                    <a:pt x="0" y="168429"/>
                  </a:cubicBezTo>
                  <a:lnTo>
                    <a:pt x="0" y="89336"/>
                  </a:lnTo>
                  <a:cubicBezTo>
                    <a:pt x="0" y="73158"/>
                    <a:pt x="12611" y="60576"/>
                    <a:pt x="28104" y="60576"/>
                  </a:cubicBezTo>
                  <a:lnTo>
                    <a:pt x="78547" y="60576"/>
                  </a:lnTo>
                  <a:cubicBezTo>
                    <a:pt x="84312" y="60576"/>
                    <a:pt x="89357" y="58778"/>
                    <a:pt x="92960" y="54464"/>
                  </a:cubicBezTo>
                  <a:lnTo>
                    <a:pt x="131873" y="15637"/>
                  </a:lnTo>
                  <a:cubicBezTo>
                    <a:pt x="134936" y="12581"/>
                    <a:pt x="139260" y="11053"/>
                    <a:pt x="143583" y="11053"/>
                  </a:cubicBezTo>
                  <a:close/>
                  <a:moveTo>
                    <a:pt x="58558" y="8944"/>
                  </a:moveTo>
                  <a:cubicBezTo>
                    <a:pt x="49551" y="8944"/>
                    <a:pt x="41624" y="16098"/>
                    <a:pt x="41624" y="25400"/>
                  </a:cubicBezTo>
                  <a:cubicBezTo>
                    <a:pt x="41624" y="34344"/>
                    <a:pt x="49551" y="41498"/>
                    <a:pt x="58558" y="41498"/>
                  </a:cubicBezTo>
                  <a:cubicBezTo>
                    <a:pt x="67565" y="41498"/>
                    <a:pt x="74770" y="34344"/>
                    <a:pt x="74770" y="25400"/>
                  </a:cubicBezTo>
                  <a:cubicBezTo>
                    <a:pt x="74770" y="16098"/>
                    <a:pt x="67565" y="8944"/>
                    <a:pt x="58558" y="8944"/>
                  </a:cubicBezTo>
                  <a:close/>
                  <a:moveTo>
                    <a:pt x="58558" y="0"/>
                  </a:moveTo>
                  <a:cubicBezTo>
                    <a:pt x="72609" y="0"/>
                    <a:pt x="83777" y="11090"/>
                    <a:pt x="83777" y="25400"/>
                  </a:cubicBezTo>
                  <a:cubicBezTo>
                    <a:pt x="83777" y="39352"/>
                    <a:pt x="72609" y="50442"/>
                    <a:pt x="58558" y="50442"/>
                  </a:cubicBezTo>
                  <a:cubicBezTo>
                    <a:pt x="44507" y="50442"/>
                    <a:pt x="33338" y="39352"/>
                    <a:pt x="33338" y="25400"/>
                  </a:cubicBezTo>
                  <a:cubicBezTo>
                    <a:pt x="33338" y="11090"/>
                    <a:pt x="44507" y="0"/>
                    <a:pt x="58558"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nvGrpSpPr>
            <p:cNvPr id="138" name="Group 137">
              <a:extLst>
                <a:ext uri="{FF2B5EF4-FFF2-40B4-BE49-F238E27FC236}">
                  <a16:creationId xmlns:a16="http://schemas.microsoft.com/office/drawing/2014/main" id="{2BE533A1-D9BD-460C-B10E-8F666D1F294B}"/>
                </a:ext>
              </a:extLst>
            </p:cNvPr>
            <p:cNvGrpSpPr/>
            <p:nvPr/>
          </p:nvGrpSpPr>
          <p:grpSpPr>
            <a:xfrm>
              <a:off x="4210319" y="1035163"/>
              <a:ext cx="1961486" cy="1827552"/>
              <a:chOff x="4103358" y="858076"/>
              <a:chExt cx="1961486" cy="1827552"/>
            </a:xfrm>
          </p:grpSpPr>
          <p:grpSp>
            <p:nvGrpSpPr>
              <p:cNvPr id="70" name="Group 69">
                <a:extLst>
                  <a:ext uri="{FF2B5EF4-FFF2-40B4-BE49-F238E27FC236}">
                    <a16:creationId xmlns:a16="http://schemas.microsoft.com/office/drawing/2014/main" id="{103FF285-C9C6-45B0-A0ED-6CE5A2B3547A}"/>
                  </a:ext>
                </a:extLst>
              </p:cNvPr>
              <p:cNvGrpSpPr/>
              <p:nvPr/>
            </p:nvGrpSpPr>
            <p:grpSpPr>
              <a:xfrm>
                <a:off x="4103358" y="858076"/>
                <a:ext cx="1961486" cy="1827552"/>
                <a:chOff x="10227339" y="3039941"/>
                <a:chExt cx="3922972" cy="3655103"/>
              </a:xfrm>
            </p:grpSpPr>
            <p:sp>
              <p:nvSpPr>
                <p:cNvPr id="76" name="Freeform 1">
                  <a:extLst>
                    <a:ext uri="{FF2B5EF4-FFF2-40B4-BE49-F238E27FC236}">
                      <a16:creationId xmlns:a16="http://schemas.microsoft.com/office/drawing/2014/main" id="{79B74B23-81B1-4828-9B51-69610F824586}"/>
                    </a:ext>
                  </a:extLst>
                </p:cNvPr>
                <p:cNvSpPr>
                  <a:spLocks noChangeArrowheads="1"/>
                </p:cNvSpPr>
                <p:nvPr/>
              </p:nvSpPr>
              <p:spPr bwMode="auto">
                <a:xfrm>
                  <a:off x="10837963"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78" name="Freeform 2">
                  <a:extLst>
                    <a:ext uri="{FF2B5EF4-FFF2-40B4-BE49-F238E27FC236}">
                      <a16:creationId xmlns:a16="http://schemas.microsoft.com/office/drawing/2014/main" id="{65D3CB09-678D-41F2-B824-DEF38BCE99DB}"/>
                    </a:ext>
                  </a:extLst>
                </p:cNvPr>
                <p:cNvSpPr>
                  <a:spLocks noChangeArrowheads="1"/>
                </p:cNvSpPr>
                <p:nvPr/>
              </p:nvSpPr>
              <p:spPr bwMode="auto">
                <a:xfrm>
                  <a:off x="10227339" y="4284232"/>
                  <a:ext cx="3922972" cy="2410812"/>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79" name="Freeform 3">
                  <a:extLst>
                    <a:ext uri="{FF2B5EF4-FFF2-40B4-BE49-F238E27FC236}">
                      <a16:creationId xmlns:a16="http://schemas.microsoft.com/office/drawing/2014/main" id="{5547BD4C-ADA0-4E66-811D-C8E73E102C92}"/>
                    </a:ext>
                  </a:extLst>
                </p:cNvPr>
                <p:cNvSpPr>
                  <a:spLocks noChangeArrowheads="1"/>
                </p:cNvSpPr>
                <p:nvPr/>
              </p:nvSpPr>
              <p:spPr bwMode="auto">
                <a:xfrm>
                  <a:off x="11111591"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71" name="TextBox 70">
                <a:extLst>
                  <a:ext uri="{FF2B5EF4-FFF2-40B4-BE49-F238E27FC236}">
                    <a16:creationId xmlns:a16="http://schemas.microsoft.com/office/drawing/2014/main" id="{0B828E1F-4790-419C-B664-ED4C96B4FEBC}"/>
                  </a:ext>
                </a:extLst>
              </p:cNvPr>
              <p:cNvSpPr txBox="1"/>
              <p:nvPr/>
            </p:nvSpPr>
            <p:spPr>
              <a:xfrm>
                <a:off x="4557364" y="2214606"/>
                <a:ext cx="1053494"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Analysis	</a:t>
                </a:r>
              </a:p>
            </p:txBody>
          </p:sp>
        </p:grpSp>
        <p:grpSp>
          <p:nvGrpSpPr>
            <p:cNvPr id="103" name="Group 102">
              <a:extLst>
                <a:ext uri="{FF2B5EF4-FFF2-40B4-BE49-F238E27FC236}">
                  <a16:creationId xmlns:a16="http://schemas.microsoft.com/office/drawing/2014/main" id="{76B666F9-445B-42D1-9E4B-40BAA6522AD5}"/>
                </a:ext>
              </a:extLst>
            </p:cNvPr>
            <p:cNvGrpSpPr/>
            <p:nvPr/>
          </p:nvGrpSpPr>
          <p:grpSpPr>
            <a:xfrm>
              <a:off x="8599970" y="1023778"/>
              <a:ext cx="1994440" cy="1829923"/>
              <a:chOff x="5789722" y="3039941"/>
              <a:chExt cx="3988880" cy="3659845"/>
            </a:xfrm>
          </p:grpSpPr>
          <p:sp>
            <p:nvSpPr>
              <p:cNvPr id="108" name="Freeform 1">
                <a:extLst>
                  <a:ext uri="{FF2B5EF4-FFF2-40B4-BE49-F238E27FC236}">
                    <a16:creationId xmlns:a16="http://schemas.microsoft.com/office/drawing/2014/main" id="{D5702B7D-DF02-4B67-9058-C6CBF6C75D32}"/>
                  </a:ext>
                </a:extLst>
              </p:cNvPr>
              <p:cNvSpPr>
                <a:spLocks noChangeArrowheads="1"/>
              </p:cNvSpPr>
              <p:nvPr/>
            </p:nvSpPr>
            <p:spPr bwMode="auto">
              <a:xfrm>
                <a:off x="6484706"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accent3">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09" name="Freeform 2">
                <a:extLst>
                  <a:ext uri="{FF2B5EF4-FFF2-40B4-BE49-F238E27FC236}">
                    <a16:creationId xmlns:a16="http://schemas.microsoft.com/office/drawing/2014/main" id="{170A7DFD-6DBB-430A-857B-F289D97CDE64}"/>
                  </a:ext>
                </a:extLst>
              </p:cNvPr>
              <p:cNvSpPr>
                <a:spLocks noChangeArrowheads="1"/>
              </p:cNvSpPr>
              <p:nvPr/>
            </p:nvSpPr>
            <p:spPr bwMode="auto">
              <a:xfrm>
                <a:off x="5789722" y="4288975"/>
                <a:ext cx="3988880" cy="2410811"/>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10" name="Freeform 3">
                <a:extLst>
                  <a:ext uri="{FF2B5EF4-FFF2-40B4-BE49-F238E27FC236}">
                    <a16:creationId xmlns:a16="http://schemas.microsoft.com/office/drawing/2014/main" id="{F161455B-1209-4C99-BD3F-E75E8922BD3A}"/>
                  </a:ext>
                </a:extLst>
              </p:cNvPr>
              <p:cNvSpPr>
                <a:spLocks noChangeArrowheads="1"/>
              </p:cNvSpPr>
              <p:nvPr/>
            </p:nvSpPr>
            <p:spPr bwMode="auto">
              <a:xfrm>
                <a:off x="6758334"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104" name="TextBox 103">
              <a:extLst>
                <a:ext uri="{FF2B5EF4-FFF2-40B4-BE49-F238E27FC236}">
                  <a16:creationId xmlns:a16="http://schemas.microsoft.com/office/drawing/2014/main" id="{FB25AADE-B47D-4036-A2D4-14D5209F5C64}"/>
                </a:ext>
              </a:extLst>
            </p:cNvPr>
            <p:cNvSpPr txBox="1"/>
            <p:nvPr/>
          </p:nvSpPr>
          <p:spPr>
            <a:xfrm>
              <a:off x="8701013" y="2380308"/>
              <a:ext cx="1843774"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Sprint planning</a:t>
              </a:r>
            </a:p>
          </p:txBody>
        </p:sp>
        <p:sp>
          <p:nvSpPr>
            <p:cNvPr id="105" name="TextBox 104">
              <a:extLst>
                <a:ext uri="{FF2B5EF4-FFF2-40B4-BE49-F238E27FC236}">
                  <a16:creationId xmlns:a16="http://schemas.microsoft.com/office/drawing/2014/main" id="{5639C557-9932-4C3A-B010-89FEFBDC8609}"/>
                </a:ext>
              </a:extLst>
            </p:cNvPr>
            <p:cNvSpPr txBox="1"/>
            <p:nvPr/>
          </p:nvSpPr>
          <p:spPr>
            <a:xfrm>
              <a:off x="9022411" y="3039131"/>
              <a:ext cx="1200971"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Accepted	</a:t>
              </a:r>
            </a:p>
          </p:txBody>
        </p:sp>
        <p:sp>
          <p:nvSpPr>
            <p:cNvPr id="106" name="Subtitle 2">
              <a:extLst>
                <a:ext uri="{FF2B5EF4-FFF2-40B4-BE49-F238E27FC236}">
                  <a16:creationId xmlns:a16="http://schemas.microsoft.com/office/drawing/2014/main" id="{4AB282A3-78A7-403A-B946-4AC0DE241268}"/>
                </a:ext>
              </a:extLst>
            </p:cNvPr>
            <p:cNvSpPr txBox="1">
              <a:spLocks/>
            </p:cNvSpPr>
            <p:nvPr/>
          </p:nvSpPr>
          <p:spPr>
            <a:xfrm>
              <a:off x="8664833" y="3844826"/>
              <a:ext cx="1961486" cy="4154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94949"/>
                  </a:solidFill>
                  <a:latin typeface="Roboto Condensed Light" panose="020B0604020202020204" charset="0"/>
                  <a:ea typeface="Roboto Condensed Light" panose="020B0604020202020204" charset="0"/>
                </a:rPr>
                <a:t>F</a:t>
              </a: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its within the capacity of a sprint</a:t>
              </a:r>
              <a:endParaRPr kumimoji="0" lang="en-CA"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endParaRPr>
            </a:p>
          </p:txBody>
        </p:sp>
        <p:sp>
          <p:nvSpPr>
            <p:cNvPr id="4" name="TextBox 3">
              <a:extLst>
                <a:ext uri="{FF2B5EF4-FFF2-40B4-BE49-F238E27FC236}">
                  <a16:creationId xmlns:a16="http://schemas.microsoft.com/office/drawing/2014/main" id="{34B65921-2B3B-4ABE-9A1E-B98A1A5AA9EC}"/>
                </a:ext>
              </a:extLst>
            </p:cNvPr>
            <p:cNvSpPr txBox="1"/>
            <p:nvPr/>
          </p:nvSpPr>
          <p:spPr>
            <a:xfrm>
              <a:off x="465636" y="3872387"/>
              <a:ext cx="1348668" cy="338554"/>
            </a:xfrm>
            <a:prstGeom prst="rect">
              <a:avLst/>
            </a:prstGeom>
            <a:noFill/>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The PBI…</a:t>
              </a:r>
            </a:p>
          </p:txBody>
        </p:sp>
        <p:sp>
          <p:nvSpPr>
            <p:cNvPr id="5" name="TextBox 4">
              <a:extLst>
                <a:ext uri="{FF2B5EF4-FFF2-40B4-BE49-F238E27FC236}">
                  <a16:creationId xmlns:a16="http://schemas.microsoft.com/office/drawing/2014/main" id="{BE0933BF-4053-4577-9044-9AD5E5B378E7}"/>
                </a:ext>
              </a:extLst>
            </p:cNvPr>
            <p:cNvSpPr txBox="1"/>
            <p:nvPr/>
          </p:nvSpPr>
          <p:spPr>
            <a:xfrm>
              <a:off x="1254442" y="4841561"/>
              <a:ext cx="582795" cy="338554"/>
            </a:xfrm>
            <a:prstGeom prst="rect">
              <a:avLst/>
            </a:prstGeom>
            <a:noFill/>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To ….</a:t>
              </a:r>
            </a:p>
          </p:txBody>
        </p:sp>
        <p:sp>
          <p:nvSpPr>
            <p:cNvPr id="6" name="TextBox 5">
              <a:extLst>
                <a:ext uri="{FF2B5EF4-FFF2-40B4-BE49-F238E27FC236}">
                  <a16:creationId xmlns:a16="http://schemas.microsoft.com/office/drawing/2014/main" id="{8FEF16D5-5FE6-49DC-B5CD-9AB1FEEADF0C}"/>
                </a:ext>
              </a:extLst>
            </p:cNvPr>
            <p:cNvSpPr txBox="1"/>
            <p:nvPr/>
          </p:nvSpPr>
          <p:spPr>
            <a:xfrm>
              <a:off x="162531" y="5246057"/>
              <a:ext cx="1731559" cy="584775"/>
            </a:xfrm>
            <a:prstGeom prst="rect">
              <a:avLst/>
            </a:prstGeom>
            <a:noFill/>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And justify </a:t>
              </a:r>
            </a:p>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the next step of…</a:t>
              </a:r>
            </a:p>
          </p:txBody>
        </p:sp>
        <p:sp>
          <p:nvSpPr>
            <p:cNvPr id="7" name="TextBox 6">
              <a:extLst>
                <a:ext uri="{FF2B5EF4-FFF2-40B4-BE49-F238E27FC236}">
                  <a16:creationId xmlns:a16="http://schemas.microsoft.com/office/drawing/2014/main" id="{29C9892C-0FEB-4C7E-9478-293C0A5A9596}"/>
                </a:ext>
              </a:extLst>
            </p:cNvPr>
            <p:cNvSpPr txBox="1"/>
            <p:nvPr/>
          </p:nvSpPr>
          <p:spPr>
            <a:xfrm>
              <a:off x="502729" y="3034854"/>
              <a:ext cx="1348668" cy="338554"/>
            </a:xfrm>
            <a:prstGeom prst="rect">
              <a:avLst/>
            </a:prstGeom>
            <a:noFill/>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Quality filter</a:t>
              </a:r>
            </a:p>
          </p:txBody>
        </p:sp>
        <p:pic>
          <p:nvPicPr>
            <p:cNvPr id="12" name="Picture 11">
              <a:extLst>
                <a:ext uri="{FF2B5EF4-FFF2-40B4-BE49-F238E27FC236}">
                  <a16:creationId xmlns:a16="http://schemas.microsoft.com/office/drawing/2014/main" id="{D2D131CD-046E-4F13-B01E-433459F291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57773" y="1384429"/>
              <a:ext cx="635000" cy="635000"/>
            </a:xfrm>
            <a:prstGeom prst="rect">
              <a:avLst/>
            </a:prstGeom>
          </p:spPr>
        </p:pic>
        <p:cxnSp>
          <p:nvCxnSpPr>
            <p:cNvPr id="117" name="Straight Connector 116">
              <a:extLst>
                <a:ext uri="{FF2B5EF4-FFF2-40B4-BE49-F238E27FC236}">
                  <a16:creationId xmlns:a16="http://schemas.microsoft.com/office/drawing/2014/main" id="{6377B50E-2A78-4384-B701-ED99BFEBF9C1}"/>
                </a:ext>
              </a:extLst>
            </p:cNvPr>
            <p:cNvCxnSpPr>
              <a:cxnSpLocks/>
            </p:cNvCxnSpPr>
            <p:nvPr/>
          </p:nvCxnSpPr>
          <p:spPr>
            <a:xfrm>
              <a:off x="1873219" y="5264908"/>
              <a:ext cx="8721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D97B35A1-E388-4F2A-A64D-DFFE05AB58D3}"/>
                </a:ext>
              </a:extLst>
            </p:cNvPr>
            <p:cNvSpPr txBox="1"/>
            <p:nvPr/>
          </p:nvSpPr>
          <p:spPr>
            <a:xfrm>
              <a:off x="2040529" y="4875847"/>
              <a:ext cx="1770376"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Enter the backlog</a:t>
              </a:r>
            </a:p>
          </p:txBody>
        </p:sp>
        <p:sp>
          <p:nvSpPr>
            <p:cNvPr id="121" name="TextBox 120">
              <a:extLst>
                <a:ext uri="{FF2B5EF4-FFF2-40B4-BE49-F238E27FC236}">
                  <a16:creationId xmlns:a16="http://schemas.microsoft.com/office/drawing/2014/main" id="{C26E6C0F-8A6E-4EAC-88F5-5B62B31E6BB8}"/>
                </a:ext>
              </a:extLst>
            </p:cNvPr>
            <p:cNvSpPr txBox="1"/>
            <p:nvPr/>
          </p:nvSpPr>
          <p:spPr>
            <a:xfrm>
              <a:off x="4276280" y="4875954"/>
              <a:ext cx="1969380"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Invest</a:t>
              </a:r>
            </a:p>
          </p:txBody>
        </p:sp>
        <p:sp>
          <p:nvSpPr>
            <p:cNvPr id="123" name="TextBox 122">
              <a:extLst>
                <a:ext uri="{FF2B5EF4-FFF2-40B4-BE49-F238E27FC236}">
                  <a16:creationId xmlns:a16="http://schemas.microsoft.com/office/drawing/2014/main" id="{B0CC0DEF-4338-4FB2-841D-97A74A0CF2AE}"/>
                </a:ext>
              </a:extLst>
            </p:cNvPr>
            <p:cNvSpPr txBox="1"/>
            <p:nvPr/>
          </p:nvSpPr>
          <p:spPr>
            <a:xfrm>
              <a:off x="6601975" y="4875847"/>
              <a:ext cx="1969380"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Prioritize</a:t>
              </a:r>
            </a:p>
          </p:txBody>
        </p:sp>
        <p:sp>
          <p:nvSpPr>
            <p:cNvPr id="127" name="TextBox 126">
              <a:extLst>
                <a:ext uri="{FF2B5EF4-FFF2-40B4-BE49-F238E27FC236}">
                  <a16:creationId xmlns:a16="http://schemas.microsoft.com/office/drawing/2014/main" id="{F52FC48C-AC66-4D08-ACF6-2F9E92D2BBF7}"/>
                </a:ext>
              </a:extLst>
            </p:cNvPr>
            <p:cNvSpPr txBox="1"/>
            <p:nvPr/>
          </p:nvSpPr>
          <p:spPr>
            <a:xfrm>
              <a:off x="8520329" y="4887951"/>
              <a:ext cx="1969380"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Execute</a:t>
              </a:r>
            </a:p>
          </p:txBody>
        </p:sp>
        <p:sp>
          <p:nvSpPr>
            <p:cNvPr id="129" name="TextBox 128">
              <a:extLst>
                <a:ext uri="{FF2B5EF4-FFF2-40B4-BE49-F238E27FC236}">
                  <a16:creationId xmlns:a16="http://schemas.microsoft.com/office/drawing/2014/main" id="{B56FA282-3D32-48E5-A7CF-917D028C827A}"/>
                </a:ext>
              </a:extLst>
            </p:cNvPr>
            <p:cNvSpPr txBox="1"/>
            <p:nvPr/>
          </p:nvSpPr>
          <p:spPr>
            <a:xfrm>
              <a:off x="2040529" y="5367572"/>
              <a:ext cx="1829687"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Initial research and design</a:t>
              </a:r>
            </a:p>
          </p:txBody>
        </p:sp>
        <p:sp>
          <p:nvSpPr>
            <p:cNvPr id="131" name="TextBox 130">
              <a:extLst>
                <a:ext uri="{FF2B5EF4-FFF2-40B4-BE49-F238E27FC236}">
                  <a16:creationId xmlns:a16="http://schemas.microsoft.com/office/drawing/2014/main" id="{81C473E0-2E25-4D34-9FF2-6A591AAB8B41}"/>
                </a:ext>
              </a:extLst>
            </p:cNvPr>
            <p:cNvSpPr txBox="1"/>
            <p:nvPr/>
          </p:nvSpPr>
          <p:spPr>
            <a:xfrm>
              <a:off x="4343637" y="5367246"/>
              <a:ext cx="1770376" cy="461665"/>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Refinement and any other required business analysis</a:t>
              </a:r>
            </a:p>
          </p:txBody>
        </p:sp>
        <p:sp>
          <p:nvSpPr>
            <p:cNvPr id="133" name="TextBox 132">
              <a:extLst>
                <a:ext uri="{FF2B5EF4-FFF2-40B4-BE49-F238E27FC236}">
                  <a16:creationId xmlns:a16="http://schemas.microsoft.com/office/drawing/2014/main" id="{1EB4BF9C-B5A7-4E2A-91B3-8FE58FBDF329}"/>
                </a:ext>
              </a:extLst>
            </p:cNvPr>
            <p:cNvSpPr txBox="1"/>
            <p:nvPr/>
          </p:nvSpPr>
          <p:spPr>
            <a:xfrm>
              <a:off x="6593409" y="5368173"/>
              <a:ext cx="1770376"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Sprint planning</a:t>
              </a:r>
            </a:p>
          </p:txBody>
        </p:sp>
        <p:sp>
          <p:nvSpPr>
            <p:cNvPr id="137" name="TextBox 136">
              <a:extLst>
                <a:ext uri="{FF2B5EF4-FFF2-40B4-BE49-F238E27FC236}">
                  <a16:creationId xmlns:a16="http://schemas.microsoft.com/office/drawing/2014/main" id="{5FD500B3-EDF2-42A5-9569-A6F4B4592889}"/>
                </a:ext>
              </a:extLst>
            </p:cNvPr>
            <p:cNvSpPr txBox="1"/>
            <p:nvPr/>
          </p:nvSpPr>
          <p:spPr>
            <a:xfrm>
              <a:off x="8701013" y="5376864"/>
              <a:ext cx="1770376"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Development</a:t>
              </a:r>
            </a:p>
          </p:txBody>
        </p:sp>
        <p:pic>
          <p:nvPicPr>
            <p:cNvPr id="3" name="Picture 2">
              <a:extLst>
                <a:ext uri="{FF2B5EF4-FFF2-40B4-BE49-F238E27FC236}">
                  <a16:creationId xmlns:a16="http://schemas.microsoft.com/office/drawing/2014/main" id="{1AB1DE7B-CA47-4A1A-B19D-AE9475EFC8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5302" y="1349578"/>
              <a:ext cx="635000" cy="635000"/>
            </a:xfrm>
            <a:prstGeom prst="rect">
              <a:avLst/>
            </a:prstGeom>
          </p:spPr>
        </p:pic>
      </p:grpSp>
      <p:sp>
        <p:nvSpPr>
          <p:cNvPr id="11" name="Rectangle 10">
            <a:extLst>
              <a:ext uri="{FF2B5EF4-FFF2-40B4-BE49-F238E27FC236}">
                <a16:creationId xmlns:a16="http://schemas.microsoft.com/office/drawing/2014/main" id="{D15DBBD1-F82A-452C-9271-075D608F33D0}"/>
              </a:ext>
            </a:extLst>
          </p:cNvPr>
          <p:cNvSpPr/>
          <p:nvPr/>
        </p:nvSpPr>
        <p:spPr>
          <a:xfrm>
            <a:off x="129004" y="916364"/>
            <a:ext cx="8017600" cy="2156524"/>
          </a:xfrm>
          <a:prstGeom prst="rect">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576B7"/>
                </a:solidFill>
                <a:effectLst/>
                <a:uLnTx/>
                <a:uFillTx/>
                <a:latin typeface="Montserrat SemiBold"/>
                <a:ea typeface="+mn-ea"/>
                <a:cs typeface="+mn-cs"/>
              </a:rPr>
              <a:t>Product </a:t>
            </a:r>
            <a:br>
              <a:rPr kumimoji="0" lang="en-US" sz="1800" b="0" i="0" u="none" strike="noStrike" kern="1200" cap="none" spc="0" normalizeH="0" baseline="0" noProof="0" dirty="0">
                <a:ln>
                  <a:noFill/>
                </a:ln>
                <a:solidFill>
                  <a:srgbClr val="2576B7"/>
                </a:solidFill>
                <a:effectLst/>
                <a:uLnTx/>
                <a:uFillTx/>
                <a:latin typeface="Montserrat SemiBold"/>
                <a:ea typeface="+mn-ea"/>
                <a:cs typeface="+mn-cs"/>
              </a:rPr>
            </a:br>
            <a:r>
              <a:rPr kumimoji="0" lang="en-US" sz="1800" b="0" i="0" u="none" strike="noStrike" kern="1200" cap="none" spc="0" normalizeH="0" baseline="0" noProof="0" dirty="0">
                <a:ln>
                  <a:noFill/>
                </a:ln>
                <a:solidFill>
                  <a:srgbClr val="2576B7"/>
                </a:solidFill>
                <a:effectLst/>
                <a:uLnTx/>
                <a:uFillTx/>
                <a:latin typeface="Montserrat SemiBold"/>
                <a:ea typeface="+mn-ea"/>
                <a:cs typeface="+mn-cs"/>
              </a:rPr>
              <a:t>backlog</a:t>
            </a:r>
            <a:endParaRPr kumimoji="0" lang="en-CA" sz="1800" b="0" i="0" u="none" strike="noStrike" kern="1200" cap="none" spc="0" normalizeH="0" baseline="0" noProof="0" dirty="0">
              <a:ln>
                <a:noFill/>
              </a:ln>
              <a:solidFill>
                <a:srgbClr val="2576B7"/>
              </a:solidFill>
              <a:effectLst/>
              <a:uLnTx/>
              <a:uFillTx/>
              <a:latin typeface="Montserrat SemiBold"/>
              <a:ea typeface="+mn-ea"/>
              <a:cs typeface="+mn-cs"/>
            </a:endParaRPr>
          </a:p>
        </p:txBody>
      </p:sp>
      <p:grpSp>
        <p:nvGrpSpPr>
          <p:cNvPr id="13" name="Group 12">
            <a:extLst>
              <a:ext uri="{FF2B5EF4-FFF2-40B4-BE49-F238E27FC236}">
                <a16:creationId xmlns:a16="http://schemas.microsoft.com/office/drawing/2014/main" id="{78FDC155-9BDC-50C7-4F9B-1F6C79F22F89}"/>
              </a:ext>
            </a:extLst>
          </p:cNvPr>
          <p:cNvGrpSpPr/>
          <p:nvPr/>
        </p:nvGrpSpPr>
        <p:grpSpPr>
          <a:xfrm>
            <a:off x="8263677" y="887142"/>
            <a:ext cx="4341213" cy="5351851"/>
            <a:chOff x="8244832" y="919897"/>
            <a:chExt cx="4341213" cy="5351851"/>
          </a:xfrm>
        </p:grpSpPr>
        <p:graphicFrame>
          <p:nvGraphicFramePr>
            <p:cNvPr id="9" name="Diagram 8">
              <a:extLst>
                <a:ext uri="{FF2B5EF4-FFF2-40B4-BE49-F238E27FC236}">
                  <a16:creationId xmlns:a16="http://schemas.microsoft.com/office/drawing/2014/main" id="{127FE1E8-2982-44EF-BB09-A6884C8482F0}"/>
                </a:ext>
              </a:extLst>
            </p:cNvPr>
            <p:cNvGraphicFramePr/>
            <p:nvPr>
              <p:extLst>
                <p:ext uri="{D42A27DB-BD31-4B8C-83A1-F6EECF244321}">
                  <p14:modId xmlns:p14="http://schemas.microsoft.com/office/powerpoint/2010/main" val="51176292"/>
                </p:ext>
              </p:extLst>
            </p:nvPr>
          </p:nvGraphicFramePr>
          <p:xfrm>
            <a:off x="9821465" y="2842041"/>
            <a:ext cx="2764580" cy="34297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8" name="Freeform 3">
              <a:extLst>
                <a:ext uri="{FF2B5EF4-FFF2-40B4-BE49-F238E27FC236}">
                  <a16:creationId xmlns:a16="http://schemas.microsoft.com/office/drawing/2014/main" id="{53B73014-1448-4401-9FAA-63598E0AF112}"/>
                </a:ext>
              </a:extLst>
            </p:cNvPr>
            <p:cNvSpPr>
              <a:spLocks noChangeArrowheads="1"/>
            </p:cNvSpPr>
            <p:nvPr/>
          </p:nvSpPr>
          <p:spPr bwMode="auto">
            <a:xfrm>
              <a:off x="10736262" y="1827157"/>
              <a:ext cx="1078674" cy="124573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SemiBold"/>
                  <a:ea typeface="+mn-ea"/>
                  <a:cs typeface="+mn-cs"/>
                </a:rPr>
                <a:t>SPRINT</a:t>
              </a:r>
            </a:p>
          </p:txBody>
        </p:sp>
        <p:sp>
          <p:nvSpPr>
            <p:cNvPr id="10" name="Arrow: Bent 9">
              <a:extLst>
                <a:ext uri="{FF2B5EF4-FFF2-40B4-BE49-F238E27FC236}">
                  <a16:creationId xmlns:a16="http://schemas.microsoft.com/office/drawing/2014/main" id="{D87F3761-443B-4802-AD42-2F740DC0A887}"/>
                </a:ext>
              </a:extLst>
            </p:cNvPr>
            <p:cNvSpPr/>
            <p:nvPr/>
          </p:nvSpPr>
          <p:spPr>
            <a:xfrm rot="5400000">
              <a:off x="10404143" y="818106"/>
              <a:ext cx="465198" cy="1510373"/>
            </a:xfrm>
            <a:prstGeom prst="bentArrow">
              <a:avLst/>
            </a:prstGeom>
            <a:solidFill>
              <a:schemeClr val="accent3">
                <a:lumMod val="75000"/>
              </a:schemeClr>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a:ea typeface="+mn-ea"/>
                <a:cs typeface="+mn-cs"/>
              </a:endParaRPr>
            </a:p>
          </p:txBody>
        </p:sp>
        <p:sp>
          <p:nvSpPr>
            <p:cNvPr id="69" name="Rectangle 68">
              <a:extLst>
                <a:ext uri="{FF2B5EF4-FFF2-40B4-BE49-F238E27FC236}">
                  <a16:creationId xmlns:a16="http://schemas.microsoft.com/office/drawing/2014/main" id="{D426C513-C743-41D4-A072-4A530E671973}"/>
                </a:ext>
              </a:extLst>
            </p:cNvPr>
            <p:cNvSpPr/>
            <p:nvPr/>
          </p:nvSpPr>
          <p:spPr>
            <a:xfrm>
              <a:off x="8244832" y="919897"/>
              <a:ext cx="3849437" cy="2156524"/>
            </a:xfrm>
            <a:prstGeom prst="rect">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solidFill>
                  <a:effectLst/>
                  <a:uLnTx/>
                  <a:uFillTx/>
                  <a:latin typeface="Montserrat SemiBold"/>
                  <a:ea typeface="+mn-ea"/>
                  <a:cs typeface="+mn-cs"/>
                </a:rPr>
                <a:t>Sprint backlog</a:t>
              </a:r>
              <a:endParaRPr kumimoji="0" lang="en-CA" sz="1800" b="0" i="0" u="none" strike="noStrike" kern="1200" cap="none" spc="0" normalizeH="0" baseline="0" noProof="0" dirty="0">
                <a:ln>
                  <a:noFill/>
                </a:ln>
                <a:solidFill>
                  <a:schemeClr val="accent3"/>
                </a:solidFill>
                <a:effectLst/>
                <a:uLnTx/>
                <a:uFillTx/>
                <a:latin typeface="Montserrat SemiBold"/>
                <a:ea typeface="+mn-ea"/>
                <a:cs typeface="+mn-cs"/>
              </a:endParaRPr>
            </a:p>
          </p:txBody>
        </p:sp>
      </p:grpSp>
    </p:spTree>
    <p:extLst>
      <p:ext uri="{BB962C8B-B14F-4D97-AF65-F5344CB8AC3E}">
        <p14:creationId xmlns:p14="http://schemas.microsoft.com/office/powerpoint/2010/main" val="411283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D05E-6EA5-4256-A39A-3F46AC1BE8AC}"/>
              </a:ext>
            </a:extLst>
          </p:cNvPr>
          <p:cNvSpPr>
            <a:spLocks noGrp="1"/>
          </p:cNvSpPr>
          <p:nvPr>
            <p:ph type="title"/>
          </p:nvPr>
        </p:nvSpPr>
        <p:spPr/>
        <p:txBody>
          <a:bodyPr/>
          <a:lstStyle/>
          <a:p>
            <a:r>
              <a:rPr lang="en-US" dirty="0"/>
              <a:t>Define product value by aligning backlog delivery with roadmap goals</a:t>
            </a:r>
            <a:endParaRPr lang="en-CA" dirty="0"/>
          </a:p>
        </p:txBody>
      </p:sp>
      <p:sp>
        <p:nvSpPr>
          <p:cNvPr id="8" name="Text Placeholder 7">
            <a:extLst>
              <a:ext uri="{FF2B5EF4-FFF2-40B4-BE49-F238E27FC236}">
                <a16:creationId xmlns:a16="http://schemas.microsoft.com/office/drawing/2014/main" id="{CA57F74B-5C09-4740-8095-027368179194}"/>
              </a:ext>
            </a:extLst>
          </p:cNvPr>
          <p:cNvSpPr>
            <a:spLocks noGrp="1"/>
          </p:cNvSpPr>
          <p:nvPr>
            <p:ph type="body" sz="quarter" idx="11"/>
          </p:nvPr>
        </p:nvSpPr>
        <p:spPr>
          <a:prstGeom prst="rect">
            <a:avLst/>
          </a:prstGeom>
        </p:spPr>
        <p:txBody>
          <a:bodyPr/>
          <a:lstStyle/>
          <a:p>
            <a:r>
              <a:rPr lang="en-US" dirty="0"/>
              <a:t>In each product plan, the backlogs show what you will deliver. Roadmaps identify when and in what order you will deliver value, capabilities, and goals.</a:t>
            </a:r>
            <a:endParaRPr lang="en-CA" dirty="0"/>
          </a:p>
        </p:txBody>
      </p:sp>
      <p:pic>
        <p:nvPicPr>
          <p:cNvPr id="7" name="Picture 6">
            <a:extLst>
              <a:ext uri="{FF2B5EF4-FFF2-40B4-BE49-F238E27FC236}">
                <a16:creationId xmlns:a16="http://schemas.microsoft.com/office/drawing/2014/main" id="{950B7B9F-D13E-4FFC-8AD7-B893A1AD24E4}"/>
              </a:ext>
            </a:extLst>
          </p:cNvPr>
          <p:cNvPicPr>
            <a:picLocks noChangeAspect="1"/>
          </p:cNvPicPr>
          <p:nvPr/>
        </p:nvPicPr>
        <p:blipFill>
          <a:blip r:embed="rId2"/>
          <a:stretch>
            <a:fillRect/>
          </a:stretch>
        </p:blipFill>
        <p:spPr>
          <a:xfrm>
            <a:off x="1803399" y="2438673"/>
            <a:ext cx="7937501" cy="4179614"/>
          </a:xfrm>
          <a:prstGeom prst="rect">
            <a:avLst/>
          </a:prstGeom>
        </p:spPr>
      </p:pic>
    </p:spTree>
    <p:extLst>
      <p:ext uri="{BB962C8B-B14F-4D97-AF65-F5344CB8AC3E}">
        <p14:creationId xmlns:p14="http://schemas.microsoft.com/office/powerpoint/2010/main" val="28135586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9E69-60B8-4D62-A5A1-697400398718}"/>
              </a:ext>
            </a:extLst>
          </p:cNvPr>
          <p:cNvSpPr>
            <a:spLocks noGrp="1"/>
          </p:cNvSpPr>
          <p:nvPr>
            <p:ph type="title"/>
          </p:nvPr>
        </p:nvSpPr>
        <p:spPr/>
        <p:txBody>
          <a:bodyPr/>
          <a:lstStyle/>
          <a:p>
            <a:r>
              <a:rPr lang="en-US" dirty="0">
                <a:solidFill>
                  <a:srgbClr val="4A4A4A"/>
                </a:solidFill>
              </a:rPr>
              <a:t>Product roadmaps guide delivery and communicate your strategy</a:t>
            </a:r>
            <a:endParaRPr lang="en-CA" dirty="0">
              <a:solidFill>
                <a:srgbClr val="4A4A4A"/>
              </a:solidFill>
            </a:endParaRPr>
          </a:p>
        </p:txBody>
      </p:sp>
      <p:sp>
        <p:nvSpPr>
          <p:cNvPr id="3" name="Text Placeholder 2">
            <a:extLst>
              <a:ext uri="{FF2B5EF4-FFF2-40B4-BE49-F238E27FC236}">
                <a16:creationId xmlns:a16="http://schemas.microsoft.com/office/drawing/2014/main" id="{066329BD-2B25-4B6A-90DF-308FE46F3F89}"/>
              </a:ext>
            </a:extLst>
          </p:cNvPr>
          <p:cNvSpPr>
            <a:spLocks noGrp="1"/>
          </p:cNvSpPr>
          <p:nvPr>
            <p:ph type="body" sz="quarter" idx="11"/>
          </p:nvPr>
        </p:nvSpPr>
        <p:spPr/>
        <p:txBody>
          <a:bodyPr/>
          <a:lstStyle/>
          <a:p>
            <a:r>
              <a:rPr lang="en-US" sz="1600" dirty="0"/>
              <a:t>In </a:t>
            </a:r>
            <a:r>
              <a:rPr lang="en-US" sz="1600" i="1" dirty="0">
                <a:hlinkClick r:id="rId2"/>
              </a:rPr>
              <a:t>Deliver on Your Digital Product Vision</a:t>
            </a:r>
            <a:r>
              <a:rPr lang="en-US" sz="1600" dirty="0"/>
              <a:t>, we demonstrate how the product roadmap is core to value realization. The product roadmap is your communicated path, and as a product owner, you use it to align teams and changes to your defined goals while aligning your product to enterprise goals and strategy.</a:t>
            </a:r>
          </a:p>
        </p:txBody>
      </p:sp>
      <p:grpSp>
        <p:nvGrpSpPr>
          <p:cNvPr id="186" name="Group 185">
            <a:extLst>
              <a:ext uri="{FF2B5EF4-FFF2-40B4-BE49-F238E27FC236}">
                <a16:creationId xmlns:a16="http://schemas.microsoft.com/office/drawing/2014/main" id="{5A87BA01-C1AF-4797-B60D-355AC4CCDDB9}"/>
              </a:ext>
            </a:extLst>
          </p:cNvPr>
          <p:cNvGrpSpPr/>
          <p:nvPr/>
        </p:nvGrpSpPr>
        <p:grpSpPr>
          <a:xfrm>
            <a:off x="8854819" y="3023819"/>
            <a:ext cx="3098478" cy="2707831"/>
            <a:chOff x="8515294" y="2711794"/>
            <a:chExt cx="3522393" cy="3284380"/>
          </a:xfrm>
        </p:grpSpPr>
        <p:sp>
          <p:nvSpPr>
            <p:cNvPr id="188" name="Rectangle 187">
              <a:extLst>
                <a:ext uri="{FF2B5EF4-FFF2-40B4-BE49-F238E27FC236}">
                  <a16:creationId xmlns:a16="http://schemas.microsoft.com/office/drawing/2014/main" id="{DCA8C990-4CBA-49F3-BC59-77CEF227782F}"/>
                </a:ext>
              </a:extLst>
            </p:cNvPr>
            <p:cNvSpPr/>
            <p:nvPr/>
          </p:nvSpPr>
          <p:spPr>
            <a:xfrm>
              <a:off x="8525637" y="2726200"/>
              <a:ext cx="3512050" cy="3269603"/>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Montserrat Medium" panose="00000600000000000000" pitchFamily="2" charset="0"/>
                  <a:ea typeface="Roboto Condensed Light" panose="02000000000000000000" pitchFamily="2" charset="0"/>
                </a:rPr>
                <a:t>Info-Tech Insight</a:t>
              </a:r>
            </a:p>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The quality of your product backlog – and your ability to realize business value from your delivery pipeline – is directly related to the input, content, and prioritization of items in your product roadmap.</a:t>
              </a:r>
              <a:endParaRPr kumimoji="0" lang="en-US" sz="16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endParaRPr>
            </a:p>
          </p:txBody>
        </p:sp>
        <p:sp>
          <p:nvSpPr>
            <p:cNvPr id="189" name="Rectangle 188">
              <a:extLst>
                <a:ext uri="{FF2B5EF4-FFF2-40B4-BE49-F238E27FC236}">
                  <a16:creationId xmlns:a16="http://schemas.microsoft.com/office/drawing/2014/main" id="{F1CDC4F8-DD61-4543-BD0B-3E5EAA775DF1}"/>
                </a:ext>
              </a:extLst>
            </p:cNvPr>
            <p:cNvSpPr/>
            <p:nvPr/>
          </p:nvSpPr>
          <p:spPr>
            <a:xfrm>
              <a:off x="8515294" y="2711794"/>
              <a:ext cx="3512850" cy="3284380"/>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grpSp>
        <p:nvGrpSpPr>
          <p:cNvPr id="6" name="Group 5">
            <a:extLst>
              <a:ext uri="{FF2B5EF4-FFF2-40B4-BE49-F238E27FC236}">
                <a16:creationId xmlns:a16="http://schemas.microsoft.com/office/drawing/2014/main" id="{A0D91C31-D5B5-4127-A33A-E8E5B7B25898}"/>
              </a:ext>
            </a:extLst>
          </p:cNvPr>
          <p:cNvGrpSpPr/>
          <p:nvPr/>
        </p:nvGrpSpPr>
        <p:grpSpPr>
          <a:xfrm>
            <a:off x="371478" y="2654448"/>
            <a:ext cx="7886880" cy="3420050"/>
            <a:chOff x="371478" y="2654448"/>
            <a:chExt cx="7886880" cy="3420050"/>
          </a:xfrm>
        </p:grpSpPr>
        <p:grpSp>
          <p:nvGrpSpPr>
            <p:cNvPr id="5" name="Group 4">
              <a:extLst>
                <a:ext uri="{FF2B5EF4-FFF2-40B4-BE49-F238E27FC236}">
                  <a16:creationId xmlns:a16="http://schemas.microsoft.com/office/drawing/2014/main" id="{FBA34A00-A8C0-4AEE-8CDE-CA64EF4DACAF}"/>
                </a:ext>
              </a:extLst>
            </p:cNvPr>
            <p:cNvGrpSpPr/>
            <p:nvPr/>
          </p:nvGrpSpPr>
          <p:grpSpPr>
            <a:xfrm>
              <a:off x="371478" y="2654448"/>
              <a:ext cx="7886880" cy="3420050"/>
              <a:chOff x="371478" y="2654448"/>
              <a:chExt cx="7886880" cy="3420050"/>
            </a:xfrm>
          </p:grpSpPr>
          <p:grpSp>
            <p:nvGrpSpPr>
              <p:cNvPr id="125" name="Group 124">
                <a:extLst>
                  <a:ext uri="{FF2B5EF4-FFF2-40B4-BE49-F238E27FC236}">
                    <a16:creationId xmlns:a16="http://schemas.microsoft.com/office/drawing/2014/main" id="{85F3E6AA-55EC-4877-BFE9-CF1AE4F23F4B}"/>
                  </a:ext>
                </a:extLst>
              </p:cNvPr>
              <p:cNvGrpSpPr/>
              <p:nvPr/>
            </p:nvGrpSpPr>
            <p:grpSpPr>
              <a:xfrm>
                <a:off x="371478" y="2654448"/>
                <a:ext cx="7886880" cy="3420050"/>
                <a:chOff x="402770" y="1261783"/>
                <a:chExt cx="9011449" cy="3907703"/>
              </a:xfrm>
            </p:grpSpPr>
            <p:sp>
              <p:nvSpPr>
                <p:cNvPr id="126" name="Pentagon 79">
                  <a:extLst>
                    <a:ext uri="{FF2B5EF4-FFF2-40B4-BE49-F238E27FC236}">
                      <a16:creationId xmlns:a16="http://schemas.microsoft.com/office/drawing/2014/main" id="{F3650103-A232-4758-9089-1FEAFD61BCBA}"/>
                    </a:ext>
                  </a:extLst>
                </p:cNvPr>
                <p:cNvSpPr/>
                <p:nvPr/>
              </p:nvSpPr>
              <p:spPr>
                <a:xfrm>
                  <a:off x="4604451" y="2840276"/>
                  <a:ext cx="2838704" cy="756636"/>
                </a:xfrm>
                <a:prstGeom prst="homePlate">
                  <a:avLst/>
                </a:prstGeom>
                <a:solidFill>
                  <a:srgbClr val="FFFFFF"/>
                </a:solidFill>
                <a:ln w="25400" cap="flat" cmpd="sng" algn="ctr">
                  <a:solidFill>
                    <a:srgbClr val="B0C53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sp>
              <p:nvSpPr>
                <p:cNvPr id="127" name="Oval 126">
                  <a:extLst>
                    <a:ext uri="{FF2B5EF4-FFF2-40B4-BE49-F238E27FC236}">
                      <a16:creationId xmlns:a16="http://schemas.microsoft.com/office/drawing/2014/main" id="{7FDF91F7-7F3F-4A79-BAE1-077116E7220B}"/>
                    </a:ext>
                  </a:extLst>
                </p:cNvPr>
                <p:cNvSpPr/>
                <p:nvPr/>
              </p:nvSpPr>
              <p:spPr>
                <a:xfrm>
                  <a:off x="6823315"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8" name="Oval 127">
                  <a:extLst>
                    <a:ext uri="{FF2B5EF4-FFF2-40B4-BE49-F238E27FC236}">
                      <a16:creationId xmlns:a16="http://schemas.microsoft.com/office/drawing/2014/main" id="{94A189CE-9443-42A7-BDB7-7EBCE44F3799}"/>
                    </a:ext>
                  </a:extLst>
                </p:cNvPr>
                <p:cNvSpPr/>
                <p:nvPr/>
              </p:nvSpPr>
              <p:spPr>
                <a:xfrm>
                  <a:off x="6443851"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9" name="Oval 128">
                  <a:extLst>
                    <a:ext uri="{FF2B5EF4-FFF2-40B4-BE49-F238E27FC236}">
                      <a16:creationId xmlns:a16="http://schemas.microsoft.com/office/drawing/2014/main" id="{5D6A836B-0D05-47D4-A563-037434A817CE}"/>
                    </a:ext>
                  </a:extLst>
                </p:cNvPr>
                <p:cNvSpPr/>
                <p:nvPr/>
              </p:nvSpPr>
              <p:spPr>
                <a:xfrm>
                  <a:off x="6064389"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0" name="Oval 129">
                  <a:extLst>
                    <a:ext uri="{FF2B5EF4-FFF2-40B4-BE49-F238E27FC236}">
                      <a16:creationId xmlns:a16="http://schemas.microsoft.com/office/drawing/2014/main" id="{C4AA1ACA-997B-454A-BE35-842B90026F8C}"/>
                    </a:ext>
                  </a:extLst>
                </p:cNvPr>
                <p:cNvSpPr/>
                <p:nvPr/>
              </p:nvSpPr>
              <p:spPr>
                <a:xfrm>
                  <a:off x="5684927"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1" name="Oval 130">
                  <a:extLst>
                    <a:ext uri="{FF2B5EF4-FFF2-40B4-BE49-F238E27FC236}">
                      <a16:creationId xmlns:a16="http://schemas.microsoft.com/office/drawing/2014/main" id="{507AF6D4-F206-4AFC-8A0A-D1AEAFC4E14D}"/>
                    </a:ext>
                  </a:extLst>
                </p:cNvPr>
                <p:cNvSpPr/>
                <p:nvPr/>
              </p:nvSpPr>
              <p:spPr>
                <a:xfrm>
                  <a:off x="5305465"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2" name="Oval 131">
                  <a:extLst>
                    <a:ext uri="{FF2B5EF4-FFF2-40B4-BE49-F238E27FC236}">
                      <a16:creationId xmlns:a16="http://schemas.microsoft.com/office/drawing/2014/main" id="{154658F3-7077-48C3-BE45-52079DE91573}"/>
                    </a:ext>
                  </a:extLst>
                </p:cNvPr>
                <p:cNvSpPr/>
                <p:nvPr/>
              </p:nvSpPr>
              <p:spPr>
                <a:xfrm>
                  <a:off x="4926291" y="3127671"/>
                  <a:ext cx="186704" cy="18184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3" name="Freeform 86">
                  <a:extLst>
                    <a:ext uri="{FF2B5EF4-FFF2-40B4-BE49-F238E27FC236}">
                      <a16:creationId xmlns:a16="http://schemas.microsoft.com/office/drawing/2014/main" id="{338BF6B4-F3EA-4AF9-85CD-E97934C67866}"/>
                    </a:ext>
                  </a:extLst>
                </p:cNvPr>
                <p:cNvSpPr/>
                <p:nvPr/>
              </p:nvSpPr>
              <p:spPr>
                <a:xfrm>
                  <a:off x="2894473" y="2297587"/>
                  <a:ext cx="1891077" cy="1842016"/>
                </a:xfrm>
                <a:custGeom>
                  <a:avLst/>
                  <a:gdLst>
                    <a:gd name="connsiteX0" fmla="*/ 0 w 1969024"/>
                    <a:gd name="connsiteY0" fmla="*/ 984587 h 1969173"/>
                    <a:gd name="connsiteX1" fmla="*/ 984512 w 1969024"/>
                    <a:gd name="connsiteY1" fmla="*/ 0 h 1969173"/>
                    <a:gd name="connsiteX2" fmla="*/ 1969024 w 1969024"/>
                    <a:gd name="connsiteY2" fmla="*/ 984587 h 1969173"/>
                    <a:gd name="connsiteX3" fmla="*/ 984512 w 1969024"/>
                    <a:gd name="connsiteY3" fmla="*/ 1969174 h 1969173"/>
                    <a:gd name="connsiteX4" fmla="*/ 0 w 1969024"/>
                    <a:gd name="connsiteY4" fmla="*/ 984587 h 1969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024" h="1969173">
                      <a:moveTo>
                        <a:pt x="0" y="984587"/>
                      </a:moveTo>
                      <a:cubicBezTo>
                        <a:pt x="0" y="440815"/>
                        <a:pt x="440781" y="0"/>
                        <a:pt x="984512" y="0"/>
                      </a:cubicBezTo>
                      <a:cubicBezTo>
                        <a:pt x="1528243" y="0"/>
                        <a:pt x="1969024" y="440815"/>
                        <a:pt x="1969024" y="984587"/>
                      </a:cubicBezTo>
                      <a:cubicBezTo>
                        <a:pt x="1969024" y="1528359"/>
                        <a:pt x="1528243" y="1969174"/>
                        <a:pt x="984512" y="1969174"/>
                      </a:cubicBezTo>
                      <a:cubicBezTo>
                        <a:pt x="440781" y="1969174"/>
                        <a:pt x="0" y="1528359"/>
                        <a:pt x="0" y="984587"/>
                      </a:cubicBezTo>
                      <a:close/>
                    </a:path>
                  </a:pathLst>
                </a:custGeom>
                <a:solidFill>
                  <a:srgbClr val="B0C534"/>
                </a:solidFill>
                <a:ln w="25400" cap="flat" cmpd="sng" algn="ctr">
                  <a:solidFill>
                    <a:srgbClr val="B0C534"/>
                  </a:solidFill>
                  <a:prstDash val="solid"/>
                </a:ln>
                <a:effectLst/>
              </p:spPr>
              <p:txBody>
                <a:bodyPr spcFirstLastPara="0" vert="horz" wrap="square" lIns="318837" tIns="318859" rIns="318837" bIns="318859"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CA" sz="16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roadmap</a:t>
                  </a:r>
                </a:p>
              </p:txBody>
            </p:sp>
            <p:sp>
              <p:nvSpPr>
                <p:cNvPr id="134" name="Oval 133">
                  <a:extLst>
                    <a:ext uri="{FF2B5EF4-FFF2-40B4-BE49-F238E27FC236}">
                      <a16:creationId xmlns:a16="http://schemas.microsoft.com/office/drawing/2014/main" id="{1EB2E722-3DB8-40D9-8FB6-31DF7FF91653}"/>
                    </a:ext>
                  </a:extLst>
                </p:cNvPr>
                <p:cNvSpPr/>
                <p:nvPr/>
              </p:nvSpPr>
              <p:spPr>
                <a:xfrm>
                  <a:off x="2982353" y="2001542"/>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5" name="Oval 134">
                  <a:extLst>
                    <a:ext uri="{FF2B5EF4-FFF2-40B4-BE49-F238E27FC236}">
                      <a16:creationId xmlns:a16="http://schemas.microsoft.com/office/drawing/2014/main" id="{F29BB80C-1CA0-4E16-BB32-253E329145D3}"/>
                    </a:ext>
                  </a:extLst>
                </p:cNvPr>
                <p:cNvSpPr/>
                <p:nvPr/>
              </p:nvSpPr>
              <p:spPr>
                <a:xfrm>
                  <a:off x="2771573" y="183137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6" name="Oval 135">
                  <a:extLst>
                    <a:ext uri="{FF2B5EF4-FFF2-40B4-BE49-F238E27FC236}">
                      <a16:creationId xmlns:a16="http://schemas.microsoft.com/office/drawing/2014/main" id="{F72467C0-C7C5-4BED-ADE6-146E107557FC}"/>
                    </a:ext>
                  </a:extLst>
                </p:cNvPr>
                <p:cNvSpPr/>
                <p:nvPr/>
              </p:nvSpPr>
              <p:spPr>
                <a:xfrm>
                  <a:off x="2385692"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7" name="Oval 136">
                  <a:extLst>
                    <a:ext uri="{FF2B5EF4-FFF2-40B4-BE49-F238E27FC236}">
                      <a16:creationId xmlns:a16="http://schemas.microsoft.com/office/drawing/2014/main" id="{16C49053-8AFD-4EE2-85AB-0AD2D0BE6DA9}"/>
                    </a:ext>
                  </a:extLst>
                </p:cNvPr>
                <p:cNvSpPr/>
                <p:nvPr/>
              </p:nvSpPr>
              <p:spPr>
                <a:xfrm>
                  <a:off x="200047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8" name="Oval 137">
                  <a:extLst>
                    <a:ext uri="{FF2B5EF4-FFF2-40B4-BE49-F238E27FC236}">
                      <a16:creationId xmlns:a16="http://schemas.microsoft.com/office/drawing/2014/main" id="{1CCE48AA-95BF-4824-AC8D-6FA4FFEFBFCD}"/>
                    </a:ext>
                  </a:extLst>
                </p:cNvPr>
                <p:cNvSpPr/>
                <p:nvPr/>
              </p:nvSpPr>
              <p:spPr>
                <a:xfrm>
                  <a:off x="161525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9" name="Oval 138">
                  <a:extLst>
                    <a:ext uri="{FF2B5EF4-FFF2-40B4-BE49-F238E27FC236}">
                      <a16:creationId xmlns:a16="http://schemas.microsoft.com/office/drawing/2014/main" id="{D503CB65-7646-4696-8C28-E3CD8B7143CC}"/>
                    </a:ext>
                  </a:extLst>
                </p:cNvPr>
                <p:cNvSpPr/>
                <p:nvPr/>
              </p:nvSpPr>
              <p:spPr>
                <a:xfrm>
                  <a:off x="1230034"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0" name="Oval 139">
                  <a:extLst>
                    <a:ext uri="{FF2B5EF4-FFF2-40B4-BE49-F238E27FC236}">
                      <a16:creationId xmlns:a16="http://schemas.microsoft.com/office/drawing/2014/main" id="{3EB1C800-D16F-4CD4-A6FD-C1E16C8BD96F}"/>
                    </a:ext>
                  </a:extLst>
                </p:cNvPr>
                <p:cNvSpPr/>
                <p:nvPr/>
              </p:nvSpPr>
              <p:spPr>
                <a:xfrm>
                  <a:off x="84415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1" name="Oval 140">
                  <a:extLst>
                    <a:ext uri="{FF2B5EF4-FFF2-40B4-BE49-F238E27FC236}">
                      <a16:creationId xmlns:a16="http://schemas.microsoft.com/office/drawing/2014/main" id="{39A5E751-C480-4F69-A0A8-46BAFC5995FC}"/>
                    </a:ext>
                  </a:extLst>
                </p:cNvPr>
                <p:cNvSpPr/>
                <p:nvPr/>
              </p:nvSpPr>
              <p:spPr>
                <a:xfrm>
                  <a:off x="458934"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2" name="Freeform 95">
                  <a:extLst>
                    <a:ext uri="{FF2B5EF4-FFF2-40B4-BE49-F238E27FC236}">
                      <a16:creationId xmlns:a16="http://schemas.microsoft.com/office/drawing/2014/main" id="{EFD12A24-F2DC-42FC-B270-32FE85D2A0C1}"/>
                    </a:ext>
                  </a:extLst>
                </p:cNvPr>
                <p:cNvSpPr/>
                <p:nvPr/>
              </p:nvSpPr>
              <p:spPr>
                <a:xfrm>
                  <a:off x="456291" y="1261783"/>
                  <a:ext cx="2109126"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Vision and leadership</a:t>
                  </a:r>
                </a:p>
              </p:txBody>
            </p:sp>
            <p:sp>
              <p:nvSpPr>
                <p:cNvPr id="143" name="Oval 142">
                  <a:extLst>
                    <a:ext uri="{FF2B5EF4-FFF2-40B4-BE49-F238E27FC236}">
                      <a16:creationId xmlns:a16="http://schemas.microsoft.com/office/drawing/2014/main" id="{35AE56F3-0847-433E-B268-778CFB3FCD3C}"/>
                    </a:ext>
                  </a:extLst>
                </p:cNvPr>
                <p:cNvSpPr/>
                <p:nvPr/>
              </p:nvSpPr>
              <p:spPr>
                <a:xfrm>
                  <a:off x="2489430" y="2571482"/>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4" name="Oval 143">
                  <a:extLst>
                    <a:ext uri="{FF2B5EF4-FFF2-40B4-BE49-F238E27FC236}">
                      <a16:creationId xmlns:a16="http://schemas.microsoft.com/office/drawing/2014/main" id="{4B31B5CE-A322-42B8-B7DE-12F1194B578E}"/>
                    </a:ext>
                  </a:extLst>
                </p:cNvPr>
                <p:cNvSpPr/>
                <p:nvPr/>
              </p:nvSpPr>
              <p:spPr>
                <a:xfrm>
                  <a:off x="2179538"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5" name="Oval 144">
                  <a:extLst>
                    <a:ext uri="{FF2B5EF4-FFF2-40B4-BE49-F238E27FC236}">
                      <a16:creationId xmlns:a16="http://schemas.microsoft.com/office/drawing/2014/main" id="{D3DA9BBD-08B9-4A7F-B5DC-11F5281E605F}"/>
                    </a:ext>
                  </a:extLst>
                </p:cNvPr>
                <p:cNvSpPr/>
                <p:nvPr/>
              </p:nvSpPr>
              <p:spPr>
                <a:xfrm>
                  <a:off x="1824051"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6" name="Oval 145">
                  <a:extLst>
                    <a:ext uri="{FF2B5EF4-FFF2-40B4-BE49-F238E27FC236}">
                      <a16:creationId xmlns:a16="http://schemas.microsoft.com/office/drawing/2014/main" id="{F99E215D-6C05-4D29-B9D9-51AFA909E73E}"/>
                    </a:ext>
                  </a:extLst>
                </p:cNvPr>
                <p:cNvSpPr/>
                <p:nvPr/>
              </p:nvSpPr>
              <p:spPr>
                <a:xfrm>
                  <a:off x="1469226"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7" name="Oval 146">
                  <a:extLst>
                    <a:ext uri="{FF2B5EF4-FFF2-40B4-BE49-F238E27FC236}">
                      <a16:creationId xmlns:a16="http://schemas.microsoft.com/office/drawing/2014/main" id="{0276059A-3988-4260-B048-CDB405652513}"/>
                    </a:ext>
                  </a:extLst>
                </p:cNvPr>
                <p:cNvSpPr/>
                <p:nvPr/>
              </p:nvSpPr>
              <p:spPr>
                <a:xfrm>
                  <a:off x="1114402"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8" name="Oval 147">
                  <a:extLst>
                    <a:ext uri="{FF2B5EF4-FFF2-40B4-BE49-F238E27FC236}">
                      <a16:creationId xmlns:a16="http://schemas.microsoft.com/office/drawing/2014/main" id="{985B10E2-35FD-4322-B4C6-28DFFB333918}"/>
                    </a:ext>
                  </a:extLst>
                </p:cNvPr>
                <p:cNvSpPr/>
                <p:nvPr/>
              </p:nvSpPr>
              <p:spPr>
                <a:xfrm>
                  <a:off x="758916"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9" name="Oval 148">
                  <a:extLst>
                    <a:ext uri="{FF2B5EF4-FFF2-40B4-BE49-F238E27FC236}">
                      <a16:creationId xmlns:a16="http://schemas.microsoft.com/office/drawing/2014/main" id="{673B0118-F1BF-4C89-B814-83A99C25ACB7}"/>
                    </a:ext>
                  </a:extLst>
                </p:cNvPr>
                <p:cNvSpPr/>
                <p:nvPr/>
              </p:nvSpPr>
              <p:spPr>
                <a:xfrm>
                  <a:off x="404092"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0" name="Freeform 103">
                  <a:extLst>
                    <a:ext uri="{FF2B5EF4-FFF2-40B4-BE49-F238E27FC236}">
                      <a16:creationId xmlns:a16="http://schemas.microsoft.com/office/drawing/2014/main" id="{01C09920-43E8-4D2C-BB8C-3FDB74BCF5D6}"/>
                    </a:ext>
                  </a:extLst>
                </p:cNvPr>
                <p:cNvSpPr/>
                <p:nvPr/>
              </p:nvSpPr>
              <p:spPr>
                <a:xfrm>
                  <a:off x="402770" y="2197734"/>
                  <a:ext cx="1962438" cy="454966"/>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Strategy and market research</a:t>
                  </a:r>
                </a:p>
              </p:txBody>
            </p:sp>
            <p:sp>
              <p:nvSpPr>
                <p:cNvPr id="151" name="Oval 150">
                  <a:extLst>
                    <a:ext uri="{FF2B5EF4-FFF2-40B4-BE49-F238E27FC236}">
                      <a16:creationId xmlns:a16="http://schemas.microsoft.com/office/drawing/2014/main" id="{CA921E51-311E-4E5C-82B4-014EBFAAEAEA}"/>
                    </a:ext>
                  </a:extLst>
                </p:cNvPr>
                <p:cNvSpPr/>
                <p:nvPr/>
              </p:nvSpPr>
              <p:spPr>
                <a:xfrm>
                  <a:off x="2489430" y="3445903"/>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2" name="Oval 151">
                  <a:extLst>
                    <a:ext uri="{FF2B5EF4-FFF2-40B4-BE49-F238E27FC236}">
                      <a16:creationId xmlns:a16="http://schemas.microsoft.com/office/drawing/2014/main" id="{7B5A2B77-373B-45E3-A26E-2616E967D3FE}"/>
                    </a:ext>
                  </a:extLst>
                </p:cNvPr>
                <p:cNvSpPr/>
                <p:nvPr/>
              </p:nvSpPr>
              <p:spPr>
                <a:xfrm>
                  <a:off x="2179538"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3" name="Oval 152">
                  <a:extLst>
                    <a:ext uri="{FF2B5EF4-FFF2-40B4-BE49-F238E27FC236}">
                      <a16:creationId xmlns:a16="http://schemas.microsoft.com/office/drawing/2014/main" id="{D0E35F58-23BF-426A-9668-C4C2E083457E}"/>
                    </a:ext>
                  </a:extLst>
                </p:cNvPr>
                <p:cNvSpPr/>
                <p:nvPr/>
              </p:nvSpPr>
              <p:spPr>
                <a:xfrm>
                  <a:off x="1824051"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4" name="Oval 153">
                  <a:extLst>
                    <a:ext uri="{FF2B5EF4-FFF2-40B4-BE49-F238E27FC236}">
                      <a16:creationId xmlns:a16="http://schemas.microsoft.com/office/drawing/2014/main" id="{2F4E4ED6-6031-4CA6-ADA2-0E55E34706C4}"/>
                    </a:ext>
                  </a:extLst>
                </p:cNvPr>
                <p:cNvSpPr/>
                <p:nvPr/>
              </p:nvSpPr>
              <p:spPr>
                <a:xfrm>
                  <a:off x="1469226"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5" name="Oval 154">
                  <a:extLst>
                    <a:ext uri="{FF2B5EF4-FFF2-40B4-BE49-F238E27FC236}">
                      <a16:creationId xmlns:a16="http://schemas.microsoft.com/office/drawing/2014/main" id="{F664311B-23C1-4736-9159-CF84FE0DA4C1}"/>
                    </a:ext>
                  </a:extLst>
                </p:cNvPr>
                <p:cNvSpPr/>
                <p:nvPr/>
              </p:nvSpPr>
              <p:spPr>
                <a:xfrm>
                  <a:off x="1114402"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6" name="Oval 155">
                  <a:extLst>
                    <a:ext uri="{FF2B5EF4-FFF2-40B4-BE49-F238E27FC236}">
                      <a16:creationId xmlns:a16="http://schemas.microsoft.com/office/drawing/2014/main" id="{9DB192A3-F8F9-467C-8FBF-2F281602611E}"/>
                    </a:ext>
                  </a:extLst>
                </p:cNvPr>
                <p:cNvSpPr/>
                <p:nvPr/>
              </p:nvSpPr>
              <p:spPr>
                <a:xfrm>
                  <a:off x="758916"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7" name="Oval 156">
                  <a:extLst>
                    <a:ext uri="{FF2B5EF4-FFF2-40B4-BE49-F238E27FC236}">
                      <a16:creationId xmlns:a16="http://schemas.microsoft.com/office/drawing/2014/main" id="{6DA376DA-E14C-4014-A61F-3AC92C8CD624}"/>
                    </a:ext>
                  </a:extLst>
                </p:cNvPr>
                <p:cNvSpPr/>
                <p:nvPr/>
              </p:nvSpPr>
              <p:spPr>
                <a:xfrm>
                  <a:off x="404092"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8" name="Freeform 111">
                  <a:extLst>
                    <a:ext uri="{FF2B5EF4-FFF2-40B4-BE49-F238E27FC236}">
                      <a16:creationId xmlns:a16="http://schemas.microsoft.com/office/drawing/2014/main" id="{930719A7-BCAB-43F9-937B-B4D4A8898ECA}"/>
                    </a:ext>
                  </a:extLst>
                </p:cNvPr>
                <p:cNvSpPr/>
                <p:nvPr/>
              </p:nvSpPr>
              <p:spPr>
                <a:xfrm>
                  <a:off x="402770" y="3212091"/>
                  <a:ext cx="1962438" cy="454966"/>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lifecycle management</a:t>
                  </a:r>
                </a:p>
              </p:txBody>
            </p:sp>
            <p:sp>
              <p:nvSpPr>
                <p:cNvPr id="159" name="Oval 158">
                  <a:extLst>
                    <a:ext uri="{FF2B5EF4-FFF2-40B4-BE49-F238E27FC236}">
                      <a16:creationId xmlns:a16="http://schemas.microsoft.com/office/drawing/2014/main" id="{AEEEF53C-BC98-4565-94DF-ECB4B76718C6}"/>
                    </a:ext>
                  </a:extLst>
                </p:cNvPr>
                <p:cNvSpPr/>
                <p:nvPr/>
              </p:nvSpPr>
              <p:spPr>
                <a:xfrm>
                  <a:off x="2982353" y="4074558"/>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0" name="Oval 159">
                  <a:extLst>
                    <a:ext uri="{FF2B5EF4-FFF2-40B4-BE49-F238E27FC236}">
                      <a16:creationId xmlns:a16="http://schemas.microsoft.com/office/drawing/2014/main" id="{EAB1E52F-209E-4ECF-915F-E291136FD6AA}"/>
                    </a:ext>
                  </a:extLst>
                </p:cNvPr>
                <p:cNvSpPr/>
                <p:nvPr/>
              </p:nvSpPr>
              <p:spPr>
                <a:xfrm>
                  <a:off x="2768269" y="4423694"/>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1" name="Oval 160">
                  <a:extLst>
                    <a:ext uri="{FF2B5EF4-FFF2-40B4-BE49-F238E27FC236}">
                      <a16:creationId xmlns:a16="http://schemas.microsoft.com/office/drawing/2014/main" id="{59A049D0-319B-4F4C-9A2E-A24E08DA7232}"/>
                    </a:ext>
                  </a:extLst>
                </p:cNvPr>
                <p:cNvSpPr/>
                <p:nvPr/>
              </p:nvSpPr>
              <p:spPr>
                <a:xfrm>
                  <a:off x="2383710"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2" name="Oval 161">
                  <a:extLst>
                    <a:ext uri="{FF2B5EF4-FFF2-40B4-BE49-F238E27FC236}">
                      <a16:creationId xmlns:a16="http://schemas.microsoft.com/office/drawing/2014/main" id="{ECE55608-73D4-4844-A856-8B098A57E5CE}"/>
                    </a:ext>
                  </a:extLst>
                </p:cNvPr>
                <p:cNvSpPr/>
                <p:nvPr/>
              </p:nvSpPr>
              <p:spPr>
                <a:xfrm>
                  <a:off x="1998491"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3" name="Oval 162">
                  <a:extLst>
                    <a:ext uri="{FF2B5EF4-FFF2-40B4-BE49-F238E27FC236}">
                      <a16:creationId xmlns:a16="http://schemas.microsoft.com/office/drawing/2014/main" id="{6FC6A095-6CF4-4640-9109-307A69891D5D}"/>
                    </a:ext>
                  </a:extLst>
                </p:cNvPr>
                <p:cNvSpPr/>
                <p:nvPr/>
              </p:nvSpPr>
              <p:spPr>
                <a:xfrm>
                  <a:off x="1613932"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4" name="Oval 163">
                  <a:extLst>
                    <a:ext uri="{FF2B5EF4-FFF2-40B4-BE49-F238E27FC236}">
                      <a16:creationId xmlns:a16="http://schemas.microsoft.com/office/drawing/2014/main" id="{26B8F87A-95FA-4F02-8736-3C85F794D583}"/>
                    </a:ext>
                  </a:extLst>
                </p:cNvPr>
                <p:cNvSpPr/>
                <p:nvPr/>
              </p:nvSpPr>
              <p:spPr>
                <a:xfrm>
                  <a:off x="1229373"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5" name="Oval 164">
                  <a:extLst>
                    <a:ext uri="{FF2B5EF4-FFF2-40B4-BE49-F238E27FC236}">
                      <a16:creationId xmlns:a16="http://schemas.microsoft.com/office/drawing/2014/main" id="{FC6C2AE5-248C-420B-9E73-81C4E5669E1B}"/>
                    </a:ext>
                  </a:extLst>
                </p:cNvPr>
                <p:cNvSpPr/>
                <p:nvPr/>
              </p:nvSpPr>
              <p:spPr>
                <a:xfrm>
                  <a:off x="844153"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6" name="Oval 165">
                  <a:extLst>
                    <a:ext uri="{FF2B5EF4-FFF2-40B4-BE49-F238E27FC236}">
                      <a16:creationId xmlns:a16="http://schemas.microsoft.com/office/drawing/2014/main" id="{AE23579E-21D2-4F89-AA87-A5E6E8BD643F}"/>
                    </a:ext>
                  </a:extLst>
                </p:cNvPr>
                <p:cNvSpPr/>
                <p:nvPr/>
              </p:nvSpPr>
              <p:spPr>
                <a:xfrm>
                  <a:off x="459595"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7" name="Freeform 120">
                  <a:extLst>
                    <a:ext uri="{FF2B5EF4-FFF2-40B4-BE49-F238E27FC236}">
                      <a16:creationId xmlns:a16="http://schemas.microsoft.com/office/drawing/2014/main" id="{C5FA7F63-0EAE-4F77-8759-EC70751F6A73}"/>
                    </a:ext>
                  </a:extLst>
                </p:cNvPr>
                <p:cNvSpPr/>
                <p:nvPr/>
              </p:nvSpPr>
              <p:spPr>
                <a:xfrm>
                  <a:off x="456291" y="4139252"/>
                  <a:ext cx="2284887"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Business alignment and financials</a:t>
                  </a:r>
                </a:p>
              </p:txBody>
            </p:sp>
            <p:sp>
              <p:nvSpPr>
                <p:cNvPr id="168" name="TextBox 167">
                  <a:extLst>
                    <a:ext uri="{FF2B5EF4-FFF2-40B4-BE49-F238E27FC236}">
                      <a16:creationId xmlns:a16="http://schemas.microsoft.com/office/drawing/2014/main" id="{2F8CE8AD-F72A-46DB-8AD9-3180DDE8E314}"/>
                    </a:ext>
                  </a:extLst>
                </p:cNvPr>
                <p:cNvSpPr txBox="1"/>
                <p:nvPr/>
              </p:nvSpPr>
              <p:spPr>
                <a:xfrm>
                  <a:off x="3334537" y="2010187"/>
                  <a:ext cx="846555"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Guides</a:t>
                  </a:r>
                </a:p>
              </p:txBody>
            </p:sp>
            <p:sp>
              <p:nvSpPr>
                <p:cNvPr id="169" name="TextBox 168">
                  <a:extLst>
                    <a:ext uri="{FF2B5EF4-FFF2-40B4-BE49-F238E27FC236}">
                      <a16:creationId xmlns:a16="http://schemas.microsoft.com/office/drawing/2014/main" id="{7B441758-1CA7-46F0-BDD4-E684308C3AFE}"/>
                    </a:ext>
                  </a:extLst>
                </p:cNvPr>
                <p:cNvSpPr txBox="1"/>
                <p:nvPr/>
              </p:nvSpPr>
              <p:spPr>
                <a:xfrm>
                  <a:off x="3382339" y="4158649"/>
                  <a:ext cx="846555" cy="290121"/>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Validates</a:t>
                  </a:r>
                </a:p>
              </p:txBody>
            </p:sp>
            <p:sp>
              <p:nvSpPr>
                <p:cNvPr id="170" name="TextBox 169">
                  <a:extLst>
                    <a:ext uri="{FF2B5EF4-FFF2-40B4-BE49-F238E27FC236}">
                      <a16:creationId xmlns:a16="http://schemas.microsoft.com/office/drawing/2014/main" id="{61DC410A-CFA9-4AE2-B933-3ABBFB1B50AB}"/>
                    </a:ext>
                  </a:extLst>
                </p:cNvPr>
                <p:cNvSpPr txBox="1"/>
                <p:nvPr/>
              </p:nvSpPr>
              <p:spPr>
                <a:xfrm>
                  <a:off x="2344991" y="2329918"/>
                  <a:ext cx="846555"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Justifies</a:t>
                  </a:r>
                </a:p>
              </p:txBody>
            </p:sp>
            <p:sp>
              <p:nvSpPr>
                <p:cNvPr id="171" name="TextBox 170">
                  <a:extLst>
                    <a:ext uri="{FF2B5EF4-FFF2-40B4-BE49-F238E27FC236}">
                      <a16:creationId xmlns:a16="http://schemas.microsoft.com/office/drawing/2014/main" id="{482C322A-ED80-48C5-BD8F-572F2450BB64}"/>
                    </a:ext>
                  </a:extLst>
                </p:cNvPr>
                <p:cNvSpPr txBox="1"/>
                <p:nvPr/>
              </p:nvSpPr>
              <p:spPr>
                <a:xfrm>
                  <a:off x="2110370" y="3142681"/>
                  <a:ext cx="846555" cy="290121"/>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Manages</a:t>
                  </a:r>
                </a:p>
              </p:txBody>
            </p:sp>
            <p:sp>
              <p:nvSpPr>
                <p:cNvPr id="172" name="Freeform 126">
                  <a:extLst>
                    <a:ext uri="{FF2B5EF4-FFF2-40B4-BE49-F238E27FC236}">
                      <a16:creationId xmlns:a16="http://schemas.microsoft.com/office/drawing/2014/main" id="{653214F6-4E30-4F64-8883-9FC0D0BDD328}"/>
                    </a:ext>
                  </a:extLst>
                </p:cNvPr>
                <p:cNvSpPr/>
                <p:nvPr/>
              </p:nvSpPr>
              <p:spPr>
                <a:xfrm>
                  <a:off x="4926291" y="2365445"/>
                  <a:ext cx="2084017"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Delivery capacity and throughput</a:t>
                  </a:r>
                </a:p>
              </p:txBody>
            </p:sp>
            <p:sp>
              <p:nvSpPr>
                <p:cNvPr id="173" name="TextBox 172">
                  <a:extLst>
                    <a:ext uri="{FF2B5EF4-FFF2-40B4-BE49-F238E27FC236}">
                      <a16:creationId xmlns:a16="http://schemas.microsoft.com/office/drawing/2014/main" id="{17C76064-35A3-45EA-BF92-BCFCC0E760DC}"/>
                    </a:ext>
                  </a:extLst>
                </p:cNvPr>
                <p:cNvSpPr txBox="1"/>
                <p:nvPr/>
              </p:nvSpPr>
              <p:spPr>
                <a:xfrm>
                  <a:off x="4604451" y="2081751"/>
                  <a:ext cx="1734713"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Is constrained by</a:t>
                  </a:r>
                </a:p>
              </p:txBody>
            </p:sp>
            <p:sp>
              <p:nvSpPr>
                <p:cNvPr id="174" name="TextBox 173">
                  <a:extLst>
                    <a:ext uri="{FF2B5EF4-FFF2-40B4-BE49-F238E27FC236}">
                      <a16:creationId xmlns:a16="http://schemas.microsoft.com/office/drawing/2014/main" id="{5291BB68-BD15-43B0-B1CE-01CE3F2DB601}"/>
                    </a:ext>
                  </a:extLst>
                </p:cNvPr>
                <p:cNvSpPr txBox="1"/>
                <p:nvPr/>
              </p:nvSpPr>
              <p:spPr>
                <a:xfrm>
                  <a:off x="4809286" y="3324412"/>
                  <a:ext cx="2303388" cy="298912"/>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100" b="1" i="0" u="none" strike="noStrike" kern="0" cap="none" spc="0" normalizeH="0" baseline="0" noProof="0" dirty="0">
                      <a:ln>
                        <a:noFill/>
                      </a:ln>
                      <a:solidFill>
                        <a:srgbClr val="B0C534"/>
                      </a:solidFill>
                      <a:effectLst/>
                      <a:uLnTx/>
                      <a:uFillTx/>
                      <a:latin typeface="Roboto Condensed Light" panose="020B0604020202020204" charset="0"/>
                    </a:rPr>
                    <a:t>Product delivery pipeline</a:t>
                  </a:r>
                </a:p>
              </p:txBody>
            </p:sp>
            <p:sp>
              <p:nvSpPr>
                <p:cNvPr id="175" name="Text Placeholder 2">
                  <a:extLst>
                    <a:ext uri="{FF2B5EF4-FFF2-40B4-BE49-F238E27FC236}">
                      <a16:creationId xmlns:a16="http://schemas.microsoft.com/office/drawing/2014/main" id="{1DA1056E-55DE-444B-A152-227D4A946CDE}"/>
                    </a:ext>
                  </a:extLst>
                </p:cNvPr>
                <p:cNvSpPr txBox="1">
                  <a:spLocks/>
                </p:cNvSpPr>
                <p:nvPr/>
              </p:nvSpPr>
              <p:spPr>
                <a:xfrm>
                  <a:off x="4696333" y="4825908"/>
                  <a:ext cx="4717886" cy="343578"/>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20000"/>
                    </a:spcBef>
                    <a:spcAft>
                      <a:spcPct val="0"/>
                    </a:spcAft>
                    <a:buClr>
                      <a:srgbClr val="333333"/>
                    </a:buClr>
                    <a:buSzPct val="120000"/>
                    <a:buFont typeface="Arial" pitchFamily="34" charset="0"/>
                    <a:buNone/>
                    <a:tabLst/>
                    <a:defRPr/>
                  </a:pPr>
                  <a:r>
                    <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Adapted from:</a:t>
                  </a:r>
                  <a:r>
                    <a:rPr kumimoji="0" lang="en-CA" sz="1000" b="0"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 romanpichler, 2016.</a:t>
                  </a:r>
                  <a:endPar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endParaRPr>
                </a:p>
              </p:txBody>
            </p:sp>
            <p:grpSp>
              <p:nvGrpSpPr>
                <p:cNvPr id="176" name="Group 175">
                  <a:extLst>
                    <a:ext uri="{FF2B5EF4-FFF2-40B4-BE49-F238E27FC236}">
                      <a16:creationId xmlns:a16="http://schemas.microsoft.com/office/drawing/2014/main" id="{240EE1BF-C3E8-49C4-ADE8-B14AB5EC252E}"/>
                    </a:ext>
                  </a:extLst>
                </p:cNvPr>
                <p:cNvGrpSpPr/>
                <p:nvPr/>
              </p:nvGrpSpPr>
              <p:grpSpPr>
                <a:xfrm>
                  <a:off x="7493688" y="1738476"/>
                  <a:ext cx="1297439" cy="2106138"/>
                  <a:chOff x="7493688" y="1738476"/>
                  <a:chExt cx="1297439" cy="2106138"/>
                </a:xfrm>
              </p:grpSpPr>
              <p:sp>
                <p:nvSpPr>
                  <p:cNvPr id="177" name="TextBox 176">
                    <a:extLst>
                      <a:ext uri="{FF2B5EF4-FFF2-40B4-BE49-F238E27FC236}">
                        <a16:creationId xmlns:a16="http://schemas.microsoft.com/office/drawing/2014/main" id="{16E22533-DCB2-40B9-90DC-36FB8408826D}"/>
                      </a:ext>
                    </a:extLst>
                  </p:cNvPr>
                  <p:cNvSpPr txBox="1"/>
                  <p:nvPr/>
                </p:nvSpPr>
                <p:spPr>
                  <a:xfrm>
                    <a:off x="7493688" y="2810267"/>
                    <a:ext cx="1297439" cy="527493"/>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Business value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Realization</a:t>
                    </a:r>
                  </a:p>
                </p:txBody>
              </p:sp>
              <p:sp>
                <p:nvSpPr>
                  <p:cNvPr id="178" name="Rounded Rectangle 3">
                    <a:extLst>
                      <a:ext uri="{FF2B5EF4-FFF2-40B4-BE49-F238E27FC236}">
                        <a16:creationId xmlns:a16="http://schemas.microsoft.com/office/drawing/2014/main" id="{087B46BC-9AF0-4683-B5EE-AD22330EF9AC}"/>
                      </a:ext>
                    </a:extLst>
                  </p:cNvPr>
                  <p:cNvSpPr/>
                  <p:nvPr/>
                </p:nvSpPr>
                <p:spPr>
                  <a:xfrm>
                    <a:off x="7493688" y="2606917"/>
                    <a:ext cx="1297438" cy="1237697"/>
                  </a:xfrm>
                  <a:prstGeom prst="roundRect">
                    <a:avLst/>
                  </a:prstGeom>
                  <a:no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43F54"/>
                      </a:solidFill>
                      <a:effectLst/>
                      <a:uLnTx/>
                      <a:uFillTx/>
                      <a:latin typeface="Roboto Condensed Light" panose="020B0604020202020204" charset="0"/>
                      <a:ea typeface="+mn-ea"/>
                      <a:cs typeface="+mn-cs"/>
                    </a:endParaRPr>
                  </a:p>
                </p:txBody>
              </p:sp>
              <p:sp>
                <p:nvSpPr>
                  <p:cNvPr id="179" name="U-Turn Arrow 4">
                    <a:extLst>
                      <a:ext uri="{FF2B5EF4-FFF2-40B4-BE49-F238E27FC236}">
                        <a16:creationId xmlns:a16="http://schemas.microsoft.com/office/drawing/2014/main" id="{7CAD90AB-0D87-41A6-8EAF-C1313296471A}"/>
                      </a:ext>
                    </a:extLst>
                  </p:cNvPr>
                  <p:cNvSpPr/>
                  <p:nvPr/>
                </p:nvSpPr>
                <p:spPr>
                  <a:xfrm>
                    <a:off x="7711761" y="1738476"/>
                    <a:ext cx="861294" cy="859655"/>
                  </a:xfrm>
                  <a:prstGeom prst="uturnArrow">
                    <a:avLst>
                      <a:gd name="adj1" fmla="val 25000"/>
                      <a:gd name="adj2" fmla="val 25000"/>
                      <a:gd name="adj3" fmla="val 0"/>
                      <a:gd name="adj4" fmla="val 43750"/>
                      <a:gd name="adj5" fmla="val 75000"/>
                    </a:avLst>
                  </a:prstGeom>
                  <a:solidFill>
                    <a:srgbClr val="FFFFFF"/>
                  </a:solid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grpSp>
          </p:grpSp>
          <p:grpSp>
            <p:nvGrpSpPr>
              <p:cNvPr id="4" name="Group 3">
                <a:extLst>
                  <a:ext uri="{FF2B5EF4-FFF2-40B4-BE49-F238E27FC236}">
                    <a16:creationId xmlns:a16="http://schemas.microsoft.com/office/drawing/2014/main" id="{EE85C0AC-FE55-4506-8799-01E107763E33}"/>
                  </a:ext>
                </a:extLst>
              </p:cNvPr>
              <p:cNvGrpSpPr/>
              <p:nvPr/>
            </p:nvGrpSpPr>
            <p:grpSpPr>
              <a:xfrm>
                <a:off x="3540168" y="4025342"/>
                <a:ext cx="890436" cy="1579481"/>
                <a:chOff x="3582639" y="4333955"/>
                <a:chExt cx="890436" cy="1579481"/>
              </a:xfrm>
            </p:grpSpPr>
            <p:sp>
              <p:nvSpPr>
                <p:cNvPr id="180" name="Freeform 126">
                  <a:extLst>
                    <a:ext uri="{FF2B5EF4-FFF2-40B4-BE49-F238E27FC236}">
                      <a16:creationId xmlns:a16="http://schemas.microsoft.com/office/drawing/2014/main" id="{6A8DB88E-2620-4AE9-8DDD-BBAD895215CF}"/>
                    </a:ext>
                  </a:extLst>
                </p:cNvPr>
                <p:cNvSpPr/>
                <p:nvPr/>
              </p:nvSpPr>
              <p:spPr>
                <a:xfrm>
                  <a:off x="3582639" y="5515247"/>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Tiered product backlog</a:t>
                  </a:r>
                </a:p>
              </p:txBody>
            </p:sp>
            <p:grpSp>
              <p:nvGrpSpPr>
                <p:cNvPr id="181" name="Group 180">
                  <a:extLst>
                    <a:ext uri="{FF2B5EF4-FFF2-40B4-BE49-F238E27FC236}">
                      <a16:creationId xmlns:a16="http://schemas.microsoft.com/office/drawing/2014/main" id="{C0671260-8A01-4172-B6B2-0309AF11C330}"/>
                    </a:ext>
                  </a:extLst>
                </p:cNvPr>
                <p:cNvGrpSpPr/>
                <p:nvPr/>
              </p:nvGrpSpPr>
              <p:grpSpPr>
                <a:xfrm>
                  <a:off x="3765664" y="4333955"/>
                  <a:ext cx="507333" cy="1249298"/>
                  <a:chOff x="1079275" y="1658199"/>
                  <a:chExt cx="2016366" cy="4965257"/>
                </a:xfrm>
              </p:grpSpPr>
              <p:grpSp>
                <p:nvGrpSpPr>
                  <p:cNvPr id="182" name="Group 181">
                    <a:extLst>
                      <a:ext uri="{FF2B5EF4-FFF2-40B4-BE49-F238E27FC236}">
                        <a16:creationId xmlns:a16="http://schemas.microsoft.com/office/drawing/2014/main" id="{085DA545-461F-4D36-A627-60644D89820E}"/>
                      </a:ext>
                    </a:extLst>
                  </p:cNvPr>
                  <p:cNvGrpSpPr/>
                  <p:nvPr/>
                </p:nvGrpSpPr>
                <p:grpSpPr>
                  <a:xfrm>
                    <a:off x="1104012" y="4769202"/>
                    <a:ext cx="1953156" cy="1854254"/>
                    <a:chOff x="9167341" y="3945732"/>
                    <a:chExt cx="2196878" cy="1899435"/>
                  </a:xfrm>
                </p:grpSpPr>
                <p:grpSp>
                  <p:nvGrpSpPr>
                    <p:cNvPr id="234" name="Group 233">
                      <a:extLst>
                        <a:ext uri="{FF2B5EF4-FFF2-40B4-BE49-F238E27FC236}">
                          <a16:creationId xmlns:a16="http://schemas.microsoft.com/office/drawing/2014/main" id="{B379518F-5593-476B-8EAC-416BBB623CB7}"/>
                        </a:ext>
                      </a:extLst>
                    </p:cNvPr>
                    <p:cNvGrpSpPr/>
                    <p:nvPr/>
                  </p:nvGrpSpPr>
                  <p:grpSpPr>
                    <a:xfrm>
                      <a:off x="9167341" y="3945732"/>
                      <a:ext cx="2196878" cy="1899435"/>
                      <a:chOff x="4094667" y="3883635"/>
                      <a:chExt cx="2196878" cy="1899435"/>
                    </a:xfrm>
                  </p:grpSpPr>
                  <p:grpSp>
                    <p:nvGrpSpPr>
                      <p:cNvPr id="239" name="Group 238">
                        <a:extLst>
                          <a:ext uri="{FF2B5EF4-FFF2-40B4-BE49-F238E27FC236}">
                            <a16:creationId xmlns:a16="http://schemas.microsoft.com/office/drawing/2014/main" id="{2AC109A0-D657-4CB5-B997-93B4618211CB}"/>
                          </a:ext>
                        </a:extLst>
                      </p:cNvPr>
                      <p:cNvGrpSpPr/>
                      <p:nvPr/>
                    </p:nvGrpSpPr>
                    <p:grpSpPr>
                      <a:xfrm>
                        <a:off x="4094667" y="4254804"/>
                        <a:ext cx="2191747" cy="1528266"/>
                        <a:chOff x="9013793" y="7690035"/>
                        <a:chExt cx="6350065" cy="3655638"/>
                      </a:xfrm>
                    </p:grpSpPr>
                    <p:sp>
                      <p:nvSpPr>
                        <p:cNvPr id="246" name="Freeform 1">
                          <a:extLst>
                            <a:ext uri="{FF2B5EF4-FFF2-40B4-BE49-F238E27FC236}">
                              <a16:creationId xmlns:a16="http://schemas.microsoft.com/office/drawing/2014/main" id="{68575171-AAEB-430F-9E50-FACEBC355D08}"/>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7" name="Freeform 2">
                          <a:extLst>
                            <a:ext uri="{FF2B5EF4-FFF2-40B4-BE49-F238E27FC236}">
                              <a16:creationId xmlns:a16="http://schemas.microsoft.com/office/drawing/2014/main" id="{0EA97FBB-C420-4E34-8AA1-4546D4BAF135}"/>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8" name="Freeform 3">
                          <a:extLst>
                            <a:ext uri="{FF2B5EF4-FFF2-40B4-BE49-F238E27FC236}">
                              <a16:creationId xmlns:a16="http://schemas.microsoft.com/office/drawing/2014/main" id="{A044E7F4-92A7-43D1-BDE0-D43A4BA4135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40" name="Group 239">
                        <a:extLst>
                          <a:ext uri="{FF2B5EF4-FFF2-40B4-BE49-F238E27FC236}">
                            <a16:creationId xmlns:a16="http://schemas.microsoft.com/office/drawing/2014/main" id="{25CFB4A9-8512-4EFD-BDDB-F0187C930C3B}"/>
                          </a:ext>
                        </a:extLst>
                      </p:cNvPr>
                      <p:cNvGrpSpPr/>
                      <p:nvPr/>
                    </p:nvGrpSpPr>
                    <p:grpSpPr>
                      <a:xfrm>
                        <a:off x="4099687" y="3883635"/>
                        <a:ext cx="2191858" cy="1555569"/>
                        <a:chOff x="9013793" y="7690035"/>
                        <a:chExt cx="6350387" cy="3720947"/>
                      </a:xfrm>
                    </p:grpSpPr>
                    <p:sp>
                      <p:nvSpPr>
                        <p:cNvPr id="241" name="Freeform 1">
                          <a:extLst>
                            <a:ext uri="{FF2B5EF4-FFF2-40B4-BE49-F238E27FC236}">
                              <a16:creationId xmlns:a16="http://schemas.microsoft.com/office/drawing/2014/main" id="{52590B62-1D4C-421D-89C0-561C6AC635DC}"/>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2" name="Freeform 2">
                          <a:extLst>
                            <a:ext uri="{FF2B5EF4-FFF2-40B4-BE49-F238E27FC236}">
                              <a16:creationId xmlns:a16="http://schemas.microsoft.com/office/drawing/2014/main" id="{23F46027-B359-42F8-9C01-FDDF554398B0}"/>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3" name="Freeform 3">
                          <a:extLst>
                            <a:ext uri="{FF2B5EF4-FFF2-40B4-BE49-F238E27FC236}">
                              <a16:creationId xmlns:a16="http://schemas.microsoft.com/office/drawing/2014/main" id="{07ACDCC9-5D10-4861-A278-278E9ECA55B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4" name="Freeform 2">
                          <a:extLst>
                            <a:ext uri="{FF2B5EF4-FFF2-40B4-BE49-F238E27FC236}">
                              <a16:creationId xmlns:a16="http://schemas.microsoft.com/office/drawing/2014/main" id="{262C2964-C54A-4D3C-B4C8-885A7AD0B7B3}"/>
                            </a:ext>
                          </a:extLst>
                        </p:cNvPr>
                        <p:cNvSpPr>
                          <a:spLocks noChangeArrowheads="1"/>
                        </p:cNvSpPr>
                        <p:nvPr/>
                      </p:nvSpPr>
                      <p:spPr bwMode="auto">
                        <a:xfrm>
                          <a:off x="12189146" y="9310694"/>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5" name="Freeform 3">
                          <a:extLst>
                            <a:ext uri="{FF2B5EF4-FFF2-40B4-BE49-F238E27FC236}">
                              <a16:creationId xmlns:a16="http://schemas.microsoft.com/office/drawing/2014/main" id="{D1EF8DA1-E345-4315-BEB4-4159AF01943A}"/>
                            </a:ext>
                          </a:extLst>
                        </p:cNvPr>
                        <p:cNvSpPr>
                          <a:spLocks noChangeArrowheads="1"/>
                        </p:cNvSpPr>
                        <p:nvPr/>
                      </p:nvSpPr>
                      <p:spPr bwMode="auto">
                        <a:xfrm>
                          <a:off x="9014115" y="9310694"/>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35" name="Rectangle 234">
                      <a:extLst>
                        <a:ext uri="{FF2B5EF4-FFF2-40B4-BE49-F238E27FC236}">
                          <a16:creationId xmlns:a16="http://schemas.microsoft.com/office/drawing/2014/main" id="{D04C91B4-D46E-4BE9-9169-C507D7CC768E}"/>
                        </a:ext>
                      </a:extLst>
                    </p:cNvPr>
                    <p:cNvSpPr/>
                    <p:nvPr/>
                  </p:nvSpPr>
                  <p:spPr>
                    <a:xfrm rot="19691976" flipV="1">
                      <a:off x="9468009" y="4382566"/>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6" name="Rectangle 235">
                      <a:extLst>
                        <a:ext uri="{FF2B5EF4-FFF2-40B4-BE49-F238E27FC236}">
                          <a16:creationId xmlns:a16="http://schemas.microsoft.com/office/drawing/2014/main" id="{60793B6B-2DF7-403D-873A-79095AE55951}"/>
                        </a:ext>
                      </a:extLst>
                    </p:cNvPr>
                    <p:cNvSpPr/>
                    <p:nvPr/>
                  </p:nvSpPr>
                  <p:spPr>
                    <a:xfrm rot="19691976" flipV="1">
                      <a:off x="9681642" y="45165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7" name="Rectangle 236">
                      <a:extLst>
                        <a:ext uri="{FF2B5EF4-FFF2-40B4-BE49-F238E27FC236}">
                          <a16:creationId xmlns:a16="http://schemas.microsoft.com/office/drawing/2014/main" id="{AF50BD3C-9A2C-4653-B844-60601CBCCCA9}"/>
                        </a:ext>
                      </a:extLst>
                    </p:cNvPr>
                    <p:cNvSpPr/>
                    <p:nvPr/>
                  </p:nvSpPr>
                  <p:spPr>
                    <a:xfrm rot="19691976" flipV="1">
                      <a:off x="9876023" y="464852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8" name="Rectangle 237">
                      <a:extLst>
                        <a:ext uri="{FF2B5EF4-FFF2-40B4-BE49-F238E27FC236}">
                          <a16:creationId xmlns:a16="http://schemas.microsoft.com/office/drawing/2014/main" id="{8CD5C7DC-9BEF-4A36-8909-1E5D9A4CE10E}"/>
                        </a:ext>
                      </a:extLst>
                    </p:cNvPr>
                    <p:cNvSpPr/>
                    <p:nvPr/>
                  </p:nvSpPr>
                  <p:spPr>
                    <a:xfrm rot="19691976" flipV="1">
                      <a:off x="10072989" y="479278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3" name="Group 182">
                    <a:extLst>
                      <a:ext uri="{FF2B5EF4-FFF2-40B4-BE49-F238E27FC236}">
                        <a16:creationId xmlns:a16="http://schemas.microsoft.com/office/drawing/2014/main" id="{13397AC4-4E34-44A9-A50D-8657E47EBF97}"/>
                      </a:ext>
                    </a:extLst>
                  </p:cNvPr>
                  <p:cNvGrpSpPr/>
                  <p:nvPr/>
                </p:nvGrpSpPr>
                <p:grpSpPr>
                  <a:xfrm>
                    <a:off x="1120456" y="3896368"/>
                    <a:ext cx="1961199" cy="1874329"/>
                    <a:chOff x="4896249" y="2011917"/>
                    <a:chExt cx="2205925" cy="1920000"/>
                  </a:xfrm>
                </p:grpSpPr>
                <p:grpSp>
                  <p:nvGrpSpPr>
                    <p:cNvPr id="220" name="Group 219">
                      <a:extLst>
                        <a:ext uri="{FF2B5EF4-FFF2-40B4-BE49-F238E27FC236}">
                          <a16:creationId xmlns:a16="http://schemas.microsoft.com/office/drawing/2014/main" id="{F0B0028E-4A89-4559-96ED-9AA391DCE42E}"/>
                        </a:ext>
                      </a:extLst>
                    </p:cNvPr>
                    <p:cNvGrpSpPr/>
                    <p:nvPr/>
                  </p:nvGrpSpPr>
                  <p:grpSpPr>
                    <a:xfrm>
                      <a:off x="4896249" y="2011917"/>
                      <a:ext cx="2205925" cy="1920000"/>
                      <a:chOff x="7334479" y="1793880"/>
                      <a:chExt cx="2205925" cy="1920000"/>
                    </a:xfrm>
                  </p:grpSpPr>
                  <p:grpSp>
                    <p:nvGrpSpPr>
                      <p:cNvPr id="226" name="Group 225">
                        <a:extLst>
                          <a:ext uri="{FF2B5EF4-FFF2-40B4-BE49-F238E27FC236}">
                            <a16:creationId xmlns:a16="http://schemas.microsoft.com/office/drawing/2014/main" id="{053E9B54-5F87-44C0-B5ED-BD15A967EE69}"/>
                          </a:ext>
                        </a:extLst>
                      </p:cNvPr>
                      <p:cNvGrpSpPr/>
                      <p:nvPr/>
                    </p:nvGrpSpPr>
                    <p:grpSpPr>
                      <a:xfrm>
                        <a:off x="7334479" y="2206821"/>
                        <a:ext cx="2205838" cy="1507059"/>
                        <a:chOff x="9031287" y="8812076"/>
                        <a:chExt cx="6390890" cy="3604913"/>
                      </a:xfrm>
                    </p:grpSpPr>
                    <p:sp>
                      <p:nvSpPr>
                        <p:cNvPr id="231" name="Freeform 1">
                          <a:extLst>
                            <a:ext uri="{FF2B5EF4-FFF2-40B4-BE49-F238E27FC236}">
                              <a16:creationId xmlns:a16="http://schemas.microsoft.com/office/drawing/2014/main" id="{18A1D8B2-D8CC-4ABC-A170-3D6B5FDF2071}"/>
                            </a:ext>
                          </a:extLst>
                        </p:cNvPr>
                        <p:cNvSpPr>
                          <a:spLocks noChangeArrowheads="1"/>
                        </p:cNvSpPr>
                        <p:nvPr/>
                      </p:nvSpPr>
                      <p:spPr bwMode="auto">
                        <a:xfrm>
                          <a:off x="9072115" y="8812076"/>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2" name="Freeform 2">
                          <a:extLst>
                            <a:ext uri="{FF2B5EF4-FFF2-40B4-BE49-F238E27FC236}">
                              <a16:creationId xmlns:a16="http://schemas.microsoft.com/office/drawing/2014/main" id="{B39F7A29-611C-4633-9EB7-8A252CDB6116}"/>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3" name="Freeform 3">
                          <a:extLst>
                            <a:ext uri="{FF2B5EF4-FFF2-40B4-BE49-F238E27FC236}">
                              <a16:creationId xmlns:a16="http://schemas.microsoft.com/office/drawing/2014/main" id="{7A4A128A-1A14-4A2B-9394-D0D52EE258DF}"/>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27" name="Group 226">
                        <a:extLst>
                          <a:ext uri="{FF2B5EF4-FFF2-40B4-BE49-F238E27FC236}">
                            <a16:creationId xmlns:a16="http://schemas.microsoft.com/office/drawing/2014/main" id="{A2907528-6688-4D3A-9645-3CFA27795E3A}"/>
                          </a:ext>
                        </a:extLst>
                      </p:cNvPr>
                      <p:cNvGrpSpPr/>
                      <p:nvPr/>
                    </p:nvGrpSpPr>
                    <p:grpSpPr>
                      <a:xfrm>
                        <a:off x="7348657" y="1793880"/>
                        <a:ext cx="2191747" cy="1528265"/>
                        <a:chOff x="9031287" y="8761351"/>
                        <a:chExt cx="6350065" cy="3655638"/>
                      </a:xfrm>
                    </p:grpSpPr>
                    <p:sp>
                      <p:nvSpPr>
                        <p:cNvPr id="228" name="Freeform 1">
                          <a:extLst>
                            <a:ext uri="{FF2B5EF4-FFF2-40B4-BE49-F238E27FC236}">
                              <a16:creationId xmlns:a16="http://schemas.microsoft.com/office/drawing/2014/main" id="{B0254476-C78D-40B7-9041-17145B53805D}"/>
                            </a:ext>
                          </a:extLst>
                        </p:cNvPr>
                        <p:cNvSpPr>
                          <a:spLocks noChangeArrowheads="1"/>
                        </p:cNvSpPr>
                        <p:nvPr/>
                      </p:nvSpPr>
                      <p:spPr bwMode="auto">
                        <a:xfrm>
                          <a:off x="9031290" y="8761351"/>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29" name="Freeform 2">
                          <a:extLst>
                            <a:ext uri="{FF2B5EF4-FFF2-40B4-BE49-F238E27FC236}">
                              <a16:creationId xmlns:a16="http://schemas.microsoft.com/office/drawing/2014/main" id="{5607924F-AAD7-494A-9C43-B0BD09E709D1}"/>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0" name="Freeform 3">
                          <a:extLst>
                            <a:ext uri="{FF2B5EF4-FFF2-40B4-BE49-F238E27FC236}">
                              <a16:creationId xmlns:a16="http://schemas.microsoft.com/office/drawing/2014/main" id="{A0FECC4A-D192-489D-820C-EC78FC59AB54}"/>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grpSp>
                  <p:nvGrpSpPr>
                    <p:cNvPr id="221" name="Group 220">
                      <a:extLst>
                        <a:ext uri="{FF2B5EF4-FFF2-40B4-BE49-F238E27FC236}">
                          <a16:creationId xmlns:a16="http://schemas.microsoft.com/office/drawing/2014/main" id="{C06BE1FF-75D7-4DA6-B9A8-7F7C0590E9DB}"/>
                        </a:ext>
                      </a:extLst>
                    </p:cNvPr>
                    <p:cNvGrpSpPr/>
                    <p:nvPr/>
                  </p:nvGrpSpPr>
                  <p:grpSpPr>
                    <a:xfrm>
                      <a:off x="5149313" y="2415192"/>
                      <a:ext cx="1721537" cy="490652"/>
                      <a:chOff x="5149313" y="2415192"/>
                      <a:chExt cx="1721537" cy="490652"/>
                    </a:xfrm>
                  </p:grpSpPr>
                  <p:sp>
                    <p:nvSpPr>
                      <p:cNvPr id="222" name="Rectangle 221">
                        <a:extLst>
                          <a:ext uri="{FF2B5EF4-FFF2-40B4-BE49-F238E27FC236}">
                            <a16:creationId xmlns:a16="http://schemas.microsoft.com/office/drawing/2014/main" id="{FEC0A6C2-DB3E-40B9-BAE1-5C2D813D11B9}"/>
                          </a:ext>
                        </a:extLst>
                      </p:cNvPr>
                      <p:cNvSpPr/>
                      <p:nvPr/>
                    </p:nvSpPr>
                    <p:spPr>
                      <a:xfrm rot="19691976" flipV="1">
                        <a:off x="5149313" y="2415192"/>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3" name="Rectangle 222">
                        <a:extLst>
                          <a:ext uri="{FF2B5EF4-FFF2-40B4-BE49-F238E27FC236}">
                            <a16:creationId xmlns:a16="http://schemas.microsoft.com/office/drawing/2014/main" id="{E7ECA147-12C5-4DC8-8A9D-15A595121019}"/>
                          </a:ext>
                        </a:extLst>
                      </p:cNvPr>
                      <p:cNvSpPr/>
                      <p:nvPr/>
                    </p:nvSpPr>
                    <p:spPr>
                      <a:xfrm rot="19691976" flipV="1">
                        <a:off x="5399413" y="2587418"/>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4" name="Rectangle 223">
                        <a:extLst>
                          <a:ext uri="{FF2B5EF4-FFF2-40B4-BE49-F238E27FC236}">
                            <a16:creationId xmlns:a16="http://schemas.microsoft.com/office/drawing/2014/main" id="{768BBEE2-AD4C-4A3E-8255-5D36245B5719}"/>
                          </a:ext>
                        </a:extLst>
                      </p:cNvPr>
                      <p:cNvSpPr/>
                      <p:nvPr/>
                    </p:nvSpPr>
                    <p:spPr>
                      <a:xfrm rot="19691976" flipV="1">
                        <a:off x="5625586" y="2721599"/>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5" name="Rectangle 224">
                        <a:extLst>
                          <a:ext uri="{FF2B5EF4-FFF2-40B4-BE49-F238E27FC236}">
                            <a16:creationId xmlns:a16="http://schemas.microsoft.com/office/drawing/2014/main" id="{33574F46-E72A-47DD-8F1A-5ACE17991740}"/>
                          </a:ext>
                        </a:extLst>
                      </p:cNvPr>
                      <p:cNvSpPr/>
                      <p:nvPr/>
                    </p:nvSpPr>
                    <p:spPr>
                      <a:xfrm rot="19691976" flipV="1">
                        <a:off x="5825167" y="286012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nvGrpSpPr>
                  <p:cNvPr id="184" name="Group 183">
                    <a:extLst>
                      <a:ext uri="{FF2B5EF4-FFF2-40B4-BE49-F238E27FC236}">
                        <a16:creationId xmlns:a16="http://schemas.microsoft.com/office/drawing/2014/main" id="{2C8B6F8F-E4BC-4601-A340-B4A481E31D90}"/>
                      </a:ext>
                    </a:extLst>
                  </p:cNvPr>
                  <p:cNvGrpSpPr/>
                  <p:nvPr/>
                </p:nvGrpSpPr>
                <p:grpSpPr>
                  <a:xfrm>
                    <a:off x="1134459" y="2922385"/>
                    <a:ext cx="1961182" cy="1873214"/>
                    <a:chOff x="7350655" y="1701761"/>
                    <a:chExt cx="2205906" cy="1918857"/>
                  </a:xfrm>
                </p:grpSpPr>
                <p:grpSp>
                  <p:nvGrpSpPr>
                    <p:cNvPr id="207" name="Group 206">
                      <a:extLst>
                        <a:ext uri="{FF2B5EF4-FFF2-40B4-BE49-F238E27FC236}">
                          <a16:creationId xmlns:a16="http://schemas.microsoft.com/office/drawing/2014/main" id="{1DA9AD8D-FCFA-4F60-AD11-918F242B1245}"/>
                        </a:ext>
                      </a:extLst>
                    </p:cNvPr>
                    <p:cNvGrpSpPr/>
                    <p:nvPr/>
                  </p:nvGrpSpPr>
                  <p:grpSpPr>
                    <a:xfrm>
                      <a:off x="7350655" y="1701761"/>
                      <a:ext cx="2205906" cy="1918857"/>
                      <a:chOff x="9589129" y="1533694"/>
                      <a:chExt cx="2205906" cy="1918857"/>
                    </a:xfrm>
                  </p:grpSpPr>
                  <p:grpSp>
                    <p:nvGrpSpPr>
                      <p:cNvPr id="212" name="Group 211">
                        <a:extLst>
                          <a:ext uri="{FF2B5EF4-FFF2-40B4-BE49-F238E27FC236}">
                            <a16:creationId xmlns:a16="http://schemas.microsoft.com/office/drawing/2014/main" id="{1649D104-BDDB-4354-9A77-CF1696410923}"/>
                          </a:ext>
                        </a:extLst>
                      </p:cNvPr>
                      <p:cNvGrpSpPr/>
                      <p:nvPr/>
                    </p:nvGrpSpPr>
                    <p:grpSpPr>
                      <a:xfrm>
                        <a:off x="9589129" y="1925867"/>
                        <a:ext cx="2191746" cy="1526684"/>
                        <a:chOff x="9013793" y="2910462"/>
                        <a:chExt cx="6350062" cy="3651855"/>
                      </a:xfrm>
                    </p:grpSpPr>
                    <p:sp>
                      <p:nvSpPr>
                        <p:cNvPr id="217" name="Freeform 10">
                          <a:extLst>
                            <a:ext uri="{FF2B5EF4-FFF2-40B4-BE49-F238E27FC236}">
                              <a16:creationId xmlns:a16="http://schemas.microsoft.com/office/drawing/2014/main" id="{DF587E83-3EF2-4C73-B194-B39C9760F037}"/>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8" name="Freeform 11">
                          <a:extLst>
                            <a:ext uri="{FF2B5EF4-FFF2-40B4-BE49-F238E27FC236}">
                              <a16:creationId xmlns:a16="http://schemas.microsoft.com/office/drawing/2014/main" id="{52F122AD-C2E6-4583-97C1-F9FA7413462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9" name="Freeform 12">
                          <a:extLst>
                            <a:ext uri="{FF2B5EF4-FFF2-40B4-BE49-F238E27FC236}">
                              <a16:creationId xmlns:a16="http://schemas.microsoft.com/office/drawing/2014/main" id="{6C2A66F6-8879-4695-BC55-9D2955505DE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13" name="Group 212">
                        <a:extLst>
                          <a:ext uri="{FF2B5EF4-FFF2-40B4-BE49-F238E27FC236}">
                            <a16:creationId xmlns:a16="http://schemas.microsoft.com/office/drawing/2014/main" id="{10914B50-80AA-4144-A93F-5D142CDEDCCE}"/>
                          </a:ext>
                        </a:extLst>
                      </p:cNvPr>
                      <p:cNvGrpSpPr/>
                      <p:nvPr/>
                    </p:nvGrpSpPr>
                    <p:grpSpPr>
                      <a:xfrm>
                        <a:off x="9603289" y="1533694"/>
                        <a:ext cx="2191746" cy="1526684"/>
                        <a:chOff x="9013793" y="2910462"/>
                        <a:chExt cx="6350062" cy="3651855"/>
                      </a:xfrm>
                    </p:grpSpPr>
                    <p:sp>
                      <p:nvSpPr>
                        <p:cNvPr id="214" name="Freeform 10">
                          <a:extLst>
                            <a:ext uri="{FF2B5EF4-FFF2-40B4-BE49-F238E27FC236}">
                              <a16:creationId xmlns:a16="http://schemas.microsoft.com/office/drawing/2014/main" id="{35D4A4DA-2582-4349-9A9C-4670A952B251}"/>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5" name="Freeform 11">
                          <a:extLst>
                            <a:ext uri="{FF2B5EF4-FFF2-40B4-BE49-F238E27FC236}">
                              <a16:creationId xmlns:a16="http://schemas.microsoft.com/office/drawing/2014/main" id="{CD8112D5-2119-425B-A1BB-F3565D35DF0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6" name="Freeform 12">
                          <a:extLst>
                            <a:ext uri="{FF2B5EF4-FFF2-40B4-BE49-F238E27FC236}">
                              <a16:creationId xmlns:a16="http://schemas.microsoft.com/office/drawing/2014/main" id="{2B259503-BC9F-4FE7-9C56-CBC1F9A39F4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08" name="Rectangle 207">
                      <a:extLst>
                        <a:ext uri="{FF2B5EF4-FFF2-40B4-BE49-F238E27FC236}">
                          <a16:creationId xmlns:a16="http://schemas.microsoft.com/office/drawing/2014/main" id="{7CF72E91-FB0B-4C6E-8909-707F8AA965F8}"/>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09" name="Rectangle 208">
                      <a:extLst>
                        <a:ext uri="{FF2B5EF4-FFF2-40B4-BE49-F238E27FC236}">
                          <a16:creationId xmlns:a16="http://schemas.microsoft.com/office/drawing/2014/main" id="{652E50E5-5ECA-40DF-86F9-B21BA7D52929}"/>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0" name="Rectangle 209">
                      <a:extLst>
                        <a:ext uri="{FF2B5EF4-FFF2-40B4-BE49-F238E27FC236}">
                          <a16:creationId xmlns:a16="http://schemas.microsoft.com/office/drawing/2014/main" id="{96AB6334-39A9-4100-B7F9-83C6748CC15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1" name="Rectangle 210">
                      <a:extLst>
                        <a:ext uri="{FF2B5EF4-FFF2-40B4-BE49-F238E27FC236}">
                          <a16:creationId xmlns:a16="http://schemas.microsoft.com/office/drawing/2014/main" id="{3564F92A-0FE5-4C68-A91E-2BBADE264D4C}"/>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5" name="Group 184">
                    <a:extLst>
                      <a:ext uri="{FF2B5EF4-FFF2-40B4-BE49-F238E27FC236}">
                        <a16:creationId xmlns:a16="http://schemas.microsoft.com/office/drawing/2014/main" id="{88B6F98A-EDA6-436E-A55D-EB2DCEA32531}"/>
                      </a:ext>
                    </a:extLst>
                  </p:cNvPr>
                  <p:cNvGrpSpPr/>
                  <p:nvPr/>
                </p:nvGrpSpPr>
                <p:grpSpPr>
                  <a:xfrm>
                    <a:off x="1079275" y="1658199"/>
                    <a:ext cx="1961182" cy="1873214"/>
                    <a:chOff x="7350655" y="1701761"/>
                    <a:chExt cx="2205906" cy="1918857"/>
                  </a:xfrm>
                </p:grpSpPr>
                <p:grpSp>
                  <p:nvGrpSpPr>
                    <p:cNvPr id="194" name="Group 193">
                      <a:extLst>
                        <a:ext uri="{FF2B5EF4-FFF2-40B4-BE49-F238E27FC236}">
                          <a16:creationId xmlns:a16="http://schemas.microsoft.com/office/drawing/2014/main" id="{B6C12839-9524-4FC5-AE2B-0035BB86B8EA}"/>
                        </a:ext>
                      </a:extLst>
                    </p:cNvPr>
                    <p:cNvGrpSpPr/>
                    <p:nvPr/>
                  </p:nvGrpSpPr>
                  <p:grpSpPr>
                    <a:xfrm>
                      <a:off x="7350655" y="1701761"/>
                      <a:ext cx="2205906" cy="1918857"/>
                      <a:chOff x="9589129" y="1533694"/>
                      <a:chExt cx="2205906" cy="1918857"/>
                    </a:xfrm>
                  </p:grpSpPr>
                  <p:grpSp>
                    <p:nvGrpSpPr>
                      <p:cNvPr id="199" name="Group 198">
                        <a:extLst>
                          <a:ext uri="{FF2B5EF4-FFF2-40B4-BE49-F238E27FC236}">
                            <a16:creationId xmlns:a16="http://schemas.microsoft.com/office/drawing/2014/main" id="{CD8AF4CB-E863-4CD4-921A-B86D6C954469}"/>
                          </a:ext>
                        </a:extLst>
                      </p:cNvPr>
                      <p:cNvGrpSpPr/>
                      <p:nvPr/>
                    </p:nvGrpSpPr>
                    <p:grpSpPr>
                      <a:xfrm>
                        <a:off x="9589129" y="1925867"/>
                        <a:ext cx="2191746" cy="1526684"/>
                        <a:chOff x="9013793" y="2910462"/>
                        <a:chExt cx="6350062" cy="3651855"/>
                      </a:xfrm>
                    </p:grpSpPr>
                    <p:sp>
                      <p:nvSpPr>
                        <p:cNvPr id="204" name="Freeform 10">
                          <a:extLst>
                            <a:ext uri="{FF2B5EF4-FFF2-40B4-BE49-F238E27FC236}">
                              <a16:creationId xmlns:a16="http://schemas.microsoft.com/office/drawing/2014/main" id="{7F570DDD-B554-4F6D-B91B-0A1D2597C62F}"/>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5" name="Freeform 11">
                          <a:extLst>
                            <a:ext uri="{FF2B5EF4-FFF2-40B4-BE49-F238E27FC236}">
                              <a16:creationId xmlns:a16="http://schemas.microsoft.com/office/drawing/2014/main" id="{62569F4C-25BF-4D8C-91E9-0FF83A14EB37}"/>
                            </a:ext>
                          </a:extLst>
                        </p:cNvPr>
                        <p:cNvSpPr>
                          <a:spLocks noChangeArrowheads="1"/>
                        </p:cNvSpPr>
                        <p:nvPr/>
                      </p:nvSpPr>
                      <p:spPr bwMode="auto">
                        <a:xfrm>
                          <a:off x="12188826" y="4442712"/>
                          <a:ext cx="3175029" cy="2096506"/>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6" name="Freeform 12">
                          <a:extLst>
                            <a:ext uri="{FF2B5EF4-FFF2-40B4-BE49-F238E27FC236}">
                              <a16:creationId xmlns:a16="http://schemas.microsoft.com/office/drawing/2014/main" id="{B98FF34B-95E3-49FB-9259-D04FEEC14709}"/>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00" name="Group 199">
                        <a:extLst>
                          <a:ext uri="{FF2B5EF4-FFF2-40B4-BE49-F238E27FC236}">
                            <a16:creationId xmlns:a16="http://schemas.microsoft.com/office/drawing/2014/main" id="{11F763F9-F452-4165-8391-06FB9BE451B3}"/>
                          </a:ext>
                        </a:extLst>
                      </p:cNvPr>
                      <p:cNvGrpSpPr/>
                      <p:nvPr/>
                    </p:nvGrpSpPr>
                    <p:grpSpPr>
                      <a:xfrm>
                        <a:off x="9603289" y="1533694"/>
                        <a:ext cx="2191746" cy="1526684"/>
                        <a:chOff x="9013793" y="2910462"/>
                        <a:chExt cx="6350062" cy="3651855"/>
                      </a:xfrm>
                    </p:grpSpPr>
                    <p:sp>
                      <p:nvSpPr>
                        <p:cNvPr id="201" name="Freeform 10">
                          <a:extLst>
                            <a:ext uri="{FF2B5EF4-FFF2-40B4-BE49-F238E27FC236}">
                              <a16:creationId xmlns:a16="http://schemas.microsoft.com/office/drawing/2014/main" id="{F64754F1-945D-4AEE-AD38-341F9415237B}"/>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2" name="Freeform 11">
                          <a:extLst>
                            <a:ext uri="{FF2B5EF4-FFF2-40B4-BE49-F238E27FC236}">
                              <a16:creationId xmlns:a16="http://schemas.microsoft.com/office/drawing/2014/main" id="{8A0F7596-6D87-44BB-B916-E72F1474CCEE}"/>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3" name="Freeform 12">
                          <a:extLst>
                            <a:ext uri="{FF2B5EF4-FFF2-40B4-BE49-F238E27FC236}">
                              <a16:creationId xmlns:a16="http://schemas.microsoft.com/office/drawing/2014/main" id="{DC4A90D7-595B-4C26-ACF9-630E36FBDCEC}"/>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195" name="Rectangle 194">
                      <a:extLst>
                        <a:ext uri="{FF2B5EF4-FFF2-40B4-BE49-F238E27FC236}">
                          <a16:creationId xmlns:a16="http://schemas.microsoft.com/office/drawing/2014/main" id="{36864551-6136-41FD-9853-C5D56F398D8F}"/>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6" name="Rectangle 195">
                      <a:extLst>
                        <a:ext uri="{FF2B5EF4-FFF2-40B4-BE49-F238E27FC236}">
                          <a16:creationId xmlns:a16="http://schemas.microsoft.com/office/drawing/2014/main" id="{1D9EC0E1-C027-43C8-A291-94C2CF8BCB60}"/>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7" name="Rectangle 196">
                      <a:extLst>
                        <a:ext uri="{FF2B5EF4-FFF2-40B4-BE49-F238E27FC236}">
                          <a16:creationId xmlns:a16="http://schemas.microsoft.com/office/drawing/2014/main" id="{52E9667E-E88C-486A-BAFA-E671AF7BBE0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8" name="Rectangle 197">
                      <a:extLst>
                        <a:ext uri="{FF2B5EF4-FFF2-40B4-BE49-F238E27FC236}">
                          <a16:creationId xmlns:a16="http://schemas.microsoft.com/office/drawing/2014/main" id="{D1DE5E5A-B4AC-4F99-871B-EAFEF500B2D4}"/>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grpSp>
        <p:sp>
          <p:nvSpPr>
            <p:cNvPr id="187" name="Freeform 126">
              <a:extLst>
                <a:ext uri="{FF2B5EF4-FFF2-40B4-BE49-F238E27FC236}">
                  <a16:creationId xmlns:a16="http://schemas.microsoft.com/office/drawing/2014/main" id="{04F65FE8-38E8-4824-875D-C99E6BC1D097}"/>
                </a:ext>
              </a:extLst>
            </p:cNvPr>
            <p:cNvSpPr/>
            <p:nvPr/>
          </p:nvSpPr>
          <p:spPr>
            <a:xfrm>
              <a:off x="4780213" y="4693152"/>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B0C534"/>
                  </a:solidFill>
                  <a:effectLst/>
                  <a:uLnTx/>
                  <a:uFillTx/>
                  <a:latin typeface="Roboto Condensed Light" panose="020B0604020202020204" charset="0"/>
                  <a:ea typeface="+mn-ea"/>
                  <a:cs typeface="+mn-cs"/>
                </a:rPr>
                <a:t>Sprint backlog</a:t>
              </a:r>
            </a:p>
          </p:txBody>
        </p:sp>
      </p:grpSp>
    </p:spTree>
    <p:extLst>
      <p:ext uri="{BB962C8B-B14F-4D97-AF65-F5344CB8AC3E}">
        <p14:creationId xmlns:p14="http://schemas.microsoft.com/office/powerpoint/2010/main" val="29775141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397345" y="1339750"/>
            <a:ext cx="7365911" cy="765704"/>
          </a:xfrm>
        </p:spPr>
        <p:txBody>
          <a:bodyPr/>
          <a:lstStyle/>
          <a:p>
            <a:r>
              <a:rPr lang="en-US" dirty="0">
                <a:solidFill>
                  <a:srgbClr val="F17A26"/>
                </a:solidFill>
              </a:rPr>
              <a:t>Operationally align product delivery to enterprise goals.</a:t>
            </a:r>
          </a:p>
        </p:txBody>
      </p:sp>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p:txBody>
          <a:bodyPr/>
          <a:lstStyle/>
          <a:p>
            <a:r>
              <a:rPr lang="en-US" dirty="0"/>
              <a:t>Info-Tech’s approach</a:t>
            </a:r>
          </a:p>
        </p:txBody>
      </p:sp>
      <p:sp>
        <p:nvSpPr>
          <p:cNvPr id="2" name="Text Placeholder 1">
            <a:extLst>
              <a:ext uri="{FF2B5EF4-FFF2-40B4-BE49-F238E27FC236}">
                <a16:creationId xmlns:a16="http://schemas.microsoft.com/office/drawing/2014/main" id="{6C141872-F576-55BA-F1C0-1AA08358883D}"/>
              </a:ext>
            </a:extLst>
          </p:cNvPr>
          <p:cNvSpPr>
            <a:spLocks noGrp="1"/>
          </p:cNvSpPr>
          <p:nvPr>
            <p:ph type="body" sz="quarter" idx="14"/>
          </p:nvPr>
        </p:nvSpPr>
        <p:spPr>
          <a:xfrm>
            <a:off x="8559384" y="1648758"/>
            <a:ext cx="3030954" cy="4184884"/>
          </a:xfrm>
        </p:spPr>
        <p:txBody>
          <a:bodyPr>
            <a:normAutofit fontScale="85000" lnSpcReduction="20000"/>
          </a:bodyPr>
          <a:lstStyle/>
          <a:p>
            <a:r>
              <a:rPr lang="en-US" dirty="0"/>
              <a:t>Create a common definition of what a product is and identify products in your inventory.</a:t>
            </a:r>
          </a:p>
          <a:p>
            <a:r>
              <a:rPr lang="en-US" dirty="0"/>
              <a:t>Use scaling patterns to build operationally aligned product families.</a:t>
            </a:r>
          </a:p>
          <a:p>
            <a:r>
              <a:rPr lang="en-US" dirty="0"/>
              <a:t>Develop a roadmap strategy to align families and products to enterprise goals and priorities.</a:t>
            </a:r>
          </a:p>
          <a:p>
            <a:r>
              <a:rPr lang="en-US" dirty="0"/>
              <a:t>Use products and families to evaluate the delivery and organizational design improvements.</a:t>
            </a:r>
          </a:p>
        </p:txBody>
      </p:sp>
      <p:sp>
        <p:nvSpPr>
          <p:cNvPr id="12" name="TextBox 11">
            <a:extLst>
              <a:ext uri="{FF2B5EF4-FFF2-40B4-BE49-F238E27FC236}">
                <a16:creationId xmlns:a16="http://schemas.microsoft.com/office/drawing/2014/main" id="{D8DCEB49-21B5-40C9-8A45-30D7DAAE2A59}"/>
              </a:ext>
            </a:extLst>
          </p:cNvPr>
          <p:cNvSpPr txBox="1"/>
          <p:nvPr>
            <p:custDataLst>
              <p:tags r:id="rId1"/>
            </p:custDataLst>
          </p:nvPr>
        </p:nvSpPr>
        <p:spPr>
          <a:xfrm>
            <a:off x="9019259" y="1022154"/>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pic>
        <p:nvPicPr>
          <p:cNvPr id="10" name="Picture 9">
            <a:extLst>
              <a:ext uri="{FF2B5EF4-FFF2-40B4-BE49-F238E27FC236}">
                <a16:creationId xmlns:a16="http://schemas.microsoft.com/office/drawing/2014/main" id="{0791E580-D274-472D-A05A-BF3E98C8EA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0701" y="690018"/>
            <a:ext cx="923025" cy="923025"/>
          </a:xfrm>
          <a:prstGeom prst="rect">
            <a:avLst/>
          </a:prstGeom>
        </p:spPr>
      </p:pic>
      <p:grpSp>
        <p:nvGrpSpPr>
          <p:cNvPr id="8" name="Group 7">
            <a:extLst>
              <a:ext uri="{FF2B5EF4-FFF2-40B4-BE49-F238E27FC236}">
                <a16:creationId xmlns:a16="http://schemas.microsoft.com/office/drawing/2014/main" id="{95285648-C530-4AD0-A1E7-8DCBBF552D7B}"/>
              </a:ext>
            </a:extLst>
          </p:cNvPr>
          <p:cNvGrpSpPr/>
          <p:nvPr/>
        </p:nvGrpSpPr>
        <p:grpSpPr>
          <a:xfrm>
            <a:off x="753234" y="2339918"/>
            <a:ext cx="6632662" cy="3517326"/>
            <a:chOff x="634675" y="1786667"/>
            <a:chExt cx="6632662" cy="3517326"/>
          </a:xfrm>
        </p:grpSpPr>
        <p:graphicFrame>
          <p:nvGraphicFramePr>
            <p:cNvPr id="9" name="Diagram 8">
              <a:extLst>
                <a:ext uri="{FF2B5EF4-FFF2-40B4-BE49-F238E27FC236}">
                  <a16:creationId xmlns:a16="http://schemas.microsoft.com/office/drawing/2014/main" id="{0493605C-60D8-44F7-A18B-B25967EDF445}"/>
                </a:ext>
              </a:extLst>
            </p:cNvPr>
            <p:cNvGraphicFramePr/>
            <p:nvPr/>
          </p:nvGraphicFramePr>
          <p:xfrm>
            <a:off x="1289601" y="1786667"/>
            <a:ext cx="4807193" cy="3190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Arrow: Circular 12">
              <a:extLst>
                <a:ext uri="{FF2B5EF4-FFF2-40B4-BE49-F238E27FC236}">
                  <a16:creationId xmlns:a16="http://schemas.microsoft.com/office/drawing/2014/main" id="{DB0C271A-32EB-4C7C-AC84-B82156A6A926}"/>
                </a:ext>
              </a:extLst>
            </p:cNvPr>
            <p:cNvSpPr/>
            <p:nvPr/>
          </p:nvSpPr>
          <p:spPr>
            <a:xfrm rot="5400000" flipV="1">
              <a:off x="1858857" y="1736937"/>
              <a:ext cx="1253830" cy="1455382"/>
            </a:xfrm>
            <a:prstGeom prst="circular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rPr>
                <a:t>Goals &amp; Strategy </a:t>
              </a:r>
              <a:endParaRPr kumimoji="0" lang="en-CA"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endParaRPr>
            </a:p>
          </p:txBody>
        </p:sp>
        <p:sp>
          <p:nvSpPr>
            <p:cNvPr id="14" name="Arrow: Circular 13">
              <a:extLst>
                <a:ext uri="{FF2B5EF4-FFF2-40B4-BE49-F238E27FC236}">
                  <a16:creationId xmlns:a16="http://schemas.microsoft.com/office/drawing/2014/main" id="{491AD317-FCF2-4B22-B649-AFF52F433ED1}"/>
                </a:ext>
              </a:extLst>
            </p:cNvPr>
            <p:cNvSpPr/>
            <p:nvPr/>
          </p:nvSpPr>
          <p:spPr>
            <a:xfrm rot="5400000" flipH="1">
              <a:off x="4373660" y="2169880"/>
              <a:ext cx="3088072" cy="2699283"/>
            </a:xfrm>
            <a:prstGeom prst="circular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rPr>
                <a:t>Enabling Capabilities</a:t>
              </a:r>
            </a:p>
          </p:txBody>
        </p:sp>
        <p:sp>
          <p:nvSpPr>
            <p:cNvPr id="15" name="Text Placeholder 3">
              <a:extLst>
                <a:ext uri="{FF2B5EF4-FFF2-40B4-BE49-F238E27FC236}">
                  <a16:creationId xmlns:a16="http://schemas.microsoft.com/office/drawing/2014/main" id="{5E66FD50-8262-4991-ABCA-44DCE17E67E7}"/>
                </a:ext>
              </a:extLst>
            </p:cNvPr>
            <p:cNvSpPr txBox="1">
              <a:spLocks/>
            </p:cNvSpPr>
            <p:nvPr/>
          </p:nvSpPr>
          <p:spPr>
            <a:xfrm>
              <a:off x="1289601" y="5001875"/>
              <a:ext cx="4725009" cy="302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u="none" strike="noStrike" kern="1200" cap="none" spc="0" normalizeH="0" baseline="0" noProof="0" dirty="0">
                  <a:ln>
                    <a:noFill/>
                  </a:ln>
                  <a:solidFill>
                    <a:schemeClr val="tx1">
                      <a:lumMod val="50000"/>
                    </a:schemeClr>
                  </a:solidFill>
                  <a:uLnTx/>
                  <a:uFillTx/>
                  <a:latin typeface="Montserrat" panose="00000500000000000000" pitchFamily="2" charset="0"/>
                </a:rPr>
                <a:t>Changes can only be made at the product level</a:t>
              </a:r>
              <a:r>
                <a:rPr kumimoji="0" lang="en-US" sz="1400" i="1" u="none" strike="noStrike" kern="1200" cap="none" spc="0" normalizeH="0" baseline="0" noProof="0" dirty="0">
                  <a:ln>
                    <a:noFill/>
                  </a:ln>
                  <a:solidFill>
                    <a:schemeClr val="tx1">
                      <a:lumMod val="50000"/>
                    </a:schemeClr>
                  </a:solidFill>
                  <a:uLnTx/>
                  <a:uFillTx/>
                  <a:latin typeface="Montserrat" panose="00000500000000000000" pitchFamily="2" charset="0"/>
                </a:rPr>
                <a:t>.</a:t>
              </a:r>
            </a:p>
          </p:txBody>
        </p:sp>
        <p:sp>
          <p:nvSpPr>
            <p:cNvPr id="16" name="Arrow: Circular 15">
              <a:extLst>
                <a:ext uri="{FF2B5EF4-FFF2-40B4-BE49-F238E27FC236}">
                  <a16:creationId xmlns:a16="http://schemas.microsoft.com/office/drawing/2014/main" id="{FAC4363A-128C-4EE0-B08B-87CB332EF04B}"/>
                </a:ext>
              </a:extLst>
            </p:cNvPr>
            <p:cNvSpPr/>
            <p:nvPr/>
          </p:nvSpPr>
          <p:spPr>
            <a:xfrm rot="5400000" flipV="1">
              <a:off x="1297154" y="2622873"/>
              <a:ext cx="1253830" cy="1455382"/>
            </a:xfrm>
            <a:prstGeom prst="circular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rPr>
                <a:t>Goals &amp; Strategy </a:t>
              </a:r>
              <a:endParaRPr kumimoji="0" lang="en-CA"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endParaRPr>
            </a:p>
          </p:txBody>
        </p:sp>
        <p:sp>
          <p:nvSpPr>
            <p:cNvPr id="17" name="Arrow: Circular 16">
              <a:extLst>
                <a:ext uri="{FF2B5EF4-FFF2-40B4-BE49-F238E27FC236}">
                  <a16:creationId xmlns:a16="http://schemas.microsoft.com/office/drawing/2014/main" id="{B84B8ACC-B5FA-4721-8619-EE60E8EEEC54}"/>
                </a:ext>
              </a:extLst>
            </p:cNvPr>
            <p:cNvSpPr/>
            <p:nvPr/>
          </p:nvSpPr>
          <p:spPr>
            <a:xfrm rot="5400000" flipV="1">
              <a:off x="735451" y="3496210"/>
              <a:ext cx="1253830" cy="1455382"/>
            </a:xfrm>
            <a:prstGeom prst="circular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rPr>
                <a:t>Goals &amp; Strategy </a:t>
              </a:r>
              <a:endParaRPr kumimoji="0" lang="en-CA"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endParaRPr>
            </a:p>
          </p:txBody>
        </p:sp>
      </p:grpSp>
    </p:spTree>
    <p:extLst>
      <p:ext uri="{BB962C8B-B14F-4D97-AF65-F5344CB8AC3E}">
        <p14:creationId xmlns:p14="http://schemas.microsoft.com/office/powerpoint/2010/main" val="34463330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0ABF0-1C63-4C08-8118-36E8E11CABDA}"/>
              </a:ext>
            </a:extLst>
          </p:cNvPr>
          <p:cNvSpPr>
            <a:spLocks noGrp="1"/>
          </p:cNvSpPr>
          <p:nvPr>
            <p:ph type="title"/>
          </p:nvPr>
        </p:nvSpPr>
        <p:spPr/>
        <p:txBody>
          <a:bodyPr/>
          <a:lstStyle/>
          <a:p>
            <a:r>
              <a:rPr lang="en-US" dirty="0"/>
              <a:t>What is a value score?</a:t>
            </a:r>
            <a:endParaRPr lang="en-CA" dirty="0"/>
          </a:p>
        </p:txBody>
      </p:sp>
      <p:sp>
        <p:nvSpPr>
          <p:cNvPr id="26" name="Rectangle 25">
            <a:extLst>
              <a:ext uri="{FF2B5EF4-FFF2-40B4-BE49-F238E27FC236}">
                <a16:creationId xmlns:a16="http://schemas.microsoft.com/office/drawing/2014/main" id="{43D0ED9E-4A7E-44EE-87EB-E2B9BB081157}"/>
              </a:ext>
            </a:extLst>
          </p:cNvPr>
          <p:cNvSpPr/>
          <p:nvPr/>
        </p:nvSpPr>
        <p:spPr>
          <a:xfrm>
            <a:off x="8381538" y="1406604"/>
            <a:ext cx="2034531" cy="461665"/>
          </a:xfrm>
          <a:prstGeom prst="rect">
            <a:avLst/>
          </a:prstGeom>
        </p:spPr>
        <p:txBody>
          <a:bodyPr wrap="none" rtlCol="0" anchor="ctr">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     Value score</a:t>
            </a:r>
          </a:p>
        </p:txBody>
      </p:sp>
      <p:sp>
        <p:nvSpPr>
          <p:cNvPr id="29" name="TextBox 28">
            <a:extLst>
              <a:ext uri="{FF2B5EF4-FFF2-40B4-BE49-F238E27FC236}">
                <a16:creationId xmlns:a16="http://schemas.microsoft.com/office/drawing/2014/main" id="{ED499445-D64A-4939-B7D0-5BDE70A3F8DD}"/>
              </a:ext>
            </a:extLst>
          </p:cNvPr>
          <p:cNvSpPr txBox="1"/>
          <p:nvPr/>
        </p:nvSpPr>
        <p:spPr>
          <a:xfrm>
            <a:off x="4652994" y="1356939"/>
            <a:ext cx="354584" cy="461665"/>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rPr>
              <a:t>X</a:t>
            </a:r>
            <a:endParaRPr kumimoji="0" lang="en-CA" sz="2400" b="1"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nvGrpSpPr>
          <p:cNvPr id="6" name="Group 5">
            <a:extLst>
              <a:ext uri="{FF2B5EF4-FFF2-40B4-BE49-F238E27FC236}">
                <a16:creationId xmlns:a16="http://schemas.microsoft.com/office/drawing/2014/main" id="{36ECEEF8-0DD4-4EC8-9DA4-300AA4D5D733}"/>
              </a:ext>
            </a:extLst>
          </p:cNvPr>
          <p:cNvGrpSpPr/>
          <p:nvPr/>
        </p:nvGrpSpPr>
        <p:grpSpPr>
          <a:xfrm>
            <a:off x="1647163" y="1349437"/>
            <a:ext cx="2637702" cy="1576290"/>
            <a:chOff x="1774987" y="1564457"/>
            <a:chExt cx="2637702" cy="1576290"/>
          </a:xfrm>
        </p:grpSpPr>
        <p:sp>
          <p:nvSpPr>
            <p:cNvPr id="28" name="Rectangle 27">
              <a:extLst>
                <a:ext uri="{FF2B5EF4-FFF2-40B4-BE49-F238E27FC236}">
                  <a16:creationId xmlns:a16="http://schemas.microsoft.com/office/drawing/2014/main" id="{12ED9E76-2151-4479-A199-37671E00C097}"/>
                </a:ext>
              </a:extLst>
            </p:cNvPr>
            <p:cNvSpPr/>
            <p:nvPr/>
          </p:nvSpPr>
          <p:spPr>
            <a:xfrm>
              <a:off x="1774987" y="1564457"/>
              <a:ext cx="2637702" cy="576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Importance of the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value driver</a:t>
              </a:r>
              <a:endParaRPr kumimoji="0" lang="en-US" sz="18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30" name="Speech Bubble: Rectangle with Corners Rounded 29">
              <a:extLst>
                <a:ext uri="{FF2B5EF4-FFF2-40B4-BE49-F238E27FC236}">
                  <a16:creationId xmlns:a16="http://schemas.microsoft.com/office/drawing/2014/main" id="{8D912C4B-8F77-4CD2-9A0A-ED07F209AC85}"/>
                </a:ext>
              </a:extLst>
            </p:cNvPr>
            <p:cNvSpPr/>
            <p:nvPr/>
          </p:nvSpPr>
          <p:spPr>
            <a:xfrm>
              <a:off x="2359747" y="2409227"/>
              <a:ext cx="2052942" cy="731520"/>
            </a:xfrm>
            <a:prstGeom prst="wedgeRoundRectCallout">
              <a:avLst>
                <a:gd name="adj1" fmla="val -20833"/>
                <a:gd name="adj2" fmla="val -8273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Key drivers to your key management goals </a:t>
              </a:r>
              <a:endPar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grpSp>
      <p:grpSp>
        <p:nvGrpSpPr>
          <p:cNvPr id="7" name="Group 6">
            <a:extLst>
              <a:ext uri="{FF2B5EF4-FFF2-40B4-BE49-F238E27FC236}">
                <a16:creationId xmlns:a16="http://schemas.microsoft.com/office/drawing/2014/main" id="{625D46A3-87CC-47D0-AB94-958F4E0BD217}"/>
              </a:ext>
            </a:extLst>
          </p:cNvPr>
          <p:cNvGrpSpPr/>
          <p:nvPr/>
        </p:nvGrpSpPr>
        <p:grpSpPr>
          <a:xfrm>
            <a:off x="5375707" y="1364443"/>
            <a:ext cx="2637702" cy="1576290"/>
            <a:chOff x="6091639" y="1558442"/>
            <a:chExt cx="2637702" cy="1576290"/>
          </a:xfrm>
        </p:grpSpPr>
        <p:sp>
          <p:nvSpPr>
            <p:cNvPr id="27" name="Rectangle 26">
              <a:extLst>
                <a:ext uri="{FF2B5EF4-FFF2-40B4-BE49-F238E27FC236}">
                  <a16:creationId xmlns:a16="http://schemas.microsoft.com/office/drawing/2014/main" id="{DE18897D-4820-4BED-91AE-E63EACA3D6EB}"/>
                </a:ext>
              </a:extLst>
            </p:cNvPr>
            <p:cNvSpPr/>
            <p:nvPr/>
          </p:nvSpPr>
          <p:spPr>
            <a:xfrm>
              <a:off x="6091639" y="1558442"/>
              <a:ext cx="2637702" cy="576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Impact of value source</a:t>
              </a:r>
              <a:endParaRPr kumimoji="0" lang="en-US" sz="18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31" name="Speech Bubble: Rectangle with Corners Rounded 30">
              <a:extLst>
                <a:ext uri="{FF2B5EF4-FFF2-40B4-BE49-F238E27FC236}">
                  <a16:creationId xmlns:a16="http://schemas.microsoft.com/office/drawing/2014/main" id="{3EC87044-945B-404B-A3F3-D055F058B00B}"/>
                </a:ext>
              </a:extLst>
            </p:cNvPr>
            <p:cNvSpPr/>
            <p:nvPr/>
          </p:nvSpPr>
          <p:spPr>
            <a:xfrm>
              <a:off x="7264907" y="2403212"/>
              <a:ext cx="1464434" cy="731520"/>
            </a:xfrm>
            <a:prstGeom prst="wedgeRoundRectCallout">
              <a:avLst>
                <a:gd name="adj1" fmla="val -21428"/>
                <a:gd name="adj2" fmla="val -8511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Ability to affect the Value Driver </a:t>
              </a:r>
              <a:endParaRPr kumimoji="0" lang="en-CA" sz="16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grpSp>
      <p:pic>
        <p:nvPicPr>
          <p:cNvPr id="5" name="Picture 4" descr="A close-up of a balance&#10;&#10;Description automatically generated">
            <a:extLst>
              <a:ext uri="{FF2B5EF4-FFF2-40B4-BE49-F238E27FC236}">
                <a16:creationId xmlns:a16="http://schemas.microsoft.com/office/drawing/2014/main" id="{B1F02E73-80C1-2188-04E7-34979711E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829" y="3313838"/>
            <a:ext cx="5156913" cy="3348000"/>
          </a:xfrm>
          <a:prstGeom prst="rect">
            <a:avLst/>
          </a:prstGeom>
        </p:spPr>
      </p:pic>
    </p:spTree>
    <p:extLst>
      <p:ext uri="{BB962C8B-B14F-4D97-AF65-F5344CB8AC3E}">
        <p14:creationId xmlns:p14="http://schemas.microsoft.com/office/powerpoint/2010/main" val="346131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0ABF0-1C63-4C08-8118-36E8E11CABDA}"/>
              </a:ext>
            </a:extLst>
          </p:cNvPr>
          <p:cNvSpPr>
            <a:spLocks noGrp="1"/>
          </p:cNvSpPr>
          <p:nvPr>
            <p:ph type="title"/>
          </p:nvPr>
        </p:nvSpPr>
        <p:spPr/>
        <p:txBody>
          <a:bodyPr/>
          <a:lstStyle/>
          <a:p>
            <a:r>
              <a:rPr lang="en-US" dirty="0"/>
              <a:t>What is a balanced score?</a:t>
            </a:r>
            <a:endParaRPr lang="en-CA" dirty="0"/>
          </a:p>
        </p:txBody>
      </p:sp>
      <p:pic>
        <p:nvPicPr>
          <p:cNvPr id="33" name="Picture 32" descr="A picture containing table, scale, device&#10;&#10;Description automatically generated">
            <a:extLst>
              <a:ext uri="{FF2B5EF4-FFF2-40B4-BE49-F238E27FC236}">
                <a16:creationId xmlns:a16="http://schemas.microsoft.com/office/drawing/2014/main" id="{ED4FC8F2-AE20-4D73-9281-12452F2F5F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6" y="1274332"/>
            <a:ext cx="5247480" cy="5247480"/>
          </a:xfrm>
          <a:prstGeom prst="rect">
            <a:avLst/>
          </a:prstGeom>
          <a:ln>
            <a:noFill/>
          </a:ln>
          <a:effectLst>
            <a:softEdge rad="112500"/>
          </a:effectLst>
        </p:spPr>
      </p:pic>
      <p:grpSp>
        <p:nvGrpSpPr>
          <p:cNvPr id="63" name="Group 62">
            <a:extLst>
              <a:ext uri="{FF2B5EF4-FFF2-40B4-BE49-F238E27FC236}">
                <a16:creationId xmlns:a16="http://schemas.microsoft.com/office/drawing/2014/main" id="{284F803E-1D3D-4559-96AB-1463601D9672}"/>
              </a:ext>
            </a:extLst>
          </p:cNvPr>
          <p:cNvGrpSpPr/>
          <p:nvPr/>
        </p:nvGrpSpPr>
        <p:grpSpPr>
          <a:xfrm>
            <a:off x="5904490" y="1522440"/>
            <a:ext cx="5933452" cy="4321662"/>
            <a:chOff x="5759681" y="1272835"/>
            <a:chExt cx="5933452" cy="4321662"/>
          </a:xfrm>
        </p:grpSpPr>
        <p:sp>
          <p:nvSpPr>
            <p:cNvPr id="64" name="Rectangle 63">
              <a:extLst>
                <a:ext uri="{FF2B5EF4-FFF2-40B4-BE49-F238E27FC236}">
                  <a16:creationId xmlns:a16="http://schemas.microsoft.com/office/drawing/2014/main" id="{DACC288C-8858-4F16-A754-BC2097BB7CDB}"/>
                </a:ext>
              </a:extLst>
            </p:cNvPr>
            <p:cNvSpPr/>
            <p:nvPr/>
          </p:nvSpPr>
          <p:spPr>
            <a:xfrm>
              <a:off x="9081719" y="2089444"/>
              <a:ext cx="2592000" cy="360000"/>
            </a:xfrm>
            <a:prstGeom prst="rect">
              <a:avLst/>
            </a:prstGeom>
            <a:solidFill>
              <a:srgbClr val="C00000"/>
            </a:solidFill>
            <a:ln w="25400" cap="flat" cmpd="sng" algn="ctr">
              <a:solidFill>
                <a:srgbClr val="C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Impact of value source</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5" name="Rectangle 64">
              <a:extLst>
                <a:ext uri="{FF2B5EF4-FFF2-40B4-BE49-F238E27FC236}">
                  <a16:creationId xmlns:a16="http://schemas.microsoft.com/office/drawing/2014/main" id="{E8B30ADA-656A-48CB-A298-2DE5F81D3EE7}"/>
                </a:ext>
              </a:extLst>
            </p:cNvPr>
            <p:cNvSpPr/>
            <p:nvPr/>
          </p:nvSpPr>
          <p:spPr>
            <a:xfrm>
              <a:off x="9081719" y="2872322"/>
              <a:ext cx="2592000" cy="360000"/>
            </a:xfrm>
            <a:prstGeom prst="rect">
              <a:avLst/>
            </a:prstGeom>
            <a:solidFill>
              <a:srgbClr val="299D48"/>
            </a:solidFill>
            <a:ln w="25400" cap="flat" cmpd="sng" algn="ctr">
              <a:solidFill>
                <a:srgbClr val="8494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Impact of value source</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6" name="Rectangle 65">
              <a:extLst>
                <a:ext uri="{FF2B5EF4-FFF2-40B4-BE49-F238E27FC236}">
                  <a16:creationId xmlns:a16="http://schemas.microsoft.com/office/drawing/2014/main" id="{80A7AF71-E318-4DAF-96E1-7E35A437B7A2}"/>
                </a:ext>
              </a:extLst>
            </p:cNvPr>
            <p:cNvSpPr/>
            <p:nvPr/>
          </p:nvSpPr>
          <p:spPr>
            <a:xfrm>
              <a:off x="9101133" y="3655200"/>
              <a:ext cx="2592000" cy="360000"/>
            </a:xfrm>
            <a:prstGeom prst="rect">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Impact of value source</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7" name="Rectangle 66">
              <a:extLst>
                <a:ext uri="{FF2B5EF4-FFF2-40B4-BE49-F238E27FC236}">
                  <a16:creationId xmlns:a16="http://schemas.microsoft.com/office/drawing/2014/main" id="{A71BD9A8-0A35-4D83-9D45-7D9880F499CB}"/>
                </a:ext>
              </a:extLst>
            </p:cNvPr>
            <p:cNvSpPr/>
            <p:nvPr/>
          </p:nvSpPr>
          <p:spPr>
            <a:xfrm>
              <a:off x="9081719" y="4438079"/>
              <a:ext cx="2592000" cy="360000"/>
            </a:xfrm>
            <a:prstGeom prst="rect">
              <a:avLst/>
            </a:prstGeom>
            <a:solidFill>
              <a:srgbClr val="2576B7"/>
            </a:solidFill>
            <a:ln w="25400" cap="flat" cmpd="sng" algn="ctr">
              <a:solidFill>
                <a:srgbClr val="96B8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Impact of value source</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8" name="Rectangle 67">
              <a:extLst>
                <a:ext uri="{FF2B5EF4-FFF2-40B4-BE49-F238E27FC236}">
                  <a16:creationId xmlns:a16="http://schemas.microsoft.com/office/drawing/2014/main" id="{2623B7EA-4F1B-4FCD-A2FC-8B054F657959}"/>
                </a:ext>
              </a:extLst>
            </p:cNvPr>
            <p:cNvSpPr/>
            <p:nvPr/>
          </p:nvSpPr>
          <p:spPr>
            <a:xfrm>
              <a:off x="6095999" y="5225165"/>
              <a:ext cx="5577719" cy="360000"/>
            </a:xfrm>
            <a:prstGeom prst="rect">
              <a:avLst/>
            </a:prstGeom>
            <a:solidFill>
              <a:srgbClr val="849427"/>
            </a:solidFill>
            <a:ln w="25400" cap="flat" cmpd="sng" algn="ctr">
              <a:solidFill>
                <a:srgbClr val="B0C534">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Balanced business value score </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9" name="TextBox 68">
              <a:extLst>
                <a:ext uri="{FF2B5EF4-FFF2-40B4-BE49-F238E27FC236}">
                  <a16:creationId xmlns:a16="http://schemas.microsoft.com/office/drawing/2014/main" id="{EEA13B62-A376-4591-BAFE-816A5215E939}"/>
                </a:ext>
              </a:extLst>
            </p:cNvPr>
            <p:cNvSpPr txBox="1"/>
            <p:nvPr/>
          </p:nvSpPr>
          <p:spPr>
            <a:xfrm>
              <a:off x="5759681" y="2083339"/>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0" name="TextBox 69">
              <a:extLst>
                <a:ext uri="{FF2B5EF4-FFF2-40B4-BE49-F238E27FC236}">
                  <a16:creationId xmlns:a16="http://schemas.microsoft.com/office/drawing/2014/main" id="{9C70C00A-C40F-4A62-B47D-F3E4D80809D8}"/>
                </a:ext>
              </a:extLst>
            </p:cNvPr>
            <p:cNvSpPr txBox="1"/>
            <p:nvPr/>
          </p:nvSpPr>
          <p:spPr>
            <a:xfrm>
              <a:off x="5759681" y="2867656"/>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1" name="TextBox 70">
              <a:extLst>
                <a:ext uri="{FF2B5EF4-FFF2-40B4-BE49-F238E27FC236}">
                  <a16:creationId xmlns:a16="http://schemas.microsoft.com/office/drawing/2014/main" id="{488F35A8-2A79-41C8-BF17-0AD432E2BD6C}"/>
                </a:ext>
              </a:extLst>
            </p:cNvPr>
            <p:cNvSpPr txBox="1"/>
            <p:nvPr/>
          </p:nvSpPr>
          <p:spPr>
            <a:xfrm>
              <a:off x="5759681" y="3656531"/>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2" name="TextBox 71">
              <a:extLst>
                <a:ext uri="{FF2B5EF4-FFF2-40B4-BE49-F238E27FC236}">
                  <a16:creationId xmlns:a16="http://schemas.microsoft.com/office/drawing/2014/main" id="{F0977E3B-9AAB-464E-B629-C5507F261480}"/>
                </a:ext>
              </a:extLst>
            </p:cNvPr>
            <p:cNvSpPr txBox="1"/>
            <p:nvPr/>
          </p:nvSpPr>
          <p:spPr>
            <a:xfrm>
              <a:off x="5759681" y="4428747"/>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3" name="TextBox 72">
              <a:extLst>
                <a:ext uri="{FF2B5EF4-FFF2-40B4-BE49-F238E27FC236}">
                  <a16:creationId xmlns:a16="http://schemas.microsoft.com/office/drawing/2014/main" id="{5715DADB-8040-448A-864E-5AF251278541}"/>
                </a:ext>
              </a:extLst>
            </p:cNvPr>
            <p:cNvSpPr txBox="1"/>
            <p:nvPr/>
          </p:nvSpPr>
          <p:spPr>
            <a:xfrm>
              <a:off x="5759681" y="5225165"/>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4" name="TextBox 73">
              <a:extLst>
                <a:ext uri="{FF2B5EF4-FFF2-40B4-BE49-F238E27FC236}">
                  <a16:creationId xmlns:a16="http://schemas.microsoft.com/office/drawing/2014/main" id="{72910DAE-F785-456D-8E05-977C53B23CC6}"/>
                </a:ext>
              </a:extLst>
            </p:cNvPr>
            <p:cNvSpPr txBox="1"/>
            <p:nvPr/>
          </p:nvSpPr>
          <p:spPr>
            <a:xfrm>
              <a:off x="8770881" y="2089444"/>
              <a:ext cx="261852"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x</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5" name="TextBox 74">
              <a:extLst>
                <a:ext uri="{FF2B5EF4-FFF2-40B4-BE49-F238E27FC236}">
                  <a16:creationId xmlns:a16="http://schemas.microsoft.com/office/drawing/2014/main" id="{37D2300A-89E0-4280-98A8-078C8B788C80}"/>
                </a:ext>
              </a:extLst>
            </p:cNvPr>
            <p:cNvSpPr txBox="1"/>
            <p:nvPr/>
          </p:nvSpPr>
          <p:spPr>
            <a:xfrm>
              <a:off x="8778971" y="2872322"/>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x</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6" name="TextBox 75">
              <a:extLst>
                <a:ext uri="{FF2B5EF4-FFF2-40B4-BE49-F238E27FC236}">
                  <a16:creationId xmlns:a16="http://schemas.microsoft.com/office/drawing/2014/main" id="{39481E93-1066-4ABA-AACC-D3B1C9C11B55}"/>
                </a:ext>
              </a:extLst>
            </p:cNvPr>
            <p:cNvSpPr txBox="1"/>
            <p:nvPr/>
          </p:nvSpPr>
          <p:spPr>
            <a:xfrm>
              <a:off x="8778971" y="3655200"/>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x</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7" name="TextBox 76">
              <a:extLst>
                <a:ext uri="{FF2B5EF4-FFF2-40B4-BE49-F238E27FC236}">
                  <a16:creationId xmlns:a16="http://schemas.microsoft.com/office/drawing/2014/main" id="{072DDDAD-1845-4C6D-80EC-DCF32CB27A68}"/>
                </a:ext>
              </a:extLst>
            </p:cNvPr>
            <p:cNvSpPr txBox="1"/>
            <p:nvPr/>
          </p:nvSpPr>
          <p:spPr>
            <a:xfrm>
              <a:off x="8797296" y="4438079"/>
              <a:ext cx="20195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x</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8" name="Rectangle 77">
              <a:extLst>
                <a:ext uri="{FF2B5EF4-FFF2-40B4-BE49-F238E27FC236}">
                  <a16:creationId xmlns:a16="http://schemas.microsoft.com/office/drawing/2014/main" id="{F113437A-90FB-4335-BDD8-D8FDD07A1A4C}"/>
                </a:ext>
              </a:extLst>
            </p:cNvPr>
            <p:cNvSpPr/>
            <p:nvPr/>
          </p:nvSpPr>
          <p:spPr>
            <a:xfrm>
              <a:off x="6096000" y="2089444"/>
              <a:ext cx="2592000" cy="360000"/>
            </a:xfrm>
            <a:prstGeom prst="rect">
              <a:avLst/>
            </a:prstGeom>
            <a:solidFill>
              <a:srgbClr val="C00000"/>
            </a:solidFill>
            <a:ln w="25400" cap="flat" cmpd="sng" algn="ctr">
              <a:solidFill>
                <a:srgbClr val="C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Importance of value driver</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79" name="Rectangle 78">
              <a:extLst>
                <a:ext uri="{FF2B5EF4-FFF2-40B4-BE49-F238E27FC236}">
                  <a16:creationId xmlns:a16="http://schemas.microsoft.com/office/drawing/2014/main" id="{541051B5-D19A-4CAC-984D-1CDF41F14DDD}"/>
                </a:ext>
              </a:extLst>
            </p:cNvPr>
            <p:cNvSpPr/>
            <p:nvPr/>
          </p:nvSpPr>
          <p:spPr>
            <a:xfrm>
              <a:off x="6093107" y="2873291"/>
              <a:ext cx="2592000" cy="360000"/>
            </a:xfrm>
            <a:prstGeom prst="rect">
              <a:avLst/>
            </a:prstGeom>
            <a:solidFill>
              <a:srgbClr val="299D48"/>
            </a:solidFill>
            <a:ln w="25400" cap="flat" cmpd="sng" algn="ctr">
              <a:solidFill>
                <a:srgbClr val="8494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Importance of value driver</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80" name="Rectangle 79">
              <a:extLst>
                <a:ext uri="{FF2B5EF4-FFF2-40B4-BE49-F238E27FC236}">
                  <a16:creationId xmlns:a16="http://schemas.microsoft.com/office/drawing/2014/main" id="{FD44D74B-FB7A-438C-A75B-F67DFA535683}"/>
                </a:ext>
              </a:extLst>
            </p:cNvPr>
            <p:cNvSpPr/>
            <p:nvPr/>
          </p:nvSpPr>
          <p:spPr>
            <a:xfrm>
              <a:off x="6093107" y="3657138"/>
              <a:ext cx="2592000" cy="360000"/>
            </a:xfrm>
            <a:prstGeom prst="rect">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Importance of value driver</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81" name="Rectangle 80">
              <a:extLst>
                <a:ext uri="{FF2B5EF4-FFF2-40B4-BE49-F238E27FC236}">
                  <a16:creationId xmlns:a16="http://schemas.microsoft.com/office/drawing/2014/main" id="{4BD55F5A-B3A8-45C0-991F-2EE821818C18}"/>
                </a:ext>
              </a:extLst>
            </p:cNvPr>
            <p:cNvSpPr/>
            <p:nvPr/>
          </p:nvSpPr>
          <p:spPr>
            <a:xfrm>
              <a:off x="6096000" y="4440985"/>
              <a:ext cx="2592000" cy="360000"/>
            </a:xfrm>
            <a:prstGeom prst="rect">
              <a:avLst/>
            </a:prstGeom>
            <a:solidFill>
              <a:srgbClr val="2576B7"/>
            </a:solidFill>
            <a:ln w="25400" cap="flat" cmpd="sng" algn="ctr">
              <a:solidFill>
                <a:srgbClr val="96B8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Importance of value driver</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82" name="TextBox 81">
              <a:extLst>
                <a:ext uri="{FF2B5EF4-FFF2-40B4-BE49-F238E27FC236}">
                  <a16:creationId xmlns:a16="http://schemas.microsoft.com/office/drawing/2014/main" id="{55F9433D-C39B-4173-AEA8-6AFCDEFB94C0}"/>
                </a:ext>
              </a:extLst>
            </p:cNvPr>
            <p:cNvSpPr txBox="1"/>
            <p:nvPr/>
          </p:nvSpPr>
          <p:spPr>
            <a:xfrm>
              <a:off x="6093107" y="1272835"/>
              <a:ext cx="5577719" cy="646331"/>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33333"/>
                  </a:solidFill>
                  <a:effectLst/>
                  <a:uLnTx/>
                  <a:uFillTx/>
                  <a:latin typeface="Exo" panose="02000303000000000000" pitchFamily="2" charset="0"/>
                </a:rPr>
                <a:t>Build your balanced business value score using four key value drivers</a:t>
              </a:r>
              <a:endParaRPr kumimoji="0" lang="en-CA" sz="1800" b="1" i="0" u="none" strike="noStrike" kern="0" cap="none" spc="0" normalizeH="0" baseline="0" noProof="0" dirty="0">
                <a:ln>
                  <a:noFill/>
                </a:ln>
                <a:solidFill>
                  <a:srgbClr val="333333"/>
                </a:solidFill>
                <a:effectLst/>
                <a:uLnTx/>
                <a:uFillTx/>
                <a:latin typeface="Exo" panose="02000303000000000000" pitchFamily="2" charset="0"/>
              </a:endParaRPr>
            </a:p>
          </p:txBody>
        </p:sp>
      </p:grpSp>
      <p:cxnSp>
        <p:nvCxnSpPr>
          <p:cNvPr id="4" name="Straight Connector 3">
            <a:extLst>
              <a:ext uri="{FF2B5EF4-FFF2-40B4-BE49-F238E27FC236}">
                <a16:creationId xmlns:a16="http://schemas.microsoft.com/office/drawing/2014/main" id="{9F6513DF-1C0E-43B4-AC06-DC35648D5FBF}"/>
              </a:ext>
            </a:extLst>
          </p:cNvPr>
          <p:cNvCxnSpPr/>
          <p:nvPr/>
        </p:nvCxnSpPr>
        <p:spPr>
          <a:xfrm>
            <a:off x="6237916" y="5273749"/>
            <a:ext cx="5600026" cy="0"/>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62338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FB63-1005-483D-9073-7728ACE01058}"/>
              </a:ext>
            </a:extLst>
          </p:cNvPr>
          <p:cNvSpPr>
            <a:spLocks noGrp="1"/>
          </p:cNvSpPr>
          <p:nvPr>
            <p:ph type="title"/>
          </p:nvPr>
        </p:nvSpPr>
        <p:spPr/>
        <p:txBody>
          <a:bodyPr/>
          <a:lstStyle/>
          <a:p>
            <a:r>
              <a:rPr lang="en-US" dirty="0"/>
              <a:t>Balanced value is one criteria to guide better decisions</a:t>
            </a:r>
            <a:endParaRPr lang="en-CA" dirty="0"/>
          </a:p>
        </p:txBody>
      </p:sp>
      <p:grpSp>
        <p:nvGrpSpPr>
          <p:cNvPr id="3" name="Group 2">
            <a:extLst>
              <a:ext uri="{FF2B5EF4-FFF2-40B4-BE49-F238E27FC236}">
                <a16:creationId xmlns:a16="http://schemas.microsoft.com/office/drawing/2014/main" id="{FA1ABAD2-30E1-44FB-8082-AAE45A1C8BD8}"/>
              </a:ext>
            </a:extLst>
          </p:cNvPr>
          <p:cNvGrpSpPr/>
          <p:nvPr/>
        </p:nvGrpSpPr>
        <p:grpSpPr>
          <a:xfrm>
            <a:off x="3013028" y="1879849"/>
            <a:ext cx="6167532" cy="4978151"/>
            <a:chOff x="2143125" y="923925"/>
            <a:chExt cx="7086600" cy="5829300"/>
          </a:xfrm>
        </p:grpSpPr>
        <p:pic>
          <p:nvPicPr>
            <p:cNvPr id="4" name="Picture 3">
              <a:extLst>
                <a:ext uri="{FF2B5EF4-FFF2-40B4-BE49-F238E27FC236}">
                  <a16:creationId xmlns:a16="http://schemas.microsoft.com/office/drawing/2014/main" id="{AF37242B-C7E7-443D-8CDA-0AF97951B2AD}"/>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2143125" y="923925"/>
              <a:ext cx="7086600" cy="5829300"/>
            </a:xfrm>
            <a:prstGeom prst="rect">
              <a:avLst/>
            </a:prstGeom>
          </p:spPr>
        </p:pic>
        <p:sp>
          <p:nvSpPr>
            <p:cNvPr id="5" name="TextBox 4">
              <a:extLst>
                <a:ext uri="{FF2B5EF4-FFF2-40B4-BE49-F238E27FC236}">
                  <a16:creationId xmlns:a16="http://schemas.microsoft.com/office/drawing/2014/main" id="{1921BD8B-15AB-4D14-8AC5-6AA666559B85}"/>
                </a:ext>
              </a:extLst>
            </p:cNvPr>
            <p:cNvSpPr txBox="1"/>
            <p:nvPr/>
          </p:nvSpPr>
          <p:spPr>
            <a:xfrm>
              <a:off x="2533649" y="3442284"/>
              <a:ext cx="1428750" cy="1189318"/>
            </a:xfrm>
            <a:prstGeom prst="rect">
              <a:avLst/>
            </a:prstGeom>
          </p:spPr>
          <p:txBody>
            <a:bodyPr wrap="square" rtlCol="0" anchor="ctr">
              <a:spAutoFit/>
            </a:bodyPr>
            <a:lstStyle/>
            <a:p>
              <a:pPr algn="ctr"/>
              <a:r>
                <a:rPr lang="en-US" sz="2000" dirty="0">
                  <a:solidFill>
                    <a:srgbClr val="D1DE82"/>
                  </a:solidFill>
                  <a:latin typeface="Roboto Black" panose="02000000000000000000" pitchFamily="2" charset="0"/>
                  <a:ea typeface="Roboto Black" panose="02000000000000000000" pitchFamily="2" charset="0"/>
                </a:rPr>
                <a:t>Balanced</a:t>
              </a:r>
              <a:br>
                <a:rPr lang="en-US" sz="2000" dirty="0">
                  <a:solidFill>
                    <a:srgbClr val="D1DE82"/>
                  </a:solidFill>
                  <a:latin typeface="Roboto Black" panose="02000000000000000000" pitchFamily="2" charset="0"/>
                  <a:ea typeface="Roboto Black" panose="02000000000000000000" pitchFamily="2" charset="0"/>
                </a:rPr>
              </a:br>
              <a:r>
                <a:rPr lang="en-US" sz="2000" dirty="0">
                  <a:solidFill>
                    <a:srgbClr val="D1DE82"/>
                  </a:solidFill>
                  <a:latin typeface="Roboto Black" panose="02000000000000000000" pitchFamily="2" charset="0"/>
                  <a:ea typeface="Roboto Black" panose="02000000000000000000" pitchFamily="2" charset="0"/>
                </a:rPr>
                <a:t>business</a:t>
              </a:r>
              <a:br>
                <a:rPr lang="en-US" sz="2000" dirty="0">
                  <a:solidFill>
                    <a:srgbClr val="D1DE82"/>
                  </a:solidFill>
                  <a:latin typeface="Roboto Black" panose="02000000000000000000" pitchFamily="2" charset="0"/>
                  <a:ea typeface="Roboto Black" panose="02000000000000000000" pitchFamily="2" charset="0"/>
                </a:rPr>
              </a:br>
              <a:r>
                <a:rPr lang="en-US" sz="2000" dirty="0">
                  <a:solidFill>
                    <a:srgbClr val="D1DE82"/>
                  </a:solidFill>
                  <a:latin typeface="Roboto Black" panose="02000000000000000000" pitchFamily="2" charset="0"/>
                  <a:ea typeface="Roboto Black" panose="02000000000000000000" pitchFamily="2" charset="0"/>
                </a:rPr>
                <a:t>value</a:t>
              </a:r>
              <a:endParaRPr lang="en-CA" sz="2000" dirty="0">
                <a:solidFill>
                  <a:srgbClr val="D1DE82"/>
                </a:solidFill>
                <a:latin typeface="Roboto Black" panose="02000000000000000000" pitchFamily="2" charset="0"/>
                <a:ea typeface="Roboto Black" panose="02000000000000000000" pitchFamily="2" charset="0"/>
              </a:endParaRPr>
            </a:p>
          </p:txBody>
        </p:sp>
        <p:sp>
          <p:nvSpPr>
            <p:cNvPr id="6" name="TextBox 5">
              <a:extLst>
                <a:ext uri="{FF2B5EF4-FFF2-40B4-BE49-F238E27FC236}">
                  <a16:creationId xmlns:a16="http://schemas.microsoft.com/office/drawing/2014/main" id="{919D5953-BDB2-4B4A-9D1D-67E8555EB7D2}"/>
                </a:ext>
              </a:extLst>
            </p:cNvPr>
            <p:cNvSpPr txBox="1"/>
            <p:nvPr/>
          </p:nvSpPr>
          <p:spPr>
            <a:xfrm>
              <a:off x="4972050" y="4775007"/>
              <a:ext cx="1428750" cy="828918"/>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810EA80B-6682-430E-B139-E90661FE73AB}"/>
                </a:ext>
              </a:extLst>
            </p:cNvPr>
            <p:cNvSpPr txBox="1"/>
            <p:nvPr/>
          </p:nvSpPr>
          <p:spPr>
            <a:xfrm>
              <a:off x="7515227" y="3622481"/>
              <a:ext cx="1428750" cy="828918"/>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8" name="TextBox 7">
              <a:extLst>
                <a:ext uri="{FF2B5EF4-FFF2-40B4-BE49-F238E27FC236}">
                  <a16:creationId xmlns:a16="http://schemas.microsoft.com/office/drawing/2014/main" id="{8613FADE-EF3B-4D5F-A474-B32990CB8B98}"/>
                </a:ext>
              </a:extLst>
            </p:cNvPr>
            <p:cNvSpPr txBox="1"/>
            <p:nvPr/>
          </p:nvSpPr>
          <p:spPr>
            <a:xfrm>
              <a:off x="7162801" y="1707957"/>
              <a:ext cx="1428750" cy="828918"/>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B00ECC1A-D137-4154-926F-F5E72D099D1D}"/>
                </a:ext>
              </a:extLst>
            </p:cNvPr>
            <p:cNvSpPr txBox="1"/>
            <p:nvPr/>
          </p:nvSpPr>
          <p:spPr>
            <a:xfrm>
              <a:off x="2752725" y="1707957"/>
              <a:ext cx="1428750" cy="828918"/>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10" name="TextBox 9">
              <a:extLst>
                <a:ext uri="{FF2B5EF4-FFF2-40B4-BE49-F238E27FC236}">
                  <a16:creationId xmlns:a16="http://schemas.microsoft.com/office/drawing/2014/main" id="{D14A77E5-5B09-4FF9-B79D-D5CE9D8C3923}"/>
                </a:ext>
              </a:extLst>
            </p:cNvPr>
            <p:cNvSpPr txBox="1"/>
            <p:nvPr/>
          </p:nvSpPr>
          <p:spPr>
            <a:xfrm>
              <a:off x="4972050" y="974211"/>
              <a:ext cx="1428750" cy="828918"/>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1FAE343B-67AC-4188-9C5D-5822FC1ADC7D}"/>
                </a:ext>
              </a:extLst>
            </p:cNvPr>
            <p:cNvSpPr txBox="1"/>
            <p:nvPr/>
          </p:nvSpPr>
          <p:spPr>
            <a:xfrm>
              <a:off x="4181475" y="2444360"/>
              <a:ext cx="2981325" cy="1261397"/>
            </a:xfrm>
            <a:prstGeom prst="rect">
              <a:avLst/>
            </a:prstGeom>
          </p:spPr>
          <p:txBody>
            <a:bodyPr wrap="square" rtlCol="0" anchor="ctr">
              <a:spAutoFit/>
            </a:bodyPr>
            <a:lstStyle/>
            <a:p>
              <a:pPr algn="ctr"/>
              <a:r>
                <a:rPr lang="en-US" sz="3200" b="1" dirty="0">
                  <a:latin typeface="Exo" panose="02000303000000000000" pitchFamily="2" charset="0"/>
                  <a:ea typeface="Roboto Black" panose="02000000000000000000" pitchFamily="2" charset="0"/>
                </a:rPr>
                <a:t>Better</a:t>
              </a:r>
              <a:br>
                <a:rPr lang="en-US" sz="3200" b="1" dirty="0">
                  <a:latin typeface="Exo" panose="02000303000000000000" pitchFamily="2" charset="0"/>
                  <a:ea typeface="Roboto Black" panose="02000000000000000000" pitchFamily="2" charset="0"/>
                </a:rPr>
              </a:br>
              <a:r>
                <a:rPr lang="en-US" sz="3200" b="1" dirty="0">
                  <a:latin typeface="Exo" panose="02000303000000000000" pitchFamily="2" charset="0"/>
                  <a:ea typeface="Roboto Black" panose="02000000000000000000" pitchFamily="2" charset="0"/>
                </a:rPr>
                <a:t>decisions</a:t>
              </a:r>
              <a:endParaRPr lang="en-CA" sz="3200" b="1" dirty="0">
                <a:latin typeface="Exo" panose="02000303000000000000" pitchFamily="2" charset="0"/>
                <a:ea typeface="Roboto Black" panose="02000000000000000000" pitchFamily="2" charset="0"/>
              </a:endParaRPr>
            </a:p>
          </p:txBody>
        </p:sp>
      </p:grpSp>
    </p:spTree>
    <p:extLst>
      <p:ext uri="{BB962C8B-B14F-4D97-AF65-F5344CB8AC3E}">
        <p14:creationId xmlns:p14="http://schemas.microsoft.com/office/powerpoint/2010/main" val="3285226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4E11E86-D9DA-AE4D-B84A-5F86B24F0B36}"/>
              </a:ext>
            </a:extLst>
          </p:cNvPr>
          <p:cNvSpPr>
            <a:spLocks noGrp="1"/>
          </p:cNvSpPr>
          <p:nvPr>
            <p:ph type="title"/>
          </p:nvPr>
        </p:nvSpPr>
        <p:spPr/>
        <p:txBody>
          <a:bodyPr/>
          <a:lstStyle/>
          <a:p>
            <a:r>
              <a:rPr lang="en-US" dirty="0"/>
              <a:t>Identify the differences between a project-centric and a product-centric organization</a:t>
            </a:r>
            <a:endParaRPr lang="en-CA" dirty="0"/>
          </a:p>
        </p:txBody>
      </p:sp>
      <p:grpSp>
        <p:nvGrpSpPr>
          <p:cNvPr id="29" name="Group 28">
            <a:extLst>
              <a:ext uri="{FF2B5EF4-FFF2-40B4-BE49-F238E27FC236}">
                <a16:creationId xmlns:a16="http://schemas.microsoft.com/office/drawing/2014/main" id="{FD604F38-ACC3-9040-BA9C-6D3D8CC9A383}"/>
              </a:ext>
            </a:extLst>
          </p:cNvPr>
          <p:cNvGrpSpPr/>
          <p:nvPr/>
        </p:nvGrpSpPr>
        <p:grpSpPr>
          <a:xfrm>
            <a:off x="8977313" y="2407622"/>
            <a:ext cx="2773362" cy="3290873"/>
            <a:chOff x="6353842" y="3127248"/>
            <a:chExt cx="3887438" cy="1664208"/>
          </a:xfrm>
        </p:grpSpPr>
        <p:sp>
          <p:nvSpPr>
            <p:cNvPr id="30" name="Rectangle 29">
              <a:extLst>
                <a:ext uri="{FF2B5EF4-FFF2-40B4-BE49-F238E27FC236}">
                  <a16:creationId xmlns:a16="http://schemas.microsoft.com/office/drawing/2014/main" id="{5D0C2A83-B37D-B048-930D-43AE87BAD739}"/>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800" b="1" dirty="0">
                  <a:solidFill>
                    <a:schemeClr val="bg1"/>
                  </a:solidFill>
                  <a:latin typeface="Montserrat SemiBold" pitchFamily="2" charset="77"/>
                </a:rPr>
                <a:t>Info-Tech Insight</a:t>
              </a:r>
            </a:p>
            <a:p>
              <a:pPr>
                <a:lnSpc>
                  <a:spcPts val="1800"/>
                </a:lnSpc>
                <a:spcBef>
                  <a:spcPts val="800"/>
                </a:spcBef>
              </a:pPr>
              <a:r>
                <a:rPr lang="en-US" sz="1600" dirty="0">
                  <a:solidFill>
                    <a:schemeClr val="bg1"/>
                  </a:solidFill>
                  <a:latin typeface="Roboto Condensed Light" panose="02000000000000000000" pitchFamily="2" charset="0"/>
                  <a:ea typeface="Roboto Condensed Light" panose="02000000000000000000" pitchFamily="2" charset="0"/>
                </a:rPr>
                <a:t>Product delivery requires significant shifts in the way you complete development work and deliver value to your users. Make the changes that support improving end-user value and enterprise alignment.</a:t>
              </a:r>
            </a:p>
          </p:txBody>
        </p:sp>
        <p:sp>
          <p:nvSpPr>
            <p:cNvPr id="31" name="Rectangle 30">
              <a:extLst>
                <a:ext uri="{FF2B5EF4-FFF2-40B4-BE49-F238E27FC236}">
                  <a16:creationId xmlns:a16="http://schemas.microsoft.com/office/drawing/2014/main" id="{37C3A3B7-A648-DD47-BA7A-7A4077110A99}"/>
                </a:ext>
              </a:extLst>
            </p:cNvPr>
            <p:cNvSpPr/>
            <p:nvPr/>
          </p:nvSpPr>
          <p:spPr>
            <a:xfrm>
              <a:off x="6353842" y="3127248"/>
              <a:ext cx="3887438" cy="1664208"/>
            </a:xfrm>
            <a:prstGeom prst="rect">
              <a:avLst/>
            </a:prstGeom>
            <a:noFill/>
            <a:ln w="3175" cmpd="thinThick">
              <a:gradFill>
                <a:gsLst>
                  <a:gs pos="0">
                    <a:srgbClr val="2576B7">
                      <a:alpha val="40000"/>
                    </a:srgbClr>
                  </a:gs>
                  <a:gs pos="47000">
                    <a:srgbClr val="2576B7">
                      <a:alpha val="0"/>
                    </a:srgbClr>
                  </a:gs>
                  <a:gs pos="100000">
                    <a:srgbClr val="2576B7">
                      <a:alpha val="40000"/>
                    </a:srgbClr>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600" dirty="0">
                <a:solidFill>
                  <a:srgbClr val="2576B7"/>
                </a:solidFill>
                <a:latin typeface="Roboto Condensed Light" panose="02000000000000000000" pitchFamily="2" charset="0"/>
                <a:ea typeface="Roboto Condensed Light" panose="02000000000000000000" pitchFamily="2" charset="0"/>
              </a:endParaRPr>
            </a:p>
          </p:txBody>
        </p:sp>
      </p:grpSp>
      <p:grpSp>
        <p:nvGrpSpPr>
          <p:cNvPr id="2" name="Group 1">
            <a:extLst>
              <a:ext uri="{FF2B5EF4-FFF2-40B4-BE49-F238E27FC236}">
                <a16:creationId xmlns:a16="http://schemas.microsoft.com/office/drawing/2014/main" id="{104ABAA2-AA3C-40A4-8420-EAC6A6195629}"/>
              </a:ext>
            </a:extLst>
          </p:cNvPr>
          <p:cNvGrpSpPr/>
          <p:nvPr/>
        </p:nvGrpSpPr>
        <p:grpSpPr>
          <a:xfrm>
            <a:off x="371476" y="1957910"/>
            <a:ext cx="8284756" cy="512917"/>
            <a:chOff x="371475" y="1795253"/>
            <a:chExt cx="8284756" cy="512917"/>
          </a:xfrm>
        </p:grpSpPr>
        <p:sp>
          <p:nvSpPr>
            <p:cNvPr id="21" name="Rectangle 20">
              <a:extLst>
                <a:ext uri="{FF2B5EF4-FFF2-40B4-BE49-F238E27FC236}">
                  <a16:creationId xmlns:a16="http://schemas.microsoft.com/office/drawing/2014/main" id="{C52BADAD-143E-49B3-B99F-2782C3562E80}"/>
                </a:ext>
              </a:extLst>
            </p:cNvPr>
            <p:cNvSpPr/>
            <p:nvPr/>
          </p:nvSpPr>
          <p:spPr>
            <a:xfrm>
              <a:off x="371475" y="1832682"/>
              <a:ext cx="2651760" cy="475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CA" sz="1800" b="1" dirty="0">
                  <a:latin typeface="Roboto Condensed Light" panose="02000000000000000000" pitchFamily="2" charset="0"/>
                  <a:ea typeface="Roboto Condensed Light" panose="02000000000000000000" pitchFamily="2" charset="0"/>
                </a:rPr>
                <a:t>Project-centric</a:t>
              </a:r>
            </a:p>
          </p:txBody>
        </p:sp>
        <p:sp>
          <p:nvSpPr>
            <p:cNvPr id="22" name="Rectangle 21">
              <a:extLst>
                <a:ext uri="{FF2B5EF4-FFF2-40B4-BE49-F238E27FC236}">
                  <a16:creationId xmlns:a16="http://schemas.microsoft.com/office/drawing/2014/main" id="{00D05241-FDEA-4BAC-97D2-F777127EC8A8}"/>
                </a:ext>
              </a:extLst>
            </p:cNvPr>
            <p:cNvSpPr/>
            <p:nvPr/>
          </p:nvSpPr>
          <p:spPr>
            <a:xfrm>
              <a:off x="6004471" y="1795253"/>
              <a:ext cx="2651760" cy="4754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CA" sz="1800" b="1" dirty="0">
                  <a:latin typeface="Roboto Condensed Light" panose="02000000000000000000" pitchFamily="2" charset="0"/>
                  <a:ea typeface="Roboto Condensed Light" panose="02000000000000000000" pitchFamily="2" charset="0"/>
                </a:rPr>
                <a:t>Product-centric</a:t>
              </a:r>
            </a:p>
          </p:txBody>
        </p:sp>
      </p:grpSp>
      <p:grpSp>
        <p:nvGrpSpPr>
          <p:cNvPr id="9" name="Group 8">
            <a:extLst>
              <a:ext uri="{FF2B5EF4-FFF2-40B4-BE49-F238E27FC236}">
                <a16:creationId xmlns:a16="http://schemas.microsoft.com/office/drawing/2014/main" id="{E83F2B31-BBC7-4640-9B80-5303ED33C174}"/>
              </a:ext>
            </a:extLst>
          </p:cNvPr>
          <p:cNvGrpSpPr/>
          <p:nvPr/>
        </p:nvGrpSpPr>
        <p:grpSpPr>
          <a:xfrm>
            <a:off x="371476" y="2638418"/>
            <a:ext cx="8284755" cy="639326"/>
            <a:chOff x="354106" y="2325703"/>
            <a:chExt cx="8284755" cy="639326"/>
          </a:xfrm>
        </p:grpSpPr>
        <p:sp>
          <p:nvSpPr>
            <p:cNvPr id="24" name="Left-Right Arrow 3">
              <a:extLst>
                <a:ext uri="{FF2B5EF4-FFF2-40B4-BE49-F238E27FC236}">
                  <a16:creationId xmlns:a16="http://schemas.microsoft.com/office/drawing/2014/main" id="{21097CB9-87AC-4A51-8AB3-9F13AD4147AC}"/>
                </a:ext>
              </a:extLst>
            </p:cNvPr>
            <p:cNvSpPr/>
            <p:nvPr/>
          </p:nvSpPr>
          <p:spPr>
            <a:xfrm>
              <a:off x="3151751" y="2325703"/>
              <a:ext cx="2679513" cy="63932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CA" sz="1600" dirty="0">
                  <a:solidFill>
                    <a:srgbClr val="000000"/>
                  </a:solidFill>
                  <a:latin typeface="Roboto Condensed Light" panose="02000000000000000000" pitchFamily="2" charset="0"/>
                  <a:ea typeface="Roboto Condensed Light" panose="02000000000000000000" pitchFamily="2" charset="0"/>
                </a:rPr>
                <a:t>Funding</a:t>
              </a:r>
            </a:p>
          </p:txBody>
        </p:sp>
        <p:sp>
          <p:nvSpPr>
            <p:cNvPr id="25" name="Rectangle 24">
              <a:extLst>
                <a:ext uri="{FF2B5EF4-FFF2-40B4-BE49-F238E27FC236}">
                  <a16:creationId xmlns:a16="http://schemas.microsoft.com/office/drawing/2014/main" id="{DB1FC51E-1F03-4204-953D-35B67416CFA7}"/>
                </a:ext>
              </a:extLst>
            </p:cNvPr>
            <p:cNvSpPr/>
            <p:nvPr/>
          </p:nvSpPr>
          <p:spPr>
            <a:xfrm>
              <a:off x="354106" y="2407622"/>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Funds projects</a:t>
              </a:r>
            </a:p>
          </p:txBody>
        </p:sp>
        <p:sp>
          <p:nvSpPr>
            <p:cNvPr id="26" name="Rectangle 25">
              <a:extLst>
                <a:ext uri="{FF2B5EF4-FFF2-40B4-BE49-F238E27FC236}">
                  <a16:creationId xmlns:a16="http://schemas.microsoft.com/office/drawing/2014/main" id="{FFBD0B46-87B7-4CE3-B142-4868EDC9A165}"/>
                </a:ext>
              </a:extLst>
            </p:cNvPr>
            <p:cNvSpPr/>
            <p:nvPr/>
          </p:nvSpPr>
          <p:spPr>
            <a:xfrm>
              <a:off x="5987101" y="2407622"/>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Funds products or teams</a:t>
              </a:r>
            </a:p>
          </p:txBody>
        </p:sp>
      </p:grpSp>
      <p:grpSp>
        <p:nvGrpSpPr>
          <p:cNvPr id="8" name="Group 7">
            <a:extLst>
              <a:ext uri="{FF2B5EF4-FFF2-40B4-BE49-F238E27FC236}">
                <a16:creationId xmlns:a16="http://schemas.microsoft.com/office/drawing/2014/main" id="{5C5EE266-A1E2-4648-8253-3EF9098B5353}"/>
              </a:ext>
            </a:extLst>
          </p:cNvPr>
          <p:cNvGrpSpPr/>
          <p:nvPr/>
        </p:nvGrpSpPr>
        <p:grpSpPr>
          <a:xfrm>
            <a:off x="371476" y="3445335"/>
            <a:ext cx="8284755" cy="639326"/>
            <a:chOff x="354106" y="3033779"/>
            <a:chExt cx="8284755" cy="639326"/>
          </a:xfrm>
        </p:grpSpPr>
        <p:sp>
          <p:nvSpPr>
            <p:cNvPr id="32" name="Left-Right Arrow 4">
              <a:extLst>
                <a:ext uri="{FF2B5EF4-FFF2-40B4-BE49-F238E27FC236}">
                  <a16:creationId xmlns:a16="http://schemas.microsoft.com/office/drawing/2014/main" id="{5D7819B8-79BD-4231-817F-711D608A4A43}"/>
                </a:ext>
              </a:extLst>
            </p:cNvPr>
            <p:cNvSpPr/>
            <p:nvPr/>
          </p:nvSpPr>
          <p:spPr>
            <a:xfrm>
              <a:off x="3151751" y="3033779"/>
              <a:ext cx="2679513" cy="63932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CA" sz="1600" dirty="0">
                  <a:solidFill>
                    <a:srgbClr val="000000"/>
                  </a:solidFill>
                  <a:latin typeface="Roboto Condensed Light" panose="02000000000000000000" pitchFamily="2" charset="0"/>
                  <a:ea typeface="Roboto Condensed Light" panose="02000000000000000000" pitchFamily="2" charset="0"/>
                </a:rPr>
                <a:t>Prioritization</a:t>
              </a:r>
            </a:p>
          </p:txBody>
        </p:sp>
        <p:sp>
          <p:nvSpPr>
            <p:cNvPr id="33" name="Rectangle 32">
              <a:extLst>
                <a:ext uri="{FF2B5EF4-FFF2-40B4-BE49-F238E27FC236}">
                  <a16:creationId xmlns:a16="http://schemas.microsoft.com/office/drawing/2014/main" id="{49DA87F0-CAD3-4846-A120-6196B00FC2B5}"/>
                </a:ext>
              </a:extLst>
            </p:cNvPr>
            <p:cNvSpPr/>
            <p:nvPr/>
          </p:nvSpPr>
          <p:spPr>
            <a:xfrm>
              <a:off x="354106" y="3115698"/>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Has a line of business sponsor</a:t>
              </a:r>
            </a:p>
          </p:txBody>
        </p:sp>
        <p:sp>
          <p:nvSpPr>
            <p:cNvPr id="34" name="Rectangle 33">
              <a:extLst>
                <a:ext uri="{FF2B5EF4-FFF2-40B4-BE49-F238E27FC236}">
                  <a16:creationId xmlns:a16="http://schemas.microsoft.com/office/drawing/2014/main" id="{33FE9ECB-AE54-41A5-817D-7C05D2A1C41F}"/>
                </a:ext>
              </a:extLst>
            </p:cNvPr>
            <p:cNvSpPr/>
            <p:nvPr/>
          </p:nvSpPr>
          <p:spPr>
            <a:xfrm>
              <a:off x="5987101" y="3115698"/>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Has a product owner</a:t>
              </a:r>
            </a:p>
          </p:txBody>
        </p:sp>
      </p:grpSp>
      <p:grpSp>
        <p:nvGrpSpPr>
          <p:cNvPr id="6" name="Group 5">
            <a:extLst>
              <a:ext uri="{FF2B5EF4-FFF2-40B4-BE49-F238E27FC236}">
                <a16:creationId xmlns:a16="http://schemas.microsoft.com/office/drawing/2014/main" id="{A7B12294-02E4-414E-B4DE-6B5C92E9187B}"/>
              </a:ext>
            </a:extLst>
          </p:cNvPr>
          <p:cNvGrpSpPr/>
          <p:nvPr/>
        </p:nvGrpSpPr>
        <p:grpSpPr>
          <a:xfrm>
            <a:off x="371476" y="4252252"/>
            <a:ext cx="8284755" cy="639326"/>
            <a:chOff x="354106" y="4449931"/>
            <a:chExt cx="8284755" cy="639326"/>
          </a:xfrm>
        </p:grpSpPr>
        <p:sp>
          <p:nvSpPr>
            <p:cNvPr id="40" name="Left-Right Arrow 6">
              <a:extLst>
                <a:ext uri="{FF2B5EF4-FFF2-40B4-BE49-F238E27FC236}">
                  <a16:creationId xmlns:a16="http://schemas.microsoft.com/office/drawing/2014/main" id="{AB28454F-8503-4E39-9C93-3881FA783D2C}"/>
                </a:ext>
              </a:extLst>
            </p:cNvPr>
            <p:cNvSpPr/>
            <p:nvPr/>
          </p:nvSpPr>
          <p:spPr>
            <a:xfrm>
              <a:off x="3151751" y="4449931"/>
              <a:ext cx="2679513" cy="63932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CA" sz="1600" dirty="0">
                  <a:solidFill>
                    <a:srgbClr val="000000"/>
                  </a:solidFill>
                  <a:latin typeface="Roboto Condensed Light" panose="02000000000000000000" pitchFamily="2" charset="0"/>
                  <a:ea typeface="Roboto Condensed Light" panose="02000000000000000000" pitchFamily="2" charset="0"/>
                </a:rPr>
                <a:t>Product management</a:t>
              </a:r>
            </a:p>
          </p:txBody>
        </p:sp>
        <p:sp>
          <p:nvSpPr>
            <p:cNvPr id="41" name="Rectangle 40">
              <a:extLst>
                <a:ext uri="{FF2B5EF4-FFF2-40B4-BE49-F238E27FC236}">
                  <a16:creationId xmlns:a16="http://schemas.microsoft.com/office/drawing/2014/main" id="{8A9E467D-8FB1-4025-BB3B-C5BEB64FB676}"/>
                </a:ext>
              </a:extLst>
            </p:cNvPr>
            <p:cNvSpPr/>
            <p:nvPr/>
          </p:nvSpPr>
          <p:spPr>
            <a:xfrm>
              <a:off x="354106" y="4531850"/>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Makes specific changes </a:t>
              </a:r>
              <a:br>
                <a:rPr lang="en-CA" sz="1600" dirty="0">
                  <a:latin typeface="Roboto Condensed Light" panose="02000000000000000000" pitchFamily="2" charset="0"/>
                  <a:ea typeface="Roboto Condensed Light" panose="02000000000000000000" pitchFamily="2" charset="0"/>
                </a:rPr>
              </a:br>
              <a:r>
                <a:rPr lang="en-CA" sz="1600" dirty="0">
                  <a:latin typeface="Roboto Condensed Light" panose="02000000000000000000" pitchFamily="2" charset="0"/>
                  <a:ea typeface="Roboto Condensed Light" panose="02000000000000000000" pitchFamily="2" charset="0"/>
                </a:rPr>
                <a:t>to a product</a:t>
              </a:r>
            </a:p>
          </p:txBody>
        </p:sp>
        <p:sp>
          <p:nvSpPr>
            <p:cNvPr id="42" name="Rectangle 41">
              <a:extLst>
                <a:ext uri="{FF2B5EF4-FFF2-40B4-BE49-F238E27FC236}">
                  <a16:creationId xmlns:a16="http://schemas.microsoft.com/office/drawing/2014/main" id="{509CBDDF-D952-4EAC-9D3F-BB143933E718}"/>
                </a:ext>
              </a:extLst>
            </p:cNvPr>
            <p:cNvSpPr/>
            <p:nvPr/>
          </p:nvSpPr>
          <p:spPr>
            <a:xfrm>
              <a:off x="5987101" y="4531850"/>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Improves product maturity </a:t>
              </a:r>
              <a:br>
                <a:rPr lang="en-CA" sz="1600" dirty="0">
                  <a:latin typeface="Roboto Condensed Light" panose="02000000000000000000" pitchFamily="2" charset="0"/>
                  <a:ea typeface="Roboto Condensed Light" panose="02000000000000000000" pitchFamily="2" charset="0"/>
                </a:rPr>
              </a:br>
              <a:r>
                <a:rPr lang="en-CA" sz="1600" dirty="0">
                  <a:latin typeface="Roboto Condensed Light" panose="02000000000000000000" pitchFamily="2" charset="0"/>
                  <a:ea typeface="Roboto Condensed Light" panose="02000000000000000000" pitchFamily="2" charset="0"/>
                </a:rPr>
                <a:t>and support</a:t>
              </a:r>
            </a:p>
          </p:txBody>
        </p:sp>
      </p:grpSp>
      <p:grpSp>
        <p:nvGrpSpPr>
          <p:cNvPr id="5" name="Group 4">
            <a:extLst>
              <a:ext uri="{FF2B5EF4-FFF2-40B4-BE49-F238E27FC236}">
                <a16:creationId xmlns:a16="http://schemas.microsoft.com/office/drawing/2014/main" id="{D68131E6-FF2E-4C63-824B-E6BB44F222FC}"/>
              </a:ext>
            </a:extLst>
          </p:cNvPr>
          <p:cNvGrpSpPr/>
          <p:nvPr/>
        </p:nvGrpSpPr>
        <p:grpSpPr>
          <a:xfrm>
            <a:off x="371476" y="5059169"/>
            <a:ext cx="8284755" cy="639326"/>
            <a:chOff x="354106" y="5158007"/>
            <a:chExt cx="8284755" cy="639326"/>
          </a:xfrm>
        </p:grpSpPr>
        <p:sp>
          <p:nvSpPr>
            <p:cNvPr id="44" name="Left-Right Arrow 7">
              <a:extLst>
                <a:ext uri="{FF2B5EF4-FFF2-40B4-BE49-F238E27FC236}">
                  <a16:creationId xmlns:a16="http://schemas.microsoft.com/office/drawing/2014/main" id="{3B8EF1A8-4D9B-43B7-BF15-AE982CC8C0F2}"/>
                </a:ext>
              </a:extLst>
            </p:cNvPr>
            <p:cNvSpPr/>
            <p:nvPr/>
          </p:nvSpPr>
          <p:spPr>
            <a:xfrm>
              <a:off x="3151751" y="5158007"/>
              <a:ext cx="2679513" cy="63932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CA" sz="1600" dirty="0">
                  <a:solidFill>
                    <a:srgbClr val="000000"/>
                  </a:solidFill>
                  <a:latin typeface="Roboto Condensed Light" panose="02000000000000000000" pitchFamily="2" charset="0"/>
                  <a:ea typeface="Roboto Condensed Light" panose="02000000000000000000" pitchFamily="2" charset="0"/>
                </a:rPr>
                <a:t>Work allocation</a:t>
              </a:r>
            </a:p>
          </p:txBody>
        </p:sp>
        <p:sp>
          <p:nvSpPr>
            <p:cNvPr id="45" name="Rectangle 44">
              <a:extLst>
                <a:ext uri="{FF2B5EF4-FFF2-40B4-BE49-F238E27FC236}">
                  <a16:creationId xmlns:a16="http://schemas.microsoft.com/office/drawing/2014/main" id="{D8300505-C967-4F1C-B59C-38F36B82A1C1}"/>
                </a:ext>
              </a:extLst>
            </p:cNvPr>
            <p:cNvSpPr/>
            <p:nvPr/>
          </p:nvSpPr>
          <p:spPr>
            <a:xfrm>
              <a:off x="354106" y="5239926"/>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Assigns people to work</a:t>
              </a:r>
            </a:p>
          </p:txBody>
        </p:sp>
        <p:sp>
          <p:nvSpPr>
            <p:cNvPr id="46" name="Rectangle 45">
              <a:extLst>
                <a:ext uri="{FF2B5EF4-FFF2-40B4-BE49-F238E27FC236}">
                  <a16:creationId xmlns:a16="http://schemas.microsoft.com/office/drawing/2014/main" id="{B6845E1B-6399-4189-AA0A-5F4BB794DAF1}"/>
                </a:ext>
              </a:extLst>
            </p:cNvPr>
            <p:cNvSpPr/>
            <p:nvPr/>
          </p:nvSpPr>
          <p:spPr>
            <a:xfrm>
              <a:off x="5987101" y="5239926"/>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Assigns work </a:t>
              </a:r>
              <a:br>
                <a:rPr lang="en-CA" sz="1600" dirty="0">
                  <a:latin typeface="Roboto Condensed Light" panose="02000000000000000000" pitchFamily="2" charset="0"/>
                  <a:ea typeface="Roboto Condensed Light" panose="02000000000000000000" pitchFamily="2" charset="0"/>
                </a:rPr>
              </a:br>
              <a:r>
                <a:rPr lang="en-CA" sz="1600" dirty="0">
                  <a:latin typeface="Roboto Condensed Light" panose="02000000000000000000" pitchFamily="2" charset="0"/>
                  <a:ea typeface="Roboto Condensed Light" panose="02000000000000000000" pitchFamily="2" charset="0"/>
                </a:rPr>
                <a:t>to product teams</a:t>
              </a:r>
            </a:p>
          </p:txBody>
        </p:sp>
      </p:grpSp>
      <p:grpSp>
        <p:nvGrpSpPr>
          <p:cNvPr id="4" name="Group 3">
            <a:extLst>
              <a:ext uri="{FF2B5EF4-FFF2-40B4-BE49-F238E27FC236}">
                <a16:creationId xmlns:a16="http://schemas.microsoft.com/office/drawing/2014/main" id="{6185F6CF-06F8-4DE3-9854-27523EA708DA}"/>
              </a:ext>
            </a:extLst>
          </p:cNvPr>
          <p:cNvGrpSpPr/>
          <p:nvPr/>
        </p:nvGrpSpPr>
        <p:grpSpPr>
          <a:xfrm>
            <a:off x="371476" y="5866085"/>
            <a:ext cx="8284755" cy="639326"/>
            <a:chOff x="354106" y="5866085"/>
            <a:chExt cx="8284755" cy="639326"/>
          </a:xfrm>
        </p:grpSpPr>
        <p:sp>
          <p:nvSpPr>
            <p:cNvPr id="48" name="Left-Right Arrow 9">
              <a:extLst>
                <a:ext uri="{FF2B5EF4-FFF2-40B4-BE49-F238E27FC236}">
                  <a16:creationId xmlns:a16="http://schemas.microsoft.com/office/drawing/2014/main" id="{28B6C159-FB7D-435B-8FC0-ED619C6D0540}"/>
                </a:ext>
              </a:extLst>
            </p:cNvPr>
            <p:cNvSpPr/>
            <p:nvPr/>
          </p:nvSpPr>
          <p:spPr>
            <a:xfrm>
              <a:off x="3151751" y="5866085"/>
              <a:ext cx="2679513" cy="63932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CA" sz="1600" dirty="0">
                  <a:solidFill>
                    <a:srgbClr val="000000"/>
                  </a:solidFill>
                  <a:latin typeface="Roboto Condensed Light" panose="02000000000000000000" pitchFamily="2" charset="0"/>
                  <a:ea typeface="Roboto Condensed Light" panose="02000000000000000000" pitchFamily="2" charset="0"/>
                </a:rPr>
                <a:t>Capacity management</a:t>
              </a:r>
            </a:p>
          </p:txBody>
        </p:sp>
        <p:sp>
          <p:nvSpPr>
            <p:cNvPr id="49" name="Rectangle 48">
              <a:extLst>
                <a:ext uri="{FF2B5EF4-FFF2-40B4-BE49-F238E27FC236}">
                  <a16:creationId xmlns:a16="http://schemas.microsoft.com/office/drawing/2014/main" id="{086BB2D3-5DF4-49CF-AE5B-5D6E8F72DDD6}"/>
                </a:ext>
              </a:extLst>
            </p:cNvPr>
            <p:cNvSpPr/>
            <p:nvPr/>
          </p:nvSpPr>
          <p:spPr>
            <a:xfrm>
              <a:off x="354106" y="5948004"/>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Is run by project manager </a:t>
              </a:r>
            </a:p>
          </p:txBody>
        </p:sp>
        <p:sp>
          <p:nvSpPr>
            <p:cNvPr id="50" name="Rectangle 49">
              <a:extLst>
                <a:ext uri="{FF2B5EF4-FFF2-40B4-BE49-F238E27FC236}">
                  <a16:creationId xmlns:a16="http://schemas.microsoft.com/office/drawing/2014/main" id="{327A9D5A-EBFE-4E4D-B0C8-E9EB25D06361}"/>
                </a:ext>
              </a:extLst>
            </p:cNvPr>
            <p:cNvSpPr/>
            <p:nvPr/>
          </p:nvSpPr>
          <p:spPr>
            <a:xfrm>
              <a:off x="5987101" y="5948004"/>
              <a:ext cx="2651760" cy="47548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CA" sz="1600" dirty="0">
                  <a:latin typeface="Roboto Condensed Light" panose="02000000000000000000" pitchFamily="2" charset="0"/>
                  <a:ea typeface="Roboto Condensed Light" panose="02000000000000000000" pitchFamily="2" charset="0"/>
                </a:rPr>
                <a:t>A managed by teams</a:t>
              </a:r>
            </a:p>
          </p:txBody>
        </p:sp>
      </p:grpSp>
    </p:spTree>
    <p:extLst>
      <p:ext uri="{BB962C8B-B14F-4D97-AF65-F5344CB8AC3E}">
        <p14:creationId xmlns:p14="http://schemas.microsoft.com/office/powerpoint/2010/main" val="329628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E94EB0-29B8-295E-B356-623F9A16C692}"/>
              </a:ext>
            </a:extLst>
          </p:cNvPr>
          <p:cNvSpPr>
            <a:spLocks noGrp="1"/>
          </p:cNvSpPr>
          <p:nvPr>
            <p:ph type="body" sz="quarter" idx="10"/>
          </p:nvPr>
        </p:nvSpPr>
        <p:spPr/>
        <p:txBody>
          <a:bodyPr/>
          <a:lstStyle/>
          <a:p>
            <a:r>
              <a:rPr lang="en-US" dirty="0"/>
              <a:t>Appendix: </a:t>
            </a:r>
            <a:br>
              <a:rPr lang="en-US" dirty="0"/>
            </a:br>
            <a:r>
              <a:rPr lang="en-US" dirty="0"/>
              <a:t>How funding changes when applying product thinking</a:t>
            </a:r>
          </a:p>
          <a:p>
            <a:endParaRPr lang="en-US" dirty="0"/>
          </a:p>
        </p:txBody>
      </p:sp>
    </p:spTree>
    <p:extLst>
      <p:ext uri="{BB962C8B-B14F-4D97-AF65-F5344CB8AC3E}">
        <p14:creationId xmlns:p14="http://schemas.microsoft.com/office/powerpoint/2010/main" val="23089454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6611B0-02AB-D449-582E-520896901FB0}"/>
              </a:ext>
            </a:extLst>
          </p:cNvPr>
          <p:cNvSpPr>
            <a:spLocks noGrp="1"/>
          </p:cNvSpPr>
          <p:nvPr>
            <p:ph type="body" sz="quarter" idx="11"/>
          </p:nvPr>
        </p:nvSpPr>
        <p:spPr>
          <a:xfrm>
            <a:off x="4560582" y="1349479"/>
            <a:ext cx="7381094" cy="445245"/>
          </a:xfrm>
        </p:spPr>
        <p:txBody>
          <a:bodyPr/>
          <a:lstStyle/>
          <a:p>
            <a:r>
              <a:rPr lang="en-US" dirty="0"/>
              <a:t>We often still think about funding products like construction projects.</a:t>
            </a:r>
          </a:p>
          <a:p>
            <a:endParaRPr lang="en-US" dirty="0"/>
          </a:p>
        </p:txBody>
      </p:sp>
      <p:sp>
        <p:nvSpPr>
          <p:cNvPr id="2" name="Title 1"/>
          <p:cNvSpPr>
            <a:spLocks noGrp="1"/>
          </p:cNvSpPr>
          <p:nvPr>
            <p:ph type="title"/>
          </p:nvPr>
        </p:nvSpPr>
        <p:spPr>
          <a:xfrm>
            <a:off x="4560582" y="219292"/>
            <a:ext cx="7381094" cy="1130188"/>
          </a:xfrm>
        </p:spPr>
        <p:txBody>
          <a:bodyPr/>
          <a:lstStyle/>
          <a:p>
            <a:r>
              <a:rPr lang="en-US" dirty="0">
                <a:solidFill>
                  <a:srgbClr val="4A4A4A"/>
                </a:solidFill>
              </a:rPr>
              <a:t>Why is funding so problematic?</a:t>
            </a:r>
          </a:p>
        </p:txBody>
      </p:sp>
      <p:sp>
        <p:nvSpPr>
          <p:cNvPr id="4" name="Text Placeholder 3">
            <a:extLst>
              <a:ext uri="{FF2B5EF4-FFF2-40B4-BE49-F238E27FC236}">
                <a16:creationId xmlns:a16="http://schemas.microsoft.com/office/drawing/2014/main" id="{E6D614F8-BCE7-4F75-A7A6-BE2ACC40E3E4}"/>
              </a:ext>
            </a:extLst>
          </p:cNvPr>
          <p:cNvSpPr>
            <a:spLocks noGrp="1"/>
          </p:cNvSpPr>
          <p:nvPr>
            <p:ph type="body" sz="quarter" idx="14"/>
          </p:nvPr>
        </p:nvSpPr>
        <p:spPr/>
        <p:txBody>
          <a:bodyPr/>
          <a:lstStyle/>
          <a:p>
            <a:r>
              <a:rPr lang="en-US" dirty="0"/>
              <a:t>“Most IT funding depends on one-time expenditures or capital-funding mechanisms that are based on building-construction funding models predicated on a life expectancy of 20 years or more. Such models don’t provide the stability or flexibility needed for modern IT investments.”</a:t>
            </a:r>
          </a:p>
          <a:p>
            <a:pPr algn="r"/>
            <a:r>
              <a:rPr lang="en-US" dirty="0"/>
              <a:t>– EDUCAUSE</a:t>
            </a:r>
          </a:p>
        </p:txBody>
      </p:sp>
      <p:grpSp>
        <p:nvGrpSpPr>
          <p:cNvPr id="5" name="Group 4"/>
          <p:cNvGrpSpPr/>
          <p:nvPr/>
        </p:nvGrpSpPr>
        <p:grpSpPr>
          <a:xfrm>
            <a:off x="5131613" y="2040106"/>
            <a:ext cx="1720254" cy="4036846"/>
            <a:chOff x="1657886" y="1195851"/>
            <a:chExt cx="1452786" cy="4417685"/>
          </a:xfrm>
        </p:grpSpPr>
        <p:sp>
          <p:nvSpPr>
            <p:cNvPr id="6" name="Rectangle 5"/>
            <p:cNvSpPr/>
            <p:nvPr/>
          </p:nvSpPr>
          <p:spPr>
            <a:xfrm>
              <a:off x="1657887" y="1606611"/>
              <a:ext cx="1452785" cy="196553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CapEx</a:t>
              </a:r>
            </a:p>
          </p:txBody>
        </p:sp>
        <p:sp>
          <p:nvSpPr>
            <p:cNvPr id="7" name="Rectangle 6"/>
            <p:cNvSpPr/>
            <p:nvPr/>
          </p:nvSpPr>
          <p:spPr>
            <a:xfrm>
              <a:off x="1657886" y="3648004"/>
              <a:ext cx="1452785" cy="1965532"/>
            </a:xfrm>
            <a:prstGeom prst="rect">
              <a:avLst/>
            </a:prstGeom>
            <a:solidFill>
              <a:schemeClr val="accent4">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OpEx</a:t>
              </a:r>
            </a:p>
          </p:txBody>
        </p:sp>
        <p:sp>
          <p:nvSpPr>
            <p:cNvPr id="8" name="TextBox 7"/>
            <p:cNvSpPr txBox="1"/>
            <p:nvPr/>
          </p:nvSpPr>
          <p:spPr>
            <a:xfrm>
              <a:off x="1657886" y="1195851"/>
              <a:ext cx="1452785" cy="389187"/>
            </a:xfrm>
            <a:prstGeom prst="rect">
              <a:avLst/>
            </a:prstGeom>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Financial</a:t>
              </a:r>
            </a:p>
          </p:txBody>
        </p:sp>
      </p:grpSp>
      <p:grpSp>
        <p:nvGrpSpPr>
          <p:cNvPr id="9" name="Group 8"/>
          <p:cNvGrpSpPr/>
          <p:nvPr/>
        </p:nvGrpSpPr>
        <p:grpSpPr>
          <a:xfrm>
            <a:off x="7045358" y="2032385"/>
            <a:ext cx="1943755" cy="4044566"/>
            <a:chOff x="3845606" y="1195851"/>
            <a:chExt cx="1452786" cy="4408767"/>
          </a:xfrm>
        </p:grpSpPr>
        <p:sp>
          <p:nvSpPr>
            <p:cNvPr id="10" name="Rectangle 9"/>
            <p:cNvSpPr/>
            <p:nvPr/>
          </p:nvSpPr>
          <p:spPr>
            <a:xfrm>
              <a:off x="3845607" y="1606611"/>
              <a:ext cx="1452785" cy="79475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External services</a:t>
              </a:r>
            </a:p>
          </p:txBody>
        </p:sp>
        <p:sp>
          <p:nvSpPr>
            <p:cNvPr id="11" name="Rectangle 10"/>
            <p:cNvSpPr/>
            <p:nvPr/>
          </p:nvSpPr>
          <p:spPr>
            <a:xfrm>
              <a:off x="3845607" y="2476857"/>
              <a:ext cx="1452785" cy="659450"/>
            </a:xfrm>
            <a:prstGeom prst="rect">
              <a:avLst/>
            </a:prstGeom>
            <a:solidFill>
              <a:schemeClr val="accent4">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Infrastructure</a:t>
              </a:r>
            </a:p>
          </p:txBody>
        </p:sp>
        <p:sp>
          <p:nvSpPr>
            <p:cNvPr id="12" name="Rectangle 11"/>
            <p:cNvSpPr/>
            <p:nvPr/>
          </p:nvSpPr>
          <p:spPr>
            <a:xfrm>
              <a:off x="3845607" y="3211796"/>
              <a:ext cx="1452785" cy="659450"/>
            </a:xfrm>
            <a:prstGeom prst="rect">
              <a:avLst/>
            </a:prstGeom>
            <a:solidFill>
              <a:schemeClr val="bg1">
                <a:lumMod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Software licenses</a:t>
              </a:r>
            </a:p>
          </p:txBody>
        </p:sp>
        <p:sp>
          <p:nvSpPr>
            <p:cNvPr id="13" name="Rectangle 12"/>
            <p:cNvSpPr/>
            <p:nvPr/>
          </p:nvSpPr>
          <p:spPr>
            <a:xfrm>
              <a:off x="3845607" y="3942762"/>
              <a:ext cx="1452785" cy="1661856"/>
            </a:xfrm>
            <a:prstGeom prst="rect">
              <a:avLst/>
            </a:prstGeom>
            <a:solidFill>
              <a:schemeClr val="accent1">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Staffing</a:t>
              </a:r>
            </a:p>
          </p:txBody>
        </p:sp>
        <p:sp>
          <p:nvSpPr>
            <p:cNvPr id="14" name="TextBox 13"/>
            <p:cNvSpPr txBox="1"/>
            <p:nvPr/>
          </p:nvSpPr>
          <p:spPr>
            <a:xfrm>
              <a:off x="3845606" y="1195851"/>
              <a:ext cx="1452785" cy="388038"/>
            </a:xfrm>
            <a:prstGeom prst="rect">
              <a:avLst/>
            </a:prstGeom>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Budget</a:t>
              </a:r>
              <a:endParaRPr kumimoji="0" lang="en-CA" sz="11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endParaRPr>
            </a:p>
          </p:txBody>
        </p:sp>
      </p:grpSp>
      <p:grpSp>
        <p:nvGrpSpPr>
          <p:cNvPr id="15" name="Group 14"/>
          <p:cNvGrpSpPr/>
          <p:nvPr/>
        </p:nvGrpSpPr>
        <p:grpSpPr>
          <a:xfrm>
            <a:off x="9182603" y="2036039"/>
            <a:ext cx="1891632" cy="4040912"/>
            <a:chOff x="6033327" y="1195851"/>
            <a:chExt cx="1452785" cy="4408767"/>
          </a:xfrm>
        </p:grpSpPr>
        <p:sp>
          <p:nvSpPr>
            <p:cNvPr id="16" name="Rectangle 15"/>
            <p:cNvSpPr/>
            <p:nvPr/>
          </p:nvSpPr>
          <p:spPr>
            <a:xfrm>
              <a:off x="6033327" y="1606611"/>
              <a:ext cx="1452785" cy="79475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Plan</a:t>
              </a:r>
            </a:p>
          </p:txBody>
        </p:sp>
        <p:sp>
          <p:nvSpPr>
            <p:cNvPr id="17" name="Rectangle 16"/>
            <p:cNvSpPr/>
            <p:nvPr/>
          </p:nvSpPr>
          <p:spPr>
            <a:xfrm>
              <a:off x="6033327" y="2476857"/>
              <a:ext cx="1452785" cy="659450"/>
            </a:xfrm>
            <a:prstGeom prst="rect">
              <a:avLst/>
            </a:prstGeom>
            <a:solidFill>
              <a:schemeClr val="accent4">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Build</a:t>
              </a:r>
            </a:p>
          </p:txBody>
        </p:sp>
        <p:sp>
          <p:nvSpPr>
            <p:cNvPr id="18" name="Rectangle 17"/>
            <p:cNvSpPr/>
            <p:nvPr/>
          </p:nvSpPr>
          <p:spPr>
            <a:xfrm>
              <a:off x="6033327" y="3211796"/>
              <a:ext cx="1452785" cy="2392822"/>
            </a:xfrm>
            <a:prstGeom prst="rect">
              <a:avLst/>
            </a:prstGeom>
            <a:solidFill>
              <a:schemeClr val="bg1">
                <a:lumMod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Run</a:t>
              </a:r>
            </a:p>
          </p:txBody>
        </p:sp>
        <p:sp>
          <p:nvSpPr>
            <p:cNvPr id="19" name="TextBox 18"/>
            <p:cNvSpPr txBox="1"/>
            <p:nvPr/>
          </p:nvSpPr>
          <p:spPr>
            <a:xfrm>
              <a:off x="6033327" y="1195851"/>
              <a:ext cx="1452785" cy="388810"/>
            </a:xfrm>
            <a:prstGeom prst="rect">
              <a:avLst/>
            </a:prstGeom>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Portfolio</a:t>
              </a:r>
            </a:p>
          </p:txBody>
        </p:sp>
      </p:grpSp>
      <p:sp>
        <p:nvSpPr>
          <p:cNvPr id="21" name="TextBox 20"/>
          <p:cNvSpPr txBox="1"/>
          <p:nvPr/>
        </p:nvSpPr>
        <p:spPr>
          <a:xfrm>
            <a:off x="5131613" y="6076951"/>
            <a:ext cx="6488644" cy="523220"/>
          </a:xfrm>
          <a:prstGeom prst="rect">
            <a:avLst/>
          </a:prstGeom>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latin typeface="Roboto Condensed Light" panose="020B0604020202020204" charset="0"/>
                <a:ea typeface="Roboto Condensed Light" panose="020B0604020202020204" charset="0"/>
                <a:cs typeface="+mn-cs"/>
              </a:rPr>
              <a:t>These models require increasing accuracy throughout the project lifecycle to manage actuals vs. estimates. </a:t>
            </a:r>
            <a:endParaRPr kumimoji="0" lang="en-US" sz="1100" b="1" i="1" u="none" strike="noStrike" kern="1200" cap="none" spc="0" normalizeH="0" baseline="0" noProof="0" dirty="0">
              <a:ln>
                <a:noFill/>
              </a:ln>
              <a:solidFill>
                <a:srgbClr val="494949">
                  <a:lumMod val="50000"/>
                </a:srgbClr>
              </a:solidFill>
              <a:effectLst/>
              <a:uLnTx/>
              <a:uFillTx/>
              <a:latin typeface="Roboto Condensed Light" panose="020B0604020202020204" charset="0"/>
              <a:ea typeface="Roboto Condensed Light" panose="020B0604020202020204" charset="0"/>
              <a:cs typeface="+mn-cs"/>
            </a:endParaRPr>
          </a:p>
        </p:txBody>
      </p:sp>
    </p:spTree>
    <p:extLst>
      <p:ext uri="{BB962C8B-B14F-4D97-AF65-F5344CB8AC3E}">
        <p14:creationId xmlns:p14="http://schemas.microsoft.com/office/powerpoint/2010/main" val="123088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4A4A4A"/>
                </a:solidFill>
                <a:latin typeface="Montserrat SemiBold" panose="00000700000000000000" pitchFamily="2" charset="0"/>
              </a:rPr>
              <a:t>The lean enterprise funding model is an example of a different approach</a:t>
            </a:r>
          </a:p>
        </p:txBody>
      </p:sp>
      <p:sp>
        <p:nvSpPr>
          <p:cNvPr id="10" name="TextBox 9">
            <a:extLst>
              <a:ext uri="{FF2B5EF4-FFF2-40B4-BE49-F238E27FC236}">
                <a16:creationId xmlns:a16="http://schemas.microsoft.com/office/drawing/2014/main" id="{21800C86-272D-4705-B583-8040C0DF536D}"/>
              </a:ext>
            </a:extLst>
          </p:cNvPr>
          <p:cNvSpPr txBox="1"/>
          <p:nvPr/>
        </p:nvSpPr>
        <p:spPr>
          <a:xfrm>
            <a:off x="7126169" y="6168353"/>
            <a:ext cx="2778472" cy="461665"/>
          </a:xfrm>
          <a:prstGeom prst="rect">
            <a:avLst/>
          </a:prstGeom>
        </p:spPr>
        <p:txBody>
          <a:bodyPr wrap="square" rtlCol="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cs typeface="+mn-cs"/>
              </a:rPr>
              <a:t>From Info-Tech’s </a:t>
            </a:r>
            <a:r>
              <a:rPr kumimoji="0" lang="en-CA" sz="1200" b="0" i="1" u="none" strike="noStrike" kern="120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cs typeface="+mn-cs"/>
                <a:hlinkClick r:id="rId3"/>
              </a:rPr>
              <a:t>Develop Your Agile Approach for a Successful Transformation</a:t>
            </a:r>
            <a:r>
              <a:rPr kumimoji="0" lang="en-CA" sz="1200" b="0" i="1" u="none" strike="noStrike" kern="120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cs typeface="+mn-cs"/>
              </a:rPr>
              <a:t> </a:t>
            </a:r>
            <a:endParaRPr kumimoji="0" lang="en-US" sz="1200" b="0" i="1" u="none" strike="noStrike" kern="120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cs typeface="+mn-cs"/>
            </a:endParaRPr>
          </a:p>
        </p:txBody>
      </p:sp>
      <p:grpSp>
        <p:nvGrpSpPr>
          <p:cNvPr id="21" name="Group 20">
            <a:extLst>
              <a:ext uri="{FF2B5EF4-FFF2-40B4-BE49-F238E27FC236}">
                <a16:creationId xmlns:a16="http://schemas.microsoft.com/office/drawing/2014/main" id="{0588F055-F7CD-4E4E-9576-AD7633B07A94}"/>
              </a:ext>
            </a:extLst>
          </p:cNvPr>
          <p:cNvGrpSpPr/>
          <p:nvPr/>
        </p:nvGrpSpPr>
        <p:grpSpPr>
          <a:xfrm>
            <a:off x="2301443" y="1715308"/>
            <a:ext cx="7603198" cy="4380478"/>
            <a:chOff x="1825919" y="1441342"/>
            <a:chExt cx="8078722" cy="4654445"/>
          </a:xfrm>
        </p:grpSpPr>
        <p:sp>
          <p:nvSpPr>
            <p:cNvPr id="23" name="Rectangle 22">
              <a:extLst>
                <a:ext uri="{FF2B5EF4-FFF2-40B4-BE49-F238E27FC236}">
                  <a16:creationId xmlns:a16="http://schemas.microsoft.com/office/drawing/2014/main" id="{C6A49256-3851-4B23-B0DE-34B9858ED013}"/>
                </a:ext>
              </a:extLst>
            </p:cNvPr>
            <p:cNvSpPr/>
            <p:nvPr/>
          </p:nvSpPr>
          <p:spPr>
            <a:xfrm>
              <a:off x="1826923" y="1459115"/>
              <a:ext cx="8065222" cy="921381"/>
            </a:xfrm>
            <a:prstGeom prst="rect">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rPr>
                <a:t>Flexible funding pool</a:t>
              </a:r>
              <a:endParaRPr kumimoji="0" lang="en-CA"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endParaRPr>
            </a:p>
          </p:txBody>
        </p:sp>
        <p:sp>
          <p:nvSpPr>
            <p:cNvPr id="25" name="Rectangle 24">
              <a:extLst>
                <a:ext uri="{FF2B5EF4-FFF2-40B4-BE49-F238E27FC236}">
                  <a16:creationId xmlns:a16="http://schemas.microsoft.com/office/drawing/2014/main" id="{B81178FA-D3B0-47B0-B211-B5D135D01A62}"/>
                </a:ext>
              </a:extLst>
            </p:cNvPr>
            <p:cNvSpPr/>
            <p:nvPr/>
          </p:nvSpPr>
          <p:spPr>
            <a:xfrm>
              <a:off x="6725121" y="2457600"/>
              <a:ext cx="1535848" cy="266247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rPr>
                <a:t>Product line funding</a:t>
              </a:r>
              <a:endParaRPr kumimoji="0" lang="en-CA"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endParaRPr>
            </a:p>
          </p:txBody>
        </p:sp>
        <p:sp>
          <p:nvSpPr>
            <p:cNvPr id="31" name="Rectangle 30">
              <a:extLst>
                <a:ext uri="{FF2B5EF4-FFF2-40B4-BE49-F238E27FC236}">
                  <a16:creationId xmlns:a16="http://schemas.microsoft.com/office/drawing/2014/main" id="{B18781F6-6E24-429F-AC57-5776BA255969}"/>
                </a:ext>
              </a:extLst>
            </p:cNvPr>
            <p:cNvSpPr/>
            <p:nvPr/>
          </p:nvSpPr>
          <p:spPr>
            <a:xfrm>
              <a:off x="8356297" y="2457600"/>
              <a:ext cx="1535848" cy="266247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rPr>
                <a:t>Product line funding</a:t>
              </a:r>
              <a:endParaRPr kumimoji="0" lang="en-CA"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endParaRPr>
            </a:p>
          </p:txBody>
        </p:sp>
        <p:sp>
          <p:nvSpPr>
            <p:cNvPr id="34" name="Rectangle 33">
              <a:extLst>
                <a:ext uri="{FF2B5EF4-FFF2-40B4-BE49-F238E27FC236}">
                  <a16:creationId xmlns:a16="http://schemas.microsoft.com/office/drawing/2014/main" id="{3F8BCB97-8206-42CB-B926-AFA7F7948741}"/>
                </a:ext>
              </a:extLst>
            </p:cNvPr>
            <p:cNvSpPr/>
            <p:nvPr/>
          </p:nvSpPr>
          <p:spPr>
            <a:xfrm>
              <a:off x="5097356" y="2461854"/>
              <a:ext cx="1535848" cy="266247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rPr>
                <a:t>Project funding</a:t>
              </a:r>
              <a:endParaRPr kumimoji="0" lang="en-CA"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endParaRPr>
            </a:p>
          </p:txBody>
        </p:sp>
        <p:sp>
          <p:nvSpPr>
            <p:cNvPr id="35" name="Rectangle 34">
              <a:extLst>
                <a:ext uri="{FF2B5EF4-FFF2-40B4-BE49-F238E27FC236}">
                  <a16:creationId xmlns:a16="http://schemas.microsoft.com/office/drawing/2014/main" id="{88CC8FC0-827D-4A85-B766-55E9F99BD5F7}"/>
                </a:ext>
              </a:extLst>
            </p:cNvPr>
            <p:cNvSpPr/>
            <p:nvPr/>
          </p:nvSpPr>
          <p:spPr>
            <a:xfrm>
              <a:off x="3469591" y="2461854"/>
              <a:ext cx="1535848" cy="266247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rPr>
                <a:t>POC and product line funding</a:t>
              </a:r>
              <a:endParaRPr kumimoji="0" lang="en-CA"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endParaRPr>
            </a:p>
          </p:txBody>
        </p:sp>
        <p:sp>
          <p:nvSpPr>
            <p:cNvPr id="36" name="Rectangle 35">
              <a:extLst>
                <a:ext uri="{FF2B5EF4-FFF2-40B4-BE49-F238E27FC236}">
                  <a16:creationId xmlns:a16="http://schemas.microsoft.com/office/drawing/2014/main" id="{371EA0B8-4D54-4D88-B307-A990E4F43EED}"/>
                </a:ext>
              </a:extLst>
            </p:cNvPr>
            <p:cNvSpPr/>
            <p:nvPr/>
          </p:nvSpPr>
          <p:spPr>
            <a:xfrm>
              <a:off x="1841826" y="2461854"/>
              <a:ext cx="1535848" cy="266247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rPr>
                <a:t>POC funding</a:t>
              </a:r>
              <a:endParaRPr kumimoji="0" lang="en-CA" sz="18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endParaRPr>
            </a:p>
          </p:txBody>
        </p:sp>
        <p:sp>
          <p:nvSpPr>
            <p:cNvPr id="38" name="Rectangle 37">
              <a:extLst>
                <a:ext uri="{FF2B5EF4-FFF2-40B4-BE49-F238E27FC236}">
                  <a16:creationId xmlns:a16="http://schemas.microsoft.com/office/drawing/2014/main" id="{36E7290A-BB70-4B22-B57D-32C1337A0503}"/>
                </a:ext>
              </a:extLst>
            </p:cNvPr>
            <p:cNvSpPr/>
            <p:nvPr/>
          </p:nvSpPr>
          <p:spPr>
            <a:xfrm>
              <a:off x="1825919" y="5174406"/>
              <a:ext cx="8078722" cy="921381"/>
            </a:xfrm>
            <a:prstGeom prst="rect">
              <a:avLst/>
            </a:prstGeom>
            <a:solidFill>
              <a:srgbClr val="E7E6E6">
                <a:lumMod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cs typeface="+mn-cs"/>
                </a:rPr>
                <a:t>Common software, infrastructure, services, funding</a:t>
              </a:r>
              <a:endParaRPr kumimoji="0" lang="en-CA" sz="1800" b="0" i="0" u="none" strike="noStrike" kern="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cs typeface="+mn-cs"/>
              </a:endParaRPr>
            </a:p>
          </p:txBody>
        </p:sp>
        <p:sp>
          <p:nvSpPr>
            <p:cNvPr id="39" name="Rectangle 38">
              <a:extLst>
                <a:ext uri="{FF2B5EF4-FFF2-40B4-BE49-F238E27FC236}">
                  <a16:creationId xmlns:a16="http://schemas.microsoft.com/office/drawing/2014/main" id="{443DD817-5CEE-45C8-A40C-42601CE5A14E}"/>
                </a:ext>
              </a:extLst>
            </p:cNvPr>
            <p:cNvSpPr/>
            <p:nvPr/>
          </p:nvSpPr>
          <p:spPr>
            <a:xfrm>
              <a:off x="1841826" y="1441342"/>
              <a:ext cx="8062815" cy="4654445"/>
            </a:xfrm>
            <a:prstGeom prst="rect">
              <a:avLst/>
            </a:prstGeom>
            <a:no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Roboto Condensed Light" panose="02000000000000000000" pitchFamily="2" charset="0"/>
                <a:ea typeface="+mn-ea"/>
                <a:cs typeface="+mn-cs"/>
              </a:endParaRPr>
            </a:p>
          </p:txBody>
        </p:sp>
      </p:grpSp>
      <p:sp>
        <p:nvSpPr>
          <p:cNvPr id="40" name="Speech Bubble: Rectangle with Corners Rounded 39">
            <a:extLst>
              <a:ext uri="{FF2B5EF4-FFF2-40B4-BE49-F238E27FC236}">
                <a16:creationId xmlns:a16="http://schemas.microsoft.com/office/drawing/2014/main" id="{368F8E53-4B29-49BD-89F5-FC95B7CDE0F3}"/>
              </a:ext>
            </a:extLst>
          </p:cNvPr>
          <p:cNvSpPr/>
          <p:nvPr/>
        </p:nvSpPr>
        <p:spPr>
          <a:xfrm>
            <a:off x="9278081" y="1421163"/>
            <a:ext cx="2833843" cy="1301551"/>
          </a:xfrm>
          <a:prstGeom prst="wedgeRoundRectCallout">
            <a:avLst>
              <a:gd name="adj1" fmla="val -92372"/>
              <a:gd name="adj2" fmla="val -226"/>
              <a:gd name="adj3" fmla="val 16667"/>
            </a:avLst>
          </a:prstGeom>
          <a:solidFill>
            <a:srgbClr val="E7E6E6">
              <a:lumMod val="75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Roboto Condensed Light"/>
                <a:ea typeface="Roboto Condensed Light" panose="02000000000000000000" pitchFamily="2" charset="0"/>
                <a:cs typeface="+mn-cs"/>
              </a:rPr>
              <a:t>A flexible funding pool akin to venture capital models is maintained to support innovative ideas and fund proofs of concept for product and process improvements.</a:t>
            </a:r>
          </a:p>
        </p:txBody>
      </p:sp>
      <p:sp>
        <p:nvSpPr>
          <p:cNvPr id="41" name="Speech Bubble: Rectangle with Corners Rounded 40">
            <a:extLst>
              <a:ext uri="{FF2B5EF4-FFF2-40B4-BE49-F238E27FC236}">
                <a16:creationId xmlns:a16="http://schemas.microsoft.com/office/drawing/2014/main" id="{3C86BA29-6A16-45A3-9C1B-07850299FC59}"/>
              </a:ext>
            </a:extLst>
          </p:cNvPr>
          <p:cNvSpPr/>
          <p:nvPr/>
        </p:nvSpPr>
        <p:spPr>
          <a:xfrm>
            <a:off x="137033" y="1705625"/>
            <a:ext cx="2164410" cy="1532334"/>
          </a:xfrm>
          <a:prstGeom prst="wedgeRoundRectCallout">
            <a:avLst>
              <a:gd name="adj1" fmla="val 74799"/>
              <a:gd name="adj2" fmla="val 33190"/>
              <a:gd name="adj3" fmla="val 16667"/>
            </a:avLst>
          </a:prstGeom>
          <a:solidFill>
            <a:srgbClr val="E7E6E6">
              <a:lumMod val="75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Roboto Condensed Light"/>
                <a:ea typeface="Roboto Condensed Light" panose="02000000000000000000" pitchFamily="2" charset="0"/>
                <a:cs typeface="+mn-cs"/>
              </a:rPr>
              <a:t>POCs are run by standing innovation teams or a reserve of resources not committed to existing products, projects, or services.</a:t>
            </a:r>
          </a:p>
        </p:txBody>
      </p:sp>
      <p:sp>
        <p:nvSpPr>
          <p:cNvPr id="42" name="Speech Bubble: Rectangle with Corners Rounded 41">
            <a:extLst>
              <a:ext uri="{FF2B5EF4-FFF2-40B4-BE49-F238E27FC236}">
                <a16:creationId xmlns:a16="http://schemas.microsoft.com/office/drawing/2014/main" id="{909682E7-880D-4125-BC9A-315F7ECFE6E6}"/>
              </a:ext>
            </a:extLst>
          </p:cNvPr>
          <p:cNvSpPr/>
          <p:nvPr/>
        </p:nvSpPr>
        <p:spPr>
          <a:xfrm>
            <a:off x="2303498" y="6214841"/>
            <a:ext cx="3979819" cy="578882"/>
          </a:xfrm>
          <a:prstGeom prst="wedgeRoundRectCallout">
            <a:avLst>
              <a:gd name="adj1" fmla="val 18976"/>
              <a:gd name="adj2" fmla="val -120816"/>
              <a:gd name="adj3" fmla="val 16667"/>
            </a:avLst>
          </a:prstGeom>
          <a:solidFill>
            <a:srgbClr val="E7E6E6">
              <a:lumMod val="75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Roboto Condensed Light"/>
                <a:ea typeface="Roboto Condensed Light" panose="02000000000000000000" pitchFamily="2" charset="0"/>
                <a:cs typeface="+mn-cs"/>
              </a:rPr>
              <a:t>Teams are funded continuously so that they can learn and improve their practices as much as possible.</a:t>
            </a:r>
          </a:p>
        </p:txBody>
      </p:sp>
      <p:sp>
        <p:nvSpPr>
          <p:cNvPr id="43" name="TextBox 42">
            <a:extLst>
              <a:ext uri="{FF2B5EF4-FFF2-40B4-BE49-F238E27FC236}">
                <a16:creationId xmlns:a16="http://schemas.microsoft.com/office/drawing/2014/main" id="{6D8E12DF-AB24-4B00-B9D7-1EF6D06A119A}"/>
              </a:ext>
            </a:extLst>
          </p:cNvPr>
          <p:cNvSpPr txBox="1"/>
          <p:nvPr/>
        </p:nvSpPr>
        <p:spPr>
          <a:xfrm>
            <a:off x="10025918" y="3908610"/>
            <a:ext cx="2030635" cy="1055608"/>
          </a:xfrm>
          <a:prstGeom prst="wedgeRoundRectCallout">
            <a:avLst>
              <a:gd name="adj1" fmla="val -88871"/>
              <a:gd name="adj2" fmla="val 23156"/>
              <a:gd name="adj3" fmla="val 16667"/>
            </a:avLst>
          </a:prstGeom>
          <a:solidFill>
            <a:srgbClr val="E7E6E6">
              <a:lumMod val="75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Roboto Condensed Light"/>
                <a:ea typeface="Roboto Condensed Light" panose="02000000000000000000" pitchFamily="2" charset="0"/>
                <a:cs typeface="+mn-cs"/>
              </a:rPr>
              <a:t>Every product line has funding for all changes and ongoing operations and support. </a:t>
            </a:r>
          </a:p>
        </p:txBody>
      </p:sp>
    </p:spTree>
    <p:extLst>
      <p:ext uri="{BB962C8B-B14F-4D97-AF65-F5344CB8AC3E}">
        <p14:creationId xmlns:p14="http://schemas.microsoft.com/office/powerpoint/2010/main" val="20644757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227" y="146908"/>
            <a:ext cx="11522336" cy="1130188"/>
          </a:xfrm>
        </p:spPr>
        <p:txBody>
          <a:bodyPr/>
          <a:lstStyle/>
          <a:p>
            <a:r>
              <a:rPr lang="en-US" dirty="0">
                <a:solidFill>
                  <a:srgbClr val="4A4A4A"/>
                </a:solidFill>
              </a:rPr>
              <a:t>Consider how investment spending will differ in an Agile environment </a:t>
            </a:r>
          </a:p>
        </p:txBody>
      </p:sp>
      <p:grpSp>
        <p:nvGrpSpPr>
          <p:cNvPr id="41" name="Group 40">
            <a:extLst>
              <a:ext uri="{FF2B5EF4-FFF2-40B4-BE49-F238E27FC236}">
                <a16:creationId xmlns:a16="http://schemas.microsoft.com/office/drawing/2014/main" id="{A1554676-541D-4218-84E7-5B62756B1EEB}"/>
              </a:ext>
            </a:extLst>
          </p:cNvPr>
          <p:cNvGrpSpPr/>
          <p:nvPr/>
        </p:nvGrpSpPr>
        <p:grpSpPr>
          <a:xfrm>
            <a:off x="367687" y="3786281"/>
            <a:ext cx="9273195" cy="2993262"/>
            <a:chOff x="899505" y="3864728"/>
            <a:chExt cx="9273195" cy="2993262"/>
          </a:xfrm>
        </p:grpSpPr>
        <p:sp>
          <p:nvSpPr>
            <p:cNvPr id="17" name="Rectangle 16">
              <a:extLst>
                <a:ext uri="{FF2B5EF4-FFF2-40B4-BE49-F238E27FC236}">
                  <a16:creationId xmlns:a16="http://schemas.microsoft.com/office/drawing/2014/main" id="{42C6EF8A-4279-4422-B807-C330EB54E2E6}"/>
                </a:ext>
              </a:extLst>
            </p:cNvPr>
            <p:cNvSpPr/>
            <p:nvPr/>
          </p:nvSpPr>
          <p:spPr>
            <a:xfrm>
              <a:off x="915045" y="4571639"/>
              <a:ext cx="999941" cy="669637"/>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Vision</a:t>
              </a:r>
            </a:p>
          </p:txBody>
        </p:sp>
        <p:cxnSp>
          <p:nvCxnSpPr>
            <p:cNvPr id="18" name="Straight Arrow Connector 17">
              <a:extLst>
                <a:ext uri="{FF2B5EF4-FFF2-40B4-BE49-F238E27FC236}">
                  <a16:creationId xmlns:a16="http://schemas.microsoft.com/office/drawing/2014/main" id="{3013FFF8-A852-4C36-87B5-D81D4C2E0D7F}"/>
                </a:ext>
              </a:extLst>
            </p:cNvPr>
            <p:cNvCxnSpPr>
              <a:cxnSpLocks/>
              <a:stCxn id="17" idx="3"/>
              <a:endCxn id="19" idx="1"/>
            </p:cNvCxnSpPr>
            <p:nvPr/>
          </p:nvCxnSpPr>
          <p:spPr>
            <a:xfrm>
              <a:off x="1914986" y="4906458"/>
              <a:ext cx="478396"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AD309FE-19EF-40F0-BD0A-01A565454239}"/>
                </a:ext>
              </a:extLst>
            </p:cNvPr>
            <p:cNvSpPr/>
            <p:nvPr/>
          </p:nvSpPr>
          <p:spPr>
            <a:xfrm>
              <a:off x="2393382" y="4571639"/>
              <a:ext cx="999941" cy="669637"/>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Strategy</a:t>
              </a:r>
            </a:p>
          </p:txBody>
        </p:sp>
        <p:cxnSp>
          <p:nvCxnSpPr>
            <p:cNvPr id="20" name="Straight Arrow Connector 19">
              <a:extLst>
                <a:ext uri="{FF2B5EF4-FFF2-40B4-BE49-F238E27FC236}">
                  <a16:creationId xmlns:a16="http://schemas.microsoft.com/office/drawing/2014/main" id="{03F944E8-7A86-4B3A-AE47-12A58F966624}"/>
                </a:ext>
              </a:extLst>
            </p:cNvPr>
            <p:cNvCxnSpPr>
              <a:cxnSpLocks/>
              <a:stCxn id="19" idx="3"/>
              <a:endCxn id="21" idx="1"/>
            </p:cNvCxnSpPr>
            <p:nvPr/>
          </p:nvCxnSpPr>
          <p:spPr>
            <a:xfrm flipV="1">
              <a:off x="3393323" y="4891915"/>
              <a:ext cx="494593" cy="1454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518C419-AE7D-4FB1-8B48-4744EFB5175E}"/>
                </a:ext>
              </a:extLst>
            </p:cNvPr>
            <p:cNvSpPr/>
            <p:nvPr/>
          </p:nvSpPr>
          <p:spPr>
            <a:xfrm>
              <a:off x="3887916" y="4422300"/>
              <a:ext cx="1283766" cy="939229"/>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Product backing (value streams)</a:t>
              </a:r>
            </a:p>
          </p:txBody>
        </p:sp>
        <p:cxnSp>
          <p:nvCxnSpPr>
            <p:cNvPr id="22" name="Straight Arrow Connector 21">
              <a:extLst>
                <a:ext uri="{FF2B5EF4-FFF2-40B4-BE49-F238E27FC236}">
                  <a16:creationId xmlns:a16="http://schemas.microsoft.com/office/drawing/2014/main" id="{C79E2A22-7A0E-44DB-9255-AEB920BDEAC8}"/>
                </a:ext>
              </a:extLst>
            </p:cNvPr>
            <p:cNvCxnSpPr>
              <a:cxnSpLocks/>
              <a:stCxn id="21" idx="3"/>
              <a:endCxn id="33" idx="1"/>
            </p:cNvCxnSpPr>
            <p:nvPr/>
          </p:nvCxnSpPr>
          <p:spPr>
            <a:xfrm flipV="1">
              <a:off x="5171682" y="4662664"/>
              <a:ext cx="486336" cy="2292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DAFACD3-B1F5-4681-9FFC-835502B038B2}"/>
                </a:ext>
              </a:extLst>
            </p:cNvPr>
            <p:cNvCxnSpPr>
              <a:cxnSpLocks/>
              <a:endCxn id="24" idx="0"/>
            </p:cNvCxnSpPr>
            <p:nvPr/>
          </p:nvCxnSpPr>
          <p:spPr>
            <a:xfrm>
              <a:off x="7055681" y="4571639"/>
              <a:ext cx="954331" cy="44037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46BD905-0868-4BFC-B6B6-E7597A845F2F}"/>
                </a:ext>
              </a:extLst>
            </p:cNvPr>
            <p:cNvSpPr/>
            <p:nvPr/>
          </p:nvSpPr>
          <p:spPr>
            <a:xfrm>
              <a:off x="7428121" y="5012009"/>
              <a:ext cx="1163781" cy="669637"/>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Sprint planning and funding</a:t>
              </a:r>
            </a:p>
          </p:txBody>
        </p:sp>
        <p:cxnSp>
          <p:nvCxnSpPr>
            <p:cNvPr id="25" name="Straight Arrow Connector 24">
              <a:extLst>
                <a:ext uri="{FF2B5EF4-FFF2-40B4-BE49-F238E27FC236}">
                  <a16:creationId xmlns:a16="http://schemas.microsoft.com/office/drawing/2014/main" id="{B23540BC-A286-4EB1-995D-834D1F97D9C7}"/>
                </a:ext>
              </a:extLst>
            </p:cNvPr>
            <p:cNvCxnSpPr>
              <a:cxnSpLocks/>
              <a:stCxn id="24" idx="3"/>
              <a:endCxn id="26" idx="1"/>
            </p:cNvCxnSpPr>
            <p:nvPr/>
          </p:nvCxnSpPr>
          <p:spPr>
            <a:xfrm flipV="1">
              <a:off x="8591902" y="5322706"/>
              <a:ext cx="460207" cy="24122"/>
            </a:xfrm>
            <a:prstGeom prst="straightConnector1">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BA75473-2B4E-4F4D-887A-8CFD05BDC7D7}"/>
                </a:ext>
              </a:extLst>
            </p:cNvPr>
            <p:cNvSpPr/>
            <p:nvPr/>
          </p:nvSpPr>
          <p:spPr>
            <a:xfrm>
              <a:off x="9052109" y="4987887"/>
              <a:ext cx="999941" cy="669637"/>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Scrum funding</a:t>
              </a:r>
            </a:p>
          </p:txBody>
        </p:sp>
        <p:sp>
          <p:nvSpPr>
            <p:cNvPr id="27" name="Rectangle 26">
              <a:extLst>
                <a:ext uri="{FF2B5EF4-FFF2-40B4-BE49-F238E27FC236}">
                  <a16:creationId xmlns:a16="http://schemas.microsoft.com/office/drawing/2014/main" id="{535DCF79-B716-41AF-AD60-2F7AEF3F7448}"/>
                </a:ext>
              </a:extLst>
            </p:cNvPr>
            <p:cNvSpPr/>
            <p:nvPr/>
          </p:nvSpPr>
          <p:spPr>
            <a:xfrm>
              <a:off x="6371565" y="6105226"/>
              <a:ext cx="999941" cy="669637"/>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Delivery/ evaluation</a:t>
              </a:r>
            </a:p>
          </p:txBody>
        </p:sp>
        <p:sp>
          <p:nvSpPr>
            <p:cNvPr id="28" name="Rectangle 27">
              <a:extLst>
                <a:ext uri="{FF2B5EF4-FFF2-40B4-BE49-F238E27FC236}">
                  <a16:creationId xmlns:a16="http://schemas.microsoft.com/office/drawing/2014/main" id="{BBCA7490-1A7E-4E47-A9D1-07EBB41770E7}"/>
                </a:ext>
              </a:extLst>
            </p:cNvPr>
            <p:cNvSpPr/>
            <p:nvPr/>
          </p:nvSpPr>
          <p:spPr>
            <a:xfrm>
              <a:off x="5761226" y="5063737"/>
              <a:ext cx="1383386" cy="66438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[Shorter timeframe]</a:t>
              </a:r>
            </a:p>
          </p:txBody>
        </p:sp>
        <p:cxnSp>
          <p:nvCxnSpPr>
            <p:cNvPr id="29" name="Straight Arrow Connector 28">
              <a:extLst>
                <a:ext uri="{FF2B5EF4-FFF2-40B4-BE49-F238E27FC236}">
                  <a16:creationId xmlns:a16="http://schemas.microsoft.com/office/drawing/2014/main" id="{AF40B437-5700-482A-9014-7094D890C2F2}"/>
                </a:ext>
              </a:extLst>
            </p:cNvPr>
            <p:cNvCxnSpPr>
              <a:cxnSpLocks/>
              <a:stCxn id="24" idx="2"/>
              <a:endCxn id="27" idx="3"/>
            </p:cNvCxnSpPr>
            <p:nvPr/>
          </p:nvCxnSpPr>
          <p:spPr>
            <a:xfrm flipH="1">
              <a:off x="7371506" y="5681646"/>
              <a:ext cx="638506" cy="75839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10BFFAE-0C37-4281-9239-13C330CCEF03}"/>
                </a:ext>
              </a:extLst>
            </p:cNvPr>
            <p:cNvSpPr/>
            <p:nvPr/>
          </p:nvSpPr>
          <p:spPr>
            <a:xfrm>
              <a:off x="4633625" y="6115736"/>
              <a:ext cx="1226963" cy="669637"/>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Adjustment</a:t>
              </a:r>
            </a:p>
          </p:txBody>
        </p:sp>
        <p:cxnSp>
          <p:nvCxnSpPr>
            <p:cNvPr id="31" name="Straight Arrow Connector 30">
              <a:extLst>
                <a:ext uri="{FF2B5EF4-FFF2-40B4-BE49-F238E27FC236}">
                  <a16:creationId xmlns:a16="http://schemas.microsoft.com/office/drawing/2014/main" id="{02573A4B-FEB7-49B9-BBB8-6968C27D38DC}"/>
                </a:ext>
              </a:extLst>
            </p:cNvPr>
            <p:cNvCxnSpPr>
              <a:cxnSpLocks/>
              <a:stCxn id="27" idx="1"/>
              <a:endCxn id="30" idx="3"/>
            </p:cNvCxnSpPr>
            <p:nvPr/>
          </p:nvCxnSpPr>
          <p:spPr>
            <a:xfrm flipH="1">
              <a:off x="5860588" y="6440045"/>
              <a:ext cx="510977" cy="1051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00B87D2-325A-4989-A69C-65D974CFA5AA}"/>
                </a:ext>
              </a:extLst>
            </p:cNvPr>
            <p:cNvCxnSpPr>
              <a:cxnSpLocks/>
              <a:stCxn id="30" idx="0"/>
              <a:endCxn id="21" idx="2"/>
            </p:cNvCxnSpPr>
            <p:nvPr/>
          </p:nvCxnSpPr>
          <p:spPr>
            <a:xfrm flipH="1" flipV="1">
              <a:off x="4529799" y="5361529"/>
              <a:ext cx="717308" cy="75420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E6A1CC0-A601-4B1F-8164-2095B092BEDD}"/>
                </a:ext>
              </a:extLst>
            </p:cNvPr>
            <p:cNvSpPr/>
            <p:nvPr/>
          </p:nvSpPr>
          <p:spPr>
            <a:xfrm>
              <a:off x="5658018" y="4193049"/>
              <a:ext cx="1486594" cy="939229"/>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Budget formation around value streams</a:t>
              </a:r>
            </a:p>
          </p:txBody>
        </p:sp>
        <p:sp>
          <p:nvSpPr>
            <p:cNvPr id="39" name="Rectangle 38">
              <a:extLst>
                <a:ext uri="{FF2B5EF4-FFF2-40B4-BE49-F238E27FC236}">
                  <a16:creationId xmlns:a16="http://schemas.microsoft.com/office/drawing/2014/main" id="{08FEFF50-3615-43D3-A1E1-A3ED31AB697F}"/>
                </a:ext>
              </a:extLst>
            </p:cNvPr>
            <p:cNvSpPr/>
            <p:nvPr/>
          </p:nvSpPr>
          <p:spPr>
            <a:xfrm>
              <a:off x="915045" y="4073127"/>
              <a:ext cx="9257655" cy="27848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5" name="Rectangle 4">
              <a:extLst>
                <a:ext uri="{FF2B5EF4-FFF2-40B4-BE49-F238E27FC236}">
                  <a16:creationId xmlns:a16="http://schemas.microsoft.com/office/drawing/2014/main" id="{298C1F12-6956-4B18-A73D-E23FFC1D5DBB}"/>
                </a:ext>
              </a:extLst>
            </p:cNvPr>
            <p:cNvSpPr/>
            <p:nvPr/>
          </p:nvSpPr>
          <p:spPr>
            <a:xfrm>
              <a:off x="899505" y="3864728"/>
              <a:ext cx="2412202" cy="430984"/>
            </a:xfrm>
            <a:prstGeom prst="rect">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tlCol="0" anchor="ctr">
              <a:no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oboto Condensed Light" panose="020B0604020202020204" charset="0"/>
                  <a:ea typeface="Roboto Condensed Light" panose="020B0604020202020204" charset="0"/>
                  <a:cs typeface="+mn-cs"/>
                </a:rPr>
                <a:t>Agile budgeting</a:t>
              </a:r>
            </a:p>
          </p:txBody>
        </p:sp>
      </p:grpSp>
      <p:grpSp>
        <p:nvGrpSpPr>
          <p:cNvPr id="43" name="Group 42">
            <a:extLst>
              <a:ext uri="{FF2B5EF4-FFF2-40B4-BE49-F238E27FC236}">
                <a16:creationId xmlns:a16="http://schemas.microsoft.com/office/drawing/2014/main" id="{DE01831F-2962-4437-B491-E15E77B9E969}"/>
              </a:ext>
            </a:extLst>
          </p:cNvPr>
          <p:cNvGrpSpPr/>
          <p:nvPr/>
        </p:nvGrpSpPr>
        <p:grpSpPr>
          <a:xfrm>
            <a:off x="354105" y="1282624"/>
            <a:ext cx="8571518" cy="2462800"/>
            <a:chOff x="642332" y="1230561"/>
            <a:chExt cx="8571518" cy="2462800"/>
          </a:xfrm>
        </p:grpSpPr>
        <p:sp>
          <p:nvSpPr>
            <p:cNvPr id="6" name="Rectangle 5">
              <a:extLst>
                <a:ext uri="{FF2B5EF4-FFF2-40B4-BE49-F238E27FC236}">
                  <a16:creationId xmlns:a16="http://schemas.microsoft.com/office/drawing/2014/main" id="{FB1DC6AB-C257-4380-9CE9-3491743BFA7B}"/>
                </a:ext>
              </a:extLst>
            </p:cNvPr>
            <p:cNvSpPr/>
            <p:nvPr/>
          </p:nvSpPr>
          <p:spPr>
            <a:xfrm>
              <a:off x="661103" y="1853336"/>
              <a:ext cx="1134089" cy="707522"/>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Vision</a:t>
              </a:r>
            </a:p>
          </p:txBody>
        </p:sp>
        <p:cxnSp>
          <p:nvCxnSpPr>
            <p:cNvPr id="7" name="Straight Arrow Connector 6">
              <a:extLst>
                <a:ext uri="{FF2B5EF4-FFF2-40B4-BE49-F238E27FC236}">
                  <a16:creationId xmlns:a16="http://schemas.microsoft.com/office/drawing/2014/main" id="{AB82C099-5B6B-4C68-BFD6-FACA19932804}"/>
                </a:ext>
              </a:extLst>
            </p:cNvPr>
            <p:cNvCxnSpPr>
              <a:cxnSpLocks/>
              <a:stCxn id="6" idx="3"/>
              <a:endCxn id="10" idx="1"/>
            </p:cNvCxnSpPr>
            <p:nvPr/>
          </p:nvCxnSpPr>
          <p:spPr>
            <a:xfrm>
              <a:off x="1795192" y="2207097"/>
              <a:ext cx="542575"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A29469D-1B1D-4F4C-BDA0-BC22D84AFE4C}"/>
                </a:ext>
              </a:extLst>
            </p:cNvPr>
            <p:cNvSpPr/>
            <p:nvPr/>
          </p:nvSpPr>
          <p:spPr>
            <a:xfrm>
              <a:off x="7367656" y="1872051"/>
              <a:ext cx="1134089" cy="707522"/>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Budgeted/ actual revenues</a:t>
              </a:r>
            </a:p>
          </p:txBody>
        </p:sp>
        <p:sp>
          <p:nvSpPr>
            <p:cNvPr id="9" name="Rectangle 8">
              <a:extLst>
                <a:ext uri="{FF2B5EF4-FFF2-40B4-BE49-F238E27FC236}">
                  <a16:creationId xmlns:a16="http://schemas.microsoft.com/office/drawing/2014/main" id="{19E017E1-04CD-41DF-8D71-309356424F16}"/>
                </a:ext>
              </a:extLst>
            </p:cNvPr>
            <p:cNvSpPr/>
            <p:nvPr/>
          </p:nvSpPr>
          <p:spPr>
            <a:xfrm>
              <a:off x="5685132" y="1872051"/>
              <a:ext cx="1134089" cy="707522"/>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Budgeted/ actual expenses</a:t>
              </a:r>
            </a:p>
          </p:txBody>
        </p:sp>
        <p:sp>
          <p:nvSpPr>
            <p:cNvPr id="10" name="Rectangle 9">
              <a:extLst>
                <a:ext uri="{FF2B5EF4-FFF2-40B4-BE49-F238E27FC236}">
                  <a16:creationId xmlns:a16="http://schemas.microsoft.com/office/drawing/2014/main" id="{8DC30FE7-1313-4FFE-B3C5-182E697F109A}"/>
                </a:ext>
              </a:extLst>
            </p:cNvPr>
            <p:cNvSpPr/>
            <p:nvPr/>
          </p:nvSpPr>
          <p:spPr>
            <a:xfrm>
              <a:off x="2337767" y="1853336"/>
              <a:ext cx="1134089" cy="707522"/>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Strategy</a:t>
              </a:r>
            </a:p>
          </p:txBody>
        </p:sp>
        <p:cxnSp>
          <p:nvCxnSpPr>
            <p:cNvPr id="11" name="Straight Arrow Connector 10">
              <a:extLst>
                <a:ext uri="{FF2B5EF4-FFF2-40B4-BE49-F238E27FC236}">
                  <a16:creationId xmlns:a16="http://schemas.microsoft.com/office/drawing/2014/main" id="{58247C95-DD7E-4E12-BDFE-AF971CA68D1C}"/>
                </a:ext>
              </a:extLst>
            </p:cNvPr>
            <p:cNvCxnSpPr>
              <a:cxnSpLocks/>
              <a:stCxn id="10" idx="3"/>
              <a:endCxn id="34" idx="1"/>
            </p:cNvCxnSpPr>
            <p:nvPr/>
          </p:nvCxnSpPr>
          <p:spPr>
            <a:xfrm>
              <a:off x="3471856" y="2207097"/>
              <a:ext cx="344612" cy="293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072145-384F-4509-A61A-F59B6B610C43}"/>
                </a:ext>
              </a:extLst>
            </p:cNvPr>
            <p:cNvCxnSpPr>
              <a:cxnSpLocks/>
              <a:stCxn id="34" idx="3"/>
              <a:endCxn id="9" idx="1"/>
            </p:cNvCxnSpPr>
            <p:nvPr/>
          </p:nvCxnSpPr>
          <p:spPr>
            <a:xfrm>
              <a:off x="5272458" y="2210036"/>
              <a:ext cx="412674" cy="1577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E399CDD-63C3-4F7A-8356-29F2235ADCD2}"/>
                </a:ext>
              </a:extLst>
            </p:cNvPr>
            <p:cNvCxnSpPr>
              <a:cxnSpLocks/>
              <a:stCxn id="9" idx="3"/>
              <a:endCxn id="8" idx="1"/>
            </p:cNvCxnSpPr>
            <p:nvPr/>
          </p:nvCxnSpPr>
          <p:spPr>
            <a:xfrm>
              <a:off x="6819221" y="2225812"/>
              <a:ext cx="548435"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20">
              <a:extLst>
                <a:ext uri="{FF2B5EF4-FFF2-40B4-BE49-F238E27FC236}">
                  <a16:creationId xmlns:a16="http://schemas.microsoft.com/office/drawing/2014/main" id="{F27BB661-8441-42E8-8AF8-E5BBBBBA0367}"/>
                </a:ext>
              </a:extLst>
            </p:cNvPr>
            <p:cNvCxnSpPr>
              <a:cxnSpLocks/>
              <a:stCxn id="8" idx="2"/>
              <a:endCxn id="15" idx="3"/>
            </p:cNvCxnSpPr>
            <p:nvPr/>
          </p:nvCxnSpPr>
          <p:spPr>
            <a:xfrm rot="5400000">
              <a:off x="6202661" y="1536337"/>
              <a:ext cx="688805" cy="27752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3DC907F-B04A-4C91-9F5F-83484278871B}"/>
                </a:ext>
              </a:extLst>
            </p:cNvPr>
            <p:cNvSpPr/>
            <p:nvPr/>
          </p:nvSpPr>
          <p:spPr>
            <a:xfrm>
              <a:off x="3803557" y="2914617"/>
              <a:ext cx="1355868" cy="707522"/>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End-of-year financial statements</a:t>
              </a:r>
            </a:p>
          </p:txBody>
        </p:sp>
        <p:cxnSp>
          <p:nvCxnSpPr>
            <p:cNvPr id="16" name="Straight Arrow Connector 15">
              <a:extLst>
                <a:ext uri="{FF2B5EF4-FFF2-40B4-BE49-F238E27FC236}">
                  <a16:creationId xmlns:a16="http://schemas.microsoft.com/office/drawing/2014/main" id="{F08683DF-BF5F-4879-82EA-F0F24E50C4FC}"/>
                </a:ext>
              </a:extLst>
            </p:cNvPr>
            <p:cNvCxnSpPr>
              <a:cxnSpLocks/>
              <a:stCxn id="15" idx="0"/>
              <a:endCxn id="34" idx="2"/>
            </p:cNvCxnSpPr>
            <p:nvPr/>
          </p:nvCxnSpPr>
          <p:spPr>
            <a:xfrm flipV="1">
              <a:off x="4481491" y="2706218"/>
              <a:ext cx="62972" cy="208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304D828-E17F-488A-9BAB-6F41883C77E5}"/>
                </a:ext>
              </a:extLst>
            </p:cNvPr>
            <p:cNvSpPr/>
            <p:nvPr/>
          </p:nvSpPr>
          <p:spPr>
            <a:xfrm>
              <a:off x="3816468" y="1713853"/>
              <a:ext cx="1455990" cy="992365"/>
            </a:xfrm>
            <a:prstGeom prst="rect">
              <a:avLst/>
            </a:prstGeom>
            <a:solidFill>
              <a:schemeClr val="bg2">
                <a:lumMod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Roboto Condensed Light" panose="020B0604020202020204" charset="0"/>
                  <a:ea typeface="Roboto Condensed Light" panose="020B0604020202020204" charset="0"/>
                  <a:cs typeface="+mn-cs"/>
                </a:rPr>
                <a:t>Annual/quarterly budget formation</a:t>
              </a:r>
            </a:p>
          </p:txBody>
        </p:sp>
        <p:sp>
          <p:nvSpPr>
            <p:cNvPr id="42" name="Rectangle 41">
              <a:extLst>
                <a:ext uri="{FF2B5EF4-FFF2-40B4-BE49-F238E27FC236}">
                  <a16:creationId xmlns:a16="http://schemas.microsoft.com/office/drawing/2014/main" id="{F250CDC1-1B70-462B-BF65-357B6C156431}"/>
                </a:ext>
              </a:extLst>
            </p:cNvPr>
            <p:cNvSpPr/>
            <p:nvPr/>
          </p:nvSpPr>
          <p:spPr>
            <a:xfrm>
              <a:off x="661103" y="1488622"/>
              <a:ext cx="8552747" cy="22047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4" name="Rectangle 3">
              <a:extLst>
                <a:ext uri="{FF2B5EF4-FFF2-40B4-BE49-F238E27FC236}">
                  <a16:creationId xmlns:a16="http://schemas.microsoft.com/office/drawing/2014/main" id="{BBB8155C-F940-4470-94E9-AF63603EDF97}"/>
                </a:ext>
              </a:extLst>
            </p:cNvPr>
            <p:cNvSpPr/>
            <p:nvPr/>
          </p:nvSpPr>
          <p:spPr>
            <a:xfrm>
              <a:off x="642332" y="1230561"/>
              <a:ext cx="3012641" cy="455366"/>
            </a:xfrm>
            <a:prstGeom prst="rect">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tlCol="0" anchor="ctr">
              <a:no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oboto Condensed Light" panose="020B0604020202020204" charset="0"/>
                  <a:ea typeface="Roboto Condensed Light" panose="020B0604020202020204" charset="0"/>
                  <a:cs typeface="+mn-cs"/>
                </a:rPr>
                <a:t>Traditional budgeting</a:t>
              </a:r>
            </a:p>
          </p:txBody>
        </p:sp>
      </p:grpSp>
      <p:grpSp>
        <p:nvGrpSpPr>
          <p:cNvPr id="40" name="Group 39">
            <a:extLst>
              <a:ext uri="{FF2B5EF4-FFF2-40B4-BE49-F238E27FC236}">
                <a16:creationId xmlns:a16="http://schemas.microsoft.com/office/drawing/2014/main" id="{5D6D2EAD-8466-4366-B289-FEB9D687B9CE}"/>
              </a:ext>
            </a:extLst>
          </p:cNvPr>
          <p:cNvGrpSpPr/>
          <p:nvPr/>
        </p:nvGrpSpPr>
        <p:grpSpPr>
          <a:xfrm>
            <a:off x="9342505" y="1059685"/>
            <a:ext cx="2740274" cy="2810367"/>
            <a:chOff x="6353841" y="3127247"/>
            <a:chExt cx="3887439" cy="1664209"/>
          </a:xfrm>
        </p:grpSpPr>
        <p:sp>
          <p:nvSpPr>
            <p:cNvPr id="44" name="Rectangle 43">
              <a:extLst>
                <a:ext uri="{FF2B5EF4-FFF2-40B4-BE49-F238E27FC236}">
                  <a16:creationId xmlns:a16="http://schemas.microsoft.com/office/drawing/2014/main" id="{B513559A-9BEC-49F2-BEEF-A2823AEA598B}"/>
                </a:ext>
              </a:extLst>
            </p:cNvPr>
            <p:cNvSpPr/>
            <p:nvPr/>
          </p:nvSpPr>
          <p:spPr>
            <a:xfrm>
              <a:off x="6353841" y="3127247"/>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Medium" panose="00000600000000000000" pitchFamily="2" charset="0"/>
                  <a:ea typeface="Roboto Condensed Light" panose="02000000000000000000" pitchFamily="2" charset="0"/>
                  <a:cs typeface="+mn-cs"/>
                </a:rPr>
                <a:t>Info-Tech Insight</a:t>
              </a:r>
            </a:p>
            <a:p>
              <a:pPr marL="0" marR="0" lvl="0" indent="0" algn="l" defTabSz="554492" rtl="0" eaLnBrk="1" fontAlgn="auto" latinLnBrk="0" hangingPunct="1">
                <a:lnSpc>
                  <a:spcPct val="100000"/>
                </a:lnSpc>
                <a:spcBef>
                  <a:spcPts val="600"/>
                </a:spcBef>
                <a:spcAft>
                  <a:spcPts val="600"/>
                </a:spcAft>
                <a:buClr>
                  <a:srgbClr val="333333"/>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Traditional budgets place the focus on cost centers, whereas Agile budgets account for value streams. The value streams are based around initiatives that may span cost centers.</a:t>
              </a:r>
            </a:p>
          </p:txBody>
        </p:sp>
        <p:sp>
          <p:nvSpPr>
            <p:cNvPr id="45" name="Rectangle 44">
              <a:extLst>
                <a:ext uri="{FF2B5EF4-FFF2-40B4-BE49-F238E27FC236}">
                  <a16:creationId xmlns:a16="http://schemas.microsoft.com/office/drawing/2014/main" id="{D3F307CA-3788-454D-9815-B2D12C2794C4}"/>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endParaRPr kumimoji="0" lang="en-US" sz="1400" b="0" i="0" u="none" strike="noStrike" kern="1200" cap="none" spc="0" normalizeH="0" baseline="0" noProof="0" dirty="0">
                <a:ln>
                  <a:noFill/>
                </a:ln>
                <a:solidFill>
                  <a:srgbClr val="2576B7"/>
                </a:solidFill>
                <a:effectLst/>
                <a:uLnTx/>
                <a:uFillTx/>
                <a:latin typeface="Roboto Condensed Light" panose="02000000000000000000" pitchFamily="2" charset="0"/>
                <a:ea typeface="Roboto Condensed Light" panose="02000000000000000000" pitchFamily="2" charset="0"/>
                <a:cs typeface="+mn-cs"/>
              </a:endParaRPr>
            </a:p>
          </p:txBody>
        </p:sp>
      </p:grpSp>
    </p:spTree>
    <p:extLst>
      <p:ext uri="{BB962C8B-B14F-4D97-AF65-F5344CB8AC3E}">
        <p14:creationId xmlns:p14="http://schemas.microsoft.com/office/powerpoint/2010/main" val="7241158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2A375E-0BBA-438F-8F4D-CCE7E580CD31}"/>
              </a:ext>
            </a:extLst>
          </p:cNvPr>
          <p:cNvPicPr>
            <a:picLocks noChangeAspect="1"/>
          </p:cNvPicPr>
          <p:nvPr/>
        </p:nvPicPr>
        <p:blipFill>
          <a:blip r:embed="rId3"/>
          <a:stretch>
            <a:fillRect/>
          </a:stretch>
        </p:blipFill>
        <p:spPr>
          <a:xfrm>
            <a:off x="7940342" y="0"/>
            <a:ext cx="1188479" cy="6858000"/>
          </a:xfrm>
          <a:prstGeom prst="rect">
            <a:avLst/>
          </a:prstGeom>
        </p:spPr>
      </p:pic>
      <p:sp>
        <p:nvSpPr>
          <p:cNvPr id="4" name="Rounded Rectangle 7">
            <a:extLst>
              <a:ext uri="{FF2B5EF4-FFF2-40B4-BE49-F238E27FC236}">
                <a16:creationId xmlns:a16="http://schemas.microsoft.com/office/drawing/2014/main" id="{0F60EA82-E009-48A4-8063-1F331FCE3375}"/>
              </a:ext>
            </a:extLst>
          </p:cNvPr>
          <p:cNvSpPr/>
          <p:nvPr/>
        </p:nvSpPr>
        <p:spPr>
          <a:xfrm>
            <a:off x="2172510" y="5681089"/>
            <a:ext cx="6898850" cy="63764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&gt;80% </a:t>
            </a:r>
          </a:p>
        </p:txBody>
      </p:sp>
      <p:sp>
        <p:nvSpPr>
          <p:cNvPr id="2" name="Title 1"/>
          <p:cNvSpPr>
            <a:spLocks noGrp="1"/>
          </p:cNvSpPr>
          <p:nvPr>
            <p:ph type="title"/>
          </p:nvPr>
        </p:nvSpPr>
        <p:spPr>
          <a:xfrm>
            <a:off x="325359" y="272624"/>
            <a:ext cx="8633242" cy="1130188"/>
          </a:xfrm>
        </p:spPr>
        <p:txBody>
          <a:bodyPr/>
          <a:lstStyle/>
          <a:p>
            <a:r>
              <a:rPr lang="en-US" dirty="0">
                <a:solidFill>
                  <a:srgbClr val="4A4A4A"/>
                </a:solidFill>
              </a:rPr>
              <a:t>Your strategy must include the cost to build and operate</a:t>
            </a:r>
            <a:endParaRPr lang="en-US" sz="2000" dirty="0">
              <a:latin typeface="Montserrat SemiBold" panose="00000700000000000000" pitchFamily="2" charset="0"/>
            </a:endParaRPr>
          </a:p>
        </p:txBody>
      </p:sp>
      <p:cxnSp>
        <p:nvCxnSpPr>
          <p:cNvPr id="96" name="Straight Connector 95">
            <a:extLst>
              <a:ext uri="{FF2B5EF4-FFF2-40B4-BE49-F238E27FC236}">
                <a16:creationId xmlns:a16="http://schemas.microsoft.com/office/drawing/2014/main" id="{ACCC5665-9195-4947-A8ED-0256CEC8ED72}"/>
              </a:ext>
            </a:extLst>
          </p:cNvPr>
          <p:cNvCxnSpPr/>
          <p:nvPr/>
        </p:nvCxnSpPr>
        <p:spPr>
          <a:xfrm flipV="1">
            <a:off x="6640424" y="1617543"/>
            <a:ext cx="0" cy="368840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27">
            <a:extLst>
              <a:ext uri="{FF2B5EF4-FFF2-40B4-BE49-F238E27FC236}">
                <a16:creationId xmlns:a16="http://schemas.microsoft.com/office/drawing/2014/main" id="{AED7FB57-899B-461F-936E-F1A345E47E21}"/>
              </a:ext>
            </a:extLst>
          </p:cNvPr>
          <p:cNvSpPr/>
          <p:nvPr/>
        </p:nvSpPr>
        <p:spPr>
          <a:xfrm>
            <a:off x="5996634" y="5127091"/>
            <a:ext cx="3013971" cy="553998"/>
          </a:xfrm>
          <a:prstGeom prst="rect">
            <a:avLst/>
          </a:prstGeom>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Source: “</a:t>
            </a:r>
            <a:r>
              <a:rPr kumimoji="0" lang="en-US" sz="1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Does Code Decay? Assessing the Evidence from Change Management Data”</a:t>
            </a:r>
          </a:p>
          <a:p>
            <a:pPr marL="0" marR="0" lvl="0" indent="0" algn="r" defTabSz="55449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endParaRPr>
          </a:p>
        </p:txBody>
      </p:sp>
      <p:cxnSp>
        <p:nvCxnSpPr>
          <p:cNvPr id="39" name="Straight Connector 38">
            <a:extLst>
              <a:ext uri="{FF2B5EF4-FFF2-40B4-BE49-F238E27FC236}">
                <a16:creationId xmlns:a16="http://schemas.microsoft.com/office/drawing/2014/main" id="{38C9F640-A841-454D-AE07-66790E77F35F}"/>
              </a:ext>
            </a:extLst>
          </p:cNvPr>
          <p:cNvCxnSpPr>
            <a:cxnSpLocks/>
          </p:cNvCxnSpPr>
          <p:nvPr/>
        </p:nvCxnSpPr>
        <p:spPr>
          <a:xfrm flipV="1">
            <a:off x="2137418" y="1402812"/>
            <a:ext cx="1" cy="4544676"/>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7F910C80-078B-48AB-BD9F-7F60FED199EF}"/>
              </a:ext>
            </a:extLst>
          </p:cNvPr>
          <p:cNvGrpSpPr/>
          <p:nvPr/>
        </p:nvGrpSpPr>
        <p:grpSpPr>
          <a:xfrm>
            <a:off x="221387" y="1404534"/>
            <a:ext cx="1893582" cy="4276555"/>
            <a:chOff x="3907" y="1235300"/>
            <a:chExt cx="1967325" cy="4642463"/>
          </a:xfrm>
        </p:grpSpPr>
        <p:sp>
          <p:nvSpPr>
            <p:cNvPr id="41" name="Rounded Rectangle 2">
              <a:extLst>
                <a:ext uri="{FF2B5EF4-FFF2-40B4-BE49-F238E27FC236}">
                  <a16:creationId xmlns:a16="http://schemas.microsoft.com/office/drawing/2014/main" id="{067E1B11-ECF1-4D41-8825-2CE8DC38908E}"/>
                </a:ext>
              </a:extLst>
            </p:cNvPr>
            <p:cNvSpPr/>
            <p:nvPr/>
          </p:nvSpPr>
          <p:spPr>
            <a:xfrm>
              <a:off x="166591" y="1609017"/>
              <a:ext cx="1535092" cy="2542238"/>
            </a:xfrm>
            <a:prstGeom prst="roundRect">
              <a:avLst/>
            </a:prstGeom>
            <a:solidFill>
              <a:schemeClr val="bg1">
                <a:lumMod val="8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100% </a:t>
              </a:r>
            </a:p>
          </p:txBody>
        </p:sp>
        <p:sp>
          <p:nvSpPr>
            <p:cNvPr id="42" name="Double Bracket 22">
              <a:extLst>
                <a:ext uri="{FF2B5EF4-FFF2-40B4-BE49-F238E27FC236}">
                  <a16:creationId xmlns:a16="http://schemas.microsoft.com/office/drawing/2014/main" id="{E10D38C4-BDED-4097-8306-9C5D66F98A9A}"/>
                </a:ext>
              </a:extLst>
            </p:cNvPr>
            <p:cNvSpPr/>
            <p:nvPr/>
          </p:nvSpPr>
          <p:spPr>
            <a:xfrm>
              <a:off x="179885" y="4190863"/>
              <a:ext cx="1529011" cy="56017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Develop and implement</a:t>
              </a:r>
            </a:p>
          </p:txBody>
        </p:sp>
        <p:sp>
          <p:nvSpPr>
            <p:cNvPr id="43" name="TextBox 42">
              <a:extLst>
                <a:ext uri="{FF2B5EF4-FFF2-40B4-BE49-F238E27FC236}">
                  <a16:creationId xmlns:a16="http://schemas.microsoft.com/office/drawing/2014/main" id="{E9F4ACCC-37FC-44E7-97B0-FDBFB34E1CD4}"/>
                </a:ext>
              </a:extLst>
            </p:cNvPr>
            <p:cNvSpPr txBox="1"/>
            <p:nvPr/>
          </p:nvSpPr>
          <p:spPr>
            <a:xfrm>
              <a:off x="140344" y="4775198"/>
              <a:ext cx="1777552" cy="1102565"/>
            </a:xfrm>
            <a:prstGeom prst="rect">
              <a:avLst/>
            </a:prstGeom>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The development team’s work distribution is independent of the work distribution model for the maintenance team</a:t>
              </a:r>
              <a:r>
                <a:rPr kumimoji="0" lang="en-CA" sz="11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a:t>
              </a:r>
            </a:p>
          </p:txBody>
        </p:sp>
        <p:sp>
          <p:nvSpPr>
            <p:cNvPr id="44" name="TextBox 43">
              <a:extLst>
                <a:ext uri="{FF2B5EF4-FFF2-40B4-BE49-F238E27FC236}">
                  <a16:creationId xmlns:a16="http://schemas.microsoft.com/office/drawing/2014/main" id="{B369F884-0AC7-4E4E-A338-41D7B3706552}"/>
                </a:ext>
              </a:extLst>
            </p:cNvPr>
            <p:cNvSpPr txBox="1"/>
            <p:nvPr/>
          </p:nvSpPr>
          <p:spPr>
            <a:xfrm>
              <a:off x="3907" y="1235300"/>
              <a:ext cx="1967325" cy="334111"/>
            </a:xfrm>
            <a:prstGeom prst="rect">
              <a:avLst/>
            </a:prstGeom>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1400" b="1"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Development team</a:t>
              </a:r>
            </a:p>
          </p:txBody>
        </p:sp>
      </p:grpSp>
      <p:grpSp>
        <p:nvGrpSpPr>
          <p:cNvPr id="45" name="Group 44">
            <a:extLst>
              <a:ext uri="{FF2B5EF4-FFF2-40B4-BE49-F238E27FC236}">
                <a16:creationId xmlns:a16="http://schemas.microsoft.com/office/drawing/2014/main" id="{0DCD9AA3-8848-4782-8578-43B27757A259}"/>
              </a:ext>
            </a:extLst>
          </p:cNvPr>
          <p:cNvGrpSpPr/>
          <p:nvPr/>
        </p:nvGrpSpPr>
        <p:grpSpPr>
          <a:xfrm>
            <a:off x="2288093" y="1428137"/>
            <a:ext cx="6794175" cy="3644109"/>
            <a:chOff x="2015692" y="1235300"/>
            <a:chExt cx="7058763" cy="3955904"/>
          </a:xfrm>
        </p:grpSpPr>
        <p:sp>
          <p:nvSpPr>
            <p:cNvPr id="46" name="Rounded Rectangle 2">
              <a:extLst>
                <a:ext uri="{FF2B5EF4-FFF2-40B4-BE49-F238E27FC236}">
                  <a16:creationId xmlns:a16="http://schemas.microsoft.com/office/drawing/2014/main" id="{A684BB17-218B-4AB4-A477-8E0731385815}"/>
                </a:ext>
              </a:extLst>
            </p:cNvPr>
            <p:cNvSpPr/>
            <p:nvPr/>
          </p:nvSpPr>
          <p:spPr>
            <a:xfrm>
              <a:off x="2774056" y="1611960"/>
              <a:ext cx="1535092" cy="881449"/>
            </a:xfrm>
            <a:prstGeom prst="roundRect">
              <a:avLst/>
            </a:prstGeom>
            <a:solidFill>
              <a:schemeClr val="accent1">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20% </a:t>
              </a:r>
            </a:p>
          </p:txBody>
        </p:sp>
        <p:sp>
          <p:nvSpPr>
            <p:cNvPr id="47" name="Rounded Rectangle 7">
              <a:extLst>
                <a:ext uri="{FF2B5EF4-FFF2-40B4-BE49-F238E27FC236}">
                  <a16:creationId xmlns:a16="http://schemas.microsoft.com/office/drawing/2014/main" id="{F4B0F54A-00D1-4B3E-A53B-C0193C0DD437}"/>
                </a:ext>
              </a:extLst>
            </p:cNvPr>
            <p:cNvSpPr/>
            <p:nvPr/>
          </p:nvSpPr>
          <p:spPr>
            <a:xfrm>
              <a:off x="4451959" y="1611960"/>
              <a:ext cx="4495691" cy="881449"/>
            </a:xfrm>
            <a:prstGeom prst="roundRect">
              <a:avLst/>
            </a:prstGeom>
            <a:solidFill>
              <a:schemeClr val="tx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40%-80%</a:t>
              </a:r>
            </a:p>
          </p:txBody>
        </p:sp>
        <p:sp>
          <p:nvSpPr>
            <p:cNvPr id="48" name="Left-Right Arrow 9">
              <a:extLst>
                <a:ext uri="{FF2B5EF4-FFF2-40B4-BE49-F238E27FC236}">
                  <a16:creationId xmlns:a16="http://schemas.microsoft.com/office/drawing/2014/main" id="{A1E45908-2F8E-4963-9337-E53DD04722A0}"/>
                </a:ext>
              </a:extLst>
            </p:cNvPr>
            <p:cNvSpPr/>
            <p:nvPr/>
          </p:nvSpPr>
          <p:spPr>
            <a:xfrm>
              <a:off x="2802658" y="3712086"/>
              <a:ext cx="2192570" cy="724933"/>
            </a:xfrm>
            <a:prstGeom prst="leftRightArrow">
              <a:avLst/>
            </a:prstGeom>
            <a:solidFill>
              <a:schemeClr val="accent1">
                <a:lumMod val="60000"/>
                <a:lumOff val="40000"/>
              </a:schemeClr>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49" name="Rounded Rectangle 11">
              <a:extLst>
                <a:ext uri="{FF2B5EF4-FFF2-40B4-BE49-F238E27FC236}">
                  <a16:creationId xmlns:a16="http://schemas.microsoft.com/office/drawing/2014/main" id="{EEE476E1-C38A-437D-AE68-16E0F8DE8F69}"/>
                </a:ext>
              </a:extLst>
            </p:cNvPr>
            <p:cNvSpPr/>
            <p:nvPr/>
          </p:nvSpPr>
          <p:spPr>
            <a:xfrm>
              <a:off x="7434329" y="3618403"/>
              <a:ext cx="1508962" cy="881449"/>
            </a:xfrm>
            <a:prstGeom prst="roundRect">
              <a:avLst/>
            </a:prstGeom>
            <a:solidFill>
              <a:schemeClr val="tx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*21% </a:t>
              </a:r>
            </a:p>
          </p:txBody>
        </p:sp>
        <p:sp>
          <p:nvSpPr>
            <p:cNvPr id="50" name="TextBox 12">
              <a:extLst>
                <a:ext uri="{FF2B5EF4-FFF2-40B4-BE49-F238E27FC236}">
                  <a16:creationId xmlns:a16="http://schemas.microsoft.com/office/drawing/2014/main" id="{1976A5DD-8A7D-41A3-BFA8-FC3CECFB94AD}"/>
                </a:ext>
              </a:extLst>
            </p:cNvPr>
            <p:cNvSpPr txBox="1"/>
            <p:nvPr/>
          </p:nvSpPr>
          <p:spPr>
            <a:xfrm>
              <a:off x="2015692" y="1544220"/>
              <a:ext cx="703477" cy="1367481"/>
            </a:xfrm>
            <a:prstGeom prst="rect">
              <a:avLst/>
            </a:prstGeom>
          </p:spPr>
          <p:txBody>
            <a:bodyPr vert="vert270"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Common perception</a:t>
              </a:r>
            </a:p>
          </p:txBody>
        </p:sp>
        <p:sp>
          <p:nvSpPr>
            <p:cNvPr id="51" name="TextBox 13">
              <a:extLst>
                <a:ext uri="{FF2B5EF4-FFF2-40B4-BE49-F238E27FC236}">
                  <a16:creationId xmlns:a16="http://schemas.microsoft.com/office/drawing/2014/main" id="{B645425D-72BF-4DC9-B0D4-6F67BF13A2B9}"/>
                </a:ext>
              </a:extLst>
            </p:cNvPr>
            <p:cNvSpPr txBox="1"/>
            <p:nvPr/>
          </p:nvSpPr>
          <p:spPr>
            <a:xfrm>
              <a:off x="2015692" y="3462209"/>
              <a:ext cx="703477" cy="1367481"/>
            </a:xfrm>
            <a:prstGeom prst="rect">
              <a:avLst/>
            </a:prstGeom>
          </p:spPr>
          <p:txBody>
            <a:bodyPr vert="vert270"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Research shows</a:t>
              </a:r>
            </a:p>
          </p:txBody>
        </p:sp>
        <p:sp>
          <p:nvSpPr>
            <p:cNvPr id="52" name="Double Bracket 14">
              <a:extLst>
                <a:ext uri="{FF2B5EF4-FFF2-40B4-BE49-F238E27FC236}">
                  <a16:creationId xmlns:a16="http://schemas.microsoft.com/office/drawing/2014/main" id="{9EBCF18D-F61D-4D63-BB74-D92A96472955}"/>
                </a:ext>
              </a:extLst>
            </p:cNvPr>
            <p:cNvSpPr/>
            <p:nvPr/>
          </p:nvSpPr>
          <p:spPr>
            <a:xfrm>
              <a:off x="2662320" y="2725099"/>
              <a:ext cx="1758564" cy="46286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Enhancements</a:t>
              </a:r>
            </a:p>
          </p:txBody>
        </p:sp>
        <p:sp>
          <p:nvSpPr>
            <p:cNvPr id="53" name="Double Bracket 19">
              <a:extLst>
                <a:ext uri="{FF2B5EF4-FFF2-40B4-BE49-F238E27FC236}">
                  <a16:creationId xmlns:a16="http://schemas.microsoft.com/office/drawing/2014/main" id="{1AF075AF-278D-40C1-AF5C-2DCAD0893C04}"/>
                </a:ext>
              </a:extLst>
            </p:cNvPr>
            <p:cNvSpPr/>
            <p:nvPr/>
          </p:nvSpPr>
          <p:spPr>
            <a:xfrm>
              <a:off x="7445332" y="4629484"/>
              <a:ext cx="1497960" cy="56017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Bug fixes and maintenance</a:t>
              </a:r>
            </a:p>
          </p:txBody>
        </p:sp>
        <p:sp>
          <p:nvSpPr>
            <p:cNvPr id="54" name="Double Bracket 21">
              <a:extLst>
                <a:ext uri="{FF2B5EF4-FFF2-40B4-BE49-F238E27FC236}">
                  <a16:creationId xmlns:a16="http://schemas.microsoft.com/office/drawing/2014/main" id="{3F745694-9E7B-4FD4-B4CA-48B1FC515F95}"/>
                </a:ext>
              </a:extLst>
            </p:cNvPr>
            <p:cNvSpPr/>
            <p:nvPr/>
          </p:nvSpPr>
          <p:spPr>
            <a:xfrm>
              <a:off x="4461247" y="2725099"/>
              <a:ext cx="4486403" cy="46286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Bug fixes and maintenance</a:t>
              </a:r>
            </a:p>
          </p:txBody>
        </p:sp>
        <p:sp>
          <p:nvSpPr>
            <p:cNvPr id="55" name="Double Bracket 22">
              <a:extLst>
                <a:ext uri="{FF2B5EF4-FFF2-40B4-BE49-F238E27FC236}">
                  <a16:creationId xmlns:a16="http://schemas.microsoft.com/office/drawing/2014/main" id="{0B5599F5-DCA8-422E-8D4A-6AC00ABD8B38}"/>
                </a:ext>
              </a:extLst>
            </p:cNvPr>
            <p:cNvSpPr/>
            <p:nvPr/>
          </p:nvSpPr>
          <p:spPr>
            <a:xfrm>
              <a:off x="2789424" y="4631031"/>
              <a:ext cx="2205804" cy="56017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Implement deferred features</a:t>
              </a:r>
            </a:p>
          </p:txBody>
        </p:sp>
        <p:cxnSp>
          <p:nvCxnSpPr>
            <p:cNvPr id="56" name="Straight Connector 25">
              <a:extLst>
                <a:ext uri="{FF2B5EF4-FFF2-40B4-BE49-F238E27FC236}">
                  <a16:creationId xmlns:a16="http://schemas.microsoft.com/office/drawing/2014/main" id="{94360132-AEEC-48A8-8235-200859F12CEA}"/>
                </a:ext>
              </a:extLst>
            </p:cNvPr>
            <p:cNvCxnSpPr/>
            <p:nvPr/>
          </p:nvCxnSpPr>
          <p:spPr>
            <a:xfrm>
              <a:off x="2049395" y="3463725"/>
              <a:ext cx="7022946" cy="6393"/>
            </a:xfrm>
            <a:prstGeom prst="line">
              <a:avLst/>
            </a:prstGeom>
            <a:ln w="28575">
              <a:solidFill>
                <a:schemeClr val="bg2">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7" name="Left-Right Arrow 9">
              <a:extLst>
                <a:ext uri="{FF2B5EF4-FFF2-40B4-BE49-F238E27FC236}">
                  <a16:creationId xmlns:a16="http://schemas.microsoft.com/office/drawing/2014/main" id="{6A03E955-4B42-4126-9BB6-6CA6A63DE618}"/>
                </a:ext>
              </a:extLst>
            </p:cNvPr>
            <p:cNvSpPr/>
            <p:nvPr/>
          </p:nvSpPr>
          <p:spPr>
            <a:xfrm>
              <a:off x="5118493" y="3720379"/>
              <a:ext cx="2192570" cy="724933"/>
            </a:xfrm>
            <a:prstGeom prst="leftRightArrow">
              <a:avLst/>
            </a:prstGeom>
            <a:solidFill>
              <a:schemeClr val="accent1">
                <a:lumMod val="60000"/>
                <a:lumOff val="40000"/>
              </a:schemeClr>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58" name="Double Bracket 57">
              <a:extLst>
                <a:ext uri="{FF2B5EF4-FFF2-40B4-BE49-F238E27FC236}">
                  <a16:creationId xmlns:a16="http://schemas.microsoft.com/office/drawing/2014/main" id="{C379E683-5730-476C-92C1-D368F32E577E}"/>
                </a:ext>
              </a:extLst>
            </p:cNvPr>
            <p:cNvSpPr/>
            <p:nvPr/>
          </p:nvSpPr>
          <p:spPr>
            <a:xfrm>
              <a:off x="5123572" y="4629484"/>
              <a:ext cx="2187491" cy="56017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Enhancements</a:t>
              </a:r>
            </a:p>
          </p:txBody>
        </p:sp>
        <p:sp>
          <p:nvSpPr>
            <p:cNvPr id="59" name="TextBox 58">
              <a:extLst>
                <a:ext uri="{FF2B5EF4-FFF2-40B4-BE49-F238E27FC236}">
                  <a16:creationId xmlns:a16="http://schemas.microsoft.com/office/drawing/2014/main" id="{F83D477D-4519-4815-A45E-377DE85397D1}"/>
                </a:ext>
              </a:extLst>
            </p:cNvPr>
            <p:cNvSpPr txBox="1"/>
            <p:nvPr/>
          </p:nvSpPr>
          <p:spPr>
            <a:xfrm>
              <a:off x="4674085" y="1235300"/>
              <a:ext cx="1554178" cy="334111"/>
            </a:xfrm>
            <a:prstGeom prst="rect">
              <a:avLst/>
            </a:prstGeom>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1400" b="1"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Maintenance team</a:t>
              </a:r>
            </a:p>
          </p:txBody>
        </p:sp>
        <p:cxnSp>
          <p:nvCxnSpPr>
            <p:cNvPr id="60" name="Straight Arrow Connector 59">
              <a:extLst>
                <a:ext uri="{FF2B5EF4-FFF2-40B4-BE49-F238E27FC236}">
                  <a16:creationId xmlns:a16="http://schemas.microsoft.com/office/drawing/2014/main" id="{41ED7977-F67D-4899-BA23-63993417F933}"/>
                </a:ext>
              </a:extLst>
            </p:cNvPr>
            <p:cNvCxnSpPr>
              <a:stCxn id="59" idx="3"/>
            </p:cNvCxnSpPr>
            <p:nvPr/>
          </p:nvCxnSpPr>
          <p:spPr>
            <a:xfrm flipV="1">
              <a:off x="6228263" y="1397988"/>
              <a:ext cx="2846192" cy="4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6012927-6448-4C81-A4EA-8CB7510E4C2F}"/>
                </a:ext>
              </a:extLst>
            </p:cNvPr>
            <p:cNvCxnSpPr>
              <a:stCxn id="59" idx="1"/>
            </p:cNvCxnSpPr>
            <p:nvPr/>
          </p:nvCxnSpPr>
          <p:spPr>
            <a:xfrm flipH="1" flipV="1">
              <a:off x="2115633" y="1395936"/>
              <a:ext cx="2558452" cy="6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CEB6A4E-2865-44A8-AE80-921105DE45BD}"/>
                </a:ext>
              </a:extLst>
            </p:cNvPr>
            <p:cNvSpPr txBox="1"/>
            <p:nvPr/>
          </p:nvSpPr>
          <p:spPr>
            <a:xfrm>
              <a:off x="4834717" y="3347254"/>
              <a:ext cx="415636" cy="1570319"/>
            </a:xfrm>
            <a:prstGeom prst="rect">
              <a:avLst/>
            </a:prstGeom>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8800" b="1" i="0" u="none" strike="noStrike" kern="1200" cap="none" spc="0" normalizeH="0" baseline="0" noProof="0" dirty="0">
                  <a:ln w="34925">
                    <a:solidFill>
                      <a:srgbClr val="2576B7"/>
                    </a:solidFill>
                  </a:ln>
                  <a:solidFill>
                    <a:srgbClr val="00B050"/>
                  </a:solidFill>
                  <a:effectLst/>
                  <a:uLnTx/>
                  <a:uFillTx/>
                  <a:latin typeface="Roboto Condensed Light" panose="020B0604020202020204" charset="0"/>
                  <a:ea typeface="Roboto Condensed Light" panose="020B0604020202020204" charset="0"/>
                  <a:cs typeface="+mn-cs"/>
                </a:rPr>
                <a:t>?</a:t>
              </a:r>
            </a:p>
          </p:txBody>
        </p:sp>
      </p:grpSp>
      <p:sp>
        <p:nvSpPr>
          <p:cNvPr id="5" name="Rounded Rectangle 7">
            <a:extLst>
              <a:ext uri="{FF2B5EF4-FFF2-40B4-BE49-F238E27FC236}">
                <a16:creationId xmlns:a16="http://schemas.microsoft.com/office/drawing/2014/main" id="{B297F208-4B51-471F-877B-34C4B07184CF}"/>
              </a:ext>
            </a:extLst>
          </p:cNvPr>
          <p:cNvSpPr/>
          <p:nvPr/>
        </p:nvSpPr>
        <p:spPr>
          <a:xfrm>
            <a:off x="316717" y="5665927"/>
            <a:ext cx="1785610" cy="63764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&lt;20%</a:t>
            </a:r>
          </a:p>
        </p:txBody>
      </p:sp>
      <p:sp>
        <p:nvSpPr>
          <p:cNvPr id="6" name="Speech Bubble: Rectangle with Corners Rounded 5">
            <a:extLst>
              <a:ext uri="{FF2B5EF4-FFF2-40B4-BE49-F238E27FC236}">
                <a16:creationId xmlns:a16="http://schemas.microsoft.com/office/drawing/2014/main" id="{B955F35B-6985-4D67-93D0-59CAD9613D1C}"/>
              </a:ext>
            </a:extLst>
          </p:cNvPr>
          <p:cNvSpPr/>
          <p:nvPr/>
        </p:nvSpPr>
        <p:spPr>
          <a:xfrm>
            <a:off x="2574140" y="5319368"/>
            <a:ext cx="1921439" cy="609000"/>
          </a:xfrm>
          <a:prstGeom prst="wedgeRoundRectCallout">
            <a:avLst>
              <a:gd name="adj1" fmla="val -18934"/>
              <a:gd name="adj2" fmla="val 935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In costing of initiatives, maintenance costs are usually unaccounted for up front.</a:t>
            </a:r>
          </a:p>
        </p:txBody>
      </p:sp>
      <p:sp>
        <p:nvSpPr>
          <p:cNvPr id="7" name="Rectangle 27">
            <a:extLst>
              <a:ext uri="{FF2B5EF4-FFF2-40B4-BE49-F238E27FC236}">
                <a16:creationId xmlns:a16="http://schemas.microsoft.com/office/drawing/2014/main" id="{66A7D873-A14C-46D1-97BA-5796B7115065}"/>
              </a:ext>
            </a:extLst>
          </p:cNvPr>
          <p:cNvSpPr/>
          <p:nvPr/>
        </p:nvSpPr>
        <p:spPr>
          <a:xfrm>
            <a:off x="4759808" y="6334779"/>
            <a:ext cx="4369013" cy="400110"/>
          </a:xfrm>
          <a:prstGeom prst="rect">
            <a:avLst/>
          </a:prstGeom>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Adapted from: </a:t>
            </a:r>
            <a:r>
              <a:rPr kumimoji="0" lang="en-US" sz="1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LOOKFAR LABS</a:t>
            </a:r>
          </a:p>
          <a:p>
            <a:pPr marL="0" marR="0" lvl="0" indent="0" algn="r" defTabSz="55449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endParaRPr>
          </a:p>
        </p:txBody>
      </p:sp>
      <p:sp>
        <p:nvSpPr>
          <p:cNvPr id="63" name="TextBox 62">
            <a:extLst>
              <a:ext uri="{FF2B5EF4-FFF2-40B4-BE49-F238E27FC236}">
                <a16:creationId xmlns:a16="http://schemas.microsoft.com/office/drawing/2014/main" id="{CB253C1B-E7AA-4128-90CC-9BEEE3C05F20}"/>
              </a:ext>
            </a:extLst>
          </p:cNvPr>
          <p:cNvSpPr txBox="1"/>
          <p:nvPr/>
        </p:nvSpPr>
        <p:spPr>
          <a:xfrm>
            <a:off x="9317188" y="1096757"/>
            <a:ext cx="2740273" cy="1200329"/>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Medium" panose="00000600000000000000" pitchFamily="2" charset="0"/>
                <a:ea typeface="+mn-ea"/>
                <a:cs typeface="+mn-cs"/>
              </a:rPr>
              <a:t>Most investment happens after going live, not in the initial build!</a:t>
            </a:r>
            <a:endParaRPr kumimoji="0" lang="en-CA" sz="1800" b="0" i="0" u="none" strike="noStrike" kern="1200" cap="none" spc="0" normalizeH="0" baseline="0" noProof="0" dirty="0">
              <a:ln>
                <a:noFill/>
              </a:ln>
              <a:solidFill>
                <a:srgbClr val="FFFFFF"/>
              </a:solidFill>
              <a:effectLst/>
              <a:uLnTx/>
              <a:uFillTx/>
              <a:latin typeface="Montserrat Medium" panose="00000600000000000000" pitchFamily="2" charset="0"/>
              <a:ea typeface="+mn-ea"/>
              <a:cs typeface="+mn-cs"/>
            </a:endParaRPr>
          </a:p>
        </p:txBody>
      </p:sp>
      <p:grpSp>
        <p:nvGrpSpPr>
          <p:cNvPr id="3" name="Group 2">
            <a:extLst>
              <a:ext uri="{FF2B5EF4-FFF2-40B4-BE49-F238E27FC236}">
                <a16:creationId xmlns:a16="http://schemas.microsoft.com/office/drawing/2014/main" id="{D031C554-6BB7-47F0-9041-186565CF6626}"/>
              </a:ext>
            </a:extLst>
          </p:cNvPr>
          <p:cNvGrpSpPr/>
          <p:nvPr/>
        </p:nvGrpSpPr>
        <p:grpSpPr>
          <a:xfrm>
            <a:off x="9260722" y="3090553"/>
            <a:ext cx="2740273" cy="2810365"/>
            <a:chOff x="9147848" y="3124625"/>
            <a:chExt cx="2740273" cy="2810365"/>
          </a:xfrm>
        </p:grpSpPr>
        <p:sp>
          <p:nvSpPr>
            <p:cNvPr id="34" name="Speech Bubble: Rectangle with Corners Rounded 33">
              <a:extLst>
                <a:ext uri="{FF2B5EF4-FFF2-40B4-BE49-F238E27FC236}">
                  <a16:creationId xmlns:a16="http://schemas.microsoft.com/office/drawing/2014/main" id="{3CB97D89-BE02-4193-A834-13853356E56F}"/>
                </a:ext>
              </a:extLst>
            </p:cNvPr>
            <p:cNvSpPr/>
            <p:nvPr/>
          </p:nvSpPr>
          <p:spPr>
            <a:xfrm>
              <a:off x="9243742" y="3226896"/>
              <a:ext cx="2548484" cy="2689581"/>
            </a:xfrm>
            <a:prstGeom prst="wedgeRoundRectCallout">
              <a:avLst>
                <a:gd name="adj1" fmla="val -58145"/>
                <a:gd name="adj2" fmla="val 64306"/>
                <a:gd name="adj3" fmla="val 16667"/>
              </a:avLst>
            </a:prstGeom>
            <a:gradFill>
              <a:gsLst>
                <a:gs pos="0">
                  <a:schemeClr val="accent1">
                    <a:lumMod val="20000"/>
                    <a:lumOff val="80000"/>
                  </a:schemeClr>
                </a:gs>
                <a:gs pos="100000">
                  <a:schemeClr val="bg1"/>
                </a:gs>
              </a:gsLst>
              <a:lin ang="2700000" scaled="0"/>
            </a:gradFill>
            <a:ln w="187325" cmpd="thinThick">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600" b="0" i="0" u="none" strike="noStrike" kern="1200" cap="none" spc="0" normalizeH="0" baseline="0" noProof="0" dirty="0">
                  <a:ln>
                    <a:noFill/>
                  </a:ln>
                  <a:solidFill>
                    <a:srgbClr val="2576B7"/>
                  </a:solidFill>
                  <a:effectLst/>
                  <a:uLnTx/>
                  <a:uFillTx/>
                  <a:latin typeface="Montserrat Medium" panose="00000600000000000000" pitchFamily="2" charset="0"/>
                  <a:ea typeface="Roboto Condensed Light" panose="02000000000000000000" pitchFamily="2" charset="0"/>
                  <a:cs typeface="+mn-cs"/>
                </a:rPr>
                <a:t>Info-Tech Insight</a:t>
              </a:r>
            </a:p>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6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While the exact balance point between development or implementation costs varies from application to application, over 80% of the cost is accrued after going</a:t>
              </a:r>
              <a:r>
                <a:rPr lang="en-US" sz="1600" dirty="0">
                  <a:solidFill>
                    <a:srgbClr val="2576B7"/>
                  </a:solidFill>
                  <a:latin typeface="Roboto Condensed Light" panose="020B0604020202020204" charset="0"/>
                  <a:ea typeface="Roboto Condensed Light" panose="020B0604020202020204" charset="0"/>
                </a:rPr>
                <a:t> </a:t>
              </a:r>
              <a:r>
                <a:rPr kumimoji="0" lang="en-US" sz="16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live.</a:t>
              </a:r>
            </a:p>
          </p:txBody>
        </p:sp>
        <p:sp>
          <p:nvSpPr>
            <p:cNvPr id="64" name="Speech Bubble: Rectangle with Corners Rounded 63">
              <a:extLst>
                <a:ext uri="{FF2B5EF4-FFF2-40B4-BE49-F238E27FC236}">
                  <a16:creationId xmlns:a16="http://schemas.microsoft.com/office/drawing/2014/main" id="{36077ED4-038B-4ABB-A906-BCB8CEC3353D}"/>
                </a:ext>
              </a:extLst>
            </p:cNvPr>
            <p:cNvSpPr/>
            <p:nvPr/>
          </p:nvSpPr>
          <p:spPr>
            <a:xfrm>
              <a:off x="9147848" y="3124625"/>
              <a:ext cx="2740273" cy="2810365"/>
            </a:xfrm>
            <a:prstGeom prst="wedgeRoundRectCallout">
              <a:avLst>
                <a:gd name="adj1" fmla="val -53922"/>
                <a:gd name="adj2" fmla="val 62725"/>
                <a:gd name="adj3" fmla="val 16667"/>
              </a:avLst>
            </a:prstGeom>
            <a:noFill/>
            <a:ln w="12700" cmpd="sng">
              <a:gradFill>
                <a:gsLst>
                  <a:gs pos="0">
                    <a:schemeClr val="bg1"/>
                  </a:gs>
                  <a:gs pos="47000">
                    <a:schemeClr val="bg1">
                      <a:alpha val="0"/>
                    </a:schemeClr>
                  </a:gs>
                  <a:gs pos="100000">
                    <a:srgbClr val="E9F3F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endParaRPr kumimoji="0" lang="en-US" sz="16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endParaRPr>
            </a:p>
          </p:txBody>
        </p:sp>
      </p:grpSp>
    </p:spTree>
    <p:extLst>
      <p:ext uri="{BB962C8B-B14F-4D97-AF65-F5344CB8AC3E}">
        <p14:creationId xmlns:p14="http://schemas.microsoft.com/office/powerpoint/2010/main" val="19480246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B07285-49E5-4CF9-BA57-5A4F17107C6A}"/>
              </a:ext>
            </a:extLst>
          </p:cNvPr>
          <p:cNvSpPr>
            <a:spLocks noGrp="1"/>
          </p:cNvSpPr>
          <p:nvPr>
            <p:ph type="title"/>
          </p:nvPr>
        </p:nvSpPr>
        <p:spPr/>
        <p:txBody>
          <a:bodyPr/>
          <a:lstStyle/>
          <a:p>
            <a:r>
              <a:rPr lang="en-US" dirty="0"/>
              <a:t>Traditional accounting leaves software development CapEx on the table</a:t>
            </a:r>
            <a:endParaRPr lang="en-CA" dirty="0"/>
          </a:p>
        </p:txBody>
      </p:sp>
      <p:sp>
        <p:nvSpPr>
          <p:cNvPr id="9" name="Text Placeholder 8">
            <a:extLst>
              <a:ext uri="{FF2B5EF4-FFF2-40B4-BE49-F238E27FC236}">
                <a16:creationId xmlns:a16="http://schemas.microsoft.com/office/drawing/2014/main" id="{A3C5AC69-1B53-4E7F-97A0-31ABDF6E8F1F}"/>
              </a:ext>
            </a:extLst>
          </p:cNvPr>
          <p:cNvSpPr>
            <a:spLocks noGrp="1"/>
          </p:cNvSpPr>
          <p:nvPr>
            <p:ph type="body" sz="quarter" idx="4294967295"/>
          </p:nvPr>
        </p:nvSpPr>
        <p:spPr>
          <a:xfrm>
            <a:off x="317146" y="1623958"/>
            <a:ext cx="11471275" cy="887412"/>
          </a:xfrm>
          <a:prstGeom prst="rect">
            <a:avLst/>
          </a:prstGeom>
        </p:spPr>
        <p:txBody>
          <a:bodyPr>
            <a:noAutofit/>
          </a:bodyPr>
          <a:lstStyle/>
          <a:p>
            <a:pPr marL="0" indent="0">
              <a:buNone/>
            </a:pPr>
            <a:r>
              <a:rPr lang="en-US" sz="2000" dirty="0"/>
              <a:t>Software development costs have traditionally been capitalized, while research and operations are operational expenditures</a:t>
            </a:r>
            <a:r>
              <a:rPr lang="en-US" dirty="0"/>
              <a:t>.</a:t>
            </a:r>
            <a:endParaRPr lang="en-CA" dirty="0"/>
          </a:p>
        </p:txBody>
      </p:sp>
      <p:sp>
        <p:nvSpPr>
          <p:cNvPr id="5" name="Text Placeholder 4">
            <a:extLst>
              <a:ext uri="{FF2B5EF4-FFF2-40B4-BE49-F238E27FC236}">
                <a16:creationId xmlns:a16="http://schemas.microsoft.com/office/drawing/2014/main" id="{2499F0D0-EF1F-4525-93C3-77DF7873CAE4}"/>
              </a:ext>
            </a:extLst>
          </p:cNvPr>
          <p:cNvSpPr>
            <a:spLocks noGrp="1"/>
          </p:cNvSpPr>
          <p:nvPr>
            <p:ph type="body" sz="quarter" idx="4294967295"/>
          </p:nvPr>
        </p:nvSpPr>
        <p:spPr>
          <a:xfrm>
            <a:off x="317146" y="2684876"/>
            <a:ext cx="5184775" cy="3030538"/>
          </a:xfrm>
          <a:prstGeom prst="rect">
            <a:avLst/>
          </a:prstGeom>
        </p:spPr>
        <p:txBody>
          <a:bodyPr/>
          <a:lstStyle/>
          <a:p>
            <a:pPr marL="0" indent="0">
              <a:lnSpc>
                <a:spcPct val="100000"/>
              </a:lnSpc>
              <a:spcBef>
                <a:spcPts val="0"/>
              </a:spcBef>
              <a:spcAft>
                <a:spcPts val="1200"/>
              </a:spcAft>
              <a:buNone/>
            </a:pPr>
            <a:r>
              <a:rPr lang="en-US" sz="1800" dirty="0"/>
              <a:t>The challenge has always been the </a:t>
            </a:r>
            <a:r>
              <a:rPr lang="en-US" sz="1800" dirty="0">
                <a:solidFill>
                  <a:schemeClr val="accent1">
                    <a:lumMod val="75000"/>
                  </a:schemeClr>
                </a:solidFill>
              </a:rPr>
              <a:t>myth that operations are only bugfixes, upgrades, and other operational expenditures. </a:t>
            </a:r>
          </a:p>
          <a:p>
            <a:pPr marL="0" indent="0">
              <a:lnSpc>
                <a:spcPct val="100000"/>
              </a:lnSpc>
              <a:spcBef>
                <a:spcPts val="0"/>
              </a:spcBef>
              <a:spcAft>
                <a:spcPts val="1200"/>
              </a:spcAft>
              <a:buNone/>
            </a:pPr>
            <a:r>
              <a:rPr lang="en-US" sz="1800" dirty="0">
                <a:solidFill>
                  <a:schemeClr val="accent1">
                    <a:lumMod val="75000"/>
                  </a:schemeClr>
                </a:solidFill>
              </a:rPr>
              <a:t>Research shows that most post-release work on developed solutions is the development of new features </a:t>
            </a:r>
            <a:r>
              <a:rPr lang="en-US" sz="1800" dirty="0"/>
              <a:t>and changes to support material changes in the business. </a:t>
            </a:r>
          </a:p>
          <a:p>
            <a:pPr marL="0" indent="0">
              <a:lnSpc>
                <a:spcPct val="100000"/>
              </a:lnSpc>
              <a:spcBef>
                <a:spcPts val="0"/>
              </a:spcBef>
              <a:spcAft>
                <a:spcPts val="1200"/>
              </a:spcAft>
              <a:buNone/>
            </a:pPr>
            <a:r>
              <a:rPr lang="en-US" sz="1800" dirty="0"/>
              <a:t>While projects could bundle some of these changes into capital expenditure, much of the business-as-usual work that goes on </a:t>
            </a:r>
            <a:r>
              <a:rPr lang="en-US" sz="1800" dirty="0">
                <a:solidFill>
                  <a:schemeClr val="accent1">
                    <a:lumMod val="75000"/>
                  </a:schemeClr>
                </a:solidFill>
              </a:rPr>
              <a:t>leaves capital expenses on the table because the work is lumped together as maintenance-related OpEx. </a:t>
            </a:r>
            <a:endParaRPr lang="en-CA" sz="1800" dirty="0">
              <a:solidFill>
                <a:schemeClr val="accent1">
                  <a:lumMod val="75000"/>
                </a:schemeClr>
              </a:solidFill>
            </a:endParaRPr>
          </a:p>
        </p:txBody>
      </p:sp>
      <p:pic>
        <p:nvPicPr>
          <p:cNvPr id="12" name="Picture 11">
            <a:extLst>
              <a:ext uri="{FF2B5EF4-FFF2-40B4-BE49-F238E27FC236}">
                <a16:creationId xmlns:a16="http://schemas.microsoft.com/office/drawing/2014/main" id="{4A4B40E9-4177-49AE-B670-C49D3860FB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2643" y="2086805"/>
            <a:ext cx="6360945" cy="4226681"/>
          </a:xfrm>
          <a:prstGeom prst="rect">
            <a:avLst/>
          </a:prstGeom>
        </p:spPr>
      </p:pic>
      <p:sp>
        <p:nvSpPr>
          <p:cNvPr id="13" name="Rectangle 12">
            <a:extLst>
              <a:ext uri="{FF2B5EF4-FFF2-40B4-BE49-F238E27FC236}">
                <a16:creationId xmlns:a16="http://schemas.microsoft.com/office/drawing/2014/main" id="{DD851545-09CD-4A18-BD19-05224D4B0735}"/>
              </a:ext>
            </a:extLst>
          </p:cNvPr>
          <p:cNvSpPr/>
          <p:nvPr/>
        </p:nvSpPr>
        <p:spPr>
          <a:xfrm>
            <a:off x="4090035" y="6417074"/>
            <a:ext cx="691673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mn-cs"/>
              </a:rPr>
              <a:t>From Info-Tech’s </a:t>
            </a:r>
            <a:r>
              <a:rPr kumimoji="0" lang="en-US" sz="1400" b="0" i="1"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mn-cs"/>
                <a:hlinkClick r:id="rId3"/>
              </a:rPr>
              <a:t>How to Stop Leaving Software CapEx on the Table With Agile and DevOps</a:t>
            </a:r>
            <a:endParaRPr kumimoji="0" lang="en-CA" sz="1400" b="0" i="1"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mn-cs"/>
            </a:endParaRPr>
          </a:p>
        </p:txBody>
      </p:sp>
    </p:spTree>
    <p:extLst>
      <p:ext uri="{BB962C8B-B14F-4D97-AF65-F5344CB8AC3E}">
        <p14:creationId xmlns:p14="http://schemas.microsoft.com/office/powerpoint/2010/main" val="9827768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AF8B3854-16FF-4B7F-B996-ABFB253CDFAE}"/>
              </a:ext>
            </a:extLst>
          </p:cNvPr>
          <p:cNvSpPr/>
          <p:nvPr/>
        </p:nvSpPr>
        <p:spPr>
          <a:xfrm>
            <a:off x="225564" y="1358629"/>
            <a:ext cx="11968025" cy="1650298"/>
          </a:xfrm>
          <a:prstGeom prst="rightArrow">
            <a:avLst>
              <a:gd name="adj1" fmla="val 50000"/>
              <a:gd name="adj2" fmla="val 26901"/>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nvGrpSpPr>
          <p:cNvPr id="36" name="Group 35">
            <a:extLst>
              <a:ext uri="{FF2B5EF4-FFF2-40B4-BE49-F238E27FC236}">
                <a16:creationId xmlns:a16="http://schemas.microsoft.com/office/drawing/2014/main" id="{62C0AE40-51F0-4EA0-850F-783746E6E10A}"/>
              </a:ext>
            </a:extLst>
          </p:cNvPr>
          <p:cNvGrpSpPr/>
          <p:nvPr/>
        </p:nvGrpSpPr>
        <p:grpSpPr>
          <a:xfrm>
            <a:off x="3337867" y="1598081"/>
            <a:ext cx="2150359" cy="4636709"/>
            <a:chOff x="3223564" y="1706941"/>
            <a:chExt cx="2150359" cy="4584997"/>
          </a:xfrm>
          <a:effectLst>
            <a:outerShdw blurRad="50800" dist="38100" dir="2700000" algn="tl" rotWithShape="0">
              <a:prstClr val="black">
                <a:alpha val="40000"/>
              </a:prstClr>
            </a:outerShdw>
          </a:effectLst>
        </p:grpSpPr>
        <p:sp>
          <p:nvSpPr>
            <p:cNvPr id="24" name="Rectangle 23">
              <a:extLst>
                <a:ext uri="{FF2B5EF4-FFF2-40B4-BE49-F238E27FC236}">
                  <a16:creationId xmlns:a16="http://schemas.microsoft.com/office/drawing/2014/main" id="{38216B10-362A-4A1F-9699-1DE89932036E}"/>
                </a:ext>
              </a:extLst>
            </p:cNvPr>
            <p:cNvSpPr/>
            <p:nvPr/>
          </p:nvSpPr>
          <p:spPr>
            <a:xfrm>
              <a:off x="3334217" y="2342450"/>
              <a:ext cx="1967256" cy="394948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nvGrpSpPr>
            <p:cNvPr id="26" name="Group 25">
              <a:extLst>
                <a:ext uri="{FF2B5EF4-FFF2-40B4-BE49-F238E27FC236}">
                  <a16:creationId xmlns:a16="http://schemas.microsoft.com/office/drawing/2014/main" id="{431CA82A-F018-4B7D-AF82-A7548E70C9BE}"/>
                </a:ext>
              </a:extLst>
            </p:cNvPr>
            <p:cNvGrpSpPr/>
            <p:nvPr/>
          </p:nvGrpSpPr>
          <p:grpSpPr>
            <a:xfrm>
              <a:off x="3223564" y="1706941"/>
              <a:ext cx="2150359" cy="1071580"/>
              <a:chOff x="3198164" y="1910141"/>
              <a:chExt cx="2150359" cy="1071580"/>
            </a:xfrm>
          </p:grpSpPr>
          <p:sp>
            <p:nvSpPr>
              <p:cNvPr id="33" name="Rectangle 32">
                <a:extLst>
                  <a:ext uri="{FF2B5EF4-FFF2-40B4-BE49-F238E27FC236}">
                    <a16:creationId xmlns:a16="http://schemas.microsoft.com/office/drawing/2014/main" id="{6A40C641-B600-944A-9FA4-3A408725EA01}"/>
                  </a:ext>
                </a:extLst>
              </p:cNvPr>
              <p:cNvSpPr/>
              <p:nvPr/>
            </p:nvSpPr>
            <p:spPr>
              <a:xfrm>
                <a:off x="3308817" y="1910141"/>
                <a:ext cx="1967256" cy="10715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Montserrat Semi" pitchFamily="2" charset="77"/>
                  <a:ea typeface="+mn-ea"/>
                  <a:cs typeface="+mn-cs"/>
                </a:endParaRPr>
              </a:p>
            </p:txBody>
          </p:sp>
          <p:sp>
            <p:nvSpPr>
              <p:cNvPr id="43" name="TextBox 42">
                <a:extLst>
                  <a:ext uri="{FF2B5EF4-FFF2-40B4-BE49-F238E27FC236}">
                    <a16:creationId xmlns:a16="http://schemas.microsoft.com/office/drawing/2014/main" id="{0DAF4C64-5039-704D-AF27-C3B80D9F90C7}"/>
                  </a:ext>
                </a:extLst>
              </p:cNvPr>
              <p:cNvSpPr txBox="1"/>
              <p:nvPr/>
            </p:nvSpPr>
            <p:spPr>
              <a:xfrm>
                <a:off x="3198164" y="2035250"/>
                <a:ext cx="2150359" cy="821729"/>
              </a:xfrm>
              <a:prstGeom prst="rect">
                <a:avLst/>
              </a:prstGeom>
              <a:noFill/>
            </p:spPr>
            <p:txBody>
              <a:bodyPr wrap="squar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Traditional projects with waterfall delivery</a:t>
                </a:r>
              </a:p>
            </p:txBody>
          </p:sp>
        </p:grpSp>
      </p:grpSp>
      <p:grpSp>
        <p:nvGrpSpPr>
          <p:cNvPr id="49" name="Group 48">
            <a:extLst>
              <a:ext uri="{FF2B5EF4-FFF2-40B4-BE49-F238E27FC236}">
                <a16:creationId xmlns:a16="http://schemas.microsoft.com/office/drawing/2014/main" id="{B897D58A-A971-41CE-BCEC-56285B2A1E11}"/>
              </a:ext>
            </a:extLst>
          </p:cNvPr>
          <p:cNvGrpSpPr/>
          <p:nvPr/>
        </p:nvGrpSpPr>
        <p:grpSpPr>
          <a:xfrm>
            <a:off x="5785991" y="1598469"/>
            <a:ext cx="1664795" cy="4636321"/>
            <a:chOff x="5785991" y="1706941"/>
            <a:chExt cx="1664795" cy="4503359"/>
          </a:xfrm>
          <a:effectLst>
            <a:outerShdw blurRad="50800" dist="38100" dir="2700000" algn="tl" rotWithShape="0">
              <a:prstClr val="black">
                <a:alpha val="40000"/>
              </a:prstClr>
            </a:outerShdw>
          </a:effectLst>
        </p:grpSpPr>
        <p:sp>
          <p:nvSpPr>
            <p:cNvPr id="81" name="Rectangle 80">
              <a:extLst>
                <a:ext uri="{FF2B5EF4-FFF2-40B4-BE49-F238E27FC236}">
                  <a16:creationId xmlns:a16="http://schemas.microsoft.com/office/drawing/2014/main" id="{C481C455-D72E-4685-8B1A-1709D5C6FEDD}"/>
                </a:ext>
              </a:extLst>
            </p:cNvPr>
            <p:cNvSpPr/>
            <p:nvPr/>
          </p:nvSpPr>
          <p:spPr>
            <a:xfrm>
              <a:off x="5785991" y="2332774"/>
              <a:ext cx="1658016" cy="387752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nvGrpSpPr>
            <p:cNvPr id="12" name="Group 11">
              <a:extLst>
                <a:ext uri="{FF2B5EF4-FFF2-40B4-BE49-F238E27FC236}">
                  <a16:creationId xmlns:a16="http://schemas.microsoft.com/office/drawing/2014/main" id="{30FA5EC7-D86A-4FF5-A446-DE6FA2412386}"/>
                </a:ext>
              </a:extLst>
            </p:cNvPr>
            <p:cNvGrpSpPr/>
            <p:nvPr/>
          </p:nvGrpSpPr>
          <p:grpSpPr>
            <a:xfrm>
              <a:off x="5793630" y="1706941"/>
              <a:ext cx="1657156" cy="1063657"/>
              <a:chOff x="5816260" y="1421191"/>
              <a:chExt cx="1951504" cy="1063657"/>
            </a:xfrm>
          </p:grpSpPr>
          <p:sp>
            <p:nvSpPr>
              <p:cNvPr id="35" name="Rectangle 34">
                <a:extLst>
                  <a:ext uri="{FF2B5EF4-FFF2-40B4-BE49-F238E27FC236}">
                    <a16:creationId xmlns:a16="http://schemas.microsoft.com/office/drawing/2014/main" id="{5B520382-11FD-A048-B0F2-5B3C81ACC39D}"/>
                  </a:ext>
                </a:extLst>
              </p:cNvPr>
              <p:cNvSpPr/>
              <p:nvPr/>
            </p:nvSpPr>
            <p:spPr>
              <a:xfrm>
                <a:off x="5816260" y="1421191"/>
                <a:ext cx="1951504" cy="10636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Montserrat Semi" pitchFamily="2" charset="77"/>
                  <a:ea typeface="+mn-ea"/>
                  <a:cs typeface="+mn-cs"/>
                </a:endParaRPr>
              </a:p>
            </p:txBody>
          </p:sp>
          <p:sp>
            <p:nvSpPr>
              <p:cNvPr id="44" name="TextBox 43">
                <a:extLst>
                  <a:ext uri="{FF2B5EF4-FFF2-40B4-BE49-F238E27FC236}">
                    <a16:creationId xmlns:a16="http://schemas.microsoft.com/office/drawing/2014/main" id="{F448D226-FABA-0A48-8BF2-A0CE15E87A0F}"/>
                  </a:ext>
                </a:extLst>
              </p:cNvPr>
              <p:cNvSpPr txBox="1"/>
              <p:nvPr/>
            </p:nvSpPr>
            <p:spPr>
              <a:xfrm>
                <a:off x="6071728" y="1423505"/>
                <a:ext cx="1440567" cy="1046325"/>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Traditional</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projects</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with agile</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delivery</a:t>
                </a:r>
              </a:p>
            </p:txBody>
          </p:sp>
        </p:grpSp>
      </p:grpSp>
      <p:grpSp>
        <p:nvGrpSpPr>
          <p:cNvPr id="84" name="Group 83">
            <a:extLst>
              <a:ext uri="{FF2B5EF4-FFF2-40B4-BE49-F238E27FC236}">
                <a16:creationId xmlns:a16="http://schemas.microsoft.com/office/drawing/2014/main" id="{783AC11F-24FA-478E-85C2-881908000F21}"/>
              </a:ext>
            </a:extLst>
          </p:cNvPr>
          <p:cNvGrpSpPr/>
          <p:nvPr/>
        </p:nvGrpSpPr>
        <p:grpSpPr>
          <a:xfrm>
            <a:off x="7809391" y="1599092"/>
            <a:ext cx="1775763" cy="4635700"/>
            <a:chOff x="7809391" y="1706941"/>
            <a:chExt cx="1775763" cy="4513035"/>
          </a:xfrm>
          <a:effectLst>
            <a:outerShdw blurRad="50800" dist="38100" dir="2700000" algn="tl" rotWithShape="0">
              <a:prstClr val="black">
                <a:alpha val="40000"/>
              </a:prstClr>
            </a:outerShdw>
          </a:effectLst>
        </p:grpSpPr>
        <p:sp>
          <p:nvSpPr>
            <p:cNvPr id="82" name="Rectangle 81">
              <a:extLst>
                <a:ext uri="{FF2B5EF4-FFF2-40B4-BE49-F238E27FC236}">
                  <a16:creationId xmlns:a16="http://schemas.microsoft.com/office/drawing/2014/main" id="{8C9FAD61-3BAF-4010-ADC3-BC265B3E724B}"/>
                </a:ext>
              </a:extLst>
            </p:cNvPr>
            <p:cNvSpPr/>
            <p:nvPr/>
          </p:nvSpPr>
          <p:spPr>
            <a:xfrm>
              <a:off x="7881824" y="2342450"/>
              <a:ext cx="1682550" cy="387752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34" name="Rectangle 33">
              <a:extLst>
                <a:ext uri="{FF2B5EF4-FFF2-40B4-BE49-F238E27FC236}">
                  <a16:creationId xmlns:a16="http://schemas.microsoft.com/office/drawing/2014/main" id="{245F32EF-1015-A64E-BD34-04DC7C1591FD}"/>
                </a:ext>
              </a:extLst>
            </p:cNvPr>
            <p:cNvSpPr/>
            <p:nvPr/>
          </p:nvSpPr>
          <p:spPr>
            <a:xfrm>
              <a:off x="7872803" y="1706941"/>
              <a:ext cx="1693857" cy="10278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Montserrat Semi" pitchFamily="2" charset="77"/>
                <a:ea typeface="+mn-ea"/>
                <a:cs typeface="+mn-cs"/>
              </a:endParaRPr>
            </a:p>
          </p:txBody>
        </p:sp>
        <p:sp>
          <p:nvSpPr>
            <p:cNvPr id="45" name="TextBox 44">
              <a:extLst>
                <a:ext uri="{FF2B5EF4-FFF2-40B4-BE49-F238E27FC236}">
                  <a16:creationId xmlns:a16="http://schemas.microsoft.com/office/drawing/2014/main" id="{71ABC63F-C6EB-9844-A930-45FF12C3D6F7}"/>
                </a:ext>
              </a:extLst>
            </p:cNvPr>
            <p:cNvSpPr txBox="1"/>
            <p:nvPr/>
          </p:nvSpPr>
          <p:spPr>
            <a:xfrm>
              <a:off x="7809391" y="1714733"/>
              <a:ext cx="1775763" cy="988788"/>
            </a:xfrm>
            <a:prstGeom prst="rect">
              <a:avLst/>
            </a:prstGeom>
            <a:noFill/>
          </p:spPr>
          <p:txBody>
            <a:bodyPr wrap="squar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Products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with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Agile project delivery</a:t>
              </a:r>
            </a:p>
          </p:txBody>
        </p:sp>
      </p:grpSp>
      <p:sp>
        <p:nvSpPr>
          <p:cNvPr id="2" name="Title 1">
            <a:extLst>
              <a:ext uri="{FF2B5EF4-FFF2-40B4-BE49-F238E27FC236}">
                <a16:creationId xmlns:a16="http://schemas.microsoft.com/office/drawing/2014/main" id="{A3865A3D-5DBB-4565-81B4-FFC62746067A}"/>
              </a:ext>
            </a:extLst>
          </p:cNvPr>
          <p:cNvSpPr>
            <a:spLocks noGrp="1"/>
          </p:cNvSpPr>
          <p:nvPr>
            <p:ph type="title"/>
          </p:nvPr>
        </p:nvSpPr>
        <p:spPr/>
        <p:txBody>
          <a:bodyPr>
            <a:normAutofit fontScale="90000"/>
          </a:bodyPr>
          <a:lstStyle/>
          <a:p>
            <a:r>
              <a:rPr lang="en-US" dirty="0">
                <a:solidFill>
                  <a:srgbClr val="4A4A4A"/>
                </a:solidFill>
              </a:rPr>
              <a:t>Budgeting approaches must evolve as you mature your product operating environment</a:t>
            </a:r>
            <a:endParaRPr lang="en-CA" dirty="0">
              <a:solidFill>
                <a:srgbClr val="4A4A4A"/>
              </a:solidFill>
            </a:endParaRPr>
          </a:p>
        </p:txBody>
      </p:sp>
      <p:grpSp>
        <p:nvGrpSpPr>
          <p:cNvPr id="85" name="Group 84">
            <a:extLst>
              <a:ext uri="{FF2B5EF4-FFF2-40B4-BE49-F238E27FC236}">
                <a16:creationId xmlns:a16="http://schemas.microsoft.com/office/drawing/2014/main" id="{59C0580F-F6C4-446C-A766-196D52AC2C02}"/>
              </a:ext>
            </a:extLst>
          </p:cNvPr>
          <p:cNvGrpSpPr/>
          <p:nvPr/>
        </p:nvGrpSpPr>
        <p:grpSpPr>
          <a:xfrm>
            <a:off x="9902071" y="1587951"/>
            <a:ext cx="1689329" cy="4646839"/>
            <a:chOff x="9901938" y="1688797"/>
            <a:chExt cx="1689329" cy="4603141"/>
          </a:xfrm>
          <a:effectLst>
            <a:outerShdw blurRad="50800" dist="38100" dir="2700000" algn="tl" rotWithShape="0">
              <a:prstClr val="black">
                <a:alpha val="40000"/>
              </a:prstClr>
            </a:outerShdw>
          </a:effectLst>
        </p:grpSpPr>
        <p:sp>
          <p:nvSpPr>
            <p:cNvPr id="83" name="Rectangle 82">
              <a:extLst>
                <a:ext uri="{FF2B5EF4-FFF2-40B4-BE49-F238E27FC236}">
                  <a16:creationId xmlns:a16="http://schemas.microsoft.com/office/drawing/2014/main" id="{6B663243-EFB2-49A5-8341-6EF151E1254D}"/>
                </a:ext>
              </a:extLst>
            </p:cNvPr>
            <p:cNvSpPr/>
            <p:nvPr/>
          </p:nvSpPr>
          <p:spPr>
            <a:xfrm>
              <a:off x="9908717" y="2342450"/>
              <a:ext cx="1682550" cy="394948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nvGrpSpPr>
            <p:cNvPr id="8" name="Group 7">
              <a:extLst>
                <a:ext uri="{FF2B5EF4-FFF2-40B4-BE49-F238E27FC236}">
                  <a16:creationId xmlns:a16="http://schemas.microsoft.com/office/drawing/2014/main" id="{51823CA2-EA08-4332-966F-65DEC8D7A8DC}"/>
                </a:ext>
              </a:extLst>
            </p:cNvPr>
            <p:cNvGrpSpPr/>
            <p:nvPr/>
          </p:nvGrpSpPr>
          <p:grpSpPr>
            <a:xfrm>
              <a:off x="9901938" y="1688797"/>
              <a:ext cx="1682550" cy="1067087"/>
              <a:chOff x="10755358" y="1405741"/>
              <a:chExt cx="1366792" cy="647900"/>
            </a:xfrm>
          </p:grpSpPr>
          <p:sp>
            <p:nvSpPr>
              <p:cNvPr id="58" name="Rectangle 57">
                <a:extLst>
                  <a:ext uri="{FF2B5EF4-FFF2-40B4-BE49-F238E27FC236}">
                    <a16:creationId xmlns:a16="http://schemas.microsoft.com/office/drawing/2014/main" id="{27846BC1-9F78-470C-8A5B-65F2C21934AD}"/>
                  </a:ext>
                </a:extLst>
              </p:cNvPr>
              <p:cNvSpPr/>
              <p:nvPr/>
            </p:nvSpPr>
            <p:spPr>
              <a:xfrm>
                <a:off x="10755358" y="1411937"/>
                <a:ext cx="1366792" cy="6355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Montserrat Semi" pitchFamily="2" charset="77"/>
                  <a:ea typeface="+mn-ea"/>
                  <a:cs typeface="+mn-cs"/>
                </a:endParaRPr>
              </a:p>
            </p:txBody>
          </p:sp>
          <p:sp>
            <p:nvSpPr>
              <p:cNvPr id="62" name="TextBox 61">
                <a:extLst>
                  <a:ext uri="{FF2B5EF4-FFF2-40B4-BE49-F238E27FC236}">
                    <a16:creationId xmlns:a16="http://schemas.microsoft.com/office/drawing/2014/main" id="{55B83F1D-7497-406A-8192-DA95C745EE43}"/>
                  </a:ext>
                </a:extLst>
              </p:cNvPr>
              <p:cNvSpPr txBox="1"/>
              <p:nvPr/>
            </p:nvSpPr>
            <p:spPr>
              <a:xfrm>
                <a:off x="11002645" y="1405741"/>
                <a:ext cx="871415" cy="647900"/>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Products</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with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Agile</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delivery</a:t>
                </a:r>
              </a:p>
            </p:txBody>
          </p:sp>
        </p:grpSp>
      </p:grpSp>
      <p:sp>
        <p:nvSpPr>
          <p:cNvPr id="4" name="Round Same Side Corner Rectangle 3">
            <a:extLst>
              <a:ext uri="{FF2B5EF4-FFF2-40B4-BE49-F238E27FC236}">
                <a16:creationId xmlns:a16="http://schemas.microsoft.com/office/drawing/2014/main" id="{3348D506-28AA-EF42-9DAA-4E3D28528609}"/>
              </a:ext>
            </a:extLst>
          </p:cNvPr>
          <p:cNvSpPr/>
          <p:nvPr/>
        </p:nvSpPr>
        <p:spPr>
          <a:xfrm rot="5400000">
            <a:off x="1417127" y="1747119"/>
            <a:ext cx="635508" cy="2773620"/>
          </a:xfrm>
          <a:prstGeom prst="round2SameRect">
            <a:avLst>
              <a:gd name="adj1" fmla="val 50000"/>
              <a:gd name="adj2" fmla="val 0"/>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Montserrat Semi" pitchFamily="2" charset="77"/>
              <a:ea typeface="+mn-ea"/>
              <a:cs typeface="+mn-cs"/>
            </a:endParaRPr>
          </a:p>
        </p:txBody>
      </p:sp>
      <p:sp>
        <p:nvSpPr>
          <p:cNvPr id="16" name="Round Same Side Corner Rectangle 15">
            <a:extLst>
              <a:ext uri="{FF2B5EF4-FFF2-40B4-BE49-F238E27FC236}">
                <a16:creationId xmlns:a16="http://schemas.microsoft.com/office/drawing/2014/main" id="{6AA3626D-05FF-1340-AC18-E40FDAEBAC41}"/>
              </a:ext>
            </a:extLst>
          </p:cNvPr>
          <p:cNvSpPr/>
          <p:nvPr/>
        </p:nvSpPr>
        <p:spPr>
          <a:xfrm rot="5400000">
            <a:off x="1417127" y="2501295"/>
            <a:ext cx="635508" cy="2773620"/>
          </a:xfrm>
          <a:prstGeom prst="round2SameRect">
            <a:avLst>
              <a:gd name="adj1" fmla="val 50000"/>
              <a:gd name="adj2" fmla="val 0"/>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Montserrat Semi" pitchFamily="2" charset="77"/>
              <a:ea typeface="+mn-ea"/>
              <a:cs typeface="+mn-cs"/>
            </a:endParaRPr>
          </a:p>
        </p:txBody>
      </p:sp>
      <p:sp>
        <p:nvSpPr>
          <p:cNvPr id="5" name="TextBox 4">
            <a:extLst>
              <a:ext uri="{FF2B5EF4-FFF2-40B4-BE49-F238E27FC236}">
                <a16:creationId xmlns:a16="http://schemas.microsoft.com/office/drawing/2014/main" id="{3BF59F1E-B848-6249-9D89-3C376A3C62CB}"/>
              </a:ext>
            </a:extLst>
          </p:cNvPr>
          <p:cNvSpPr txBox="1"/>
          <p:nvPr/>
        </p:nvSpPr>
        <p:spPr>
          <a:xfrm>
            <a:off x="374888" y="2848709"/>
            <a:ext cx="2276406" cy="584775"/>
          </a:xfrm>
          <a:prstGeom prst="rect">
            <a:avLst/>
          </a:prstGeom>
          <a:noFill/>
        </p:spPr>
        <p:txBody>
          <a:bodyPr wrap="squar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When </a:t>
            </a:r>
            <a:r>
              <a:rPr kumimoji="0" lang="en-US" sz="1600"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is the budget tracked?</a:t>
            </a:r>
          </a:p>
        </p:txBody>
      </p:sp>
      <p:sp>
        <p:nvSpPr>
          <p:cNvPr id="39" name="Freeform 926">
            <a:extLst>
              <a:ext uri="{FF2B5EF4-FFF2-40B4-BE49-F238E27FC236}">
                <a16:creationId xmlns:a16="http://schemas.microsoft.com/office/drawing/2014/main" id="{A0304D5A-0794-AD44-976D-025DC6392CBD}"/>
              </a:ext>
            </a:extLst>
          </p:cNvPr>
          <p:cNvSpPr>
            <a:spLocks noChangeArrowheads="1"/>
          </p:cNvSpPr>
          <p:nvPr/>
        </p:nvSpPr>
        <p:spPr bwMode="auto">
          <a:xfrm>
            <a:off x="2612381" y="3729637"/>
            <a:ext cx="342931" cy="342931"/>
          </a:xfrm>
          <a:custGeom>
            <a:avLst/>
            <a:gdLst>
              <a:gd name="T0" fmla="*/ 2003694 w 296503"/>
              <a:gd name="T1" fmla="*/ 1832388 h 296502"/>
              <a:gd name="T2" fmla="*/ 716340 w 296503"/>
              <a:gd name="T3" fmla="*/ 1832388 h 296502"/>
              <a:gd name="T4" fmla="*/ 1792869 w 296503"/>
              <a:gd name="T5" fmla="*/ 2632308 h 296502"/>
              <a:gd name="T6" fmla="*/ 1761647 w 296503"/>
              <a:gd name="T7" fmla="*/ 1934355 h 296502"/>
              <a:gd name="T8" fmla="*/ 1309759 w 296503"/>
              <a:gd name="T9" fmla="*/ 1765729 h 296502"/>
              <a:gd name="T10" fmla="*/ 1454202 w 296503"/>
              <a:gd name="T11" fmla="*/ 2632308 h 296502"/>
              <a:gd name="T12" fmla="*/ 1831921 w 296503"/>
              <a:gd name="T13" fmla="*/ 712916 h 296502"/>
              <a:gd name="T14" fmla="*/ 1407353 w 296503"/>
              <a:gd name="T15" fmla="*/ 712916 h 296502"/>
              <a:gd name="T16" fmla="*/ 1792869 w 296503"/>
              <a:gd name="T17" fmla="*/ 607044 h 296502"/>
              <a:gd name="T18" fmla="*/ 1929508 w 296503"/>
              <a:gd name="T19" fmla="*/ 1477536 h 296502"/>
              <a:gd name="T20" fmla="*/ 1792869 w 296503"/>
              <a:gd name="T21" fmla="*/ 607044 h 296502"/>
              <a:gd name="T22" fmla="*/ 1477622 w 296503"/>
              <a:gd name="T23" fmla="*/ 1308917 h 296502"/>
              <a:gd name="T24" fmla="*/ 610925 w 296503"/>
              <a:gd name="T25" fmla="*/ 1446161 h 296502"/>
              <a:gd name="T26" fmla="*/ 1432671 w 296503"/>
              <a:gd name="T27" fmla="*/ 386184 h 296502"/>
              <a:gd name="T28" fmla="*/ 964299 w 296503"/>
              <a:gd name="T29" fmla="*/ 240396 h 296502"/>
              <a:gd name="T30" fmla="*/ 842289 w 296503"/>
              <a:gd name="T31" fmla="*/ 646275 h 296502"/>
              <a:gd name="T32" fmla="*/ 362084 w 296503"/>
              <a:gd name="T33" fmla="*/ 756638 h 296502"/>
              <a:gd name="T34" fmla="*/ 460473 w 296503"/>
              <a:gd name="T35" fmla="*/ 1166470 h 296502"/>
              <a:gd name="T36" fmla="*/ 98402 w 296503"/>
              <a:gd name="T37" fmla="*/ 1737883 h 296502"/>
              <a:gd name="T38" fmla="*/ 436901 w 296503"/>
              <a:gd name="T39" fmla="*/ 2135906 h 296502"/>
              <a:gd name="T40" fmla="*/ 401470 w 296503"/>
              <a:gd name="T41" fmla="*/ 2494508 h 296502"/>
              <a:gd name="T42" fmla="*/ 747814 w 296503"/>
              <a:gd name="T43" fmla="*/ 2841306 h 296502"/>
              <a:gd name="T44" fmla="*/ 1109935 w 296503"/>
              <a:gd name="T45" fmla="*/ 2801901 h 296502"/>
              <a:gd name="T46" fmla="*/ 1475957 w 296503"/>
              <a:gd name="T47" fmla="*/ 3113225 h 296502"/>
              <a:gd name="T48" fmla="*/ 1810507 w 296503"/>
              <a:gd name="T49" fmla="*/ 2857075 h 296502"/>
              <a:gd name="T50" fmla="*/ 2278887 w 296503"/>
              <a:gd name="T51" fmla="*/ 2998932 h 296502"/>
              <a:gd name="T52" fmla="*/ 2593757 w 296503"/>
              <a:gd name="T53" fmla="*/ 2399927 h 296502"/>
              <a:gd name="T54" fmla="*/ 2999144 w 296503"/>
              <a:gd name="T55" fmla="*/ 2281719 h 296502"/>
              <a:gd name="T56" fmla="*/ 2900755 w 296503"/>
              <a:gd name="T57" fmla="*/ 1765466 h 296502"/>
              <a:gd name="T58" fmla="*/ 2900755 w 296503"/>
              <a:gd name="T59" fmla="*/ 1473853 h 296502"/>
              <a:gd name="T60" fmla="*/ 2999144 w 296503"/>
              <a:gd name="T61" fmla="*/ 961550 h 296502"/>
              <a:gd name="T62" fmla="*/ 2593757 w 296503"/>
              <a:gd name="T63" fmla="*/ 839402 h 296502"/>
              <a:gd name="T64" fmla="*/ 2278887 w 296503"/>
              <a:gd name="T65" fmla="*/ 240396 h 296502"/>
              <a:gd name="T66" fmla="*/ 1810507 w 296503"/>
              <a:gd name="T67" fmla="*/ 386184 h 296502"/>
              <a:gd name="T68" fmla="*/ 1503519 w 296503"/>
              <a:gd name="T69" fmla="*/ 0 h 296502"/>
              <a:gd name="T70" fmla="*/ 2152928 w 296503"/>
              <a:gd name="T71" fmla="*/ 204932 h 296502"/>
              <a:gd name="T72" fmla="*/ 2491427 w 296503"/>
              <a:gd name="T73" fmla="*/ 599009 h 296502"/>
              <a:gd name="T74" fmla="*/ 3081802 w 296503"/>
              <a:gd name="T75" fmla="*/ 914254 h 296502"/>
              <a:gd name="T76" fmla="*/ 3239232 w 296503"/>
              <a:gd name="T77" fmla="*/ 1501447 h 296502"/>
              <a:gd name="T78" fmla="*/ 3038512 w 296503"/>
              <a:gd name="T79" fmla="*/ 2151673 h 296502"/>
              <a:gd name="T80" fmla="*/ 2644910 w 296503"/>
              <a:gd name="T81" fmla="*/ 2494508 h 296502"/>
              <a:gd name="T82" fmla="*/ 2231649 w 296503"/>
              <a:gd name="T83" fmla="*/ 3097458 h 296502"/>
              <a:gd name="T84" fmla="*/ 1735730 w 296503"/>
              <a:gd name="T85" fmla="*/ 3239316 h 296502"/>
              <a:gd name="T86" fmla="*/ 1086305 w 296503"/>
              <a:gd name="T87" fmla="*/ 3038344 h 296502"/>
              <a:gd name="T88" fmla="*/ 661243 w 296503"/>
              <a:gd name="T89" fmla="*/ 2790074 h 296502"/>
              <a:gd name="T90" fmla="*/ 157452 w 296503"/>
              <a:gd name="T91" fmla="*/ 2329022 h 296502"/>
              <a:gd name="T92" fmla="*/ 129869 w 296503"/>
              <a:gd name="T93" fmla="*/ 1867927 h 296502"/>
              <a:gd name="T94" fmla="*/ 354220 w 296503"/>
              <a:gd name="T95" fmla="*/ 1170410 h 296502"/>
              <a:gd name="T96" fmla="*/ 354220 w 296503"/>
              <a:gd name="T97" fmla="*/ 650241 h 296502"/>
              <a:gd name="T98" fmla="*/ 649412 w 296503"/>
              <a:gd name="T99" fmla="*/ 350721 h 296502"/>
              <a:gd name="T100" fmla="*/ 1168961 w 296503"/>
              <a:gd name="T101" fmla="*/ 350721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3" h="296502">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494949"/>
              </a:solidFill>
              <a:effectLst/>
              <a:uLnTx/>
              <a:uFillTx/>
              <a:latin typeface="Montserrat Semi" pitchFamily="2" charset="77"/>
              <a:ea typeface="+mn-ea"/>
              <a:cs typeface="+mn-cs"/>
            </a:endParaRPr>
          </a:p>
        </p:txBody>
      </p:sp>
      <p:sp>
        <p:nvSpPr>
          <p:cNvPr id="27" name="Rectangle 26">
            <a:extLst>
              <a:ext uri="{FF2B5EF4-FFF2-40B4-BE49-F238E27FC236}">
                <a16:creationId xmlns:a16="http://schemas.microsoft.com/office/drawing/2014/main" id="{7E686965-E85E-0045-9CAE-9D3C7335EF5C}"/>
              </a:ext>
            </a:extLst>
          </p:cNvPr>
          <p:cNvSpPr/>
          <p:nvPr/>
        </p:nvSpPr>
        <p:spPr>
          <a:xfrm rot="5400000">
            <a:off x="7231954" y="-1121921"/>
            <a:ext cx="635508" cy="8511699"/>
          </a:xfrm>
          <a:prstGeom prst="rect">
            <a:avLst/>
          </a:prstGeom>
          <a:solidFill>
            <a:schemeClr val="accent1">
              <a:lumMod val="20000"/>
              <a:lumOff val="80000"/>
              <a:alpha val="6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Montserrat Semi" pitchFamily="2" charset="77"/>
              <a:ea typeface="+mn-ea"/>
              <a:cs typeface="+mn-cs"/>
            </a:endParaRPr>
          </a:p>
        </p:txBody>
      </p:sp>
      <p:sp>
        <p:nvSpPr>
          <p:cNvPr id="46" name="Subtitle 2">
            <a:extLst>
              <a:ext uri="{FF2B5EF4-FFF2-40B4-BE49-F238E27FC236}">
                <a16:creationId xmlns:a16="http://schemas.microsoft.com/office/drawing/2014/main" id="{180C0DC5-6631-AF4F-850B-4F386BF9D9ED}"/>
              </a:ext>
            </a:extLst>
          </p:cNvPr>
          <p:cNvSpPr txBox="1">
            <a:spLocks/>
          </p:cNvSpPr>
          <p:nvPr/>
        </p:nvSpPr>
        <p:spPr>
          <a:xfrm>
            <a:off x="3487549" y="2917347"/>
            <a:ext cx="1818829"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Budget tracked in major phases</a:t>
            </a:r>
          </a:p>
        </p:txBody>
      </p:sp>
      <p:sp>
        <p:nvSpPr>
          <p:cNvPr id="47" name="Subtitle 2">
            <a:extLst>
              <a:ext uri="{FF2B5EF4-FFF2-40B4-BE49-F238E27FC236}">
                <a16:creationId xmlns:a16="http://schemas.microsoft.com/office/drawing/2014/main" id="{B8E7FFCC-08DE-AE47-85EB-C73F2CA8E3DA}"/>
              </a:ext>
            </a:extLst>
          </p:cNvPr>
          <p:cNvSpPr txBox="1">
            <a:spLocks/>
          </p:cNvSpPr>
          <p:nvPr/>
        </p:nvSpPr>
        <p:spPr>
          <a:xfrm>
            <a:off x="5868206" y="2926179"/>
            <a:ext cx="1540617"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Budget tracked by sprint and project</a:t>
            </a:r>
          </a:p>
        </p:txBody>
      </p:sp>
      <p:sp>
        <p:nvSpPr>
          <p:cNvPr id="48" name="Subtitle 2">
            <a:extLst>
              <a:ext uri="{FF2B5EF4-FFF2-40B4-BE49-F238E27FC236}">
                <a16:creationId xmlns:a16="http://schemas.microsoft.com/office/drawing/2014/main" id="{F7C01BEB-DAD5-E840-AE10-BAA9FFDA3074}"/>
              </a:ext>
            </a:extLst>
          </p:cNvPr>
          <p:cNvSpPr txBox="1">
            <a:spLocks/>
          </p:cNvSpPr>
          <p:nvPr/>
        </p:nvSpPr>
        <p:spPr>
          <a:xfrm>
            <a:off x="7761603" y="2926179"/>
            <a:ext cx="1886963"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Budget tracked by sprint and project</a:t>
            </a:r>
          </a:p>
        </p:txBody>
      </p:sp>
      <p:sp>
        <p:nvSpPr>
          <p:cNvPr id="7" name="TextBox 6">
            <a:extLst>
              <a:ext uri="{FF2B5EF4-FFF2-40B4-BE49-F238E27FC236}">
                <a16:creationId xmlns:a16="http://schemas.microsoft.com/office/drawing/2014/main" id="{F2F05AB0-FA1C-8E42-AB2D-2C75B7A4661C}"/>
              </a:ext>
            </a:extLst>
          </p:cNvPr>
          <p:cNvSpPr txBox="1"/>
          <p:nvPr/>
        </p:nvSpPr>
        <p:spPr>
          <a:xfrm>
            <a:off x="348071" y="3591194"/>
            <a:ext cx="2303223" cy="584775"/>
          </a:xfrm>
          <a:prstGeom prst="rect">
            <a:avLst/>
          </a:prstGeom>
          <a:noFill/>
        </p:spPr>
        <p:txBody>
          <a:bodyPr wrap="squar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How</a:t>
            </a:r>
            <a:r>
              <a:rPr kumimoji="0" lang="en-US" sz="1600"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 are changes handled?</a:t>
            </a:r>
          </a:p>
        </p:txBody>
      </p:sp>
      <p:sp>
        <p:nvSpPr>
          <p:cNvPr id="28" name="Rectangle 27">
            <a:extLst>
              <a:ext uri="{FF2B5EF4-FFF2-40B4-BE49-F238E27FC236}">
                <a16:creationId xmlns:a16="http://schemas.microsoft.com/office/drawing/2014/main" id="{CA34F5CD-A923-3E4A-A80B-D2861DD3EA1C}"/>
              </a:ext>
            </a:extLst>
          </p:cNvPr>
          <p:cNvSpPr/>
          <p:nvPr/>
        </p:nvSpPr>
        <p:spPr>
          <a:xfrm rot="5400000">
            <a:off x="7231954" y="-367745"/>
            <a:ext cx="635508" cy="8511700"/>
          </a:xfrm>
          <a:prstGeom prst="rect">
            <a:avLst/>
          </a:prstGeom>
          <a:solidFill>
            <a:schemeClr val="accent2">
              <a:lumMod val="20000"/>
              <a:lumOff val="80000"/>
              <a:alpha val="6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Montserrat Semi" pitchFamily="2" charset="77"/>
              <a:ea typeface="+mn-ea"/>
              <a:cs typeface="+mn-cs"/>
            </a:endParaRPr>
          </a:p>
        </p:txBody>
      </p:sp>
      <p:sp>
        <p:nvSpPr>
          <p:cNvPr id="51" name="Subtitle 2">
            <a:extLst>
              <a:ext uri="{FF2B5EF4-FFF2-40B4-BE49-F238E27FC236}">
                <a16:creationId xmlns:a16="http://schemas.microsoft.com/office/drawing/2014/main" id="{0F68E2BC-143F-354F-AE92-46A968C1FF5E}"/>
              </a:ext>
            </a:extLst>
          </p:cNvPr>
          <p:cNvSpPr txBox="1">
            <a:spLocks/>
          </p:cNvSpPr>
          <p:nvPr/>
        </p:nvSpPr>
        <p:spPr>
          <a:xfrm>
            <a:off x="3544698" y="3767525"/>
            <a:ext cx="1704529" cy="23083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All change is by exception</a:t>
            </a:r>
          </a:p>
        </p:txBody>
      </p:sp>
      <p:sp>
        <p:nvSpPr>
          <p:cNvPr id="52" name="Subtitle 2">
            <a:extLst>
              <a:ext uri="{FF2B5EF4-FFF2-40B4-BE49-F238E27FC236}">
                <a16:creationId xmlns:a16="http://schemas.microsoft.com/office/drawing/2014/main" id="{0DDC616D-49CA-FF4B-BAC9-A24A30BCD6C5}"/>
              </a:ext>
            </a:extLst>
          </p:cNvPr>
          <p:cNvSpPr txBox="1">
            <a:spLocks/>
          </p:cNvSpPr>
          <p:nvPr/>
        </p:nvSpPr>
        <p:spPr>
          <a:xfrm>
            <a:off x="5753593" y="3588023"/>
            <a:ext cx="1737228"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Scope change is routine; budget change is by exception</a:t>
            </a:r>
          </a:p>
        </p:txBody>
      </p:sp>
      <p:sp>
        <p:nvSpPr>
          <p:cNvPr id="53" name="Subtitle 2">
            <a:extLst>
              <a:ext uri="{FF2B5EF4-FFF2-40B4-BE49-F238E27FC236}">
                <a16:creationId xmlns:a16="http://schemas.microsoft.com/office/drawing/2014/main" id="{ACC65FC0-5271-5D4A-843C-54F49D942CD2}"/>
              </a:ext>
            </a:extLst>
          </p:cNvPr>
          <p:cNvSpPr txBox="1">
            <a:spLocks/>
          </p:cNvSpPr>
          <p:nvPr/>
        </p:nvSpPr>
        <p:spPr>
          <a:xfrm>
            <a:off x="7761603" y="3588023"/>
            <a:ext cx="1817113"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Scope change is routine; budget change is by exception</a:t>
            </a:r>
          </a:p>
        </p:txBody>
      </p:sp>
      <p:sp>
        <p:nvSpPr>
          <p:cNvPr id="17" name="Round Same Side Corner Rectangle 16">
            <a:extLst>
              <a:ext uri="{FF2B5EF4-FFF2-40B4-BE49-F238E27FC236}">
                <a16:creationId xmlns:a16="http://schemas.microsoft.com/office/drawing/2014/main" id="{131308E0-B9AA-6747-88E2-2FE909B2F0A1}"/>
              </a:ext>
            </a:extLst>
          </p:cNvPr>
          <p:cNvSpPr/>
          <p:nvPr/>
        </p:nvSpPr>
        <p:spPr>
          <a:xfrm rot="5400000">
            <a:off x="1417127" y="3255470"/>
            <a:ext cx="635508" cy="2773620"/>
          </a:xfrm>
          <a:prstGeom prst="round2SameRect">
            <a:avLst>
              <a:gd name="adj1" fmla="val 50000"/>
              <a:gd name="adj2" fmla="val 0"/>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Montserrat Semi" pitchFamily="2" charset="77"/>
              <a:ea typeface="+mn-ea"/>
              <a:cs typeface="+mn-cs"/>
            </a:endParaRPr>
          </a:p>
        </p:txBody>
      </p:sp>
      <p:sp>
        <p:nvSpPr>
          <p:cNvPr id="9" name="TextBox 8">
            <a:extLst>
              <a:ext uri="{FF2B5EF4-FFF2-40B4-BE49-F238E27FC236}">
                <a16:creationId xmlns:a16="http://schemas.microsoft.com/office/drawing/2014/main" id="{623FAFFD-7997-414E-892F-8177A4E9B63B}"/>
              </a:ext>
            </a:extLst>
          </p:cNvPr>
          <p:cNvSpPr txBox="1"/>
          <p:nvPr/>
        </p:nvSpPr>
        <p:spPr>
          <a:xfrm>
            <a:off x="565102" y="4474848"/>
            <a:ext cx="184731" cy="338554"/>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endParaRPr>
          </a:p>
        </p:txBody>
      </p:sp>
      <p:sp>
        <p:nvSpPr>
          <p:cNvPr id="29" name="Rectangle 28">
            <a:extLst>
              <a:ext uri="{FF2B5EF4-FFF2-40B4-BE49-F238E27FC236}">
                <a16:creationId xmlns:a16="http://schemas.microsoft.com/office/drawing/2014/main" id="{D0557DC7-4FA0-8340-8959-9BA1BD23AC4D}"/>
              </a:ext>
            </a:extLst>
          </p:cNvPr>
          <p:cNvSpPr/>
          <p:nvPr/>
        </p:nvSpPr>
        <p:spPr>
          <a:xfrm rot="5400000">
            <a:off x="7231953" y="386430"/>
            <a:ext cx="635508" cy="8511701"/>
          </a:xfrm>
          <a:prstGeom prst="rect">
            <a:avLst/>
          </a:prstGeom>
          <a:solidFill>
            <a:schemeClr val="accent3">
              <a:lumMod val="20000"/>
              <a:lumOff val="80000"/>
              <a:alpha val="6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Montserrat Semi" pitchFamily="2" charset="77"/>
              <a:ea typeface="+mn-ea"/>
              <a:cs typeface="+mn-cs"/>
            </a:endParaRPr>
          </a:p>
        </p:txBody>
      </p:sp>
      <p:sp>
        <p:nvSpPr>
          <p:cNvPr id="55" name="Subtitle 2">
            <a:extLst>
              <a:ext uri="{FF2B5EF4-FFF2-40B4-BE49-F238E27FC236}">
                <a16:creationId xmlns:a16="http://schemas.microsoft.com/office/drawing/2014/main" id="{D7DCF5CF-B8EE-8D4F-860E-31ED2402EEB0}"/>
              </a:ext>
            </a:extLst>
          </p:cNvPr>
          <p:cNvSpPr txBox="1">
            <a:spLocks/>
          </p:cNvSpPr>
          <p:nvPr/>
        </p:nvSpPr>
        <p:spPr>
          <a:xfrm>
            <a:off x="3487549" y="4436376"/>
            <a:ext cx="1831713"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Benefits realization after </a:t>
            </a:r>
            <a:r>
              <a:rPr kumimoji="0" lang="en-US" sz="1200" b="1" i="0"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project</a:t>
            </a: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 completion</a:t>
            </a:r>
          </a:p>
        </p:txBody>
      </p:sp>
      <p:sp>
        <p:nvSpPr>
          <p:cNvPr id="56" name="Subtitle 2">
            <a:extLst>
              <a:ext uri="{FF2B5EF4-FFF2-40B4-BE49-F238E27FC236}">
                <a16:creationId xmlns:a16="http://schemas.microsoft.com/office/drawing/2014/main" id="{EBF2A99A-EA61-AB46-891F-1586B0888682}"/>
              </a:ext>
            </a:extLst>
          </p:cNvPr>
          <p:cNvSpPr txBox="1">
            <a:spLocks/>
          </p:cNvSpPr>
          <p:nvPr/>
        </p:nvSpPr>
        <p:spPr>
          <a:xfrm>
            <a:off x="5732511" y="4344043"/>
            <a:ext cx="1737228"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Benefits realization is ongoing throughout the life of the </a:t>
            </a:r>
            <a:r>
              <a:rPr kumimoji="0" lang="en-US" sz="1200" b="1" i="0"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project</a:t>
            </a:r>
          </a:p>
        </p:txBody>
      </p:sp>
      <p:sp>
        <p:nvSpPr>
          <p:cNvPr id="57" name="Subtitle 2">
            <a:extLst>
              <a:ext uri="{FF2B5EF4-FFF2-40B4-BE49-F238E27FC236}">
                <a16:creationId xmlns:a16="http://schemas.microsoft.com/office/drawing/2014/main" id="{3D75C624-8EAD-0C4F-9233-D5158A6E2F79}"/>
              </a:ext>
            </a:extLst>
          </p:cNvPr>
          <p:cNvSpPr txBox="1">
            <a:spLocks/>
          </p:cNvSpPr>
          <p:nvPr/>
        </p:nvSpPr>
        <p:spPr>
          <a:xfrm>
            <a:off x="7761603" y="4342198"/>
            <a:ext cx="1817113"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Benefits realization is ongoing throughout the life of the </a:t>
            </a:r>
            <a:r>
              <a:rPr kumimoji="0" lang="en-US" sz="1200" b="1" i="0"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product</a:t>
            </a:r>
          </a:p>
        </p:txBody>
      </p:sp>
      <p:sp>
        <p:nvSpPr>
          <p:cNvPr id="42" name="Freeform 199">
            <a:extLst>
              <a:ext uri="{FF2B5EF4-FFF2-40B4-BE49-F238E27FC236}">
                <a16:creationId xmlns:a16="http://schemas.microsoft.com/office/drawing/2014/main" id="{220AC2F8-7D1E-3447-B638-33D3F01CC844}"/>
              </a:ext>
            </a:extLst>
          </p:cNvPr>
          <p:cNvSpPr>
            <a:spLocks noChangeArrowheads="1"/>
          </p:cNvSpPr>
          <p:nvPr/>
        </p:nvSpPr>
        <p:spPr bwMode="auto">
          <a:xfrm>
            <a:off x="2605637" y="2950596"/>
            <a:ext cx="350013" cy="349001"/>
          </a:xfrm>
          <a:custGeom>
            <a:avLst/>
            <a:gdLst>
              <a:gd name="T0" fmla="*/ 2147483646 w 844"/>
              <a:gd name="T1" fmla="*/ 2147483646 h 836"/>
              <a:gd name="T2" fmla="*/ 2147483646 w 844"/>
              <a:gd name="T3" fmla="*/ 2147483646 h 836"/>
              <a:gd name="T4" fmla="*/ 2147483646 w 844"/>
              <a:gd name="T5" fmla="*/ 2147483646 h 836"/>
              <a:gd name="T6" fmla="*/ 2147483646 w 844"/>
              <a:gd name="T7" fmla="*/ 2147483646 h 836"/>
              <a:gd name="T8" fmla="*/ 2147483646 w 844"/>
              <a:gd name="T9" fmla="*/ 2147483646 h 836"/>
              <a:gd name="T10" fmla="*/ 2147483646 w 844"/>
              <a:gd name="T11" fmla="*/ 2147483646 h 836"/>
              <a:gd name="T12" fmla="*/ 2147483646 w 844"/>
              <a:gd name="T13" fmla="*/ 2147483646 h 836"/>
              <a:gd name="T14" fmla="*/ 2147483646 w 844"/>
              <a:gd name="T15" fmla="*/ 2147483646 h 836"/>
              <a:gd name="T16" fmla="*/ 2147483646 w 844"/>
              <a:gd name="T17" fmla="*/ 2147483646 h 836"/>
              <a:gd name="T18" fmla="*/ 2147483646 w 844"/>
              <a:gd name="T19" fmla="*/ 2147483646 h 836"/>
              <a:gd name="T20" fmla="*/ 2147483646 w 844"/>
              <a:gd name="T21" fmla="*/ 2147483646 h 836"/>
              <a:gd name="T22" fmla="*/ 2147483646 w 844"/>
              <a:gd name="T23" fmla="*/ 2147483646 h 836"/>
              <a:gd name="T24" fmla="*/ 2147483646 w 844"/>
              <a:gd name="T25" fmla="*/ 2147483646 h 836"/>
              <a:gd name="T26" fmla="*/ 2147483646 w 844"/>
              <a:gd name="T27" fmla="*/ 2147483646 h 836"/>
              <a:gd name="T28" fmla="*/ 2147483646 w 844"/>
              <a:gd name="T29" fmla="*/ 2147483646 h 836"/>
              <a:gd name="T30" fmla="*/ 2147483646 w 844"/>
              <a:gd name="T31" fmla="*/ 2147483646 h 836"/>
              <a:gd name="T32" fmla="*/ 2147483646 w 844"/>
              <a:gd name="T33" fmla="*/ 2147483646 h 836"/>
              <a:gd name="T34" fmla="*/ 2147483646 w 844"/>
              <a:gd name="T35" fmla="*/ 2147483646 h 836"/>
              <a:gd name="T36" fmla="*/ 2147483646 w 844"/>
              <a:gd name="T37" fmla="*/ 2147483646 h 836"/>
              <a:gd name="T38" fmla="*/ 2147483646 w 844"/>
              <a:gd name="T39" fmla="*/ 2147483646 h 836"/>
              <a:gd name="T40" fmla="*/ 2147483646 w 844"/>
              <a:gd name="T41" fmla="*/ 2147483646 h 836"/>
              <a:gd name="T42" fmla="*/ 2147483646 w 844"/>
              <a:gd name="T43" fmla="*/ 2147483646 h 836"/>
              <a:gd name="T44" fmla="*/ 2147483646 w 844"/>
              <a:gd name="T45" fmla="*/ 2147483646 h 836"/>
              <a:gd name="T46" fmla="*/ 2147483646 w 844"/>
              <a:gd name="T47" fmla="*/ 2147483646 h 836"/>
              <a:gd name="T48" fmla="*/ 2147483646 w 844"/>
              <a:gd name="T49" fmla="*/ 2147483646 h 836"/>
              <a:gd name="T50" fmla="*/ 2147483646 w 844"/>
              <a:gd name="T51" fmla="*/ 2147483646 h 836"/>
              <a:gd name="T52" fmla="*/ 2147483646 w 844"/>
              <a:gd name="T53" fmla="*/ 2147483646 h 836"/>
              <a:gd name="T54" fmla="*/ 2147483646 w 844"/>
              <a:gd name="T55" fmla="*/ 2147483646 h 836"/>
              <a:gd name="T56" fmla="*/ 2147483646 w 844"/>
              <a:gd name="T57" fmla="*/ 2147483646 h 836"/>
              <a:gd name="T58" fmla="*/ 2147483646 w 844"/>
              <a:gd name="T59" fmla="*/ 2147483646 h 836"/>
              <a:gd name="T60" fmla="*/ 2147483646 w 844"/>
              <a:gd name="T61" fmla="*/ 2147483646 h 836"/>
              <a:gd name="T62" fmla="*/ 2147483646 w 844"/>
              <a:gd name="T63" fmla="*/ 2147483646 h 836"/>
              <a:gd name="T64" fmla="*/ 2147483646 w 844"/>
              <a:gd name="T65" fmla="*/ 2147483646 h 836"/>
              <a:gd name="T66" fmla="*/ 2147483646 w 844"/>
              <a:gd name="T67" fmla="*/ 2147483646 h 836"/>
              <a:gd name="T68" fmla="*/ 2147483646 w 844"/>
              <a:gd name="T69" fmla="*/ 2147483646 h 836"/>
              <a:gd name="T70" fmla="*/ 2147483646 w 844"/>
              <a:gd name="T71" fmla="*/ 2147483646 h 836"/>
              <a:gd name="T72" fmla="*/ 2147483646 w 844"/>
              <a:gd name="T73" fmla="*/ 2147483646 h 836"/>
              <a:gd name="T74" fmla="*/ 2147483646 w 844"/>
              <a:gd name="T75" fmla="*/ 2147483646 h 836"/>
              <a:gd name="T76" fmla="*/ 2147483646 w 844"/>
              <a:gd name="T77" fmla="*/ 2147483646 h 836"/>
              <a:gd name="T78" fmla="*/ 2147483646 w 844"/>
              <a:gd name="T79" fmla="*/ 2147483646 h 836"/>
              <a:gd name="T80" fmla="*/ 2147483646 w 844"/>
              <a:gd name="T81" fmla="*/ 2147483646 h 836"/>
              <a:gd name="T82" fmla="*/ 2147483646 w 844"/>
              <a:gd name="T83" fmla="*/ 2147483646 h 836"/>
              <a:gd name="T84" fmla="*/ 2147483646 w 844"/>
              <a:gd name="T85" fmla="*/ 2147483646 h 836"/>
              <a:gd name="T86" fmla="*/ 2147483646 w 844"/>
              <a:gd name="T87" fmla="*/ 2147483646 h 836"/>
              <a:gd name="T88" fmla="*/ 2147483646 w 844"/>
              <a:gd name="T89" fmla="*/ 2147483646 h 836"/>
              <a:gd name="T90" fmla="*/ 2147483646 w 844"/>
              <a:gd name="T91" fmla="*/ 2147483646 h 836"/>
              <a:gd name="T92" fmla="*/ 2147483646 w 844"/>
              <a:gd name="T93" fmla="*/ 2147483646 h 836"/>
              <a:gd name="T94" fmla="*/ 2147483646 w 844"/>
              <a:gd name="T95" fmla="*/ 2147483646 h 8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4" h="836">
                <a:moveTo>
                  <a:pt x="791" y="791"/>
                </a:moveTo>
                <a:lnTo>
                  <a:pt x="791" y="791"/>
                </a:lnTo>
                <a:cubicBezTo>
                  <a:pt x="779" y="803"/>
                  <a:pt x="763" y="809"/>
                  <a:pt x="747" y="809"/>
                </a:cubicBezTo>
                <a:cubicBezTo>
                  <a:pt x="730" y="809"/>
                  <a:pt x="714" y="803"/>
                  <a:pt x="702" y="791"/>
                </a:cubicBezTo>
                <a:lnTo>
                  <a:pt x="458" y="546"/>
                </a:lnTo>
                <a:lnTo>
                  <a:pt x="547" y="456"/>
                </a:lnTo>
                <a:lnTo>
                  <a:pt x="791" y="701"/>
                </a:lnTo>
                <a:cubicBezTo>
                  <a:pt x="816" y="726"/>
                  <a:pt x="816" y="767"/>
                  <a:pt x="791" y="791"/>
                </a:cubicBezTo>
                <a:close/>
                <a:moveTo>
                  <a:pt x="239" y="729"/>
                </a:moveTo>
                <a:lnTo>
                  <a:pt x="186" y="677"/>
                </a:lnTo>
                <a:lnTo>
                  <a:pt x="697" y="166"/>
                </a:lnTo>
                <a:lnTo>
                  <a:pt x="750" y="219"/>
                </a:lnTo>
                <a:lnTo>
                  <a:pt x="239" y="729"/>
                </a:lnTo>
                <a:close/>
                <a:moveTo>
                  <a:pt x="168" y="800"/>
                </a:moveTo>
                <a:lnTo>
                  <a:pt x="168" y="800"/>
                </a:lnTo>
                <a:cubicBezTo>
                  <a:pt x="155" y="812"/>
                  <a:pt x="135" y="812"/>
                  <a:pt x="123" y="800"/>
                </a:cubicBezTo>
                <a:lnTo>
                  <a:pt x="46" y="723"/>
                </a:lnTo>
                <a:cubicBezTo>
                  <a:pt x="40" y="717"/>
                  <a:pt x="37" y="709"/>
                  <a:pt x="37" y="701"/>
                </a:cubicBezTo>
                <a:cubicBezTo>
                  <a:pt x="37" y="693"/>
                  <a:pt x="40" y="684"/>
                  <a:pt x="46" y="678"/>
                </a:cubicBezTo>
                <a:lnTo>
                  <a:pt x="99" y="625"/>
                </a:lnTo>
                <a:lnTo>
                  <a:pt x="221" y="747"/>
                </a:lnTo>
                <a:lnTo>
                  <a:pt x="168" y="800"/>
                </a:lnTo>
                <a:close/>
                <a:moveTo>
                  <a:pt x="628" y="96"/>
                </a:moveTo>
                <a:lnTo>
                  <a:pt x="680" y="149"/>
                </a:lnTo>
                <a:lnTo>
                  <a:pt x="169" y="659"/>
                </a:lnTo>
                <a:lnTo>
                  <a:pt x="117" y="607"/>
                </a:lnTo>
                <a:lnTo>
                  <a:pt x="628" y="96"/>
                </a:lnTo>
                <a:close/>
                <a:moveTo>
                  <a:pt x="223" y="310"/>
                </a:moveTo>
                <a:lnTo>
                  <a:pt x="223" y="310"/>
                </a:lnTo>
                <a:cubicBezTo>
                  <a:pt x="221" y="307"/>
                  <a:pt x="217" y="305"/>
                  <a:pt x="214" y="305"/>
                </a:cubicBezTo>
                <a:cubicBezTo>
                  <a:pt x="211" y="305"/>
                  <a:pt x="208" y="307"/>
                  <a:pt x="205" y="310"/>
                </a:cubicBezTo>
                <a:lnTo>
                  <a:pt x="178" y="336"/>
                </a:lnTo>
                <a:cubicBezTo>
                  <a:pt x="161" y="354"/>
                  <a:pt x="138" y="363"/>
                  <a:pt x="114" y="363"/>
                </a:cubicBezTo>
                <a:cubicBezTo>
                  <a:pt x="93" y="363"/>
                  <a:pt x="74" y="356"/>
                  <a:pt x="58" y="344"/>
                </a:cubicBezTo>
                <a:lnTo>
                  <a:pt x="246" y="155"/>
                </a:lnTo>
                <a:cubicBezTo>
                  <a:pt x="251" y="150"/>
                  <a:pt x="251" y="143"/>
                  <a:pt x="246" y="138"/>
                </a:cubicBezTo>
                <a:lnTo>
                  <a:pt x="148" y="39"/>
                </a:lnTo>
                <a:cubicBezTo>
                  <a:pt x="192" y="30"/>
                  <a:pt x="239" y="44"/>
                  <a:pt x="272" y="77"/>
                </a:cubicBezTo>
                <a:cubicBezTo>
                  <a:pt x="306" y="111"/>
                  <a:pt x="320" y="159"/>
                  <a:pt x="309" y="206"/>
                </a:cubicBezTo>
                <a:cubicBezTo>
                  <a:pt x="308" y="208"/>
                  <a:pt x="308" y="209"/>
                  <a:pt x="308" y="211"/>
                </a:cubicBezTo>
                <a:cubicBezTo>
                  <a:pt x="308" y="214"/>
                  <a:pt x="309" y="217"/>
                  <a:pt x="312" y="220"/>
                </a:cubicBezTo>
                <a:lnTo>
                  <a:pt x="390" y="299"/>
                </a:lnTo>
                <a:lnTo>
                  <a:pt x="301" y="388"/>
                </a:lnTo>
                <a:lnTo>
                  <a:pt x="223" y="310"/>
                </a:lnTo>
                <a:close/>
                <a:moveTo>
                  <a:pt x="39" y="148"/>
                </a:moveTo>
                <a:lnTo>
                  <a:pt x="128" y="238"/>
                </a:lnTo>
                <a:lnTo>
                  <a:pt x="85" y="281"/>
                </a:lnTo>
                <a:cubicBezTo>
                  <a:pt x="82" y="279"/>
                  <a:pt x="80" y="276"/>
                  <a:pt x="77" y="273"/>
                </a:cubicBezTo>
                <a:cubicBezTo>
                  <a:pt x="44" y="240"/>
                  <a:pt x="30" y="193"/>
                  <a:pt x="39" y="148"/>
                </a:cubicBezTo>
                <a:close/>
                <a:moveTo>
                  <a:pt x="761" y="194"/>
                </a:moveTo>
                <a:lnTo>
                  <a:pt x="652" y="85"/>
                </a:lnTo>
                <a:lnTo>
                  <a:pt x="804" y="42"/>
                </a:lnTo>
                <a:lnTo>
                  <a:pt x="761" y="194"/>
                </a:lnTo>
                <a:close/>
                <a:moveTo>
                  <a:pt x="809" y="684"/>
                </a:moveTo>
                <a:lnTo>
                  <a:pt x="565" y="439"/>
                </a:lnTo>
                <a:lnTo>
                  <a:pt x="776" y="227"/>
                </a:lnTo>
                <a:cubicBezTo>
                  <a:pt x="777" y="226"/>
                  <a:pt x="779" y="224"/>
                  <a:pt x="779" y="221"/>
                </a:cubicBezTo>
                <a:lnTo>
                  <a:pt x="834" y="27"/>
                </a:lnTo>
                <a:cubicBezTo>
                  <a:pt x="835" y="23"/>
                  <a:pt x="834" y="18"/>
                  <a:pt x="831" y="15"/>
                </a:cubicBezTo>
                <a:cubicBezTo>
                  <a:pt x="828" y="12"/>
                  <a:pt x="823" y="11"/>
                  <a:pt x="819" y="12"/>
                </a:cubicBezTo>
                <a:lnTo>
                  <a:pt x="624" y="67"/>
                </a:lnTo>
                <a:cubicBezTo>
                  <a:pt x="622" y="68"/>
                  <a:pt x="620" y="69"/>
                  <a:pt x="619" y="70"/>
                </a:cubicBezTo>
                <a:lnTo>
                  <a:pt x="408" y="281"/>
                </a:lnTo>
                <a:lnTo>
                  <a:pt x="334" y="207"/>
                </a:lnTo>
                <a:cubicBezTo>
                  <a:pt x="345" y="153"/>
                  <a:pt x="329" y="98"/>
                  <a:pt x="290" y="59"/>
                </a:cubicBezTo>
                <a:cubicBezTo>
                  <a:pt x="246" y="15"/>
                  <a:pt x="179" y="0"/>
                  <a:pt x="120" y="21"/>
                </a:cubicBezTo>
                <a:cubicBezTo>
                  <a:pt x="115" y="22"/>
                  <a:pt x="112" y="26"/>
                  <a:pt x="112" y="30"/>
                </a:cubicBezTo>
                <a:cubicBezTo>
                  <a:pt x="111" y="34"/>
                  <a:pt x="112" y="39"/>
                  <a:pt x="115" y="42"/>
                </a:cubicBezTo>
                <a:lnTo>
                  <a:pt x="219" y="146"/>
                </a:lnTo>
                <a:lnTo>
                  <a:pt x="146" y="220"/>
                </a:lnTo>
                <a:lnTo>
                  <a:pt x="41" y="115"/>
                </a:lnTo>
                <a:cubicBezTo>
                  <a:pt x="39" y="112"/>
                  <a:pt x="34" y="111"/>
                  <a:pt x="30" y="112"/>
                </a:cubicBezTo>
                <a:cubicBezTo>
                  <a:pt x="26" y="113"/>
                  <a:pt x="23" y="116"/>
                  <a:pt x="21" y="120"/>
                </a:cubicBezTo>
                <a:cubicBezTo>
                  <a:pt x="0" y="179"/>
                  <a:pt x="15" y="247"/>
                  <a:pt x="59" y="291"/>
                </a:cubicBezTo>
                <a:cubicBezTo>
                  <a:pt x="62" y="294"/>
                  <a:pt x="65" y="296"/>
                  <a:pt x="68" y="298"/>
                </a:cubicBezTo>
                <a:lnTo>
                  <a:pt x="31" y="336"/>
                </a:lnTo>
                <a:cubicBezTo>
                  <a:pt x="26" y="341"/>
                  <a:pt x="26" y="349"/>
                  <a:pt x="31" y="354"/>
                </a:cubicBezTo>
                <a:cubicBezTo>
                  <a:pt x="52" y="376"/>
                  <a:pt x="82" y="388"/>
                  <a:pt x="114" y="388"/>
                </a:cubicBezTo>
                <a:cubicBezTo>
                  <a:pt x="145" y="388"/>
                  <a:pt x="174" y="376"/>
                  <a:pt x="196" y="354"/>
                </a:cubicBezTo>
                <a:lnTo>
                  <a:pt x="214" y="336"/>
                </a:lnTo>
                <a:lnTo>
                  <a:pt x="283" y="405"/>
                </a:lnTo>
                <a:lnTo>
                  <a:pt x="99" y="590"/>
                </a:lnTo>
                <a:lnTo>
                  <a:pt x="92" y="583"/>
                </a:lnTo>
                <a:cubicBezTo>
                  <a:pt x="87" y="577"/>
                  <a:pt x="79" y="577"/>
                  <a:pt x="74" y="583"/>
                </a:cubicBezTo>
                <a:cubicBezTo>
                  <a:pt x="69" y="587"/>
                  <a:pt x="69" y="595"/>
                  <a:pt x="74" y="600"/>
                </a:cubicBezTo>
                <a:lnTo>
                  <a:pt x="81" y="607"/>
                </a:lnTo>
                <a:lnTo>
                  <a:pt x="28" y="661"/>
                </a:lnTo>
                <a:cubicBezTo>
                  <a:pt x="17" y="671"/>
                  <a:pt x="11" y="686"/>
                  <a:pt x="11" y="701"/>
                </a:cubicBezTo>
                <a:cubicBezTo>
                  <a:pt x="11" y="716"/>
                  <a:pt x="17" y="730"/>
                  <a:pt x="28" y="741"/>
                </a:cubicBezTo>
                <a:lnTo>
                  <a:pt x="105" y="818"/>
                </a:lnTo>
                <a:cubicBezTo>
                  <a:pt x="117" y="829"/>
                  <a:pt x="131" y="835"/>
                  <a:pt x="145" y="835"/>
                </a:cubicBezTo>
                <a:cubicBezTo>
                  <a:pt x="160" y="835"/>
                  <a:pt x="174" y="829"/>
                  <a:pt x="185" y="818"/>
                </a:cubicBezTo>
                <a:lnTo>
                  <a:pt x="239" y="765"/>
                </a:lnTo>
                <a:lnTo>
                  <a:pt x="245" y="771"/>
                </a:lnTo>
                <a:cubicBezTo>
                  <a:pt x="248" y="774"/>
                  <a:pt x="251" y="775"/>
                  <a:pt x="254" y="775"/>
                </a:cubicBezTo>
                <a:cubicBezTo>
                  <a:pt x="258" y="775"/>
                  <a:pt x="261" y="774"/>
                  <a:pt x="263" y="771"/>
                </a:cubicBezTo>
                <a:cubicBezTo>
                  <a:pt x="267" y="766"/>
                  <a:pt x="267" y="758"/>
                  <a:pt x="263" y="754"/>
                </a:cubicBezTo>
                <a:lnTo>
                  <a:pt x="256" y="747"/>
                </a:lnTo>
                <a:lnTo>
                  <a:pt x="440" y="563"/>
                </a:lnTo>
                <a:lnTo>
                  <a:pt x="685" y="809"/>
                </a:lnTo>
                <a:cubicBezTo>
                  <a:pt x="701" y="825"/>
                  <a:pt x="723" y="835"/>
                  <a:pt x="747" y="835"/>
                </a:cubicBezTo>
                <a:cubicBezTo>
                  <a:pt x="770" y="835"/>
                  <a:pt x="792" y="825"/>
                  <a:pt x="809" y="809"/>
                </a:cubicBezTo>
                <a:cubicBezTo>
                  <a:pt x="843" y="774"/>
                  <a:pt x="843" y="718"/>
                  <a:pt x="809" y="684"/>
                </a:cubicBezTo>
                <a:close/>
              </a:path>
            </a:pathLst>
          </a:custGeom>
          <a:solidFill>
            <a:schemeClr val="bg1"/>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494949"/>
              </a:solidFill>
              <a:effectLst/>
              <a:uLnTx/>
              <a:uFillTx/>
              <a:latin typeface="Montserrat Semi" pitchFamily="2" charset="77"/>
              <a:ea typeface="+mn-ea"/>
              <a:cs typeface="+mn-cs"/>
            </a:endParaRPr>
          </a:p>
        </p:txBody>
      </p:sp>
      <p:sp>
        <p:nvSpPr>
          <p:cNvPr id="54" name="TextBox 53">
            <a:extLst>
              <a:ext uri="{FF2B5EF4-FFF2-40B4-BE49-F238E27FC236}">
                <a16:creationId xmlns:a16="http://schemas.microsoft.com/office/drawing/2014/main" id="{B8CC2297-E479-445C-A5BA-497A5CD9E74B}"/>
              </a:ext>
            </a:extLst>
          </p:cNvPr>
          <p:cNvSpPr txBox="1"/>
          <p:nvPr/>
        </p:nvSpPr>
        <p:spPr>
          <a:xfrm>
            <a:off x="328116" y="4344588"/>
            <a:ext cx="2379146" cy="584775"/>
          </a:xfrm>
          <a:prstGeom prst="rect">
            <a:avLst/>
          </a:prstGeom>
          <a:noFill/>
        </p:spPr>
        <p:txBody>
          <a:bodyPr wrap="squar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When</a:t>
            </a:r>
            <a:r>
              <a:rPr kumimoji="0" lang="en-US" sz="1600"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 are benefits realized?</a:t>
            </a:r>
          </a:p>
        </p:txBody>
      </p:sp>
      <p:pic>
        <p:nvPicPr>
          <p:cNvPr id="66" name="Picture 65">
            <a:extLst>
              <a:ext uri="{FF2B5EF4-FFF2-40B4-BE49-F238E27FC236}">
                <a16:creationId xmlns:a16="http://schemas.microsoft.com/office/drawing/2014/main" id="{F1311E29-B6DD-458C-8596-2DA52064F1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2843" y="4384434"/>
            <a:ext cx="482531" cy="505082"/>
          </a:xfrm>
          <a:prstGeom prst="rect">
            <a:avLst/>
          </a:prstGeom>
        </p:spPr>
      </p:pic>
      <p:sp>
        <p:nvSpPr>
          <p:cNvPr id="70" name="Subtitle 2">
            <a:extLst>
              <a:ext uri="{FF2B5EF4-FFF2-40B4-BE49-F238E27FC236}">
                <a16:creationId xmlns:a16="http://schemas.microsoft.com/office/drawing/2014/main" id="{4C2767E4-0448-429B-960C-7ED623BA9FED}"/>
              </a:ext>
            </a:extLst>
          </p:cNvPr>
          <p:cNvSpPr txBox="1">
            <a:spLocks/>
          </p:cNvSpPr>
          <p:nvPr/>
        </p:nvSpPr>
        <p:spPr>
          <a:xfrm>
            <a:off x="9882957" y="2933347"/>
            <a:ext cx="1619809"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Budget is tracked by sprint and release</a:t>
            </a:r>
          </a:p>
        </p:txBody>
      </p:sp>
      <p:sp>
        <p:nvSpPr>
          <p:cNvPr id="71" name="Subtitle 2">
            <a:extLst>
              <a:ext uri="{FF2B5EF4-FFF2-40B4-BE49-F238E27FC236}">
                <a16:creationId xmlns:a16="http://schemas.microsoft.com/office/drawing/2014/main" id="{C4D79619-30F4-412F-BA89-55DF28F68676}"/>
              </a:ext>
            </a:extLst>
          </p:cNvPr>
          <p:cNvSpPr txBox="1">
            <a:spLocks/>
          </p:cNvSpPr>
          <p:nvPr/>
        </p:nvSpPr>
        <p:spPr>
          <a:xfrm>
            <a:off x="9812654" y="3655380"/>
            <a:ext cx="1743430" cy="41549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Budget change is expected on roadmap cadence</a:t>
            </a:r>
          </a:p>
        </p:txBody>
      </p:sp>
      <p:sp>
        <p:nvSpPr>
          <p:cNvPr id="72" name="Subtitle 2">
            <a:extLst>
              <a:ext uri="{FF2B5EF4-FFF2-40B4-BE49-F238E27FC236}">
                <a16:creationId xmlns:a16="http://schemas.microsoft.com/office/drawing/2014/main" id="{3ADA4C19-67D5-476B-B222-56E3D072DBF7}"/>
              </a:ext>
            </a:extLst>
          </p:cNvPr>
          <p:cNvSpPr txBox="1">
            <a:spLocks/>
          </p:cNvSpPr>
          <p:nvPr/>
        </p:nvSpPr>
        <p:spPr>
          <a:xfrm>
            <a:off x="9812654" y="4324526"/>
            <a:ext cx="1743430"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Benefits realization ongoing throughout life of the </a:t>
            </a:r>
            <a:r>
              <a:rPr kumimoji="0" lang="en-US" sz="1200" b="1" i="0"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product </a:t>
            </a:r>
          </a:p>
        </p:txBody>
      </p:sp>
      <p:sp>
        <p:nvSpPr>
          <p:cNvPr id="76" name="Rectangle 75">
            <a:extLst>
              <a:ext uri="{FF2B5EF4-FFF2-40B4-BE49-F238E27FC236}">
                <a16:creationId xmlns:a16="http://schemas.microsoft.com/office/drawing/2014/main" id="{56643A75-1CE1-4404-8CBF-128C6D003FA7}"/>
              </a:ext>
            </a:extLst>
          </p:cNvPr>
          <p:cNvSpPr/>
          <p:nvPr/>
        </p:nvSpPr>
        <p:spPr>
          <a:xfrm rot="5400000">
            <a:off x="6993758" y="1342295"/>
            <a:ext cx="1111894" cy="8511701"/>
          </a:xfrm>
          <a:prstGeom prst="rect">
            <a:avLst/>
          </a:prstGeom>
          <a:solidFill>
            <a:schemeClr val="accent5">
              <a:lumMod val="20000"/>
              <a:lumOff val="80000"/>
              <a:alpha val="6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Montserrat Semi" pitchFamily="2" charset="77"/>
              <a:ea typeface="+mn-ea"/>
              <a:cs typeface="+mn-cs"/>
            </a:endParaRPr>
          </a:p>
        </p:txBody>
      </p:sp>
      <p:sp>
        <p:nvSpPr>
          <p:cNvPr id="77" name="Subtitle 2">
            <a:extLst>
              <a:ext uri="{FF2B5EF4-FFF2-40B4-BE49-F238E27FC236}">
                <a16:creationId xmlns:a16="http://schemas.microsoft.com/office/drawing/2014/main" id="{C9995B54-03EA-476D-894D-B38ABF499C4C}"/>
              </a:ext>
            </a:extLst>
          </p:cNvPr>
          <p:cNvSpPr txBox="1">
            <a:spLocks/>
          </p:cNvSpPr>
          <p:nvPr/>
        </p:nvSpPr>
        <p:spPr>
          <a:xfrm>
            <a:off x="5811883" y="4981614"/>
            <a:ext cx="1658017" cy="121571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00" b="1"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Product owner</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Project team delivery role</a:t>
            </a:r>
            <a:endParaRPr kumimoji="0" lang="en-US" sz="1000" b="1"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endParaRP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Refines project scope, advocates for changes in the budget.</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Advocates for additional funding in the forecast</a:t>
            </a:r>
          </a:p>
        </p:txBody>
      </p:sp>
      <p:sp>
        <p:nvSpPr>
          <p:cNvPr id="79" name="Subtitle 2">
            <a:extLst>
              <a:ext uri="{FF2B5EF4-FFF2-40B4-BE49-F238E27FC236}">
                <a16:creationId xmlns:a16="http://schemas.microsoft.com/office/drawing/2014/main" id="{89986011-489D-4B45-8018-F199C38F8730}"/>
              </a:ext>
            </a:extLst>
          </p:cNvPr>
          <p:cNvSpPr txBox="1">
            <a:spLocks/>
          </p:cNvSpPr>
          <p:nvPr/>
        </p:nvSpPr>
        <p:spPr>
          <a:xfrm>
            <a:off x="7844769" y="5000820"/>
            <a:ext cx="1803797" cy="101566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900" b="1"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Product manager</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Product </a:t>
            </a:r>
            <a:r>
              <a:rPr kumimoji="0" lang="en-US" sz="1000" b="1" i="0"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portfolio team </a:t>
            </a: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role</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Forecasting new initiatives during delivery to continue to drive value throughout the life of the product. </a:t>
            </a:r>
          </a:p>
        </p:txBody>
      </p:sp>
      <p:grpSp>
        <p:nvGrpSpPr>
          <p:cNvPr id="88" name="Group 87">
            <a:extLst>
              <a:ext uri="{FF2B5EF4-FFF2-40B4-BE49-F238E27FC236}">
                <a16:creationId xmlns:a16="http://schemas.microsoft.com/office/drawing/2014/main" id="{DA8F3325-F4C6-4CE5-9AAA-D12C093FD210}"/>
              </a:ext>
            </a:extLst>
          </p:cNvPr>
          <p:cNvGrpSpPr/>
          <p:nvPr/>
        </p:nvGrpSpPr>
        <p:grpSpPr>
          <a:xfrm>
            <a:off x="356820" y="5181095"/>
            <a:ext cx="2773620" cy="635508"/>
            <a:chOff x="166985" y="5326291"/>
            <a:chExt cx="2773620" cy="635508"/>
          </a:xfrm>
        </p:grpSpPr>
        <p:sp>
          <p:nvSpPr>
            <p:cNvPr id="73" name="Round Same Side Corner Rectangle 18">
              <a:extLst>
                <a:ext uri="{FF2B5EF4-FFF2-40B4-BE49-F238E27FC236}">
                  <a16:creationId xmlns:a16="http://schemas.microsoft.com/office/drawing/2014/main" id="{805CCDC4-A1C4-42DA-B36A-6771DC3EC1F1}"/>
                </a:ext>
              </a:extLst>
            </p:cNvPr>
            <p:cNvSpPr/>
            <p:nvPr/>
          </p:nvSpPr>
          <p:spPr>
            <a:xfrm rot="5400000">
              <a:off x="1236041" y="4257235"/>
              <a:ext cx="635508" cy="2773620"/>
            </a:xfrm>
            <a:prstGeom prst="round2SameRect">
              <a:avLst>
                <a:gd name="adj1" fmla="val 50000"/>
                <a:gd name="adj2" fmla="val 0"/>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Montserrat Semi" pitchFamily="2" charset="77"/>
                <a:ea typeface="+mn-ea"/>
                <a:cs typeface="+mn-cs"/>
              </a:endParaRPr>
            </a:p>
          </p:txBody>
        </p:sp>
        <p:sp>
          <p:nvSpPr>
            <p:cNvPr id="74" name="TextBox 73">
              <a:extLst>
                <a:ext uri="{FF2B5EF4-FFF2-40B4-BE49-F238E27FC236}">
                  <a16:creationId xmlns:a16="http://schemas.microsoft.com/office/drawing/2014/main" id="{8969A012-659B-42C2-8A7E-27AECEABA530}"/>
                </a:ext>
              </a:extLst>
            </p:cNvPr>
            <p:cNvSpPr txBox="1"/>
            <p:nvPr/>
          </p:nvSpPr>
          <p:spPr>
            <a:xfrm>
              <a:off x="213757" y="5476957"/>
              <a:ext cx="1436612" cy="338554"/>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Who</a:t>
              </a:r>
              <a:r>
                <a:rPr kumimoji="0" lang="en-US" sz="1600" i="0" u="none" strike="noStrike" kern="1200" cap="none" spc="0" normalizeH="0" baseline="0" noProof="0" dirty="0">
                  <a:ln>
                    <a:noFill/>
                  </a:ln>
                  <a:solidFill>
                    <a:srgbClr val="FFFFFF"/>
                  </a:solidFill>
                  <a:effectLst/>
                  <a:uLnTx/>
                  <a:uFillTx/>
                  <a:latin typeface="Montserrat Semi" pitchFamily="2" charset="77"/>
                  <a:ea typeface="League Spartan" charset="0"/>
                  <a:cs typeface="Poppins" pitchFamily="2" charset="77"/>
                </a:rPr>
                <a:t> ‘drives’?</a:t>
              </a:r>
            </a:p>
          </p:txBody>
        </p:sp>
        <p:pic>
          <p:nvPicPr>
            <p:cNvPr id="80" name="Picture 79">
              <a:extLst>
                <a:ext uri="{FF2B5EF4-FFF2-40B4-BE49-F238E27FC236}">
                  <a16:creationId xmlns:a16="http://schemas.microsoft.com/office/drawing/2014/main" id="{0ADE6165-2730-4C3C-9675-ADE87AE4BE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8631" y="5326799"/>
              <a:ext cx="635000" cy="635000"/>
            </a:xfrm>
            <a:prstGeom prst="rect">
              <a:avLst/>
            </a:prstGeom>
          </p:spPr>
        </p:pic>
      </p:grpSp>
      <p:sp>
        <p:nvSpPr>
          <p:cNvPr id="86" name="Subtitle 2">
            <a:extLst>
              <a:ext uri="{FF2B5EF4-FFF2-40B4-BE49-F238E27FC236}">
                <a16:creationId xmlns:a16="http://schemas.microsoft.com/office/drawing/2014/main" id="{960B1A21-8832-4B90-8F79-783AEA6B9BFB}"/>
              </a:ext>
            </a:extLst>
          </p:cNvPr>
          <p:cNvSpPr txBox="1">
            <a:spLocks/>
          </p:cNvSpPr>
          <p:nvPr/>
        </p:nvSpPr>
        <p:spPr>
          <a:xfrm>
            <a:off x="3413555" y="4994389"/>
            <a:ext cx="2002221" cy="106182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00" b="1"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Project manager</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Project team delivery role</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Refines project scope, advocates for changes in the budget.</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Advocates for additional funding in the forecast</a:t>
            </a:r>
          </a:p>
        </p:txBody>
      </p:sp>
      <p:sp>
        <p:nvSpPr>
          <p:cNvPr id="87" name="Subtitle 2">
            <a:extLst>
              <a:ext uri="{FF2B5EF4-FFF2-40B4-BE49-F238E27FC236}">
                <a16:creationId xmlns:a16="http://schemas.microsoft.com/office/drawing/2014/main" id="{EF6BBF82-7F03-4688-B1F7-8EB671A89C24}"/>
              </a:ext>
            </a:extLst>
          </p:cNvPr>
          <p:cNvSpPr txBox="1">
            <a:spLocks/>
          </p:cNvSpPr>
          <p:nvPr/>
        </p:nvSpPr>
        <p:spPr>
          <a:xfrm>
            <a:off x="9882957" y="4998454"/>
            <a:ext cx="1803797" cy="103105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00" b="1"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Product manager</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Product </a:t>
            </a:r>
            <a:r>
              <a:rPr kumimoji="0" lang="en-US" sz="1000" b="1" i="0"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family </a:t>
            </a: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team role</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Roboto Condensed Light" panose="02000000000000000000" pitchFamily="2" charset="0"/>
                <a:ea typeface="Lato Light" panose="020F0502020204030203" pitchFamily="34" charset="0"/>
                <a:cs typeface="Mukta ExtraLight" panose="020B0000000000000000" pitchFamily="34" charset="77"/>
              </a:rPr>
              <a:t>Forecasting new initiatives during delivery to continue to drive value throughout the life of the product. </a:t>
            </a:r>
          </a:p>
        </p:txBody>
      </p:sp>
      <p:sp>
        <p:nvSpPr>
          <p:cNvPr id="6" name="Rectangle 5">
            <a:extLst>
              <a:ext uri="{FF2B5EF4-FFF2-40B4-BE49-F238E27FC236}">
                <a16:creationId xmlns:a16="http://schemas.microsoft.com/office/drawing/2014/main" id="{737E9E4F-89B2-4757-B97B-72258B3F0E65}"/>
              </a:ext>
            </a:extLst>
          </p:cNvPr>
          <p:cNvSpPr/>
          <p:nvPr/>
        </p:nvSpPr>
        <p:spPr>
          <a:xfrm>
            <a:off x="352416" y="6274635"/>
            <a:ext cx="6881433" cy="480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Info-Tech Insight</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As you evolve your approach to product delivery, you will be decoupling the expected benefits, forecast, and budget. Managing them independently will improve your ability to adapt to change and drive the right outcomes!</a:t>
            </a:r>
          </a:p>
        </p:txBody>
      </p:sp>
      <p:grpSp>
        <p:nvGrpSpPr>
          <p:cNvPr id="13" name="Group 12">
            <a:extLst>
              <a:ext uri="{FF2B5EF4-FFF2-40B4-BE49-F238E27FC236}">
                <a16:creationId xmlns:a16="http://schemas.microsoft.com/office/drawing/2014/main" id="{46F06357-23EF-401F-BF77-659C5CD156F6}"/>
              </a:ext>
            </a:extLst>
          </p:cNvPr>
          <p:cNvGrpSpPr/>
          <p:nvPr/>
        </p:nvGrpSpPr>
        <p:grpSpPr>
          <a:xfrm>
            <a:off x="5671596" y="1393369"/>
            <a:ext cx="4141057" cy="5157181"/>
            <a:chOff x="5671596" y="1502229"/>
            <a:chExt cx="4141057" cy="5157181"/>
          </a:xfrm>
        </p:grpSpPr>
        <p:sp>
          <p:nvSpPr>
            <p:cNvPr id="10" name="Rectangle 9">
              <a:extLst>
                <a:ext uri="{FF2B5EF4-FFF2-40B4-BE49-F238E27FC236}">
                  <a16:creationId xmlns:a16="http://schemas.microsoft.com/office/drawing/2014/main" id="{E932708F-2194-468E-A342-602C6148158E}"/>
                </a:ext>
              </a:extLst>
            </p:cNvPr>
            <p:cNvSpPr/>
            <p:nvPr/>
          </p:nvSpPr>
          <p:spPr>
            <a:xfrm>
              <a:off x="5671596" y="1502229"/>
              <a:ext cx="4029020" cy="498166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1" name="TextBox 10">
              <a:extLst>
                <a:ext uri="{FF2B5EF4-FFF2-40B4-BE49-F238E27FC236}">
                  <a16:creationId xmlns:a16="http://schemas.microsoft.com/office/drawing/2014/main" id="{F7FB8912-DAC4-4DFA-8A73-C8641C838067}"/>
                </a:ext>
              </a:extLst>
            </p:cNvPr>
            <p:cNvSpPr txBox="1"/>
            <p:nvPr/>
          </p:nvSpPr>
          <p:spPr>
            <a:xfrm>
              <a:off x="7881824" y="6483894"/>
              <a:ext cx="1930829" cy="175516"/>
            </a:xfrm>
            <a:prstGeom prst="rect">
              <a:avLst/>
            </a:prstGeom>
            <a:solidFill>
              <a:schemeClr val="bg1"/>
            </a:solidFill>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576B7">
                      <a:lumMod val="75000"/>
                    </a:srgbClr>
                  </a:solidFill>
                  <a:effectLst/>
                  <a:uLnTx/>
                  <a:uFillTx/>
                  <a:latin typeface="Roboto Condensed Light" panose="02000000000000000000" pitchFamily="2" charset="0"/>
                  <a:ea typeface="Roboto Condensed Light" panose="02000000000000000000" pitchFamily="2" charset="0"/>
                  <a:cs typeface="+mn-cs"/>
                </a:rPr>
                <a:t>   </a:t>
              </a:r>
              <a:r>
                <a:rPr kumimoji="0" lang="en-US" sz="1200" b="0" i="0" u="none" strike="noStrike" kern="1200" cap="none" spc="0" normalizeH="0" baseline="0" noProof="0" dirty="0">
                  <a:ln>
                    <a:noFill/>
                  </a:ln>
                  <a:solidFill>
                    <a:srgbClr val="2576B7">
                      <a:lumMod val="75000"/>
                    </a:srgbClr>
                  </a:solidFill>
                  <a:effectLst/>
                  <a:uLnTx/>
                  <a:uFillTx/>
                  <a:latin typeface="Roboto Condensed Light" panose="02000000000000000000" pitchFamily="2" charset="0"/>
                  <a:ea typeface="Roboto Condensed Light" panose="02000000000000000000" pitchFamily="2" charset="0"/>
                  <a:cs typeface="+mn-cs"/>
                </a:rPr>
                <a:t>Hybrid operating environments</a:t>
              </a:r>
              <a:endParaRPr kumimoji="0" lang="en-CA" sz="1200" b="0" i="0" u="none" strike="noStrike" kern="1200" cap="none" spc="0" normalizeH="0" baseline="0" noProof="0" dirty="0">
                <a:ln>
                  <a:noFill/>
                </a:ln>
                <a:solidFill>
                  <a:srgbClr val="2576B7">
                    <a:lumMod val="75000"/>
                  </a:srgbClr>
                </a:solidFill>
                <a:effectLst/>
                <a:uLnTx/>
                <a:uFillTx/>
                <a:latin typeface="Roboto Condensed Light" panose="02000000000000000000" pitchFamily="2" charset="0"/>
                <a:ea typeface="Roboto Condensed Light" panose="02000000000000000000" pitchFamily="2" charset="0"/>
                <a:cs typeface="+mn-cs"/>
              </a:endParaRPr>
            </a:p>
          </p:txBody>
        </p:sp>
      </p:grpSp>
    </p:spTree>
    <p:extLst>
      <p:ext uri="{BB962C8B-B14F-4D97-AF65-F5344CB8AC3E}">
        <p14:creationId xmlns:p14="http://schemas.microsoft.com/office/powerpoint/2010/main" val="7401364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39C38E-2762-96A2-3738-57747760E2D3}"/>
              </a:ext>
            </a:extLst>
          </p:cNvPr>
          <p:cNvSpPr>
            <a:spLocks noGrp="1"/>
          </p:cNvSpPr>
          <p:nvPr>
            <p:ph type="body" sz="quarter" idx="10"/>
          </p:nvPr>
        </p:nvSpPr>
        <p:spPr/>
        <p:txBody>
          <a:bodyPr/>
          <a:lstStyle/>
          <a:p>
            <a:r>
              <a:rPr lang="en-US" dirty="0"/>
              <a:t>Appendix: </a:t>
            </a:r>
            <a:br>
              <a:rPr lang="en-US" dirty="0"/>
            </a:br>
            <a:r>
              <a:rPr lang="en-US" dirty="0"/>
              <a:t>SDLC transformation steps</a:t>
            </a:r>
          </a:p>
          <a:p>
            <a:endParaRPr lang="en-US" dirty="0"/>
          </a:p>
        </p:txBody>
      </p:sp>
    </p:spTree>
    <p:extLst>
      <p:ext uri="{BB962C8B-B14F-4D97-AF65-F5344CB8AC3E}">
        <p14:creationId xmlns:p14="http://schemas.microsoft.com/office/powerpoint/2010/main" val="170982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54466" y="232664"/>
            <a:ext cx="11522336" cy="1130188"/>
          </a:xfrm>
        </p:spPr>
        <p:txBody>
          <a:bodyPr>
            <a:noAutofit/>
          </a:bodyPr>
          <a:lstStyle/>
          <a:p>
            <a:r>
              <a:rPr lang="en-US" sz="3200" dirty="0"/>
              <a:t>Waterfall SDLC – Valuable product delivered at the end of an extended project lifecycle, frequently in years</a:t>
            </a:r>
          </a:p>
        </p:txBody>
      </p:sp>
      <p:grpSp>
        <p:nvGrpSpPr>
          <p:cNvPr id="2" name="Group 1">
            <a:extLst>
              <a:ext uri="{FF2B5EF4-FFF2-40B4-BE49-F238E27FC236}">
                <a16:creationId xmlns:a16="http://schemas.microsoft.com/office/drawing/2014/main" id="{C4CB21D1-08EC-F9E3-C193-209DD1C327A7}"/>
              </a:ext>
            </a:extLst>
          </p:cNvPr>
          <p:cNvGrpSpPr/>
          <p:nvPr/>
        </p:nvGrpSpPr>
        <p:grpSpPr>
          <a:xfrm>
            <a:off x="1595206" y="1379103"/>
            <a:ext cx="9040135" cy="5478897"/>
            <a:chOff x="1628660" y="1045711"/>
            <a:chExt cx="9040135" cy="5478897"/>
          </a:xfrm>
        </p:grpSpPr>
        <p:sp>
          <p:nvSpPr>
            <p:cNvPr id="246" name="Right Arrow 245"/>
            <p:cNvSpPr/>
            <p:nvPr/>
          </p:nvSpPr>
          <p:spPr>
            <a:xfrm>
              <a:off x="2776653" y="1178366"/>
              <a:ext cx="7015460" cy="539086"/>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 name="Right Arrow 10"/>
            <p:cNvSpPr/>
            <p:nvPr/>
          </p:nvSpPr>
          <p:spPr>
            <a:xfrm rot="10800000" flipH="1" flipV="1">
              <a:off x="3454433" y="1045711"/>
              <a:ext cx="1186237" cy="833421"/>
            </a:xfrm>
            <a:prstGeom prst="rightArrow">
              <a:avLst>
                <a:gd name="adj1" fmla="val 743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Roboto Condensed Light" panose="02000000000000000000" pitchFamily="2" charset="0"/>
                </a:rPr>
                <a:t>One-time intake of business need</a:t>
              </a:r>
            </a:p>
          </p:txBody>
        </p:sp>
        <p:sp>
          <p:nvSpPr>
            <p:cNvPr id="112" name="Right Arrow 111"/>
            <p:cNvSpPr/>
            <p:nvPr/>
          </p:nvSpPr>
          <p:spPr>
            <a:xfrm>
              <a:off x="2776653" y="1812258"/>
              <a:ext cx="7015460" cy="539086"/>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3" name="Right Arrow 112"/>
            <p:cNvSpPr/>
            <p:nvPr/>
          </p:nvSpPr>
          <p:spPr>
            <a:xfrm>
              <a:off x="2776653" y="2391085"/>
              <a:ext cx="7028450" cy="4893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4" name="Right Arrow 113"/>
            <p:cNvSpPr/>
            <p:nvPr/>
          </p:nvSpPr>
          <p:spPr>
            <a:xfrm>
              <a:off x="2776653" y="3033205"/>
              <a:ext cx="7029848" cy="533287"/>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5" name="Right Arrow 114"/>
            <p:cNvSpPr/>
            <p:nvPr/>
          </p:nvSpPr>
          <p:spPr>
            <a:xfrm>
              <a:off x="2776654" y="3778825"/>
              <a:ext cx="7063599" cy="4893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6" name="Right Arrow 115"/>
            <p:cNvSpPr/>
            <p:nvPr/>
          </p:nvSpPr>
          <p:spPr>
            <a:xfrm>
              <a:off x="2776654" y="4368047"/>
              <a:ext cx="7063599" cy="4893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7" name="Right Arrow 116"/>
            <p:cNvSpPr/>
            <p:nvPr/>
          </p:nvSpPr>
          <p:spPr>
            <a:xfrm>
              <a:off x="2776653" y="4932787"/>
              <a:ext cx="7077806" cy="4893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8" name="TextBox 117"/>
            <p:cNvSpPr txBox="1"/>
            <p:nvPr/>
          </p:nvSpPr>
          <p:spPr>
            <a:xfrm>
              <a:off x="2816994" y="1927914"/>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Define</a:t>
              </a:r>
            </a:p>
          </p:txBody>
        </p:sp>
        <p:sp>
          <p:nvSpPr>
            <p:cNvPr id="119" name="TextBox 118"/>
            <p:cNvSpPr txBox="1"/>
            <p:nvPr/>
          </p:nvSpPr>
          <p:spPr>
            <a:xfrm>
              <a:off x="2816994" y="2481894"/>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Design</a:t>
              </a:r>
            </a:p>
          </p:txBody>
        </p:sp>
        <p:sp>
          <p:nvSpPr>
            <p:cNvPr id="120" name="TextBox 119"/>
            <p:cNvSpPr txBox="1"/>
            <p:nvPr/>
          </p:nvSpPr>
          <p:spPr>
            <a:xfrm>
              <a:off x="2816994" y="3145960"/>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Build</a:t>
              </a:r>
            </a:p>
          </p:txBody>
        </p:sp>
        <p:sp>
          <p:nvSpPr>
            <p:cNvPr id="121" name="TextBox 120"/>
            <p:cNvSpPr txBox="1"/>
            <p:nvPr/>
          </p:nvSpPr>
          <p:spPr>
            <a:xfrm>
              <a:off x="2816994" y="3869634"/>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Test</a:t>
              </a:r>
            </a:p>
          </p:txBody>
        </p:sp>
        <p:sp>
          <p:nvSpPr>
            <p:cNvPr id="122" name="TextBox 121"/>
            <p:cNvSpPr txBox="1"/>
            <p:nvPr/>
          </p:nvSpPr>
          <p:spPr>
            <a:xfrm>
              <a:off x="2816994" y="4458856"/>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Deploy</a:t>
              </a:r>
            </a:p>
          </p:txBody>
        </p:sp>
        <p:sp>
          <p:nvSpPr>
            <p:cNvPr id="123" name="TextBox 122"/>
            <p:cNvSpPr txBox="1"/>
            <p:nvPr/>
          </p:nvSpPr>
          <p:spPr>
            <a:xfrm>
              <a:off x="2816994" y="5023596"/>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Maintain</a:t>
              </a:r>
            </a:p>
          </p:txBody>
        </p:sp>
        <p:sp>
          <p:nvSpPr>
            <p:cNvPr id="125" name="Rounded Rectangle 124"/>
            <p:cNvSpPr/>
            <p:nvPr/>
          </p:nvSpPr>
          <p:spPr>
            <a:xfrm>
              <a:off x="4608944" y="3125406"/>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code</a:t>
              </a:r>
            </a:p>
          </p:txBody>
        </p:sp>
        <p:sp>
          <p:nvSpPr>
            <p:cNvPr id="126" name="Rounded Rectangle 125"/>
            <p:cNvSpPr/>
            <p:nvPr/>
          </p:nvSpPr>
          <p:spPr>
            <a:xfrm>
              <a:off x="5482830" y="3101499"/>
              <a:ext cx="716308" cy="39669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unit tests</a:t>
              </a:r>
            </a:p>
          </p:txBody>
        </p:sp>
        <p:sp>
          <p:nvSpPr>
            <p:cNvPr id="128" name="Diamond 127"/>
            <p:cNvSpPr/>
            <p:nvPr/>
          </p:nvSpPr>
          <p:spPr>
            <a:xfrm>
              <a:off x="7671414" y="3168378"/>
              <a:ext cx="517085" cy="348882"/>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29" name="Rounded Rectangle 128"/>
            <p:cNvSpPr/>
            <p:nvPr/>
          </p:nvSpPr>
          <p:spPr>
            <a:xfrm>
              <a:off x="7342152" y="3133385"/>
              <a:ext cx="683259" cy="33292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Build QA version</a:t>
              </a:r>
            </a:p>
          </p:txBody>
        </p:sp>
        <p:sp>
          <p:nvSpPr>
            <p:cNvPr id="130" name="Rounded Rectangle 129"/>
            <p:cNvSpPr/>
            <p:nvPr/>
          </p:nvSpPr>
          <p:spPr>
            <a:xfrm>
              <a:off x="3923899" y="3840641"/>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test strategy</a:t>
              </a:r>
            </a:p>
          </p:txBody>
        </p:sp>
        <p:sp>
          <p:nvSpPr>
            <p:cNvPr id="131" name="Rounded Rectangle 130"/>
            <p:cNvSpPr/>
            <p:nvPr/>
          </p:nvSpPr>
          <p:spPr>
            <a:xfrm>
              <a:off x="4749645" y="3840641"/>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test plan</a:t>
              </a:r>
            </a:p>
          </p:txBody>
        </p:sp>
        <p:sp>
          <p:nvSpPr>
            <p:cNvPr id="132" name="Rounded Rectangle 131"/>
            <p:cNvSpPr/>
            <p:nvPr/>
          </p:nvSpPr>
          <p:spPr>
            <a:xfrm>
              <a:off x="5577689" y="3840641"/>
              <a:ext cx="79597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and execute test cases</a:t>
              </a:r>
            </a:p>
          </p:txBody>
        </p:sp>
        <p:cxnSp>
          <p:nvCxnSpPr>
            <p:cNvPr id="135" name="Straight Arrow Connector 134"/>
            <p:cNvCxnSpPr/>
            <p:nvPr/>
          </p:nvCxnSpPr>
          <p:spPr>
            <a:xfrm>
              <a:off x="6422220" y="3342818"/>
              <a:ext cx="253975"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36" name="Straight Arrow Connector 135"/>
            <p:cNvCxnSpPr>
              <a:stCxn id="126" idx="3"/>
              <a:endCxn id="187" idx="1"/>
            </p:cNvCxnSpPr>
            <p:nvPr/>
          </p:nvCxnSpPr>
          <p:spPr>
            <a:xfrm>
              <a:off x="6199139" y="3299846"/>
              <a:ext cx="270955"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37" name="Straight Arrow Connector 136"/>
            <p:cNvCxnSpPr>
              <a:stCxn id="187" idx="3"/>
              <a:endCxn id="129" idx="1"/>
            </p:cNvCxnSpPr>
            <p:nvPr/>
          </p:nvCxnSpPr>
          <p:spPr>
            <a:xfrm>
              <a:off x="7038147" y="3299847"/>
              <a:ext cx="304004"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38" name="Rectangle 137"/>
            <p:cNvSpPr/>
            <p:nvPr/>
          </p:nvSpPr>
          <p:spPr>
            <a:xfrm>
              <a:off x="6988045" y="3016309"/>
              <a:ext cx="404209" cy="175721"/>
            </a:xfrm>
            <a:prstGeom prst="rect">
              <a:avLst/>
            </a:prstGeom>
            <a:noFill/>
            <a:ln w="25400">
              <a:no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Yes</a:t>
              </a:r>
            </a:p>
          </p:txBody>
        </p:sp>
        <p:cxnSp>
          <p:nvCxnSpPr>
            <p:cNvPr id="139" name="Shape 72"/>
            <p:cNvCxnSpPr>
              <a:stCxn id="187" idx="0"/>
              <a:endCxn id="125" idx="0"/>
            </p:cNvCxnSpPr>
            <p:nvPr/>
          </p:nvCxnSpPr>
          <p:spPr>
            <a:xfrm rot="16200000" flipH="1" flipV="1">
              <a:off x="5806255" y="2177540"/>
              <a:ext cx="84610" cy="1811121"/>
            </a:xfrm>
            <a:prstGeom prst="bentConnector3">
              <a:avLst>
                <a:gd name="adj1" fmla="val -113152"/>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0" name="Shape 74"/>
            <p:cNvCxnSpPr>
              <a:stCxn id="129" idx="3"/>
              <a:endCxn id="130" idx="1"/>
            </p:cNvCxnSpPr>
            <p:nvPr/>
          </p:nvCxnSpPr>
          <p:spPr>
            <a:xfrm flipH="1">
              <a:off x="3923900" y="3299847"/>
              <a:ext cx="4101511" cy="723674"/>
            </a:xfrm>
            <a:prstGeom prst="bentConnector5">
              <a:avLst>
                <a:gd name="adj1" fmla="val -5413"/>
                <a:gd name="adj2" fmla="val 48866"/>
                <a:gd name="adj3" fmla="val 105413"/>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1" name="Straight Arrow Connector 140"/>
            <p:cNvCxnSpPr/>
            <p:nvPr/>
          </p:nvCxnSpPr>
          <p:spPr>
            <a:xfrm flipV="1">
              <a:off x="4592009" y="4042519"/>
              <a:ext cx="157637" cy="14156"/>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2" name="Straight Arrow Connector 141"/>
            <p:cNvCxnSpPr/>
            <p:nvPr/>
          </p:nvCxnSpPr>
          <p:spPr>
            <a:xfrm flipV="1">
              <a:off x="5417756" y="4048675"/>
              <a:ext cx="159935" cy="1844"/>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3" name="Straight Arrow Connector 142"/>
            <p:cNvCxnSpPr>
              <a:stCxn id="132" idx="3"/>
              <a:endCxn id="192" idx="1"/>
            </p:cNvCxnSpPr>
            <p:nvPr/>
          </p:nvCxnSpPr>
          <p:spPr>
            <a:xfrm>
              <a:off x="6373667" y="4023521"/>
              <a:ext cx="274975"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44" name="Rectangle 143"/>
            <p:cNvSpPr/>
            <p:nvPr/>
          </p:nvSpPr>
          <p:spPr>
            <a:xfrm>
              <a:off x="7229049" y="3755999"/>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Yes</a:t>
              </a:r>
            </a:p>
          </p:txBody>
        </p:sp>
        <p:sp>
          <p:nvSpPr>
            <p:cNvPr id="145" name="Rectangle 144"/>
            <p:cNvSpPr/>
            <p:nvPr/>
          </p:nvSpPr>
          <p:spPr>
            <a:xfrm>
              <a:off x="6307241" y="3765296"/>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sp>
          <p:nvSpPr>
            <p:cNvPr id="148" name="Rectangle 147"/>
            <p:cNvSpPr/>
            <p:nvPr/>
          </p:nvSpPr>
          <p:spPr>
            <a:xfrm>
              <a:off x="6115206" y="3015876"/>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sp>
          <p:nvSpPr>
            <p:cNvPr id="149" name="Rounded Rectangle 148"/>
            <p:cNvSpPr/>
            <p:nvPr/>
          </p:nvSpPr>
          <p:spPr>
            <a:xfrm>
              <a:off x="7497001" y="4438302"/>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Deploy prod. version</a:t>
              </a:r>
            </a:p>
          </p:txBody>
        </p:sp>
        <p:cxnSp>
          <p:nvCxnSpPr>
            <p:cNvPr id="150" name="Shape 74"/>
            <p:cNvCxnSpPr>
              <a:stCxn id="192" idx="0"/>
              <a:endCxn id="125" idx="2"/>
            </p:cNvCxnSpPr>
            <p:nvPr/>
          </p:nvCxnSpPr>
          <p:spPr>
            <a:xfrm rot="16200000" flipV="1">
              <a:off x="5792744" y="2624545"/>
              <a:ext cx="290183" cy="1989668"/>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51" name="Shape 74"/>
            <p:cNvCxnSpPr>
              <a:stCxn id="177" idx="3"/>
              <a:endCxn id="233" idx="1"/>
            </p:cNvCxnSpPr>
            <p:nvPr/>
          </p:nvCxnSpPr>
          <p:spPr>
            <a:xfrm flipH="1">
              <a:off x="3912189" y="4023523"/>
              <a:ext cx="4776335" cy="589221"/>
            </a:xfrm>
            <a:prstGeom prst="bentConnector5">
              <a:avLst>
                <a:gd name="adj1" fmla="val -4648"/>
                <a:gd name="adj2" fmla="val 51480"/>
                <a:gd name="adj3" fmla="val 104648"/>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52" name="Rounded Rectangle 151"/>
            <p:cNvSpPr/>
            <p:nvPr/>
          </p:nvSpPr>
          <p:spPr>
            <a:xfrm>
              <a:off x="4664646" y="189892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Elicit business requirements</a:t>
              </a:r>
            </a:p>
          </p:txBody>
        </p:sp>
        <p:sp>
          <p:nvSpPr>
            <p:cNvPr id="153" name="Rounded Rectangle 152"/>
            <p:cNvSpPr/>
            <p:nvPr/>
          </p:nvSpPr>
          <p:spPr>
            <a:xfrm>
              <a:off x="5882177" y="1898921"/>
              <a:ext cx="720724"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Elicit use cases</a:t>
              </a:r>
            </a:p>
          </p:txBody>
        </p:sp>
        <p:sp>
          <p:nvSpPr>
            <p:cNvPr id="154" name="Rounded Rectangle 153"/>
            <p:cNvSpPr/>
            <p:nvPr/>
          </p:nvSpPr>
          <p:spPr>
            <a:xfrm>
              <a:off x="6833433" y="1898921"/>
              <a:ext cx="1076066"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Generate functional requirements</a:t>
              </a:r>
            </a:p>
          </p:txBody>
        </p:sp>
        <p:sp>
          <p:nvSpPr>
            <p:cNvPr id="155" name="Rounded Rectangle 154"/>
            <p:cNvSpPr/>
            <p:nvPr/>
          </p:nvSpPr>
          <p:spPr>
            <a:xfrm>
              <a:off x="4664646" y="245290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high- level design</a:t>
              </a:r>
            </a:p>
          </p:txBody>
        </p:sp>
        <p:sp>
          <p:nvSpPr>
            <p:cNvPr id="156" name="Rounded Rectangle 155"/>
            <p:cNvSpPr/>
            <p:nvPr/>
          </p:nvSpPr>
          <p:spPr>
            <a:xfrm>
              <a:off x="5882177" y="2452901"/>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a:t>
              </a:r>
            </a:p>
            <a:p>
              <a:pPr algn="ctr"/>
              <a:r>
                <a:rPr lang="en-US" sz="800" dirty="0">
                  <a:solidFill>
                    <a:schemeClr val="tx1"/>
                  </a:solidFill>
                  <a:latin typeface="Roboto Condensed Light" panose="02000000000000000000" pitchFamily="2" charset="0"/>
                </a:rPr>
                <a:t>detailed design</a:t>
              </a:r>
            </a:p>
          </p:txBody>
        </p:sp>
        <p:sp>
          <p:nvSpPr>
            <p:cNvPr id="157" name="Rounded Rectangle 156"/>
            <p:cNvSpPr/>
            <p:nvPr/>
          </p:nvSpPr>
          <p:spPr>
            <a:xfrm>
              <a:off x="6833434" y="2452901"/>
              <a:ext cx="92897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receive design approval</a:t>
              </a:r>
            </a:p>
          </p:txBody>
        </p:sp>
        <p:cxnSp>
          <p:nvCxnSpPr>
            <p:cNvPr id="158" name="Straight Arrow Connector 157"/>
            <p:cNvCxnSpPr/>
            <p:nvPr/>
          </p:nvCxnSpPr>
          <p:spPr>
            <a:xfrm>
              <a:off x="5596108" y="2094703"/>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59" name="Straight Arrow Connector 158"/>
            <p:cNvCxnSpPr>
              <a:stCxn id="153" idx="3"/>
            </p:cNvCxnSpPr>
            <p:nvPr/>
          </p:nvCxnSpPr>
          <p:spPr>
            <a:xfrm>
              <a:off x="6602903" y="2081801"/>
              <a:ext cx="230531" cy="1371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1" name="Shape 74"/>
            <p:cNvCxnSpPr>
              <a:stCxn id="154" idx="3"/>
            </p:cNvCxnSpPr>
            <p:nvPr/>
          </p:nvCxnSpPr>
          <p:spPr>
            <a:xfrm>
              <a:off x="7909500" y="2081801"/>
              <a:ext cx="223699" cy="11622"/>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2" name="Straight Arrow Connector 161"/>
            <p:cNvCxnSpPr/>
            <p:nvPr/>
          </p:nvCxnSpPr>
          <p:spPr>
            <a:xfrm>
              <a:off x="5596108" y="2654029"/>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3" name="Straight Arrow Connector 162"/>
            <p:cNvCxnSpPr/>
            <p:nvPr/>
          </p:nvCxnSpPr>
          <p:spPr>
            <a:xfrm>
              <a:off x="6550296" y="2652608"/>
              <a:ext cx="283137" cy="2842"/>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4" name="Shape 74"/>
            <p:cNvCxnSpPr>
              <a:stCxn id="157" idx="3"/>
              <a:endCxn id="182" idx="1"/>
            </p:cNvCxnSpPr>
            <p:nvPr/>
          </p:nvCxnSpPr>
          <p:spPr>
            <a:xfrm>
              <a:off x="7762413" y="2635781"/>
              <a:ext cx="351689" cy="12700"/>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65" name="Rounded Rectangle 164"/>
            <p:cNvSpPr/>
            <p:nvPr/>
          </p:nvSpPr>
          <p:spPr>
            <a:xfrm>
              <a:off x="3931331" y="4994603"/>
              <a:ext cx="685975"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Accept support requests</a:t>
              </a:r>
            </a:p>
          </p:txBody>
        </p:sp>
        <p:sp>
          <p:nvSpPr>
            <p:cNvPr id="166" name="Rounded Rectangle 165"/>
            <p:cNvSpPr/>
            <p:nvPr/>
          </p:nvSpPr>
          <p:spPr>
            <a:xfrm>
              <a:off x="5117318"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Log incident</a:t>
              </a:r>
            </a:p>
          </p:txBody>
        </p:sp>
        <p:sp>
          <p:nvSpPr>
            <p:cNvPr id="167" name="Rounded Rectangle 166"/>
            <p:cNvSpPr/>
            <p:nvPr/>
          </p:nvSpPr>
          <p:spPr>
            <a:xfrm>
              <a:off x="6088155"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Redirect to resolver</a:t>
              </a:r>
            </a:p>
          </p:txBody>
        </p:sp>
        <p:sp>
          <p:nvSpPr>
            <p:cNvPr id="168" name="Rounded Rectangle 167"/>
            <p:cNvSpPr/>
            <p:nvPr/>
          </p:nvSpPr>
          <p:spPr>
            <a:xfrm>
              <a:off x="7010240"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Update incident</a:t>
              </a:r>
            </a:p>
          </p:txBody>
        </p:sp>
        <p:sp>
          <p:nvSpPr>
            <p:cNvPr id="169" name="Rounded Rectangle 168"/>
            <p:cNvSpPr/>
            <p:nvPr/>
          </p:nvSpPr>
          <p:spPr>
            <a:xfrm>
              <a:off x="7994546"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Close incident</a:t>
              </a:r>
            </a:p>
          </p:txBody>
        </p:sp>
        <p:cxnSp>
          <p:nvCxnSpPr>
            <p:cNvPr id="172" name="Straight Arrow Connector 171"/>
            <p:cNvCxnSpPr>
              <a:stCxn id="165" idx="3"/>
            </p:cNvCxnSpPr>
            <p:nvPr/>
          </p:nvCxnSpPr>
          <p:spPr>
            <a:xfrm flipV="1">
              <a:off x="4617306" y="5171073"/>
              <a:ext cx="500020" cy="641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3" name="Straight Arrow Connector 172"/>
            <p:cNvCxnSpPr/>
            <p:nvPr/>
          </p:nvCxnSpPr>
          <p:spPr>
            <a:xfrm>
              <a:off x="5785437" y="5171072"/>
              <a:ext cx="302728" cy="6238"/>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4" name="Straight Arrow Connector 173"/>
            <p:cNvCxnSpPr/>
            <p:nvPr/>
          </p:nvCxnSpPr>
          <p:spPr>
            <a:xfrm flipV="1">
              <a:off x="6756275" y="5171725"/>
              <a:ext cx="253975" cy="4935"/>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5" name="Straight Arrow Connector 174"/>
            <p:cNvCxnSpPr/>
            <p:nvPr/>
          </p:nvCxnSpPr>
          <p:spPr>
            <a:xfrm>
              <a:off x="7678358" y="5171725"/>
              <a:ext cx="316197" cy="4935"/>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77" name="Rounded Rectangle 176"/>
            <p:cNvSpPr/>
            <p:nvPr/>
          </p:nvSpPr>
          <p:spPr>
            <a:xfrm>
              <a:off x="7711645" y="3831637"/>
              <a:ext cx="976878" cy="383771"/>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Inform change management</a:t>
              </a:r>
            </a:p>
          </p:txBody>
        </p:sp>
        <p:cxnSp>
          <p:nvCxnSpPr>
            <p:cNvPr id="178" name="Straight Arrow Connector 177"/>
            <p:cNvCxnSpPr>
              <a:stCxn id="192" idx="3"/>
              <a:endCxn id="177" idx="1"/>
            </p:cNvCxnSpPr>
            <p:nvPr/>
          </p:nvCxnSpPr>
          <p:spPr>
            <a:xfrm>
              <a:off x="7216695" y="4023522"/>
              <a:ext cx="494951"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79" name="TextBox 54"/>
            <p:cNvSpPr txBox="1"/>
            <p:nvPr/>
          </p:nvSpPr>
          <p:spPr>
            <a:xfrm>
              <a:off x="2105440" y="1866358"/>
              <a:ext cx="686406" cy="415498"/>
            </a:xfrm>
            <a:prstGeom prst="rect">
              <a:avLst/>
            </a:prstGeom>
            <a:noFill/>
          </p:spPr>
          <p:txBody>
            <a:bodyPr wrap="none" rtlCol="0">
              <a:spAutoFit/>
            </a:bodyPr>
            <a:lstStyle/>
            <a:p>
              <a:pPr algn="ctr"/>
              <a:r>
                <a:rPr lang="en-US" sz="1050" dirty="0">
                  <a:latin typeface="Roboto Condensed Light" panose="02000000000000000000" pitchFamily="2" charset="0"/>
                </a:rPr>
                <a:t>Business </a:t>
              </a:r>
            </a:p>
            <a:p>
              <a:pPr algn="ctr"/>
              <a:r>
                <a:rPr lang="en-US" sz="1050" dirty="0">
                  <a:latin typeface="Roboto Condensed Light" panose="02000000000000000000" pitchFamily="2" charset="0"/>
                </a:rPr>
                <a:t>analyst</a:t>
              </a:r>
            </a:p>
          </p:txBody>
        </p:sp>
        <p:pic>
          <p:nvPicPr>
            <p:cNvPr id="8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224" y="1827151"/>
              <a:ext cx="233094" cy="509300"/>
            </a:xfrm>
            <a:prstGeom prst="rect">
              <a:avLst/>
            </a:prstGeom>
          </p:spPr>
        </p:pic>
        <p:grpSp>
          <p:nvGrpSpPr>
            <p:cNvPr id="81" name="Group 61"/>
            <p:cNvGrpSpPr/>
            <p:nvPr/>
          </p:nvGrpSpPr>
          <p:grpSpPr>
            <a:xfrm>
              <a:off x="9006780" y="1824473"/>
              <a:ext cx="415779" cy="514656"/>
              <a:chOff x="3455876" y="1448780"/>
              <a:chExt cx="660974" cy="1008112"/>
            </a:xfrm>
            <a:solidFill>
              <a:schemeClr val="bg1"/>
            </a:solidFill>
          </p:grpSpPr>
          <p:sp>
            <p:nvSpPr>
              <p:cNvPr id="8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8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88" name="TextBox 72"/>
            <p:cNvSpPr txBox="1"/>
            <p:nvPr/>
          </p:nvSpPr>
          <p:spPr>
            <a:xfrm>
              <a:off x="9650765" y="1904950"/>
              <a:ext cx="1006784" cy="369332"/>
            </a:xfrm>
            <a:prstGeom prst="rect">
              <a:avLst/>
            </a:prstGeom>
            <a:noFill/>
          </p:spPr>
          <p:txBody>
            <a:bodyPr wrap="square" rtlCol="0">
              <a:spAutoFit/>
            </a:bodyPr>
            <a:lstStyle/>
            <a:p>
              <a:pPr algn="ctr"/>
              <a:r>
                <a:rPr lang="en-US" sz="900" dirty="0">
                  <a:latin typeface="Roboto Condensed Light" panose="02000000000000000000" pitchFamily="2" charset="0"/>
                </a:rPr>
                <a:t>Requirements document</a:t>
              </a:r>
            </a:p>
          </p:txBody>
        </p:sp>
        <p:sp>
          <p:nvSpPr>
            <p:cNvPr id="91" name="TextBox 54"/>
            <p:cNvSpPr txBox="1"/>
            <p:nvPr/>
          </p:nvSpPr>
          <p:spPr>
            <a:xfrm>
              <a:off x="2127074" y="2428032"/>
              <a:ext cx="643125" cy="415498"/>
            </a:xfrm>
            <a:prstGeom prst="rect">
              <a:avLst/>
            </a:prstGeom>
            <a:noFill/>
          </p:spPr>
          <p:txBody>
            <a:bodyPr wrap="none" rtlCol="0">
              <a:spAutoFit/>
            </a:bodyPr>
            <a:lstStyle/>
            <a:p>
              <a:pPr algn="ctr"/>
              <a:r>
                <a:rPr lang="en-US" sz="1050" dirty="0">
                  <a:latin typeface="Roboto Condensed Light" panose="02000000000000000000" pitchFamily="2" charset="0"/>
                </a:rPr>
                <a:t>Solution</a:t>
              </a:r>
              <a:br>
                <a:rPr lang="en-US" sz="1050" dirty="0">
                  <a:latin typeface="Roboto Condensed Light" panose="02000000000000000000" pitchFamily="2" charset="0"/>
                </a:rPr>
              </a:br>
              <a:r>
                <a:rPr lang="en-US" sz="1050" dirty="0">
                  <a:latin typeface="Roboto Condensed Light" panose="02000000000000000000" pitchFamily="2" charset="0"/>
                </a:rPr>
                <a:t>architect</a:t>
              </a:r>
            </a:p>
          </p:txBody>
        </p:sp>
        <p:pic>
          <p:nvPicPr>
            <p:cNvPr id="93"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1827" y="2381131"/>
              <a:ext cx="195886" cy="509300"/>
            </a:xfrm>
            <a:prstGeom prst="rect">
              <a:avLst/>
            </a:prstGeom>
          </p:spPr>
        </p:pic>
        <p:sp>
          <p:nvSpPr>
            <p:cNvPr id="94" name="TextBox 72"/>
            <p:cNvSpPr txBox="1"/>
            <p:nvPr/>
          </p:nvSpPr>
          <p:spPr>
            <a:xfrm>
              <a:off x="9726188" y="2451115"/>
              <a:ext cx="882105" cy="369332"/>
            </a:xfrm>
            <a:prstGeom prst="rect">
              <a:avLst/>
            </a:prstGeom>
            <a:noFill/>
          </p:spPr>
          <p:txBody>
            <a:bodyPr wrap="square" rtlCol="0">
              <a:spAutoFit/>
            </a:bodyPr>
            <a:lstStyle/>
            <a:p>
              <a:pPr algn="ctr"/>
              <a:r>
                <a:rPr lang="en-US" sz="900" dirty="0">
                  <a:latin typeface="Roboto Condensed Light" panose="02000000000000000000" pitchFamily="2" charset="0"/>
                </a:rPr>
                <a:t>Design document</a:t>
              </a:r>
            </a:p>
          </p:txBody>
        </p:sp>
        <p:grpSp>
          <p:nvGrpSpPr>
            <p:cNvPr id="95" name="Group 61"/>
            <p:cNvGrpSpPr/>
            <p:nvPr/>
          </p:nvGrpSpPr>
          <p:grpSpPr>
            <a:xfrm>
              <a:off x="9006780" y="2378453"/>
              <a:ext cx="415779" cy="514656"/>
              <a:chOff x="3455876" y="1448780"/>
              <a:chExt cx="660974" cy="1008112"/>
            </a:xfrm>
            <a:solidFill>
              <a:schemeClr val="bg1"/>
            </a:solidFill>
          </p:grpSpPr>
          <p:sp>
            <p:nvSpPr>
              <p:cNvPr id="96"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97"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98"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99"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100"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101"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cxnSp>
          <p:nvCxnSpPr>
            <p:cNvPr id="104" name="Shape 74"/>
            <p:cNvCxnSpPr>
              <a:stCxn id="179" idx="3"/>
              <a:endCxn id="155" idx="1"/>
            </p:cNvCxnSpPr>
            <p:nvPr/>
          </p:nvCxnSpPr>
          <p:spPr>
            <a:xfrm flipH="1">
              <a:off x="4664646" y="2081801"/>
              <a:ext cx="4023876" cy="553980"/>
            </a:xfrm>
            <a:prstGeom prst="bentConnector5">
              <a:avLst>
                <a:gd name="adj1" fmla="val -5518"/>
                <a:gd name="adj2" fmla="val 56875"/>
                <a:gd name="adj3" fmla="val 105518"/>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80" name="TextBox 72"/>
            <p:cNvSpPr txBox="1"/>
            <p:nvPr/>
          </p:nvSpPr>
          <p:spPr>
            <a:xfrm>
              <a:off x="9757285" y="2976683"/>
              <a:ext cx="882105" cy="646331"/>
            </a:xfrm>
            <a:prstGeom prst="rect">
              <a:avLst/>
            </a:prstGeom>
            <a:noFill/>
          </p:spPr>
          <p:txBody>
            <a:bodyPr wrap="square" rtlCol="0">
              <a:spAutoFit/>
            </a:bodyPr>
            <a:lstStyle/>
            <a:p>
              <a:pPr algn="ctr"/>
              <a:r>
                <a:rPr lang="en-US" sz="900" dirty="0">
                  <a:latin typeface="Roboto Condensed Light" panose="02000000000000000000" pitchFamily="2" charset="0"/>
                </a:rPr>
                <a:t>Unit tested code, build, deployment scripts</a:t>
              </a:r>
            </a:p>
          </p:txBody>
        </p:sp>
        <p:grpSp>
          <p:nvGrpSpPr>
            <p:cNvPr id="16" name="Group 15"/>
            <p:cNvGrpSpPr/>
            <p:nvPr/>
          </p:nvGrpSpPr>
          <p:grpSpPr>
            <a:xfrm>
              <a:off x="8010002" y="1822750"/>
              <a:ext cx="801716" cy="518102"/>
              <a:chOff x="6393051" y="2183276"/>
              <a:chExt cx="825474" cy="518102"/>
            </a:xfrm>
          </p:grpSpPr>
          <p:sp>
            <p:nvSpPr>
              <p:cNvPr id="179" name="Diamond 178"/>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4" name="TextBox 13"/>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grpSp>
          <p:nvGrpSpPr>
            <p:cNvPr id="181" name="Group 180"/>
            <p:cNvGrpSpPr/>
            <p:nvPr/>
          </p:nvGrpSpPr>
          <p:grpSpPr>
            <a:xfrm>
              <a:off x="8003636" y="2376730"/>
              <a:ext cx="801716" cy="518102"/>
              <a:chOff x="6393051" y="2183276"/>
              <a:chExt cx="825474" cy="518102"/>
            </a:xfrm>
          </p:grpSpPr>
          <p:sp>
            <p:nvSpPr>
              <p:cNvPr id="182" name="Diamond 181"/>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83" name="TextBox 182"/>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sp>
          <p:nvSpPr>
            <p:cNvPr id="184" name="TextBox 54"/>
            <p:cNvSpPr txBox="1"/>
            <p:nvPr/>
          </p:nvSpPr>
          <p:spPr>
            <a:xfrm>
              <a:off x="2103827" y="3172889"/>
              <a:ext cx="689612" cy="253916"/>
            </a:xfrm>
            <a:prstGeom prst="rect">
              <a:avLst/>
            </a:prstGeom>
            <a:noFill/>
          </p:spPr>
          <p:txBody>
            <a:bodyPr wrap="none" rtlCol="0">
              <a:spAutoFit/>
            </a:bodyPr>
            <a:lstStyle/>
            <a:p>
              <a:pPr algn="ctr"/>
              <a:r>
                <a:rPr lang="en-US" sz="1050" dirty="0">
                  <a:latin typeface="Roboto Condensed Light" panose="02000000000000000000" pitchFamily="2" charset="0"/>
                </a:rPr>
                <a:t>Developer</a:t>
              </a:r>
            </a:p>
          </p:txBody>
        </p:sp>
        <p:pic>
          <p:nvPicPr>
            <p:cNvPr id="185"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5610" y="3045197"/>
              <a:ext cx="195886" cy="509300"/>
            </a:xfrm>
            <a:prstGeom prst="rect">
              <a:avLst/>
            </a:prstGeom>
          </p:spPr>
        </p:pic>
        <p:grpSp>
          <p:nvGrpSpPr>
            <p:cNvPr id="186" name="Group 185"/>
            <p:cNvGrpSpPr/>
            <p:nvPr/>
          </p:nvGrpSpPr>
          <p:grpSpPr>
            <a:xfrm>
              <a:off x="6359628" y="3040796"/>
              <a:ext cx="801716" cy="518102"/>
              <a:chOff x="6393051" y="2183276"/>
              <a:chExt cx="825474" cy="518102"/>
            </a:xfrm>
          </p:grpSpPr>
          <p:sp>
            <p:nvSpPr>
              <p:cNvPr id="187" name="Diamond 18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88" name="TextBox 18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Passed?</a:t>
                </a:r>
              </a:p>
            </p:txBody>
          </p:sp>
        </p:grpSp>
        <p:sp>
          <p:nvSpPr>
            <p:cNvPr id="189" name="TextBox 54"/>
            <p:cNvSpPr txBox="1"/>
            <p:nvPr/>
          </p:nvSpPr>
          <p:spPr>
            <a:xfrm>
              <a:off x="2188366" y="3896563"/>
              <a:ext cx="505267" cy="253916"/>
            </a:xfrm>
            <a:prstGeom prst="rect">
              <a:avLst/>
            </a:prstGeom>
            <a:noFill/>
          </p:spPr>
          <p:txBody>
            <a:bodyPr wrap="none" rtlCol="0">
              <a:spAutoFit/>
            </a:bodyPr>
            <a:lstStyle/>
            <a:p>
              <a:pPr algn="ctr"/>
              <a:r>
                <a:rPr lang="en-US" sz="1050" dirty="0">
                  <a:latin typeface="Roboto Condensed Light" panose="02000000000000000000" pitchFamily="2" charset="0"/>
                </a:rPr>
                <a:t>Tester</a:t>
              </a:r>
            </a:p>
          </p:txBody>
        </p:sp>
        <p:pic>
          <p:nvPicPr>
            <p:cNvPr id="19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224" y="3768871"/>
              <a:ext cx="233094" cy="509300"/>
            </a:xfrm>
            <a:prstGeom prst="rect">
              <a:avLst/>
            </a:prstGeom>
          </p:spPr>
        </p:pic>
        <p:grpSp>
          <p:nvGrpSpPr>
            <p:cNvPr id="191" name="Group 190"/>
            <p:cNvGrpSpPr/>
            <p:nvPr/>
          </p:nvGrpSpPr>
          <p:grpSpPr>
            <a:xfrm>
              <a:off x="6538175" y="3764470"/>
              <a:ext cx="801716" cy="518102"/>
              <a:chOff x="6393051" y="2183276"/>
              <a:chExt cx="825474" cy="518102"/>
            </a:xfrm>
          </p:grpSpPr>
          <p:sp>
            <p:nvSpPr>
              <p:cNvPr id="192" name="Diamond 191"/>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93" name="TextBox 192"/>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Passed?</a:t>
                </a:r>
              </a:p>
            </p:txBody>
          </p:sp>
        </p:grpSp>
        <p:sp>
          <p:nvSpPr>
            <p:cNvPr id="196" name="TextBox 54"/>
            <p:cNvSpPr txBox="1"/>
            <p:nvPr/>
          </p:nvSpPr>
          <p:spPr>
            <a:xfrm>
              <a:off x="2116529" y="4404994"/>
              <a:ext cx="646331" cy="415498"/>
            </a:xfrm>
            <a:prstGeom prst="rect">
              <a:avLst/>
            </a:prstGeom>
            <a:noFill/>
          </p:spPr>
          <p:txBody>
            <a:bodyPr wrap="none" rtlCol="0">
              <a:spAutoFit/>
            </a:bodyPr>
            <a:lstStyle/>
            <a:p>
              <a:pPr algn="ctr"/>
              <a:r>
                <a:rPr lang="en-US" sz="1050" dirty="0">
                  <a:latin typeface="Roboto Condensed Light" panose="02000000000000000000" pitchFamily="2" charset="0"/>
                </a:rPr>
                <a:t>Release</a:t>
              </a:r>
            </a:p>
            <a:p>
              <a:pPr algn="ctr"/>
              <a:r>
                <a:rPr lang="en-US" sz="1050" dirty="0">
                  <a:latin typeface="Roboto Condensed Light" panose="02000000000000000000" pitchFamily="2" charset="0"/>
                </a:rPr>
                <a:t>manager</a:t>
              </a:r>
            </a:p>
          </p:txBody>
        </p:sp>
        <p:pic>
          <p:nvPicPr>
            <p:cNvPr id="197"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0763" y="4358093"/>
              <a:ext cx="195886" cy="509300"/>
            </a:xfrm>
            <a:prstGeom prst="rect">
              <a:avLst/>
            </a:prstGeom>
          </p:spPr>
        </p:pic>
        <p:grpSp>
          <p:nvGrpSpPr>
            <p:cNvPr id="198" name="Group 197"/>
            <p:cNvGrpSpPr/>
            <p:nvPr/>
          </p:nvGrpSpPr>
          <p:grpSpPr>
            <a:xfrm>
              <a:off x="4934425" y="4353692"/>
              <a:ext cx="801716" cy="518102"/>
              <a:chOff x="6393051" y="2183276"/>
              <a:chExt cx="825474" cy="518102"/>
            </a:xfrm>
          </p:grpSpPr>
          <p:sp>
            <p:nvSpPr>
              <p:cNvPr id="199" name="Diamond 198"/>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200" name="TextBox 199"/>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grpSp>
          <p:nvGrpSpPr>
            <p:cNvPr id="201" name="Group 61"/>
            <p:cNvGrpSpPr/>
            <p:nvPr/>
          </p:nvGrpSpPr>
          <p:grpSpPr>
            <a:xfrm>
              <a:off x="9006780" y="3766193"/>
              <a:ext cx="415779" cy="514656"/>
              <a:chOff x="3455876" y="1448780"/>
              <a:chExt cx="660974" cy="1008112"/>
            </a:xfrm>
            <a:solidFill>
              <a:schemeClr val="bg1"/>
            </a:solidFill>
          </p:grpSpPr>
          <p:sp>
            <p:nvSpPr>
              <p:cNvPr id="20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0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cxnSp>
          <p:nvCxnSpPr>
            <p:cNvPr id="208" name="Straight Arrow Connector 207"/>
            <p:cNvCxnSpPr>
              <a:stCxn id="125" idx="3"/>
              <a:endCxn id="126" idx="1"/>
            </p:cNvCxnSpPr>
            <p:nvPr/>
          </p:nvCxnSpPr>
          <p:spPr>
            <a:xfrm>
              <a:off x="5277054" y="3299846"/>
              <a:ext cx="20577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grpSp>
          <p:nvGrpSpPr>
            <p:cNvPr id="209" name="Group 61"/>
            <p:cNvGrpSpPr/>
            <p:nvPr/>
          </p:nvGrpSpPr>
          <p:grpSpPr>
            <a:xfrm>
              <a:off x="9006780" y="3042519"/>
              <a:ext cx="415779" cy="514656"/>
              <a:chOff x="3455876" y="1448780"/>
              <a:chExt cx="660974" cy="1008112"/>
            </a:xfrm>
            <a:solidFill>
              <a:schemeClr val="bg1"/>
            </a:solidFill>
          </p:grpSpPr>
          <p:sp>
            <p:nvSpPr>
              <p:cNvPr id="210"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11"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12"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13"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14"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15"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cxnSp>
          <p:nvCxnSpPr>
            <p:cNvPr id="216" name="Straight Arrow Connector 215"/>
            <p:cNvCxnSpPr>
              <a:stCxn id="199" idx="3"/>
              <a:endCxn id="149" idx="1"/>
            </p:cNvCxnSpPr>
            <p:nvPr/>
          </p:nvCxnSpPr>
          <p:spPr>
            <a:xfrm>
              <a:off x="5612945" y="4612743"/>
              <a:ext cx="1884057"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17" name="Shape 74"/>
            <p:cNvCxnSpPr>
              <a:stCxn id="169" idx="3"/>
              <a:endCxn id="165" idx="2"/>
            </p:cNvCxnSpPr>
            <p:nvPr/>
          </p:nvCxnSpPr>
          <p:spPr>
            <a:xfrm flipH="1">
              <a:off x="4274320" y="5177483"/>
              <a:ext cx="4388337" cy="182880"/>
            </a:xfrm>
            <a:prstGeom prst="bentConnector4">
              <a:avLst>
                <a:gd name="adj1" fmla="val -5059"/>
                <a:gd name="adj2" fmla="val 225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18" name="TextBox 72"/>
            <p:cNvSpPr txBox="1"/>
            <p:nvPr/>
          </p:nvSpPr>
          <p:spPr>
            <a:xfrm>
              <a:off x="9755253" y="3769606"/>
              <a:ext cx="882105" cy="369332"/>
            </a:xfrm>
            <a:prstGeom prst="rect">
              <a:avLst/>
            </a:prstGeom>
            <a:noFill/>
          </p:spPr>
          <p:txBody>
            <a:bodyPr wrap="square" rtlCol="0">
              <a:spAutoFit/>
            </a:bodyPr>
            <a:lstStyle/>
            <a:p>
              <a:pPr algn="ctr"/>
              <a:r>
                <a:rPr lang="en-US" sz="900" dirty="0">
                  <a:latin typeface="Roboto Condensed Light" panose="02000000000000000000" pitchFamily="2" charset="0"/>
                </a:rPr>
                <a:t>Test summary report</a:t>
              </a:r>
            </a:p>
          </p:txBody>
        </p:sp>
        <p:sp>
          <p:nvSpPr>
            <p:cNvPr id="233" name="Rounded Rectangle 232"/>
            <p:cNvSpPr/>
            <p:nvPr/>
          </p:nvSpPr>
          <p:spPr>
            <a:xfrm>
              <a:off x="3912188" y="4438302"/>
              <a:ext cx="850162"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Build deployment plan</a:t>
              </a:r>
            </a:p>
          </p:txBody>
        </p:sp>
        <p:cxnSp>
          <p:nvCxnSpPr>
            <p:cNvPr id="234" name="Straight Arrow Connector 233"/>
            <p:cNvCxnSpPr>
              <a:stCxn id="233" idx="3"/>
              <a:endCxn id="199" idx="1"/>
            </p:cNvCxnSpPr>
            <p:nvPr/>
          </p:nvCxnSpPr>
          <p:spPr>
            <a:xfrm>
              <a:off x="4762350" y="4612743"/>
              <a:ext cx="28254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grpSp>
          <p:nvGrpSpPr>
            <p:cNvPr id="235" name="Group 61"/>
            <p:cNvGrpSpPr/>
            <p:nvPr/>
          </p:nvGrpSpPr>
          <p:grpSpPr>
            <a:xfrm>
              <a:off x="9006780" y="4920155"/>
              <a:ext cx="415779" cy="514656"/>
              <a:chOff x="3455876" y="1448780"/>
              <a:chExt cx="660974" cy="1008112"/>
            </a:xfrm>
            <a:solidFill>
              <a:schemeClr val="bg1"/>
            </a:solidFill>
          </p:grpSpPr>
          <p:sp>
            <p:nvSpPr>
              <p:cNvPr id="236"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37"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38"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39"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40"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41"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42" name="TextBox 72"/>
            <p:cNvSpPr txBox="1"/>
            <p:nvPr/>
          </p:nvSpPr>
          <p:spPr>
            <a:xfrm>
              <a:off x="9726187" y="4923569"/>
              <a:ext cx="882105" cy="507831"/>
            </a:xfrm>
            <a:prstGeom prst="rect">
              <a:avLst/>
            </a:prstGeom>
            <a:noFill/>
          </p:spPr>
          <p:txBody>
            <a:bodyPr wrap="square" rtlCol="0">
              <a:spAutoFit/>
            </a:bodyPr>
            <a:lstStyle/>
            <a:p>
              <a:pPr algn="ctr"/>
              <a:r>
                <a:rPr lang="en-US" sz="900" dirty="0">
                  <a:latin typeface="Roboto Condensed Light" panose="02000000000000000000" pitchFamily="2" charset="0"/>
                </a:rPr>
                <a:t>Incidents, issues, problems</a:t>
              </a:r>
            </a:p>
          </p:txBody>
        </p:sp>
        <p:cxnSp>
          <p:nvCxnSpPr>
            <p:cNvPr id="243" name="Shape 74"/>
            <p:cNvCxnSpPr>
              <a:stCxn id="149" idx="3"/>
              <a:endCxn id="165" idx="1"/>
            </p:cNvCxnSpPr>
            <p:nvPr/>
          </p:nvCxnSpPr>
          <p:spPr>
            <a:xfrm flipH="1">
              <a:off x="3931330" y="4612743"/>
              <a:ext cx="4233780" cy="564740"/>
            </a:xfrm>
            <a:prstGeom prst="bentConnector5">
              <a:avLst>
                <a:gd name="adj1" fmla="val -5244"/>
                <a:gd name="adj2" fmla="val 49253"/>
                <a:gd name="adj3" fmla="val 105244"/>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44" name="TextBox 54"/>
            <p:cNvSpPr txBox="1"/>
            <p:nvPr/>
          </p:nvSpPr>
          <p:spPr>
            <a:xfrm>
              <a:off x="2074552" y="5050525"/>
              <a:ext cx="732893" cy="253916"/>
            </a:xfrm>
            <a:prstGeom prst="rect">
              <a:avLst/>
            </a:prstGeom>
            <a:noFill/>
          </p:spPr>
          <p:txBody>
            <a:bodyPr wrap="none" rtlCol="0">
              <a:spAutoFit/>
            </a:bodyPr>
            <a:lstStyle/>
            <a:p>
              <a:pPr algn="ctr"/>
              <a:r>
                <a:rPr lang="en-US" sz="1050" dirty="0">
                  <a:latin typeface="Roboto Condensed Light" panose="02000000000000000000" pitchFamily="2" charset="0"/>
                </a:rPr>
                <a:t>Operations</a:t>
              </a:r>
            </a:p>
          </p:txBody>
        </p:sp>
        <p:pic>
          <p:nvPicPr>
            <p:cNvPr id="245"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224" y="4922833"/>
              <a:ext cx="233094" cy="509300"/>
            </a:xfrm>
            <a:prstGeom prst="rect">
              <a:avLst/>
            </a:prstGeom>
          </p:spPr>
        </p:pic>
        <p:sp>
          <p:nvSpPr>
            <p:cNvPr id="249" name="Rounded Rectangle 248"/>
            <p:cNvSpPr/>
            <p:nvPr/>
          </p:nvSpPr>
          <p:spPr>
            <a:xfrm>
              <a:off x="4664646" y="1265029"/>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project charter</a:t>
              </a:r>
            </a:p>
          </p:txBody>
        </p:sp>
        <p:sp>
          <p:nvSpPr>
            <p:cNvPr id="250" name="Rounded Rectangle 249"/>
            <p:cNvSpPr/>
            <p:nvPr/>
          </p:nvSpPr>
          <p:spPr>
            <a:xfrm>
              <a:off x="5882177" y="1265029"/>
              <a:ext cx="720724"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project plan</a:t>
              </a:r>
            </a:p>
          </p:txBody>
        </p:sp>
        <p:cxnSp>
          <p:nvCxnSpPr>
            <p:cNvPr id="252" name="Straight Arrow Connector 251"/>
            <p:cNvCxnSpPr/>
            <p:nvPr/>
          </p:nvCxnSpPr>
          <p:spPr>
            <a:xfrm>
              <a:off x="5596108" y="1446960"/>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53" name="Straight Arrow Connector 252"/>
            <p:cNvCxnSpPr>
              <a:stCxn id="250" idx="3"/>
              <a:endCxn id="267" idx="1"/>
            </p:cNvCxnSpPr>
            <p:nvPr/>
          </p:nvCxnSpPr>
          <p:spPr>
            <a:xfrm>
              <a:off x="6602902" y="1447909"/>
              <a:ext cx="151756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56" name="TextBox 54"/>
            <p:cNvSpPr txBox="1"/>
            <p:nvPr/>
          </p:nvSpPr>
          <p:spPr>
            <a:xfrm>
              <a:off x="2125473" y="1240160"/>
              <a:ext cx="646331" cy="415498"/>
            </a:xfrm>
            <a:prstGeom prst="rect">
              <a:avLst/>
            </a:prstGeom>
            <a:noFill/>
          </p:spPr>
          <p:txBody>
            <a:bodyPr wrap="none" rtlCol="0">
              <a:spAutoFit/>
            </a:bodyPr>
            <a:lstStyle/>
            <a:p>
              <a:pPr algn="ctr"/>
              <a:r>
                <a:rPr lang="en-US" sz="1050" dirty="0">
                  <a:latin typeface="Roboto Condensed Light" panose="02000000000000000000" pitchFamily="2" charset="0"/>
                </a:rPr>
                <a:t>Project</a:t>
              </a:r>
              <a:br>
                <a:rPr lang="en-US" sz="1050" dirty="0">
                  <a:latin typeface="Roboto Condensed Light" panose="02000000000000000000" pitchFamily="2" charset="0"/>
                </a:rPr>
              </a:br>
              <a:r>
                <a:rPr lang="en-US" sz="1050" dirty="0">
                  <a:latin typeface="Roboto Condensed Light" panose="02000000000000000000" pitchFamily="2" charset="0"/>
                </a:rPr>
                <a:t>manager</a:t>
              </a:r>
            </a:p>
          </p:txBody>
        </p:sp>
        <p:pic>
          <p:nvPicPr>
            <p:cNvPr id="257"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224" y="1193259"/>
              <a:ext cx="233094" cy="509300"/>
            </a:xfrm>
            <a:prstGeom prst="rect">
              <a:avLst/>
            </a:prstGeom>
          </p:spPr>
        </p:pic>
        <p:grpSp>
          <p:nvGrpSpPr>
            <p:cNvPr id="258" name="Group 61"/>
            <p:cNvGrpSpPr/>
            <p:nvPr/>
          </p:nvGrpSpPr>
          <p:grpSpPr>
            <a:xfrm>
              <a:off x="9006780" y="1190581"/>
              <a:ext cx="415779" cy="514656"/>
              <a:chOff x="3455876" y="1448780"/>
              <a:chExt cx="660974" cy="1008112"/>
            </a:xfrm>
            <a:solidFill>
              <a:schemeClr val="bg1"/>
            </a:solidFill>
          </p:grpSpPr>
          <p:sp>
            <p:nvSpPr>
              <p:cNvPr id="259"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60"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1"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2"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3"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4"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65" name="TextBox 72"/>
            <p:cNvSpPr txBox="1"/>
            <p:nvPr/>
          </p:nvSpPr>
          <p:spPr>
            <a:xfrm>
              <a:off x="9750162" y="1124745"/>
              <a:ext cx="918633" cy="507831"/>
            </a:xfrm>
            <a:prstGeom prst="rect">
              <a:avLst/>
            </a:prstGeom>
            <a:noFill/>
          </p:spPr>
          <p:txBody>
            <a:bodyPr wrap="square" rtlCol="0">
              <a:spAutoFit/>
            </a:bodyPr>
            <a:lstStyle/>
            <a:p>
              <a:pPr algn="ctr"/>
              <a:r>
                <a:rPr lang="en-US" sz="900" dirty="0">
                  <a:latin typeface="Roboto Condensed Light" panose="02000000000000000000" pitchFamily="2" charset="0"/>
                </a:rPr>
                <a:t>Project charter, project plan, status reports</a:t>
              </a:r>
            </a:p>
          </p:txBody>
        </p:sp>
        <p:grpSp>
          <p:nvGrpSpPr>
            <p:cNvPr id="266" name="Group 265"/>
            <p:cNvGrpSpPr/>
            <p:nvPr/>
          </p:nvGrpSpPr>
          <p:grpSpPr>
            <a:xfrm>
              <a:off x="8010002" y="1188858"/>
              <a:ext cx="801716" cy="518102"/>
              <a:chOff x="6393051" y="2183276"/>
              <a:chExt cx="825474" cy="518102"/>
            </a:xfrm>
          </p:grpSpPr>
          <p:sp>
            <p:nvSpPr>
              <p:cNvPr id="267" name="Diamond 26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268" name="TextBox 26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cxnSp>
          <p:nvCxnSpPr>
            <p:cNvPr id="269" name="Shape 74"/>
            <p:cNvCxnSpPr>
              <a:stCxn id="267" idx="3"/>
              <a:endCxn id="152" idx="1"/>
            </p:cNvCxnSpPr>
            <p:nvPr/>
          </p:nvCxnSpPr>
          <p:spPr>
            <a:xfrm flipH="1">
              <a:off x="4664646" y="1447909"/>
              <a:ext cx="4023876" cy="633892"/>
            </a:xfrm>
            <a:prstGeom prst="bentConnector5">
              <a:avLst>
                <a:gd name="adj1" fmla="val -5518"/>
                <a:gd name="adj2" fmla="val 56008"/>
                <a:gd name="adj3" fmla="val 105518"/>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73" name="TextBox 72"/>
            <p:cNvSpPr txBox="1"/>
            <p:nvPr/>
          </p:nvSpPr>
          <p:spPr>
            <a:xfrm>
              <a:off x="9717456" y="4428077"/>
              <a:ext cx="882105" cy="369332"/>
            </a:xfrm>
            <a:prstGeom prst="rect">
              <a:avLst/>
            </a:prstGeom>
            <a:noFill/>
          </p:spPr>
          <p:txBody>
            <a:bodyPr wrap="square" rtlCol="0">
              <a:spAutoFit/>
            </a:bodyPr>
            <a:lstStyle/>
            <a:p>
              <a:pPr algn="ctr"/>
              <a:r>
                <a:rPr lang="en-US" sz="900" dirty="0">
                  <a:latin typeface="Roboto Condensed Light" panose="02000000000000000000" pitchFamily="2" charset="0"/>
                </a:rPr>
                <a:t>Deployment report</a:t>
              </a:r>
            </a:p>
          </p:txBody>
        </p:sp>
        <p:grpSp>
          <p:nvGrpSpPr>
            <p:cNvPr id="219" name="Group 61"/>
            <p:cNvGrpSpPr/>
            <p:nvPr/>
          </p:nvGrpSpPr>
          <p:grpSpPr>
            <a:xfrm>
              <a:off x="3879415" y="4302202"/>
              <a:ext cx="168423" cy="241261"/>
              <a:chOff x="3455876" y="1448780"/>
              <a:chExt cx="660974" cy="1008112"/>
            </a:xfrm>
            <a:solidFill>
              <a:schemeClr val="bg1"/>
            </a:solidFill>
          </p:grpSpPr>
          <p:sp>
            <p:nvSpPr>
              <p:cNvPr id="220"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21"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2"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3"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4"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5"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grpSp>
          <p:nvGrpSpPr>
            <p:cNvPr id="274" name="Group 61"/>
            <p:cNvGrpSpPr/>
            <p:nvPr/>
          </p:nvGrpSpPr>
          <p:grpSpPr>
            <a:xfrm>
              <a:off x="3854197" y="3749937"/>
              <a:ext cx="168423" cy="241261"/>
              <a:chOff x="3455876" y="1448780"/>
              <a:chExt cx="660974" cy="1008112"/>
            </a:xfrm>
            <a:solidFill>
              <a:schemeClr val="bg1"/>
            </a:solidFill>
          </p:grpSpPr>
          <p:sp>
            <p:nvSpPr>
              <p:cNvPr id="275"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76"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77"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78"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79"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80"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grpSp>
          <p:nvGrpSpPr>
            <p:cNvPr id="281" name="Group 61"/>
            <p:cNvGrpSpPr/>
            <p:nvPr/>
          </p:nvGrpSpPr>
          <p:grpSpPr>
            <a:xfrm>
              <a:off x="4730861" y="3749207"/>
              <a:ext cx="168423" cy="241261"/>
              <a:chOff x="3455876" y="1448780"/>
              <a:chExt cx="660974" cy="1008112"/>
            </a:xfrm>
            <a:solidFill>
              <a:schemeClr val="bg1"/>
            </a:solidFill>
          </p:grpSpPr>
          <p:sp>
            <p:nvSpPr>
              <p:cNvPr id="28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8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8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8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8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8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grpSp>
          <p:nvGrpSpPr>
            <p:cNvPr id="288" name="Group 61"/>
            <p:cNvGrpSpPr/>
            <p:nvPr/>
          </p:nvGrpSpPr>
          <p:grpSpPr>
            <a:xfrm>
              <a:off x="5463520" y="3024465"/>
              <a:ext cx="168423" cy="241261"/>
              <a:chOff x="3455876" y="1448780"/>
              <a:chExt cx="660974" cy="1008112"/>
            </a:xfrm>
            <a:solidFill>
              <a:schemeClr val="bg1"/>
            </a:solidFill>
          </p:grpSpPr>
          <p:sp>
            <p:nvSpPr>
              <p:cNvPr id="289"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90"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91"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92"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93"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94"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47" name="TextBox 246"/>
            <p:cNvSpPr txBox="1"/>
            <p:nvPr/>
          </p:nvSpPr>
          <p:spPr>
            <a:xfrm>
              <a:off x="2824556" y="1318269"/>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Plan</a:t>
              </a:r>
            </a:p>
          </p:txBody>
        </p:sp>
        <p:sp>
          <p:nvSpPr>
            <p:cNvPr id="297" name="TextBox 296"/>
            <p:cNvSpPr txBox="1"/>
            <p:nvPr/>
          </p:nvSpPr>
          <p:spPr>
            <a:xfrm>
              <a:off x="1695666" y="5585889"/>
              <a:ext cx="8887745" cy="938719"/>
            </a:xfrm>
            <a:prstGeom prst="rect">
              <a:avLst/>
            </a:prstGeom>
          </p:spPr>
          <p:txBody>
            <a:bodyPr wrap="square" rtlCol="0">
              <a:spAutoFit/>
            </a:bodyPr>
            <a:lstStyle/>
            <a:p>
              <a:pPr marL="171450" indent="-171450">
                <a:buFont typeface="Arial" panose="020B0604020202020204" pitchFamily="34" charset="0"/>
                <a:buChar char="•"/>
              </a:pPr>
              <a:r>
                <a:rPr lang="en-US" sz="1100" b="1" dirty="0">
                  <a:latin typeface="Roboto Condensed Light" panose="02000000000000000000" pitchFamily="2" charset="0"/>
                </a:rPr>
                <a:t>Business is separated from delivery of technology</a:t>
              </a:r>
              <a:r>
                <a:rPr lang="en-US" sz="1100" dirty="0">
                  <a:latin typeface="Roboto Condensed Light" panose="02000000000000000000" pitchFamily="2" charset="0"/>
                </a:rPr>
                <a:t> it needs; only one third of product is actually valuable (Info-Tech, </a:t>
              </a:r>
              <a:r>
                <a:rPr lang="en-US" sz="1100" i="1" dirty="0">
                  <a:latin typeface="Roboto Condensed Light" panose="02000000000000000000" pitchFamily="2" charset="0"/>
                </a:rPr>
                <a:t>N=40,000</a:t>
              </a:r>
              <a:r>
                <a:rPr lang="en-US" sz="1100" dirty="0">
                  <a:latin typeface="Roboto Condensed Light" panose="02000000000000000000" pitchFamily="2" charset="0"/>
                </a:rPr>
                <a:t>). </a:t>
              </a:r>
            </a:p>
            <a:p>
              <a:pPr marL="171450" indent="-171450">
                <a:buFont typeface="Arial" panose="020B0604020202020204" pitchFamily="34" charset="0"/>
                <a:buChar char="•"/>
              </a:pPr>
              <a:r>
                <a:rPr lang="en-US" sz="1100" dirty="0">
                  <a:latin typeface="Roboto Condensed Light" panose="02000000000000000000" pitchFamily="2" charset="0"/>
                </a:rPr>
                <a:t>In Waterfall a team of </a:t>
              </a:r>
              <a:r>
                <a:rPr lang="en-US" sz="1100" b="1" dirty="0">
                  <a:latin typeface="Roboto Condensed Light" panose="02000000000000000000" pitchFamily="2" charset="0"/>
                </a:rPr>
                <a:t>experts in specific disciplines </a:t>
              </a:r>
              <a:r>
                <a:rPr lang="en-US" sz="1100" dirty="0">
                  <a:latin typeface="Roboto Condensed Light" panose="02000000000000000000" pitchFamily="2" charset="0"/>
                </a:rPr>
                <a:t>hand off different aspects of the lifecycle. </a:t>
              </a:r>
            </a:p>
            <a:p>
              <a:pPr marL="171450" indent="-171450">
                <a:buFont typeface="Arial" panose="020B0604020202020204" pitchFamily="34" charset="0"/>
                <a:buChar char="•"/>
              </a:pPr>
              <a:r>
                <a:rPr lang="en-US" sz="1100" b="1" dirty="0">
                  <a:latin typeface="Roboto Condensed Light" panose="02000000000000000000" pitchFamily="2" charset="0"/>
                </a:rPr>
                <a:t>Document signoffs are required</a:t>
              </a:r>
              <a:r>
                <a:rPr lang="en-US" sz="1100" dirty="0">
                  <a:latin typeface="Roboto Condensed Light" panose="02000000000000000000" pitchFamily="2" charset="0"/>
                </a:rPr>
                <a:t> to ensure integration between silos (business, dev, and ops) and individuals.</a:t>
              </a:r>
            </a:p>
            <a:p>
              <a:pPr marL="171450" indent="-171450">
                <a:buFont typeface="Arial" panose="020B0604020202020204" pitchFamily="34" charset="0"/>
                <a:buChar char="•"/>
              </a:pPr>
              <a:r>
                <a:rPr lang="en-US" sz="1100" dirty="0">
                  <a:latin typeface="Roboto Condensed Light" panose="02000000000000000000" pitchFamily="2" charset="0"/>
                </a:rPr>
                <a:t>A separate change request process lays over the entire lifecycle to </a:t>
              </a:r>
              <a:r>
                <a:rPr lang="en-US" sz="1100" b="1" dirty="0">
                  <a:latin typeface="Roboto Condensed Light" panose="02000000000000000000" pitchFamily="2" charset="0"/>
                </a:rPr>
                <a:t>prevent changes from disrupting delivery. </a:t>
              </a:r>
            </a:p>
            <a:p>
              <a:pPr marL="171450" indent="-171450">
                <a:buFont typeface="Arial" panose="020B0604020202020204" pitchFamily="34" charset="0"/>
                <a:buChar char="•"/>
              </a:pPr>
              <a:r>
                <a:rPr lang="en-US" sz="1100" b="1" dirty="0">
                  <a:latin typeface="Roboto Condensed Light" panose="02000000000000000000" pitchFamily="2" charset="0"/>
                </a:rPr>
                <a:t>Tools are deployed to support a specific role </a:t>
              </a:r>
              <a:r>
                <a:rPr lang="en-US" sz="1100" dirty="0">
                  <a:latin typeface="Roboto Condensed Light" panose="02000000000000000000" pitchFamily="2" charset="0"/>
                </a:rPr>
                <a:t>(e.g. BA) </a:t>
              </a:r>
              <a:r>
                <a:rPr lang="en-US" sz="1100" b="1" dirty="0">
                  <a:latin typeface="Roboto Condensed Light" panose="02000000000000000000" pitchFamily="2" charset="0"/>
                </a:rPr>
                <a:t>and seldom integrated </a:t>
              </a:r>
              <a:r>
                <a:rPr lang="en-US" sz="1100" dirty="0">
                  <a:latin typeface="Roboto Condensed Light" panose="02000000000000000000" pitchFamily="2" charset="0"/>
                </a:rPr>
                <a:t>(usually requirements &lt;-&gt; test).</a:t>
              </a:r>
            </a:p>
          </p:txBody>
        </p:sp>
        <p:sp>
          <p:nvSpPr>
            <p:cNvPr id="3" name="Rounded Rectangle 2"/>
            <p:cNvSpPr/>
            <p:nvPr/>
          </p:nvSpPr>
          <p:spPr>
            <a:xfrm>
              <a:off x="1642026" y="1146785"/>
              <a:ext cx="8931880" cy="1179888"/>
            </a:xfrm>
            <a:prstGeom prst="roundRect">
              <a:avLst/>
            </a:prstGeom>
            <a:noFill/>
            <a:ln>
              <a:solidFill>
                <a:schemeClr val="accent1">
                  <a:shade val="50000"/>
                  <a:alpha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4" name="Rounded Rectangle 193"/>
            <p:cNvSpPr/>
            <p:nvPr/>
          </p:nvSpPr>
          <p:spPr>
            <a:xfrm>
              <a:off x="1642026" y="2353067"/>
              <a:ext cx="8973003" cy="1968448"/>
            </a:xfrm>
            <a:prstGeom prst="roundRect">
              <a:avLst/>
            </a:prstGeom>
            <a:noFill/>
            <a:ln>
              <a:solidFill>
                <a:srgbClr val="92D05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5" name="Rounded Rectangle 194"/>
            <p:cNvSpPr/>
            <p:nvPr/>
          </p:nvSpPr>
          <p:spPr>
            <a:xfrm>
              <a:off x="1683148" y="4338943"/>
              <a:ext cx="8931880" cy="1179888"/>
            </a:xfrm>
            <a:prstGeom prst="roundRect">
              <a:avLst/>
            </a:prstGeom>
            <a:noFill/>
            <a:ln>
              <a:solidFill>
                <a:srgbClr val="C0000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4" name="TextBox 3"/>
            <p:cNvSpPr txBox="1"/>
            <p:nvPr/>
          </p:nvSpPr>
          <p:spPr>
            <a:xfrm rot="16200000">
              <a:off x="1330966" y="1605924"/>
              <a:ext cx="856997" cy="261610"/>
            </a:xfrm>
            <a:prstGeom prst="rect">
              <a:avLst/>
            </a:prstGeom>
          </p:spPr>
          <p:txBody>
            <a:bodyPr wrap="square" rtlCol="0">
              <a:spAutoFit/>
            </a:bodyPr>
            <a:lstStyle/>
            <a:p>
              <a:pPr algn="ctr"/>
              <a:r>
                <a:rPr lang="en-US" sz="1050" b="1" dirty="0">
                  <a:latin typeface="Roboto Condensed Light" panose="02000000000000000000" pitchFamily="2" charset="0"/>
                </a:rPr>
                <a:t>Business</a:t>
              </a:r>
            </a:p>
          </p:txBody>
        </p:sp>
        <p:sp>
          <p:nvSpPr>
            <p:cNvPr id="226" name="TextBox 225"/>
            <p:cNvSpPr txBox="1"/>
            <p:nvPr/>
          </p:nvSpPr>
          <p:spPr>
            <a:xfrm rot="16200000">
              <a:off x="1248385" y="3210333"/>
              <a:ext cx="1022159" cy="253916"/>
            </a:xfrm>
            <a:prstGeom prst="rect">
              <a:avLst/>
            </a:prstGeom>
          </p:spPr>
          <p:txBody>
            <a:bodyPr wrap="square" rtlCol="0">
              <a:spAutoFit/>
            </a:bodyPr>
            <a:lstStyle/>
            <a:p>
              <a:pPr algn="ctr"/>
              <a:r>
                <a:rPr lang="en-US" sz="1050" b="1" dirty="0">
                  <a:latin typeface="Roboto Condensed Light" panose="02000000000000000000" pitchFamily="2" charset="0"/>
                </a:rPr>
                <a:t>Development</a:t>
              </a:r>
            </a:p>
          </p:txBody>
        </p:sp>
        <p:sp>
          <p:nvSpPr>
            <p:cNvPr id="229" name="TextBox 228"/>
            <p:cNvSpPr txBox="1"/>
            <p:nvPr/>
          </p:nvSpPr>
          <p:spPr>
            <a:xfrm rot="16200000">
              <a:off x="1314804" y="4801929"/>
              <a:ext cx="889318" cy="253916"/>
            </a:xfrm>
            <a:prstGeom prst="rect">
              <a:avLst/>
            </a:prstGeom>
          </p:spPr>
          <p:txBody>
            <a:bodyPr wrap="square" rtlCol="0">
              <a:spAutoFit/>
            </a:bodyPr>
            <a:lstStyle/>
            <a:p>
              <a:pPr algn="ctr"/>
              <a:r>
                <a:rPr lang="en-US" sz="1050" b="1" dirty="0">
                  <a:latin typeface="Roboto Condensed Light" panose="02000000000000000000" pitchFamily="2" charset="0"/>
                </a:rPr>
                <a:t>Operations</a:t>
              </a:r>
            </a:p>
          </p:txBody>
        </p:sp>
        <p:cxnSp>
          <p:nvCxnSpPr>
            <p:cNvPr id="230" name="Shape 74"/>
            <p:cNvCxnSpPr>
              <a:stCxn id="182" idx="3"/>
              <a:endCxn id="125" idx="1"/>
            </p:cNvCxnSpPr>
            <p:nvPr/>
          </p:nvCxnSpPr>
          <p:spPr>
            <a:xfrm flipH="1">
              <a:off x="4608944" y="2635781"/>
              <a:ext cx="4073210" cy="664066"/>
            </a:xfrm>
            <a:prstGeom prst="bentConnector5">
              <a:avLst>
                <a:gd name="adj1" fmla="val -5612"/>
                <a:gd name="adj2" fmla="val 35187"/>
                <a:gd name="adj3" fmla="val 105612"/>
              </a:avLst>
            </a:prstGeom>
            <a:ln w="25400">
              <a:headEnd type="none"/>
              <a:tailEnd type="arrow"/>
            </a:ln>
          </p:spPr>
          <p:style>
            <a:lnRef idx="1">
              <a:schemeClr val="accent1"/>
            </a:lnRef>
            <a:fillRef idx="3">
              <a:schemeClr val="accent1"/>
            </a:fillRef>
            <a:effectRef idx="2">
              <a:schemeClr val="accent1"/>
            </a:effectRef>
            <a:fontRef idx="minor">
              <a:schemeClr val="lt1"/>
            </a:fontRef>
          </p:style>
        </p:cxnSp>
      </p:grpSp>
    </p:spTree>
    <p:extLst>
      <p:ext uri="{BB962C8B-B14F-4D97-AF65-F5344CB8AC3E}">
        <p14:creationId xmlns:p14="http://schemas.microsoft.com/office/powerpoint/2010/main" val="24642010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35626" y="136595"/>
            <a:ext cx="11522336" cy="1130188"/>
          </a:xfrm>
        </p:spPr>
        <p:txBody>
          <a:bodyPr>
            <a:normAutofit/>
          </a:bodyPr>
          <a:lstStyle/>
          <a:p>
            <a:r>
              <a:rPr lang="en-US" sz="3200" dirty="0"/>
              <a:t>Wagile/Agifall/WaterScrumFall SDLC – Valuable product delivered in multiple releases </a:t>
            </a:r>
          </a:p>
        </p:txBody>
      </p:sp>
      <p:grpSp>
        <p:nvGrpSpPr>
          <p:cNvPr id="6" name="Group 5">
            <a:extLst>
              <a:ext uri="{FF2B5EF4-FFF2-40B4-BE49-F238E27FC236}">
                <a16:creationId xmlns:a16="http://schemas.microsoft.com/office/drawing/2014/main" id="{9C657883-FC40-4E0A-1E00-F1402F707A84}"/>
              </a:ext>
            </a:extLst>
          </p:cNvPr>
          <p:cNvGrpSpPr/>
          <p:nvPr/>
        </p:nvGrpSpPr>
        <p:grpSpPr>
          <a:xfrm>
            <a:off x="1576726" y="1171116"/>
            <a:ext cx="9040135" cy="5686884"/>
            <a:chOff x="1628660" y="841239"/>
            <a:chExt cx="9040135" cy="5686884"/>
          </a:xfrm>
        </p:grpSpPr>
        <p:sp>
          <p:nvSpPr>
            <p:cNvPr id="171" name="TextBox 170"/>
            <p:cNvSpPr txBox="1"/>
            <p:nvPr/>
          </p:nvSpPr>
          <p:spPr>
            <a:xfrm>
              <a:off x="3941161" y="2917156"/>
              <a:ext cx="890226"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70" name="TextBox 169"/>
            <p:cNvSpPr txBox="1"/>
            <p:nvPr/>
          </p:nvSpPr>
          <p:spPr>
            <a:xfrm>
              <a:off x="1977629" y="3333695"/>
              <a:ext cx="890226"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61" name="TextBox 160"/>
            <p:cNvSpPr txBox="1"/>
            <p:nvPr/>
          </p:nvSpPr>
          <p:spPr>
            <a:xfrm>
              <a:off x="2073513" y="2547247"/>
              <a:ext cx="910207"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2" name="TextBox 1"/>
            <p:cNvSpPr txBox="1"/>
            <p:nvPr/>
          </p:nvSpPr>
          <p:spPr>
            <a:xfrm>
              <a:off x="1883225" y="1827151"/>
              <a:ext cx="827819"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246" name="Right Arrow 245"/>
            <p:cNvSpPr/>
            <p:nvPr/>
          </p:nvSpPr>
          <p:spPr>
            <a:xfrm>
              <a:off x="2776653" y="1178366"/>
              <a:ext cx="7015460" cy="539086"/>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231" name="Circular Arrow 230"/>
            <p:cNvSpPr/>
            <p:nvPr/>
          </p:nvSpPr>
          <p:spPr>
            <a:xfrm rot="5400000">
              <a:off x="7451924" y="1953183"/>
              <a:ext cx="2561320" cy="2295100"/>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2" name="Right Arrow 111"/>
            <p:cNvSpPr/>
            <p:nvPr/>
          </p:nvSpPr>
          <p:spPr>
            <a:xfrm>
              <a:off x="2776654" y="1812258"/>
              <a:ext cx="3099993" cy="539086"/>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3" name="Circular Arrow 112"/>
            <p:cNvSpPr/>
            <p:nvPr/>
          </p:nvSpPr>
          <p:spPr>
            <a:xfrm rot="16200000">
              <a:off x="4622349" y="1952087"/>
              <a:ext cx="2613679" cy="2295100"/>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6" name="Right Arrow 115"/>
            <p:cNvSpPr/>
            <p:nvPr/>
          </p:nvSpPr>
          <p:spPr>
            <a:xfrm>
              <a:off x="2776654" y="4368047"/>
              <a:ext cx="7063599" cy="4893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7" name="Right Arrow 116"/>
            <p:cNvSpPr/>
            <p:nvPr/>
          </p:nvSpPr>
          <p:spPr>
            <a:xfrm>
              <a:off x="2776653" y="4932787"/>
              <a:ext cx="7077806" cy="4893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8" name="TextBox 117"/>
            <p:cNvSpPr txBox="1"/>
            <p:nvPr/>
          </p:nvSpPr>
          <p:spPr>
            <a:xfrm>
              <a:off x="2816994" y="1927914"/>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Define</a:t>
              </a:r>
            </a:p>
          </p:txBody>
        </p:sp>
        <p:sp>
          <p:nvSpPr>
            <p:cNvPr id="119" name="TextBox 118"/>
            <p:cNvSpPr txBox="1"/>
            <p:nvPr/>
          </p:nvSpPr>
          <p:spPr>
            <a:xfrm>
              <a:off x="3960019" y="3035549"/>
              <a:ext cx="837316" cy="738664"/>
            </a:xfrm>
            <a:prstGeom prst="rect">
              <a:avLst/>
            </a:prstGeom>
            <a:noFill/>
            <a:effectLst/>
          </p:spPr>
          <p:txBody>
            <a:bodyPr wrap="square" rtlCol="0">
              <a:spAutoFit/>
            </a:bodyPr>
            <a:lstStyle/>
            <a:p>
              <a:pPr algn="ctr"/>
              <a:r>
                <a:rPr lang="en-US" sz="1400" b="1" dirty="0">
                  <a:latin typeface="Roboto Condensed Light" panose="02000000000000000000" pitchFamily="2" charset="0"/>
                </a:rPr>
                <a:t>Design, build, test</a:t>
              </a:r>
            </a:p>
          </p:txBody>
        </p:sp>
        <p:sp>
          <p:nvSpPr>
            <p:cNvPr id="122" name="TextBox 121"/>
            <p:cNvSpPr txBox="1"/>
            <p:nvPr/>
          </p:nvSpPr>
          <p:spPr>
            <a:xfrm>
              <a:off x="2816994" y="4458856"/>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Deploy</a:t>
              </a:r>
            </a:p>
          </p:txBody>
        </p:sp>
        <p:sp>
          <p:nvSpPr>
            <p:cNvPr id="123" name="TextBox 122"/>
            <p:cNvSpPr txBox="1"/>
            <p:nvPr/>
          </p:nvSpPr>
          <p:spPr>
            <a:xfrm>
              <a:off x="2816994" y="5023596"/>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Maintain</a:t>
              </a:r>
            </a:p>
          </p:txBody>
        </p:sp>
        <p:sp>
          <p:nvSpPr>
            <p:cNvPr id="125" name="Rounded Rectangle 124"/>
            <p:cNvSpPr/>
            <p:nvPr/>
          </p:nvSpPr>
          <p:spPr>
            <a:xfrm>
              <a:off x="5523354" y="3125406"/>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code</a:t>
              </a:r>
            </a:p>
          </p:txBody>
        </p:sp>
        <p:sp>
          <p:nvSpPr>
            <p:cNvPr id="126" name="Rounded Rectangle 125"/>
            <p:cNvSpPr/>
            <p:nvPr/>
          </p:nvSpPr>
          <p:spPr>
            <a:xfrm>
              <a:off x="6397240" y="3101499"/>
              <a:ext cx="716308" cy="39669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Test</a:t>
              </a:r>
            </a:p>
            <a:p>
              <a:pPr algn="ctr"/>
              <a:r>
                <a:rPr lang="en-US" sz="800" dirty="0">
                  <a:solidFill>
                    <a:schemeClr val="tx1"/>
                  </a:solidFill>
                  <a:latin typeface="Roboto Condensed Light" panose="02000000000000000000" pitchFamily="2" charset="0"/>
                </a:rPr>
                <a:t>code</a:t>
              </a:r>
            </a:p>
          </p:txBody>
        </p:sp>
        <p:sp>
          <p:nvSpPr>
            <p:cNvPr id="128" name="Diamond 127"/>
            <p:cNvSpPr/>
            <p:nvPr/>
          </p:nvSpPr>
          <p:spPr>
            <a:xfrm>
              <a:off x="7671414" y="3168378"/>
              <a:ext cx="517085" cy="348882"/>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30" name="Rounded Rectangle 129"/>
            <p:cNvSpPr/>
            <p:nvPr/>
          </p:nvSpPr>
          <p:spPr>
            <a:xfrm>
              <a:off x="5346307" y="3840641"/>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Review sprint</a:t>
              </a:r>
            </a:p>
          </p:txBody>
        </p:sp>
        <p:sp>
          <p:nvSpPr>
            <p:cNvPr id="131" name="Rounded Rectangle 130"/>
            <p:cNvSpPr/>
            <p:nvPr/>
          </p:nvSpPr>
          <p:spPr>
            <a:xfrm>
              <a:off x="6172054" y="3840641"/>
              <a:ext cx="88544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User demonstration and feedback </a:t>
              </a:r>
            </a:p>
          </p:txBody>
        </p:sp>
        <p:sp>
          <p:nvSpPr>
            <p:cNvPr id="132" name="Rounded Rectangle 131"/>
            <p:cNvSpPr/>
            <p:nvPr/>
          </p:nvSpPr>
          <p:spPr>
            <a:xfrm>
              <a:off x="7226742" y="3840641"/>
              <a:ext cx="850062"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Retrospective (refine process)</a:t>
              </a:r>
            </a:p>
          </p:txBody>
        </p:sp>
        <p:cxnSp>
          <p:nvCxnSpPr>
            <p:cNvPr id="136" name="Straight Arrow Connector 135"/>
            <p:cNvCxnSpPr>
              <a:stCxn id="126" idx="3"/>
              <a:endCxn id="187" idx="1"/>
            </p:cNvCxnSpPr>
            <p:nvPr/>
          </p:nvCxnSpPr>
          <p:spPr>
            <a:xfrm>
              <a:off x="7113549" y="3299847"/>
              <a:ext cx="263127"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37" name="Straight Arrow Connector 136"/>
            <p:cNvCxnSpPr>
              <a:stCxn id="187" idx="3"/>
            </p:cNvCxnSpPr>
            <p:nvPr/>
          </p:nvCxnSpPr>
          <p:spPr>
            <a:xfrm>
              <a:off x="7944729" y="3299848"/>
              <a:ext cx="304005"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38" name="Rectangle 137"/>
            <p:cNvSpPr/>
            <p:nvPr/>
          </p:nvSpPr>
          <p:spPr>
            <a:xfrm>
              <a:off x="7902455" y="3016309"/>
              <a:ext cx="404209" cy="175721"/>
            </a:xfrm>
            <a:prstGeom prst="rect">
              <a:avLst/>
            </a:prstGeom>
            <a:noFill/>
            <a:ln w="25400">
              <a:no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Yes</a:t>
              </a:r>
            </a:p>
          </p:txBody>
        </p:sp>
        <p:cxnSp>
          <p:nvCxnSpPr>
            <p:cNvPr id="139" name="Shape 72"/>
            <p:cNvCxnSpPr>
              <a:stCxn id="187" idx="0"/>
              <a:endCxn id="125" idx="0"/>
            </p:cNvCxnSpPr>
            <p:nvPr/>
          </p:nvCxnSpPr>
          <p:spPr>
            <a:xfrm rot="16200000" flipH="1" flipV="1">
              <a:off x="6716751" y="2181455"/>
              <a:ext cx="84610" cy="1803293"/>
            </a:xfrm>
            <a:prstGeom prst="bentConnector3">
              <a:avLst>
                <a:gd name="adj1" fmla="val -8544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0" name="Shape 74"/>
            <p:cNvCxnSpPr>
              <a:cxnSpLocks/>
              <a:stCxn id="301" idx="2"/>
              <a:endCxn id="298" idx="2"/>
            </p:cNvCxnSpPr>
            <p:nvPr/>
          </p:nvCxnSpPr>
          <p:spPr>
            <a:xfrm rot="5400000" flipH="1">
              <a:off x="6415022" y="1439283"/>
              <a:ext cx="731443" cy="3504030"/>
            </a:xfrm>
            <a:prstGeom prst="bentConnector3">
              <a:avLst>
                <a:gd name="adj1" fmla="val -31253"/>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1" name="Straight Arrow Connector 140"/>
            <p:cNvCxnSpPr>
              <a:stCxn id="130" idx="3"/>
              <a:endCxn id="131" idx="1"/>
            </p:cNvCxnSpPr>
            <p:nvPr/>
          </p:nvCxnSpPr>
          <p:spPr>
            <a:xfrm>
              <a:off x="6014417" y="4023521"/>
              <a:ext cx="15763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2" name="Straight Arrow Connector 141"/>
            <p:cNvCxnSpPr>
              <a:stCxn id="131" idx="3"/>
              <a:endCxn id="132" idx="1"/>
            </p:cNvCxnSpPr>
            <p:nvPr/>
          </p:nvCxnSpPr>
          <p:spPr>
            <a:xfrm>
              <a:off x="7057502" y="4023521"/>
              <a:ext cx="169240"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3" name="Straight Arrow Connector 142"/>
            <p:cNvCxnSpPr>
              <a:stCxn id="132" idx="3"/>
              <a:endCxn id="177" idx="1"/>
            </p:cNvCxnSpPr>
            <p:nvPr/>
          </p:nvCxnSpPr>
          <p:spPr>
            <a:xfrm>
              <a:off x="8076805" y="4023522"/>
              <a:ext cx="197557"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48" name="Rectangle 147"/>
            <p:cNvSpPr/>
            <p:nvPr/>
          </p:nvSpPr>
          <p:spPr>
            <a:xfrm>
              <a:off x="7021788" y="3015876"/>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sp>
          <p:nvSpPr>
            <p:cNvPr id="149" name="Rounded Rectangle 148"/>
            <p:cNvSpPr/>
            <p:nvPr/>
          </p:nvSpPr>
          <p:spPr>
            <a:xfrm>
              <a:off x="7497001" y="4438302"/>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Deploy prod. version</a:t>
              </a:r>
            </a:p>
          </p:txBody>
        </p:sp>
        <p:cxnSp>
          <p:nvCxnSpPr>
            <p:cNvPr id="151" name="Shape 74"/>
            <p:cNvCxnSpPr>
              <a:stCxn id="177" idx="3"/>
              <a:endCxn id="233" idx="1"/>
            </p:cNvCxnSpPr>
            <p:nvPr/>
          </p:nvCxnSpPr>
          <p:spPr>
            <a:xfrm flipH="1">
              <a:off x="3912189" y="4023523"/>
              <a:ext cx="5339051" cy="589221"/>
            </a:xfrm>
            <a:prstGeom prst="bentConnector5">
              <a:avLst>
                <a:gd name="adj1" fmla="val -4282"/>
                <a:gd name="adj2" fmla="val 51480"/>
                <a:gd name="adj3" fmla="val 104282"/>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52" name="Rounded Rectangle 151"/>
            <p:cNvSpPr/>
            <p:nvPr/>
          </p:nvSpPr>
          <p:spPr>
            <a:xfrm>
              <a:off x="4664646" y="189892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Elicit business requirements</a:t>
              </a:r>
            </a:p>
          </p:txBody>
        </p:sp>
        <p:sp>
          <p:nvSpPr>
            <p:cNvPr id="153" name="Rounded Rectangle 152"/>
            <p:cNvSpPr/>
            <p:nvPr/>
          </p:nvSpPr>
          <p:spPr>
            <a:xfrm>
              <a:off x="5882177" y="1898921"/>
              <a:ext cx="82747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features and releases</a:t>
              </a:r>
            </a:p>
          </p:txBody>
        </p:sp>
        <p:sp>
          <p:nvSpPr>
            <p:cNvPr id="154" name="Rounded Rectangle 153"/>
            <p:cNvSpPr/>
            <p:nvPr/>
          </p:nvSpPr>
          <p:spPr>
            <a:xfrm>
              <a:off x="6981925" y="1898921"/>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product backlog</a:t>
              </a:r>
            </a:p>
          </p:txBody>
        </p:sp>
        <p:sp>
          <p:nvSpPr>
            <p:cNvPr id="155" name="Rounded Rectangle 154"/>
            <p:cNvSpPr/>
            <p:nvPr/>
          </p:nvSpPr>
          <p:spPr>
            <a:xfrm>
              <a:off x="5548101" y="2452901"/>
              <a:ext cx="762175"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requirements </a:t>
              </a:r>
            </a:p>
          </p:txBody>
        </p:sp>
        <p:sp>
          <p:nvSpPr>
            <p:cNvPr id="156" name="Rounded Rectangle 155"/>
            <p:cNvSpPr/>
            <p:nvPr/>
          </p:nvSpPr>
          <p:spPr>
            <a:xfrm>
              <a:off x="6546480" y="2452901"/>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acceptance criteria</a:t>
              </a:r>
            </a:p>
          </p:txBody>
        </p:sp>
        <p:sp>
          <p:nvSpPr>
            <p:cNvPr id="157" name="Rounded Rectangle 156"/>
            <p:cNvSpPr/>
            <p:nvPr/>
          </p:nvSpPr>
          <p:spPr>
            <a:xfrm>
              <a:off x="7497737" y="2452901"/>
              <a:ext cx="92897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Design solution</a:t>
              </a:r>
            </a:p>
          </p:txBody>
        </p:sp>
        <p:cxnSp>
          <p:nvCxnSpPr>
            <p:cNvPr id="158" name="Straight Arrow Connector 157"/>
            <p:cNvCxnSpPr/>
            <p:nvPr/>
          </p:nvCxnSpPr>
          <p:spPr>
            <a:xfrm>
              <a:off x="5596108" y="2094703"/>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59" name="Straight Arrow Connector 158"/>
            <p:cNvCxnSpPr>
              <a:stCxn id="153" idx="3"/>
              <a:endCxn id="154" idx="1"/>
            </p:cNvCxnSpPr>
            <p:nvPr/>
          </p:nvCxnSpPr>
          <p:spPr>
            <a:xfrm>
              <a:off x="6709654" y="2081801"/>
              <a:ext cx="2722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2" name="Straight Arrow Connector 161"/>
            <p:cNvCxnSpPr/>
            <p:nvPr/>
          </p:nvCxnSpPr>
          <p:spPr>
            <a:xfrm>
              <a:off x="6260411" y="2654029"/>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3" name="Straight Arrow Connector 162"/>
            <p:cNvCxnSpPr>
              <a:stCxn id="156" idx="3"/>
            </p:cNvCxnSpPr>
            <p:nvPr/>
          </p:nvCxnSpPr>
          <p:spPr>
            <a:xfrm>
              <a:off x="7312943" y="2635782"/>
              <a:ext cx="184793" cy="19669"/>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4" name="Shape 74"/>
            <p:cNvCxnSpPr>
              <a:stCxn id="157" idx="3"/>
              <a:endCxn id="125" idx="1"/>
            </p:cNvCxnSpPr>
            <p:nvPr/>
          </p:nvCxnSpPr>
          <p:spPr>
            <a:xfrm flipH="1">
              <a:off x="5523355" y="2635781"/>
              <a:ext cx="2903361" cy="664066"/>
            </a:xfrm>
            <a:prstGeom prst="bentConnector5">
              <a:avLst>
                <a:gd name="adj1" fmla="val -7874"/>
                <a:gd name="adj2" fmla="val 38866"/>
                <a:gd name="adj3" fmla="val 107874"/>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65" name="Rounded Rectangle 164"/>
            <p:cNvSpPr/>
            <p:nvPr/>
          </p:nvSpPr>
          <p:spPr>
            <a:xfrm>
              <a:off x="3931331" y="4994603"/>
              <a:ext cx="685975"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Accept support requests</a:t>
              </a:r>
            </a:p>
          </p:txBody>
        </p:sp>
        <p:sp>
          <p:nvSpPr>
            <p:cNvPr id="166" name="Rounded Rectangle 165"/>
            <p:cNvSpPr/>
            <p:nvPr/>
          </p:nvSpPr>
          <p:spPr>
            <a:xfrm>
              <a:off x="5117318"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Log incident</a:t>
              </a:r>
            </a:p>
          </p:txBody>
        </p:sp>
        <p:sp>
          <p:nvSpPr>
            <p:cNvPr id="167" name="Rounded Rectangle 166"/>
            <p:cNvSpPr/>
            <p:nvPr/>
          </p:nvSpPr>
          <p:spPr>
            <a:xfrm>
              <a:off x="6088155"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Redirect to resolver</a:t>
              </a:r>
            </a:p>
          </p:txBody>
        </p:sp>
        <p:sp>
          <p:nvSpPr>
            <p:cNvPr id="168" name="Rounded Rectangle 167"/>
            <p:cNvSpPr/>
            <p:nvPr/>
          </p:nvSpPr>
          <p:spPr>
            <a:xfrm>
              <a:off x="7010240"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Update incident</a:t>
              </a:r>
            </a:p>
          </p:txBody>
        </p:sp>
        <p:sp>
          <p:nvSpPr>
            <p:cNvPr id="169" name="Rounded Rectangle 168"/>
            <p:cNvSpPr/>
            <p:nvPr/>
          </p:nvSpPr>
          <p:spPr>
            <a:xfrm>
              <a:off x="7994546"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Close incident</a:t>
              </a:r>
            </a:p>
          </p:txBody>
        </p:sp>
        <p:cxnSp>
          <p:nvCxnSpPr>
            <p:cNvPr id="172" name="Straight Arrow Connector 171"/>
            <p:cNvCxnSpPr>
              <a:stCxn id="165" idx="3"/>
            </p:cNvCxnSpPr>
            <p:nvPr/>
          </p:nvCxnSpPr>
          <p:spPr>
            <a:xfrm flipV="1">
              <a:off x="4617306" y="5171073"/>
              <a:ext cx="500020" cy="641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3" name="Straight Arrow Connector 172"/>
            <p:cNvCxnSpPr/>
            <p:nvPr/>
          </p:nvCxnSpPr>
          <p:spPr>
            <a:xfrm>
              <a:off x="5785437" y="5171072"/>
              <a:ext cx="302728" cy="6238"/>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4" name="Straight Arrow Connector 173"/>
            <p:cNvCxnSpPr/>
            <p:nvPr/>
          </p:nvCxnSpPr>
          <p:spPr>
            <a:xfrm flipV="1">
              <a:off x="6756275" y="5171725"/>
              <a:ext cx="253975" cy="4935"/>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5" name="Straight Arrow Connector 174"/>
            <p:cNvCxnSpPr/>
            <p:nvPr/>
          </p:nvCxnSpPr>
          <p:spPr>
            <a:xfrm>
              <a:off x="7678358" y="5171725"/>
              <a:ext cx="316197" cy="4935"/>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77" name="Rounded Rectangle 176"/>
            <p:cNvSpPr/>
            <p:nvPr/>
          </p:nvSpPr>
          <p:spPr>
            <a:xfrm>
              <a:off x="8274361" y="3831637"/>
              <a:ext cx="976878" cy="383771"/>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Inform change management</a:t>
              </a:r>
            </a:p>
          </p:txBody>
        </p:sp>
        <p:sp>
          <p:nvSpPr>
            <p:cNvPr id="79" name="TextBox 54"/>
            <p:cNvSpPr txBox="1"/>
            <p:nvPr/>
          </p:nvSpPr>
          <p:spPr>
            <a:xfrm>
              <a:off x="2137505" y="1866358"/>
              <a:ext cx="622286" cy="415498"/>
            </a:xfrm>
            <a:prstGeom prst="rect">
              <a:avLst/>
            </a:prstGeom>
            <a:noFill/>
          </p:spPr>
          <p:txBody>
            <a:bodyPr wrap="none" rtlCol="0">
              <a:spAutoFit/>
            </a:bodyPr>
            <a:lstStyle/>
            <a:p>
              <a:pPr algn="ctr"/>
              <a:r>
                <a:rPr lang="en-US" sz="1050" dirty="0">
                  <a:latin typeface="Roboto Condensed Light" panose="02000000000000000000" pitchFamily="2" charset="0"/>
                </a:rPr>
                <a:t>Product </a:t>
              </a:r>
            </a:p>
            <a:p>
              <a:pPr algn="ctr"/>
              <a:r>
                <a:rPr lang="en-US" sz="1050" dirty="0">
                  <a:latin typeface="Roboto Condensed Light" panose="02000000000000000000" pitchFamily="2" charset="0"/>
                </a:rPr>
                <a:t>owner</a:t>
              </a:r>
            </a:p>
          </p:txBody>
        </p:sp>
        <p:pic>
          <p:nvPicPr>
            <p:cNvPr id="8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224" y="1827151"/>
              <a:ext cx="233094" cy="509300"/>
            </a:xfrm>
            <a:prstGeom prst="rect">
              <a:avLst/>
            </a:prstGeom>
          </p:spPr>
        </p:pic>
        <p:grpSp>
          <p:nvGrpSpPr>
            <p:cNvPr id="81" name="Group 61"/>
            <p:cNvGrpSpPr/>
            <p:nvPr/>
          </p:nvGrpSpPr>
          <p:grpSpPr>
            <a:xfrm>
              <a:off x="9006780" y="1824473"/>
              <a:ext cx="415779" cy="514656"/>
              <a:chOff x="3455876" y="1448780"/>
              <a:chExt cx="660974" cy="1008112"/>
            </a:xfrm>
            <a:solidFill>
              <a:schemeClr val="bg1"/>
            </a:solidFill>
          </p:grpSpPr>
          <p:sp>
            <p:nvSpPr>
              <p:cNvPr id="8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8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88" name="TextBox 72"/>
            <p:cNvSpPr txBox="1"/>
            <p:nvPr/>
          </p:nvSpPr>
          <p:spPr>
            <a:xfrm>
              <a:off x="9726188" y="1897135"/>
              <a:ext cx="882105" cy="369332"/>
            </a:xfrm>
            <a:prstGeom prst="rect">
              <a:avLst/>
            </a:prstGeom>
            <a:noFill/>
          </p:spPr>
          <p:txBody>
            <a:bodyPr wrap="square" rtlCol="0">
              <a:spAutoFit/>
            </a:bodyPr>
            <a:lstStyle/>
            <a:p>
              <a:pPr algn="ctr"/>
              <a:r>
                <a:rPr lang="en-US" sz="900" dirty="0">
                  <a:latin typeface="Roboto Condensed Light" panose="02000000000000000000" pitchFamily="2" charset="0"/>
                </a:rPr>
                <a:t>Product backlog</a:t>
              </a:r>
            </a:p>
          </p:txBody>
        </p:sp>
        <p:pic>
          <p:nvPicPr>
            <p:cNvPr id="93"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2627" y="3378292"/>
              <a:ext cx="195886" cy="509300"/>
            </a:xfrm>
            <a:prstGeom prst="rect">
              <a:avLst/>
            </a:prstGeom>
          </p:spPr>
        </p:pic>
        <p:cxnSp>
          <p:nvCxnSpPr>
            <p:cNvPr id="104" name="Shape 74"/>
            <p:cNvCxnSpPr>
              <a:stCxn id="228" idx="3"/>
              <a:endCxn id="457" idx="1"/>
            </p:cNvCxnSpPr>
            <p:nvPr/>
          </p:nvCxnSpPr>
          <p:spPr>
            <a:xfrm flipH="1">
              <a:off x="3831638" y="2070063"/>
              <a:ext cx="4923760" cy="571531"/>
            </a:xfrm>
            <a:prstGeom prst="bentConnector5">
              <a:avLst>
                <a:gd name="adj1" fmla="val -4643"/>
                <a:gd name="adj2" fmla="val 50000"/>
                <a:gd name="adj3" fmla="val 104643"/>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80" name="TextBox 72"/>
            <p:cNvSpPr txBox="1"/>
            <p:nvPr/>
          </p:nvSpPr>
          <p:spPr>
            <a:xfrm>
              <a:off x="9751627" y="2382561"/>
              <a:ext cx="814464" cy="784830"/>
            </a:xfrm>
            <a:prstGeom prst="rect">
              <a:avLst/>
            </a:prstGeom>
            <a:solidFill>
              <a:srgbClr val="FFFF00"/>
            </a:solidFill>
          </p:spPr>
          <p:txBody>
            <a:bodyPr wrap="square" rtlCol="0">
              <a:spAutoFit/>
            </a:bodyPr>
            <a:lstStyle/>
            <a:p>
              <a:pPr algn="ctr"/>
              <a:r>
                <a:rPr lang="en-US" sz="900" b="1" dirty="0">
                  <a:latin typeface="Roboto Condensed Light" panose="02000000000000000000" pitchFamily="2" charset="0"/>
                </a:rPr>
                <a:t>Manually</a:t>
              </a:r>
              <a:r>
                <a:rPr lang="en-US" sz="900" dirty="0">
                  <a:latin typeface="Roboto Condensed Light" panose="02000000000000000000" pitchFamily="2" charset="0"/>
                </a:rPr>
                <a:t> Tested code, build, deployment scripts</a:t>
              </a:r>
            </a:p>
          </p:txBody>
        </p:sp>
        <p:pic>
          <p:nvPicPr>
            <p:cNvPr id="185"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7637" y="3402408"/>
              <a:ext cx="195886" cy="509300"/>
            </a:xfrm>
            <a:prstGeom prst="rect">
              <a:avLst/>
            </a:prstGeom>
          </p:spPr>
        </p:pic>
        <p:grpSp>
          <p:nvGrpSpPr>
            <p:cNvPr id="186" name="Group 185"/>
            <p:cNvGrpSpPr/>
            <p:nvPr/>
          </p:nvGrpSpPr>
          <p:grpSpPr>
            <a:xfrm>
              <a:off x="7266210" y="3040796"/>
              <a:ext cx="801716" cy="518102"/>
              <a:chOff x="6393051" y="2183276"/>
              <a:chExt cx="825474" cy="518102"/>
            </a:xfrm>
          </p:grpSpPr>
          <p:sp>
            <p:nvSpPr>
              <p:cNvPr id="187" name="Diamond 18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88" name="TextBox 18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Works?</a:t>
                </a:r>
              </a:p>
            </p:txBody>
          </p:sp>
        </p:grpSp>
        <p:pic>
          <p:nvPicPr>
            <p:cNvPr id="19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5527" y="3474288"/>
              <a:ext cx="233094" cy="509300"/>
            </a:xfrm>
            <a:prstGeom prst="rect">
              <a:avLst/>
            </a:prstGeom>
          </p:spPr>
        </p:pic>
        <p:sp>
          <p:nvSpPr>
            <p:cNvPr id="196" name="TextBox 54"/>
            <p:cNvSpPr txBox="1"/>
            <p:nvPr/>
          </p:nvSpPr>
          <p:spPr>
            <a:xfrm>
              <a:off x="2116529" y="4404994"/>
              <a:ext cx="646331" cy="415498"/>
            </a:xfrm>
            <a:prstGeom prst="rect">
              <a:avLst/>
            </a:prstGeom>
            <a:noFill/>
          </p:spPr>
          <p:txBody>
            <a:bodyPr wrap="none" rtlCol="0">
              <a:spAutoFit/>
            </a:bodyPr>
            <a:lstStyle/>
            <a:p>
              <a:pPr algn="ctr"/>
              <a:r>
                <a:rPr lang="en-US" sz="1050" dirty="0">
                  <a:latin typeface="Roboto Condensed Light" panose="02000000000000000000" pitchFamily="2" charset="0"/>
                </a:rPr>
                <a:t>Release</a:t>
              </a:r>
            </a:p>
            <a:p>
              <a:pPr algn="ctr"/>
              <a:r>
                <a:rPr lang="en-US" sz="1050" dirty="0">
                  <a:latin typeface="Roboto Condensed Light" panose="02000000000000000000" pitchFamily="2" charset="0"/>
                </a:rPr>
                <a:t>manager</a:t>
              </a:r>
            </a:p>
          </p:txBody>
        </p:sp>
        <p:pic>
          <p:nvPicPr>
            <p:cNvPr id="197"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0763" y="4358093"/>
              <a:ext cx="195886" cy="509300"/>
            </a:xfrm>
            <a:prstGeom prst="rect">
              <a:avLst/>
            </a:prstGeom>
          </p:spPr>
        </p:pic>
        <p:grpSp>
          <p:nvGrpSpPr>
            <p:cNvPr id="198" name="Group 197"/>
            <p:cNvGrpSpPr/>
            <p:nvPr/>
          </p:nvGrpSpPr>
          <p:grpSpPr>
            <a:xfrm>
              <a:off x="4934425" y="4353692"/>
              <a:ext cx="801716" cy="518102"/>
              <a:chOff x="6393051" y="2183276"/>
              <a:chExt cx="825474" cy="518102"/>
            </a:xfrm>
          </p:grpSpPr>
          <p:sp>
            <p:nvSpPr>
              <p:cNvPr id="199" name="Diamond 198"/>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200" name="TextBox 199"/>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grpSp>
          <p:nvGrpSpPr>
            <p:cNvPr id="201" name="Group 61"/>
            <p:cNvGrpSpPr/>
            <p:nvPr/>
          </p:nvGrpSpPr>
          <p:grpSpPr>
            <a:xfrm>
              <a:off x="9944337" y="3191175"/>
              <a:ext cx="415779" cy="514656"/>
              <a:chOff x="3455876" y="1448780"/>
              <a:chExt cx="660974" cy="1008112"/>
            </a:xfrm>
            <a:solidFill>
              <a:schemeClr val="bg1"/>
            </a:solidFill>
          </p:grpSpPr>
          <p:sp>
            <p:nvSpPr>
              <p:cNvPr id="20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0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cxnSp>
          <p:nvCxnSpPr>
            <p:cNvPr id="208" name="Straight Arrow Connector 207"/>
            <p:cNvCxnSpPr>
              <a:stCxn id="125" idx="3"/>
              <a:endCxn id="126" idx="1"/>
            </p:cNvCxnSpPr>
            <p:nvPr/>
          </p:nvCxnSpPr>
          <p:spPr>
            <a:xfrm>
              <a:off x="6191464" y="3299847"/>
              <a:ext cx="20577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16" name="Straight Arrow Connector 215"/>
            <p:cNvCxnSpPr>
              <a:stCxn id="199" idx="3"/>
              <a:endCxn id="149" idx="1"/>
            </p:cNvCxnSpPr>
            <p:nvPr/>
          </p:nvCxnSpPr>
          <p:spPr>
            <a:xfrm>
              <a:off x="5612945" y="4612743"/>
              <a:ext cx="1884057"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17" name="Shape 74"/>
            <p:cNvCxnSpPr>
              <a:stCxn id="169" idx="3"/>
              <a:endCxn id="165" idx="2"/>
            </p:cNvCxnSpPr>
            <p:nvPr/>
          </p:nvCxnSpPr>
          <p:spPr>
            <a:xfrm flipH="1">
              <a:off x="4274320" y="5177483"/>
              <a:ext cx="4388337" cy="182880"/>
            </a:xfrm>
            <a:prstGeom prst="bentConnector4">
              <a:avLst>
                <a:gd name="adj1" fmla="val -5059"/>
                <a:gd name="adj2" fmla="val 225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18" name="TextBox 72"/>
            <p:cNvSpPr txBox="1"/>
            <p:nvPr/>
          </p:nvSpPr>
          <p:spPr>
            <a:xfrm>
              <a:off x="9678297" y="3706693"/>
              <a:ext cx="967465" cy="507831"/>
            </a:xfrm>
            <a:prstGeom prst="rect">
              <a:avLst/>
            </a:prstGeom>
            <a:noFill/>
          </p:spPr>
          <p:txBody>
            <a:bodyPr wrap="square" rtlCol="0">
              <a:spAutoFit/>
            </a:bodyPr>
            <a:lstStyle/>
            <a:p>
              <a:pPr algn="ctr"/>
              <a:r>
                <a:rPr lang="en-US" sz="900" dirty="0">
                  <a:latin typeface="Roboto Condensed Light" panose="02000000000000000000" pitchFamily="2" charset="0"/>
                </a:rPr>
                <a:t>Update documentation required by policy</a:t>
              </a:r>
            </a:p>
          </p:txBody>
        </p:sp>
        <p:sp>
          <p:nvSpPr>
            <p:cNvPr id="233" name="Rounded Rectangle 232"/>
            <p:cNvSpPr/>
            <p:nvPr/>
          </p:nvSpPr>
          <p:spPr>
            <a:xfrm>
              <a:off x="3912188" y="4438302"/>
              <a:ext cx="850162"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Build deployment plan</a:t>
              </a:r>
            </a:p>
          </p:txBody>
        </p:sp>
        <p:cxnSp>
          <p:nvCxnSpPr>
            <p:cNvPr id="234" name="Straight Arrow Connector 233"/>
            <p:cNvCxnSpPr>
              <a:stCxn id="233" idx="3"/>
              <a:endCxn id="199" idx="1"/>
            </p:cNvCxnSpPr>
            <p:nvPr/>
          </p:nvCxnSpPr>
          <p:spPr>
            <a:xfrm>
              <a:off x="4762350" y="4612743"/>
              <a:ext cx="28254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grpSp>
          <p:nvGrpSpPr>
            <p:cNvPr id="235" name="Group 61"/>
            <p:cNvGrpSpPr/>
            <p:nvPr/>
          </p:nvGrpSpPr>
          <p:grpSpPr>
            <a:xfrm>
              <a:off x="9006780" y="4920155"/>
              <a:ext cx="415779" cy="514656"/>
              <a:chOff x="3455876" y="1448780"/>
              <a:chExt cx="660974" cy="1008112"/>
            </a:xfrm>
            <a:solidFill>
              <a:schemeClr val="bg1"/>
            </a:solidFill>
          </p:grpSpPr>
          <p:sp>
            <p:nvSpPr>
              <p:cNvPr id="236"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37"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38"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39"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40"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41"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42" name="TextBox 72"/>
            <p:cNvSpPr txBox="1"/>
            <p:nvPr/>
          </p:nvSpPr>
          <p:spPr>
            <a:xfrm>
              <a:off x="9726187" y="4923569"/>
              <a:ext cx="882105" cy="507831"/>
            </a:xfrm>
            <a:prstGeom prst="rect">
              <a:avLst/>
            </a:prstGeom>
            <a:noFill/>
          </p:spPr>
          <p:txBody>
            <a:bodyPr wrap="square" rtlCol="0">
              <a:spAutoFit/>
            </a:bodyPr>
            <a:lstStyle/>
            <a:p>
              <a:pPr algn="ctr"/>
              <a:r>
                <a:rPr lang="en-US" sz="900" dirty="0">
                  <a:latin typeface="Roboto Condensed Light" panose="02000000000000000000" pitchFamily="2" charset="0"/>
                </a:rPr>
                <a:t>Incidents, issues, problems</a:t>
              </a:r>
            </a:p>
          </p:txBody>
        </p:sp>
        <p:cxnSp>
          <p:nvCxnSpPr>
            <p:cNvPr id="243" name="Shape 74"/>
            <p:cNvCxnSpPr>
              <a:stCxn id="149" idx="3"/>
              <a:endCxn id="165" idx="1"/>
            </p:cNvCxnSpPr>
            <p:nvPr/>
          </p:nvCxnSpPr>
          <p:spPr>
            <a:xfrm flipH="1">
              <a:off x="3931330" y="4612743"/>
              <a:ext cx="4233780" cy="564740"/>
            </a:xfrm>
            <a:prstGeom prst="bentConnector5">
              <a:avLst>
                <a:gd name="adj1" fmla="val -5244"/>
                <a:gd name="adj2" fmla="val 49253"/>
                <a:gd name="adj3" fmla="val 105244"/>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44" name="TextBox 54"/>
            <p:cNvSpPr txBox="1"/>
            <p:nvPr/>
          </p:nvSpPr>
          <p:spPr>
            <a:xfrm>
              <a:off x="2074552" y="5050525"/>
              <a:ext cx="732893" cy="253916"/>
            </a:xfrm>
            <a:prstGeom prst="rect">
              <a:avLst/>
            </a:prstGeom>
            <a:noFill/>
          </p:spPr>
          <p:txBody>
            <a:bodyPr wrap="none" rtlCol="0">
              <a:spAutoFit/>
            </a:bodyPr>
            <a:lstStyle/>
            <a:p>
              <a:pPr algn="ctr"/>
              <a:r>
                <a:rPr lang="en-US" sz="1050" dirty="0">
                  <a:latin typeface="Roboto Condensed Light" panose="02000000000000000000" pitchFamily="2" charset="0"/>
                </a:rPr>
                <a:t>Operations</a:t>
              </a:r>
            </a:p>
          </p:txBody>
        </p:sp>
        <p:pic>
          <p:nvPicPr>
            <p:cNvPr id="245"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224" y="4922833"/>
              <a:ext cx="233094" cy="509300"/>
            </a:xfrm>
            <a:prstGeom prst="rect">
              <a:avLst/>
            </a:prstGeom>
          </p:spPr>
        </p:pic>
        <p:sp>
          <p:nvSpPr>
            <p:cNvPr id="247" name="TextBox 246"/>
            <p:cNvSpPr txBox="1"/>
            <p:nvPr/>
          </p:nvSpPr>
          <p:spPr>
            <a:xfrm>
              <a:off x="2816994" y="1294022"/>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Plan</a:t>
              </a:r>
            </a:p>
          </p:txBody>
        </p:sp>
        <p:sp>
          <p:nvSpPr>
            <p:cNvPr id="249" name="Rounded Rectangle 248"/>
            <p:cNvSpPr/>
            <p:nvPr/>
          </p:nvSpPr>
          <p:spPr>
            <a:xfrm>
              <a:off x="4664646" y="1265029"/>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project charter</a:t>
              </a:r>
            </a:p>
          </p:txBody>
        </p:sp>
        <p:sp>
          <p:nvSpPr>
            <p:cNvPr id="250" name="Rounded Rectangle 249"/>
            <p:cNvSpPr/>
            <p:nvPr/>
          </p:nvSpPr>
          <p:spPr>
            <a:xfrm>
              <a:off x="5882177" y="1265029"/>
              <a:ext cx="720724"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project plan</a:t>
              </a:r>
            </a:p>
          </p:txBody>
        </p:sp>
        <p:cxnSp>
          <p:nvCxnSpPr>
            <p:cNvPr id="252" name="Straight Arrow Connector 251"/>
            <p:cNvCxnSpPr/>
            <p:nvPr/>
          </p:nvCxnSpPr>
          <p:spPr>
            <a:xfrm>
              <a:off x="5596108" y="1446960"/>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53" name="Straight Arrow Connector 252"/>
            <p:cNvCxnSpPr>
              <a:stCxn id="250" idx="3"/>
              <a:endCxn id="267" idx="1"/>
            </p:cNvCxnSpPr>
            <p:nvPr/>
          </p:nvCxnSpPr>
          <p:spPr>
            <a:xfrm>
              <a:off x="6602902" y="1447909"/>
              <a:ext cx="151756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56" name="TextBox 54"/>
            <p:cNvSpPr txBox="1"/>
            <p:nvPr/>
          </p:nvSpPr>
          <p:spPr>
            <a:xfrm>
              <a:off x="2125473" y="1240160"/>
              <a:ext cx="646331" cy="415498"/>
            </a:xfrm>
            <a:prstGeom prst="rect">
              <a:avLst/>
            </a:prstGeom>
            <a:noFill/>
          </p:spPr>
          <p:txBody>
            <a:bodyPr wrap="none" rtlCol="0">
              <a:spAutoFit/>
            </a:bodyPr>
            <a:lstStyle/>
            <a:p>
              <a:pPr algn="ctr"/>
              <a:r>
                <a:rPr lang="en-US" sz="1050" dirty="0">
                  <a:latin typeface="Roboto Condensed Light" panose="02000000000000000000" pitchFamily="2" charset="0"/>
                </a:rPr>
                <a:t>Project</a:t>
              </a:r>
              <a:br>
                <a:rPr lang="en-US" sz="1050" dirty="0">
                  <a:latin typeface="Roboto Condensed Light" panose="02000000000000000000" pitchFamily="2" charset="0"/>
                </a:rPr>
              </a:br>
              <a:r>
                <a:rPr lang="en-US" sz="1050" dirty="0">
                  <a:latin typeface="Roboto Condensed Light" panose="02000000000000000000" pitchFamily="2" charset="0"/>
                </a:rPr>
                <a:t>manager</a:t>
              </a:r>
            </a:p>
          </p:txBody>
        </p:sp>
        <p:pic>
          <p:nvPicPr>
            <p:cNvPr id="257"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224" y="1193259"/>
              <a:ext cx="233094" cy="509300"/>
            </a:xfrm>
            <a:prstGeom prst="rect">
              <a:avLst/>
            </a:prstGeom>
          </p:spPr>
        </p:pic>
        <p:grpSp>
          <p:nvGrpSpPr>
            <p:cNvPr id="258" name="Group 61"/>
            <p:cNvGrpSpPr/>
            <p:nvPr/>
          </p:nvGrpSpPr>
          <p:grpSpPr>
            <a:xfrm>
              <a:off x="9006780" y="1190581"/>
              <a:ext cx="415779" cy="514656"/>
              <a:chOff x="3455876" y="1448780"/>
              <a:chExt cx="660974" cy="1008112"/>
            </a:xfrm>
            <a:solidFill>
              <a:schemeClr val="bg1"/>
            </a:solidFill>
          </p:grpSpPr>
          <p:sp>
            <p:nvSpPr>
              <p:cNvPr id="259"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60"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1"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2"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3"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4"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65" name="TextBox 72"/>
            <p:cNvSpPr txBox="1"/>
            <p:nvPr/>
          </p:nvSpPr>
          <p:spPr>
            <a:xfrm>
              <a:off x="9750162" y="1124745"/>
              <a:ext cx="918633" cy="507831"/>
            </a:xfrm>
            <a:prstGeom prst="rect">
              <a:avLst/>
            </a:prstGeom>
            <a:noFill/>
          </p:spPr>
          <p:txBody>
            <a:bodyPr wrap="square" rtlCol="0">
              <a:spAutoFit/>
            </a:bodyPr>
            <a:lstStyle/>
            <a:p>
              <a:pPr algn="ctr"/>
              <a:r>
                <a:rPr lang="en-US" sz="900" dirty="0">
                  <a:latin typeface="Roboto Condensed Light" panose="02000000000000000000" pitchFamily="2" charset="0"/>
                </a:rPr>
                <a:t>Project charter, project plan, status reports</a:t>
              </a:r>
            </a:p>
          </p:txBody>
        </p:sp>
        <p:grpSp>
          <p:nvGrpSpPr>
            <p:cNvPr id="266" name="Group 265"/>
            <p:cNvGrpSpPr/>
            <p:nvPr/>
          </p:nvGrpSpPr>
          <p:grpSpPr>
            <a:xfrm>
              <a:off x="8010002" y="1188858"/>
              <a:ext cx="801716" cy="518102"/>
              <a:chOff x="6393051" y="2183276"/>
              <a:chExt cx="825474" cy="518102"/>
            </a:xfrm>
          </p:grpSpPr>
          <p:sp>
            <p:nvSpPr>
              <p:cNvPr id="267" name="Diamond 26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268" name="TextBox 26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cxnSp>
          <p:nvCxnSpPr>
            <p:cNvPr id="269" name="Shape 74"/>
            <p:cNvCxnSpPr>
              <a:stCxn id="267" idx="3"/>
              <a:endCxn id="455" idx="1"/>
            </p:cNvCxnSpPr>
            <p:nvPr/>
          </p:nvCxnSpPr>
          <p:spPr>
            <a:xfrm flipH="1">
              <a:off x="3777594" y="1447909"/>
              <a:ext cx="4910927" cy="633566"/>
            </a:xfrm>
            <a:prstGeom prst="bentConnector5">
              <a:avLst>
                <a:gd name="adj1" fmla="val -4655"/>
                <a:gd name="adj2" fmla="val 56011"/>
                <a:gd name="adj3" fmla="val 104655"/>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73" name="TextBox 72"/>
            <p:cNvSpPr txBox="1"/>
            <p:nvPr/>
          </p:nvSpPr>
          <p:spPr>
            <a:xfrm>
              <a:off x="9717456" y="4428077"/>
              <a:ext cx="882105" cy="369332"/>
            </a:xfrm>
            <a:prstGeom prst="rect">
              <a:avLst/>
            </a:prstGeom>
            <a:noFill/>
          </p:spPr>
          <p:txBody>
            <a:bodyPr wrap="square" rtlCol="0">
              <a:spAutoFit/>
            </a:bodyPr>
            <a:lstStyle/>
            <a:p>
              <a:pPr algn="ctr"/>
              <a:r>
                <a:rPr lang="en-US" sz="900" dirty="0">
                  <a:latin typeface="Roboto Condensed Light" panose="02000000000000000000" pitchFamily="2" charset="0"/>
                </a:rPr>
                <a:t>Deployment report</a:t>
              </a:r>
            </a:p>
          </p:txBody>
        </p:sp>
        <p:grpSp>
          <p:nvGrpSpPr>
            <p:cNvPr id="219" name="Group 61"/>
            <p:cNvGrpSpPr/>
            <p:nvPr/>
          </p:nvGrpSpPr>
          <p:grpSpPr>
            <a:xfrm>
              <a:off x="3879415" y="4302202"/>
              <a:ext cx="168423" cy="241261"/>
              <a:chOff x="3455876" y="1448780"/>
              <a:chExt cx="660974" cy="1008112"/>
            </a:xfrm>
            <a:solidFill>
              <a:schemeClr val="bg1"/>
            </a:solidFill>
          </p:grpSpPr>
          <p:sp>
            <p:nvSpPr>
              <p:cNvPr id="220"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21"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2"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3"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4"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5"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97" name="TextBox 296"/>
            <p:cNvSpPr txBox="1"/>
            <p:nvPr/>
          </p:nvSpPr>
          <p:spPr>
            <a:xfrm>
              <a:off x="1713113" y="5589404"/>
              <a:ext cx="8887745" cy="938719"/>
            </a:xfrm>
            <a:prstGeom prst="rect">
              <a:avLst/>
            </a:prstGeom>
          </p:spPr>
          <p:txBody>
            <a:bodyPr wrap="square" rtlCol="0">
              <a:spAutoFit/>
            </a:bodyPr>
            <a:lstStyle/>
            <a:p>
              <a:pPr marL="171450" indent="-171450">
                <a:buFont typeface="Arial" panose="020B0604020202020204" pitchFamily="34" charset="0"/>
                <a:buChar char="•"/>
              </a:pPr>
              <a:r>
                <a:rPr lang="en-US" sz="1100" dirty="0">
                  <a:latin typeface="Roboto Condensed Light" panose="02000000000000000000" pitchFamily="2" charset="0"/>
                </a:rPr>
                <a:t>Business is more closely integrated by a business product owner accountable for day-to-day delivery of value for users.</a:t>
              </a:r>
            </a:p>
            <a:p>
              <a:pPr marL="171450" indent="-171450">
                <a:buFont typeface="Arial" panose="020B0604020202020204" pitchFamily="34" charset="0"/>
                <a:buChar char="•"/>
              </a:pPr>
              <a:r>
                <a:rPr lang="en-US" sz="1100" b="1" dirty="0">
                  <a:latin typeface="Roboto Condensed Light" panose="02000000000000000000" pitchFamily="2" charset="0"/>
                </a:rPr>
                <a:t>The team collaborates and develops cross-functional skills</a:t>
              </a:r>
              <a:r>
                <a:rPr lang="en-US" sz="1100" dirty="0">
                  <a:latin typeface="Roboto Condensed Light" panose="02000000000000000000" pitchFamily="2" charset="0"/>
                </a:rPr>
                <a:t> as they define, design, build, and test code over time.</a:t>
              </a:r>
            </a:p>
            <a:p>
              <a:pPr marL="171450" indent="-171450">
                <a:buFont typeface="Arial" panose="020B0604020202020204" pitchFamily="34" charset="0"/>
                <a:buChar char="•"/>
              </a:pPr>
              <a:r>
                <a:rPr lang="en-US" sz="1100" b="1" dirty="0">
                  <a:latin typeface="Roboto Condensed Light" panose="02000000000000000000" pitchFamily="2" charset="0"/>
                </a:rPr>
                <a:t>Signoffs are reduced </a:t>
              </a:r>
              <a:r>
                <a:rPr lang="en-US" sz="1100" dirty="0">
                  <a:latin typeface="Roboto Condensed Light" panose="02000000000000000000" pitchFamily="2" charset="0"/>
                </a:rPr>
                <a:t>but documentation is still focused on satisfying project delivery and operations policy requirements.</a:t>
              </a:r>
            </a:p>
            <a:p>
              <a:pPr marL="171450" indent="-171450">
                <a:buFont typeface="Arial" panose="020B0604020202020204" pitchFamily="34" charset="0"/>
                <a:buChar char="•"/>
              </a:pPr>
              <a:r>
                <a:rPr lang="en-US" sz="1100" dirty="0">
                  <a:latin typeface="Roboto Condensed Light" panose="02000000000000000000" pitchFamily="2" charset="0"/>
                </a:rPr>
                <a:t>Change is built into the process to </a:t>
              </a:r>
              <a:r>
                <a:rPr lang="en-US" sz="1100" b="1" dirty="0">
                  <a:latin typeface="Roboto Condensed Light" panose="02000000000000000000" pitchFamily="2" charset="0"/>
                </a:rPr>
                <a:t>allow the team to respond to change dynamically.</a:t>
              </a:r>
            </a:p>
            <a:p>
              <a:pPr marL="171450" indent="-171450">
                <a:buFont typeface="Arial" panose="020B0604020202020204" pitchFamily="34" charset="0"/>
                <a:buChar char="•"/>
              </a:pPr>
              <a:r>
                <a:rPr lang="en-US" sz="1100" b="1" dirty="0">
                  <a:latin typeface="Roboto Condensed Light" panose="02000000000000000000" pitchFamily="2" charset="0"/>
                </a:rPr>
                <a:t>Tools start to be integrated to streamline delivery </a:t>
              </a:r>
              <a:r>
                <a:rPr lang="en-US" sz="1100" dirty="0">
                  <a:latin typeface="Roboto Condensed Light" panose="02000000000000000000" pitchFamily="2" charset="0"/>
                </a:rPr>
                <a:t>(usually requirements and Agile work management tools).</a:t>
              </a:r>
            </a:p>
          </p:txBody>
        </p:sp>
        <p:sp>
          <p:nvSpPr>
            <p:cNvPr id="3" name="Rounded Rectangle 2"/>
            <p:cNvSpPr/>
            <p:nvPr/>
          </p:nvSpPr>
          <p:spPr>
            <a:xfrm>
              <a:off x="1642026" y="1146785"/>
              <a:ext cx="8931880" cy="1179888"/>
            </a:xfrm>
            <a:prstGeom prst="roundRect">
              <a:avLst/>
            </a:prstGeom>
            <a:noFill/>
            <a:ln>
              <a:solidFill>
                <a:schemeClr val="accent1">
                  <a:shade val="50000"/>
                  <a:alpha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4" name="Rounded Rectangle 193"/>
            <p:cNvSpPr/>
            <p:nvPr/>
          </p:nvSpPr>
          <p:spPr>
            <a:xfrm>
              <a:off x="1642026" y="2353067"/>
              <a:ext cx="8973003" cy="1968448"/>
            </a:xfrm>
            <a:prstGeom prst="roundRect">
              <a:avLst/>
            </a:prstGeom>
            <a:noFill/>
            <a:ln>
              <a:solidFill>
                <a:srgbClr val="92D05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5" name="Rounded Rectangle 194"/>
            <p:cNvSpPr/>
            <p:nvPr/>
          </p:nvSpPr>
          <p:spPr>
            <a:xfrm>
              <a:off x="1683148" y="4338943"/>
              <a:ext cx="8931880" cy="1179888"/>
            </a:xfrm>
            <a:prstGeom prst="roundRect">
              <a:avLst/>
            </a:prstGeom>
            <a:noFill/>
            <a:ln>
              <a:solidFill>
                <a:srgbClr val="C0000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4" name="TextBox 3"/>
            <p:cNvSpPr txBox="1"/>
            <p:nvPr/>
          </p:nvSpPr>
          <p:spPr>
            <a:xfrm rot="16200000">
              <a:off x="1330966" y="1605924"/>
              <a:ext cx="856997" cy="261610"/>
            </a:xfrm>
            <a:prstGeom prst="rect">
              <a:avLst/>
            </a:prstGeom>
          </p:spPr>
          <p:txBody>
            <a:bodyPr wrap="square" rtlCol="0">
              <a:spAutoFit/>
            </a:bodyPr>
            <a:lstStyle/>
            <a:p>
              <a:pPr algn="ctr"/>
              <a:r>
                <a:rPr lang="en-US" sz="1050" b="1" dirty="0">
                  <a:latin typeface="Roboto Condensed Light" panose="02000000000000000000" pitchFamily="2" charset="0"/>
                </a:rPr>
                <a:t>Business</a:t>
              </a:r>
            </a:p>
          </p:txBody>
        </p:sp>
        <p:sp>
          <p:nvSpPr>
            <p:cNvPr id="226" name="TextBox 225"/>
            <p:cNvSpPr txBox="1"/>
            <p:nvPr/>
          </p:nvSpPr>
          <p:spPr>
            <a:xfrm rot="16200000">
              <a:off x="1248385" y="3210333"/>
              <a:ext cx="1022159" cy="253916"/>
            </a:xfrm>
            <a:prstGeom prst="rect">
              <a:avLst/>
            </a:prstGeom>
          </p:spPr>
          <p:txBody>
            <a:bodyPr wrap="square" rtlCol="0">
              <a:spAutoFit/>
            </a:bodyPr>
            <a:lstStyle/>
            <a:p>
              <a:pPr algn="ctr"/>
              <a:r>
                <a:rPr lang="en-US" sz="1050" b="1" dirty="0">
                  <a:latin typeface="Roboto Condensed Light" panose="02000000000000000000" pitchFamily="2" charset="0"/>
                </a:rPr>
                <a:t>Development</a:t>
              </a:r>
            </a:p>
          </p:txBody>
        </p:sp>
        <p:sp>
          <p:nvSpPr>
            <p:cNvPr id="229" name="TextBox 228"/>
            <p:cNvSpPr txBox="1"/>
            <p:nvPr/>
          </p:nvSpPr>
          <p:spPr>
            <a:xfrm rot="16200000">
              <a:off x="1314804" y="4801929"/>
              <a:ext cx="889318" cy="253916"/>
            </a:xfrm>
            <a:prstGeom prst="rect">
              <a:avLst/>
            </a:prstGeom>
          </p:spPr>
          <p:txBody>
            <a:bodyPr wrap="square" rtlCol="0">
              <a:spAutoFit/>
            </a:bodyPr>
            <a:lstStyle/>
            <a:p>
              <a:pPr algn="ctr"/>
              <a:r>
                <a:rPr lang="en-US" sz="1050" b="1" dirty="0">
                  <a:latin typeface="Roboto Condensed Light" panose="02000000000000000000" pitchFamily="2" charset="0"/>
                </a:rPr>
                <a:t>Operations</a:t>
              </a:r>
            </a:p>
          </p:txBody>
        </p:sp>
        <p:sp>
          <p:nvSpPr>
            <p:cNvPr id="227" name="TextBox 54"/>
            <p:cNvSpPr txBox="1"/>
            <p:nvPr/>
          </p:nvSpPr>
          <p:spPr>
            <a:xfrm>
              <a:off x="2225645" y="3910647"/>
              <a:ext cx="450764" cy="415498"/>
            </a:xfrm>
            <a:prstGeom prst="rect">
              <a:avLst/>
            </a:prstGeom>
            <a:noFill/>
          </p:spPr>
          <p:txBody>
            <a:bodyPr wrap="none" rtlCol="0">
              <a:spAutoFit/>
            </a:bodyPr>
            <a:lstStyle/>
            <a:p>
              <a:pPr algn="ctr"/>
              <a:r>
                <a:rPr lang="en-US" sz="1050" dirty="0">
                  <a:latin typeface="Roboto Condensed Light" panose="02000000000000000000" pitchFamily="2" charset="0"/>
                </a:rPr>
                <a:t>Dev</a:t>
              </a:r>
            </a:p>
            <a:p>
              <a:pPr algn="ctr"/>
              <a:r>
                <a:rPr lang="en-US" sz="1050" dirty="0">
                  <a:latin typeface="Roboto Condensed Light" panose="02000000000000000000" pitchFamily="2" charset="0"/>
                </a:rPr>
                <a:t>team</a:t>
              </a:r>
            </a:p>
          </p:txBody>
        </p:sp>
        <p:sp>
          <p:nvSpPr>
            <p:cNvPr id="228" name="Rounded Rectangle 227"/>
            <p:cNvSpPr/>
            <p:nvPr/>
          </p:nvSpPr>
          <p:spPr>
            <a:xfrm>
              <a:off x="8014930" y="1887182"/>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sprint backlog</a:t>
              </a:r>
            </a:p>
          </p:txBody>
        </p:sp>
        <p:cxnSp>
          <p:nvCxnSpPr>
            <p:cNvPr id="230" name="Straight Arrow Connector 229"/>
            <p:cNvCxnSpPr>
              <a:stCxn id="154" idx="3"/>
            </p:cNvCxnSpPr>
            <p:nvPr/>
          </p:nvCxnSpPr>
          <p:spPr>
            <a:xfrm flipV="1">
              <a:off x="7722393" y="2070063"/>
              <a:ext cx="292536" cy="11738"/>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51" name="Snip Single Corner Rectangle 62"/>
            <p:cNvSpPr/>
            <p:nvPr/>
          </p:nvSpPr>
          <p:spPr>
            <a:xfrm>
              <a:off x="4718899" y="2383669"/>
              <a:ext cx="619661" cy="440804"/>
            </a:xfrm>
            <a:prstGeom prst="snip1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98" name="TextBox 72"/>
            <p:cNvSpPr txBox="1"/>
            <p:nvPr/>
          </p:nvSpPr>
          <p:spPr>
            <a:xfrm>
              <a:off x="4347112" y="2363911"/>
              <a:ext cx="1363233" cy="461665"/>
            </a:xfrm>
            <a:prstGeom prst="rect">
              <a:avLst/>
            </a:prstGeom>
            <a:noFill/>
          </p:spPr>
          <p:txBody>
            <a:bodyPr wrap="square" rtlCol="0">
              <a:spAutoFit/>
            </a:bodyPr>
            <a:lstStyle/>
            <a:p>
              <a:pPr algn="ctr"/>
              <a:r>
                <a:rPr lang="en-US" sz="800" dirty="0">
                  <a:latin typeface="Roboto Condensed Light" panose="02000000000000000000" pitchFamily="2" charset="0"/>
                </a:rPr>
                <a:t>Sprint </a:t>
              </a:r>
              <a:br>
                <a:rPr lang="en-US" sz="800" dirty="0">
                  <a:latin typeface="Roboto Condensed Light" panose="02000000000000000000" pitchFamily="2" charset="0"/>
                </a:rPr>
              </a:br>
              <a:r>
                <a:rPr lang="en-US" sz="800" dirty="0">
                  <a:latin typeface="Roboto Condensed Light" panose="02000000000000000000" pitchFamily="2" charset="0"/>
                </a:rPr>
                <a:t>backlog item: </a:t>
              </a:r>
            </a:p>
            <a:p>
              <a:pPr algn="ctr"/>
              <a:r>
                <a:rPr lang="en-US" sz="800" dirty="0">
                  <a:latin typeface="Roboto Condensed Light" panose="02000000000000000000" pitchFamily="2" charset="0"/>
                </a:rPr>
                <a:t>User story</a:t>
              </a:r>
              <a:endParaRPr lang="en-US" sz="550" dirty="0">
                <a:latin typeface="Roboto Condensed Light" panose="02000000000000000000" pitchFamily="2" charset="0"/>
              </a:endParaRPr>
            </a:p>
          </p:txBody>
        </p:sp>
        <p:cxnSp>
          <p:nvCxnSpPr>
            <p:cNvPr id="299" name="Shape 74"/>
            <p:cNvCxnSpPr>
              <a:cxnSpLocks/>
              <a:endCxn id="155" idx="1"/>
            </p:cNvCxnSpPr>
            <p:nvPr/>
          </p:nvCxnSpPr>
          <p:spPr>
            <a:xfrm>
              <a:off x="5392604" y="2635781"/>
              <a:ext cx="155497" cy="12700"/>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301" name="Diamond 300"/>
            <p:cNvSpPr/>
            <p:nvPr/>
          </p:nvSpPr>
          <p:spPr>
            <a:xfrm>
              <a:off x="8248732" y="3038917"/>
              <a:ext cx="568053"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302" name="TextBox 301"/>
            <p:cNvSpPr txBox="1"/>
            <p:nvPr/>
          </p:nvSpPr>
          <p:spPr>
            <a:xfrm>
              <a:off x="8137679" y="3145063"/>
              <a:ext cx="801716" cy="338554"/>
            </a:xfrm>
            <a:prstGeom prst="rect">
              <a:avLst/>
            </a:prstGeom>
          </p:spPr>
          <p:txBody>
            <a:bodyPr wrap="square" rtlCol="0">
              <a:spAutoFit/>
            </a:bodyPr>
            <a:lstStyle/>
            <a:p>
              <a:pPr algn="ctr"/>
              <a:r>
                <a:rPr lang="en-US" sz="800" dirty="0">
                  <a:latin typeface="Roboto Condensed Light" panose="02000000000000000000" pitchFamily="2" charset="0"/>
                </a:rPr>
                <a:t>Sprint </a:t>
              </a:r>
              <a:br>
                <a:rPr lang="en-US" sz="800" dirty="0">
                  <a:latin typeface="Roboto Condensed Light" panose="02000000000000000000" pitchFamily="2" charset="0"/>
                </a:rPr>
              </a:br>
              <a:r>
                <a:rPr lang="en-US" sz="800" dirty="0">
                  <a:latin typeface="Roboto Condensed Light" panose="02000000000000000000" pitchFamily="2" charset="0"/>
                </a:rPr>
                <a:t>done?</a:t>
              </a:r>
            </a:p>
          </p:txBody>
        </p:sp>
        <p:sp>
          <p:nvSpPr>
            <p:cNvPr id="308" name="Rectangle 307"/>
            <p:cNvSpPr/>
            <p:nvPr/>
          </p:nvSpPr>
          <p:spPr>
            <a:xfrm>
              <a:off x="8049809" y="3457290"/>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cxnSp>
          <p:nvCxnSpPr>
            <p:cNvPr id="454" name="Shape 74"/>
            <p:cNvCxnSpPr>
              <a:stCxn id="301" idx="3"/>
              <a:endCxn id="130" idx="1"/>
            </p:cNvCxnSpPr>
            <p:nvPr/>
          </p:nvCxnSpPr>
          <p:spPr>
            <a:xfrm flipH="1">
              <a:off x="5346308" y="3297969"/>
              <a:ext cx="3470477" cy="725553"/>
            </a:xfrm>
            <a:prstGeom prst="bentConnector5">
              <a:avLst>
                <a:gd name="adj1" fmla="val -6587"/>
                <a:gd name="adj2" fmla="val 55249"/>
                <a:gd name="adj3" fmla="val 106587"/>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5" name="Rounded Rectangle 454"/>
            <p:cNvSpPr/>
            <p:nvPr/>
          </p:nvSpPr>
          <p:spPr>
            <a:xfrm>
              <a:off x="3777593" y="1898595"/>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test strategy</a:t>
              </a:r>
            </a:p>
          </p:txBody>
        </p:sp>
        <p:cxnSp>
          <p:nvCxnSpPr>
            <p:cNvPr id="456" name="Straight Arrow Connector 455"/>
            <p:cNvCxnSpPr>
              <a:stCxn id="455" idx="3"/>
              <a:endCxn id="152" idx="1"/>
            </p:cNvCxnSpPr>
            <p:nvPr/>
          </p:nvCxnSpPr>
          <p:spPr>
            <a:xfrm>
              <a:off x="4445704" y="2081475"/>
              <a:ext cx="218943" cy="326"/>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7" name="Rounded Rectangle 456"/>
            <p:cNvSpPr/>
            <p:nvPr/>
          </p:nvSpPr>
          <p:spPr>
            <a:xfrm>
              <a:off x="3831639" y="2458713"/>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Sprint planning</a:t>
              </a:r>
            </a:p>
          </p:txBody>
        </p:sp>
        <p:cxnSp>
          <p:nvCxnSpPr>
            <p:cNvPr id="458" name="Shape 74"/>
            <p:cNvCxnSpPr>
              <a:stCxn id="457" idx="3"/>
            </p:cNvCxnSpPr>
            <p:nvPr/>
          </p:nvCxnSpPr>
          <p:spPr>
            <a:xfrm flipV="1">
              <a:off x="4598101" y="2635781"/>
              <a:ext cx="146726" cy="5812"/>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pic>
          <p:nvPicPr>
            <p:cNvPr id="459"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2013" y="2579258"/>
              <a:ext cx="233094" cy="509300"/>
            </a:xfrm>
            <a:prstGeom prst="rect">
              <a:avLst/>
            </a:prstGeom>
          </p:spPr>
        </p:pic>
        <p:sp>
          <p:nvSpPr>
            <p:cNvPr id="460" name="TextBox 54"/>
            <p:cNvSpPr txBox="1"/>
            <p:nvPr/>
          </p:nvSpPr>
          <p:spPr>
            <a:xfrm>
              <a:off x="2055512" y="2991655"/>
              <a:ext cx="918842" cy="253916"/>
            </a:xfrm>
            <a:prstGeom prst="rect">
              <a:avLst/>
            </a:prstGeom>
            <a:noFill/>
          </p:spPr>
          <p:txBody>
            <a:bodyPr wrap="none" rtlCol="0">
              <a:spAutoFit/>
            </a:bodyPr>
            <a:lstStyle/>
            <a:p>
              <a:pPr algn="ctr"/>
              <a:r>
                <a:rPr lang="en-US" sz="1050" dirty="0">
                  <a:latin typeface="Roboto Condensed Light" panose="02000000000000000000" pitchFamily="2" charset="0"/>
                </a:rPr>
                <a:t>Scrum master</a:t>
              </a:r>
            </a:p>
          </p:txBody>
        </p:sp>
        <p:sp>
          <p:nvSpPr>
            <p:cNvPr id="111" name="Down Arrow 110"/>
            <p:cNvSpPr/>
            <p:nvPr/>
          </p:nvSpPr>
          <p:spPr>
            <a:xfrm>
              <a:off x="6616270" y="841239"/>
              <a:ext cx="1561721" cy="932621"/>
            </a:xfrm>
            <a:prstGeom prst="downArrow">
              <a:avLst>
                <a:gd name="adj1" fmla="val 7972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Roboto Condensed Light" panose="02000000000000000000" pitchFamily="2" charset="0"/>
              </a:endParaRPr>
            </a:p>
            <a:p>
              <a:pPr algn="ctr"/>
              <a:endParaRPr lang="en-US" sz="900" dirty="0">
                <a:latin typeface="Roboto Condensed Light" panose="02000000000000000000" pitchFamily="2" charset="0"/>
              </a:endParaRPr>
            </a:p>
            <a:p>
              <a:pPr algn="ctr"/>
              <a:r>
                <a:rPr lang="en-US" sz="900" dirty="0">
                  <a:latin typeface="Roboto Condensed Light" panose="02000000000000000000" pitchFamily="2" charset="0"/>
                </a:rPr>
                <a:t>Business users are closely engaged by PO to ensure the product fulfills their needs</a:t>
              </a:r>
            </a:p>
          </p:txBody>
        </p:sp>
        <p:sp>
          <p:nvSpPr>
            <p:cNvPr id="463" name="Down Arrow 462"/>
            <p:cNvSpPr/>
            <p:nvPr/>
          </p:nvSpPr>
          <p:spPr>
            <a:xfrm rot="5400000">
              <a:off x="2671213" y="2997537"/>
              <a:ext cx="1472268" cy="972162"/>
            </a:xfrm>
            <a:prstGeom prst="downArrow">
              <a:avLst>
                <a:gd name="adj1" fmla="val 7972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50" dirty="0">
                  <a:latin typeface="Roboto Condensed Light" panose="02000000000000000000" pitchFamily="2" charset="0"/>
                </a:rPr>
                <a:t>Team develops cross-functional skills to reduce time to value</a:t>
              </a:r>
            </a:p>
          </p:txBody>
        </p:sp>
        <p:sp>
          <p:nvSpPr>
            <p:cNvPr id="464" name="Rectangle 463"/>
            <p:cNvSpPr/>
            <p:nvPr/>
          </p:nvSpPr>
          <p:spPr>
            <a:xfrm>
              <a:off x="8010003" y="841603"/>
              <a:ext cx="827471" cy="276999"/>
            </a:xfrm>
            <a:prstGeom prst="rect">
              <a:avLst/>
            </a:prstGeom>
          </p:spPr>
          <p:txBody>
            <a:bodyPr wrap="none">
              <a:spAutoFit/>
            </a:bodyPr>
            <a:lstStyle/>
            <a:p>
              <a:r>
                <a:rPr lang="en-US" sz="1200" dirty="0">
                  <a:latin typeface="Roboto Condensed Light" panose="02000000000000000000" pitchFamily="2" charset="0"/>
                </a:rPr>
                <a:t>PO as BRM</a:t>
              </a:r>
            </a:p>
          </p:txBody>
        </p:sp>
        <p:sp>
          <p:nvSpPr>
            <p:cNvPr id="465" name="Right Arrow 464"/>
            <p:cNvSpPr/>
            <p:nvPr/>
          </p:nvSpPr>
          <p:spPr>
            <a:xfrm rot="10800000" flipH="1" flipV="1">
              <a:off x="3454433" y="1045711"/>
              <a:ext cx="1186237" cy="833421"/>
            </a:xfrm>
            <a:prstGeom prst="rightArrow">
              <a:avLst>
                <a:gd name="adj1" fmla="val 743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Roboto Condensed Light" panose="02000000000000000000" pitchFamily="2" charset="0"/>
                </a:rPr>
                <a:t>One time intake of business need</a:t>
              </a:r>
            </a:p>
          </p:txBody>
        </p:sp>
      </p:grpSp>
      <p:sp>
        <p:nvSpPr>
          <p:cNvPr id="18" name="Rounded Rectangle 456">
            <a:extLst>
              <a:ext uri="{FF2B5EF4-FFF2-40B4-BE49-F238E27FC236}">
                <a16:creationId xmlns:a16="http://schemas.microsoft.com/office/drawing/2014/main" id="{38E890B5-64CC-845C-CF92-45F2DC65A31A}"/>
              </a:ext>
            </a:extLst>
          </p:cNvPr>
          <p:cNvSpPr/>
          <p:nvPr/>
        </p:nvSpPr>
        <p:spPr>
          <a:xfrm>
            <a:off x="4512374" y="3304433"/>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Sprint planning</a:t>
            </a:r>
          </a:p>
        </p:txBody>
      </p:sp>
    </p:spTree>
    <p:extLst>
      <p:ext uri="{BB962C8B-B14F-4D97-AF65-F5344CB8AC3E}">
        <p14:creationId xmlns:p14="http://schemas.microsoft.com/office/powerpoint/2010/main" val="2766641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nvGraphicFramePr>
        <p:xfrm>
          <a:off x="9685337" y="-1"/>
          <a:ext cx="2508251" cy="6858001"/>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Organizational knowledge</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Internal terms and definitions</a:t>
                      </a: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List of differences between projects and product delivery</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9773868" cy="1130188"/>
          </a:xfrm>
        </p:spPr>
        <p:txBody>
          <a:bodyPr/>
          <a:lstStyle/>
          <a:p>
            <a:r>
              <a:rPr lang="en-US" sz="3800" dirty="0"/>
              <a:t>Define the differences between project delivery and product delivery</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dirty="0"/>
              <a:t>15 minutes</a:t>
            </a:r>
          </a:p>
        </p:txBody>
      </p:sp>
      <p:graphicFrame>
        <p:nvGraphicFramePr>
          <p:cNvPr id="10" name="Table 6">
            <a:extLst>
              <a:ext uri="{FF2B5EF4-FFF2-40B4-BE49-F238E27FC236}">
                <a16:creationId xmlns:a16="http://schemas.microsoft.com/office/drawing/2014/main" id="{6B7D0E7B-7BEC-4D10-A616-9D680DD9CF57}"/>
              </a:ext>
            </a:extLst>
          </p:cNvPr>
          <p:cNvGraphicFramePr>
            <a:graphicFrameLocks noGrp="1"/>
          </p:cNvGraphicFramePr>
          <p:nvPr>
            <p:extLst>
              <p:ext uri="{D42A27DB-BD31-4B8C-83A1-F6EECF244321}">
                <p14:modId xmlns:p14="http://schemas.microsoft.com/office/powerpoint/2010/main" val="2212329420"/>
              </p:ext>
            </p:extLst>
          </p:nvPr>
        </p:nvGraphicFramePr>
        <p:xfrm>
          <a:off x="354104" y="2219726"/>
          <a:ext cx="8650557" cy="4389120"/>
        </p:xfrm>
        <a:graphic>
          <a:graphicData uri="http://schemas.openxmlformats.org/drawingml/2006/table">
            <a:tbl>
              <a:tblPr firstRow="1">
                <a:tableStyleId>{B301B821-A1FF-4177-AEE7-76D212191A09}</a:tableStyleId>
              </a:tblPr>
              <a:tblGrid>
                <a:gridCol w="3856191">
                  <a:extLst>
                    <a:ext uri="{9D8B030D-6E8A-4147-A177-3AD203B41FA5}">
                      <a16:colId xmlns:a16="http://schemas.microsoft.com/office/drawing/2014/main" val="4256201829"/>
                    </a:ext>
                  </a:extLst>
                </a:gridCol>
                <a:gridCol w="4794366">
                  <a:extLst>
                    <a:ext uri="{9D8B030D-6E8A-4147-A177-3AD203B41FA5}">
                      <a16:colId xmlns:a16="http://schemas.microsoft.com/office/drawing/2014/main" val="660313904"/>
                    </a:ext>
                  </a:extLst>
                </a:gridCol>
              </a:tblGrid>
              <a:tr h="362746">
                <a:tc>
                  <a:txBody>
                    <a:bodyPr/>
                    <a:lstStyle/>
                    <a:p>
                      <a:pPr algn="ctr"/>
                      <a:r>
                        <a:rPr lang="en-US" dirty="0">
                          <a:latin typeface="Roboto Condensed Light" panose="02000000000000000000" pitchFamily="2" charset="0"/>
                        </a:rPr>
                        <a:t>Project delivery</a:t>
                      </a:r>
                      <a:endParaRPr lang="en-CA" dirty="0">
                        <a:latin typeface="Roboto Condensed Light" panose="02000000000000000000" pitchFamily="2" charset="0"/>
                      </a:endParaRPr>
                    </a:p>
                  </a:txBody>
                  <a:tcPr/>
                </a:tc>
                <a:tc>
                  <a:txBody>
                    <a:bodyPr/>
                    <a:lstStyle/>
                    <a:p>
                      <a:pPr algn="ctr"/>
                      <a:r>
                        <a:rPr lang="en-US" dirty="0">
                          <a:latin typeface="Roboto Condensed Light" panose="02000000000000000000" pitchFamily="2" charset="0"/>
                        </a:rPr>
                        <a:t>Product delivery</a:t>
                      </a:r>
                      <a:endParaRPr lang="en-CA" dirty="0">
                        <a:latin typeface="Roboto Condensed Light" panose="02000000000000000000" pitchFamily="2" charset="0"/>
                      </a:endParaRPr>
                    </a:p>
                  </a:txBody>
                  <a:tcPr/>
                </a:tc>
                <a:extLst>
                  <a:ext uri="{0D108BD9-81ED-4DB2-BD59-A6C34878D82A}">
                    <a16:rowId xmlns:a16="http://schemas.microsoft.com/office/drawing/2014/main" val="355895375"/>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bg2">
                              <a:lumMod val="50000"/>
                            </a:schemeClr>
                          </a:solidFill>
                          <a:latin typeface="Roboto Condensed Light" panose="02000000000000000000" pitchFamily="2" charset="0"/>
                        </a:rPr>
                        <a:t>Point in time</a:t>
                      </a:r>
                    </a:p>
                  </a:txBody>
                  <a:tcPr/>
                </a:tc>
                <a:tc>
                  <a:txBody>
                    <a:bodyPr/>
                    <a:lstStyle/>
                    <a:p>
                      <a:pPr marL="0" indent="0" algn="ctr">
                        <a:buFont typeface="Arial" panose="020B0604020202020204" pitchFamily="34" charset="0"/>
                        <a:buNone/>
                      </a:pPr>
                      <a:r>
                        <a:rPr lang="en-US" sz="1800" dirty="0">
                          <a:solidFill>
                            <a:schemeClr val="bg2">
                              <a:lumMod val="50000"/>
                            </a:schemeClr>
                          </a:solidFill>
                          <a:latin typeface="Roboto Condensed Light" panose="02000000000000000000" pitchFamily="2" charset="0"/>
                        </a:rPr>
                        <a:t> What is changed</a:t>
                      </a: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157289410"/>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bg2">
                              <a:lumMod val="50000"/>
                            </a:schemeClr>
                          </a:solidFill>
                          <a:latin typeface="Roboto Condensed Light" panose="02000000000000000000" pitchFamily="2" charset="0"/>
                        </a:rPr>
                        <a:t>Method of funding changes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bg2">
                              <a:lumMod val="50000"/>
                            </a:schemeClr>
                          </a:solidFill>
                          <a:latin typeface="Roboto Condensed Light" panose="02000000000000000000" pitchFamily="2" charset="0"/>
                        </a:rPr>
                        <a:t>Needs an owner</a:t>
                      </a:r>
                    </a:p>
                  </a:txBody>
                  <a:tcPr/>
                </a:tc>
                <a:extLst>
                  <a:ext uri="{0D108BD9-81ED-4DB2-BD59-A6C34878D82A}">
                    <a16:rowId xmlns:a16="http://schemas.microsoft.com/office/drawing/2014/main" val="1021878790"/>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3477470061"/>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3024507772"/>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1233840454"/>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523261340"/>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2294165900"/>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4193136314"/>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4096610894"/>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3129732678"/>
                  </a:ext>
                </a:extLst>
              </a:tr>
              <a:tr h="362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627568118"/>
                  </a:ext>
                </a:extLst>
              </a:tr>
            </a:tbl>
          </a:graphicData>
        </a:graphic>
      </p:graphicFrame>
      <p:sp>
        <p:nvSpPr>
          <p:cNvPr id="11" name="Oval 10">
            <a:extLst>
              <a:ext uri="{FF2B5EF4-FFF2-40B4-BE49-F238E27FC236}">
                <a16:creationId xmlns:a16="http://schemas.microsoft.com/office/drawing/2014/main" id="{649F45E4-054D-43D2-B70E-4249E83C3AE5}"/>
              </a:ext>
            </a:extLst>
          </p:cNvPr>
          <p:cNvSpPr/>
          <p:nvPr/>
        </p:nvSpPr>
        <p:spPr>
          <a:xfrm>
            <a:off x="4058981" y="2113217"/>
            <a:ext cx="955683" cy="6027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boto Condensed Light" panose="02000000000000000000" pitchFamily="2" charset="0"/>
              </a:rPr>
              <a:t>VS.</a:t>
            </a:r>
            <a:endParaRPr lang="en-CA" sz="2000" dirty="0">
              <a:latin typeface="Roboto Condensed Light" panose="02000000000000000000" pitchFamily="2" charset="0"/>
            </a:endParaRPr>
          </a:p>
        </p:txBody>
      </p:sp>
      <p:sp>
        <p:nvSpPr>
          <p:cNvPr id="6" name="TextBox 5">
            <a:extLst>
              <a:ext uri="{FF2B5EF4-FFF2-40B4-BE49-F238E27FC236}">
                <a16:creationId xmlns:a16="http://schemas.microsoft.com/office/drawing/2014/main" id="{8F5462CC-4432-2267-C0F7-A96A64BB3227}"/>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15</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9045908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146"/>
          <p:cNvSpPr txBox="1"/>
          <p:nvPr/>
        </p:nvSpPr>
        <p:spPr>
          <a:xfrm>
            <a:off x="1853582" y="2026290"/>
            <a:ext cx="849337"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46" name="TextBox 145"/>
          <p:cNvSpPr txBox="1"/>
          <p:nvPr/>
        </p:nvSpPr>
        <p:spPr>
          <a:xfrm>
            <a:off x="2730431" y="1778055"/>
            <a:ext cx="761102"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45" name="TextBox 144"/>
          <p:cNvSpPr txBox="1"/>
          <p:nvPr/>
        </p:nvSpPr>
        <p:spPr>
          <a:xfrm>
            <a:off x="1883224" y="1242365"/>
            <a:ext cx="1322466"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71" name="Circular Arrow 170"/>
          <p:cNvSpPr/>
          <p:nvPr/>
        </p:nvSpPr>
        <p:spPr>
          <a:xfrm rot="5400000">
            <a:off x="6715842" y="1061343"/>
            <a:ext cx="3217619" cy="3245099"/>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76" name="Circular Arrow 175"/>
          <p:cNvSpPr/>
          <p:nvPr/>
        </p:nvSpPr>
        <p:spPr>
          <a:xfrm rot="16200000">
            <a:off x="3267277" y="1104478"/>
            <a:ext cx="3217619" cy="3245099"/>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5" name="Title 3"/>
          <p:cNvSpPr>
            <a:spLocks noGrp="1"/>
          </p:cNvSpPr>
          <p:nvPr>
            <p:ph type="title"/>
          </p:nvPr>
        </p:nvSpPr>
        <p:spPr>
          <a:xfrm>
            <a:off x="326987" y="25776"/>
            <a:ext cx="11686048" cy="1130188"/>
          </a:xfrm>
        </p:spPr>
        <p:txBody>
          <a:bodyPr>
            <a:normAutofit/>
          </a:bodyPr>
          <a:lstStyle/>
          <a:p>
            <a:r>
              <a:rPr lang="en-US" sz="3600" dirty="0"/>
              <a:t>Agile SDLC – Valuable product delivered iteratively: frequency depends on Ops’ capacity</a:t>
            </a:r>
          </a:p>
        </p:txBody>
      </p:sp>
      <p:sp>
        <p:nvSpPr>
          <p:cNvPr id="116" name="Right Arrow 115"/>
          <p:cNvSpPr/>
          <p:nvPr/>
        </p:nvSpPr>
        <p:spPr>
          <a:xfrm>
            <a:off x="2776654" y="4368047"/>
            <a:ext cx="7063599" cy="4893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7" name="Right Arrow 116"/>
          <p:cNvSpPr/>
          <p:nvPr/>
        </p:nvSpPr>
        <p:spPr>
          <a:xfrm>
            <a:off x="2776653" y="4932787"/>
            <a:ext cx="7077806" cy="4893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9" name="TextBox 118"/>
          <p:cNvSpPr txBox="1"/>
          <p:nvPr/>
        </p:nvSpPr>
        <p:spPr>
          <a:xfrm>
            <a:off x="2718609" y="3242961"/>
            <a:ext cx="1047988" cy="523220"/>
          </a:xfrm>
          <a:prstGeom prst="rect">
            <a:avLst/>
          </a:prstGeom>
          <a:noFill/>
          <a:effectLst/>
        </p:spPr>
        <p:txBody>
          <a:bodyPr wrap="square" rtlCol="0">
            <a:spAutoFit/>
          </a:bodyPr>
          <a:lstStyle/>
          <a:p>
            <a:pPr algn="ctr"/>
            <a:r>
              <a:rPr lang="en-US" sz="1400" b="1" dirty="0">
                <a:latin typeface="Roboto Condensed Light" panose="02000000000000000000" pitchFamily="2" charset="0"/>
              </a:rPr>
              <a:t>Design, build, test</a:t>
            </a:r>
          </a:p>
        </p:txBody>
      </p:sp>
      <p:sp>
        <p:nvSpPr>
          <p:cNvPr id="122" name="TextBox 121"/>
          <p:cNvSpPr txBox="1"/>
          <p:nvPr/>
        </p:nvSpPr>
        <p:spPr>
          <a:xfrm>
            <a:off x="2816994" y="4458856"/>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Deploy</a:t>
            </a:r>
          </a:p>
        </p:txBody>
      </p:sp>
      <p:sp>
        <p:nvSpPr>
          <p:cNvPr id="123" name="TextBox 122"/>
          <p:cNvSpPr txBox="1"/>
          <p:nvPr/>
        </p:nvSpPr>
        <p:spPr>
          <a:xfrm>
            <a:off x="2816994" y="5023596"/>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Maintain</a:t>
            </a:r>
          </a:p>
        </p:txBody>
      </p:sp>
      <p:sp>
        <p:nvSpPr>
          <p:cNvPr id="125" name="Rounded Rectangle 124"/>
          <p:cNvSpPr/>
          <p:nvPr/>
        </p:nvSpPr>
        <p:spPr>
          <a:xfrm>
            <a:off x="5523354" y="3125406"/>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code</a:t>
            </a:r>
          </a:p>
        </p:txBody>
      </p:sp>
      <p:sp>
        <p:nvSpPr>
          <p:cNvPr id="126" name="Rounded Rectangle 125"/>
          <p:cNvSpPr/>
          <p:nvPr/>
        </p:nvSpPr>
        <p:spPr>
          <a:xfrm>
            <a:off x="6397240" y="3101499"/>
            <a:ext cx="716308" cy="39669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Test</a:t>
            </a:r>
          </a:p>
          <a:p>
            <a:pPr algn="ctr"/>
            <a:r>
              <a:rPr lang="en-US" sz="800" dirty="0">
                <a:solidFill>
                  <a:schemeClr val="tx1"/>
                </a:solidFill>
                <a:latin typeface="Roboto Condensed Light" panose="02000000000000000000" pitchFamily="2" charset="0"/>
              </a:rPr>
              <a:t>code</a:t>
            </a:r>
          </a:p>
        </p:txBody>
      </p:sp>
      <p:sp>
        <p:nvSpPr>
          <p:cNvPr id="128" name="Diamond 127"/>
          <p:cNvSpPr/>
          <p:nvPr/>
        </p:nvSpPr>
        <p:spPr>
          <a:xfrm>
            <a:off x="7671414" y="3168378"/>
            <a:ext cx="517085" cy="348882"/>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30" name="Rounded Rectangle 129"/>
          <p:cNvSpPr/>
          <p:nvPr/>
        </p:nvSpPr>
        <p:spPr>
          <a:xfrm>
            <a:off x="5346307" y="3840641"/>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Review sprint</a:t>
            </a:r>
          </a:p>
        </p:txBody>
      </p:sp>
      <p:sp>
        <p:nvSpPr>
          <p:cNvPr id="131" name="Rounded Rectangle 130"/>
          <p:cNvSpPr/>
          <p:nvPr/>
        </p:nvSpPr>
        <p:spPr>
          <a:xfrm>
            <a:off x="6172054" y="3840641"/>
            <a:ext cx="88544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User demonstration and feedback </a:t>
            </a:r>
          </a:p>
        </p:txBody>
      </p:sp>
      <p:sp>
        <p:nvSpPr>
          <p:cNvPr id="132" name="Rounded Rectangle 131"/>
          <p:cNvSpPr/>
          <p:nvPr/>
        </p:nvSpPr>
        <p:spPr>
          <a:xfrm>
            <a:off x="7226742" y="3840641"/>
            <a:ext cx="850062"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Retrospective (refine process)</a:t>
            </a:r>
          </a:p>
        </p:txBody>
      </p:sp>
      <p:cxnSp>
        <p:nvCxnSpPr>
          <p:cNvPr id="136" name="Straight Arrow Connector 135"/>
          <p:cNvCxnSpPr>
            <a:stCxn id="126" idx="3"/>
            <a:endCxn id="187" idx="1"/>
          </p:cNvCxnSpPr>
          <p:nvPr/>
        </p:nvCxnSpPr>
        <p:spPr>
          <a:xfrm>
            <a:off x="7113549" y="3299847"/>
            <a:ext cx="263127"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37" name="Straight Arrow Connector 136"/>
          <p:cNvCxnSpPr>
            <a:stCxn id="187" idx="3"/>
          </p:cNvCxnSpPr>
          <p:nvPr/>
        </p:nvCxnSpPr>
        <p:spPr>
          <a:xfrm>
            <a:off x="7944729" y="3299848"/>
            <a:ext cx="304005"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38" name="Rectangle 137"/>
          <p:cNvSpPr/>
          <p:nvPr/>
        </p:nvSpPr>
        <p:spPr>
          <a:xfrm>
            <a:off x="7902455" y="3016309"/>
            <a:ext cx="404209" cy="175721"/>
          </a:xfrm>
          <a:prstGeom prst="rect">
            <a:avLst/>
          </a:prstGeom>
          <a:noFill/>
          <a:ln w="25400">
            <a:no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Yes</a:t>
            </a:r>
          </a:p>
        </p:txBody>
      </p:sp>
      <p:cxnSp>
        <p:nvCxnSpPr>
          <p:cNvPr id="139" name="Shape 72"/>
          <p:cNvCxnSpPr>
            <a:stCxn id="187" idx="0"/>
            <a:endCxn id="125" idx="0"/>
          </p:cNvCxnSpPr>
          <p:nvPr/>
        </p:nvCxnSpPr>
        <p:spPr>
          <a:xfrm rot="16200000" flipH="1" flipV="1">
            <a:off x="6716751" y="2181455"/>
            <a:ext cx="84610" cy="1803293"/>
          </a:xfrm>
          <a:prstGeom prst="bentConnector3">
            <a:avLst>
              <a:gd name="adj1" fmla="val -8544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0" name="Shape 74"/>
          <p:cNvCxnSpPr>
            <a:stCxn id="301" idx="2"/>
            <a:endCxn id="298" idx="2"/>
          </p:cNvCxnSpPr>
          <p:nvPr/>
        </p:nvCxnSpPr>
        <p:spPr>
          <a:xfrm rot="5400000" flipH="1">
            <a:off x="6358945" y="1383206"/>
            <a:ext cx="741656" cy="3605970"/>
          </a:xfrm>
          <a:prstGeom prst="bentConnector3">
            <a:avLst>
              <a:gd name="adj1" fmla="val -30823"/>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1" name="Straight Arrow Connector 140"/>
          <p:cNvCxnSpPr>
            <a:stCxn id="130" idx="3"/>
            <a:endCxn id="131" idx="1"/>
          </p:cNvCxnSpPr>
          <p:nvPr/>
        </p:nvCxnSpPr>
        <p:spPr>
          <a:xfrm>
            <a:off x="6014417" y="4023521"/>
            <a:ext cx="15763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2" name="Straight Arrow Connector 141"/>
          <p:cNvCxnSpPr>
            <a:stCxn id="131" idx="3"/>
            <a:endCxn id="132" idx="1"/>
          </p:cNvCxnSpPr>
          <p:nvPr/>
        </p:nvCxnSpPr>
        <p:spPr>
          <a:xfrm>
            <a:off x="7057502" y="4023521"/>
            <a:ext cx="169240"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3" name="Straight Arrow Connector 142"/>
          <p:cNvCxnSpPr>
            <a:stCxn id="132" idx="3"/>
            <a:endCxn id="177" idx="1"/>
          </p:cNvCxnSpPr>
          <p:nvPr/>
        </p:nvCxnSpPr>
        <p:spPr>
          <a:xfrm>
            <a:off x="8076805" y="4023522"/>
            <a:ext cx="197557"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48" name="Rectangle 147"/>
          <p:cNvSpPr/>
          <p:nvPr/>
        </p:nvSpPr>
        <p:spPr>
          <a:xfrm>
            <a:off x="7021788" y="3015876"/>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sp>
        <p:nvSpPr>
          <p:cNvPr id="149" name="Rounded Rectangle 148"/>
          <p:cNvSpPr/>
          <p:nvPr/>
        </p:nvSpPr>
        <p:spPr>
          <a:xfrm>
            <a:off x="7497001" y="4438302"/>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Deploy prod. version</a:t>
            </a:r>
          </a:p>
        </p:txBody>
      </p:sp>
      <p:cxnSp>
        <p:nvCxnSpPr>
          <p:cNvPr id="151" name="Shape 74"/>
          <p:cNvCxnSpPr>
            <a:stCxn id="177" idx="3"/>
            <a:endCxn id="233" idx="1"/>
          </p:cNvCxnSpPr>
          <p:nvPr/>
        </p:nvCxnSpPr>
        <p:spPr>
          <a:xfrm flipH="1">
            <a:off x="3912189" y="4023523"/>
            <a:ext cx="5339051" cy="589221"/>
          </a:xfrm>
          <a:prstGeom prst="bentConnector5">
            <a:avLst>
              <a:gd name="adj1" fmla="val -4282"/>
              <a:gd name="adj2" fmla="val 51480"/>
              <a:gd name="adj3" fmla="val 104282"/>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52" name="Rounded Rectangle 151"/>
          <p:cNvSpPr/>
          <p:nvPr/>
        </p:nvSpPr>
        <p:spPr>
          <a:xfrm>
            <a:off x="4664646" y="189892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Elicit business requirements</a:t>
            </a:r>
          </a:p>
        </p:txBody>
      </p:sp>
      <p:sp>
        <p:nvSpPr>
          <p:cNvPr id="153" name="Rounded Rectangle 152"/>
          <p:cNvSpPr/>
          <p:nvPr/>
        </p:nvSpPr>
        <p:spPr>
          <a:xfrm>
            <a:off x="5882177" y="1898921"/>
            <a:ext cx="82747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features and releases</a:t>
            </a:r>
          </a:p>
        </p:txBody>
      </p:sp>
      <p:sp>
        <p:nvSpPr>
          <p:cNvPr id="154" name="Rounded Rectangle 153"/>
          <p:cNvSpPr/>
          <p:nvPr/>
        </p:nvSpPr>
        <p:spPr>
          <a:xfrm>
            <a:off x="6981925" y="1898921"/>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product backlog</a:t>
            </a:r>
          </a:p>
        </p:txBody>
      </p:sp>
      <p:sp>
        <p:nvSpPr>
          <p:cNvPr id="155" name="Rounded Rectangle 154"/>
          <p:cNvSpPr/>
          <p:nvPr/>
        </p:nvSpPr>
        <p:spPr>
          <a:xfrm>
            <a:off x="5328949" y="245290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requirements </a:t>
            </a:r>
          </a:p>
        </p:txBody>
      </p:sp>
      <p:sp>
        <p:nvSpPr>
          <p:cNvPr id="156" name="Rounded Rectangle 155"/>
          <p:cNvSpPr/>
          <p:nvPr/>
        </p:nvSpPr>
        <p:spPr>
          <a:xfrm>
            <a:off x="6546480" y="2452901"/>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acceptance criteria</a:t>
            </a:r>
          </a:p>
        </p:txBody>
      </p:sp>
      <p:sp>
        <p:nvSpPr>
          <p:cNvPr id="157" name="Rounded Rectangle 156"/>
          <p:cNvSpPr/>
          <p:nvPr/>
        </p:nvSpPr>
        <p:spPr>
          <a:xfrm>
            <a:off x="7497737" y="2452901"/>
            <a:ext cx="92897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Design solution</a:t>
            </a:r>
          </a:p>
        </p:txBody>
      </p:sp>
      <p:cxnSp>
        <p:nvCxnSpPr>
          <p:cNvPr id="158" name="Straight Arrow Connector 157"/>
          <p:cNvCxnSpPr/>
          <p:nvPr/>
        </p:nvCxnSpPr>
        <p:spPr>
          <a:xfrm>
            <a:off x="5596108" y="2094703"/>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59" name="Straight Arrow Connector 158"/>
          <p:cNvCxnSpPr>
            <a:stCxn id="153" idx="3"/>
            <a:endCxn id="154" idx="1"/>
          </p:cNvCxnSpPr>
          <p:nvPr/>
        </p:nvCxnSpPr>
        <p:spPr>
          <a:xfrm>
            <a:off x="6709654" y="2081801"/>
            <a:ext cx="2722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2" name="Straight Arrow Connector 161"/>
          <p:cNvCxnSpPr/>
          <p:nvPr/>
        </p:nvCxnSpPr>
        <p:spPr>
          <a:xfrm>
            <a:off x="6260411" y="2654029"/>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3" name="Straight Arrow Connector 162"/>
          <p:cNvCxnSpPr>
            <a:stCxn id="156" idx="3"/>
          </p:cNvCxnSpPr>
          <p:nvPr/>
        </p:nvCxnSpPr>
        <p:spPr>
          <a:xfrm>
            <a:off x="7312943" y="2635782"/>
            <a:ext cx="184793" cy="19669"/>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4" name="Shape 74"/>
          <p:cNvCxnSpPr>
            <a:stCxn id="157" idx="3"/>
            <a:endCxn id="125" idx="1"/>
          </p:cNvCxnSpPr>
          <p:nvPr/>
        </p:nvCxnSpPr>
        <p:spPr>
          <a:xfrm flipH="1">
            <a:off x="5523355" y="2635781"/>
            <a:ext cx="2903361" cy="664066"/>
          </a:xfrm>
          <a:prstGeom prst="bentConnector5">
            <a:avLst>
              <a:gd name="adj1" fmla="val -7874"/>
              <a:gd name="adj2" fmla="val 38866"/>
              <a:gd name="adj3" fmla="val 107874"/>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65" name="Rounded Rectangle 164"/>
          <p:cNvSpPr/>
          <p:nvPr/>
        </p:nvSpPr>
        <p:spPr>
          <a:xfrm>
            <a:off x="3931331" y="4994603"/>
            <a:ext cx="685975"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Accept support requests</a:t>
            </a:r>
          </a:p>
        </p:txBody>
      </p:sp>
      <p:sp>
        <p:nvSpPr>
          <p:cNvPr id="166" name="Rounded Rectangle 165"/>
          <p:cNvSpPr/>
          <p:nvPr/>
        </p:nvSpPr>
        <p:spPr>
          <a:xfrm>
            <a:off x="5117318"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Log incident</a:t>
            </a:r>
          </a:p>
        </p:txBody>
      </p:sp>
      <p:sp>
        <p:nvSpPr>
          <p:cNvPr id="167" name="Rounded Rectangle 166"/>
          <p:cNvSpPr/>
          <p:nvPr/>
        </p:nvSpPr>
        <p:spPr>
          <a:xfrm>
            <a:off x="6088155"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Redirect to resolver</a:t>
            </a:r>
          </a:p>
        </p:txBody>
      </p:sp>
      <p:sp>
        <p:nvSpPr>
          <p:cNvPr id="168" name="Rounded Rectangle 167"/>
          <p:cNvSpPr/>
          <p:nvPr/>
        </p:nvSpPr>
        <p:spPr>
          <a:xfrm>
            <a:off x="7010240"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Update incident</a:t>
            </a:r>
          </a:p>
        </p:txBody>
      </p:sp>
      <p:sp>
        <p:nvSpPr>
          <p:cNvPr id="169" name="Rounded Rectangle 168"/>
          <p:cNvSpPr/>
          <p:nvPr/>
        </p:nvSpPr>
        <p:spPr>
          <a:xfrm>
            <a:off x="7994546"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Close incident</a:t>
            </a:r>
          </a:p>
        </p:txBody>
      </p:sp>
      <p:cxnSp>
        <p:nvCxnSpPr>
          <p:cNvPr id="172" name="Straight Arrow Connector 171"/>
          <p:cNvCxnSpPr>
            <a:stCxn id="165" idx="3"/>
          </p:cNvCxnSpPr>
          <p:nvPr/>
        </p:nvCxnSpPr>
        <p:spPr>
          <a:xfrm flipV="1">
            <a:off x="4617306" y="5171073"/>
            <a:ext cx="500020" cy="641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3" name="Straight Arrow Connector 172"/>
          <p:cNvCxnSpPr/>
          <p:nvPr/>
        </p:nvCxnSpPr>
        <p:spPr>
          <a:xfrm>
            <a:off x="5785437" y="5171072"/>
            <a:ext cx="302728" cy="6238"/>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4" name="Straight Arrow Connector 173"/>
          <p:cNvCxnSpPr/>
          <p:nvPr/>
        </p:nvCxnSpPr>
        <p:spPr>
          <a:xfrm flipV="1">
            <a:off x="6756275" y="5171725"/>
            <a:ext cx="253975" cy="4935"/>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5" name="Straight Arrow Connector 174"/>
          <p:cNvCxnSpPr/>
          <p:nvPr/>
        </p:nvCxnSpPr>
        <p:spPr>
          <a:xfrm>
            <a:off x="7678358" y="5171725"/>
            <a:ext cx="316197" cy="4935"/>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77" name="Rounded Rectangle 176"/>
          <p:cNvSpPr/>
          <p:nvPr/>
        </p:nvSpPr>
        <p:spPr>
          <a:xfrm>
            <a:off x="8274361" y="3831637"/>
            <a:ext cx="976878" cy="383771"/>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Inform change management</a:t>
            </a:r>
          </a:p>
        </p:txBody>
      </p:sp>
      <p:sp>
        <p:nvSpPr>
          <p:cNvPr id="79" name="TextBox 54"/>
          <p:cNvSpPr txBox="1"/>
          <p:nvPr/>
        </p:nvSpPr>
        <p:spPr>
          <a:xfrm>
            <a:off x="2178178" y="2113200"/>
            <a:ext cx="622286" cy="415498"/>
          </a:xfrm>
          <a:prstGeom prst="rect">
            <a:avLst/>
          </a:prstGeom>
          <a:noFill/>
        </p:spPr>
        <p:txBody>
          <a:bodyPr wrap="none" rtlCol="0">
            <a:spAutoFit/>
          </a:bodyPr>
          <a:lstStyle/>
          <a:p>
            <a:pPr algn="ctr"/>
            <a:r>
              <a:rPr lang="en-US" sz="1050" dirty="0">
                <a:latin typeface="Roboto Condensed Light" panose="02000000000000000000" pitchFamily="2" charset="0"/>
              </a:rPr>
              <a:t>Product </a:t>
            </a:r>
          </a:p>
          <a:p>
            <a:pPr algn="ctr"/>
            <a:r>
              <a:rPr lang="en-US" sz="1050" dirty="0">
                <a:latin typeface="Roboto Condensed Light" panose="02000000000000000000" pitchFamily="2" charset="0"/>
              </a:rPr>
              <a:t>owner</a:t>
            </a:r>
          </a:p>
        </p:txBody>
      </p:sp>
      <p:pic>
        <p:nvPicPr>
          <p:cNvPr id="8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3279" y="2074089"/>
            <a:ext cx="233094" cy="509300"/>
          </a:xfrm>
          <a:prstGeom prst="rect">
            <a:avLst/>
          </a:prstGeom>
        </p:spPr>
      </p:pic>
      <p:grpSp>
        <p:nvGrpSpPr>
          <p:cNvPr id="81" name="Group 61"/>
          <p:cNvGrpSpPr/>
          <p:nvPr/>
        </p:nvGrpSpPr>
        <p:grpSpPr>
          <a:xfrm>
            <a:off x="9006780" y="1824473"/>
            <a:ext cx="415779" cy="514656"/>
            <a:chOff x="3455876" y="1448780"/>
            <a:chExt cx="660974" cy="1008112"/>
          </a:xfrm>
          <a:solidFill>
            <a:schemeClr val="bg1"/>
          </a:solidFill>
        </p:grpSpPr>
        <p:sp>
          <p:nvSpPr>
            <p:cNvPr id="8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8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pic>
        <p:nvPicPr>
          <p:cNvPr id="93"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86032" y="3230256"/>
            <a:ext cx="195886" cy="509300"/>
          </a:xfrm>
          <a:prstGeom prst="rect">
            <a:avLst/>
          </a:prstGeom>
        </p:spPr>
      </p:pic>
      <p:cxnSp>
        <p:nvCxnSpPr>
          <p:cNvPr id="104" name="Shape 74"/>
          <p:cNvCxnSpPr>
            <a:stCxn id="228" idx="3"/>
            <a:endCxn id="457" idx="1"/>
          </p:cNvCxnSpPr>
          <p:nvPr/>
        </p:nvCxnSpPr>
        <p:spPr>
          <a:xfrm flipH="1">
            <a:off x="3831638" y="2070063"/>
            <a:ext cx="4923760" cy="571531"/>
          </a:xfrm>
          <a:prstGeom prst="bentConnector5">
            <a:avLst>
              <a:gd name="adj1" fmla="val -4643"/>
              <a:gd name="adj2" fmla="val 50000"/>
              <a:gd name="adj3" fmla="val 104643"/>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80" name="TextBox 72"/>
          <p:cNvSpPr txBox="1"/>
          <p:nvPr/>
        </p:nvSpPr>
        <p:spPr>
          <a:xfrm>
            <a:off x="9701744" y="2304411"/>
            <a:ext cx="882105" cy="784830"/>
          </a:xfrm>
          <a:prstGeom prst="rect">
            <a:avLst/>
          </a:prstGeom>
          <a:solidFill>
            <a:srgbClr val="FFFF00"/>
          </a:solidFill>
        </p:spPr>
        <p:txBody>
          <a:bodyPr wrap="square" rtlCol="0">
            <a:spAutoFit/>
          </a:bodyPr>
          <a:lstStyle/>
          <a:p>
            <a:pPr algn="ctr"/>
            <a:r>
              <a:rPr lang="en-US" sz="900" dirty="0">
                <a:latin typeface="Roboto Condensed Light" panose="02000000000000000000" pitchFamily="2" charset="0"/>
              </a:rPr>
              <a:t>Partially automated code, test, build, deployment</a:t>
            </a:r>
          </a:p>
        </p:txBody>
      </p:sp>
      <p:pic>
        <p:nvPicPr>
          <p:cNvPr id="185"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7230" y="3225837"/>
            <a:ext cx="195886" cy="509300"/>
          </a:xfrm>
          <a:prstGeom prst="rect">
            <a:avLst/>
          </a:prstGeom>
        </p:spPr>
      </p:pic>
      <p:grpSp>
        <p:nvGrpSpPr>
          <p:cNvPr id="186" name="Group 185"/>
          <p:cNvGrpSpPr/>
          <p:nvPr/>
        </p:nvGrpSpPr>
        <p:grpSpPr>
          <a:xfrm>
            <a:off x="7266210" y="3040796"/>
            <a:ext cx="801716" cy="518102"/>
            <a:chOff x="6393051" y="2183276"/>
            <a:chExt cx="825474" cy="518102"/>
          </a:xfrm>
        </p:grpSpPr>
        <p:sp>
          <p:nvSpPr>
            <p:cNvPr id="187" name="Diamond 18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88" name="TextBox 18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Works?</a:t>
              </a:r>
            </a:p>
          </p:txBody>
        </p:sp>
      </p:grpSp>
      <p:pic>
        <p:nvPicPr>
          <p:cNvPr id="19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2013" y="3407663"/>
            <a:ext cx="233094" cy="509300"/>
          </a:xfrm>
          <a:prstGeom prst="rect">
            <a:avLst/>
          </a:prstGeom>
        </p:spPr>
      </p:pic>
      <p:sp>
        <p:nvSpPr>
          <p:cNvPr id="196" name="TextBox 54"/>
          <p:cNvSpPr txBox="1"/>
          <p:nvPr/>
        </p:nvSpPr>
        <p:spPr>
          <a:xfrm>
            <a:off x="2116529" y="4404994"/>
            <a:ext cx="646331" cy="415498"/>
          </a:xfrm>
          <a:prstGeom prst="rect">
            <a:avLst/>
          </a:prstGeom>
          <a:noFill/>
        </p:spPr>
        <p:txBody>
          <a:bodyPr wrap="none" rtlCol="0">
            <a:spAutoFit/>
          </a:bodyPr>
          <a:lstStyle/>
          <a:p>
            <a:pPr algn="ctr"/>
            <a:r>
              <a:rPr lang="en-US" sz="1050" dirty="0">
                <a:latin typeface="Roboto Condensed Light" panose="02000000000000000000" pitchFamily="2" charset="0"/>
              </a:rPr>
              <a:t>Release</a:t>
            </a:r>
          </a:p>
          <a:p>
            <a:pPr algn="ctr"/>
            <a:r>
              <a:rPr lang="en-US" sz="1050" dirty="0">
                <a:latin typeface="Roboto Condensed Light" panose="02000000000000000000" pitchFamily="2" charset="0"/>
              </a:rPr>
              <a:t>manager</a:t>
            </a:r>
          </a:p>
        </p:txBody>
      </p:sp>
      <p:pic>
        <p:nvPicPr>
          <p:cNvPr id="197"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0763" y="4358093"/>
            <a:ext cx="195886" cy="509300"/>
          </a:xfrm>
          <a:prstGeom prst="rect">
            <a:avLst/>
          </a:prstGeom>
        </p:spPr>
      </p:pic>
      <p:grpSp>
        <p:nvGrpSpPr>
          <p:cNvPr id="198" name="Group 197"/>
          <p:cNvGrpSpPr/>
          <p:nvPr/>
        </p:nvGrpSpPr>
        <p:grpSpPr>
          <a:xfrm>
            <a:off x="4934425" y="4353692"/>
            <a:ext cx="801716" cy="518102"/>
            <a:chOff x="6393051" y="2183276"/>
            <a:chExt cx="825474" cy="518102"/>
          </a:xfrm>
        </p:grpSpPr>
        <p:sp>
          <p:nvSpPr>
            <p:cNvPr id="199" name="Diamond 198"/>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200" name="TextBox 199"/>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grpSp>
        <p:nvGrpSpPr>
          <p:cNvPr id="201" name="Group 61"/>
          <p:cNvGrpSpPr/>
          <p:nvPr/>
        </p:nvGrpSpPr>
        <p:grpSpPr>
          <a:xfrm>
            <a:off x="9944337" y="3073950"/>
            <a:ext cx="415779" cy="514656"/>
            <a:chOff x="3455876" y="1448780"/>
            <a:chExt cx="660974" cy="1008112"/>
          </a:xfrm>
          <a:solidFill>
            <a:schemeClr val="bg1"/>
          </a:solidFill>
        </p:grpSpPr>
        <p:sp>
          <p:nvSpPr>
            <p:cNvPr id="20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0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cxnSp>
        <p:nvCxnSpPr>
          <p:cNvPr id="208" name="Straight Arrow Connector 207"/>
          <p:cNvCxnSpPr>
            <a:stCxn id="125" idx="3"/>
            <a:endCxn id="126" idx="1"/>
          </p:cNvCxnSpPr>
          <p:nvPr/>
        </p:nvCxnSpPr>
        <p:spPr>
          <a:xfrm>
            <a:off x="6191464" y="3299847"/>
            <a:ext cx="20577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16" name="Straight Arrow Connector 215"/>
          <p:cNvCxnSpPr>
            <a:stCxn id="199" idx="3"/>
            <a:endCxn id="149" idx="1"/>
          </p:cNvCxnSpPr>
          <p:nvPr/>
        </p:nvCxnSpPr>
        <p:spPr>
          <a:xfrm>
            <a:off x="5612945" y="4612743"/>
            <a:ext cx="1884057"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17" name="Shape 74"/>
          <p:cNvCxnSpPr>
            <a:stCxn id="169" idx="3"/>
            <a:endCxn id="165" idx="2"/>
          </p:cNvCxnSpPr>
          <p:nvPr/>
        </p:nvCxnSpPr>
        <p:spPr>
          <a:xfrm flipH="1">
            <a:off x="4274320" y="5177483"/>
            <a:ext cx="4388337" cy="182880"/>
          </a:xfrm>
          <a:prstGeom prst="bentConnector4">
            <a:avLst>
              <a:gd name="adj1" fmla="val -5059"/>
              <a:gd name="adj2" fmla="val 225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18" name="TextBox 72"/>
          <p:cNvSpPr txBox="1"/>
          <p:nvPr/>
        </p:nvSpPr>
        <p:spPr>
          <a:xfrm>
            <a:off x="9678297" y="3589467"/>
            <a:ext cx="967465" cy="784830"/>
          </a:xfrm>
          <a:prstGeom prst="rect">
            <a:avLst/>
          </a:prstGeom>
          <a:noFill/>
        </p:spPr>
        <p:txBody>
          <a:bodyPr wrap="square" rtlCol="0">
            <a:spAutoFit/>
          </a:bodyPr>
          <a:lstStyle/>
          <a:p>
            <a:pPr algn="ctr"/>
            <a:r>
              <a:rPr lang="en-US" sz="900" dirty="0">
                <a:latin typeface="Roboto Condensed Light" panose="02000000000000000000" pitchFamily="2" charset="0"/>
              </a:rPr>
              <a:t>Update documentation required to enhance and support</a:t>
            </a:r>
          </a:p>
        </p:txBody>
      </p:sp>
      <p:sp>
        <p:nvSpPr>
          <p:cNvPr id="233" name="Rounded Rectangle 232"/>
          <p:cNvSpPr/>
          <p:nvPr/>
        </p:nvSpPr>
        <p:spPr>
          <a:xfrm>
            <a:off x="3912188" y="4438302"/>
            <a:ext cx="850162"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Build deployment plan</a:t>
            </a:r>
          </a:p>
        </p:txBody>
      </p:sp>
      <p:cxnSp>
        <p:nvCxnSpPr>
          <p:cNvPr id="234" name="Straight Arrow Connector 233"/>
          <p:cNvCxnSpPr>
            <a:stCxn id="233" idx="3"/>
            <a:endCxn id="199" idx="1"/>
          </p:cNvCxnSpPr>
          <p:nvPr/>
        </p:nvCxnSpPr>
        <p:spPr>
          <a:xfrm>
            <a:off x="4762350" y="4612743"/>
            <a:ext cx="28254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grpSp>
        <p:nvGrpSpPr>
          <p:cNvPr id="235" name="Group 61"/>
          <p:cNvGrpSpPr/>
          <p:nvPr/>
        </p:nvGrpSpPr>
        <p:grpSpPr>
          <a:xfrm>
            <a:off x="9006780" y="4920155"/>
            <a:ext cx="415779" cy="514656"/>
            <a:chOff x="3455876" y="1448780"/>
            <a:chExt cx="660974" cy="1008112"/>
          </a:xfrm>
          <a:solidFill>
            <a:schemeClr val="bg1"/>
          </a:solidFill>
        </p:grpSpPr>
        <p:sp>
          <p:nvSpPr>
            <p:cNvPr id="236"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37"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38"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39"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40"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41"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42" name="TextBox 72"/>
          <p:cNvSpPr txBox="1"/>
          <p:nvPr/>
        </p:nvSpPr>
        <p:spPr>
          <a:xfrm>
            <a:off x="9726187" y="4923569"/>
            <a:ext cx="882105" cy="507831"/>
          </a:xfrm>
          <a:prstGeom prst="rect">
            <a:avLst/>
          </a:prstGeom>
          <a:noFill/>
        </p:spPr>
        <p:txBody>
          <a:bodyPr wrap="square" rtlCol="0">
            <a:spAutoFit/>
          </a:bodyPr>
          <a:lstStyle/>
          <a:p>
            <a:pPr algn="ctr"/>
            <a:r>
              <a:rPr lang="en-US" sz="900" dirty="0">
                <a:latin typeface="Roboto Condensed Light" panose="02000000000000000000" pitchFamily="2" charset="0"/>
              </a:rPr>
              <a:t>Incidents, issues, problems</a:t>
            </a:r>
          </a:p>
        </p:txBody>
      </p:sp>
      <p:cxnSp>
        <p:nvCxnSpPr>
          <p:cNvPr id="243" name="Shape 74"/>
          <p:cNvCxnSpPr>
            <a:stCxn id="149" idx="3"/>
            <a:endCxn id="165" idx="1"/>
          </p:cNvCxnSpPr>
          <p:nvPr/>
        </p:nvCxnSpPr>
        <p:spPr>
          <a:xfrm flipH="1">
            <a:off x="3931330" y="4612743"/>
            <a:ext cx="4233780" cy="564740"/>
          </a:xfrm>
          <a:prstGeom prst="bentConnector5">
            <a:avLst>
              <a:gd name="adj1" fmla="val -5244"/>
              <a:gd name="adj2" fmla="val 49253"/>
              <a:gd name="adj3" fmla="val 105244"/>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44" name="TextBox 54"/>
          <p:cNvSpPr txBox="1"/>
          <p:nvPr/>
        </p:nvSpPr>
        <p:spPr>
          <a:xfrm>
            <a:off x="2074552" y="5050525"/>
            <a:ext cx="732893" cy="253916"/>
          </a:xfrm>
          <a:prstGeom prst="rect">
            <a:avLst/>
          </a:prstGeom>
          <a:noFill/>
        </p:spPr>
        <p:txBody>
          <a:bodyPr wrap="none" rtlCol="0">
            <a:spAutoFit/>
          </a:bodyPr>
          <a:lstStyle/>
          <a:p>
            <a:pPr algn="ctr"/>
            <a:r>
              <a:rPr lang="en-US" sz="1050" dirty="0">
                <a:latin typeface="Roboto Condensed Light" panose="02000000000000000000" pitchFamily="2" charset="0"/>
              </a:rPr>
              <a:t>Operations</a:t>
            </a:r>
          </a:p>
        </p:txBody>
      </p:sp>
      <p:pic>
        <p:nvPicPr>
          <p:cNvPr id="245"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224" y="4922833"/>
            <a:ext cx="233094" cy="509300"/>
          </a:xfrm>
          <a:prstGeom prst="rect">
            <a:avLst/>
          </a:prstGeom>
        </p:spPr>
      </p:pic>
      <p:sp>
        <p:nvSpPr>
          <p:cNvPr id="249" name="Rounded Rectangle 248"/>
          <p:cNvSpPr/>
          <p:nvPr/>
        </p:nvSpPr>
        <p:spPr>
          <a:xfrm>
            <a:off x="5242985" y="1265029"/>
            <a:ext cx="76263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epic backlog </a:t>
            </a:r>
          </a:p>
        </p:txBody>
      </p:sp>
      <p:sp>
        <p:nvSpPr>
          <p:cNvPr id="250" name="Rounded Rectangle 249"/>
          <p:cNvSpPr/>
          <p:nvPr/>
        </p:nvSpPr>
        <p:spPr>
          <a:xfrm>
            <a:off x="6288577" y="1265029"/>
            <a:ext cx="720724"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product roadmap</a:t>
            </a:r>
          </a:p>
        </p:txBody>
      </p:sp>
      <p:cxnSp>
        <p:nvCxnSpPr>
          <p:cNvPr id="252" name="Straight Arrow Connector 251"/>
          <p:cNvCxnSpPr>
            <a:stCxn id="249" idx="3"/>
            <a:endCxn id="250" idx="1"/>
          </p:cNvCxnSpPr>
          <p:nvPr/>
        </p:nvCxnSpPr>
        <p:spPr>
          <a:xfrm>
            <a:off x="6005621" y="1447909"/>
            <a:ext cx="28295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53" name="Straight Arrow Connector 252"/>
          <p:cNvCxnSpPr>
            <a:stCxn id="250" idx="3"/>
            <a:endCxn id="267" idx="1"/>
          </p:cNvCxnSpPr>
          <p:nvPr/>
        </p:nvCxnSpPr>
        <p:spPr>
          <a:xfrm>
            <a:off x="7009302" y="1447909"/>
            <a:ext cx="267103"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grpSp>
        <p:nvGrpSpPr>
          <p:cNvPr id="258" name="Group 61"/>
          <p:cNvGrpSpPr/>
          <p:nvPr/>
        </p:nvGrpSpPr>
        <p:grpSpPr>
          <a:xfrm>
            <a:off x="9006780" y="1190581"/>
            <a:ext cx="415779" cy="514656"/>
            <a:chOff x="3455876" y="1448780"/>
            <a:chExt cx="660974" cy="1008112"/>
          </a:xfrm>
          <a:solidFill>
            <a:schemeClr val="bg1"/>
          </a:solidFill>
        </p:grpSpPr>
        <p:sp>
          <p:nvSpPr>
            <p:cNvPr id="259"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60"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1"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2"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3"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4"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65" name="TextBox 72"/>
          <p:cNvSpPr txBox="1"/>
          <p:nvPr/>
        </p:nvSpPr>
        <p:spPr>
          <a:xfrm>
            <a:off x="9711087" y="1296688"/>
            <a:ext cx="918633" cy="784830"/>
          </a:xfrm>
          <a:prstGeom prst="rect">
            <a:avLst/>
          </a:prstGeom>
          <a:noFill/>
        </p:spPr>
        <p:txBody>
          <a:bodyPr wrap="square" rtlCol="0">
            <a:spAutoFit/>
          </a:bodyPr>
          <a:lstStyle/>
          <a:p>
            <a:pPr algn="ctr"/>
            <a:r>
              <a:rPr lang="en-US" sz="900" dirty="0">
                <a:latin typeface="Roboto Condensed Light" panose="02000000000000000000" pitchFamily="2" charset="0"/>
              </a:rPr>
              <a:t>Product backlog, product roadmap, status reports</a:t>
            </a:r>
          </a:p>
        </p:txBody>
      </p:sp>
      <p:grpSp>
        <p:nvGrpSpPr>
          <p:cNvPr id="266" name="Group 265"/>
          <p:cNvGrpSpPr/>
          <p:nvPr/>
        </p:nvGrpSpPr>
        <p:grpSpPr>
          <a:xfrm>
            <a:off x="7165939" y="1188858"/>
            <a:ext cx="801716" cy="518102"/>
            <a:chOff x="6393051" y="2183276"/>
            <a:chExt cx="825474" cy="518102"/>
          </a:xfrm>
        </p:grpSpPr>
        <p:sp>
          <p:nvSpPr>
            <p:cNvPr id="267" name="Diamond 26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268" name="TextBox 26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cxnSp>
        <p:nvCxnSpPr>
          <p:cNvPr id="269" name="Shape 74"/>
          <p:cNvCxnSpPr>
            <a:stCxn id="267" idx="3"/>
            <a:endCxn id="455" idx="1"/>
          </p:cNvCxnSpPr>
          <p:nvPr/>
        </p:nvCxnSpPr>
        <p:spPr>
          <a:xfrm flipH="1">
            <a:off x="3777593" y="1447909"/>
            <a:ext cx="4066864" cy="633566"/>
          </a:xfrm>
          <a:prstGeom prst="bentConnector5">
            <a:avLst>
              <a:gd name="adj1" fmla="val -5621"/>
              <a:gd name="adj2" fmla="val 56011"/>
              <a:gd name="adj3" fmla="val 10562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73" name="TextBox 72"/>
          <p:cNvSpPr txBox="1"/>
          <p:nvPr/>
        </p:nvSpPr>
        <p:spPr>
          <a:xfrm>
            <a:off x="9717456" y="4428077"/>
            <a:ext cx="882105" cy="369332"/>
          </a:xfrm>
          <a:prstGeom prst="rect">
            <a:avLst/>
          </a:prstGeom>
          <a:noFill/>
        </p:spPr>
        <p:txBody>
          <a:bodyPr wrap="square" rtlCol="0">
            <a:spAutoFit/>
          </a:bodyPr>
          <a:lstStyle/>
          <a:p>
            <a:pPr algn="ctr"/>
            <a:r>
              <a:rPr lang="en-US" sz="900" dirty="0">
                <a:latin typeface="Roboto Condensed Light" panose="02000000000000000000" pitchFamily="2" charset="0"/>
              </a:rPr>
              <a:t>Deployment report</a:t>
            </a:r>
          </a:p>
        </p:txBody>
      </p:sp>
      <p:grpSp>
        <p:nvGrpSpPr>
          <p:cNvPr id="219" name="Group 61"/>
          <p:cNvGrpSpPr/>
          <p:nvPr/>
        </p:nvGrpSpPr>
        <p:grpSpPr>
          <a:xfrm>
            <a:off x="3879415" y="4302202"/>
            <a:ext cx="168423" cy="241261"/>
            <a:chOff x="3455876" y="1448780"/>
            <a:chExt cx="660974" cy="1008112"/>
          </a:xfrm>
          <a:solidFill>
            <a:schemeClr val="bg1"/>
          </a:solidFill>
        </p:grpSpPr>
        <p:sp>
          <p:nvSpPr>
            <p:cNvPr id="220"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21"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2"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3"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4"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25"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97" name="TextBox 296"/>
          <p:cNvSpPr txBox="1"/>
          <p:nvPr/>
        </p:nvSpPr>
        <p:spPr>
          <a:xfrm>
            <a:off x="1698938" y="5565344"/>
            <a:ext cx="8887745" cy="938719"/>
          </a:xfrm>
          <a:prstGeom prst="rect">
            <a:avLst/>
          </a:prstGeom>
        </p:spPr>
        <p:txBody>
          <a:bodyPr wrap="square" rtlCol="0">
            <a:spAutoFit/>
          </a:bodyPr>
          <a:lstStyle/>
          <a:p>
            <a:pPr marL="171450" indent="-171450">
              <a:buFont typeface="Arial" panose="020B0604020202020204" pitchFamily="34" charset="0"/>
              <a:buChar char="•"/>
            </a:pPr>
            <a:r>
              <a:rPr lang="en-US" sz="1100" dirty="0">
                <a:latin typeface="Roboto Condensed Light" panose="02000000000000000000" pitchFamily="2" charset="0"/>
              </a:rPr>
              <a:t>Business users are closely integrated through regularly scheduled demos (e.g. every two weeks).</a:t>
            </a:r>
          </a:p>
          <a:p>
            <a:pPr marL="171450" indent="-171450">
              <a:buFont typeface="Arial" panose="020B0604020202020204" pitchFamily="34" charset="0"/>
              <a:buChar char="•"/>
            </a:pPr>
            <a:r>
              <a:rPr lang="en-US" sz="1100" b="1" dirty="0">
                <a:latin typeface="Roboto Condensed Light" panose="02000000000000000000" pitchFamily="2" charset="0"/>
              </a:rPr>
              <a:t>Team is fully cross-functional</a:t>
            </a:r>
            <a:r>
              <a:rPr lang="en-US" sz="1100" dirty="0">
                <a:latin typeface="Roboto Condensed Light" panose="02000000000000000000" pitchFamily="2" charset="0"/>
              </a:rPr>
              <a:t> and collaborates</a:t>
            </a:r>
            <a:r>
              <a:rPr lang="en-US" sz="1100" b="1" i="1" dirty="0">
                <a:latin typeface="Roboto Condensed Light" panose="02000000000000000000" pitchFamily="2" charset="0"/>
              </a:rPr>
              <a:t> </a:t>
            </a:r>
            <a:r>
              <a:rPr lang="en-US" sz="1100" dirty="0">
                <a:latin typeface="Roboto Condensed Light" panose="02000000000000000000" pitchFamily="2" charset="0"/>
              </a:rPr>
              <a:t>to plan, define, design, build, and test the code supported by specialists.</a:t>
            </a:r>
          </a:p>
          <a:p>
            <a:pPr marL="171450" indent="-171450">
              <a:buFont typeface="Arial" panose="020B0604020202020204" pitchFamily="34" charset="0"/>
              <a:buChar char="•"/>
            </a:pPr>
            <a:r>
              <a:rPr lang="en-US" sz="1100" dirty="0">
                <a:latin typeface="Roboto Condensed Light" panose="02000000000000000000" pitchFamily="2" charset="0"/>
              </a:rPr>
              <a:t>Documentation is focused on future development and operations needs.</a:t>
            </a:r>
          </a:p>
          <a:p>
            <a:pPr marL="171450" indent="-171450">
              <a:buFont typeface="Arial" panose="020B0604020202020204" pitchFamily="34" charset="0"/>
              <a:buChar char="•"/>
            </a:pPr>
            <a:r>
              <a:rPr lang="en-US" sz="1100" dirty="0">
                <a:latin typeface="Roboto Condensed Light" panose="02000000000000000000" pitchFamily="2" charset="0"/>
              </a:rPr>
              <a:t>Change is built into the process to </a:t>
            </a:r>
            <a:r>
              <a:rPr lang="en-US" sz="1100" b="1" dirty="0">
                <a:latin typeface="Roboto Condensed Light" panose="02000000000000000000" pitchFamily="2" charset="0"/>
              </a:rPr>
              <a:t>allow the team to respond to change dynamically.</a:t>
            </a:r>
          </a:p>
          <a:p>
            <a:pPr marL="171450" indent="-171450">
              <a:buFont typeface="Arial" panose="020B0604020202020204" pitchFamily="34" charset="0"/>
              <a:buChar char="•"/>
            </a:pPr>
            <a:r>
              <a:rPr lang="en-US" sz="1100" b="1" dirty="0">
                <a:latin typeface="Roboto Condensed Light" panose="02000000000000000000" pitchFamily="2" charset="0"/>
              </a:rPr>
              <a:t>Explore automation for application development </a:t>
            </a:r>
            <a:r>
              <a:rPr lang="en-US" sz="1100" dirty="0">
                <a:latin typeface="Roboto Condensed Light" panose="02000000000000000000" pitchFamily="2" charset="0"/>
              </a:rPr>
              <a:t>(e.g. automated regression testing).</a:t>
            </a:r>
          </a:p>
        </p:txBody>
      </p:sp>
      <p:sp>
        <p:nvSpPr>
          <p:cNvPr id="3" name="Rounded Rectangle 2"/>
          <p:cNvSpPr/>
          <p:nvPr/>
        </p:nvSpPr>
        <p:spPr>
          <a:xfrm>
            <a:off x="1642026" y="1146785"/>
            <a:ext cx="8931880" cy="1179888"/>
          </a:xfrm>
          <a:prstGeom prst="roundRect">
            <a:avLst/>
          </a:prstGeom>
          <a:noFill/>
          <a:ln>
            <a:solidFill>
              <a:schemeClr val="accent1">
                <a:shade val="50000"/>
                <a:alpha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4" name="Rounded Rectangle 193"/>
          <p:cNvSpPr/>
          <p:nvPr/>
        </p:nvSpPr>
        <p:spPr>
          <a:xfrm>
            <a:off x="1642026" y="2353067"/>
            <a:ext cx="8973003" cy="1968448"/>
          </a:xfrm>
          <a:prstGeom prst="roundRect">
            <a:avLst/>
          </a:prstGeom>
          <a:noFill/>
          <a:ln>
            <a:solidFill>
              <a:srgbClr val="92D05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5" name="Rounded Rectangle 194"/>
          <p:cNvSpPr/>
          <p:nvPr/>
        </p:nvSpPr>
        <p:spPr>
          <a:xfrm>
            <a:off x="1683148" y="4338943"/>
            <a:ext cx="8931880" cy="1179888"/>
          </a:xfrm>
          <a:prstGeom prst="roundRect">
            <a:avLst/>
          </a:prstGeom>
          <a:noFill/>
          <a:ln>
            <a:solidFill>
              <a:srgbClr val="C0000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4" name="TextBox 3"/>
          <p:cNvSpPr txBox="1"/>
          <p:nvPr/>
        </p:nvSpPr>
        <p:spPr>
          <a:xfrm rot="16200000">
            <a:off x="1330966" y="1605924"/>
            <a:ext cx="856997" cy="261610"/>
          </a:xfrm>
          <a:prstGeom prst="rect">
            <a:avLst/>
          </a:prstGeom>
        </p:spPr>
        <p:txBody>
          <a:bodyPr wrap="square" rtlCol="0">
            <a:spAutoFit/>
          </a:bodyPr>
          <a:lstStyle/>
          <a:p>
            <a:pPr algn="ctr"/>
            <a:r>
              <a:rPr lang="en-US" sz="1050" b="1" dirty="0">
                <a:latin typeface="Roboto Condensed Light" panose="02000000000000000000" pitchFamily="2" charset="0"/>
              </a:rPr>
              <a:t>Business</a:t>
            </a:r>
          </a:p>
        </p:txBody>
      </p:sp>
      <p:sp>
        <p:nvSpPr>
          <p:cNvPr id="226" name="TextBox 225"/>
          <p:cNvSpPr txBox="1"/>
          <p:nvPr/>
        </p:nvSpPr>
        <p:spPr>
          <a:xfrm rot="16200000">
            <a:off x="1248385" y="3210333"/>
            <a:ext cx="1022159" cy="253916"/>
          </a:xfrm>
          <a:prstGeom prst="rect">
            <a:avLst/>
          </a:prstGeom>
        </p:spPr>
        <p:txBody>
          <a:bodyPr wrap="square" rtlCol="0">
            <a:spAutoFit/>
          </a:bodyPr>
          <a:lstStyle/>
          <a:p>
            <a:pPr algn="ctr"/>
            <a:r>
              <a:rPr lang="en-US" sz="1050" b="1" dirty="0">
                <a:latin typeface="Roboto Condensed Light" panose="02000000000000000000" pitchFamily="2" charset="0"/>
              </a:rPr>
              <a:t>Development</a:t>
            </a:r>
          </a:p>
        </p:txBody>
      </p:sp>
      <p:sp>
        <p:nvSpPr>
          <p:cNvPr id="229" name="TextBox 228"/>
          <p:cNvSpPr txBox="1"/>
          <p:nvPr/>
        </p:nvSpPr>
        <p:spPr>
          <a:xfrm rot="16200000">
            <a:off x="1314804" y="4801929"/>
            <a:ext cx="889318" cy="253916"/>
          </a:xfrm>
          <a:prstGeom prst="rect">
            <a:avLst/>
          </a:prstGeom>
        </p:spPr>
        <p:txBody>
          <a:bodyPr wrap="square" rtlCol="0">
            <a:spAutoFit/>
          </a:bodyPr>
          <a:lstStyle/>
          <a:p>
            <a:pPr algn="ctr"/>
            <a:r>
              <a:rPr lang="en-US" sz="1050" b="1" dirty="0">
                <a:latin typeface="Roboto Condensed Light" panose="02000000000000000000" pitchFamily="2" charset="0"/>
              </a:rPr>
              <a:t>Operations</a:t>
            </a:r>
          </a:p>
        </p:txBody>
      </p:sp>
      <p:sp>
        <p:nvSpPr>
          <p:cNvPr id="227" name="TextBox 54"/>
          <p:cNvSpPr txBox="1"/>
          <p:nvPr/>
        </p:nvSpPr>
        <p:spPr>
          <a:xfrm>
            <a:off x="2299427" y="3878824"/>
            <a:ext cx="450764" cy="415498"/>
          </a:xfrm>
          <a:prstGeom prst="rect">
            <a:avLst/>
          </a:prstGeom>
          <a:noFill/>
        </p:spPr>
        <p:txBody>
          <a:bodyPr wrap="none" rtlCol="0">
            <a:spAutoFit/>
          </a:bodyPr>
          <a:lstStyle/>
          <a:p>
            <a:pPr algn="ctr"/>
            <a:r>
              <a:rPr lang="en-US" sz="1050" dirty="0">
                <a:latin typeface="Roboto Condensed Light" panose="02000000000000000000" pitchFamily="2" charset="0"/>
              </a:rPr>
              <a:t>Dev</a:t>
            </a:r>
          </a:p>
          <a:p>
            <a:pPr algn="ctr"/>
            <a:r>
              <a:rPr lang="en-US" sz="1050" dirty="0">
                <a:latin typeface="Roboto Condensed Light" panose="02000000000000000000" pitchFamily="2" charset="0"/>
              </a:rPr>
              <a:t>team</a:t>
            </a:r>
          </a:p>
        </p:txBody>
      </p:sp>
      <p:sp>
        <p:nvSpPr>
          <p:cNvPr id="228" name="Rounded Rectangle 227"/>
          <p:cNvSpPr/>
          <p:nvPr/>
        </p:nvSpPr>
        <p:spPr>
          <a:xfrm>
            <a:off x="8014930" y="1887182"/>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sprint backlog</a:t>
            </a:r>
          </a:p>
        </p:txBody>
      </p:sp>
      <p:cxnSp>
        <p:nvCxnSpPr>
          <p:cNvPr id="230" name="Straight Arrow Connector 229"/>
          <p:cNvCxnSpPr>
            <a:stCxn id="154" idx="3"/>
          </p:cNvCxnSpPr>
          <p:nvPr/>
        </p:nvCxnSpPr>
        <p:spPr>
          <a:xfrm flipV="1">
            <a:off x="7722393" y="2070063"/>
            <a:ext cx="292536" cy="11738"/>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51" name="Snip Single Corner Rectangle 62"/>
          <p:cNvSpPr/>
          <p:nvPr/>
        </p:nvSpPr>
        <p:spPr>
          <a:xfrm>
            <a:off x="4718900" y="2383670"/>
            <a:ext cx="415779" cy="438105"/>
          </a:xfrm>
          <a:prstGeom prst="snip1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98" name="TextBox 72"/>
          <p:cNvSpPr txBox="1"/>
          <p:nvPr/>
        </p:nvSpPr>
        <p:spPr>
          <a:xfrm>
            <a:off x="4485736" y="2353699"/>
            <a:ext cx="882105" cy="461665"/>
          </a:xfrm>
          <a:prstGeom prst="rect">
            <a:avLst/>
          </a:prstGeom>
          <a:noFill/>
        </p:spPr>
        <p:txBody>
          <a:bodyPr wrap="square" rtlCol="0">
            <a:spAutoFit/>
          </a:bodyPr>
          <a:lstStyle/>
          <a:p>
            <a:pPr algn="ctr"/>
            <a:r>
              <a:rPr lang="en-US" sz="600" dirty="0">
                <a:latin typeface="Roboto Condensed Light" panose="02000000000000000000" pitchFamily="2" charset="0"/>
              </a:rPr>
              <a:t>Sprint </a:t>
            </a:r>
            <a:br>
              <a:rPr lang="en-US" sz="600" dirty="0">
                <a:latin typeface="Roboto Condensed Light" panose="02000000000000000000" pitchFamily="2" charset="0"/>
              </a:rPr>
            </a:br>
            <a:r>
              <a:rPr lang="en-US" sz="600" dirty="0">
                <a:latin typeface="Roboto Condensed Light" panose="02000000000000000000" pitchFamily="2" charset="0"/>
              </a:rPr>
              <a:t>backlog</a:t>
            </a:r>
          </a:p>
          <a:p>
            <a:pPr algn="ctr"/>
            <a:r>
              <a:rPr lang="en-US" sz="600" dirty="0">
                <a:latin typeface="Roboto Condensed Light" panose="02000000000000000000" pitchFamily="2" charset="0"/>
              </a:rPr>
              <a:t>Item: </a:t>
            </a:r>
          </a:p>
          <a:p>
            <a:pPr algn="ctr"/>
            <a:r>
              <a:rPr lang="en-US" sz="600" dirty="0">
                <a:latin typeface="Roboto Condensed Light" panose="02000000000000000000" pitchFamily="2" charset="0"/>
              </a:rPr>
              <a:t>user story</a:t>
            </a:r>
          </a:p>
        </p:txBody>
      </p:sp>
      <p:cxnSp>
        <p:nvCxnSpPr>
          <p:cNvPr id="299" name="Shape 74"/>
          <p:cNvCxnSpPr>
            <a:stCxn id="251" idx="0"/>
            <a:endCxn id="155" idx="1"/>
          </p:cNvCxnSpPr>
          <p:nvPr/>
        </p:nvCxnSpPr>
        <p:spPr>
          <a:xfrm>
            <a:off x="5134679" y="2602723"/>
            <a:ext cx="194271" cy="33059"/>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301" name="Diamond 300"/>
          <p:cNvSpPr/>
          <p:nvPr/>
        </p:nvSpPr>
        <p:spPr>
          <a:xfrm>
            <a:off x="8248732" y="3038917"/>
            <a:ext cx="568053"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302" name="TextBox 301"/>
          <p:cNvSpPr txBox="1"/>
          <p:nvPr/>
        </p:nvSpPr>
        <p:spPr>
          <a:xfrm>
            <a:off x="8137679" y="3145063"/>
            <a:ext cx="801716" cy="338554"/>
          </a:xfrm>
          <a:prstGeom prst="rect">
            <a:avLst/>
          </a:prstGeom>
        </p:spPr>
        <p:txBody>
          <a:bodyPr wrap="square" rtlCol="0">
            <a:spAutoFit/>
          </a:bodyPr>
          <a:lstStyle/>
          <a:p>
            <a:pPr algn="ctr"/>
            <a:r>
              <a:rPr lang="en-US" sz="800" dirty="0">
                <a:latin typeface="Roboto Condensed Light" panose="02000000000000000000" pitchFamily="2" charset="0"/>
              </a:rPr>
              <a:t>Sprint </a:t>
            </a:r>
            <a:br>
              <a:rPr lang="en-US" sz="800" dirty="0">
                <a:latin typeface="Roboto Condensed Light" panose="02000000000000000000" pitchFamily="2" charset="0"/>
              </a:rPr>
            </a:br>
            <a:r>
              <a:rPr lang="en-US" sz="800" dirty="0">
                <a:latin typeface="Roboto Condensed Light" panose="02000000000000000000" pitchFamily="2" charset="0"/>
              </a:rPr>
              <a:t>done?</a:t>
            </a:r>
          </a:p>
        </p:txBody>
      </p:sp>
      <p:sp>
        <p:nvSpPr>
          <p:cNvPr id="308" name="Rectangle 307"/>
          <p:cNvSpPr/>
          <p:nvPr/>
        </p:nvSpPr>
        <p:spPr>
          <a:xfrm>
            <a:off x="8049809" y="3457290"/>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cxnSp>
        <p:nvCxnSpPr>
          <p:cNvPr id="454" name="Shape 74"/>
          <p:cNvCxnSpPr>
            <a:stCxn id="301" idx="3"/>
            <a:endCxn id="130" idx="1"/>
          </p:cNvCxnSpPr>
          <p:nvPr/>
        </p:nvCxnSpPr>
        <p:spPr>
          <a:xfrm flipH="1">
            <a:off x="5346308" y="3297969"/>
            <a:ext cx="3470477" cy="725553"/>
          </a:xfrm>
          <a:prstGeom prst="bentConnector5">
            <a:avLst>
              <a:gd name="adj1" fmla="val -6587"/>
              <a:gd name="adj2" fmla="val 55249"/>
              <a:gd name="adj3" fmla="val 106587"/>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5" name="Rounded Rectangle 454"/>
          <p:cNvSpPr/>
          <p:nvPr/>
        </p:nvSpPr>
        <p:spPr>
          <a:xfrm>
            <a:off x="3777593" y="1898595"/>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test strategy</a:t>
            </a:r>
          </a:p>
        </p:txBody>
      </p:sp>
      <p:cxnSp>
        <p:nvCxnSpPr>
          <p:cNvPr id="456" name="Straight Arrow Connector 455"/>
          <p:cNvCxnSpPr>
            <a:stCxn id="455" idx="3"/>
            <a:endCxn id="152" idx="1"/>
          </p:cNvCxnSpPr>
          <p:nvPr/>
        </p:nvCxnSpPr>
        <p:spPr>
          <a:xfrm>
            <a:off x="4445704" y="2081475"/>
            <a:ext cx="218943" cy="326"/>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7" name="Rounded Rectangle 456"/>
          <p:cNvSpPr/>
          <p:nvPr/>
        </p:nvSpPr>
        <p:spPr>
          <a:xfrm>
            <a:off x="3831639" y="2458713"/>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Sprint planning</a:t>
            </a:r>
          </a:p>
        </p:txBody>
      </p:sp>
      <p:cxnSp>
        <p:nvCxnSpPr>
          <p:cNvPr id="458" name="Shape 74"/>
          <p:cNvCxnSpPr>
            <a:stCxn id="457" idx="3"/>
          </p:cNvCxnSpPr>
          <p:nvPr/>
        </p:nvCxnSpPr>
        <p:spPr>
          <a:xfrm flipV="1">
            <a:off x="4598101" y="2635781"/>
            <a:ext cx="146726" cy="5812"/>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pic>
        <p:nvPicPr>
          <p:cNvPr id="459"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4913" y="2514512"/>
            <a:ext cx="233094" cy="509300"/>
          </a:xfrm>
          <a:prstGeom prst="rect">
            <a:avLst/>
          </a:prstGeom>
        </p:spPr>
      </p:pic>
      <p:sp>
        <p:nvSpPr>
          <p:cNvPr id="460" name="TextBox 54"/>
          <p:cNvSpPr txBox="1"/>
          <p:nvPr/>
        </p:nvSpPr>
        <p:spPr>
          <a:xfrm>
            <a:off x="2352040" y="2984396"/>
            <a:ext cx="918842" cy="253916"/>
          </a:xfrm>
          <a:prstGeom prst="rect">
            <a:avLst/>
          </a:prstGeom>
          <a:noFill/>
        </p:spPr>
        <p:txBody>
          <a:bodyPr wrap="none" rtlCol="0">
            <a:spAutoFit/>
          </a:bodyPr>
          <a:lstStyle/>
          <a:p>
            <a:pPr algn="ctr"/>
            <a:r>
              <a:rPr lang="en-US" sz="1050" dirty="0">
                <a:latin typeface="Roboto Condensed Light" panose="02000000000000000000" pitchFamily="2" charset="0"/>
              </a:rPr>
              <a:t>Scrum master</a:t>
            </a:r>
          </a:p>
        </p:txBody>
      </p:sp>
      <p:sp>
        <p:nvSpPr>
          <p:cNvPr id="160" name="TextBox 159"/>
          <p:cNvSpPr txBox="1"/>
          <p:nvPr/>
        </p:nvSpPr>
        <p:spPr>
          <a:xfrm>
            <a:off x="2683835" y="1747672"/>
            <a:ext cx="792660" cy="523220"/>
          </a:xfrm>
          <a:prstGeom prst="rect">
            <a:avLst/>
          </a:prstGeom>
          <a:noFill/>
          <a:effectLst/>
        </p:spPr>
        <p:txBody>
          <a:bodyPr wrap="square" rtlCol="0">
            <a:spAutoFit/>
          </a:bodyPr>
          <a:lstStyle/>
          <a:p>
            <a:pPr algn="ctr"/>
            <a:r>
              <a:rPr lang="en-US" sz="1400" b="1" dirty="0">
                <a:latin typeface="Roboto Condensed Light" panose="02000000000000000000" pitchFamily="2" charset="0"/>
              </a:rPr>
              <a:t>Plan, define</a:t>
            </a:r>
          </a:p>
        </p:txBody>
      </p:sp>
      <p:pic>
        <p:nvPicPr>
          <p:cNvPr id="161"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8606" y="1241241"/>
            <a:ext cx="195886" cy="509300"/>
          </a:xfrm>
          <a:prstGeom prst="rect">
            <a:avLst/>
          </a:prstGeom>
        </p:spPr>
      </p:pic>
      <p:sp>
        <p:nvSpPr>
          <p:cNvPr id="170" name="TextBox 54"/>
          <p:cNvSpPr txBox="1"/>
          <p:nvPr/>
        </p:nvSpPr>
        <p:spPr>
          <a:xfrm>
            <a:off x="1864018" y="1272942"/>
            <a:ext cx="1079143" cy="415498"/>
          </a:xfrm>
          <a:prstGeom prst="rect">
            <a:avLst/>
          </a:prstGeom>
          <a:noFill/>
        </p:spPr>
        <p:txBody>
          <a:bodyPr wrap="none" rtlCol="0">
            <a:spAutoFit/>
          </a:bodyPr>
          <a:lstStyle/>
          <a:p>
            <a:pPr algn="ctr"/>
            <a:r>
              <a:rPr lang="en-US" sz="1050" dirty="0">
                <a:latin typeface="Roboto Condensed Light" panose="02000000000000000000" pitchFamily="2" charset="0"/>
              </a:rPr>
              <a:t>Product/portfolio</a:t>
            </a:r>
          </a:p>
          <a:p>
            <a:pPr algn="ctr"/>
            <a:r>
              <a:rPr lang="en-US" sz="1050" dirty="0">
                <a:latin typeface="Roboto Condensed Light" panose="02000000000000000000" pitchFamily="2" charset="0"/>
              </a:rPr>
              <a:t>manager</a:t>
            </a:r>
          </a:p>
        </p:txBody>
      </p:sp>
      <p:sp>
        <p:nvSpPr>
          <p:cNvPr id="181" name="Right Arrow 180"/>
          <p:cNvSpPr/>
          <p:nvPr/>
        </p:nvSpPr>
        <p:spPr>
          <a:xfrm rot="10800000" flipH="1" flipV="1">
            <a:off x="4048399" y="1045711"/>
            <a:ext cx="1186237" cy="833421"/>
          </a:xfrm>
          <a:prstGeom prst="rightArrow">
            <a:avLst>
              <a:gd name="adj1" fmla="val 743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Roboto Condensed Light" panose="02000000000000000000" pitchFamily="2" charset="0"/>
              </a:rPr>
              <a:t>Frequent intake of business needs</a:t>
            </a:r>
          </a:p>
        </p:txBody>
      </p:sp>
    </p:spTree>
    <p:extLst>
      <p:ext uri="{BB962C8B-B14F-4D97-AF65-F5344CB8AC3E}">
        <p14:creationId xmlns:p14="http://schemas.microsoft.com/office/powerpoint/2010/main" val="7682983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286570" y="192224"/>
            <a:ext cx="11522336" cy="1130188"/>
          </a:xfrm>
        </p:spPr>
        <p:txBody>
          <a:bodyPr>
            <a:normAutofit/>
          </a:bodyPr>
          <a:lstStyle/>
          <a:p>
            <a:r>
              <a:rPr lang="en-US" sz="3200" dirty="0"/>
              <a:t>Agile with DevOps SDLC – High frequency iterative delivery of valuable product (e.g. every two weeks)</a:t>
            </a:r>
          </a:p>
        </p:txBody>
      </p:sp>
      <p:grpSp>
        <p:nvGrpSpPr>
          <p:cNvPr id="2" name="Group 1">
            <a:extLst>
              <a:ext uri="{FF2B5EF4-FFF2-40B4-BE49-F238E27FC236}">
                <a16:creationId xmlns:a16="http://schemas.microsoft.com/office/drawing/2014/main" id="{85DB3A7C-2B15-867F-C1A6-2703EDF76166}"/>
              </a:ext>
            </a:extLst>
          </p:cNvPr>
          <p:cNvGrpSpPr/>
          <p:nvPr/>
        </p:nvGrpSpPr>
        <p:grpSpPr>
          <a:xfrm>
            <a:off x="1588243" y="1392552"/>
            <a:ext cx="9017102" cy="5465448"/>
            <a:chOff x="1628660" y="1045711"/>
            <a:chExt cx="9017102" cy="5465448"/>
          </a:xfrm>
        </p:grpSpPr>
        <p:sp>
          <p:nvSpPr>
            <p:cNvPr id="129" name="TextBox 128"/>
            <p:cNvSpPr txBox="1"/>
            <p:nvPr/>
          </p:nvSpPr>
          <p:spPr>
            <a:xfrm>
              <a:off x="1776315" y="4178340"/>
              <a:ext cx="1022327"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27" name="TextBox 126"/>
            <p:cNvSpPr txBox="1"/>
            <p:nvPr/>
          </p:nvSpPr>
          <p:spPr>
            <a:xfrm>
              <a:off x="2816995" y="3916963"/>
              <a:ext cx="786929"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71" name="Circular Arrow 170"/>
            <p:cNvSpPr/>
            <p:nvPr/>
          </p:nvSpPr>
          <p:spPr>
            <a:xfrm rot="5400000">
              <a:off x="6715842" y="1061343"/>
              <a:ext cx="3217619" cy="3245099"/>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76" name="Circular Arrow 175"/>
            <p:cNvSpPr/>
            <p:nvPr/>
          </p:nvSpPr>
          <p:spPr>
            <a:xfrm rot="16200000">
              <a:off x="3267277" y="1104478"/>
              <a:ext cx="3217619" cy="3245099"/>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7" name="Right Arrow 116"/>
            <p:cNvSpPr/>
            <p:nvPr/>
          </p:nvSpPr>
          <p:spPr>
            <a:xfrm>
              <a:off x="2776653" y="4932787"/>
              <a:ext cx="7077806" cy="48939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9" name="TextBox 118"/>
            <p:cNvSpPr txBox="1"/>
            <p:nvPr/>
          </p:nvSpPr>
          <p:spPr>
            <a:xfrm>
              <a:off x="2718609" y="3242961"/>
              <a:ext cx="1047988" cy="738664"/>
            </a:xfrm>
            <a:prstGeom prst="rect">
              <a:avLst/>
            </a:prstGeom>
            <a:noFill/>
            <a:effectLst/>
          </p:spPr>
          <p:txBody>
            <a:bodyPr wrap="square" rtlCol="0">
              <a:spAutoFit/>
            </a:bodyPr>
            <a:lstStyle/>
            <a:p>
              <a:pPr algn="ctr"/>
              <a:r>
                <a:rPr lang="en-US" sz="1400" b="1" dirty="0">
                  <a:latin typeface="Roboto Condensed Light" panose="02000000000000000000" pitchFamily="2" charset="0"/>
                </a:rPr>
                <a:t>Design, build, test, deploy</a:t>
              </a:r>
            </a:p>
          </p:txBody>
        </p:sp>
        <p:sp>
          <p:nvSpPr>
            <p:cNvPr id="123" name="TextBox 122"/>
            <p:cNvSpPr txBox="1"/>
            <p:nvPr/>
          </p:nvSpPr>
          <p:spPr>
            <a:xfrm>
              <a:off x="2816994" y="5023596"/>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Maintain</a:t>
              </a:r>
            </a:p>
          </p:txBody>
        </p:sp>
        <p:sp>
          <p:nvSpPr>
            <p:cNvPr id="125" name="Rounded Rectangle 124"/>
            <p:cNvSpPr/>
            <p:nvPr/>
          </p:nvSpPr>
          <p:spPr>
            <a:xfrm>
              <a:off x="5523354" y="3125406"/>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code</a:t>
              </a:r>
            </a:p>
          </p:txBody>
        </p:sp>
        <p:sp>
          <p:nvSpPr>
            <p:cNvPr id="126" name="Rounded Rectangle 125"/>
            <p:cNvSpPr/>
            <p:nvPr/>
          </p:nvSpPr>
          <p:spPr>
            <a:xfrm>
              <a:off x="6397240" y="3101499"/>
              <a:ext cx="716308" cy="39669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Test</a:t>
              </a:r>
            </a:p>
            <a:p>
              <a:pPr algn="ctr"/>
              <a:r>
                <a:rPr lang="en-US" sz="800" dirty="0">
                  <a:solidFill>
                    <a:schemeClr val="tx1"/>
                  </a:solidFill>
                  <a:latin typeface="Roboto Condensed Light" panose="02000000000000000000" pitchFamily="2" charset="0"/>
                </a:rPr>
                <a:t>code</a:t>
              </a:r>
            </a:p>
          </p:txBody>
        </p:sp>
        <p:sp>
          <p:nvSpPr>
            <p:cNvPr id="128" name="Diamond 127"/>
            <p:cNvSpPr/>
            <p:nvPr/>
          </p:nvSpPr>
          <p:spPr>
            <a:xfrm>
              <a:off x="7671414" y="3168378"/>
              <a:ext cx="517085" cy="348882"/>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30" name="Rounded Rectangle 129"/>
            <p:cNvSpPr/>
            <p:nvPr/>
          </p:nvSpPr>
          <p:spPr>
            <a:xfrm>
              <a:off x="5346307" y="3840641"/>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Review sprint</a:t>
              </a:r>
            </a:p>
          </p:txBody>
        </p:sp>
        <p:sp>
          <p:nvSpPr>
            <p:cNvPr id="131" name="Rounded Rectangle 130"/>
            <p:cNvSpPr/>
            <p:nvPr/>
          </p:nvSpPr>
          <p:spPr>
            <a:xfrm>
              <a:off x="6172054" y="3840641"/>
              <a:ext cx="88544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User demonstration and feedback </a:t>
              </a:r>
            </a:p>
          </p:txBody>
        </p:sp>
        <p:sp>
          <p:nvSpPr>
            <p:cNvPr id="132" name="Rounded Rectangle 131"/>
            <p:cNvSpPr/>
            <p:nvPr/>
          </p:nvSpPr>
          <p:spPr>
            <a:xfrm>
              <a:off x="7226742" y="3840641"/>
              <a:ext cx="850062"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Retrospective (refine process)</a:t>
              </a:r>
            </a:p>
          </p:txBody>
        </p:sp>
        <p:cxnSp>
          <p:nvCxnSpPr>
            <p:cNvPr id="136" name="Straight Arrow Connector 135"/>
            <p:cNvCxnSpPr>
              <a:stCxn id="126" idx="3"/>
              <a:endCxn id="187" idx="1"/>
            </p:cNvCxnSpPr>
            <p:nvPr/>
          </p:nvCxnSpPr>
          <p:spPr>
            <a:xfrm>
              <a:off x="7113549" y="3299847"/>
              <a:ext cx="263127"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37" name="Straight Arrow Connector 136"/>
            <p:cNvCxnSpPr>
              <a:stCxn id="187" idx="3"/>
            </p:cNvCxnSpPr>
            <p:nvPr/>
          </p:nvCxnSpPr>
          <p:spPr>
            <a:xfrm>
              <a:off x="7944729" y="3299848"/>
              <a:ext cx="304005"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38" name="Rectangle 137"/>
            <p:cNvSpPr/>
            <p:nvPr/>
          </p:nvSpPr>
          <p:spPr>
            <a:xfrm>
              <a:off x="7902455" y="3016309"/>
              <a:ext cx="404209" cy="175721"/>
            </a:xfrm>
            <a:prstGeom prst="rect">
              <a:avLst/>
            </a:prstGeom>
            <a:noFill/>
            <a:ln w="25400">
              <a:no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Yes</a:t>
              </a:r>
            </a:p>
          </p:txBody>
        </p:sp>
        <p:cxnSp>
          <p:nvCxnSpPr>
            <p:cNvPr id="139" name="Shape 72"/>
            <p:cNvCxnSpPr>
              <a:stCxn id="187" idx="0"/>
              <a:endCxn id="125" idx="0"/>
            </p:cNvCxnSpPr>
            <p:nvPr/>
          </p:nvCxnSpPr>
          <p:spPr>
            <a:xfrm rot="16200000" flipH="1" flipV="1">
              <a:off x="6716751" y="2181455"/>
              <a:ext cx="84610" cy="1803293"/>
            </a:xfrm>
            <a:prstGeom prst="bentConnector3">
              <a:avLst>
                <a:gd name="adj1" fmla="val -8544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0" name="Shape 74"/>
            <p:cNvCxnSpPr>
              <a:stCxn id="301" idx="2"/>
              <a:endCxn id="298" idx="2"/>
            </p:cNvCxnSpPr>
            <p:nvPr/>
          </p:nvCxnSpPr>
          <p:spPr>
            <a:xfrm rot="5400000" flipH="1">
              <a:off x="6389724" y="1413984"/>
              <a:ext cx="680100" cy="3605970"/>
            </a:xfrm>
            <a:prstGeom prst="bentConnector3">
              <a:avLst>
                <a:gd name="adj1" fmla="val -33613"/>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1" name="Straight Arrow Connector 140"/>
            <p:cNvCxnSpPr>
              <a:stCxn id="130" idx="3"/>
              <a:endCxn id="131" idx="1"/>
            </p:cNvCxnSpPr>
            <p:nvPr/>
          </p:nvCxnSpPr>
          <p:spPr>
            <a:xfrm>
              <a:off x="6014417" y="4023521"/>
              <a:ext cx="15763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2" name="Straight Arrow Connector 141"/>
            <p:cNvCxnSpPr>
              <a:stCxn id="131" idx="3"/>
              <a:endCxn id="132" idx="1"/>
            </p:cNvCxnSpPr>
            <p:nvPr/>
          </p:nvCxnSpPr>
          <p:spPr>
            <a:xfrm>
              <a:off x="7057502" y="4023521"/>
              <a:ext cx="169240"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3" name="Straight Arrow Connector 142"/>
            <p:cNvCxnSpPr>
              <a:stCxn id="132" idx="3"/>
            </p:cNvCxnSpPr>
            <p:nvPr/>
          </p:nvCxnSpPr>
          <p:spPr>
            <a:xfrm>
              <a:off x="8076805" y="4023522"/>
              <a:ext cx="197557"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48" name="Rectangle 147"/>
            <p:cNvSpPr/>
            <p:nvPr/>
          </p:nvSpPr>
          <p:spPr>
            <a:xfrm>
              <a:off x="7021788" y="3015876"/>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sp>
          <p:nvSpPr>
            <p:cNvPr id="149" name="Rounded Rectangle 148"/>
            <p:cNvSpPr/>
            <p:nvPr/>
          </p:nvSpPr>
          <p:spPr>
            <a:xfrm>
              <a:off x="8247453" y="3843271"/>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Deploy prod. version</a:t>
              </a:r>
            </a:p>
          </p:txBody>
        </p:sp>
        <p:sp>
          <p:nvSpPr>
            <p:cNvPr id="152" name="Rounded Rectangle 151"/>
            <p:cNvSpPr/>
            <p:nvPr/>
          </p:nvSpPr>
          <p:spPr>
            <a:xfrm>
              <a:off x="4664646" y="189892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Elicit business requirements</a:t>
              </a:r>
            </a:p>
          </p:txBody>
        </p:sp>
        <p:sp>
          <p:nvSpPr>
            <p:cNvPr id="153" name="Rounded Rectangle 152"/>
            <p:cNvSpPr/>
            <p:nvPr/>
          </p:nvSpPr>
          <p:spPr>
            <a:xfrm>
              <a:off x="5882177" y="1898921"/>
              <a:ext cx="82747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features and releases</a:t>
              </a:r>
            </a:p>
          </p:txBody>
        </p:sp>
        <p:sp>
          <p:nvSpPr>
            <p:cNvPr id="154" name="Rounded Rectangle 153"/>
            <p:cNvSpPr/>
            <p:nvPr/>
          </p:nvSpPr>
          <p:spPr>
            <a:xfrm>
              <a:off x="6981925" y="1898921"/>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product backlog</a:t>
              </a:r>
            </a:p>
          </p:txBody>
        </p:sp>
        <p:sp>
          <p:nvSpPr>
            <p:cNvPr id="155" name="Rounded Rectangle 154"/>
            <p:cNvSpPr/>
            <p:nvPr/>
          </p:nvSpPr>
          <p:spPr>
            <a:xfrm>
              <a:off x="5328949" y="245290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requirements </a:t>
              </a:r>
            </a:p>
          </p:txBody>
        </p:sp>
        <p:sp>
          <p:nvSpPr>
            <p:cNvPr id="156" name="Rounded Rectangle 155"/>
            <p:cNvSpPr/>
            <p:nvPr/>
          </p:nvSpPr>
          <p:spPr>
            <a:xfrm>
              <a:off x="6546480" y="2452901"/>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acceptance criteria</a:t>
              </a:r>
            </a:p>
          </p:txBody>
        </p:sp>
        <p:sp>
          <p:nvSpPr>
            <p:cNvPr id="157" name="Rounded Rectangle 156"/>
            <p:cNvSpPr/>
            <p:nvPr/>
          </p:nvSpPr>
          <p:spPr>
            <a:xfrm>
              <a:off x="7497737" y="2452901"/>
              <a:ext cx="92897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Design solution</a:t>
              </a:r>
            </a:p>
          </p:txBody>
        </p:sp>
        <p:cxnSp>
          <p:nvCxnSpPr>
            <p:cNvPr id="158" name="Straight Arrow Connector 157"/>
            <p:cNvCxnSpPr/>
            <p:nvPr/>
          </p:nvCxnSpPr>
          <p:spPr>
            <a:xfrm>
              <a:off x="5596108" y="2094703"/>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59" name="Straight Arrow Connector 158"/>
            <p:cNvCxnSpPr>
              <a:stCxn id="153" idx="3"/>
              <a:endCxn id="154" idx="1"/>
            </p:cNvCxnSpPr>
            <p:nvPr/>
          </p:nvCxnSpPr>
          <p:spPr>
            <a:xfrm>
              <a:off x="6709654" y="2081801"/>
              <a:ext cx="2722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2" name="Straight Arrow Connector 161"/>
            <p:cNvCxnSpPr/>
            <p:nvPr/>
          </p:nvCxnSpPr>
          <p:spPr>
            <a:xfrm>
              <a:off x="6260411" y="2654029"/>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3" name="Straight Arrow Connector 162"/>
            <p:cNvCxnSpPr>
              <a:stCxn id="156" idx="3"/>
            </p:cNvCxnSpPr>
            <p:nvPr/>
          </p:nvCxnSpPr>
          <p:spPr>
            <a:xfrm>
              <a:off x="7312943" y="2635782"/>
              <a:ext cx="184793" cy="19669"/>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4" name="Shape 74"/>
            <p:cNvCxnSpPr>
              <a:stCxn id="157" idx="3"/>
              <a:endCxn id="125" idx="1"/>
            </p:cNvCxnSpPr>
            <p:nvPr/>
          </p:nvCxnSpPr>
          <p:spPr>
            <a:xfrm flipH="1">
              <a:off x="5523355" y="2635781"/>
              <a:ext cx="2903361" cy="664066"/>
            </a:xfrm>
            <a:prstGeom prst="bentConnector5">
              <a:avLst>
                <a:gd name="adj1" fmla="val -7874"/>
                <a:gd name="adj2" fmla="val 38866"/>
                <a:gd name="adj3" fmla="val 107874"/>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65" name="Rounded Rectangle 164"/>
            <p:cNvSpPr/>
            <p:nvPr/>
          </p:nvSpPr>
          <p:spPr>
            <a:xfrm>
              <a:off x="3931331" y="4994603"/>
              <a:ext cx="685975"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Accept support requests</a:t>
              </a:r>
            </a:p>
          </p:txBody>
        </p:sp>
        <p:sp>
          <p:nvSpPr>
            <p:cNvPr id="166" name="Rounded Rectangle 165"/>
            <p:cNvSpPr/>
            <p:nvPr/>
          </p:nvSpPr>
          <p:spPr>
            <a:xfrm>
              <a:off x="5117318"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Log incident</a:t>
              </a:r>
            </a:p>
          </p:txBody>
        </p:sp>
        <p:sp>
          <p:nvSpPr>
            <p:cNvPr id="167" name="Rounded Rectangle 166"/>
            <p:cNvSpPr/>
            <p:nvPr/>
          </p:nvSpPr>
          <p:spPr>
            <a:xfrm>
              <a:off x="6088155"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Redirect to resolver</a:t>
              </a:r>
            </a:p>
          </p:txBody>
        </p:sp>
        <p:sp>
          <p:nvSpPr>
            <p:cNvPr id="168" name="Rounded Rectangle 167"/>
            <p:cNvSpPr/>
            <p:nvPr/>
          </p:nvSpPr>
          <p:spPr>
            <a:xfrm>
              <a:off x="7010240"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Update incident</a:t>
              </a:r>
            </a:p>
          </p:txBody>
        </p:sp>
        <p:sp>
          <p:nvSpPr>
            <p:cNvPr id="169" name="Rounded Rectangle 168"/>
            <p:cNvSpPr/>
            <p:nvPr/>
          </p:nvSpPr>
          <p:spPr>
            <a:xfrm>
              <a:off x="7994546" y="4994603"/>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Close incident</a:t>
              </a:r>
            </a:p>
          </p:txBody>
        </p:sp>
        <p:cxnSp>
          <p:nvCxnSpPr>
            <p:cNvPr id="172" name="Straight Arrow Connector 171"/>
            <p:cNvCxnSpPr>
              <a:stCxn id="165" idx="3"/>
            </p:cNvCxnSpPr>
            <p:nvPr/>
          </p:nvCxnSpPr>
          <p:spPr>
            <a:xfrm flipV="1">
              <a:off x="4617306" y="5171073"/>
              <a:ext cx="500020" cy="641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3" name="Straight Arrow Connector 172"/>
            <p:cNvCxnSpPr/>
            <p:nvPr/>
          </p:nvCxnSpPr>
          <p:spPr>
            <a:xfrm>
              <a:off x="5785437" y="5171072"/>
              <a:ext cx="302728" cy="6238"/>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4" name="Straight Arrow Connector 173"/>
            <p:cNvCxnSpPr/>
            <p:nvPr/>
          </p:nvCxnSpPr>
          <p:spPr>
            <a:xfrm flipV="1">
              <a:off x="6756275" y="5171725"/>
              <a:ext cx="253975" cy="4935"/>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75" name="Straight Arrow Connector 174"/>
            <p:cNvCxnSpPr/>
            <p:nvPr/>
          </p:nvCxnSpPr>
          <p:spPr>
            <a:xfrm>
              <a:off x="7678358" y="5171725"/>
              <a:ext cx="316197" cy="4935"/>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79" name="TextBox 54"/>
            <p:cNvSpPr txBox="1"/>
            <p:nvPr/>
          </p:nvSpPr>
          <p:spPr>
            <a:xfrm>
              <a:off x="2269155" y="2138063"/>
              <a:ext cx="622286" cy="415498"/>
            </a:xfrm>
            <a:prstGeom prst="rect">
              <a:avLst/>
            </a:prstGeom>
            <a:noFill/>
          </p:spPr>
          <p:txBody>
            <a:bodyPr wrap="none" rtlCol="0">
              <a:spAutoFit/>
            </a:bodyPr>
            <a:lstStyle/>
            <a:p>
              <a:pPr algn="ctr"/>
              <a:r>
                <a:rPr lang="en-US" sz="1050" dirty="0">
                  <a:latin typeface="Roboto Condensed Light" panose="02000000000000000000" pitchFamily="2" charset="0"/>
                </a:rPr>
                <a:t>Product </a:t>
              </a:r>
            </a:p>
            <a:p>
              <a:pPr algn="ctr"/>
              <a:r>
                <a:rPr lang="en-US" sz="1050" dirty="0">
                  <a:latin typeface="Roboto Condensed Light" panose="02000000000000000000" pitchFamily="2" charset="0"/>
                </a:rPr>
                <a:t>owner</a:t>
              </a:r>
            </a:p>
          </p:txBody>
        </p:sp>
        <p:pic>
          <p:nvPicPr>
            <p:cNvPr id="8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1065" y="2109345"/>
              <a:ext cx="233094" cy="509300"/>
            </a:xfrm>
            <a:prstGeom prst="rect">
              <a:avLst/>
            </a:prstGeom>
          </p:spPr>
        </p:pic>
        <p:grpSp>
          <p:nvGrpSpPr>
            <p:cNvPr id="81" name="Group 61"/>
            <p:cNvGrpSpPr/>
            <p:nvPr/>
          </p:nvGrpSpPr>
          <p:grpSpPr>
            <a:xfrm>
              <a:off x="9006780" y="1824473"/>
              <a:ext cx="415779" cy="514656"/>
              <a:chOff x="3455876" y="1448780"/>
              <a:chExt cx="660974" cy="1008112"/>
            </a:xfrm>
            <a:solidFill>
              <a:schemeClr val="bg1"/>
            </a:solidFill>
          </p:grpSpPr>
          <p:sp>
            <p:nvSpPr>
              <p:cNvPr id="8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8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pic>
          <p:nvPicPr>
            <p:cNvPr id="93"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4740" y="3076314"/>
              <a:ext cx="195886" cy="509300"/>
            </a:xfrm>
            <a:prstGeom prst="rect">
              <a:avLst/>
            </a:prstGeom>
          </p:spPr>
        </p:pic>
        <p:cxnSp>
          <p:nvCxnSpPr>
            <p:cNvPr id="104" name="Shape 74"/>
            <p:cNvCxnSpPr>
              <a:stCxn id="228" idx="3"/>
              <a:endCxn id="457" idx="1"/>
            </p:cNvCxnSpPr>
            <p:nvPr/>
          </p:nvCxnSpPr>
          <p:spPr>
            <a:xfrm flipH="1">
              <a:off x="3831638" y="2070063"/>
              <a:ext cx="4923760" cy="571531"/>
            </a:xfrm>
            <a:prstGeom prst="bentConnector5">
              <a:avLst>
                <a:gd name="adj1" fmla="val -4643"/>
                <a:gd name="adj2" fmla="val 50000"/>
                <a:gd name="adj3" fmla="val 104643"/>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80" name="TextBox 72"/>
            <p:cNvSpPr txBox="1"/>
            <p:nvPr/>
          </p:nvSpPr>
          <p:spPr>
            <a:xfrm>
              <a:off x="9701744" y="2437267"/>
              <a:ext cx="882105" cy="646331"/>
            </a:xfrm>
            <a:prstGeom prst="rect">
              <a:avLst/>
            </a:prstGeom>
            <a:solidFill>
              <a:srgbClr val="FFFF00"/>
            </a:solidFill>
          </p:spPr>
          <p:txBody>
            <a:bodyPr wrap="square" rtlCol="0">
              <a:spAutoFit/>
            </a:bodyPr>
            <a:lstStyle/>
            <a:p>
              <a:pPr algn="ctr"/>
              <a:r>
                <a:rPr lang="en-US" sz="900" b="1" dirty="0">
                  <a:latin typeface="Roboto Condensed Light" panose="02000000000000000000" pitchFamily="2" charset="0"/>
                </a:rPr>
                <a:t>Working code with automated test, build, and deploy</a:t>
              </a:r>
            </a:p>
          </p:txBody>
        </p:sp>
        <p:pic>
          <p:nvPicPr>
            <p:cNvPr id="185"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0826" y="3085444"/>
              <a:ext cx="195886" cy="509300"/>
            </a:xfrm>
            <a:prstGeom prst="rect">
              <a:avLst/>
            </a:prstGeom>
          </p:spPr>
        </p:pic>
        <p:grpSp>
          <p:nvGrpSpPr>
            <p:cNvPr id="186" name="Group 185"/>
            <p:cNvGrpSpPr/>
            <p:nvPr/>
          </p:nvGrpSpPr>
          <p:grpSpPr>
            <a:xfrm>
              <a:off x="7266210" y="3040796"/>
              <a:ext cx="801716" cy="518102"/>
              <a:chOff x="6393051" y="2183276"/>
              <a:chExt cx="825474" cy="518102"/>
            </a:xfrm>
          </p:grpSpPr>
          <p:sp>
            <p:nvSpPr>
              <p:cNvPr id="187" name="Diamond 18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88" name="TextBox 18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Works?</a:t>
                </a:r>
              </a:p>
            </p:txBody>
          </p:sp>
        </p:grpSp>
        <p:pic>
          <p:nvPicPr>
            <p:cNvPr id="19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8068" y="3333971"/>
              <a:ext cx="233094" cy="509300"/>
            </a:xfrm>
            <a:prstGeom prst="rect">
              <a:avLst/>
            </a:prstGeom>
          </p:spPr>
        </p:pic>
        <p:pic>
          <p:nvPicPr>
            <p:cNvPr id="197"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0763" y="4178340"/>
              <a:ext cx="195886" cy="509300"/>
            </a:xfrm>
            <a:prstGeom prst="rect">
              <a:avLst/>
            </a:prstGeom>
          </p:spPr>
        </p:pic>
        <p:grpSp>
          <p:nvGrpSpPr>
            <p:cNvPr id="201" name="Group 61"/>
            <p:cNvGrpSpPr/>
            <p:nvPr/>
          </p:nvGrpSpPr>
          <p:grpSpPr>
            <a:xfrm>
              <a:off x="9944337" y="3261510"/>
              <a:ext cx="415779" cy="514656"/>
              <a:chOff x="3455876" y="1448780"/>
              <a:chExt cx="660974" cy="1008112"/>
            </a:xfrm>
            <a:solidFill>
              <a:schemeClr val="bg1"/>
            </a:solidFill>
          </p:grpSpPr>
          <p:sp>
            <p:nvSpPr>
              <p:cNvPr id="20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0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cxnSp>
          <p:nvCxnSpPr>
            <p:cNvPr id="208" name="Straight Arrow Connector 207"/>
            <p:cNvCxnSpPr>
              <a:stCxn id="125" idx="3"/>
              <a:endCxn id="126" idx="1"/>
            </p:cNvCxnSpPr>
            <p:nvPr/>
          </p:nvCxnSpPr>
          <p:spPr>
            <a:xfrm>
              <a:off x="6191464" y="3299847"/>
              <a:ext cx="20577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17" name="Shape 74"/>
            <p:cNvCxnSpPr>
              <a:stCxn id="169" idx="3"/>
              <a:endCxn id="165" idx="2"/>
            </p:cNvCxnSpPr>
            <p:nvPr/>
          </p:nvCxnSpPr>
          <p:spPr>
            <a:xfrm flipH="1">
              <a:off x="4274320" y="5177483"/>
              <a:ext cx="4388337" cy="182880"/>
            </a:xfrm>
            <a:prstGeom prst="bentConnector4">
              <a:avLst>
                <a:gd name="adj1" fmla="val -5059"/>
                <a:gd name="adj2" fmla="val 225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18" name="TextBox 72"/>
            <p:cNvSpPr txBox="1"/>
            <p:nvPr/>
          </p:nvSpPr>
          <p:spPr>
            <a:xfrm>
              <a:off x="9678297" y="3777027"/>
              <a:ext cx="967465" cy="923330"/>
            </a:xfrm>
            <a:prstGeom prst="rect">
              <a:avLst/>
            </a:prstGeom>
            <a:noFill/>
          </p:spPr>
          <p:txBody>
            <a:bodyPr wrap="square" rtlCol="0">
              <a:spAutoFit/>
            </a:bodyPr>
            <a:lstStyle/>
            <a:p>
              <a:pPr algn="ctr"/>
              <a:r>
                <a:rPr lang="en-US" sz="900" dirty="0">
                  <a:latin typeface="Roboto Condensed Light" panose="02000000000000000000" pitchFamily="2" charset="0"/>
                </a:rPr>
                <a:t>Update tool-based documentation required to enhance, adopt, and support</a:t>
              </a:r>
            </a:p>
          </p:txBody>
        </p:sp>
        <p:grpSp>
          <p:nvGrpSpPr>
            <p:cNvPr id="235" name="Group 61"/>
            <p:cNvGrpSpPr/>
            <p:nvPr/>
          </p:nvGrpSpPr>
          <p:grpSpPr>
            <a:xfrm>
              <a:off x="9006780" y="4920155"/>
              <a:ext cx="415779" cy="514656"/>
              <a:chOff x="3455876" y="1448780"/>
              <a:chExt cx="660974" cy="1008112"/>
            </a:xfrm>
            <a:solidFill>
              <a:schemeClr val="bg1"/>
            </a:solidFill>
          </p:grpSpPr>
          <p:sp>
            <p:nvSpPr>
              <p:cNvPr id="236"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37"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38"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39"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40"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41"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42" name="TextBox 72"/>
            <p:cNvSpPr txBox="1"/>
            <p:nvPr/>
          </p:nvSpPr>
          <p:spPr>
            <a:xfrm>
              <a:off x="9726187" y="4923569"/>
              <a:ext cx="882105" cy="507831"/>
            </a:xfrm>
            <a:prstGeom prst="rect">
              <a:avLst/>
            </a:prstGeom>
            <a:noFill/>
          </p:spPr>
          <p:txBody>
            <a:bodyPr wrap="square" rtlCol="0">
              <a:spAutoFit/>
            </a:bodyPr>
            <a:lstStyle/>
            <a:p>
              <a:pPr algn="ctr"/>
              <a:r>
                <a:rPr lang="en-US" sz="900" dirty="0">
                  <a:latin typeface="Roboto Condensed Light" panose="02000000000000000000" pitchFamily="2" charset="0"/>
                </a:rPr>
                <a:t>Incidents, issues, problems</a:t>
              </a:r>
            </a:p>
          </p:txBody>
        </p:sp>
        <p:cxnSp>
          <p:nvCxnSpPr>
            <p:cNvPr id="243" name="Shape 74"/>
            <p:cNvCxnSpPr>
              <a:stCxn id="149" idx="3"/>
              <a:endCxn id="165" idx="1"/>
            </p:cNvCxnSpPr>
            <p:nvPr/>
          </p:nvCxnSpPr>
          <p:spPr>
            <a:xfrm flipH="1">
              <a:off x="3931331" y="4017713"/>
              <a:ext cx="4984233" cy="1159771"/>
            </a:xfrm>
            <a:prstGeom prst="bentConnector5">
              <a:avLst>
                <a:gd name="adj1" fmla="val -4586"/>
                <a:gd name="adj2" fmla="val 38854"/>
                <a:gd name="adj3" fmla="val 104586"/>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44" name="TextBox 54"/>
            <p:cNvSpPr txBox="1"/>
            <p:nvPr/>
          </p:nvSpPr>
          <p:spPr>
            <a:xfrm>
              <a:off x="2076465" y="4340464"/>
              <a:ext cx="732893" cy="253916"/>
            </a:xfrm>
            <a:prstGeom prst="rect">
              <a:avLst/>
            </a:prstGeom>
            <a:noFill/>
          </p:spPr>
          <p:txBody>
            <a:bodyPr wrap="none" rtlCol="0">
              <a:spAutoFit/>
            </a:bodyPr>
            <a:lstStyle/>
            <a:p>
              <a:pPr algn="ctr"/>
              <a:r>
                <a:rPr lang="en-US" sz="1050" dirty="0">
                  <a:latin typeface="Roboto Condensed Light" panose="02000000000000000000" pitchFamily="2" charset="0"/>
                </a:rPr>
                <a:t>Operations</a:t>
              </a:r>
            </a:p>
          </p:txBody>
        </p:sp>
        <p:sp>
          <p:nvSpPr>
            <p:cNvPr id="249" name="Rounded Rectangle 248"/>
            <p:cNvSpPr/>
            <p:nvPr/>
          </p:nvSpPr>
          <p:spPr>
            <a:xfrm>
              <a:off x="5242985" y="1265029"/>
              <a:ext cx="76263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epic backlog </a:t>
              </a:r>
            </a:p>
          </p:txBody>
        </p:sp>
        <p:sp>
          <p:nvSpPr>
            <p:cNvPr id="250" name="Rounded Rectangle 249"/>
            <p:cNvSpPr/>
            <p:nvPr/>
          </p:nvSpPr>
          <p:spPr>
            <a:xfrm>
              <a:off x="6288577" y="1265029"/>
              <a:ext cx="720724"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product roadmap</a:t>
              </a:r>
            </a:p>
          </p:txBody>
        </p:sp>
        <p:cxnSp>
          <p:nvCxnSpPr>
            <p:cNvPr id="252" name="Straight Arrow Connector 251"/>
            <p:cNvCxnSpPr>
              <a:stCxn id="249" idx="3"/>
              <a:endCxn id="250" idx="1"/>
            </p:cNvCxnSpPr>
            <p:nvPr/>
          </p:nvCxnSpPr>
          <p:spPr>
            <a:xfrm>
              <a:off x="6005621" y="1447909"/>
              <a:ext cx="28295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53" name="Straight Arrow Connector 252"/>
            <p:cNvCxnSpPr>
              <a:stCxn id="250" idx="3"/>
              <a:endCxn id="267" idx="1"/>
            </p:cNvCxnSpPr>
            <p:nvPr/>
          </p:nvCxnSpPr>
          <p:spPr>
            <a:xfrm>
              <a:off x="7009302" y="1447909"/>
              <a:ext cx="267103"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grpSp>
          <p:nvGrpSpPr>
            <p:cNvPr id="258" name="Group 61"/>
            <p:cNvGrpSpPr/>
            <p:nvPr/>
          </p:nvGrpSpPr>
          <p:grpSpPr>
            <a:xfrm>
              <a:off x="9006780" y="1190581"/>
              <a:ext cx="415779" cy="514656"/>
              <a:chOff x="3455876" y="1448780"/>
              <a:chExt cx="660974" cy="1008112"/>
            </a:xfrm>
            <a:solidFill>
              <a:schemeClr val="bg1"/>
            </a:solidFill>
          </p:grpSpPr>
          <p:sp>
            <p:nvSpPr>
              <p:cNvPr id="259"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60"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1"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2"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3"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4"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65" name="TextBox 72"/>
            <p:cNvSpPr txBox="1"/>
            <p:nvPr/>
          </p:nvSpPr>
          <p:spPr>
            <a:xfrm>
              <a:off x="9711087" y="1296688"/>
              <a:ext cx="918633" cy="784830"/>
            </a:xfrm>
            <a:prstGeom prst="rect">
              <a:avLst/>
            </a:prstGeom>
            <a:noFill/>
          </p:spPr>
          <p:txBody>
            <a:bodyPr wrap="square" rtlCol="0">
              <a:spAutoFit/>
            </a:bodyPr>
            <a:lstStyle/>
            <a:p>
              <a:pPr algn="ctr"/>
              <a:r>
                <a:rPr lang="en-US" sz="900" dirty="0">
                  <a:latin typeface="Roboto Condensed Light" panose="02000000000000000000" pitchFamily="2" charset="0"/>
                </a:rPr>
                <a:t>Product backlog, product roadmap, status reports</a:t>
              </a:r>
            </a:p>
          </p:txBody>
        </p:sp>
        <p:grpSp>
          <p:nvGrpSpPr>
            <p:cNvPr id="266" name="Group 265"/>
            <p:cNvGrpSpPr/>
            <p:nvPr/>
          </p:nvGrpSpPr>
          <p:grpSpPr>
            <a:xfrm>
              <a:off x="7165939" y="1188858"/>
              <a:ext cx="801716" cy="518102"/>
              <a:chOff x="6393051" y="2183276"/>
              <a:chExt cx="825474" cy="518102"/>
            </a:xfrm>
          </p:grpSpPr>
          <p:sp>
            <p:nvSpPr>
              <p:cNvPr id="267" name="Diamond 26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268" name="TextBox 26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cxnSp>
          <p:nvCxnSpPr>
            <p:cNvPr id="269" name="Shape 74"/>
            <p:cNvCxnSpPr>
              <a:stCxn id="267" idx="3"/>
              <a:endCxn id="455" idx="1"/>
            </p:cNvCxnSpPr>
            <p:nvPr/>
          </p:nvCxnSpPr>
          <p:spPr>
            <a:xfrm flipH="1">
              <a:off x="3777593" y="1447909"/>
              <a:ext cx="4066864" cy="633566"/>
            </a:xfrm>
            <a:prstGeom prst="bentConnector5">
              <a:avLst>
                <a:gd name="adj1" fmla="val -5621"/>
                <a:gd name="adj2" fmla="val 56011"/>
                <a:gd name="adj3" fmla="val 10562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97" name="TextBox 296"/>
            <p:cNvSpPr txBox="1"/>
            <p:nvPr/>
          </p:nvSpPr>
          <p:spPr>
            <a:xfrm>
              <a:off x="1720201" y="5572440"/>
              <a:ext cx="8887745" cy="938719"/>
            </a:xfrm>
            <a:prstGeom prst="rect">
              <a:avLst/>
            </a:prstGeom>
          </p:spPr>
          <p:txBody>
            <a:bodyPr wrap="square" rtlCol="0">
              <a:spAutoFit/>
            </a:bodyPr>
            <a:lstStyle/>
            <a:p>
              <a:pPr marL="171450" indent="-171450">
                <a:buFont typeface="Arial" panose="020B0604020202020204" pitchFamily="34" charset="0"/>
                <a:buChar char="•"/>
              </a:pPr>
              <a:r>
                <a:rPr lang="en-US" sz="1100" dirty="0">
                  <a:latin typeface="Roboto Condensed Light" panose="02000000000000000000" pitchFamily="2" charset="0"/>
                </a:rPr>
                <a:t>Business users are closely integrated through regularly scheduled demos.</a:t>
              </a:r>
            </a:p>
            <a:p>
              <a:pPr marL="171450" indent="-171450">
                <a:buFont typeface="Arial" panose="020B0604020202020204" pitchFamily="34" charset="0"/>
                <a:buChar char="•"/>
              </a:pPr>
              <a:r>
                <a:rPr lang="en-US" sz="1100" b="1" dirty="0">
                  <a:latin typeface="Roboto Condensed Light" panose="02000000000000000000" pitchFamily="2" charset="0"/>
                </a:rPr>
                <a:t>Dev and ops teams collaborate </a:t>
              </a:r>
              <a:r>
                <a:rPr lang="en-US" sz="1100" dirty="0">
                  <a:latin typeface="Roboto Condensed Light" panose="02000000000000000000" pitchFamily="2" charset="0"/>
                </a:rPr>
                <a:t>to plan, define, design, build, test, and deploy code supported by automation.</a:t>
              </a:r>
            </a:p>
            <a:p>
              <a:pPr marL="171450" indent="-171450">
                <a:buFont typeface="Arial" panose="020B0604020202020204" pitchFamily="34" charset="0"/>
                <a:buChar char="•"/>
              </a:pPr>
              <a:r>
                <a:rPr lang="en-US" sz="1100" b="1" dirty="0">
                  <a:latin typeface="Roboto Condensed Light" panose="02000000000000000000" pitchFamily="2" charset="0"/>
                </a:rPr>
                <a:t>Documentation</a:t>
              </a:r>
              <a:r>
                <a:rPr lang="en-US" sz="1100" dirty="0">
                  <a:latin typeface="Roboto Condensed Light" panose="02000000000000000000" pitchFamily="2" charset="0"/>
                </a:rPr>
                <a:t> is focused on supporting users, future changes, and operational support.</a:t>
              </a:r>
            </a:p>
            <a:p>
              <a:pPr marL="171450" indent="-171450">
                <a:buFont typeface="Arial" panose="020B0604020202020204" pitchFamily="34" charset="0"/>
                <a:buChar char="•"/>
              </a:pPr>
              <a:r>
                <a:rPr lang="en-US" sz="1100" dirty="0">
                  <a:latin typeface="Roboto Condensed Light" panose="02000000000000000000" pitchFamily="2" charset="0"/>
                </a:rPr>
                <a:t>Change is built into the process to </a:t>
              </a:r>
              <a:r>
                <a:rPr lang="en-US" sz="1100" b="1" dirty="0">
                  <a:latin typeface="Roboto Condensed Light" panose="02000000000000000000" pitchFamily="2" charset="0"/>
                </a:rPr>
                <a:t>allow the team to respond to change dynamically.</a:t>
              </a:r>
            </a:p>
            <a:p>
              <a:pPr marL="171450" indent="-171450">
                <a:buFont typeface="Arial" panose="020B0604020202020204" pitchFamily="34" charset="0"/>
                <a:buChar char="•"/>
              </a:pPr>
              <a:r>
                <a:rPr lang="en-US" sz="1100" b="1" dirty="0">
                  <a:latin typeface="Roboto Condensed Light" panose="02000000000000000000" pitchFamily="2" charset="0"/>
                </a:rPr>
                <a:t>Build, test, deploy is fully automated </a:t>
              </a:r>
              <a:r>
                <a:rPr lang="en-US" sz="1100" dirty="0">
                  <a:latin typeface="Roboto Condensed Light" panose="02000000000000000000" pitchFamily="2" charset="0"/>
                </a:rPr>
                <a:t>(service desk is still separated).</a:t>
              </a:r>
            </a:p>
          </p:txBody>
        </p:sp>
        <p:sp>
          <p:nvSpPr>
            <p:cNvPr id="3" name="Rounded Rectangle 2"/>
            <p:cNvSpPr/>
            <p:nvPr/>
          </p:nvSpPr>
          <p:spPr>
            <a:xfrm>
              <a:off x="1642026" y="1146785"/>
              <a:ext cx="8931880" cy="1179888"/>
            </a:xfrm>
            <a:prstGeom prst="roundRect">
              <a:avLst/>
            </a:prstGeom>
            <a:noFill/>
            <a:ln>
              <a:solidFill>
                <a:schemeClr val="accent1">
                  <a:shade val="50000"/>
                  <a:alpha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4" name="Rounded Rectangle 193"/>
            <p:cNvSpPr/>
            <p:nvPr/>
          </p:nvSpPr>
          <p:spPr>
            <a:xfrm>
              <a:off x="1642026" y="2353067"/>
              <a:ext cx="8973003" cy="2121943"/>
            </a:xfrm>
            <a:prstGeom prst="roundRect">
              <a:avLst/>
            </a:prstGeom>
            <a:noFill/>
            <a:ln>
              <a:solidFill>
                <a:srgbClr val="92D05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5" name="Rounded Rectangle 194"/>
            <p:cNvSpPr/>
            <p:nvPr/>
          </p:nvSpPr>
          <p:spPr>
            <a:xfrm>
              <a:off x="1642026" y="2361545"/>
              <a:ext cx="8973003" cy="3157287"/>
            </a:xfrm>
            <a:prstGeom prst="roundRect">
              <a:avLst/>
            </a:prstGeom>
            <a:noFill/>
            <a:ln>
              <a:solidFill>
                <a:srgbClr val="C0000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4" name="TextBox 3"/>
            <p:cNvSpPr txBox="1"/>
            <p:nvPr/>
          </p:nvSpPr>
          <p:spPr>
            <a:xfrm rot="16200000">
              <a:off x="1330966" y="1605924"/>
              <a:ext cx="856997" cy="261610"/>
            </a:xfrm>
            <a:prstGeom prst="rect">
              <a:avLst/>
            </a:prstGeom>
          </p:spPr>
          <p:txBody>
            <a:bodyPr wrap="square" rtlCol="0">
              <a:spAutoFit/>
            </a:bodyPr>
            <a:lstStyle/>
            <a:p>
              <a:pPr algn="ctr"/>
              <a:r>
                <a:rPr lang="en-US" sz="1050" b="1" dirty="0">
                  <a:latin typeface="Roboto Condensed Light" panose="02000000000000000000" pitchFamily="2" charset="0"/>
                </a:rPr>
                <a:t>Business</a:t>
              </a:r>
            </a:p>
          </p:txBody>
        </p:sp>
        <p:sp>
          <p:nvSpPr>
            <p:cNvPr id="226" name="TextBox 225"/>
            <p:cNvSpPr txBox="1"/>
            <p:nvPr/>
          </p:nvSpPr>
          <p:spPr>
            <a:xfrm rot="16200000">
              <a:off x="1248385" y="3210333"/>
              <a:ext cx="1022159" cy="253916"/>
            </a:xfrm>
            <a:prstGeom prst="rect">
              <a:avLst/>
            </a:prstGeom>
          </p:spPr>
          <p:txBody>
            <a:bodyPr wrap="square" rtlCol="0">
              <a:spAutoFit/>
            </a:bodyPr>
            <a:lstStyle/>
            <a:p>
              <a:pPr algn="ctr"/>
              <a:r>
                <a:rPr lang="en-US" sz="1050" b="1" dirty="0">
                  <a:latin typeface="Roboto Condensed Light" panose="02000000000000000000" pitchFamily="2" charset="0"/>
                </a:rPr>
                <a:t>Development</a:t>
              </a:r>
            </a:p>
          </p:txBody>
        </p:sp>
        <p:sp>
          <p:nvSpPr>
            <p:cNvPr id="229" name="TextBox 228"/>
            <p:cNvSpPr txBox="1"/>
            <p:nvPr/>
          </p:nvSpPr>
          <p:spPr>
            <a:xfrm rot="16200000">
              <a:off x="1314804" y="4801929"/>
              <a:ext cx="889318" cy="253916"/>
            </a:xfrm>
            <a:prstGeom prst="rect">
              <a:avLst/>
            </a:prstGeom>
          </p:spPr>
          <p:txBody>
            <a:bodyPr wrap="square" rtlCol="0">
              <a:spAutoFit/>
            </a:bodyPr>
            <a:lstStyle/>
            <a:p>
              <a:pPr algn="ctr"/>
              <a:r>
                <a:rPr lang="en-US" sz="1050" b="1" dirty="0">
                  <a:latin typeface="Roboto Condensed Light" panose="02000000000000000000" pitchFamily="2" charset="0"/>
                </a:rPr>
                <a:t>Operations</a:t>
              </a:r>
            </a:p>
          </p:txBody>
        </p:sp>
        <p:sp>
          <p:nvSpPr>
            <p:cNvPr id="227" name="TextBox 54"/>
            <p:cNvSpPr txBox="1"/>
            <p:nvPr/>
          </p:nvSpPr>
          <p:spPr>
            <a:xfrm>
              <a:off x="2109777" y="3811885"/>
              <a:ext cx="450764" cy="415498"/>
            </a:xfrm>
            <a:prstGeom prst="rect">
              <a:avLst/>
            </a:prstGeom>
            <a:noFill/>
          </p:spPr>
          <p:txBody>
            <a:bodyPr wrap="none" rtlCol="0">
              <a:spAutoFit/>
            </a:bodyPr>
            <a:lstStyle/>
            <a:p>
              <a:pPr algn="ctr"/>
              <a:r>
                <a:rPr lang="en-US" sz="1050" dirty="0">
                  <a:latin typeface="Roboto Condensed Light" panose="02000000000000000000" pitchFamily="2" charset="0"/>
                </a:rPr>
                <a:t>Dev</a:t>
              </a:r>
            </a:p>
            <a:p>
              <a:pPr algn="ctr"/>
              <a:r>
                <a:rPr lang="en-US" sz="1050" dirty="0">
                  <a:latin typeface="Roboto Condensed Light" panose="02000000000000000000" pitchFamily="2" charset="0"/>
                </a:rPr>
                <a:t>team</a:t>
              </a:r>
            </a:p>
          </p:txBody>
        </p:sp>
        <p:sp>
          <p:nvSpPr>
            <p:cNvPr id="228" name="Rounded Rectangle 227"/>
            <p:cNvSpPr/>
            <p:nvPr/>
          </p:nvSpPr>
          <p:spPr>
            <a:xfrm>
              <a:off x="8014930" y="1887182"/>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sprint backlog</a:t>
              </a:r>
            </a:p>
          </p:txBody>
        </p:sp>
        <p:cxnSp>
          <p:nvCxnSpPr>
            <p:cNvPr id="230" name="Straight Arrow Connector 229"/>
            <p:cNvCxnSpPr>
              <a:stCxn id="154" idx="3"/>
            </p:cNvCxnSpPr>
            <p:nvPr/>
          </p:nvCxnSpPr>
          <p:spPr>
            <a:xfrm flipV="1">
              <a:off x="7722393" y="2070063"/>
              <a:ext cx="292536" cy="11738"/>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51" name="Snip Single Corner Rectangle 62"/>
            <p:cNvSpPr/>
            <p:nvPr/>
          </p:nvSpPr>
          <p:spPr>
            <a:xfrm>
              <a:off x="4718900" y="2383670"/>
              <a:ext cx="415779" cy="448855"/>
            </a:xfrm>
            <a:prstGeom prst="snip1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98" name="TextBox 72"/>
            <p:cNvSpPr txBox="1"/>
            <p:nvPr/>
          </p:nvSpPr>
          <p:spPr>
            <a:xfrm>
              <a:off x="4485736" y="2353699"/>
              <a:ext cx="882105" cy="523220"/>
            </a:xfrm>
            <a:prstGeom prst="rect">
              <a:avLst/>
            </a:prstGeom>
            <a:noFill/>
          </p:spPr>
          <p:txBody>
            <a:bodyPr wrap="square" rtlCol="0">
              <a:spAutoFit/>
            </a:bodyPr>
            <a:lstStyle/>
            <a:p>
              <a:pPr algn="ctr"/>
              <a:r>
                <a:rPr lang="en-US" sz="700" dirty="0">
                  <a:latin typeface="Roboto Condensed Light" panose="02000000000000000000" pitchFamily="2" charset="0"/>
                </a:rPr>
                <a:t>Sprint </a:t>
              </a:r>
              <a:br>
                <a:rPr lang="en-US" sz="700" dirty="0">
                  <a:latin typeface="Roboto Condensed Light" panose="02000000000000000000" pitchFamily="2" charset="0"/>
                </a:rPr>
              </a:br>
              <a:r>
                <a:rPr lang="en-US" sz="700" dirty="0">
                  <a:latin typeface="Roboto Condensed Light" panose="02000000000000000000" pitchFamily="2" charset="0"/>
                </a:rPr>
                <a:t>backlog</a:t>
              </a:r>
            </a:p>
            <a:p>
              <a:pPr algn="ctr"/>
              <a:r>
                <a:rPr lang="en-US" sz="700" dirty="0">
                  <a:latin typeface="Roboto Condensed Light" panose="02000000000000000000" pitchFamily="2" charset="0"/>
                </a:rPr>
                <a:t>Item: </a:t>
              </a:r>
            </a:p>
            <a:p>
              <a:pPr algn="ctr"/>
              <a:r>
                <a:rPr lang="en-US" sz="700" dirty="0">
                  <a:latin typeface="Roboto Condensed Light" panose="02000000000000000000" pitchFamily="2" charset="0"/>
                </a:rPr>
                <a:t>user story</a:t>
              </a:r>
            </a:p>
          </p:txBody>
        </p:sp>
        <p:cxnSp>
          <p:nvCxnSpPr>
            <p:cNvPr id="299" name="Shape 74"/>
            <p:cNvCxnSpPr>
              <a:stCxn id="251" idx="0"/>
              <a:endCxn id="155" idx="1"/>
            </p:cNvCxnSpPr>
            <p:nvPr/>
          </p:nvCxnSpPr>
          <p:spPr>
            <a:xfrm>
              <a:off x="5134679" y="2608097"/>
              <a:ext cx="194271" cy="27684"/>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301" name="Diamond 300"/>
            <p:cNvSpPr/>
            <p:nvPr/>
          </p:nvSpPr>
          <p:spPr>
            <a:xfrm>
              <a:off x="8248732" y="3038917"/>
              <a:ext cx="568053"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302" name="TextBox 301"/>
            <p:cNvSpPr txBox="1"/>
            <p:nvPr/>
          </p:nvSpPr>
          <p:spPr>
            <a:xfrm>
              <a:off x="8137679" y="3145063"/>
              <a:ext cx="801716" cy="338554"/>
            </a:xfrm>
            <a:prstGeom prst="rect">
              <a:avLst/>
            </a:prstGeom>
          </p:spPr>
          <p:txBody>
            <a:bodyPr wrap="square" rtlCol="0">
              <a:spAutoFit/>
            </a:bodyPr>
            <a:lstStyle/>
            <a:p>
              <a:pPr algn="ctr"/>
              <a:r>
                <a:rPr lang="en-US" sz="800" dirty="0">
                  <a:latin typeface="Roboto Condensed Light" panose="02000000000000000000" pitchFamily="2" charset="0"/>
                </a:rPr>
                <a:t>Sprint </a:t>
              </a:r>
              <a:br>
                <a:rPr lang="en-US" sz="800" dirty="0">
                  <a:latin typeface="Roboto Condensed Light" panose="02000000000000000000" pitchFamily="2" charset="0"/>
                </a:rPr>
              </a:br>
              <a:r>
                <a:rPr lang="en-US" sz="800" dirty="0">
                  <a:latin typeface="Roboto Condensed Light" panose="02000000000000000000" pitchFamily="2" charset="0"/>
                </a:rPr>
                <a:t>done?</a:t>
              </a:r>
            </a:p>
          </p:txBody>
        </p:sp>
        <p:sp>
          <p:nvSpPr>
            <p:cNvPr id="308" name="Rectangle 307"/>
            <p:cNvSpPr/>
            <p:nvPr/>
          </p:nvSpPr>
          <p:spPr>
            <a:xfrm>
              <a:off x="8049809" y="3457290"/>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cxnSp>
          <p:nvCxnSpPr>
            <p:cNvPr id="454" name="Shape 74"/>
            <p:cNvCxnSpPr>
              <a:stCxn id="301" idx="3"/>
              <a:endCxn id="130" idx="1"/>
            </p:cNvCxnSpPr>
            <p:nvPr/>
          </p:nvCxnSpPr>
          <p:spPr>
            <a:xfrm flipH="1">
              <a:off x="5346308" y="3297969"/>
              <a:ext cx="3470477" cy="725553"/>
            </a:xfrm>
            <a:prstGeom prst="bentConnector5">
              <a:avLst>
                <a:gd name="adj1" fmla="val -6587"/>
                <a:gd name="adj2" fmla="val 55249"/>
                <a:gd name="adj3" fmla="val 106587"/>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5" name="Rounded Rectangle 454"/>
            <p:cNvSpPr/>
            <p:nvPr/>
          </p:nvSpPr>
          <p:spPr>
            <a:xfrm>
              <a:off x="3777593" y="1898595"/>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test strategy</a:t>
              </a:r>
            </a:p>
          </p:txBody>
        </p:sp>
        <p:cxnSp>
          <p:nvCxnSpPr>
            <p:cNvPr id="456" name="Straight Arrow Connector 455"/>
            <p:cNvCxnSpPr>
              <a:stCxn id="455" idx="3"/>
              <a:endCxn id="152" idx="1"/>
            </p:cNvCxnSpPr>
            <p:nvPr/>
          </p:nvCxnSpPr>
          <p:spPr>
            <a:xfrm>
              <a:off x="4445704" y="2081475"/>
              <a:ext cx="218943" cy="326"/>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7" name="Rounded Rectangle 456"/>
            <p:cNvSpPr/>
            <p:nvPr/>
          </p:nvSpPr>
          <p:spPr>
            <a:xfrm>
              <a:off x="3831639" y="2458713"/>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Sprint planning</a:t>
              </a:r>
            </a:p>
          </p:txBody>
        </p:sp>
        <p:cxnSp>
          <p:nvCxnSpPr>
            <p:cNvPr id="458" name="Shape 74"/>
            <p:cNvCxnSpPr>
              <a:stCxn id="457" idx="3"/>
            </p:cNvCxnSpPr>
            <p:nvPr/>
          </p:nvCxnSpPr>
          <p:spPr>
            <a:xfrm flipV="1">
              <a:off x="4598101" y="2635781"/>
              <a:ext cx="146726" cy="5812"/>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pic>
          <p:nvPicPr>
            <p:cNvPr id="459"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0807" y="2472376"/>
              <a:ext cx="233094" cy="509300"/>
            </a:xfrm>
            <a:prstGeom prst="rect">
              <a:avLst/>
            </a:prstGeom>
          </p:spPr>
        </p:pic>
        <p:sp>
          <p:nvSpPr>
            <p:cNvPr id="460" name="TextBox 54"/>
            <p:cNvSpPr txBox="1"/>
            <p:nvPr/>
          </p:nvSpPr>
          <p:spPr>
            <a:xfrm>
              <a:off x="2570658" y="2967814"/>
              <a:ext cx="918842" cy="253916"/>
            </a:xfrm>
            <a:prstGeom prst="rect">
              <a:avLst/>
            </a:prstGeom>
            <a:noFill/>
          </p:spPr>
          <p:txBody>
            <a:bodyPr wrap="none" rtlCol="0">
              <a:spAutoFit/>
            </a:bodyPr>
            <a:lstStyle/>
            <a:p>
              <a:pPr algn="ctr"/>
              <a:r>
                <a:rPr lang="en-US" sz="1050" dirty="0">
                  <a:latin typeface="Roboto Condensed Light" panose="02000000000000000000" pitchFamily="2" charset="0"/>
                </a:rPr>
                <a:t>Scrum master</a:t>
              </a:r>
            </a:p>
          </p:txBody>
        </p:sp>
        <p:sp>
          <p:nvSpPr>
            <p:cNvPr id="160" name="TextBox 159"/>
            <p:cNvSpPr txBox="1"/>
            <p:nvPr/>
          </p:nvSpPr>
          <p:spPr>
            <a:xfrm>
              <a:off x="2683835" y="1747672"/>
              <a:ext cx="1047988" cy="307777"/>
            </a:xfrm>
            <a:prstGeom prst="rect">
              <a:avLst/>
            </a:prstGeom>
            <a:noFill/>
            <a:effectLst/>
          </p:spPr>
          <p:txBody>
            <a:bodyPr wrap="square" rtlCol="0">
              <a:spAutoFit/>
            </a:bodyPr>
            <a:lstStyle/>
            <a:p>
              <a:pPr algn="ctr"/>
              <a:r>
                <a:rPr lang="en-US" sz="1400" b="1" dirty="0">
                  <a:latin typeface="Roboto Condensed Light" panose="02000000000000000000" pitchFamily="2" charset="0"/>
                </a:rPr>
                <a:t>Plan, define</a:t>
              </a:r>
            </a:p>
          </p:txBody>
        </p:sp>
        <p:pic>
          <p:nvPicPr>
            <p:cNvPr id="161"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8606" y="1241241"/>
              <a:ext cx="195886" cy="509300"/>
            </a:xfrm>
            <a:prstGeom prst="rect">
              <a:avLst/>
            </a:prstGeom>
          </p:spPr>
        </p:pic>
        <p:sp>
          <p:nvSpPr>
            <p:cNvPr id="170" name="TextBox 54"/>
            <p:cNvSpPr txBox="1"/>
            <p:nvPr/>
          </p:nvSpPr>
          <p:spPr>
            <a:xfrm>
              <a:off x="1829858" y="1288142"/>
              <a:ext cx="1079143" cy="415498"/>
            </a:xfrm>
            <a:prstGeom prst="rect">
              <a:avLst/>
            </a:prstGeom>
            <a:noFill/>
          </p:spPr>
          <p:txBody>
            <a:bodyPr wrap="none" rtlCol="0">
              <a:spAutoFit/>
            </a:bodyPr>
            <a:lstStyle/>
            <a:p>
              <a:pPr algn="ctr"/>
              <a:r>
                <a:rPr lang="en-US" sz="1050" dirty="0">
                  <a:latin typeface="Roboto Condensed Light" panose="02000000000000000000" pitchFamily="2" charset="0"/>
                </a:rPr>
                <a:t>Product/portfolio</a:t>
              </a:r>
            </a:p>
            <a:p>
              <a:pPr algn="ctr"/>
              <a:r>
                <a:rPr lang="en-US" sz="1050" dirty="0">
                  <a:latin typeface="Roboto Condensed Light" panose="02000000000000000000" pitchFamily="2" charset="0"/>
                </a:rPr>
                <a:t>manager</a:t>
              </a:r>
            </a:p>
          </p:txBody>
        </p:sp>
        <p:sp>
          <p:nvSpPr>
            <p:cNvPr id="178" name="Right Arrow 177"/>
            <p:cNvSpPr/>
            <p:nvPr/>
          </p:nvSpPr>
          <p:spPr>
            <a:xfrm rot="10800000" flipH="1" flipV="1">
              <a:off x="4024951" y="1045711"/>
              <a:ext cx="1186237" cy="833421"/>
            </a:xfrm>
            <a:prstGeom prst="rightArrow">
              <a:avLst>
                <a:gd name="adj1" fmla="val 743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Roboto Condensed Light" panose="02000000000000000000" pitchFamily="2" charset="0"/>
                </a:rPr>
                <a:t>Frequent intake of business need</a:t>
              </a:r>
            </a:p>
          </p:txBody>
        </p:sp>
      </p:grpSp>
    </p:spTree>
    <p:extLst>
      <p:ext uri="{BB962C8B-B14F-4D97-AF65-F5344CB8AC3E}">
        <p14:creationId xmlns:p14="http://schemas.microsoft.com/office/powerpoint/2010/main" val="34860343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normAutofit/>
          </a:bodyPr>
          <a:lstStyle/>
          <a:p>
            <a:r>
              <a:rPr lang="en-US" sz="3200" dirty="0"/>
              <a:t>DevOps SDLC </a:t>
            </a:r>
            <a:r>
              <a:rPr lang="en-US" sz="3200" dirty="0">
                <a:latin typeface="Roboto Condensed Light" panose="02000000000000000000" pitchFamily="2" charset="0"/>
              </a:rPr>
              <a:t>–</a:t>
            </a:r>
            <a:r>
              <a:rPr lang="en-US" sz="3200" dirty="0"/>
              <a:t> Continuous integration and delivery</a:t>
            </a:r>
          </a:p>
        </p:txBody>
      </p:sp>
      <p:grpSp>
        <p:nvGrpSpPr>
          <p:cNvPr id="2" name="Group 1">
            <a:extLst>
              <a:ext uri="{FF2B5EF4-FFF2-40B4-BE49-F238E27FC236}">
                <a16:creationId xmlns:a16="http://schemas.microsoft.com/office/drawing/2014/main" id="{0F398EA2-6E3D-4D9B-806E-B5A046A53A75}"/>
              </a:ext>
            </a:extLst>
          </p:cNvPr>
          <p:cNvGrpSpPr/>
          <p:nvPr/>
        </p:nvGrpSpPr>
        <p:grpSpPr>
          <a:xfrm>
            <a:off x="1588242" y="1415278"/>
            <a:ext cx="9017104" cy="5442722"/>
            <a:chOff x="1628658" y="1045711"/>
            <a:chExt cx="9017104" cy="5442722"/>
          </a:xfrm>
        </p:grpSpPr>
        <p:sp>
          <p:nvSpPr>
            <p:cNvPr id="106" name="TextBox 105"/>
            <p:cNvSpPr txBox="1"/>
            <p:nvPr/>
          </p:nvSpPr>
          <p:spPr>
            <a:xfrm>
              <a:off x="2843900" y="4181295"/>
              <a:ext cx="786929"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05" name="TextBox 104"/>
            <p:cNvSpPr txBox="1"/>
            <p:nvPr/>
          </p:nvSpPr>
          <p:spPr>
            <a:xfrm>
              <a:off x="1927087" y="2689738"/>
              <a:ext cx="871555"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50" name="Circular Arrow 149"/>
            <p:cNvSpPr/>
            <p:nvPr/>
          </p:nvSpPr>
          <p:spPr>
            <a:xfrm rot="5400000">
              <a:off x="6715842" y="1061343"/>
              <a:ext cx="3217619" cy="3245099"/>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3" name="Circular Arrow 112"/>
            <p:cNvSpPr/>
            <p:nvPr/>
          </p:nvSpPr>
          <p:spPr>
            <a:xfrm rot="16200000">
              <a:off x="3267277" y="1104478"/>
              <a:ext cx="3217619" cy="3245099"/>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9" name="TextBox 118"/>
            <p:cNvSpPr txBox="1"/>
            <p:nvPr/>
          </p:nvSpPr>
          <p:spPr>
            <a:xfrm>
              <a:off x="2726979" y="3285141"/>
              <a:ext cx="1047988" cy="954107"/>
            </a:xfrm>
            <a:prstGeom prst="rect">
              <a:avLst/>
            </a:prstGeom>
            <a:noFill/>
            <a:effectLst/>
          </p:spPr>
          <p:txBody>
            <a:bodyPr wrap="square" rtlCol="0">
              <a:spAutoFit/>
            </a:bodyPr>
            <a:lstStyle/>
            <a:p>
              <a:pPr algn="ctr"/>
              <a:r>
                <a:rPr lang="en-US" sz="1400" b="1" dirty="0">
                  <a:latin typeface="Roboto Condensed Light" panose="02000000000000000000" pitchFamily="2" charset="0"/>
                </a:rPr>
                <a:t>Design, build, test, deploy,</a:t>
              </a:r>
            </a:p>
            <a:p>
              <a:pPr algn="ctr"/>
              <a:r>
                <a:rPr lang="en-US" sz="1400" b="1" dirty="0">
                  <a:latin typeface="Roboto Condensed Light" panose="02000000000000000000" pitchFamily="2" charset="0"/>
                </a:rPr>
                <a:t>maintain</a:t>
              </a:r>
            </a:p>
          </p:txBody>
        </p:sp>
        <p:sp>
          <p:nvSpPr>
            <p:cNvPr id="123" name="TextBox 122"/>
            <p:cNvSpPr txBox="1"/>
            <p:nvPr/>
          </p:nvSpPr>
          <p:spPr>
            <a:xfrm>
              <a:off x="2816994" y="5023596"/>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Maintain</a:t>
              </a:r>
            </a:p>
          </p:txBody>
        </p:sp>
        <p:sp>
          <p:nvSpPr>
            <p:cNvPr id="125" name="Rounded Rectangle 124"/>
            <p:cNvSpPr/>
            <p:nvPr/>
          </p:nvSpPr>
          <p:spPr>
            <a:xfrm>
              <a:off x="5523354" y="3125406"/>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code</a:t>
              </a:r>
            </a:p>
          </p:txBody>
        </p:sp>
        <p:sp>
          <p:nvSpPr>
            <p:cNvPr id="126" name="Rounded Rectangle 125"/>
            <p:cNvSpPr/>
            <p:nvPr/>
          </p:nvSpPr>
          <p:spPr>
            <a:xfrm>
              <a:off x="6397240" y="3101499"/>
              <a:ext cx="716308" cy="39669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Test</a:t>
              </a:r>
            </a:p>
            <a:p>
              <a:pPr algn="ctr"/>
              <a:r>
                <a:rPr lang="en-US" sz="800" dirty="0">
                  <a:solidFill>
                    <a:schemeClr val="tx1"/>
                  </a:solidFill>
                  <a:latin typeface="Roboto Condensed Light" panose="02000000000000000000" pitchFamily="2" charset="0"/>
                </a:rPr>
                <a:t>code</a:t>
              </a:r>
            </a:p>
          </p:txBody>
        </p:sp>
        <p:sp>
          <p:nvSpPr>
            <p:cNvPr id="128" name="Diamond 127"/>
            <p:cNvSpPr/>
            <p:nvPr/>
          </p:nvSpPr>
          <p:spPr>
            <a:xfrm>
              <a:off x="7671414" y="3168378"/>
              <a:ext cx="517085" cy="348882"/>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30" name="Rounded Rectangle 129"/>
            <p:cNvSpPr/>
            <p:nvPr/>
          </p:nvSpPr>
          <p:spPr>
            <a:xfrm>
              <a:off x="5346307" y="3840641"/>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Review backlog item</a:t>
              </a:r>
            </a:p>
          </p:txBody>
        </p:sp>
        <p:sp>
          <p:nvSpPr>
            <p:cNvPr id="131" name="Rounded Rectangle 130"/>
            <p:cNvSpPr/>
            <p:nvPr/>
          </p:nvSpPr>
          <p:spPr>
            <a:xfrm>
              <a:off x="6172054" y="3840641"/>
              <a:ext cx="88544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User demonstration and feedback </a:t>
              </a:r>
            </a:p>
          </p:txBody>
        </p:sp>
        <p:sp>
          <p:nvSpPr>
            <p:cNvPr id="132" name="Rounded Rectangle 131"/>
            <p:cNvSpPr/>
            <p:nvPr/>
          </p:nvSpPr>
          <p:spPr>
            <a:xfrm>
              <a:off x="7226742" y="3840641"/>
              <a:ext cx="850062"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Periodic retrospective</a:t>
              </a:r>
            </a:p>
          </p:txBody>
        </p:sp>
        <p:cxnSp>
          <p:nvCxnSpPr>
            <p:cNvPr id="136" name="Straight Arrow Connector 135"/>
            <p:cNvCxnSpPr>
              <a:stCxn id="126" idx="3"/>
              <a:endCxn id="187" idx="1"/>
            </p:cNvCxnSpPr>
            <p:nvPr/>
          </p:nvCxnSpPr>
          <p:spPr>
            <a:xfrm>
              <a:off x="7113549" y="3299847"/>
              <a:ext cx="263127"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37" name="Straight Arrow Connector 136"/>
            <p:cNvCxnSpPr>
              <a:stCxn id="187" idx="3"/>
            </p:cNvCxnSpPr>
            <p:nvPr/>
          </p:nvCxnSpPr>
          <p:spPr>
            <a:xfrm>
              <a:off x="7944729" y="3299848"/>
              <a:ext cx="304005"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38" name="Rectangle 137"/>
            <p:cNvSpPr/>
            <p:nvPr/>
          </p:nvSpPr>
          <p:spPr>
            <a:xfrm>
              <a:off x="7902455" y="3016309"/>
              <a:ext cx="404209" cy="175721"/>
            </a:xfrm>
            <a:prstGeom prst="rect">
              <a:avLst/>
            </a:prstGeom>
            <a:noFill/>
            <a:ln w="25400">
              <a:no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Yes</a:t>
              </a:r>
            </a:p>
          </p:txBody>
        </p:sp>
        <p:cxnSp>
          <p:nvCxnSpPr>
            <p:cNvPr id="139" name="Shape 72"/>
            <p:cNvCxnSpPr>
              <a:stCxn id="187" idx="0"/>
              <a:endCxn id="125" idx="0"/>
            </p:cNvCxnSpPr>
            <p:nvPr/>
          </p:nvCxnSpPr>
          <p:spPr>
            <a:xfrm rot="16200000" flipH="1" flipV="1">
              <a:off x="6716751" y="2181455"/>
              <a:ext cx="84610" cy="1803293"/>
            </a:xfrm>
            <a:prstGeom prst="bentConnector3">
              <a:avLst>
                <a:gd name="adj1" fmla="val -8544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0" name="Shape 74"/>
            <p:cNvCxnSpPr>
              <a:stCxn id="301" idx="2"/>
              <a:endCxn id="298" idx="2"/>
            </p:cNvCxnSpPr>
            <p:nvPr/>
          </p:nvCxnSpPr>
          <p:spPr>
            <a:xfrm rot="5400000" flipH="1">
              <a:off x="6356004" y="1380265"/>
              <a:ext cx="747539" cy="3605970"/>
            </a:xfrm>
            <a:prstGeom prst="bentConnector3">
              <a:avLst>
                <a:gd name="adj1" fmla="val -30580"/>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1" name="Straight Arrow Connector 140"/>
            <p:cNvCxnSpPr>
              <a:stCxn id="130" idx="3"/>
              <a:endCxn id="131" idx="1"/>
            </p:cNvCxnSpPr>
            <p:nvPr/>
          </p:nvCxnSpPr>
          <p:spPr>
            <a:xfrm>
              <a:off x="6014417" y="4023521"/>
              <a:ext cx="15763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2" name="Straight Arrow Connector 141"/>
            <p:cNvCxnSpPr>
              <a:stCxn id="131" idx="3"/>
              <a:endCxn id="132" idx="1"/>
            </p:cNvCxnSpPr>
            <p:nvPr/>
          </p:nvCxnSpPr>
          <p:spPr>
            <a:xfrm>
              <a:off x="7057502" y="4023521"/>
              <a:ext cx="169240"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3" name="Straight Arrow Connector 142"/>
            <p:cNvCxnSpPr>
              <a:stCxn id="132" idx="3"/>
            </p:cNvCxnSpPr>
            <p:nvPr/>
          </p:nvCxnSpPr>
          <p:spPr>
            <a:xfrm>
              <a:off x="8076805" y="4023522"/>
              <a:ext cx="197557"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48" name="Rectangle 147"/>
            <p:cNvSpPr/>
            <p:nvPr/>
          </p:nvSpPr>
          <p:spPr>
            <a:xfrm>
              <a:off x="7021788" y="3015876"/>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sp>
          <p:nvSpPr>
            <p:cNvPr id="149" name="Rounded Rectangle 148"/>
            <p:cNvSpPr/>
            <p:nvPr/>
          </p:nvSpPr>
          <p:spPr>
            <a:xfrm>
              <a:off x="8247453" y="3843271"/>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Deploy prod. version</a:t>
              </a:r>
            </a:p>
          </p:txBody>
        </p:sp>
        <p:sp>
          <p:nvSpPr>
            <p:cNvPr id="152" name="Rounded Rectangle 151"/>
            <p:cNvSpPr/>
            <p:nvPr/>
          </p:nvSpPr>
          <p:spPr>
            <a:xfrm>
              <a:off x="4664646" y="189892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Elicit business requirements</a:t>
              </a:r>
            </a:p>
          </p:txBody>
        </p:sp>
        <p:sp>
          <p:nvSpPr>
            <p:cNvPr id="153" name="Rounded Rectangle 152"/>
            <p:cNvSpPr/>
            <p:nvPr/>
          </p:nvSpPr>
          <p:spPr>
            <a:xfrm>
              <a:off x="5882177" y="1898921"/>
              <a:ext cx="82747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features and releases</a:t>
              </a:r>
            </a:p>
          </p:txBody>
        </p:sp>
        <p:sp>
          <p:nvSpPr>
            <p:cNvPr id="154" name="Rounded Rectangle 153"/>
            <p:cNvSpPr/>
            <p:nvPr/>
          </p:nvSpPr>
          <p:spPr>
            <a:xfrm>
              <a:off x="7021788" y="1907975"/>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product backlog</a:t>
              </a:r>
            </a:p>
          </p:txBody>
        </p:sp>
        <p:sp>
          <p:nvSpPr>
            <p:cNvPr id="155" name="Rounded Rectangle 154"/>
            <p:cNvSpPr/>
            <p:nvPr/>
          </p:nvSpPr>
          <p:spPr>
            <a:xfrm>
              <a:off x="5328949" y="245290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requirements </a:t>
              </a:r>
            </a:p>
          </p:txBody>
        </p:sp>
        <p:sp>
          <p:nvSpPr>
            <p:cNvPr id="156" name="Rounded Rectangle 155"/>
            <p:cNvSpPr/>
            <p:nvPr/>
          </p:nvSpPr>
          <p:spPr>
            <a:xfrm>
              <a:off x="6546480" y="2452901"/>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acceptance criteria</a:t>
              </a:r>
            </a:p>
          </p:txBody>
        </p:sp>
        <p:sp>
          <p:nvSpPr>
            <p:cNvPr id="157" name="Rounded Rectangle 156"/>
            <p:cNvSpPr/>
            <p:nvPr/>
          </p:nvSpPr>
          <p:spPr>
            <a:xfrm>
              <a:off x="7497737" y="2452901"/>
              <a:ext cx="92897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Design solution</a:t>
              </a:r>
            </a:p>
          </p:txBody>
        </p:sp>
        <p:cxnSp>
          <p:nvCxnSpPr>
            <p:cNvPr id="158" name="Straight Arrow Connector 157"/>
            <p:cNvCxnSpPr/>
            <p:nvPr/>
          </p:nvCxnSpPr>
          <p:spPr>
            <a:xfrm>
              <a:off x="5596108" y="2094703"/>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59" name="Straight Arrow Connector 158"/>
            <p:cNvCxnSpPr>
              <a:stCxn id="153" idx="3"/>
              <a:endCxn id="154" idx="1"/>
            </p:cNvCxnSpPr>
            <p:nvPr/>
          </p:nvCxnSpPr>
          <p:spPr>
            <a:xfrm>
              <a:off x="6709654" y="2081801"/>
              <a:ext cx="312134" cy="9054"/>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2" name="Straight Arrow Connector 161"/>
            <p:cNvCxnSpPr/>
            <p:nvPr/>
          </p:nvCxnSpPr>
          <p:spPr>
            <a:xfrm>
              <a:off x="6260411" y="2654029"/>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3" name="Straight Arrow Connector 162"/>
            <p:cNvCxnSpPr>
              <a:stCxn id="156" idx="3"/>
            </p:cNvCxnSpPr>
            <p:nvPr/>
          </p:nvCxnSpPr>
          <p:spPr>
            <a:xfrm>
              <a:off x="7312943" y="2635782"/>
              <a:ext cx="184793" cy="19669"/>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4" name="Shape 74"/>
            <p:cNvCxnSpPr>
              <a:stCxn id="157" idx="3"/>
              <a:endCxn id="125" idx="1"/>
            </p:cNvCxnSpPr>
            <p:nvPr/>
          </p:nvCxnSpPr>
          <p:spPr>
            <a:xfrm flipH="1">
              <a:off x="5523355" y="2635781"/>
              <a:ext cx="2903361" cy="664066"/>
            </a:xfrm>
            <a:prstGeom prst="bentConnector5">
              <a:avLst>
                <a:gd name="adj1" fmla="val -7874"/>
                <a:gd name="adj2" fmla="val 38866"/>
                <a:gd name="adj3" fmla="val 107874"/>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65" name="Rounded Rectangle 164"/>
            <p:cNvSpPr/>
            <p:nvPr/>
          </p:nvSpPr>
          <p:spPr>
            <a:xfrm>
              <a:off x="3868810" y="3838237"/>
              <a:ext cx="685975"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Accept support requests</a:t>
              </a:r>
            </a:p>
          </p:txBody>
        </p:sp>
        <p:sp>
          <p:nvSpPr>
            <p:cNvPr id="79" name="TextBox 54"/>
            <p:cNvSpPr txBox="1"/>
            <p:nvPr/>
          </p:nvSpPr>
          <p:spPr>
            <a:xfrm>
              <a:off x="2287458" y="2129153"/>
              <a:ext cx="622286" cy="415498"/>
            </a:xfrm>
            <a:prstGeom prst="rect">
              <a:avLst/>
            </a:prstGeom>
            <a:noFill/>
          </p:spPr>
          <p:txBody>
            <a:bodyPr wrap="none" rtlCol="0">
              <a:spAutoFit/>
            </a:bodyPr>
            <a:lstStyle/>
            <a:p>
              <a:pPr algn="ctr"/>
              <a:r>
                <a:rPr lang="en-US" sz="1050" dirty="0">
                  <a:latin typeface="Roboto Condensed Light" panose="02000000000000000000" pitchFamily="2" charset="0"/>
                </a:rPr>
                <a:t>Product </a:t>
              </a:r>
            </a:p>
            <a:p>
              <a:pPr algn="ctr"/>
              <a:r>
                <a:rPr lang="en-US" sz="1050" dirty="0">
                  <a:latin typeface="Roboto Condensed Light" panose="02000000000000000000" pitchFamily="2" charset="0"/>
                </a:rPr>
                <a:t>owner</a:t>
              </a:r>
            </a:p>
          </p:txBody>
        </p:sp>
        <p:pic>
          <p:nvPicPr>
            <p:cNvPr id="8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4015" y="2123750"/>
              <a:ext cx="233094" cy="509300"/>
            </a:xfrm>
            <a:prstGeom prst="rect">
              <a:avLst/>
            </a:prstGeom>
          </p:spPr>
        </p:pic>
        <p:grpSp>
          <p:nvGrpSpPr>
            <p:cNvPr id="81" name="Group 61"/>
            <p:cNvGrpSpPr/>
            <p:nvPr/>
          </p:nvGrpSpPr>
          <p:grpSpPr>
            <a:xfrm>
              <a:off x="9006780" y="1824473"/>
              <a:ext cx="415779" cy="514656"/>
              <a:chOff x="3455876" y="1448780"/>
              <a:chExt cx="660974" cy="1008112"/>
            </a:xfrm>
            <a:solidFill>
              <a:schemeClr val="bg1"/>
            </a:solidFill>
          </p:grpSpPr>
          <p:sp>
            <p:nvSpPr>
              <p:cNvPr id="8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8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pic>
          <p:nvPicPr>
            <p:cNvPr id="93"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0253" y="3153013"/>
              <a:ext cx="195886" cy="509300"/>
            </a:xfrm>
            <a:prstGeom prst="rect">
              <a:avLst/>
            </a:prstGeom>
          </p:spPr>
        </p:pic>
        <p:cxnSp>
          <p:nvCxnSpPr>
            <p:cNvPr id="104" name="Shape 74"/>
            <p:cNvCxnSpPr>
              <a:stCxn id="228" idx="3"/>
              <a:endCxn id="457" idx="1"/>
            </p:cNvCxnSpPr>
            <p:nvPr/>
          </p:nvCxnSpPr>
          <p:spPr>
            <a:xfrm flipH="1">
              <a:off x="3831638" y="2070063"/>
              <a:ext cx="4923760" cy="571531"/>
            </a:xfrm>
            <a:prstGeom prst="bentConnector5">
              <a:avLst>
                <a:gd name="adj1" fmla="val -4643"/>
                <a:gd name="adj2" fmla="val 50000"/>
                <a:gd name="adj3" fmla="val 104643"/>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80" name="TextBox 72"/>
            <p:cNvSpPr txBox="1"/>
            <p:nvPr/>
          </p:nvSpPr>
          <p:spPr>
            <a:xfrm>
              <a:off x="9701744" y="2460711"/>
              <a:ext cx="882105" cy="646331"/>
            </a:xfrm>
            <a:prstGeom prst="rect">
              <a:avLst/>
            </a:prstGeom>
            <a:noFill/>
          </p:spPr>
          <p:txBody>
            <a:bodyPr wrap="square" rtlCol="0">
              <a:spAutoFit/>
            </a:bodyPr>
            <a:lstStyle/>
            <a:p>
              <a:pPr algn="ctr"/>
              <a:r>
                <a:rPr lang="en-US" sz="900" b="1" dirty="0">
                  <a:latin typeface="Roboto Condensed Light" panose="02000000000000000000" pitchFamily="2" charset="0"/>
                </a:rPr>
                <a:t>Working code with automated test, build, and deploy</a:t>
              </a:r>
            </a:p>
          </p:txBody>
        </p:sp>
        <p:pic>
          <p:nvPicPr>
            <p:cNvPr id="185"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9830" y="3170048"/>
              <a:ext cx="195886" cy="509300"/>
            </a:xfrm>
            <a:prstGeom prst="rect">
              <a:avLst/>
            </a:prstGeom>
          </p:spPr>
        </p:pic>
        <p:grpSp>
          <p:nvGrpSpPr>
            <p:cNvPr id="186" name="Group 185"/>
            <p:cNvGrpSpPr/>
            <p:nvPr/>
          </p:nvGrpSpPr>
          <p:grpSpPr>
            <a:xfrm>
              <a:off x="7266210" y="3040796"/>
              <a:ext cx="801716" cy="518102"/>
              <a:chOff x="6393051" y="2183276"/>
              <a:chExt cx="825474" cy="518102"/>
            </a:xfrm>
          </p:grpSpPr>
          <p:sp>
            <p:nvSpPr>
              <p:cNvPr id="187" name="Diamond 18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88" name="TextBox 18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Works?</a:t>
                </a:r>
              </a:p>
            </p:txBody>
          </p:sp>
        </p:grpSp>
        <p:pic>
          <p:nvPicPr>
            <p:cNvPr id="19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991" y="3308758"/>
              <a:ext cx="233094" cy="509300"/>
            </a:xfrm>
            <a:prstGeom prst="rect">
              <a:avLst/>
            </a:prstGeom>
          </p:spPr>
        </p:pic>
        <p:pic>
          <p:nvPicPr>
            <p:cNvPr id="197"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6907" y="2750048"/>
              <a:ext cx="195886" cy="509300"/>
            </a:xfrm>
            <a:prstGeom prst="rect">
              <a:avLst/>
            </a:prstGeom>
          </p:spPr>
        </p:pic>
        <p:grpSp>
          <p:nvGrpSpPr>
            <p:cNvPr id="201" name="Group 61"/>
            <p:cNvGrpSpPr/>
            <p:nvPr/>
          </p:nvGrpSpPr>
          <p:grpSpPr>
            <a:xfrm>
              <a:off x="9944337" y="3300597"/>
              <a:ext cx="415779" cy="514656"/>
              <a:chOff x="3455876" y="1448780"/>
              <a:chExt cx="660974" cy="1008112"/>
            </a:xfrm>
            <a:solidFill>
              <a:schemeClr val="bg1"/>
            </a:solidFill>
          </p:grpSpPr>
          <p:sp>
            <p:nvSpPr>
              <p:cNvPr id="20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0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cxnSp>
          <p:nvCxnSpPr>
            <p:cNvPr id="208" name="Straight Arrow Connector 207"/>
            <p:cNvCxnSpPr>
              <a:stCxn id="125" idx="3"/>
              <a:endCxn id="126" idx="1"/>
            </p:cNvCxnSpPr>
            <p:nvPr/>
          </p:nvCxnSpPr>
          <p:spPr>
            <a:xfrm>
              <a:off x="6191464" y="3299847"/>
              <a:ext cx="20577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17" name="Shape 74"/>
            <p:cNvCxnSpPr>
              <a:stCxn id="165" idx="0"/>
              <a:endCxn id="457" idx="2"/>
            </p:cNvCxnSpPr>
            <p:nvPr/>
          </p:nvCxnSpPr>
          <p:spPr>
            <a:xfrm rot="5400000" flipH="1" flipV="1">
              <a:off x="3706451" y="3329820"/>
              <a:ext cx="1013764" cy="3073"/>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18" name="TextBox 72"/>
            <p:cNvSpPr txBox="1"/>
            <p:nvPr/>
          </p:nvSpPr>
          <p:spPr>
            <a:xfrm>
              <a:off x="9678297" y="3816114"/>
              <a:ext cx="967465" cy="923330"/>
            </a:xfrm>
            <a:prstGeom prst="rect">
              <a:avLst/>
            </a:prstGeom>
            <a:noFill/>
          </p:spPr>
          <p:txBody>
            <a:bodyPr wrap="square" rtlCol="0">
              <a:spAutoFit/>
            </a:bodyPr>
            <a:lstStyle/>
            <a:p>
              <a:pPr algn="ctr"/>
              <a:r>
                <a:rPr lang="en-US" sz="900" dirty="0">
                  <a:latin typeface="Roboto Condensed Light" panose="02000000000000000000" pitchFamily="2" charset="0"/>
                </a:rPr>
                <a:t>Update tool-based documentation required to enhance, adopt, and support</a:t>
              </a:r>
            </a:p>
          </p:txBody>
        </p:sp>
        <p:sp>
          <p:nvSpPr>
            <p:cNvPr id="242" name="TextBox 72"/>
            <p:cNvSpPr txBox="1"/>
            <p:nvPr/>
          </p:nvSpPr>
          <p:spPr>
            <a:xfrm>
              <a:off x="3836795" y="4483164"/>
              <a:ext cx="882105" cy="507831"/>
            </a:xfrm>
            <a:prstGeom prst="rect">
              <a:avLst/>
            </a:prstGeom>
            <a:noFill/>
          </p:spPr>
          <p:txBody>
            <a:bodyPr wrap="square" rtlCol="0">
              <a:spAutoFit/>
            </a:bodyPr>
            <a:lstStyle/>
            <a:p>
              <a:pPr algn="ctr"/>
              <a:r>
                <a:rPr lang="en-US" sz="900" dirty="0">
                  <a:latin typeface="Roboto Condensed Light" panose="02000000000000000000" pitchFamily="2" charset="0"/>
                </a:rPr>
                <a:t>Incidents, issues, problems</a:t>
              </a:r>
            </a:p>
          </p:txBody>
        </p:sp>
        <p:cxnSp>
          <p:nvCxnSpPr>
            <p:cNvPr id="243" name="Shape 74"/>
            <p:cNvCxnSpPr>
              <a:stCxn id="149" idx="3"/>
              <a:endCxn id="165" idx="2"/>
            </p:cNvCxnSpPr>
            <p:nvPr/>
          </p:nvCxnSpPr>
          <p:spPr>
            <a:xfrm flipH="1">
              <a:off x="4211797" y="4017713"/>
              <a:ext cx="4703766" cy="186285"/>
            </a:xfrm>
            <a:prstGeom prst="bentConnector4">
              <a:avLst>
                <a:gd name="adj1" fmla="val -4860"/>
                <a:gd name="adj2" fmla="val 222715"/>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49" name="Rounded Rectangle 248"/>
            <p:cNvSpPr/>
            <p:nvPr/>
          </p:nvSpPr>
          <p:spPr>
            <a:xfrm>
              <a:off x="5242985" y="1265029"/>
              <a:ext cx="76263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epic backlog </a:t>
              </a:r>
            </a:p>
          </p:txBody>
        </p:sp>
        <p:sp>
          <p:nvSpPr>
            <p:cNvPr id="250" name="Rounded Rectangle 249"/>
            <p:cNvSpPr/>
            <p:nvPr/>
          </p:nvSpPr>
          <p:spPr>
            <a:xfrm>
              <a:off x="6288577" y="1265029"/>
              <a:ext cx="720724"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product roadmap</a:t>
              </a:r>
            </a:p>
          </p:txBody>
        </p:sp>
        <p:cxnSp>
          <p:nvCxnSpPr>
            <p:cNvPr id="252" name="Straight Arrow Connector 251"/>
            <p:cNvCxnSpPr>
              <a:stCxn id="249" idx="3"/>
              <a:endCxn id="250" idx="1"/>
            </p:cNvCxnSpPr>
            <p:nvPr/>
          </p:nvCxnSpPr>
          <p:spPr>
            <a:xfrm>
              <a:off x="6005621" y="1447909"/>
              <a:ext cx="28295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53" name="Straight Arrow Connector 252"/>
            <p:cNvCxnSpPr>
              <a:stCxn id="250" idx="3"/>
              <a:endCxn id="267" idx="1"/>
            </p:cNvCxnSpPr>
            <p:nvPr/>
          </p:nvCxnSpPr>
          <p:spPr>
            <a:xfrm>
              <a:off x="7009302" y="1447909"/>
              <a:ext cx="267103"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grpSp>
          <p:nvGrpSpPr>
            <p:cNvPr id="258" name="Group 61"/>
            <p:cNvGrpSpPr/>
            <p:nvPr/>
          </p:nvGrpSpPr>
          <p:grpSpPr>
            <a:xfrm>
              <a:off x="9006780" y="1190581"/>
              <a:ext cx="415779" cy="514656"/>
              <a:chOff x="3455876" y="1448780"/>
              <a:chExt cx="660974" cy="1008112"/>
            </a:xfrm>
            <a:solidFill>
              <a:schemeClr val="bg1"/>
            </a:solidFill>
          </p:grpSpPr>
          <p:sp>
            <p:nvSpPr>
              <p:cNvPr id="259"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60"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1"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2"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3"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4"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65" name="TextBox 72"/>
            <p:cNvSpPr txBox="1"/>
            <p:nvPr/>
          </p:nvSpPr>
          <p:spPr>
            <a:xfrm>
              <a:off x="9711087" y="1296688"/>
              <a:ext cx="918633" cy="784830"/>
            </a:xfrm>
            <a:prstGeom prst="rect">
              <a:avLst/>
            </a:prstGeom>
            <a:noFill/>
          </p:spPr>
          <p:txBody>
            <a:bodyPr wrap="square" rtlCol="0">
              <a:spAutoFit/>
            </a:bodyPr>
            <a:lstStyle/>
            <a:p>
              <a:pPr algn="ctr"/>
              <a:r>
                <a:rPr lang="en-US" sz="900" dirty="0">
                  <a:latin typeface="Roboto Condensed Light" panose="02000000000000000000" pitchFamily="2" charset="0"/>
                </a:rPr>
                <a:t>Product backlog, product roadmap, status reports</a:t>
              </a:r>
            </a:p>
          </p:txBody>
        </p:sp>
        <p:grpSp>
          <p:nvGrpSpPr>
            <p:cNvPr id="266" name="Group 265"/>
            <p:cNvGrpSpPr/>
            <p:nvPr/>
          </p:nvGrpSpPr>
          <p:grpSpPr>
            <a:xfrm>
              <a:off x="7165939" y="1188858"/>
              <a:ext cx="801716" cy="518102"/>
              <a:chOff x="6393051" y="2183276"/>
              <a:chExt cx="825474" cy="518102"/>
            </a:xfrm>
          </p:grpSpPr>
          <p:sp>
            <p:nvSpPr>
              <p:cNvPr id="267" name="Diamond 26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268" name="TextBox 26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cxnSp>
          <p:nvCxnSpPr>
            <p:cNvPr id="269" name="Shape 74"/>
            <p:cNvCxnSpPr>
              <a:stCxn id="267" idx="3"/>
              <a:endCxn id="455" idx="1"/>
            </p:cNvCxnSpPr>
            <p:nvPr/>
          </p:nvCxnSpPr>
          <p:spPr>
            <a:xfrm flipH="1">
              <a:off x="3777593" y="1447909"/>
              <a:ext cx="4066864" cy="633566"/>
            </a:xfrm>
            <a:prstGeom prst="bentConnector5">
              <a:avLst>
                <a:gd name="adj1" fmla="val -5621"/>
                <a:gd name="adj2" fmla="val 56011"/>
                <a:gd name="adj3" fmla="val 10562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97" name="TextBox 296"/>
            <p:cNvSpPr txBox="1"/>
            <p:nvPr/>
          </p:nvSpPr>
          <p:spPr>
            <a:xfrm>
              <a:off x="1748554" y="5549714"/>
              <a:ext cx="8887745" cy="938719"/>
            </a:xfrm>
            <a:prstGeom prst="rect">
              <a:avLst/>
            </a:prstGeom>
          </p:spPr>
          <p:txBody>
            <a:bodyPr wrap="square" rtlCol="0">
              <a:spAutoFit/>
            </a:bodyPr>
            <a:lstStyle/>
            <a:p>
              <a:pPr marL="171450" indent="-171450">
                <a:buFont typeface="Arial" panose="020B0604020202020204" pitchFamily="34" charset="0"/>
                <a:buChar char="•"/>
              </a:pPr>
              <a:r>
                <a:rPr lang="en-US" sz="1100" dirty="0">
                  <a:latin typeface="Roboto Condensed Light" panose="02000000000000000000" pitchFamily="2" charset="0"/>
                </a:rPr>
                <a:t>Business users are closely integrated through regularly scheduled demos.</a:t>
              </a:r>
            </a:p>
            <a:p>
              <a:pPr marL="171450" indent="-171450">
                <a:buFont typeface="Arial" panose="020B0604020202020204" pitchFamily="34" charset="0"/>
                <a:buChar char="•"/>
              </a:pPr>
              <a:r>
                <a:rPr lang="en-US" sz="1100" b="1" dirty="0">
                  <a:latin typeface="Roboto Condensed Light" panose="02000000000000000000" pitchFamily="2" charset="0"/>
                </a:rPr>
                <a:t>Fully integrated DevOps team collaborates </a:t>
              </a:r>
              <a:r>
                <a:rPr lang="en-US" sz="1100" dirty="0">
                  <a:latin typeface="Roboto Condensed Light" panose="02000000000000000000" pitchFamily="2" charset="0"/>
                </a:rPr>
                <a:t>to plan, define, design, build, test, deploy, and maintain code.</a:t>
              </a:r>
            </a:p>
            <a:p>
              <a:pPr marL="171450" indent="-171450">
                <a:buFont typeface="Arial" panose="020B0604020202020204" pitchFamily="34" charset="0"/>
                <a:buChar char="•"/>
              </a:pPr>
              <a:r>
                <a:rPr lang="en-US" sz="1100" b="1" dirty="0">
                  <a:latin typeface="Roboto Condensed Light" panose="02000000000000000000" pitchFamily="2" charset="0"/>
                </a:rPr>
                <a:t>Documentation</a:t>
              </a:r>
              <a:r>
                <a:rPr lang="en-US" sz="1100" dirty="0">
                  <a:latin typeface="Roboto Condensed Light" panose="02000000000000000000" pitchFamily="2" charset="0"/>
                </a:rPr>
                <a:t> Is focused on future development and use adoption.</a:t>
              </a:r>
            </a:p>
            <a:p>
              <a:pPr marL="171450" indent="-171450">
                <a:buFont typeface="Arial" panose="020B0604020202020204" pitchFamily="34" charset="0"/>
                <a:buChar char="•"/>
              </a:pPr>
              <a:r>
                <a:rPr lang="en-US" sz="1100" dirty="0">
                  <a:latin typeface="Roboto Condensed Light" panose="02000000000000000000" pitchFamily="2" charset="0"/>
                </a:rPr>
                <a:t>Change is built into the process to </a:t>
              </a:r>
              <a:r>
                <a:rPr lang="en-US" sz="1100" b="1" dirty="0">
                  <a:latin typeface="Roboto Condensed Light" panose="02000000000000000000" pitchFamily="2" charset="0"/>
                </a:rPr>
                <a:t>allow the team to respond to change dynamically.</a:t>
              </a:r>
            </a:p>
            <a:p>
              <a:pPr marL="171450" indent="-171450">
                <a:buFont typeface="Arial" panose="020B0604020202020204" pitchFamily="34" charset="0"/>
                <a:buChar char="•"/>
              </a:pPr>
              <a:r>
                <a:rPr lang="en-US" sz="1100" b="1" dirty="0">
                  <a:latin typeface="Roboto Condensed Light" panose="02000000000000000000" pitchFamily="2" charset="0"/>
                </a:rPr>
                <a:t>There is a fully integrated development and operations toolchain.</a:t>
              </a:r>
            </a:p>
          </p:txBody>
        </p:sp>
        <p:sp>
          <p:nvSpPr>
            <p:cNvPr id="3" name="Rounded Rectangle 2"/>
            <p:cNvSpPr/>
            <p:nvPr/>
          </p:nvSpPr>
          <p:spPr>
            <a:xfrm>
              <a:off x="1642026" y="1146785"/>
              <a:ext cx="8931880" cy="1179888"/>
            </a:xfrm>
            <a:prstGeom prst="roundRect">
              <a:avLst/>
            </a:prstGeom>
            <a:noFill/>
            <a:ln>
              <a:solidFill>
                <a:schemeClr val="accent1">
                  <a:shade val="50000"/>
                  <a:alpha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4" name="Rounded Rectangle 193"/>
            <p:cNvSpPr/>
            <p:nvPr/>
          </p:nvSpPr>
          <p:spPr>
            <a:xfrm>
              <a:off x="1642026" y="2353067"/>
              <a:ext cx="8973003" cy="3165765"/>
            </a:xfrm>
            <a:prstGeom prst="roundRect">
              <a:avLst/>
            </a:prstGeom>
            <a:noFill/>
            <a:ln>
              <a:solidFill>
                <a:srgbClr val="92D05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5" name="Rounded Rectangle 194"/>
            <p:cNvSpPr/>
            <p:nvPr/>
          </p:nvSpPr>
          <p:spPr>
            <a:xfrm>
              <a:off x="1628658" y="2361545"/>
              <a:ext cx="8986370" cy="3157287"/>
            </a:xfrm>
            <a:prstGeom prst="roundRect">
              <a:avLst/>
            </a:prstGeom>
            <a:noFill/>
            <a:ln>
              <a:solidFill>
                <a:srgbClr val="C0000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4" name="TextBox 3"/>
            <p:cNvSpPr txBox="1"/>
            <p:nvPr/>
          </p:nvSpPr>
          <p:spPr>
            <a:xfrm rot="16200000">
              <a:off x="1330966" y="1605924"/>
              <a:ext cx="856997" cy="261610"/>
            </a:xfrm>
            <a:prstGeom prst="rect">
              <a:avLst/>
            </a:prstGeom>
          </p:spPr>
          <p:txBody>
            <a:bodyPr wrap="square" rtlCol="0">
              <a:spAutoFit/>
            </a:bodyPr>
            <a:lstStyle/>
            <a:p>
              <a:pPr algn="ctr"/>
              <a:r>
                <a:rPr lang="en-US" sz="1050" b="1" dirty="0">
                  <a:latin typeface="Roboto Condensed Light" panose="02000000000000000000" pitchFamily="2" charset="0"/>
                </a:rPr>
                <a:t>Business</a:t>
              </a:r>
            </a:p>
          </p:txBody>
        </p:sp>
        <p:sp>
          <p:nvSpPr>
            <p:cNvPr id="226" name="TextBox 225"/>
            <p:cNvSpPr txBox="1"/>
            <p:nvPr/>
          </p:nvSpPr>
          <p:spPr>
            <a:xfrm rot="16200000">
              <a:off x="538784" y="3919933"/>
              <a:ext cx="2441360" cy="253916"/>
            </a:xfrm>
            <a:prstGeom prst="rect">
              <a:avLst/>
            </a:prstGeom>
          </p:spPr>
          <p:txBody>
            <a:bodyPr wrap="square" rtlCol="0">
              <a:spAutoFit/>
            </a:bodyPr>
            <a:lstStyle/>
            <a:p>
              <a:pPr algn="ctr"/>
              <a:r>
                <a:rPr lang="en-US" sz="1050" b="1" dirty="0">
                  <a:latin typeface="Roboto Condensed Light" panose="02000000000000000000" pitchFamily="2" charset="0"/>
                </a:rPr>
                <a:t>Development + Operations</a:t>
              </a:r>
            </a:p>
          </p:txBody>
        </p:sp>
        <p:sp>
          <p:nvSpPr>
            <p:cNvPr id="227" name="TextBox 54"/>
            <p:cNvSpPr txBox="1"/>
            <p:nvPr/>
          </p:nvSpPr>
          <p:spPr>
            <a:xfrm>
              <a:off x="2091045" y="3753926"/>
              <a:ext cx="587020" cy="415498"/>
            </a:xfrm>
            <a:prstGeom prst="rect">
              <a:avLst/>
            </a:prstGeom>
            <a:noFill/>
          </p:spPr>
          <p:txBody>
            <a:bodyPr wrap="none" rtlCol="0">
              <a:spAutoFit/>
            </a:bodyPr>
            <a:lstStyle/>
            <a:p>
              <a:pPr algn="ctr"/>
              <a:r>
                <a:rPr lang="en-US" sz="1050" dirty="0">
                  <a:latin typeface="Roboto Condensed Light" panose="02000000000000000000" pitchFamily="2" charset="0"/>
                </a:rPr>
                <a:t>DevOps</a:t>
              </a:r>
            </a:p>
            <a:p>
              <a:pPr algn="ctr"/>
              <a:r>
                <a:rPr lang="en-US" sz="1050" dirty="0">
                  <a:latin typeface="Roboto Condensed Light" panose="02000000000000000000" pitchFamily="2" charset="0"/>
                </a:rPr>
                <a:t>team</a:t>
              </a:r>
            </a:p>
          </p:txBody>
        </p:sp>
        <p:sp>
          <p:nvSpPr>
            <p:cNvPr id="228" name="Rounded Rectangle 227"/>
            <p:cNvSpPr/>
            <p:nvPr/>
          </p:nvSpPr>
          <p:spPr>
            <a:xfrm>
              <a:off x="8014930" y="1887182"/>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sprint backlog</a:t>
              </a:r>
            </a:p>
          </p:txBody>
        </p:sp>
        <p:cxnSp>
          <p:nvCxnSpPr>
            <p:cNvPr id="230" name="Straight Arrow Connector 229"/>
            <p:cNvCxnSpPr>
              <a:stCxn id="154" idx="3"/>
            </p:cNvCxnSpPr>
            <p:nvPr/>
          </p:nvCxnSpPr>
          <p:spPr>
            <a:xfrm flipV="1">
              <a:off x="7762256" y="2079117"/>
              <a:ext cx="292536" cy="11738"/>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51" name="Snip Single Corner Rectangle 62"/>
            <p:cNvSpPr/>
            <p:nvPr/>
          </p:nvSpPr>
          <p:spPr>
            <a:xfrm>
              <a:off x="4718900" y="2383669"/>
              <a:ext cx="415779" cy="514656"/>
            </a:xfrm>
            <a:prstGeom prst="snip1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98" name="TextBox 72"/>
            <p:cNvSpPr txBox="1"/>
            <p:nvPr/>
          </p:nvSpPr>
          <p:spPr>
            <a:xfrm>
              <a:off x="4485736" y="2470926"/>
              <a:ext cx="882105" cy="338554"/>
            </a:xfrm>
            <a:prstGeom prst="rect">
              <a:avLst/>
            </a:prstGeom>
            <a:noFill/>
          </p:spPr>
          <p:txBody>
            <a:bodyPr wrap="square" rtlCol="0">
              <a:spAutoFit/>
            </a:bodyPr>
            <a:lstStyle/>
            <a:p>
              <a:pPr algn="ctr"/>
              <a:r>
                <a:rPr lang="en-US" sz="800" dirty="0">
                  <a:latin typeface="Roboto Condensed Light" panose="02000000000000000000" pitchFamily="2" charset="0"/>
                </a:rPr>
                <a:t>Backlog</a:t>
              </a:r>
            </a:p>
            <a:p>
              <a:pPr algn="ctr"/>
              <a:r>
                <a:rPr lang="en-US" sz="800" dirty="0">
                  <a:latin typeface="Roboto Condensed Light" panose="02000000000000000000" pitchFamily="2" charset="0"/>
                </a:rPr>
                <a:t>item </a:t>
              </a:r>
            </a:p>
          </p:txBody>
        </p:sp>
        <p:cxnSp>
          <p:nvCxnSpPr>
            <p:cNvPr id="299" name="Shape 74"/>
            <p:cNvCxnSpPr>
              <a:stCxn id="251" idx="0"/>
              <a:endCxn id="155" idx="1"/>
            </p:cNvCxnSpPr>
            <p:nvPr/>
          </p:nvCxnSpPr>
          <p:spPr>
            <a:xfrm flipV="1">
              <a:off x="5134679" y="2635781"/>
              <a:ext cx="194271" cy="5216"/>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301" name="Diamond 300"/>
            <p:cNvSpPr/>
            <p:nvPr/>
          </p:nvSpPr>
          <p:spPr>
            <a:xfrm>
              <a:off x="8248732" y="3038917"/>
              <a:ext cx="568053"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302" name="TextBox 301"/>
            <p:cNvSpPr txBox="1"/>
            <p:nvPr/>
          </p:nvSpPr>
          <p:spPr>
            <a:xfrm>
              <a:off x="8137679" y="3145063"/>
              <a:ext cx="801716" cy="338554"/>
            </a:xfrm>
            <a:prstGeom prst="rect">
              <a:avLst/>
            </a:prstGeom>
          </p:spPr>
          <p:txBody>
            <a:bodyPr wrap="square" rtlCol="0">
              <a:spAutoFit/>
            </a:bodyPr>
            <a:lstStyle/>
            <a:p>
              <a:pPr algn="ctr"/>
              <a:r>
                <a:rPr lang="en-US" sz="800" dirty="0">
                  <a:latin typeface="Roboto Condensed Light" panose="02000000000000000000" pitchFamily="2" charset="0"/>
                </a:rPr>
                <a:t>Sprint </a:t>
              </a:r>
              <a:br>
                <a:rPr lang="en-US" sz="800" dirty="0">
                  <a:latin typeface="Roboto Condensed Light" panose="02000000000000000000" pitchFamily="2" charset="0"/>
                </a:rPr>
              </a:br>
              <a:r>
                <a:rPr lang="en-US" sz="800" dirty="0">
                  <a:latin typeface="Roboto Condensed Light" panose="02000000000000000000" pitchFamily="2" charset="0"/>
                </a:rPr>
                <a:t>done?</a:t>
              </a:r>
            </a:p>
          </p:txBody>
        </p:sp>
        <p:sp>
          <p:nvSpPr>
            <p:cNvPr id="308" name="Rectangle 307"/>
            <p:cNvSpPr/>
            <p:nvPr/>
          </p:nvSpPr>
          <p:spPr>
            <a:xfrm>
              <a:off x="8049809" y="3457290"/>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cxnSp>
          <p:nvCxnSpPr>
            <p:cNvPr id="454" name="Shape 74"/>
            <p:cNvCxnSpPr>
              <a:stCxn id="301" idx="3"/>
              <a:endCxn id="130" idx="1"/>
            </p:cNvCxnSpPr>
            <p:nvPr/>
          </p:nvCxnSpPr>
          <p:spPr>
            <a:xfrm flipH="1">
              <a:off x="5346308" y="3297969"/>
              <a:ext cx="3470477" cy="725553"/>
            </a:xfrm>
            <a:prstGeom prst="bentConnector5">
              <a:avLst>
                <a:gd name="adj1" fmla="val -6587"/>
                <a:gd name="adj2" fmla="val 55249"/>
                <a:gd name="adj3" fmla="val 106587"/>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5" name="Rounded Rectangle 454"/>
            <p:cNvSpPr/>
            <p:nvPr/>
          </p:nvSpPr>
          <p:spPr>
            <a:xfrm>
              <a:off x="3777593" y="1898595"/>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test strategy</a:t>
              </a:r>
            </a:p>
          </p:txBody>
        </p:sp>
        <p:cxnSp>
          <p:nvCxnSpPr>
            <p:cNvPr id="456" name="Straight Arrow Connector 455"/>
            <p:cNvCxnSpPr>
              <a:stCxn id="455" idx="3"/>
              <a:endCxn id="152" idx="1"/>
            </p:cNvCxnSpPr>
            <p:nvPr/>
          </p:nvCxnSpPr>
          <p:spPr>
            <a:xfrm>
              <a:off x="4445704" y="2081475"/>
              <a:ext cx="218943" cy="326"/>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7" name="Rounded Rectangle 456"/>
            <p:cNvSpPr/>
            <p:nvPr/>
          </p:nvSpPr>
          <p:spPr>
            <a:xfrm>
              <a:off x="3831639" y="2458713"/>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backlog</a:t>
              </a:r>
            </a:p>
          </p:txBody>
        </p:sp>
        <p:cxnSp>
          <p:nvCxnSpPr>
            <p:cNvPr id="458" name="Shape 74"/>
            <p:cNvCxnSpPr>
              <a:stCxn id="457" idx="3"/>
            </p:cNvCxnSpPr>
            <p:nvPr/>
          </p:nvCxnSpPr>
          <p:spPr>
            <a:xfrm flipV="1">
              <a:off x="4598101" y="2635781"/>
              <a:ext cx="146726" cy="5812"/>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60" name="TextBox 159"/>
            <p:cNvSpPr txBox="1"/>
            <p:nvPr/>
          </p:nvSpPr>
          <p:spPr>
            <a:xfrm>
              <a:off x="2683835" y="1747672"/>
              <a:ext cx="1047988" cy="307777"/>
            </a:xfrm>
            <a:prstGeom prst="rect">
              <a:avLst/>
            </a:prstGeom>
            <a:noFill/>
            <a:effectLst/>
          </p:spPr>
          <p:txBody>
            <a:bodyPr wrap="square" rtlCol="0">
              <a:spAutoFit/>
            </a:bodyPr>
            <a:lstStyle/>
            <a:p>
              <a:pPr algn="ctr"/>
              <a:r>
                <a:rPr lang="en-US" sz="1400" b="1" dirty="0">
                  <a:latin typeface="Roboto Condensed Light" panose="02000000000000000000" pitchFamily="2" charset="0"/>
                </a:rPr>
                <a:t>Plan, define</a:t>
              </a:r>
            </a:p>
          </p:txBody>
        </p:sp>
        <p:pic>
          <p:nvPicPr>
            <p:cNvPr id="161"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8606" y="1241241"/>
              <a:ext cx="195886" cy="509300"/>
            </a:xfrm>
            <a:prstGeom prst="rect">
              <a:avLst/>
            </a:prstGeom>
          </p:spPr>
        </p:pic>
        <p:sp>
          <p:nvSpPr>
            <p:cNvPr id="170" name="TextBox 54"/>
            <p:cNvSpPr txBox="1"/>
            <p:nvPr/>
          </p:nvSpPr>
          <p:spPr>
            <a:xfrm>
              <a:off x="1829858" y="1288142"/>
              <a:ext cx="1079143" cy="415498"/>
            </a:xfrm>
            <a:prstGeom prst="rect">
              <a:avLst/>
            </a:prstGeom>
            <a:noFill/>
          </p:spPr>
          <p:txBody>
            <a:bodyPr wrap="none" rtlCol="0">
              <a:spAutoFit/>
            </a:bodyPr>
            <a:lstStyle/>
            <a:p>
              <a:pPr algn="ctr"/>
              <a:r>
                <a:rPr lang="en-US" sz="1050" dirty="0">
                  <a:latin typeface="Roboto Condensed Light" panose="02000000000000000000" pitchFamily="2" charset="0"/>
                </a:rPr>
                <a:t>Product/portfolio</a:t>
              </a:r>
            </a:p>
            <a:p>
              <a:pPr algn="ctr"/>
              <a:r>
                <a:rPr lang="en-US" sz="1050" dirty="0">
                  <a:latin typeface="Roboto Condensed Light" panose="02000000000000000000" pitchFamily="2" charset="0"/>
                </a:rPr>
                <a:t>manager</a:t>
              </a:r>
            </a:p>
          </p:txBody>
        </p:sp>
        <p:sp>
          <p:nvSpPr>
            <p:cNvPr id="144" name="Right Arrow 143"/>
            <p:cNvSpPr/>
            <p:nvPr/>
          </p:nvSpPr>
          <p:spPr>
            <a:xfrm rot="10800000" flipH="1" flipV="1">
              <a:off x="4024951" y="1045711"/>
              <a:ext cx="1186237" cy="833421"/>
            </a:xfrm>
            <a:prstGeom prst="rightArrow">
              <a:avLst>
                <a:gd name="adj1" fmla="val 743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Roboto Condensed Light" panose="02000000000000000000" pitchFamily="2" charset="0"/>
                </a:rPr>
                <a:t>Frequent intake of business need</a:t>
              </a:r>
            </a:p>
          </p:txBody>
        </p:sp>
      </p:grpSp>
    </p:spTree>
    <p:extLst>
      <p:ext uri="{BB962C8B-B14F-4D97-AF65-F5344CB8AC3E}">
        <p14:creationId xmlns:p14="http://schemas.microsoft.com/office/powerpoint/2010/main" val="19548141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45423" y="194276"/>
            <a:ext cx="11522336" cy="1130188"/>
          </a:xfrm>
        </p:spPr>
        <p:txBody>
          <a:bodyPr>
            <a:noAutofit/>
          </a:bodyPr>
          <a:lstStyle/>
          <a:p>
            <a:r>
              <a:rPr lang="en-US" sz="3200" dirty="0"/>
              <a:t>Fully integrated product SDLC – Agile + DevOps + continuous delivery of valuable product on demand</a:t>
            </a:r>
          </a:p>
        </p:txBody>
      </p:sp>
      <p:grpSp>
        <p:nvGrpSpPr>
          <p:cNvPr id="4" name="Group 3">
            <a:extLst>
              <a:ext uri="{FF2B5EF4-FFF2-40B4-BE49-F238E27FC236}">
                <a16:creationId xmlns:a16="http://schemas.microsoft.com/office/drawing/2014/main" id="{4B451F49-2815-4DA6-51D9-F50591A05A4E}"/>
              </a:ext>
            </a:extLst>
          </p:cNvPr>
          <p:cNvGrpSpPr/>
          <p:nvPr/>
        </p:nvGrpSpPr>
        <p:grpSpPr>
          <a:xfrm>
            <a:off x="1606722" y="1421643"/>
            <a:ext cx="9017104" cy="5436357"/>
            <a:chOff x="1628658" y="1045711"/>
            <a:chExt cx="9017104" cy="5436357"/>
          </a:xfrm>
        </p:grpSpPr>
        <p:sp>
          <p:nvSpPr>
            <p:cNvPr id="103" name="TextBox 102"/>
            <p:cNvSpPr txBox="1"/>
            <p:nvPr/>
          </p:nvSpPr>
          <p:spPr>
            <a:xfrm>
              <a:off x="2966022" y="3557019"/>
              <a:ext cx="738607" cy="260392"/>
            </a:xfrm>
            <a:prstGeom prst="rect">
              <a:avLst/>
            </a:prstGeom>
            <a:solidFill>
              <a:srgbClr val="FFFF00"/>
            </a:solidFill>
          </p:spPr>
          <p:txBody>
            <a:bodyPr wrap="square" rtlCol="0">
              <a:spAutoFit/>
            </a:bodyPr>
            <a:lstStyle/>
            <a:p>
              <a:endParaRPr lang="en-US" b="1" i="1" dirty="0">
                <a:latin typeface="Roboto Condensed Light" panose="02000000000000000000" pitchFamily="2" charset="0"/>
              </a:endParaRPr>
            </a:p>
          </p:txBody>
        </p:sp>
        <p:sp>
          <p:nvSpPr>
            <p:cNvPr id="150" name="Circular Arrow 149"/>
            <p:cNvSpPr/>
            <p:nvPr/>
          </p:nvSpPr>
          <p:spPr>
            <a:xfrm rot="5400000">
              <a:off x="6715842" y="1061343"/>
              <a:ext cx="3217619" cy="3245099"/>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3" name="Circular Arrow 112"/>
            <p:cNvSpPr/>
            <p:nvPr/>
          </p:nvSpPr>
          <p:spPr>
            <a:xfrm rot="16200000">
              <a:off x="3267277" y="1104478"/>
              <a:ext cx="3217619" cy="3245099"/>
            </a:xfrm>
            <a:prstGeom prst="circular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888978">
                <a:lnSpc>
                  <a:spcPct val="90000"/>
                </a:lnSpc>
              </a:pPr>
              <a:endParaRPr lang="en-US" sz="1100" b="1" dirty="0">
                <a:solidFill>
                  <a:schemeClr val="tx1"/>
                </a:solidFill>
                <a:latin typeface="Roboto Condensed Light" panose="02000000000000000000" pitchFamily="2" charset="0"/>
              </a:endParaRPr>
            </a:p>
          </p:txBody>
        </p:sp>
        <p:sp>
          <p:nvSpPr>
            <p:cNvPr id="119" name="TextBox 118"/>
            <p:cNvSpPr txBox="1"/>
            <p:nvPr/>
          </p:nvSpPr>
          <p:spPr>
            <a:xfrm>
              <a:off x="2828058" y="3474289"/>
              <a:ext cx="1047988" cy="1169551"/>
            </a:xfrm>
            <a:prstGeom prst="rect">
              <a:avLst/>
            </a:prstGeom>
            <a:noFill/>
            <a:effectLst/>
          </p:spPr>
          <p:txBody>
            <a:bodyPr wrap="square" rtlCol="0">
              <a:spAutoFit/>
            </a:bodyPr>
            <a:lstStyle/>
            <a:p>
              <a:pPr algn="ctr"/>
              <a:r>
                <a:rPr lang="en-US" sz="1400" b="1" dirty="0">
                  <a:latin typeface="Roboto Condensed Light" panose="02000000000000000000" pitchFamily="2" charset="0"/>
                </a:rPr>
                <a:t>Plan, define, design, build, test, deploy,</a:t>
              </a:r>
            </a:p>
            <a:p>
              <a:pPr algn="ctr"/>
              <a:r>
                <a:rPr lang="en-US" sz="1400" b="1" dirty="0">
                  <a:latin typeface="Roboto Condensed Light" panose="02000000000000000000" pitchFamily="2" charset="0"/>
                </a:rPr>
                <a:t>maintain</a:t>
              </a:r>
            </a:p>
          </p:txBody>
        </p:sp>
        <p:sp>
          <p:nvSpPr>
            <p:cNvPr id="123" name="TextBox 122"/>
            <p:cNvSpPr txBox="1"/>
            <p:nvPr/>
          </p:nvSpPr>
          <p:spPr>
            <a:xfrm>
              <a:off x="2816994" y="5023596"/>
              <a:ext cx="1047988" cy="307777"/>
            </a:xfrm>
            <a:prstGeom prst="rect">
              <a:avLst/>
            </a:prstGeom>
            <a:noFill/>
            <a:effectLst/>
          </p:spPr>
          <p:txBody>
            <a:bodyPr wrap="square" rtlCol="0">
              <a:spAutoFit/>
            </a:bodyPr>
            <a:lstStyle/>
            <a:p>
              <a:pPr algn="l"/>
              <a:r>
                <a:rPr lang="en-US" sz="1400" b="1" dirty="0">
                  <a:solidFill>
                    <a:schemeClr val="bg1"/>
                  </a:solidFill>
                  <a:latin typeface="Roboto Condensed Light" panose="02000000000000000000" pitchFamily="2" charset="0"/>
                </a:rPr>
                <a:t>Maintain</a:t>
              </a:r>
            </a:p>
          </p:txBody>
        </p:sp>
        <p:sp>
          <p:nvSpPr>
            <p:cNvPr id="125" name="Rounded Rectangle 124"/>
            <p:cNvSpPr/>
            <p:nvPr/>
          </p:nvSpPr>
          <p:spPr>
            <a:xfrm>
              <a:off x="5523354" y="3125406"/>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code</a:t>
              </a:r>
            </a:p>
          </p:txBody>
        </p:sp>
        <p:sp>
          <p:nvSpPr>
            <p:cNvPr id="126" name="Rounded Rectangle 125"/>
            <p:cNvSpPr/>
            <p:nvPr/>
          </p:nvSpPr>
          <p:spPr>
            <a:xfrm>
              <a:off x="6397240" y="3101499"/>
              <a:ext cx="716308" cy="39669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Test</a:t>
              </a:r>
            </a:p>
            <a:p>
              <a:pPr algn="ctr"/>
              <a:r>
                <a:rPr lang="en-US" sz="800" dirty="0">
                  <a:solidFill>
                    <a:schemeClr val="tx1"/>
                  </a:solidFill>
                  <a:latin typeface="Roboto Condensed Light" panose="02000000000000000000" pitchFamily="2" charset="0"/>
                </a:rPr>
                <a:t>code</a:t>
              </a:r>
            </a:p>
          </p:txBody>
        </p:sp>
        <p:sp>
          <p:nvSpPr>
            <p:cNvPr id="128" name="Diamond 127"/>
            <p:cNvSpPr/>
            <p:nvPr/>
          </p:nvSpPr>
          <p:spPr>
            <a:xfrm>
              <a:off x="7671414" y="3168378"/>
              <a:ext cx="517085" cy="348882"/>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30" name="Rounded Rectangle 129"/>
            <p:cNvSpPr/>
            <p:nvPr/>
          </p:nvSpPr>
          <p:spPr>
            <a:xfrm>
              <a:off x="5346307" y="3840641"/>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Review sprint</a:t>
              </a:r>
            </a:p>
          </p:txBody>
        </p:sp>
        <p:sp>
          <p:nvSpPr>
            <p:cNvPr id="131" name="Rounded Rectangle 130"/>
            <p:cNvSpPr/>
            <p:nvPr/>
          </p:nvSpPr>
          <p:spPr>
            <a:xfrm>
              <a:off x="6172054" y="3840641"/>
              <a:ext cx="88544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User demonstration and feedback </a:t>
              </a:r>
            </a:p>
          </p:txBody>
        </p:sp>
        <p:sp>
          <p:nvSpPr>
            <p:cNvPr id="132" name="Rounded Rectangle 131"/>
            <p:cNvSpPr/>
            <p:nvPr/>
          </p:nvSpPr>
          <p:spPr>
            <a:xfrm>
              <a:off x="7226742" y="3840641"/>
              <a:ext cx="850062"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Retrospective (refine process)</a:t>
              </a:r>
            </a:p>
          </p:txBody>
        </p:sp>
        <p:cxnSp>
          <p:nvCxnSpPr>
            <p:cNvPr id="136" name="Straight Arrow Connector 135"/>
            <p:cNvCxnSpPr>
              <a:stCxn id="126" idx="3"/>
              <a:endCxn id="187" idx="1"/>
            </p:cNvCxnSpPr>
            <p:nvPr/>
          </p:nvCxnSpPr>
          <p:spPr>
            <a:xfrm>
              <a:off x="7113549" y="3299847"/>
              <a:ext cx="263127"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37" name="Straight Arrow Connector 136"/>
            <p:cNvCxnSpPr>
              <a:stCxn id="187" idx="3"/>
            </p:cNvCxnSpPr>
            <p:nvPr/>
          </p:nvCxnSpPr>
          <p:spPr>
            <a:xfrm>
              <a:off x="7944729" y="3299848"/>
              <a:ext cx="304005"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38" name="Rectangle 137"/>
            <p:cNvSpPr/>
            <p:nvPr/>
          </p:nvSpPr>
          <p:spPr>
            <a:xfrm>
              <a:off x="7902455" y="3016309"/>
              <a:ext cx="404209" cy="175721"/>
            </a:xfrm>
            <a:prstGeom prst="rect">
              <a:avLst/>
            </a:prstGeom>
            <a:noFill/>
            <a:ln w="25400">
              <a:no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Yes</a:t>
              </a:r>
            </a:p>
          </p:txBody>
        </p:sp>
        <p:cxnSp>
          <p:nvCxnSpPr>
            <p:cNvPr id="139" name="Shape 72"/>
            <p:cNvCxnSpPr>
              <a:stCxn id="187" idx="0"/>
              <a:endCxn id="125" idx="0"/>
            </p:cNvCxnSpPr>
            <p:nvPr/>
          </p:nvCxnSpPr>
          <p:spPr>
            <a:xfrm rot="16200000" flipH="1" flipV="1">
              <a:off x="6716751" y="2181455"/>
              <a:ext cx="84610" cy="1803293"/>
            </a:xfrm>
            <a:prstGeom prst="bentConnector3">
              <a:avLst>
                <a:gd name="adj1" fmla="val -8544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0" name="Shape 74"/>
            <p:cNvCxnSpPr>
              <a:stCxn id="301" idx="2"/>
              <a:endCxn id="298" idx="2"/>
            </p:cNvCxnSpPr>
            <p:nvPr/>
          </p:nvCxnSpPr>
          <p:spPr>
            <a:xfrm rot="5400000" flipH="1">
              <a:off x="6356004" y="1380265"/>
              <a:ext cx="747539" cy="3605970"/>
            </a:xfrm>
            <a:prstGeom prst="bentConnector3">
              <a:avLst>
                <a:gd name="adj1" fmla="val -30580"/>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1" name="Straight Arrow Connector 140"/>
            <p:cNvCxnSpPr>
              <a:stCxn id="130" idx="3"/>
              <a:endCxn id="131" idx="1"/>
            </p:cNvCxnSpPr>
            <p:nvPr/>
          </p:nvCxnSpPr>
          <p:spPr>
            <a:xfrm>
              <a:off x="6014417" y="4023521"/>
              <a:ext cx="15763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2" name="Straight Arrow Connector 141"/>
            <p:cNvCxnSpPr>
              <a:stCxn id="131" idx="3"/>
              <a:endCxn id="132" idx="1"/>
            </p:cNvCxnSpPr>
            <p:nvPr/>
          </p:nvCxnSpPr>
          <p:spPr>
            <a:xfrm>
              <a:off x="7057502" y="4023521"/>
              <a:ext cx="169240"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43" name="Straight Arrow Connector 142"/>
            <p:cNvCxnSpPr>
              <a:stCxn id="132" idx="3"/>
            </p:cNvCxnSpPr>
            <p:nvPr/>
          </p:nvCxnSpPr>
          <p:spPr>
            <a:xfrm>
              <a:off x="8076805" y="4023522"/>
              <a:ext cx="197557" cy="1"/>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48" name="Rectangle 147"/>
            <p:cNvSpPr/>
            <p:nvPr/>
          </p:nvSpPr>
          <p:spPr>
            <a:xfrm>
              <a:off x="7021788" y="3015876"/>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sp>
          <p:nvSpPr>
            <p:cNvPr id="149" name="Rounded Rectangle 148"/>
            <p:cNvSpPr/>
            <p:nvPr/>
          </p:nvSpPr>
          <p:spPr>
            <a:xfrm>
              <a:off x="8247453" y="3843271"/>
              <a:ext cx="668110" cy="34888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Deploy prod. version</a:t>
              </a:r>
            </a:p>
          </p:txBody>
        </p:sp>
        <p:sp>
          <p:nvSpPr>
            <p:cNvPr id="152" name="Rounded Rectangle 151"/>
            <p:cNvSpPr/>
            <p:nvPr/>
          </p:nvSpPr>
          <p:spPr>
            <a:xfrm>
              <a:off x="4664646" y="189892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Elicit business requirements</a:t>
              </a:r>
            </a:p>
          </p:txBody>
        </p:sp>
        <p:sp>
          <p:nvSpPr>
            <p:cNvPr id="153" name="Rounded Rectangle 152"/>
            <p:cNvSpPr/>
            <p:nvPr/>
          </p:nvSpPr>
          <p:spPr>
            <a:xfrm>
              <a:off x="5882177" y="1898921"/>
              <a:ext cx="82747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features and releases</a:t>
              </a:r>
            </a:p>
          </p:txBody>
        </p:sp>
        <p:sp>
          <p:nvSpPr>
            <p:cNvPr id="154" name="Rounded Rectangle 153"/>
            <p:cNvSpPr/>
            <p:nvPr/>
          </p:nvSpPr>
          <p:spPr>
            <a:xfrm>
              <a:off x="6981925" y="1898921"/>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product backlog</a:t>
              </a:r>
            </a:p>
          </p:txBody>
        </p:sp>
        <p:sp>
          <p:nvSpPr>
            <p:cNvPr id="155" name="Rounded Rectangle 154"/>
            <p:cNvSpPr/>
            <p:nvPr/>
          </p:nvSpPr>
          <p:spPr>
            <a:xfrm>
              <a:off x="5328949" y="2452901"/>
              <a:ext cx="93147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requirements </a:t>
              </a:r>
            </a:p>
          </p:txBody>
        </p:sp>
        <p:sp>
          <p:nvSpPr>
            <p:cNvPr id="156" name="Rounded Rectangle 155"/>
            <p:cNvSpPr/>
            <p:nvPr/>
          </p:nvSpPr>
          <p:spPr>
            <a:xfrm>
              <a:off x="6546480" y="2452901"/>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acceptance criteria</a:t>
              </a:r>
            </a:p>
          </p:txBody>
        </p:sp>
        <p:sp>
          <p:nvSpPr>
            <p:cNvPr id="157" name="Rounded Rectangle 156"/>
            <p:cNvSpPr/>
            <p:nvPr/>
          </p:nvSpPr>
          <p:spPr>
            <a:xfrm>
              <a:off x="7497737" y="2452901"/>
              <a:ext cx="92897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Design solution</a:t>
              </a:r>
            </a:p>
          </p:txBody>
        </p:sp>
        <p:cxnSp>
          <p:nvCxnSpPr>
            <p:cNvPr id="158" name="Straight Arrow Connector 157"/>
            <p:cNvCxnSpPr/>
            <p:nvPr/>
          </p:nvCxnSpPr>
          <p:spPr>
            <a:xfrm>
              <a:off x="5596108" y="2094703"/>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59" name="Straight Arrow Connector 158"/>
            <p:cNvCxnSpPr>
              <a:stCxn id="153" idx="3"/>
              <a:endCxn id="154" idx="1"/>
            </p:cNvCxnSpPr>
            <p:nvPr/>
          </p:nvCxnSpPr>
          <p:spPr>
            <a:xfrm>
              <a:off x="6709654" y="2081801"/>
              <a:ext cx="2722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2" name="Straight Arrow Connector 161"/>
            <p:cNvCxnSpPr/>
            <p:nvPr/>
          </p:nvCxnSpPr>
          <p:spPr>
            <a:xfrm>
              <a:off x="6260411" y="2654029"/>
              <a:ext cx="286071"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3" name="Straight Arrow Connector 162"/>
            <p:cNvCxnSpPr>
              <a:stCxn id="156" idx="3"/>
            </p:cNvCxnSpPr>
            <p:nvPr/>
          </p:nvCxnSpPr>
          <p:spPr>
            <a:xfrm>
              <a:off x="7312943" y="2635782"/>
              <a:ext cx="184793" cy="19669"/>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164" name="Shape 74"/>
            <p:cNvCxnSpPr>
              <a:stCxn id="157" idx="3"/>
              <a:endCxn id="125" idx="1"/>
            </p:cNvCxnSpPr>
            <p:nvPr/>
          </p:nvCxnSpPr>
          <p:spPr>
            <a:xfrm flipH="1">
              <a:off x="5523355" y="2635781"/>
              <a:ext cx="2903361" cy="664066"/>
            </a:xfrm>
            <a:prstGeom prst="bentConnector5">
              <a:avLst>
                <a:gd name="adj1" fmla="val -7874"/>
                <a:gd name="adj2" fmla="val 38866"/>
                <a:gd name="adj3" fmla="val 107874"/>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65" name="Rounded Rectangle 164"/>
            <p:cNvSpPr/>
            <p:nvPr/>
          </p:nvSpPr>
          <p:spPr>
            <a:xfrm>
              <a:off x="3868810" y="3838237"/>
              <a:ext cx="685975"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Accept support requests</a:t>
              </a:r>
            </a:p>
          </p:txBody>
        </p:sp>
        <p:sp>
          <p:nvSpPr>
            <p:cNvPr id="79" name="TextBox 54"/>
            <p:cNvSpPr txBox="1"/>
            <p:nvPr/>
          </p:nvSpPr>
          <p:spPr>
            <a:xfrm>
              <a:off x="2355991" y="2171948"/>
              <a:ext cx="622286" cy="415498"/>
            </a:xfrm>
            <a:prstGeom prst="rect">
              <a:avLst/>
            </a:prstGeom>
            <a:noFill/>
          </p:spPr>
          <p:txBody>
            <a:bodyPr wrap="none" rtlCol="0">
              <a:spAutoFit/>
            </a:bodyPr>
            <a:lstStyle/>
            <a:p>
              <a:pPr algn="ctr"/>
              <a:r>
                <a:rPr lang="en-US" sz="1050" dirty="0">
                  <a:latin typeface="Roboto Condensed Light" panose="02000000000000000000" pitchFamily="2" charset="0"/>
                </a:rPr>
                <a:t>Product </a:t>
              </a:r>
            </a:p>
            <a:p>
              <a:pPr algn="ctr"/>
              <a:r>
                <a:rPr lang="en-US" sz="1050" dirty="0">
                  <a:latin typeface="Roboto Condensed Light" panose="02000000000000000000" pitchFamily="2" charset="0"/>
                </a:rPr>
                <a:t>owner</a:t>
              </a:r>
            </a:p>
          </p:txBody>
        </p:sp>
        <p:pic>
          <p:nvPicPr>
            <p:cNvPr id="8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1710" y="2132741"/>
              <a:ext cx="233094" cy="509300"/>
            </a:xfrm>
            <a:prstGeom prst="rect">
              <a:avLst/>
            </a:prstGeom>
          </p:spPr>
        </p:pic>
        <p:grpSp>
          <p:nvGrpSpPr>
            <p:cNvPr id="81" name="Group 61"/>
            <p:cNvGrpSpPr/>
            <p:nvPr/>
          </p:nvGrpSpPr>
          <p:grpSpPr>
            <a:xfrm>
              <a:off x="9006780" y="1824473"/>
              <a:ext cx="415779" cy="514656"/>
              <a:chOff x="3455876" y="1448780"/>
              <a:chExt cx="660974" cy="1008112"/>
            </a:xfrm>
            <a:solidFill>
              <a:schemeClr val="bg1"/>
            </a:solidFill>
          </p:grpSpPr>
          <p:sp>
            <p:nvSpPr>
              <p:cNvPr id="8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8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8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pic>
          <p:nvPicPr>
            <p:cNvPr id="93"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86032" y="3230256"/>
              <a:ext cx="195886" cy="509300"/>
            </a:xfrm>
            <a:prstGeom prst="rect">
              <a:avLst/>
            </a:prstGeom>
          </p:spPr>
        </p:pic>
        <p:cxnSp>
          <p:nvCxnSpPr>
            <p:cNvPr id="104" name="Shape 74"/>
            <p:cNvCxnSpPr>
              <a:stCxn id="228" idx="3"/>
              <a:endCxn id="457" idx="1"/>
            </p:cNvCxnSpPr>
            <p:nvPr/>
          </p:nvCxnSpPr>
          <p:spPr>
            <a:xfrm flipH="1">
              <a:off x="3831638" y="2070063"/>
              <a:ext cx="4923760" cy="571531"/>
            </a:xfrm>
            <a:prstGeom prst="bentConnector5">
              <a:avLst>
                <a:gd name="adj1" fmla="val -4643"/>
                <a:gd name="adj2" fmla="val 50000"/>
                <a:gd name="adj3" fmla="val 104643"/>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180" name="TextBox 72"/>
            <p:cNvSpPr txBox="1"/>
            <p:nvPr/>
          </p:nvSpPr>
          <p:spPr>
            <a:xfrm>
              <a:off x="9701744" y="2460711"/>
              <a:ext cx="882105" cy="646331"/>
            </a:xfrm>
            <a:prstGeom prst="rect">
              <a:avLst/>
            </a:prstGeom>
            <a:noFill/>
          </p:spPr>
          <p:txBody>
            <a:bodyPr wrap="square" rtlCol="0">
              <a:spAutoFit/>
            </a:bodyPr>
            <a:lstStyle/>
            <a:p>
              <a:pPr algn="ctr"/>
              <a:r>
                <a:rPr lang="en-US" sz="900" b="1" dirty="0">
                  <a:latin typeface="Roboto Condensed Light" panose="02000000000000000000" pitchFamily="2" charset="0"/>
                </a:rPr>
                <a:t>Working code with automated test, build, and deploy</a:t>
              </a:r>
            </a:p>
          </p:txBody>
        </p:sp>
        <p:pic>
          <p:nvPicPr>
            <p:cNvPr id="185"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7230" y="3225837"/>
              <a:ext cx="195886" cy="509300"/>
            </a:xfrm>
            <a:prstGeom prst="rect">
              <a:avLst/>
            </a:prstGeom>
          </p:spPr>
        </p:pic>
        <p:grpSp>
          <p:nvGrpSpPr>
            <p:cNvPr id="186" name="Group 185"/>
            <p:cNvGrpSpPr/>
            <p:nvPr/>
          </p:nvGrpSpPr>
          <p:grpSpPr>
            <a:xfrm>
              <a:off x="7266210" y="3040796"/>
              <a:ext cx="801716" cy="518102"/>
              <a:chOff x="6393051" y="2183276"/>
              <a:chExt cx="825474" cy="518102"/>
            </a:xfrm>
          </p:grpSpPr>
          <p:sp>
            <p:nvSpPr>
              <p:cNvPr id="187" name="Diamond 18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188" name="TextBox 18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Works?</a:t>
                </a:r>
              </a:p>
            </p:txBody>
          </p:sp>
        </p:grpSp>
        <p:pic>
          <p:nvPicPr>
            <p:cNvPr id="190" name="Picture 59" descr="woman.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2013" y="3407663"/>
              <a:ext cx="233094" cy="509300"/>
            </a:xfrm>
            <a:prstGeom prst="rect">
              <a:avLst/>
            </a:prstGeom>
          </p:spPr>
        </p:pic>
        <p:pic>
          <p:nvPicPr>
            <p:cNvPr id="197"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1344" y="2826211"/>
              <a:ext cx="195886" cy="509300"/>
            </a:xfrm>
            <a:prstGeom prst="rect">
              <a:avLst/>
            </a:prstGeom>
          </p:spPr>
        </p:pic>
        <p:grpSp>
          <p:nvGrpSpPr>
            <p:cNvPr id="201" name="Group 61"/>
            <p:cNvGrpSpPr/>
            <p:nvPr/>
          </p:nvGrpSpPr>
          <p:grpSpPr>
            <a:xfrm>
              <a:off x="9944337" y="3300597"/>
              <a:ext cx="415779" cy="514656"/>
              <a:chOff x="3455876" y="1448780"/>
              <a:chExt cx="660974" cy="1008112"/>
            </a:xfrm>
            <a:solidFill>
              <a:schemeClr val="bg1"/>
            </a:solidFill>
          </p:grpSpPr>
          <p:sp>
            <p:nvSpPr>
              <p:cNvPr id="202"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03"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4"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5"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6"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07"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cxnSp>
          <p:nvCxnSpPr>
            <p:cNvPr id="208" name="Straight Arrow Connector 207"/>
            <p:cNvCxnSpPr>
              <a:stCxn id="125" idx="3"/>
              <a:endCxn id="126" idx="1"/>
            </p:cNvCxnSpPr>
            <p:nvPr/>
          </p:nvCxnSpPr>
          <p:spPr>
            <a:xfrm>
              <a:off x="6191464" y="3299847"/>
              <a:ext cx="20577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17" name="Shape 74"/>
            <p:cNvCxnSpPr>
              <a:stCxn id="165" idx="0"/>
              <a:endCxn id="457" idx="2"/>
            </p:cNvCxnSpPr>
            <p:nvPr/>
          </p:nvCxnSpPr>
          <p:spPr>
            <a:xfrm rot="5400000" flipH="1" flipV="1">
              <a:off x="3706451" y="3329820"/>
              <a:ext cx="1013764" cy="3073"/>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18" name="TextBox 72"/>
            <p:cNvSpPr txBox="1"/>
            <p:nvPr/>
          </p:nvSpPr>
          <p:spPr>
            <a:xfrm>
              <a:off x="9678297" y="3816115"/>
              <a:ext cx="967465" cy="1061829"/>
            </a:xfrm>
            <a:prstGeom prst="rect">
              <a:avLst/>
            </a:prstGeom>
            <a:noFill/>
          </p:spPr>
          <p:txBody>
            <a:bodyPr wrap="square" rtlCol="0">
              <a:spAutoFit/>
            </a:bodyPr>
            <a:lstStyle/>
            <a:p>
              <a:pPr algn="ctr"/>
              <a:r>
                <a:rPr lang="en-US" sz="900" dirty="0">
                  <a:latin typeface="Roboto Condensed Light" panose="02000000000000000000" pitchFamily="2" charset="0"/>
                </a:rPr>
                <a:t>Update tool-based documentation required to enhance, adopt, and support the product</a:t>
              </a:r>
            </a:p>
          </p:txBody>
        </p:sp>
        <p:sp>
          <p:nvSpPr>
            <p:cNvPr id="242" name="TextBox 72"/>
            <p:cNvSpPr txBox="1"/>
            <p:nvPr/>
          </p:nvSpPr>
          <p:spPr>
            <a:xfrm>
              <a:off x="3836795" y="4483164"/>
              <a:ext cx="882105" cy="507831"/>
            </a:xfrm>
            <a:prstGeom prst="rect">
              <a:avLst/>
            </a:prstGeom>
            <a:noFill/>
          </p:spPr>
          <p:txBody>
            <a:bodyPr wrap="square" rtlCol="0">
              <a:spAutoFit/>
            </a:bodyPr>
            <a:lstStyle/>
            <a:p>
              <a:pPr algn="ctr"/>
              <a:r>
                <a:rPr lang="en-US" sz="900" dirty="0">
                  <a:latin typeface="Roboto Condensed Light" panose="02000000000000000000" pitchFamily="2" charset="0"/>
                </a:rPr>
                <a:t>Incidents, issues, problems</a:t>
              </a:r>
            </a:p>
          </p:txBody>
        </p:sp>
        <p:cxnSp>
          <p:nvCxnSpPr>
            <p:cNvPr id="243" name="Shape 74"/>
            <p:cNvCxnSpPr>
              <a:stCxn id="149" idx="3"/>
              <a:endCxn id="165" idx="2"/>
            </p:cNvCxnSpPr>
            <p:nvPr/>
          </p:nvCxnSpPr>
          <p:spPr>
            <a:xfrm flipH="1">
              <a:off x="4211797" y="4017713"/>
              <a:ext cx="4703766" cy="186285"/>
            </a:xfrm>
            <a:prstGeom prst="bentConnector4">
              <a:avLst>
                <a:gd name="adj1" fmla="val -4860"/>
                <a:gd name="adj2" fmla="val 222715"/>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49" name="Rounded Rectangle 248"/>
            <p:cNvSpPr/>
            <p:nvPr/>
          </p:nvSpPr>
          <p:spPr>
            <a:xfrm>
              <a:off x="5242985" y="1265029"/>
              <a:ext cx="762637"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epic backlog </a:t>
              </a:r>
            </a:p>
          </p:txBody>
        </p:sp>
        <p:sp>
          <p:nvSpPr>
            <p:cNvPr id="250" name="Rounded Rectangle 249"/>
            <p:cNvSpPr/>
            <p:nvPr/>
          </p:nvSpPr>
          <p:spPr>
            <a:xfrm>
              <a:off x="6288577" y="1265029"/>
              <a:ext cx="720724"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Define product roadmap</a:t>
              </a:r>
            </a:p>
          </p:txBody>
        </p:sp>
        <p:cxnSp>
          <p:nvCxnSpPr>
            <p:cNvPr id="252" name="Straight Arrow Connector 251"/>
            <p:cNvCxnSpPr>
              <a:stCxn id="249" idx="3"/>
              <a:endCxn id="250" idx="1"/>
            </p:cNvCxnSpPr>
            <p:nvPr/>
          </p:nvCxnSpPr>
          <p:spPr>
            <a:xfrm>
              <a:off x="6005621" y="1447909"/>
              <a:ext cx="282956"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cxnSp>
          <p:nvCxnSpPr>
            <p:cNvPr id="253" name="Straight Arrow Connector 252"/>
            <p:cNvCxnSpPr>
              <a:stCxn id="250" idx="3"/>
              <a:endCxn id="267" idx="1"/>
            </p:cNvCxnSpPr>
            <p:nvPr/>
          </p:nvCxnSpPr>
          <p:spPr>
            <a:xfrm>
              <a:off x="7009302" y="1447909"/>
              <a:ext cx="267103" cy="0"/>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grpSp>
          <p:nvGrpSpPr>
            <p:cNvPr id="258" name="Group 61"/>
            <p:cNvGrpSpPr/>
            <p:nvPr/>
          </p:nvGrpSpPr>
          <p:grpSpPr>
            <a:xfrm>
              <a:off x="9006780" y="1190581"/>
              <a:ext cx="415779" cy="514656"/>
              <a:chOff x="3455876" y="1448780"/>
              <a:chExt cx="660974" cy="1008112"/>
            </a:xfrm>
            <a:solidFill>
              <a:schemeClr val="bg1"/>
            </a:solidFill>
          </p:grpSpPr>
          <p:sp>
            <p:nvSpPr>
              <p:cNvPr id="259" name="Snip Single Corner Rectangle 62"/>
              <p:cNvSpPr/>
              <p:nvPr/>
            </p:nvSpPr>
            <p:spPr>
              <a:xfrm>
                <a:off x="3455876" y="1448780"/>
                <a:ext cx="660974" cy="1008112"/>
              </a:xfrm>
              <a:prstGeom prst="snip1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cxnSp>
            <p:nvCxnSpPr>
              <p:cNvPr id="260" name="Straight Connector 63"/>
              <p:cNvCxnSpPr/>
              <p:nvPr/>
            </p:nvCxnSpPr>
            <p:spPr>
              <a:xfrm>
                <a:off x="3527884" y="16917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1" name="Straight Connector 64"/>
              <p:cNvCxnSpPr/>
              <p:nvPr/>
            </p:nvCxnSpPr>
            <p:spPr>
              <a:xfrm>
                <a:off x="3527884" y="184410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2" name="Straight Connector 65"/>
              <p:cNvCxnSpPr/>
              <p:nvPr/>
            </p:nvCxnSpPr>
            <p:spPr>
              <a:xfrm>
                <a:off x="3527884" y="1988840"/>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3" name="Straight Connector 66"/>
              <p:cNvCxnSpPr/>
              <p:nvPr/>
            </p:nvCxnSpPr>
            <p:spPr>
              <a:xfrm>
                <a:off x="3527884" y="213285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cxnSp>
            <p:nvCxnSpPr>
              <p:cNvPr id="264" name="Straight Connector 67"/>
              <p:cNvCxnSpPr/>
              <p:nvPr/>
            </p:nvCxnSpPr>
            <p:spPr>
              <a:xfrm>
                <a:off x="3527884" y="2277596"/>
                <a:ext cx="504056" cy="0"/>
              </a:xfrm>
              <a:prstGeom prst="line">
                <a:avLst/>
              </a:prstGeom>
              <a:grpFill/>
              <a:effectLst/>
            </p:spPr>
            <p:style>
              <a:lnRef idx="2">
                <a:schemeClr val="accent1"/>
              </a:lnRef>
              <a:fillRef idx="0">
                <a:schemeClr val="accent1"/>
              </a:fillRef>
              <a:effectRef idx="1">
                <a:schemeClr val="accent1"/>
              </a:effectRef>
              <a:fontRef idx="minor">
                <a:schemeClr val="tx1"/>
              </a:fontRef>
            </p:style>
          </p:cxnSp>
        </p:grpSp>
        <p:sp>
          <p:nvSpPr>
            <p:cNvPr id="265" name="TextBox 72"/>
            <p:cNvSpPr txBox="1"/>
            <p:nvPr/>
          </p:nvSpPr>
          <p:spPr>
            <a:xfrm>
              <a:off x="9711087" y="1296688"/>
              <a:ext cx="918633" cy="784830"/>
            </a:xfrm>
            <a:prstGeom prst="rect">
              <a:avLst/>
            </a:prstGeom>
            <a:noFill/>
          </p:spPr>
          <p:txBody>
            <a:bodyPr wrap="square" rtlCol="0">
              <a:spAutoFit/>
            </a:bodyPr>
            <a:lstStyle/>
            <a:p>
              <a:pPr algn="ctr"/>
              <a:r>
                <a:rPr lang="en-US" sz="900" dirty="0">
                  <a:latin typeface="Roboto Condensed Light" panose="02000000000000000000" pitchFamily="2" charset="0"/>
                </a:rPr>
                <a:t>Product backlog, product roadmap, status reports</a:t>
              </a:r>
            </a:p>
          </p:txBody>
        </p:sp>
        <p:grpSp>
          <p:nvGrpSpPr>
            <p:cNvPr id="266" name="Group 265"/>
            <p:cNvGrpSpPr/>
            <p:nvPr/>
          </p:nvGrpSpPr>
          <p:grpSpPr>
            <a:xfrm>
              <a:off x="7165939" y="1188858"/>
              <a:ext cx="801716" cy="518102"/>
              <a:chOff x="6393051" y="2183276"/>
              <a:chExt cx="825474" cy="518102"/>
            </a:xfrm>
          </p:grpSpPr>
          <p:sp>
            <p:nvSpPr>
              <p:cNvPr id="267" name="Diamond 266"/>
              <p:cNvSpPr/>
              <p:nvPr/>
            </p:nvSpPr>
            <p:spPr>
              <a:xfrm>
                <a:off x="6506790" y="2183276"/>
                <a:ext cx="584887"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268" name="TextBox 267"/>
              <p:cNvSpPr txBox="1"/>
              <p:nvPr/>
            </p:nvSpPr>
            <p:spPr>
              <a:xfrm>
                <a:off x="6393051" y="2344763"/>
                <a:ext cx="825474" cy="215444"/>
              </a:xfrm>
              <a:prstGeom prst="rect">
                <a:avLst/>
              </a:prstGeom>
            </p:spPr>
            <p:txBody>
              <a:bodyPr wrap="square" rtlCol="0">
                <a:spAutoFit/>
              </a:bodyPr>
              <a:lstStyle/>
              <a:p>
                <a:pPr algn="ctr"/>
                <a:r>
                  <a:rPr lang="en-CA" sz="800" dirty="0">
                    <a:latin typeface="Roboto Condensed Light" panose="02000000000000000000" pitchFamily="2" charset="0"/>
                  </a:rPr>
                  <a:t>Approved?</a:t>
                </a:r>
              </a:p>
            </p:txBody>
          </p:sp>
        </p:grpSp>
        <p:cxnSp>
          <p:nvCxnSpPr>
            <p:cNvPr id="269" name="Shape 74"/>
            <p:cNvCxnSpPr>
              <a:stCxn id="267" idx="3"/>
              <a:endCxn id="455" idx="1"/>
            </p:cNvCxnSpPr>
            <p:nvPr/>
          </p:nvCxnSpPr>
          <p:spPr>
            <a:xfrm flipH="1">
              <a:off x="3777593" y="1447909"/>
              <a:ext cx="4066864" cy="633566"/>
            </a:xfrm>
            <a:prstGeom prst="bentConnector5">
              <a:avLst>
                <a:gd name="adj1" fmla="val -5621"/>
                <a:gd name="adj2" fmla="val 56011"/>
                <a:gd name="adj3" fmla="val 10562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97" name="TextBox 296"/>
            <p:cNvSpPr txBox="1"/>
            <p:nvPr/>
          </p:nvSpPr>
          <p:spPr>
            <a:xfrm>
              <a:off x="1755642" y="5543349"/>
              <a:ext cx="8887745" cy="938719"/>
            </a:xfrm>
            <a:prstGeom prst="rect">
              <a:avLst/>
            </a:prstGeom>
          </p:spPr>
          <p:txBody>
            <a:bodyPr wrap="square" rtlCol="0">
              <a:spAutoFit/>
            </a:bodyPr>
            <a:lstStyle/>
            <a:p>
              <a:pPr marL="171450" indent="-171450">
                <a:buFont typeface="Arial" panose="020B0604020202020204" pitchFamily="34" charset="0"/>
                <a:buChar char="•"/>
              </a:pPr>
              <a:r>
                <a:rPr lang="en-US" sz="1100" dirty="0">
                  <a:latin typeface="Roboto Condensed Light" panose="02000000000000000000" pitchFamily="2" charset="0"/>
                </a:rPr>
                <a:t>Business users are fully integrated with the teams through </a:t>
              </a:r>
              <a:r>
                <a:rPr lang="en-US" sz="1100" b="1" dirty="0">
                  <a:latin typeface="Roboto Condensed Light" panose="02000000000000000000" pitchFamily="2" charset="0"/>
                </a:rPr>
                <a:t>dedicated business product owner.</a:t>
              </a:r>
            </a:p>
            <a:p>
              <a:pPr marL="171450" indent="-171450">
                <a:buFont typeface="Arial" panose="020B0604020202020204" pitchFamily="34" charset="0"/>
                <a:buChar char="•"/>
              </a:pPr>
              <a:r>
                <a:rPr lang="en-US" sz="1100" b="1" dirty="0">
                  <a:latin typeface="Roboto Condensed Light" panose="02000000000000000000" pitchFamily="2" charset="0"/>
                </a:rPr>
                <a:t>Cross-functional teams collaborate </a:t>
              </a:r>
              <a:r>
                <a:rPr lang="en-US" sz="1100" dirty="0">
                  <a:latin typeface="Roboto Condensed Light" panose="02000000000000000000" pitchFamily="2" charset="0"/>
                </a:rPr>
                <a:t>across the business and technical life of the product.</a:t>
              </a:r>
            </a:p>
            <a:p>
              <a:pPr marL="171450" indent="-171450">
                <a:buFont typeface="Arial" panose="020B0604020202020204" pitchFamily="34" charset="0"/>
                <a:buChar char="•"/>
              </a:pPr>
              <a:r>
                <a:rPr lang="en-US" sz="1100" b="1" dirty="0">
                  <a:latin typeface="Roboto Condensed Light" panose="02000000000000000000" pitchFamily="2" charset="0"/>
                </a:rPr>
                <a:t>Documentation</a:t>
              </a:r>
              <a:r>
                <a:rPr lang="en-US" sz="1100" dirty="0">
                  <a:latin typeface="Roboto Condensed Light" panose="02000000000000000000" pitchFamily="2" charset="0"/>
                </a:rPr>
                <a:t> supports internal and external needs (business, users, Ops). </a:t>
              </a:r>
            </a:p>
            <a:p>
              <a:pPr marL="171450" indent="-171450">
                <a:buFont typeface="Arial" panose="020B0604020202020204" pitchFamily="34" charset="0"/>
                <a:buChar char="•"/>
              </a:pPr>
              <a:r>
                <a:rPr lang="en-US" sz="1100" dirty="0">
                  <a:latin typeface="Roboto Condensed Light" panose="02000000000000000000" pitchFamily="2" charset="0"/>
                </a:rPr>
                <a:t>Change is built into the process to </a:t>
              </a:r>
              <a:r>
                <a:rPr lang="en-US" sz="1100" b="1" dirty="0">
                  <a:latin typeface="Roboto Condensed Light" panose="02000000000000000000" pitchFamily="2" charset="0"/>
                </a:rPr>
                <a:t>allow the team to respond to change dynamically.</a:t>
              </a:r>
            </a:p>
            <a:p>
              <a:pPr marL="171450" indent="-171450">
                <a:buFont typeface="Arial" panose="020B0604020202020204" pitchFamily="34" charset="0"/>
                <a:buChar char="•"/>
              </a:pPr>
              <a:r>
                <a:rPr lang="en-US" sz="1100" b="1" dirty="0">
                  <a:latin typeface="Roboto Condensed Light" panose="02000000000000000000" pitchFamily="2" charset="0"/>
                </a:rPr>
                <a:t>Fully integrated toolchain </a:t>
              </a:r>
              <a:r>
                <a:rPr lang="en-US" sz="1100" dirty="0">
                  <a:latin typeface="Roboto Condensed Light" panose="02000000000000000000" pitchFamily="2" charset="0"/>
                </a:rPr>
                <a:t>(including service desk).</a:t>
              </a:r>
            </a:p>
          </p:txBody>
        </p:sp>
        <p:sp>
          <p:nvSpPr>
            <p:cNvPr id="3" name="Rounded Rectangle 2"/>
            <p:cNvSpPr/>
            <p:nvPr/>
          </p:nvSpPr>
          <p:spPr>
            <a:xfrm>
              <a:off x="1642026" y="1146785"/>
              <a:ext cx="8982522" cy="4372046"/>
            </a:xfrm>
            <a:prstGeom prst="roundRect">
              <a:avLst/>
            </a:prstGeom>
            <a:noFill/>
            <a:ln>
              <a:solidFill>
                <a:schemeClr val="accent1">
                  <a:shade val="50000"/>
                  <a:alpha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4" name="Rounded Rectangle 193"/>
            <p:cNvSpPr/>
            <p:nvPr/>
          </p:nvSpPr>
          <p:spPr>
            <a:xfrm>
              <a:off x="1642026" y="1118217"/>
              <a:ext cx="8973003" cy="4400615"/>
            </a:xfrm>
            <a:prstGeom prst="roundRect">
              <a:avLst/>
            </a:prstGeom>
            <a:noFill/>
            <a:ln>
              <a:solidFill>
                <a:srgbClr val="92D05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95" name="Rounded Rectangle 194"/>
            <p:cNvSpPr/>
            <p:nvPr/>
          </p:nvSpPr>
          <p:spPr>
            <a:xfrm>
              <a:off x="1628658" y="1124745"/>
              <a:ext cx="8986370" cy="4394087"/>
            </a:xfrm>
            <a:prstGeom prst="roundRect">
              <a:avLst/>
            </a:prstGeom>
            <a:noFill/>
            <a:ln>
              <a:solidFill>
                <a:srgbClr val="C0000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26" name="TextBox 225"/>
            <p:cNvSpPr txBox="1"/>
            <p:nvPr/>
          </p:nvSpPr>
          <p:spPr>
            <a:xfrm rot="16200000">
              <a:off x="-217024" y="3164125"/>
              <a:ext cx="3952976" cy="253916"/>
            </a:xfrm>
            <a:prstGeom prst="rect">
              <a:avLst/>
            </a:prstGeom>
          </p:spPr>
          <p:txBody>
            <a:bodyPr wrap="square" rtlCol="0">
              <a:spAutoFit/>
            </a:bodyPr>
            <a:lstStyle/>
            <a:p>
              <a:pPr algn="ctr"/>
              <a:r>
                <a:rPr lang="en-US" sz="1050" b="1" dirty="0">
                  <a:latin typeface="Roboto Condensed Light" panose="02000000000000000000" pitchFamily="2" charset="0"/>
                </a:rPr>
                <a:t>Business + Development + Operations</a:t>
              </a:r>
            </a:p>
          </p:txBody>
        </p:sp>
        <p:sp>
          <p:nvSpPr>
            <p:cNvPr id="227" name="TextBox 54"/>
            <p:cNvSpPr txBox="1"/>
            <p:nvPr/>
          </p:nvSpPr>
          <p:spPr>
            <a:xfrm>
              <a:off x="2231301" y="3878824"/>
              <a:ext cx="587020" cy="415498"/>
            </a:xfrm>
            <a:prstGeom prst="rect">
              <a:avLst/>
            </a:prstGeom>
            <a:noFill/>
          </p:spPr>
          <p:txBody>
            <a:bodyPr wrap="none" rtlCol="0">
              <a:spAutoFit/>
            </a:bodyPr>
            <a:lstStyle/>
            <a:p>
              <a:pPr algn="ctr"/>
              <a:r>
                <a:rPr lang="en-US" sz="1050" dirty="0">
                  <a:latin typeface="Roboto Condensed Light" panose="02000000000000000000" pitchFamily="2" charset="0"/>
                </a:rPr>
                <a:t>DevOps</a:t>
              </a:r>
            </a:p>
            <a:p>
              <a:pPr algn="ctr"/>
              <a:r>
                <a:rPr lang="en-US" sz="1050" dirty="0">
                  <a:latin typeface="Roboto Condensed Light" panose="02000000000000000000" pitchFamily="2" charset="0"/>
                </a:rPr>
                <a:t>team</a:t>
              </a:r>
            </a:p>
          </p:txBody>
        </p:sp>
        <p:sp>
          <p:nvSpPr>
            <p:cNvPr id="228" name="Rounded Rectangle 227"/>
            <p:cNvSpPr/>
            <p:nvPr/>
          </p:nvSpPr>
          <p:spPr>
            <a:xfrm>
              <a:off x="8014930" y="1887182"/>
              <a:ext cx="740469"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sprint backlog</a:t>
              </a:r>
            </a:p>
          </p:txBody>
        </p:sp>
        <p:cxnSp>
          <p:nvCxnSpPr>
            <p:cNvPr id="230" name="Straight Arrow Connector 229"/>
            <p:cNvCxnSpPr>
              <a:stCxn id="154" idx="3"/>
            </p:cNvCxnSpPr>
            <p:nvPr/>
          </p:nvCxnSpPr>
          <p:spPr>
            <a:xfrm flipV="1">
              <a:off x="7722393" y="2070063"/>
              <a:ext cx="292536" cy="11738"/>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251" name="Snip Single Corner Rectangle 62"/>
            <p:cNvSpPr/>
            <p:nvPr/>
          </p:nvSpPr>
          <p:spPr>
            <a:xfrm>
              <a:off x="4718900" y="2383669"/>
              <a:ext cx="415779" cy="514656"/>
            </a:xfrm>
            <a:prstGeom prst="snip1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98" name="TextBox 72"/>
            <p:cNvSpPr txBox="1"/>
            <p:nvPr/>
          </p:nvSpPr>
          <p:spPr>
            <a:xfrm>
              <a:off x="4485736" y="2470926"/>
              <a:ext cx="882105" cy="338554"/>
            </a:xfrm>
            <a:prstGeom prst="rect">
              <a:avLst/>
            </a:prstGeom>
            <a:noFill/>
          </p:spPr>
          <p:txBody>
            <a:bodyPr wrap="square" rtlCol="0">
              <a:spAutoFit/>
            </a:bodyPr>
            <a:lstStyle/>
            <a:p>
              <a:pPr algn="ctr"/>
              <a:r>
                <a:rPr lang="en-US" sz="800" dirty="0">
                  <a:latin typeface="Roboto Condensed Light" panose="02000000000000000000" pitchFamily="2" charset="0"/>
                </a:rPr>
                <a:t>Backlog</a:t>
              </a:r>
            </a:p>
            <a:p>
              <a:pPr algn="ctr"/>
              <a:r>
                <a:rPr lang="en-US" sz="800" dirty="0">
                  <a:latin typeface="Roboto Condensed Light" panose="02000000000000000000" pitchFamily="2" charset="0"/>
                </a:rPr>
                <a:t>item </a:t>
              </a:r>
            </a:p>
          </p:txBody>
        </p:sp>
        <p:cxnSp>
          <p:nvCxnSpPr>
            <p:cNvPr id="299" name="Shape 74"/>
            <p:cNvCxnSpPr>
              <a:stCxn id="251" idx="0"/>
              <a:endCxn id="155" idx="1"/>
            </p:cNvCxnSpPr>
            <p:nvPr/>
          </p:nvCxnSpPr>
          <p:spPr>
            <a:xfrm flipV="1">
              <a:off x="5134679" y="2635781"/>
              <a:ext cx="194271" cy="5216"/>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301" name="Diamond 300"/>
            <p:cNvSpPr/>
            <p:nvPr/>
          </p:nvSpPr>
          <p:spPr>
            <a:xfrm>
              <a:off x="8248732" y="3038917"/>
              <a:ext cx="568053" cy="518102"/>
            </a:xfrm>
            <a:prstGeom prst="diamon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800" dirty="0">
                <a:solidFill>
                  <a:schemeClr val="tx1"/>
                </a:solidFill>
                <a:latin typeface="Roboto Condensed Light" panose="02000000000000000000" pitchFamily="2" charset="0"/>
              </a:endParaRPr>
            </a:p>
          </p:txBody>
        </p:sp>
        <p:sp>
          <p:nvSpPr>
            <p:cNvPr id="302" name="TextBox 301"/>
            <p:cNvSpPr txBox="1"/>
            <p:nvPr/>
          </p:nvSpPr>
          <p:spPr>
            <a:xfrm>
              <a:off x="8137679" y="3145063"/>
              <a:ext cx="801716" cy="338554"/>
            </a:xfrm>
            <a:prstGeom prst="rect">
              <a:avLst/>
            </a:prstGeom>
          </p:spPr>
          <p:txBody>
            <a:bodyPr wrap="square" rtlCol="0">
              <a:spAutoFit/>
            </a:bodyPr>
            <a:lstStyle/>
            <a:p>
              <a:pPr algn="ctr"/>
              <a:r>
                <a:rPr lang="en-US" sz="800" dirty="0">
                  <a:latin typeface="Roboto Condensed Light" panose="02000000000000000000" pitchFamily="2" charset="0"/>
                </a:rPr>
                <a:t>Sprint </a:t>
              </a:r>
              <a:br>
                <a:rPr lang="en-US" sz="800" dirty="0">
                  <a:latin typeface="Roboto Condensed Light" panose="02000000000000000000" pitchFamily="2" charset="0"/>
                </a:rPr>
              </a:br>
              <a:r>
                <a:rPr lang="en-US" sz="800" dirty="0">
                  <a:latin typeface="Roboto Condensed Light" panose="02000000000000000000" pitchFamily="2" charset="0"/>
                </a:rPr>
                <a:t>done?</a:t>
              </a:r>
            </a:p>
          </p:txBody>
        </p:sp>
        <p:sp>
          <p:nvSpPr>
            <p:cNvPr id="308" name="Rectangle 307"/>
            <p:cNvSpPr/>
            <p:nvPr/>
          </p:nvSpPr>
          <p:spPr>
            <a:xfrm>
              <a:off x="8049809" y="3457290"/>
              <a:ext cx="404209" cy="17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No</a:t>
              </a:r>
            </a:p>
          </p:txBody>
        </p:sp>
        <p:cxnSp>
          <p:nvCxnSpPr>
            <p:cNvPr id="454" name="Shape 74"/>
            <p:cNvCxnSpPr>
              <a:stCxn id="301" idx="3"/>
              <a:endCxn id="130" idx="1"/>
            </p:cNvCxnSpPr>
            <p:nvPr/>
          </p:nvCxnSpPr>
          <p:spPr>
            <a:xfrm flipH="1">
              <a:off x="5346308" y="3297969"/>
              <a:ext cx="3470477" cy="725553"/>
            </a:xfrm>
            <a:prstGeom prst="bentConnector5">
              <a:avLst>
                <a:gd name="adj1" fmla="val -6587"/>
                <a:gd name="adj2" fmla="val 55249"/>
                <a:gd name="adj3" fmla="val 106587"/>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5" name="Rounded Rectangle 454"/>
            <p:cNvSpPr/>
            <p:nvPr/>
          </p:nvSpPr>
          <p:spPr>
            <a:xfrm>
              <a:off x="3777593" y="1898595"/>
              <a:ext cx="668110"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Create test strategy</a:t>
              </a:r>
            </a:p>
          </p:txBody>
        </p:sp>
        <p:cxnSp>
          <p:nvCxnSpPr>
            <p:cNvPr id="456" name="Straight Arrow Connector 455"/>
            <p:cNvCxnSpPr>
              <a:stCxn id="455" idx="3"/>
              <a:endCxn id="152" idx="1"/>
            </p:cNvCxnSpPr>
            <p:nvPr/>
          </p:nvCxnSpPr>
          <p:spPr>
            <a:xfrm>
              <a:off x="4445704" y="2081475"/>
              <a:ext cx="218943" cy="326"/>
            </a:xfrm>
            <a:prstGeom prst="straightConnector1">
              <a:avLst/>
            </a:prstGeom>
            <a:ln w="25400">
              <a:headEnd type="none"/>
              <a:tailEnd type="arrow"/>
            </a:ln>
          </p:spPr>
          <p:style>
            <a:lnRef idx="1">
              <a:schemeClr val="accent1"/>
            </a:lnRef>
            <a:fillRef idx="3">
              <a:schemeClr val="accent1"/>
            </a:fillRef>
            <a:effectRef idx="2">
              <a:schemeClr val="accent1"/>
            </a:effectRef>
            <a:fontRef idx="minor">
              <a:schemeClr val="lt1"/>
            </a:fontRef>
          </p:style>
        </p:cxnSp>
        <p:sp>
          <p:nvSpPr>
            <p:cNvPr id="457" name="Rounded Rectangle 456"/>
            <p:cNvSpPr/>
            <p:nvPr/>
          </p:nvSpPr>
          <p:spPr>
            <a:xfrm>
              <a:off x="3831639" y="2458713"/>
              <a:ext cx="766463" cy="36576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fontAlgn="base">
                <a:spcBef>
                  <a:spcPct val="0"/>
                </a:spcBef>
                <a:spcAft>
                  <a:spcPct val="0"/>
                </a:spcAft>
                <a:defRPr kern="1200">
                  <a:solidFill>
                    <a:schemeClr val="lt1"/>
                  </a:solidFill>
                  <a:latin typeface="+mn-lt"/>
                  <a:ea typeface="+mn-ea"/>
                  <a:cs typeface="+mn-cs"/>
                </a:defRPr>
              </a:lvl1pPr>
              <a:lvl2pPr marL="457200" algn="ctr" rtl="0" fontAlgn="base">
                <a:spcBef>
                  <a:spcPct val="0"/>
                </a:spcBef>
                <a:spcAft>
                  <a:spcPct val="0"/>
                </a:spcAft>
                <a:defRPr kern="1200">
                  <a:solidFill>
                    <a:schemeClr val="lt1"/>
                  </a:solidFill>
                  <a:latin typeface="+mn-lt"/>
                  <a:ea typeface="+mn-ea"/>
                  <a:cs typeface="+mn-cs"/>
                </a:defRPr>
              </a:lvl2pPr>
              <a:lvl3pPr marL="914400" algn="ctr" rtl="0" fontAlgn="base">
                <a:spcBef>
                  <a:spcPct val="0"/>
                </a:spcBef>
                <a:spcAft>
                  <a:spcPct val="0"/>
                </a:spcAft>
                <a:defRPr kern="1200">
                  <a:solidFill>
                    <a:schemeClr val="lt1"/>
                  </a:solidFill>
                  <a:latin typeface="+mn-lt"/>
                  <a:ea typeface="+mn-ea"/>
                  <a:cs typeface="+mn-cs"/>
                </a:defRPr>
              </a:lvl3pPr>
              <a:lvl4pPr marL="1371600" algn="ctr" rtl="0" fontAlgn="base">
                <a:spcBef>
                  <a:spcPct val="0"/>
                </a:spcBef>
                <a:spcAft>
                  <a:spcPct val="0"/>
                </a:spcAft>
                <a:defRPr kern="1200">
                  <a:solidFill>
                    <a:schemeClr val="lt1"/>
                  </a:solidFill>
                  <a:latin typeface="+mn-lt"/>
                  <a:ea typeface="+mn-ea"/>
                  <a:cs typeface="+mn-cs"/>
                </a:defRPr>
              </a:lvl4pPr>
              <a:lvl5pPr marL="1828800" algn="ctr"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800" dirty="0">
                  <a:solidFill>
                    <a:schemeClr val="tx1"/>
                  </a:solidFill>
                  <a:latin typeface="Roboto Condensed Light" panose="02000000000000000000" pitchFamily="2" charset="0"/>
                </a:rPr>
                <a:t>Refine backlog</a:t>
              </a:r>
            </a:p>
          </p:txBody>
        </p:sp>
        <p:cxnSp>
          <p:nvCxnSpPr>
            <p:cNvPr id="458" name="Shape 74"/>
            <p:cNvCxnSpPr>
              <a:stCxn id="457" idx="3"/>
            </p:cNvCxnSpPr>
            <p:nvPr/>
          </p:nvCxnSpPr>
          <p:spPr>
            <a:xfrm flipV="1">
              <a:off x="4598101" y="2635781"/>
              <a:ext cx="146726" cy="5812"/>
            </a:xfrm>
            <a:prstGeom prst="bentConnector3">
              <a:avLst>
                <a:gd name="adj1" fmla="val 50000"/>
              </a:avLst>
            </a:prstGeom>
            <a:ln w="25400">
              <a:headEnd type="none"/>
              <a:tailEnd type="arrow"/>
            </a:ln>
          </p:spPr>
          <p:style>
            <a:lnRef idx="1">
              <a:schemeClr val="accent1"/>
            </a:lnRef>
            <a:fillRef idx="3">
              <a:schemeClr val="accent1"/>
            </a:fillRef>
            <a:effectRef idx="2">
              <a:schemeClr val="accent1"/>
            </a:effectRef>
            <a:fontRef idx="minor">
              <a:schemeClr val="lt1"/>
            </a:fontRef>
          </p:style>
        </p:cxnSp>
        <p:pic>
          <p:nvPicPr>
            <p:cNvPr id="161" name="Picture 56" descr="man.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1162" y="1303203"/>
              <a:ext cx="195886" cy="509300"/>
            </a:xfrm>
            <a:prstGeom prst="rect">
              <a:avLst/>
            </a:prstGeom>
          </p:spPr>
        </p:pic>
        <p:sp>
          <p:nvSpPr>
            <p:cNvPr id="170" name="TextBox 54"/>
            <p:cNvSpPr txBox="1"/>
            <p:nvPr/>
          </p:nvSpPr>
          <p:spPr>
            <a:xfrm>
              <a:off x="1822414" y="1350104"/>
              <a:ext cx="1079143" cy="415498"/>
            </a:xfrm>
            <a:prstGeom prst="rect">
              <a:avLst/>
            </a:prstGeom>
            <a:noFill/>
          </p:spPr>
          <p:txBody>
            <a:bodyPr wrap="none" rtlCol="0">
              <a:spAutoFit/>
            </a:bodyPr>
            <a:lstStyle/>
            <a:p>
              <a:pPr algn="ctr"/>
              <a:r>
                <a:rPr lang="en-US" sz="1050" dirty="0">
                  <a:latin typeface="Roboto Condensed Light" panose="02000000000000000000" pitchFamily="2" charset="0"/>
                </a:rPr>
                <a:t>Product/portfolio</a:t>
              </a:r>
            </a:p>
            <a:p>
              <a:pPr algn="ctr"/>
              <a:r>
                <a:rPr lang="en-US" sz="1050" dirty="0">
                  <a:latin typeface="Roboto Condensed Light" panose="02000000000000000000" pitchFamily="2" charset="0"/>
                </a:rPr>
                <a:t>manager</a:t>
              </a:r>
            </a:p>
          </p:txBody>
        </p:sp>
        <p:sp>
          <p:nvSpPr>
            <p:cNvPr id="106" name="Right Arrow 105"/>
            <p:cNvSpPr/>
            <p:nvPr/>
          </p:nvSpPr>
          <p:spPr>
            <a:xfrm rot="10800000" flipH="1" flipV="1">
              <a:off x="4024951" y="1045711"/>
              <a:ext cx="1186237" cy="833421"/>
            </a:xfrm>
            <a:prstGeom prst="rightArrow">
              <a:avLst>
                <a:gd name="adj1" fmla="val 743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Roboto Condensed Light" panose="02000000000000000000" pitchFamily="2" charset="0"/>
                </a:rPr>
                <a:t>Frequent intake of business need</a:t>
              </a:r>
            </a:p>
          </p:txBody>
        </p:sp>
      </p:grpSp>
    </p:spTree>
    <p:extLst>
      <p:ext uri="{BB962C8B-B14F-4D97-AF65-F5344CB8AC3E}">
        <p14:creationId xmlns:p14="http://schemas.microsoft.com/office/powerpoint/2010/main" val="39309789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7CE2E-5FC4-76DE-D6B0-10461C377DB3}"/>
              </a:ext>
            </a:extLst>
          </p:cNvPr>
          <p:cNvSpPr>
            <a:spLocks noGrp="1"/>
          </p:cNvSpPr>
          <p:nvPr>
            <p:ph type="body" sz="quarter" idx="10"/>
          </p:nvPr>
        </p:nvSpPr>
        <p:spPr/>
        <p:txBody>
          <a:bodyPr/>
          <a:lstStyle/>
          <a:p>
            <a:r>
              <a:rPr lang="en-US" dirty="0"/>
              <a:t>Appendix: </a:t>
            </a:r>
            <a:br>
              <a:rPr lang="en-US" dirty="0"/>
            </a:br>
            <a:r>
              <a:rPr lang="en-US" dirty="0"/>
              <a:t>About Info-Tech</a:t>
            </a:r>
          </a:p>
          <a:p>
            <a:endParaRPr lang="en-US" dirty="0"/>
          </a:p>
        </p:txBody>
      </p:sp>
    </p:spTree>
    <p:extLst>
      <p:ext uri="{BB962C8B-B14F-4D97-AF65-F5344CB8AC3E}">
        <p14:creationId xmlns:p14="http://schemas.microsoft.com/office/powerpoint/2010/main" val="13030129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188387" y="3101209"/>
            <a:ext cx="1515611" cy="996200"/>
          </a:xfrm>
          <a:prstGeom prst="rect">
            <a:avLst/>
          </a:prstGeom>
        </p:spPr>
        <p:txBody>
          <a:bodyPr vert="horz" wrap="square" lIns="0" tIns="11206" rIns="0" bIns="0" rtlCol="0">
            <a:spAutoFit/>
          </a:bodyPr>
          <a:lstStyle/>
          <a:p>
            <a:pPr marL="11206"/>
            <a:r>
              <a:rPr lang="en-US"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B</a:t>
            </a:r>
            <a:r>
              <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est practices you  can </a:t>
            </a:r>
            <a:r>
              <a:rPr lang="en-US"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l</a:t>
            </a:r>
            <a:r>
              <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everage</a:t>
            </a:r>
            <a:r>
              <a:rPr lang="en-US"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 shared by 35,000 members</a:t>
            </a:r>
            <a:endPar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4" name="object 4"/>
          <p:cNvSpPr txBox="1"/>
          <p:nvPr/>
        </p:nvSpPr>
        <p:spPr>
          <a:xfrm>
            <a:off x="3937331" y="3044060"/>
            <a:ext cx="1515611" cy="1032410"/>
          </a:xfrm>
          <a:prstGeom prst="rect">
            <a:avLst/>
          </a:prstGeom>
        </p:spPr>
        <p:txBody>
          <a:bodyPr vert="horz" wrap="square" lIns="0" tIns="47065" rIns="0" bIns="0" rtlCol="0">
            <a:spAutoFit/>
          </a:bodyPr>
          <a:lstStyle/>
          <a:p>
            <a:pPr marL="11206" marR="4483"/>
            <a:r>
              <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Millions spent  developing tools and templates  annually</a:t>
            </a:r>
          </a:p>
        </p:txBody>
      </p:sp>
      <p:sp>
        <p:nvSpPr>
          <p:cNvPr id="5" name="object 5"/>
          <p:cNvSpPr txBox="1"/>
          <p:nvPr/>
        </p:nvSpPr>
        <p:spPr>
          <a:xfrm>
            <a:off x="5449676" y="3044060"/>
            <a:ext cx="1747662" cy="1278631"/>
          </a:xfrm>
          <a:prstGeom prst="rect">
            <a:avLst/>
          </a:prstGeom>
        </p:spPr>
        <p:txBody>
          <a:bodyPr vert="horz" wrap="square" lIns="0" tIns="47065" rIns="0" bIns="0" rtlCol="0">
            <a:spAutoFit/>
          </a:bodyPr>
          <a:lstStyle/>
          <a:p>
            <a:pPr marL="11206" marR="4483"/>
            <a:r>
              <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Leverage direct  access to over 100 </a:t>
            </a:r>
            <a:r>
              <a:rPr lang="en-US"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a</a:t>
            </a:r>
            <a:r>
              <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nalysts as an extension of your team</a:t>
            </a:r>
          </a:p>
        </p:txBody>
      </p:sp>
      <p:sp>
        <p:nvSpPr>
          <p:cNvPr id="6" name="object 6"/>
          <p:cNvSpPr txBox="1"/>
          <p:nvPr/>
        </p:nvSpPr>
        <p:spPr>
          <a:xfrm>
            <a:off x="7279374" y="3044061"/>
            <a:ext cx="1488040" cy="1278631"/>
          </a:xfrm>
          <a:prstGeom prst="rect">
            <a:avLst/>
          </a:prstGeom>
        </p:spPr>
        <p:txBody>
          <a:bodyPr vert="horz" wrap="square" lIns="0" tIns="47065" rIns="0" bIns="0" rtlCol="0">
            <a:spAutoFit/>
          </a:bodyPr>
          <a:lstStyle/>
          <a:p>
            <a:pPr marL="11206" marR="4483"/>
            <a:r>
              <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Use our </a:t>
            </a:r>
            <a:r>
              <a:rPr lang="en-US"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m</a:t>
            </a:r>
            <a:r>
              <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assive  </a:t>
            </a:r>
            <a:r>
              <a:rPr lang="en-US"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database</a:t>
            </a:r>
            <a:r>
              <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 of  </a:t>
            </a:r>
            <a:r>
              <a:rPr lang="en-US"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benchmarks and vendor  assessments</a:t>
            </a:r>
            <a:endPar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7" name="object 7"/>
          <p:cNvSpPr txBox="1"/>
          <p:nvPr/>
        </p:nvSpPr>
        <p:spPr>
          <a:xfrm>
            <a:off x="8944298" y="3044059"/>
            <a:ext cx="1161788" cy="1032410"/>
          </a:xfrm>
          <a:prstGeom prst="rect">
            <a:avLst/>
          </a:prstGeom>
        </p:spPr>
        <p:txBody>
          <a:bodyPr vert="horz" wrap="square" lIns="0" tIns="47065" rIns="0" bIns="0" rtlCol="0">
            <a:spAutoFit/>
          </a:bodyPr>
          <a:lstStyle/>
          <a:p>
            <a:pPr marL="11206" marR="4483"/>
            <a:r>
              <a:rPr sz="1600" spc="-4"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Get up to  speed in a  fraction of  the time</a:t>
            </a:r>
          </a:p>
        </p:txBody>
      </p:sp>
      <p:sp>
        <p:nvSpPr>
          <p:cNvPr id="8" name="object 8"/>
          <p:cNvSpPr txBox="1">
            <a:spLocks noGrp="1"/>
          </p:cNvSpPr>
          <p:nvPr>
            <p:ph type="title" idx="4294967295"/>
          </p:nvPr>
        </p:nvSpPr>
        <p:spPr>
          <a:xfrm>
            <a:off x="2183590" y="748885"/>
            <a:ext cx="6960410" cy="1233487"/>
          </a:xfrm>
          <a:prstGeom prst="rect">
            <a:avLst/>
          </a:prstGeom>
        </p:spPr>
        <p:txBody>
          <a:bodyPr vert="horz" wrap="square" lIns="0" tIns="106456" rIns="0" bIns="0" numCol="1" rtlCol="0" anchor="t" anchorCtr="0" compatLnSpc="1">
            <a:prstTxWarp prst="textNoShape">
              <a:avLst/>
            </a:prstTxWarp>
            <a:spAutoFit/>
          </a:bodyPr>
          <a:lstStyle/>
          <a:p>
            <a:pPr marL="11206" marR="4483">
              <a:spcBef>
                <a:spcPts val="0"/>
              </a:spcBef>
            </a:pPr>
            <a:r>
              <a:rPr b="0" spc="-31" dirty="0">
                <a:solidFill>
                  <a:srgbClr val="2576B7"/>
                </a:solidFill>
                <a:latin typeface="Montserrat SemiBold" panose="00000700000000000000" pitchFamily="2" charset="0"/>
                <a:cs typeface="Arial"/>
              </a:rPr>
              <a:t>It </a:t>
            </a:r>
            <a:r>
              <a:rPr lang="en-US" b="0" spc="-49" dirty="0">
                <a:solidFill>
                  <a:srgbClr val="2576B7"/>
                </a:solidFill>
                <a:latin typeface="Montserrat SemiBold" panose="00000700000000000000" pitchFamily="2" charset="0"/>
                <a:cs typeface="Arial"/>
              </a:rPr>
              <a:t>just makes sense </a:t>
            </a:r>
            <a:r>
              <a:rPr lang="en-US" b="0" spc="-424" dirty="0">
                <a:solidFill>
                  <a:srgbClr val="2576B7"/>
                </a:solidFill>
                <a:latin typeface="Montserrat SemiBold" panose="00000700000000000000" pitchFamily="2" charset="0"/>
                <a:cs typeface="Arial"/>
              </a:rPr>
              <a:t> </a:t>
            </a:r>
            <a:r>
              <a:rPr b="0" spc="-66" dirty="0">
                <a:solidFill>
                  <a:srgbClr val="2576B7"/>
                </a:solidFill>
                <a:latin typeface="Montserrat SemiBold" panose="00000700000000000000" pitchFamily="2" charset="0"/>
                <a:cs typeface="Arial"/>
              </a:rPr>
              <a:t>to</a:t>
            </a:r>
            <a:br>
              <a:rPr lang="en-US" b="0" spc="-66" dirty="0">
                <a:solidFill>
                  <a:srgbClr val="2576B7"/>
                </a:solidFill>
                <a:latin typeface="Montserrat SemiBold" panose="00000700000000000000" pitchFamily="2" charset="0"/>
                <a:cs typeface="Arial"/>
              </a:rPr>
            </a:br>
            <a:r>
              <a:rPr lang="en-US" spc="-53" dirty="0">
                <a:solidFill>
                  <a:srgbClr val="2576B7"/>
                </a:solidFill>
                <a:latin typeface="Montserrat SemiBold" panose="00000700000000000000" pitchFamily="2" charset="0"/>
                <a:cs typeface="Arial"/>
              </a:rPr>
              <a:t>l</a:t>
            </a:r>
            <a:r>
              <a:rPr spc="-53" dirty="0">
                <a:solidFill>
                  <a:srgbClr val="2576B7"/>
                </a:solidFill>
                <a:latin typeface="Montserrat SemiBold" panose="00000700000000000000" pitchFamily="2" charset="0"/>
                <a:cs typeface="Arial"/>
              </a:rPr>
              <a:t>everage</a:t>
            </a:r>
            <a:r>
              <a:rPr spc="-202" dirty="0">
                <a:solidFill>
                  <a:srgbClr val="2576B7"/>
                </a:solidFill>
                <a:latin typeface="Montserrat SemiBold" panose="00000700000000000000" pitchFamily="2" charset="0"/>
                <a:cs typeface="Arial"/>
              </a:rPr>
              <a:t> </a:t>
            </a:r>
            <a:r>
              <a:rPr lang="en-US" spc="-57" dirty="0">
                <a:solidFill>
                  <a:srgbClr val="2576B7"/>
                </a:solidFill>
                <a:latin typeface="Montserrat SemiBold" panose="00000700000000000000" pitchFamily="2" charset="0"/>
                <a:cs typeface="Arial"/>
              </a:rPr>
              <a:t>best-practices</a:t>
            </a:r>
            <a:endParaRPr dirty="0">
              <a:solidFill>
                <a:srgbClr val="2576B7"/>
              </a:solidFill>
              <a:latin typeface="Montserrat SemiBold" panose="00000700000000000000" pitchFamily="2" charset="0"/>
              <a:cs typeface="Arial"/>
            </a:endParaRPr>
          </a:p>
        </p:txBody>
      </p:sp>
      <p:sp>
        <p:nvSpPr>
          <p:cNvPr id="9" name="object 9"/>
          <p:cNvSpPr txBox="1"/>
          <p:nvPr/>
        </p:nvSpPr>
        <p:spPr>
          <a:xfrm>
            <a:off x="5603996" y="5513754"/>
            <a:ext cx="5038064" cy="442203"/>
          </a:xfrm>
          <a:prstGeom prst="rect">
            <a:avLst/>
          </a:prstGeom>
        </p:spPr>
        <p:txBody>
          <a:bodyPr vert="horz" wrap="square" lIns="0" tIns="11206" rIns="0" bIns="0" rtlCol="0">
            <a:spAutoFit/>
          </a:bodyPr>
          <a:lstStyle/>
          <a:p>
            <a:pPr marL="11206">
              <a:spcBef>
                <a:spcPts val="88"/>
              </a:spcBef>
            </a:pPr>
            <a:r>
              <a:rPr sz="2800" spc="-4" dirty="0">
                <a:solidFill>
                  <a:srgbClr val="858585"/>
                </a:solidFill>
                <a:latin typeface="Montserrat SemiBold" panose="00000700000000000000" pitchFamily="2" charset="0"/>
                <a:cs typeface="Arial"/>
              </a:rPr>
              <a:t>Avoid starting from scratch</a:t>
            </a:r>
          </a:p>
        </p:txBody>
      </p:sp>
      <p:sp>
        <p:nvSpPr>
          <p:cNvPr id="10" name="object 10"/>
          <p:cNvSpPr/>
          <p:nvPr/>
        </p:nvSpPr>
        <p:spPr>
          <a:xfrm>
            <a:off x="8832428" y="3092825"/>
            <a:ext cx="45719" cy="1053353"/>
          </a:xfrm>
          <a:custGeom>
            <a:avLst/>
            <a:gdLst/>
            <a:ahLst/>
            <a:cxnLst/>
            <a:rect l="l" t="t" r="r" b="b"/>
            <a:pathLst>
              <a:path h="1193800">
                <a:moveTo>
                  <a:pt x="0" y="1193800"/>
                </a:moveTo>
                <a:lnTo>
                  <a:pt x="0" y="0"/>
                </a:lnTo>
              </a:path>
            </a:pathLst>
          </a:custGeom>
          <a:ln w="3175">
            <a:solidFill>
              <a:schemeClr val="tx1">
                <a:lumMod val="65000"/>
                <a:lumOff val="35000"/>
              </a:schemeClr>
            </a:solidFill>
          </a:ln>
        </p:spPr>
        <p:txBody>
          <a:bodyPr wrap="square" lIns="0" tIns="0" rIns="0" bIns="0" rtlCol="0"/>
          <a:lstStyle/>
          <a:p>
            <a:endParaRPr sz="1600" dirty="0">
              <a:solidFill>
                <a:srgbClr val="DFDFDF"/>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11" name="object 11"/>
          <p:cNvSpPr/>
          <p:nvPr/>
        </p:nvSpPr>
        <p:spPr>
          <a:xfrm>
            <a:off x="7163201" y="3092825"/>
            <a:ext cx="45719" cy="1053353"/>
          </a:xfrm>
          <a:custGeom>
            <a:avLst/>
            <a:gdLst/>
            <a:ahLst/>
            <a:cxnLst/>
            <a:rect l="l" t="t" r="r" b="b"/>
            <a:pathLst>
              <a:path h="1193800">
                <a:moveTo>
                  <a:pt x="0" y="1193800"/>
                </a:moveTo>
                <a:lnTo>
                  <a:pt x="0" y="0"/>
                </a:lnTo>
              </a:path>
            </a:pathLst>
          </a:custGeom>
          <a:ln w="3175">
            <a:solidFill>
              <a:schemeClr val="tx1">
                <a:lumMod val="65000"/>
                <a:lumOff val="35000"/>
              </a:schemeClr>
            </a:solidFill>
          </a:ln>
        </p:spPr>
        <p:txBody>
          <a:bodyPr wrap="square" lIns="0" tIns="0" rIns="0" bIns="0" rtlCol="0"/>
          <a:lstStyle/>
          <a:p>
            <a:endParaRPr sz="1600" dirty="0">
              <a:solidFill>
                <a:srgbClr val="DFDFDF"/>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12" name="object 12"/>
          <p:cNvSpPr/>
          <p:nvPr/>
        </p:nvSpPr>
        <p:spPr>
          <a:xfrm>
            <a:off x="5344599" y="3092825"/>
            <a:ext cx="45719" cy="1053353"/>
          </a:xfrm>
          <a:custGeom>
            <a:avLst/>
            <a:gdLst/>
            <a:ahLst/>
            <a:cxnLst/>
            <a:rect l="l" t="t" r="r" b="b"/>
            <a:pathLst>
              <a:path h="1193800">
                <a:moveTo>
                  <a:pt x="0" y="1193800"/>
                </a:moveTo>
                <a:lnTo>
                  <a:pt x="0" y="0"/>
                </a:lnTo>
              </a:path>
            </a:pathLst>
          </a:custGeom>
          <a:ln w="3175">
            <a:solidFill>
              <a:schemeClr val="tx1">
                <a:lumMod val="65000"/>
                <a:lumOff val="35000"/>
              </a:schemeClr>
            </a:solidFill>
          </a:ln>
        </p:spPr>
        <p:txBody>
          <a:bodyPr wrap="square" lIns="0" tIns="0" rIns="0" bIns="0" rtlCol="0"/>
          <a:lstStyle/>
          <a:p>
            <a:endParaRPr sz="1600" dirty="0">
              <a:solidFill>
                <a:srgbClr val="DFDFDF"/>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13" name="object 13"/>
          <p:cNvSpPr/>
          <p:nvPr/>
        </p:nvSpPr>
        <p:spPr>
          <a:xfrm>
            <a:off x="3822952" y="3092825"/>
            <a:ext cx="45719" cy="1053353"/>
          </a:xfrm>
          <a:custGeom>
            <a:avLst/>
            <a:gdLst/>
            <a:ahLst/>
            <a:cxnLst/>
            <a:rect l="l" t="t" r="r" b="b"/>
            <a:pathLst>
              <a:path h="1193800">
                <a:moveTo>
                  <a:pt x="0" y="1193800"/>
                </a:moveTo>
                <a:lnTo>
                  <a:pt x="0" y="0"/>
                </a:lnTo>
              </a:path>
            </a:pathLst>
          </a:custGeom>
          <a:ln w="3175">
            <a:solidFill>
              <a:schemeClr val="tx1">
                <a:lumMod val="65000"/>
                <a:lumOff val="35000"/>
              </a:schemeClr>
            </a:solidFill>
          </a:ln>
        </p:spPr>
        <p:txBody>
          <a:bodyPr wrap="square" lIns="0" tIns="0" rIns="0" bIns="0" rtlCol="0"/>
          <a:lstStyle/>
          <a:p>
            <a:endParaRPr sz="1600" dirty="0">
              <a:solidFill>
                <a:srgbClr val="DFDFDF"/>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14" name="object 14"/>
          <p:cNvSpPr/>
          <p:nvPr/>
        </p:nvSpPr>
        <p:spPr>
          <a:xfrm>
            <a:off x="2183590" y="3092825"/>
            <a:ext cx="45719" cy="1053353"/>
          </a:xfrm>
          <a:custGeom>
            <a:avLst/>
            <a:gdLst/>
            <a:ahLst/>
            <a:cxnLst/>
            <a:rect l="l" t="t" r="r" b="b"/>
            <a:pathLst>
              <a:path h="1193800">
                <a:moveTo>
                  <a:pt x="0" y="1193800"/>
                </a:moveTo>
                <a:lnTo>
                  <a:pt x="0" y="0"/>
                </a:lnTo>
              </a:path>
            </a:pathLst>
          </a:custGeom>
          <a:ln w="3175">
            <a:solidFill>
              <a:schemeClr val="tx1">
                <a:lumMod val="65000"/>
                <a:lumOff val="35000"/>
              </a:schemeClr>
            </a:solidFill>
          </a:ln>
        </p:spPr>
        <p:txBody>
          <a:bodyPr wrap="square" lIns="0" tIns="0" rIns="0" bIns="0" rtlCol="0"/>
          <a:lstStyle/>
          <a:p>
            <a:endParaRPr sz="1600" dirty="0">
              <a:solidFill>
                <a:srgbClr val="DFDFDF"/>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15" name="object 15"/>
          <p:cNvSpPr/>
          <p:nvPr/>
        </p:nvSpPr>
        <p:spPr>
          <a:xfrm>
            <a:off x="5603735" y="6054057"/>
            <a:ext cx="4930588" cy="64994"/>
          </a:xfrm>
          <a:custGeom>
            <a:avLst/>
            <a:gdLst/>
            <a:ahLst/>
            <a:cxnLst/>
            <a:rect l="l" t="t" r="r" b="b"/>
            <a:pathLst>
              <a:path w="5588000" h="73659">
                <a:moveTo>
                  <a:pt x="0" y="73152"/>
                </a:moveTo>
                <a:lnTo>
                  <a:pt x="5588000" y="73152"/>
                </a:lnTo>
                <a:lnTo>
                  <a:pt x="5588000" y="0"/>
                </a:lnTo>
                <a:lnTo>
                  <a:pt x="0" y="0"/>
                </a:lnTo>
                <a:lnTo>
                  <a:pt x="0" y="73152"/>
                </a:lnTo>
                <a:close/>
              </a:path>
            </a:pathLst>
          </a:custGeom>
          <a:solidFill>
            <a:srgbClr val="2576B7"/>
          </a:solidFill>
        </p:spPr>
        <p:txBody>
          <a:bodyPr wrap="square" lIns="0" tIns="0" rIns="0" bIns="0" rtlCol="0"/>
          <a:lstStyle/>
          <a:p>
            <a:endParaRPr sz="1588" dirty="0">
              <a:latin typeface="Roboto Condensed Light" panose="02000000000000000000" pitchFamily="2" charset="0"/>
            </a:endParaRPr>
          </a:p>
        </p:txBody>
      </p:sp>
      <p:sp>
        <p:nvSpPr>
          <p:cNvPr id="21" name="object 2"/>
          <p:cNvSpPr/>
          <p:nvPr/>
        </p:nvSpPr>
        <p:spPr>
          <a:xfrm>
            <a:off x="1659266" y="672196"/>
            <a:ext cx="130235" cy="1294196"/>
          </a:xfrm>
          <a:custGeom>
            <a:avLst/>
            <a:gdLst/>
            <a:ahLst/>
            <a:cxnLst/>
            <a:rect l="l" t="t" r="r" b="b"/>
            <a:pathLst>
              <a:path w="146685" h="1826260">
                <a:moveTo>
                  <a:pt x="0" y="1825929"/>
                </a:moveTo>
                <a:lnTo>
                  <a:pt x="146304" y="1825929"/>
                </a:lnTo>
                <a:lnTo>
                  <a:pt x="146304" y="0"/>
                </a:lnTo>
                <a:lnTo>
                  <a:pt x="0" y="0"/>
                </a:lnTo>
                <a:lnTo>
                  <a:pt x="0" y="1825929"/>
                </a:lnTo>
                <a:close/>
              </a:path>
            </a:pathLst>
          </a:custGeom>
          <a:solidFill>
            <a:srgbClr val="2476B7"/>
          </a:solidFill>
        </p:spPr>
        <p:txBody>
          <a:bodyPr wrap="square" lIns="0" tIns="0" rIns="0" bIns="0" rtlCol="0"/>
          <a:lstStyle/>
          <a:p>
            <a:endParaRPr sz="1588" dirty="0">
              <a:solidFill>
                <a:prstClr val="black"/>
              </a:solidFill>
              <a:latin typeface="Roboto Condensed Light" panose="02000000000000000000" pitchFamily="2" charset="0"/>
            </a:endParaRPr>
          </a:p>
        </p:txBody>
      </p:sp>
    </p:spTree>
    <p:extLst>
      <p:ext uri="{BB962C8B-B14F-4D97-AF65-F5344CB8AC3E}">
        <p14:creationId xmlns:p14="http://schemas.microsoft.com/office/powerpoint/2010/main" val="21512525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59266" y="672196"/>
            <a:ext cx="130235" cy="1294196"/>
          </a:xfrm>
          <a:custGeom>
            <a:avLst/>
            <a:gdLst/>
            <a:ahLst/>
            <a:cxnLst/>
            <a:rect l="l" t="t" r="r" b="b"/>
            <a:pathLst>
              <a:path w="146685" h="1826260">
                <a:moveTo>
                  <a:pt x="0" y="1825929"/>
                </a:moveTo>
                <a:lnTo>
                  <a:pt x="146304" y="1825929"/>
                </a:lnTo>
                <a:lnTo>
                  <a:pt x="146304" y="0"/>
                </a:lnTo>
                <a:lnTo>
                  <a:pt x="0" y="0"/>
                </a:lnTo>
                <a:lnTo>
                  <a:pt x="0" y="1825929"/>
                </a:lnTo>
                <a:close/>
              </a:path>
            </a:pathLst>
          </a:custGeom>
          <a:solidFill>
            <a:srgbClr val="2476B7"/>
          </a:solidFill>
        </p:spPr>
        <p:txBody>
          <a:bodyPr wrap="square" lIns="0" tIns="0" rIns="0" bIns="0" rtlCol="0"/>
          <a:lstStyle/>
          <a:p>
            <a:endParaRPr sz="1588" dirty="0">
              <a:solidFill>
                <a:prstClr val="black"/>
              </a:solidFill>
              <a:latin typeface="Roboto Condensed Light" panose="02000000000000000000" pitchFamily="2" charset="0"/>
            </a:endParaRPr>
          </a:p>
        </p:txBody>
      </p:sp>
      <p:sp>
        <p:nvSpPr>
          <p:cNvPr id="6" name="object 6"/>
          <p:cNvSpPr txBox="1"/>
          <p:nvPr/>
        </p:nvSpPr>
        <p:spPr>
          <a:xfrm>
            <a:off x="2326015" y="1411942"/>
            <a:ext cx="8471687" cy="1088533"/>
          </a:xfrm>
          <a:prstGeom prst="rect">
            <a:avLst/>
          </a:prstGeom>
        </p:spPr>
        <p:txBody>
          <a:bodyPr vert="horz" wrap="square" lIns="0" tIns="11206" rIns="0" bIns="0" rtlCol="0">
            <a:spAutoFit/>
          </a:bodyPr>
          <a:lstStyle/>
          <a:p>
            <a:pPr marL="11206">
              <a:spcBef>
                <a:spcPts val="88"/>
              </a:spcBef>
            </a:pPr>
            <a:r>
              <a:rPr lang="en-CA" sz="1400" dirty="0">
                <a:latin typeface="Roboto Condensed Light" panose="02000000000000000000" pitchFamily="2" charset="0"/>
                <a:ea typeface="Roboto Condensed Light" panose="02000000000000000000" pitchFamily="2" charset="0"/>
                <a:cs typeface="Arial"/>
              </a:rPr>
              <a:t>Follow </a:t>
            </a:r>
            <a:r>
              <a:rPr lang="en-CA" sz="1400" spc="-4" dirty="0">
                <a:latin typeface="Roboto Condensed Light" panose="02000000000000000000" pitchFamily="2" charset="0"/>
                <a:ea typeface="Roboto Condensed Light" panose="02000000000000000000" pitchFamily="2" charset="0"/>
                <a:cs typeface="Arial"/>
              </a:rPr>
              <a:t>our </a:t>
            </a:r>
            <a:r>
              <a:rPr lang="en-CA" sz="1400" dirty="0">
                <a:latin typeface="Roboto Condensed Light" panose="02000000000000000000" pitchFamily="2" charset="0"/>
                <a:ea typeface="Roboto Condensed Light" panose="02000000000000000000" pitchFamily="2" charset="0"/>
                <a:cs typeface="Arial"/>
              </a:rPr>
              <a:t>standardized </a:t>
            </a:r>
            <a:r>
              <a:rPr lang="en-CA" sz="1400" spc="-4" dirty="0">
                <a:latin typeface="Roboto Condensed Light" panose="02000000000000000000" pitchFamily="2" charset="0"/>
                <a:ea typeface="Roboto Condensed Light" panose="02000000000000000000" pitchFamily="2" charset="0"/>
                <a:cs typeface="Arial"/>
              </a:rPr>
              <a:t>path </a:t>
            </a:r>
            <a:r>
              <a:rPr lang="en-CA" sz="1400" dirty="0">
                <a:latin typeface="Roboto Condensed Light" panose="02000000000000000000" pitchFamily="2" charset="0"/>
                <a:ea typeface="Roboto Condensed Light" panose="02000000000000000000" pitchFamily="2" charset="0"/>
                <a:cs typeface="Arial"/>
              </a:rPr>
              <a:t>to </a:t>
            </a:r>
            <a:r>
              <a:rPr lang="en-CA" sz="1400" spc="-4" dirty="0">
                <a:latin typeface="Roboto Condensed Light" panose="02000000000000000000" pitchFamily="2" charset="0"/>
                <a:ea typeface="Roboto Condensed Light" panose="02000000000000000000" pitchFamily="2" charset="0"/>
                <a:cs typeface="Arial"/>
              </a:rPr>
              <a:t>drive </a:t>
            </a:r>
            <a:r>
              <a:rPr lang="en-CA" sz="1400" dirty="0">
                <a:latin typeface="Roboto Condensed Light" panose="02000000000000000000" pitchFamily="2" charset="0"/>
                <a:ea typeface="Roboto Condensed Light" panose="02000000000000000000" pitchFamily="2" charset="0"/>
                <a:cs typeface="Arial"/>
              </a:rPr>
              <a:t>IT </a:t>
            </a:r>
            <a:r>
              <a:rPr lang="en-CA" sz="1400" spc="-4" dirty="0">
                <a:latin typeface="Roboto Condensed Light" panose="02000000000000000000" pitchFamily="2" charset="0"/>
                <a:ea typeface="Roboto Condensed Light" panose="02000000000000000000" pitchFamily="2" charset="0"/>
                <a:cs typeface="Arial"/>
              </a:rPr>
              <a:t>maturity </a:t>
            </a:r>
            <a:r>
              <a:rPr lang="en-CA" sz="1400" dirty="0">
                <a:latin typeface="Roboto Condensed Light" panose="02000000000000000000" pitchFamily="2" charset="0"/>
                <a:ea typeface="Roboto Condensed Light" panose="02000000000000000000" pitchFamily="2" charset="0"/>
                <a:cs typeface="Arial"/>
              </a:rPr>
              <a:t>and </a:t>
            </a:r>
            <a:r>
              <a:rPr lang="en-CA" sz="1400" spc="-4" dirty="0">
                <a:latin typeface="Roboto Condensed Light" panose="02000000000000000000" pitchFamily="2" charset="0"/>
                <a:ea typeface="Roboto Condensed Light" panose="02000000000000000000" pitchFamily="2" charset="0"/>
                <a:cs typeface="Arial"/>
              </a:rPr>
              <a:t>effectiveness </a:t>
            </a:r>
            <a:r>
              <a:rPr lang="en-CA" sz="1400" dirty="0">
                <a:latin typeface="Roboto Condensed Light" panose="02000000000000000000" pitchFamily="2" charset="0"/>
                <a:ea typeface="Roboto Condensed Light" panose="02000000000000000000" pitchFamily="2" charset="0"/>
                <a:cs typeface="Arial"/>
              </a:rPr>
              <a:t>for your</a:t>
            </a:r>
            <a:r>
              <a:rPr lang="en-CA" sz="1400" spc="-57" dirty="0">
                <a:latin typeface="Roboto Condensed Light" panose="02000000000000000000" pitchFamily="2" charset="0"/>
                <a:ea typeface="Roboto Condensed Light" panose="02000000000000000000" pitchFamily="2" charset="0"/>
                <a:cs typeface="Arial"/>
              </a:rPr>
              <a:t> </a:t>
            </a:r>
            <a:r>
              <a:rPr lang="en-CA" sz="1400" spc="-4" dirty="0">
                <a:latin typeface="Roboto Condensed Light" panose="02000000000000000000" pitchFamily="2" charset="0"/>
                <a:ea typeface="Roboto Condensed Light" panose="02000000000000000000" pitchFamily="2" charset="0"/>
                <a:cs typeface="Arial"/>
              </a:rPr>
              <a:t>department. Each leader on your team will work with a dedicated Info-Tech executive advisor to create customized annual roadmaps to address their specific challenges and opportunities. Whether your IT department is an unstable operator, an innovative champion, or at any stage in between, Info-Tech has the proven knowledge and skills, and years of practical IT management and advisory experience to help stabilize and optimize your IT operations.</a:t>
            </a:r>
          </a:p>
        </p:txBody>
      </p:sp>
      <p:sp>
        <p:nvSpPr>
          <p:cNvPr id="7" name="object 7"/>
          <p:cNvSpPr txBox="1">
            <a:spLocks noGrp="1"/>
          </p:cNvSpPr>
          <p:nvPr>
            <p:ph type="title" idx="4294967295"/>
          </p:nvPr>
        </p:nvSpPr>
        <p:spPr>
          <a:xfrm>
            <a:off x="2326015" y="671735"/>
            <a:ext cx="7922885" cy="742285"/>
          </a:xfrm>
          <a:prstGeom prst="rect">
            <a:avLst/>
          </a:prstGeom>
        </p:spPr>
        <p:txBody>
          <a:bodyPr vert="horz" wrap="square" lIns="0" tIns="11206" rIns="0" bIns="0" numCol="1" rtlCol="0" anchor="ctr" anchorCtr="0" compatLnSpc="1">
            <a:prstTxWarp prst="textNoShape">
              <a:avLst/>
            </a:prstTxWarp>
            <a:spAutoFit/>
          </a:bodyPr>
          <a:lstStyle/>
          <a:p>
            <a:pPr marL="26896">
              <a:lnSpc>
                <a:spcPts val="1659"/>
              </a:lnSpc>
              <a:spcBef>
                <a:spcPts val="88"/>
              </a:spcBef>
            </a:pPr>
            <a:r>
              <a:rPr lang="en-CA" b="0" dirty="0">
                <a:solidFill>
                  <a:srgbClr val="2476B7"/>
                </a:solidFill>
                <a:latin typeface="Montserrat SemiBold" panose="00000700000000000000" pitchFamily="2" charset="0"/>
                <a:cs typeface="Arial Regular" charset="0"/>
              </a:rPr>
              <a:t>Systematically improve</a:t>
            </a:r>
            <a:endParaRPr b="0" dirty="0">
              <a:solidFill>
                <a:srgbClr val="2476B7"/>
              </a:solidFill>
              <a:latin typeface="Montserrat SemiBold" panose="00000700000000000000" pitchFamily="2" charset="0"/>
              <a:cs typeface="Arial Regular" charset="0"/>
            </a:endParaRPr>
          </a:p>
          <a:p>
            <a:pPr marL="11206">
              <a:lnSpc>
                <a:spcPts val="3988"/>
              </a:lnSpc>
            </a:pPr>
            <a:r>
              <a:rPr lang="en-CA" dirty="0">
                <a:solidFill>
                  <a:srgbClr val="2476B7"/>
                </a:solidFill>
                <a:latin typeface="Montserrat SemiBold" panose="00000700000000000000" pitchFamily="2" charset="0"/>
              </a:rPr>
              <a:t>IT performance</a:t>
            </a:r>
            <a:endParaRPr dirty="0">
              <a:solidFill>
                <a:srgbClr val="2476B7"/>
              </a:solidFill>
              <a:latin typeface="Montserrat SemiBold" panose="00000700000000000000" pitchFamily="2" charset="0"/>
            </a:endParaRPr>
          </a:p>
        </p:txBody>
      </p:sp>
      <p:sp>
        <p:nvSpPr>
          <p:cNvPr id="34" name="object 5"/>
          <p:cNvSpPr txBox="1"/>
          <p:nvPr/>
        </p:nvSpPr>
        <p:spPr>
          <a:xfrm>
            <a:off x="6281472" y="2689413"/>
            <a:ext cx="4463023" cy="261006"/>
          </a:xfrm>
          <a:prstGeom prst="rect">
            <a:avLst/>
          </a:prstGeom>
        </p:spPr>
        <p:txBody>
          <a:bodyPr vert="horz" wrap="square" lIns="0" tIns="42582" rIns="0" bIns="0" rtlCol="0">
            <a:spAutoFit/>
          </a:bodyPr>
          <a:lstStyle/>
          <a:p>
            <a:pPr marL="11206" marR="4483">
              <a:lnSpc>
                <a:spcPts val="1677"/>
              </a:lnSpc>
              <a:spcBef>
                <a:spcPts val="335"/>
              </a:spcBef>
            </a:pPr>
            <a:r>
              <a:rPr sz="1600" b="1" spc="-66" dirty="0">
                <a:solidFill>
                  <a:srgbClr val="858585"/>
                </a:solidFill>
                <a:latin typeface="Roboto Condensed Light" panose="02000000000000000000" pitchFamily="2" charset="0"/>
                <a:ea typeface="Roboto Condensed Light" panose="02000000000000000000" pitchFamily="2" charset="0"/>
                <a:cs typeface="Arial Black"/>
              </a:rPr>
              <a:t>Info-Tech </a:t>
            </a:r>
            <a:r>
              <a:rPr sz="1600" b="1" spc="-53" dirty="0">
                <a:solidFill>
                  <a:srgbClr val="858585"/>
                </a:solidFill>
                <a:latin typeface="Roboto Condensed Light" panose="02000000000000000000" pitchFamily="2" charset="0"/>
                <a:ea typeface="Roboto Condensed Light" panose="02000000000000000000" pitchFamily="2" charset="0"/>
                <a:cs typeface="Arial Black"/>
              </a:rPr>
              <a:t>Research</a:t>
            </a:r>
            <a:r>
              <a:rPr sz="1600" b="1" spc="-202" dirty="0">
                <a:solidFill>
                  <a:srgbClr val="858585"/>
                </a:solidFill>
                <a:latin typeface="Roboto Condensed Light" panose="02000000000000000000" pitchFamily="2" charset="0"/>
                <a:ea typeface="Roboto Condensed Light" panose="02000000000000000000" pitchFamily="2" charset="0"/>
                <a:cs typeface="Arial Black"/>
              </a:rPr>
              <a:t> </a:t>
            </a:r>
            <a:r>
              <a:rPr sz="1600" b="1" spc="-40" dirty="0">
                <a:solidFill>
                  <a:srgbClr val="858585"/>
                </a:solidFill>
                <a:latin typeface="Roboto Condensed Light" panose="02000000000000000000" pitchFamily="2" charset="0"/>
                <a:ea typeface="Roboto Condensed Light" panose="02000000000000000000" pitchFamily="2" charset="0"/>
                <a:cs typeface="Arial Black"/>
              </a:rPr>
              <a:t>Group</a:t>
            </a:r>
            <a:r>
              <a:rPr lang="en-CA" sz="1600" b="1" spc="-40" dirty="0">
                <a:solidFill>
                  <a:srgbClr val="858585"/>
                </a:solidFill>
                <a:latin typeface="Roboto Condensed Light" panose="02000000000000000000" pitchFamily="2" charset="0"/>
                <a:ea typeface="Roboto Condensed Light" panose="02000000000000000000" pitchFamily="2" charset="0"/>
                <a:cs typeface="Arial Black"/>
              </a:rPr>
              <a:t> </a:t>
            </a:r>
            <a:r>
              <a:rPr lang="en-US" sz="1600" b="1" spc="-53" dirty="0">
                <a:solidFill>
                  <a:srgbClr val="858585"/>
                </a:solidFill>
                <a:latin typeface="Roboto Condensed Light" panose="02000000000000000000" pitchFamily="2" charset="0"/>
                <a:ea typeface="Roboto Condensed Light" panose="02000000000000000000" pitchFamily="2" charset="0"/>
                <a:cs typeface="Arial Black"/>
              </a:rPr>
              <a:t>maturity</a:t>
            </a:r>
            <a:r>
              <a:rPr lang="en-US" sz="1600" b="1" spc="-168" dirty="0">
                <a:solidFill>
                  <a:srgbClr val="858585"/>
                </a:solidFill>
                <a:latin typeface="Roboto Condensed Light" panose="02000000000000000000" pitchFamily="2" charset="0"/>
                <a:ea typeface="Roboto Condensed Light" panose="02000000000000000000" pitchFamily="2" charset="0"/>
                <a:cs typeface="Arial Black"/>
              </a:rPr>
              <a:t> </a:t>
            </a:r>
            <a:r>
              <a:rPr lang="en-US" sz="1600" b="1" spc="-53" dirty="0">
                <a:solidFill>
                  <a:srgbClr val="858585"/>
                </a:solidFill>
                <a:latin typeface="Roboto Condensed Light" panose="02000000000000000000" pitchFamily="2" charset="0"/>
                <a:ea typeface="Roboto Condensed Light" panose="02000000000000000000" pitchFamily="2" charset="0"/>
                <a:cs typeface="Arial Black"/>
              </a:rPr>
              <a:t>model</a:t>
            </a:r>
            <a:endParaRPr sz="1600" dirty="0">
              <a:latin typeface="Roboto Condensed Light" panose="02000000000000000000" pitchFamily="2" charset="0"/>
              <a:ea typeface="Roboto Condensed Light" panose="02000000000000000000" pitchFamily="2" charset="0"/>
              <a:cs typeface="Arial Black"/>
            </a:endParaRPr>
          </a:p>
        </p:txBody>
      </p:sp>
      <p:sp>
        <p:nvSpPr>
          <p:cNvPr id="40" name="object 11"/>
          <p:cNvSpPr txBox="1"/>
          <p:nvPr/>
        </p:nvSpPr>
        <p:spPr>
          <a:xfrm>
            <a:off x="2275391" y="2689413"/>
            <a:ext cx="3285041" cy="248182"/>
          </a:xfrm>
          <a:prstGeom prst="rect">
            <a:avLst/>
          </a:prstGeom>
        </p:spPr>
        <p:txBody>
          <a:bodyPr vert="horz" wrap="square" lIns="0" tIns="42582" rIns="0" bIns="0" rtlCol="0">
            <a:spAutoFit/>
          </a:bodyPr>
          <a:lstStyle/>
          <a:p>
            <a:pPr marL="11206" marR="643812">
              <a:lnSpc>
                <a:spcPts val="1588"/>
              </a:lnSpc>
              <a:spcBef>
                <a:spcPts val="335"/>
              </a:spcBef>
            </a:pPr>
            <a:r>
              <a:rPr lang="en-US" sz="1600" b="1" spc="-62" dirty="0">
                <a:solidFill>
                  <a:srgbClr val="2576B7"/>
                </a:solidFill>
                <a:latin typeface="Roboto Condensed Light" panose="02000000000000000000" pitchFamily="2" charset="0"/>
                <a:ea typeface="Roboto Condensed Light" panose="02000000000000000000" pitchFamily="2" charset="0"/>
                <a:cs typeface="Arial Black"/>
              </a:rPr>
              <a:t>Each </a:t>
            </a:r>
            <a:r>
              <a:rPr lang="en-US" sz="1600" b="1" spc="-71" dirty="0">
                <a:solidFill>
                  <a:srgbClr val="2576B7"/>
                </a:solidFill>
                <a:latin typeface="Roboto Condensed Light" panose="02000000000000000000" pitchFamily="2" charset="0"/>
                <a:ea typeface="Roboto Condensed Light" panose="02000000000000000000" pitchFamily="2" charset="0"/>
                <a:cs typeface="Arial Black"/>
              </a:rPr>
              <a:t>executive </a:t>
            </a:r>
            <a:r>
              <a:rPr lang="en-US" sz="1600" b="1" spc="-35" dirty="0">
                <a:solidFill>
                  <a:srgbClr val="2576B7"/>
                </a:solidFill>
                <a:latin typeface="Roboto Condensed Light" panose="02000000000000000000" pitchFamily="2" charset="0"/>
                <a:ea typeface="Roboto Condensed Light" panose="02000000000000000000" pitchFamily="2" charset="0"/>
                <a:cs typeface="Arial Black"/>
              </a:rPr>
              <a:t>on</a:t>
            </a:r>
            <a:r>
              <a:rPr lang="en-US" sz="1600" b="1" spc="-300" dirty="0">
                <a:solidFill>
                  <a:srgbClr val="2576B7"/>
                </a:solidFill>
                <a:latin typeface="Roboto Condensed Light" panose="02000000000000000000" pitchFamily="2" charset="0"/>
                <a:ea typeface="Roboto Condensed Light" panose="02000000000000000000" pitchFamily="2" charset="0"/>
                <a:cs typeface="Arial Black"/>
              </a:rPr>
              <a:t> </a:t>
            </a:r>
            <a:r>
              <a:rPr lang="en-US" sz="1600" b="1" spc="-110" dirty="0">
                <a:solidFill>
                  <a:srgbClr val="2576B7"/>
                </a:solidFill>
                <a:latin typeface="Roboto Condensed Light" panose="02000000000000000000" pitchFamily="2" charset="0"/>
                <a:ea typeface="Roboto Condensed Light" panose="02000000000000000000" pitchFamily="2" charset="0"/>
                <a:cs typeface="Arial Black"/>
              </a:rPr>
              <a:t>your team  </a:t>
            </a:r>
            <a:r>
              <a:rPr lang="en-US" sz="1600" b="1" spc="-71" dirty="0">
                <a:solidFill>
                  <a:srgbClr val="2576B7"/>
                </a:solidFill>
                <a:latin typeface="Roboto Condensed Light" panose="02000000000000000000" pitchFamily="2" charset="0"/>
                <a:ea typeface="Roboto Condensed Light" panose="02000000000000000000" pitchFamily="2" charset="0"/>
                <a:cs typeface="Arial Black"/>
              </a:rPr>
              <a:t>receives:</a:t>
            </a:r>
            <a:endParaRPr lang="en-US" sz="1600" dirty="0">
              <a:latin typeface="Roboto Condensed Light" panose="02000000000000000000" pitchFamily="2" charset="0"/>
              <a:ea typeface="Roboto Condensed Light" panose="02000000000000000000" pitchFamily="2" charset="0"/>
              <a:cs typeface="Arial Black"/>
            </a:endParaRPr>
          </a:p>
        </p:txBody>
      </p:sp>
      <p:sp>
        <p:nvSpPr>
          <p:cNvPr id="41" name="object 54"/>
          <p:cNvSpPr/>
          <p:nvPr/>
        </p:nvSpPr>
        <p:spPr>
          <a:xfrm>
            <a:off x="5783655" y="2743719"/>
            <a:ext cx="46752" cy="3774314"/>
          </a:xfrm>
          <a:custGeom>
            <a:avLst/>
            <a:gdLst/>
            <a:ahLst/>
            <a:cxnLst/>
            <a:rect l="l" t="t" r="r" b="b"/>
            <a:pathLst>
              <a:path h="3954145">
                <a:moveTo>
                  <a:pt x="0" y="0"/>
                </a:moveTo>
                <a:lnTo>
                  <a:pt x="0" y="3953597"/>
                </a:lnTo>
              </a:path>
            </a:pathLst>
          </a:custGeom>
          <a:ln w="6350">
            <a:solidFill>
              <a:srgbClr val="C9C9C9"/>
            </a:solidFill>
          </a:ln>
        </p:spPr>
        <p:txBody>
          <a:bodyPr wrap="square" lIns="0" tIns="0" rIns="0" bIns="0" rtlCol="0"/>
          <a:lstStyle/>
          <a:p>
            <a:endParaRPr sz="1588" dirty="0">
              <a:latin typeface="Roboto Condensed Light" panose="02000000000000000000" pitchFamily="2" charset="0"/>
            </a:endParaRPr>
          </a:p>
        </p:txBody>
      </p:sp>
      <p:sp>
        <p:nvSpPr>
          <p:cNvPr id="44" name="Rectangle 43"/>
          <p:cNvSpPr/>
          <p:nvPr/>
        </p:nvSpPr>
        <p:spPr>
          <a:xfrm>
            <a:off x="2275391" y="3043438"/>
            <a:ext cx="3285041" cy="3423951"/>
          </a:xfrm>
          <a:prstGeom prst="rect">
            <a:avLst/>
          </a:prstGeom>
        </p:spPr>
        <p:txBody>
          <a:bodyPr wrap="square">
            <a:spAutoFit/>
          </a:bodyPr>
          <a:lstStyle/>
          <a:p>
            <a:pPr marL="238138" marR="4483" indent="-226931">
              <a:lnSpc>
                <a:spcPct val="101800"/>
              </a:lnSpc>
              <a:spcBef>
                <a:spcPts val="1059"/>
              </a:spcBef>
              <a:buClr>
                <a:srgbClr val="1B9ECF"/>
              </a:buClr>
              <a:buFontTx/>
              <a:buChar char="►"/>
            </a:pPr>
            <a:r>
              <a:rPr lang="en-CA" sz="1400"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A dedicated executive advisor to help diagnose and drive improvement within your organization.</a:t>
            </a:r>
          </a:p>
          <a:p>
            <a:pPr marL="238138" marR="4483" indent="-226931">
              <a:lnSpc>
                <a:spcPct val="101800"/>
              </a:lnSpc>
              <a:spcBef>
                <a:spcPts val="1059"/>
              </a:spcBef>
              <a:buClr>
                <a:srgbClr val="1B9ECF"/>
              </a:buClr>
              <a:buFontTx/>
              <a:buChar char="►"/>
            </a:pPr>
            <a:r>
              <a:rPr lang="en-CA" sz="1400"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A customized key initiative plan based on your top priorities and a clear roadmap of how to improve their IT function.</a:t>
            </a:r>
          </a:p>
          <a:p>
            <a:pPr marL="238138" marR="4483" indent="-226931">
              <a:lnSpc>
                <a:spcPct val="101800"/>
              </a:lnSpc>
              <a:spcBef>
                <a:spcPts val="1059"/>
              </a:spcBef>
              <a:buClr>
                <a:srgbClr val="1B9ECF"/>
              </a:buClr>
              <a:buFontTx/>
              <a:buChar char="►"/>
            </a:pPr>
            <a:r>
              <a:rPr lang="en-CA" sz="1400"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On-demand advisory support for all your key projects.</a:t>
            </a:r>
          </a:p>
          <a:p>
            <a:pPr marL="238138" marR="4483" indent="-226931">
              <a:lnSpc>
                <a:spcPct val="101800"/>
              </a:lnSpc>
              <a:spcBef>
                <a:spcPts val="1059"/>
              </a:spcBef>
              <a:buClr>
                <a:srgbClr val="1B9ECF"/>
              </a:buClr>
              <a:buFontTx/>
              <a:buChar char="►"/>
            </a:pPr>
            <a:r>
              <a:rPr lang="en-CA" sz="1400"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rPr>
              <a:t>Complete online access to tools and best-practice resources.</a:t>
            </a:r>
          </a:p>
          <a:p>
            <a:pPr marL="162494" marR="4483" indent="-151287" algn="just">
              <a:lnSpc>
                <a:spcPct val="101800"/>
              </a:lnSpc>
              <a:spcBef>
                <a:spcPts val="1059"/>
              </a:spcBef>
              <a:buClr>
                <a:srgbClr val="1B9ECF"/>
              </a:buClr>
              <a:buFontTx/>
              <a:buChar char="►"/>
            </a:pPr>
            <a:endParaRPr lang="en-CA" sz="1400"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endParaRPr>
          </a:p>
          <a:p>
            <a:pPr marL="162494" marR="4483" indent="-151287" algn="just">
              <a:lnSpc>
                <a:spcPct val="101800"/>
              </a:lnSpc>
              <a:spcBef>
                <a:spcPts val="1059"/>
              </a:spcBef>
              <a:buClr>
                <a:srgbClr val="1B9ECF"/>
              </a:buClr>
              <a:buFontTx/>
              <a:buChar char="►"/>
            </a:pPr>
            <a:endParaRPr lang="en-CA" sz="1400" dirty="0">
              <a:solidFill>
                <a:srgbClr val="858585"/>
              </a:solidFill>
              <a:latin typeface="Roboto Condensed Light" panose="02000000000000000000" pitchFamily="2" charset="0"/>
              <a:ea typeface="Roboto Condensed Light" panose="02000000000000000000" pitchFamily="2" charset="0"/>
              <a:cs typeface="Arial" panose="020B0604020202020204" pitchFamily="34"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53630" y="3043438"/>
            <a:ext cx="4744072" cy="3007741"/>
          </a:xfrm>
          <a:prstGeom prst="rect">
            <a:avLst/>
          </a:prstGeom>
        </p:spPr>
      </p:pic>
    </p:spTree>
    <p:extLst>
      <p:ext uri="{BB962C8B-B14F-4D97-AF65-F5344CB8AC3E}">
        <p14:creationId xmlns:p14="http://schemas.microsoft.com/office/powerpoint/2010/main" val="31336020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p:cNvSpPr txBox="1">
            <a:spLocks noGrp="1"/>
          </p:cNvSpPr>
          <p:nvPr>
            <p:ph type="title" idx="4294967295"/>
          </p:nvPr>
        </p:nvSpPr>
        <p:spPr>
          <a:xfrm>
            <a:off x="2089418" y="920071"/>
            <a:ext cx="8473853" cy="897712"/>
          </a:xfrm>
          <a:prstGeom prst="rect">
            <a:avLst/>
          </a:prstGeom>
        </p:spPr>
        <p:txBody>
          <a:bodyPr vert="horz" wrap="square" lIns="0" tIns="11206" rIns="0" bIns="0" numCol="1" rtlCol="0" anchor="ctr" anchorCtr="0" compatLnSpc="1">
            <a:prstTxWarp prst="textNoShape">
              <a:avLst/>
            </a:prstTxWarp>
            <a:spAutoFit/>
          </a:bodyPr>
          <a:lstStyle/>
          <a:p>
            <a:pPr marL="26896">
              <a:spcBef>
                <a:spcPts val="0"/>
              </a:spcBef>
            </a:pPr>
            <a:r>
              <a:rPr lang="en-US" sz="3200" b="0" dirty="0">
                <a:solidFill>
                  <a:srgbClr val="2476B7"/>
                </a:solidFill>
                <a:latin typeface="Montserrat SemiBold" panose="00000700000000000000" pitchFamily="2" charset="0"/>
                <a:cs typeface="Arial Regular" charset="0"/>
              </a:rPr>
              <a:t>A step-by-step </a:t>
            </a:r>
            <a:r>
              <a:rPr lang="en-US" sz="3200" dirty="0">
                <a:solidFill>
                  <a:srgbClr val="2476B7"/>
                </a:solidFill>
                <a:latin typeface="Montserrat SemiBold" panose="00000700000000000000" pitchFamily="2" charset="0"/>
              </a:rPr>
              <a:t>program to systematically i</a:t>
            </a:r>
            <a:r>
              <a:rPr lang="en-CA" sz="3200" dirty="0">
                <a:solidFill>
                  <a:srgbClr val="2476B7"/>
                </a:solidFill>
                <a:latin typeface="Montserrat SemiBold" panose="00000700000000000000" pitchFamily="2" charset="0"/>
              </a:rPr>
              <a:t>mprove IT performance</a:t>
            </a:r>
            <a:endParaRPr sz="3200" dirty="0">
              <a:solidFill>
                <a:srgbClr val="2476B7"/>
              </a:solidFill>
              <a:latin typeface="Montserrat SemiBold" panose="00000700000000000000" pitchFamily="2" charset="0"/>
            </a:endParaRPr>
          </a:p>
        </p:txBody>
      </p:sp>
      <p:sp>
        <p:nvSpPr>
          <p:cNvPr id="6" name="object 3"/>
          <p:cNvSpPr txBox="1"/>
          <p:nvPr/>
        </p:nvSpPr>
        <p:spPr>
          <a:xfrm>
            <a:off x="2092092" y="2433520"/>
            <a:ext cx="2472578" cy="826154"/>
          </a:xfrm>
          <a:prstGeom prst="rect">
            <a:avLst/>
          </a:prstGeom>
        </p:spPr>
        <p:txBody>
          <a:bodyPr vert="horz" wrap="square" lIns="0" tIns="11206" rIns="0" bIns="0" rtlCol="0">
            <a:spAutoFit/>
          </a:bodyPr>
          <a:lstStyle/>
          <a:p>
            <a:pPr marL="11206" marR="160253">
              <a:spcBef>
                <a:spcPts val="88"/>
              </a:spcBef>
            </a:pPr>
            <a:r>
              <a:rPr sz="1765" b="1" spc="-49" dirty="0">
                <a:solidFill>
                  <a:srgbClr val="2576B7"/>
                </a:solidFill>
                <a:latin typeface="Roboto Condensed Light" panose="02000000000000000000" pitchFamily="2" charset="0"/>
                <a:ea typeface="Roboto Condensed Light" panose="02000000000000000000" pitchFamily="2" charset="0"/>
                <a:cs typeface="Arial"/>
              </a:rPr>
              <a:t>Info-Tech </a:t>
            </a:r>
            <a:r>
              <a:rPr sz="1765" b="1" spc="-35" dirty="0">
                <a:solidFill>
                  <a:srgbClr val="2576B7"/>
                </a:solidFill>
                <a:latin typeface="Roboto Condensed Light" panose="02000000000000000000" pitchFamily="2" charset="0"/>
                <a:ea typeface="Roboto Condensed Light" panose="02000000000000000000" pitchFamily="2" charset="0"/>
                <a:cs typeface="Arial"/>
              </a:rPr>
              <a:t>provides  best-practice</a:t>
            </a:r>
            <a:r>
              <a:rPr sz="1765" b="1" spc="-124" dirty="0">
                <a:solidFill>
                  <a:srgbClr val="2576B7"/>
                </a:solidFill>
                <a:latin typeface="Roboto Condensed Light" panose="02000000000000000000" pitchFamily="2" charset="0"/>
                <a:ea typeface="Roboto Condensed Light" panose="02000000000000000000" pitchFamily="2" charset="0"/>
                <a:cs typeface="Arial"/>
              </a:rPr>
              <a:t> </a:t>
            </a:r>
            <a:r>
              <a:rPr sz="1765" b="1" spc="-40" dirty="0">
                <a:solidFill>
                  <a:srgbClr val="2576B7"/>
                </a:solidFill>
                <a:latin typeface="Roboto Condensed Light" panose="02000000000000000000" pitchFamily="2" charset="0"/>
                <a:ea typeface="Roboto Condensed Light" panose="02000000000000000000" pitchFamily="2" charset="0"/>
                <a:cs typeface="Arial"/>
              </a:rPr>
              <a:t>research</a:t>
            </a:r>
            <a:r>
              <a:rPr lang="en-US" sz="1765" b="1" spc="-40" dirty="0">
                <a:solidFill>
                  <a:srgbClr val="2576B7"/>
                </a:solidFill>
                <a:latin typeface="Roboto Condensed Light" panose="02000000000000000000" pitchFamily="2" charset="0"/>
                <a:ea typeface="Roboto Condensed Light" panose="02000000000000000000" pitchFamily="2" charset="0"/>
                <a:cs typeface="Arial"/>
              </a:rPr>
              <a:t> to</a:t>
            </a:r>
            <a:endParaRPr sz="1765" dirty="0">
              <a:solidFill>
                <a:srgbClr val="2576B7"/>
              </a:solidFill>
              <a:latin typeface="Roboto Condensed Light" panose="02000000000000000000" pitchFamily="2" charset="0"/>
              <a:ea typeface="Roboto Condensed Light" panose="02000000000000000000" pitchFamily="2" charset="0"/>
              <a:cs typeface="Arial"/>
            </a:endParaRPr>
          </a:p>
          <a:p>
            <a:pPr marL="11206"/>
            <a:r>
              <a:rPr sz="1765" b="1" spc="-35" dirty="0">
                <a:solidFill>
                  <a:srgbClr val="2576B7"/>
                </a:solidFill>
                <a:latin typeface="Roboto Condensed Light" panose="02000000000000000000" pitchFamily="2" charset="0"/>
                <a:ea typeface="Roboto Condensed Light" panose="02000000000000000000" pitchFamily="2" charset="0"/>
                <a:cs typeface="Arial"/>
              </a:rPr>
              <a:t>mak</a:t>
            </a:r>
            <a:r>
              <a:rPr lang="en-US" sz="1765" b="1" spc="-35" dirty="0">
                <a:solidFill>
                  <a:srgbClr val="2576B7"/>
                </a:solidFill>
                <a:latin typeface="Roboto Condensed Light" panose="02000000000000000000" pitchFamily="2" charset="0"/>
                <a:ea typeface="Roboto Condensed Light" panose="02000000000000000000" pitchFamily="2" charset="0"/>
                <a:cs typeface="Arial"/>
              </a:rPr>
              <a:t>e</a:t>
            </a:r>
            <a:r>
              <a:rPr sz="1765" b="1" spc="-35" dirty="0">
                <a:solidFill>
                  <a:srgbClr val="2576B7"/>
                </a:solidFill>
                <a:latin typeface="Roboto Condensed Light" panose="02000000000000000000" pitchFamily="2" charset="0"/>
                <a:ea typeface="Roboto Condensed Light" panose="02000000000000000000" pitchFamily="2" charset="0"/>
                <a:cs typeface="Arial"/>
              </a:rPr>
              <a:t> </a:t>
            </a:r>
            <a:r>
              <a:rPr sz="1765" b="1" spc="-31" dirty="0">
                <a:solidFill>
                  <a:srgbClr val="2576B7"/>
                </a:solidFill>
                <a:latin typeface="Roboto Condensed Light" panose="02000000000000000000" pitchFamily="2" charset="0"/>
                <a:ea typeface="Roboto Condensed Light" panose="02000000000000000000" pitchFamily="2" charset="0"/>
                <a:cs typeface="Arial"/>
              </a:rPr>
              <a:t>your </a:t>
            </a:r>
            <a:r>
              <a:rPr sz="1765" b="1" spc="-26" dirty="0">
                <a:solidFill>
                  <a:srgbClr val="2576B7"/>
                </a:solidFill>
                <a:latin typeface="Roboto Condensed Light" panose="02000000000000000000" pitchFamily="2" charset="0"/>
                <a:ea typeface="Roboto Condensed Light" panose="02000000000000000000" pitchFamily="2" charset="0"/>
                <a:cs typeface="Arial"/>
              </a:rPr>
              <a:t>job</a:t>
            </a:r>
            <a:r>
              <a:rPr lang="en-US" sz="1765" b="1" spc="-26" dirty="0">
                <a:solidFill>
                  <a:srgbClr val="2576B7"/>
                </a:solidFill>
                <a:latin typeface="Roboto Condensed Light" panose="02000000000000000000" pitchFamily="2" charset="0"/>
                <a:ea typeface="Roboto Condensed Light" panose="02000000000000000000" pitchFamily="2" charset="0"/>
                <a:cs typeface="Arial"/>
              </a:rPr>
              <a:t> </a:t>
            </a:r>
            <a:r>
              <a:rPr sz="1765" b="1" spc="-49" dirty="0">
                <a:solidFill>
                  <a:srgbClr val="2576B7"/>
                </a:solidFill>
                <a:latin typeface="Roboto Condensed Light" panose="02000000000000000000" pitchFamily="2" charset="0"/>
                <a:ea typeface="Roboto Condensed Light" panose="02000000000000000000" pitchFamily="2" charset="0"/>
                <a:cs typeface="Arial"/>
              </a:rPr>
              <a:t>easier.</a:t>
            </a:r>
            <a:endParaRPr sz="1765" dirty="0">
              <a:solidFill>
                <a:srgbClr val="2576B7"/>
              </a:solidFill>
              <a:latin typeface="Roboto Condensed Light" panose="02000000000000000000" pitchFamily="2" charset="0"/>
              <a:ea typeface="Roboto Condensed Light" panose="02000000000000000000" pitchFamily="2" charset="0"/>
              <a:cs typeface="Arial"/>
            </a:endParaRPr>
          </a:p>
        </p:txBody>
      </p:sp>
      <p:sp>
        <p:nvSpPr>
          <p:cNvPr id="12" name="object 9"/>
          <p:cNvSpPr txBox="1"/>
          <p:nvPr/>
        </p:nvSpPr>
        <p:spPr>
          <a:xfrm>
            <a:off x="1895633" y="3406001"/>
            <a:ext cx="3065965" cy="2597921"/>
          </a:xfrm>
          <a:prstGeom prst="rect">
            <a:avLst/>
          </a:prstGeom>
        </p:spPr>
        <p:txBody>
          <a:bodyPr vert="horz" wrap="square" lIns="0" tIns="11206" rIns="0" bIns="0" rtlCol="0">
            <a:spAutoFit/>
          </a:bodyPr>
          <a:lstStyle/>
          <a:p>
            <a:pPr marL="301999" indent="-285750">
              <a:spcBef>
                <a:spcPts val="88"/>
              </a:spcBef>
              <a:buFont typeface="Arial" panose="020B0604020202020204" pitchFamily="34" charset="0"/>
              <a:buChar char="•"/>
            </a:pPr>
            <a:r>
              <a:rPr sz="1400" spc="-26" dirty="0">
                <a:solidFill>
                  <a:srgbClr val="858585"/>
                </a:solidFill>
                <a:latin typeface="Montserrat SemiBold" panose="00000700000000000000" pitchFamily="2" charset="0"/>
                <a:ea typeface="Roboto Condensed Light" panose="02000000000000000000" pitchFamily="2" charset="0"/>
                <a:cs typeface="Arial"/>
              </a:rPr>
              <a:t>Tools </a:t>
            </a:r>
            <a:r>
              <a:rPr lang="en-US" sz="1400" dirty="0">
                <a:solidFill>
                  <a:srgbClr val="858585"/>
                </a:solidFill>
                <a:latin typeface="Montserrat SemiBold" panose="00000700000000000000" pitchFamily="2" charset="0"/>
                <a:ea typeface="Roboto Condensed Light" panose="02000000000000000000" pitchFamily="2" charset="0"/>
                <a:cs typeface="Arial"/>
              </a:rPr>
              <a:t>and </a:t>
            </a:r>
            <a:r>
              <a:rPr lang="en-US" sz="1400" spc="-18" dirty="0">
                <a:solidFill>
                  <a:srgbClr val="858585"/>
                </a:solidFill>
                <a:latin typeface="Montserrat SemiBold" panose="00000700000000000000" pitchFamily="2" charset="0"/>
                <a:ea typeface="Roboto Condensed Light" panose="02000000000000000000" pitchFamily="2" charset="0"/>
                <a:cs typeface="Arial"/>
              </a:rPr>
              <a:t>t</a:t>
            </a:r>
            <a:r>
              <a:rPr sz="1400" spc="-18" dirty="0">
                <a:solidFill>
                  <a:srgbClr val="858585"/>
                </a:solidFill>
                <a:latin typeface="Montserrat SemiBold" panose="00000700000000000000" pitchFamily="2" charset="0"/>
                <a:ea typeface="Roboto Condensed Light" panose="02000000000000000000" pitchFamily="2" charset="0"/>
                <a:cs typeface="Arial"/>
              </a:rPr>
              <a:t>emplates</a:t>
            </a:r>
            <a:endParaRPr sz="1400" dirty="0">
              <a:solidFill>
                <a:prstClr val="black"/>
              </a:solidFill>
              <a:latin typeface="Montserrat SemiBold" panose="00000700000000000000" pitchFamily="2" charset="0"/>
              <a:ea typeface="Roboto Condensed Light" panose="02000000000000000000" pitchFamily="2" charset="0"/>
              <a:cs typeface="Arial"/>
            </a:endParaRPr>
          </a:p>
          <a:p>
            <a:pPr marL="296956" marR="4483" indent="-285750">
              <a:lnSpc>
                <a:spcPct val="159700"/>
              </a:lnSpc>
              <a:buFont typeface="Arial" panose="020B0604020202020204" pitchFamily="34" charset="0"/>
              <a:buChar char="•"/>
            </a:pPr>
            <a:r>
              <a:rPr sz="1400" spc="-4" dirty="0">
                <a:solidFill>
                  <a:srgbClr val="858585"/>
                </a:solidFill>
                <a:latin typeface="Montserrat SemiBold" panose="00000700000000000000" pitchFamily="2" charset="0"/>
                <a:ea typeface="Roboto Condensed Light" panose="02000000000000000000" pitchFamily="2" charset="0"/>
                <a:cs typeface="Arial"/>
              </a:rPr>
              <a:t>Step-by-</a:t>
            </a:r>
            <a:r>
              <a:rPr lang="en-US" sz="1400" spc="-4" dirty="0">
                <a:solidFill>
                  <a:srgbClr val="858585"/>
                </a:solidFill>
                <a:latin typeface="Montserrat SemiBold" panose="00000700000000000000" pitchFamily="2" charset="0"/>
                <a:ea typeface="Roboto Condensed Light" panose="02000000000000000000" pitchFamily="2" charset="0"/>
                <a:cs typeface="Arial"/>
              </a:rPr>
              <a:t>s</a:t>
            </a:r>
            <a:r>
              <a:rPr sz="1400" spc="-4" dirty="0">
                <a:solidFill>
                  <a:srgbClr val="858585"/>
                </a:solidFill>
                <a:latin typeface="Montserrat SemiBold" panose="00000700000000000000" pitchFamily="2" charset="0"/>
                <a:ea typeface="Roboto Condensed Light" panose="02000000000000000000" pitchFamily="2" charset="0"/>
                <a:cs typeface="Arial"/>
              </a:rPr>
              <a:t>tep </a:t>
            </a:r>
            <a:r>
              <a:rPr lang="en-US" sz="1400" dirty="0">
                <a:solidFill>
                  <a:srgbClr val="858585"/>
                </a:solidFill>
                <a:latin typeface="Montserrat SemiBold" panose="00000700000000000000" pitchFamily="2" charset="0"/>
                <a:ea typeface="Roboto Condensed Light" panose="02000000000000000000" pitchFamily="2" charset="0"/>
                <a:cs typeface="Arial"/>
              </a:rPr>
              <a:t>m</a:t>
            </a:r>
            <a:r>
              <a:rPr sz="1400" dirty="0">
                <a:solidFill>
                  <a:srgbClr val="858585"/>
                </a:solidFill>
                <a:latin typeface="Montserrat SemiBold" panose="00000700000000000000" pitchFamily="2" charset="0"/>
                <a:ea typeface="Roboto Condensed Light" panose="02000000000000000000" pitchFamily="2" charset="0"/>
                <a:cs typeface="Arial"/>
              </a:rPr>
              <a:t>ethodologies </a:t>
            </a:r>
            <a:endParaRPr lang="en-US" sz="1400" dirty="0">
              <a:solidFill>
                <a:srgbClr val="858585"/>
              </a:solidFill>
              <a:latin typeface="Montserrat SemiBold" panose="00000700000000000000" pitchFamily="2" charset="0"/>
              <a:ea typeface="Roboto Condensed Light" panose="02000000000000000000" pitchFamily="2" charset="0"/>
              <a:cs typeface="Arial"/>
            </a:endParaRPr>
          </a:p>
          <a:p>
            <a:pPr marL="296956" marR="4483" indent="-285750">
              <a:lnSpc>
                <a:spcPct val="159700"/>
              </a:lnSpc>
              <a:buFont typeface="Arial" panose="020B0604020202020204" pitchFamily="34" charset="0"/>
              <a:buChar char="•"/>
            </a:pPr>
            <a:r>
              <a:rPr sz="1400" spc="-13" dirty="0">
                <a:solidFill>
                  <a:srgbClr val="858585"/>
                </a:solidFill>
                <a:latin typeface="Montserrat SemiBold" panose="00000700000000000000" pitchFamily="2" charset="0"/>
                <a:ea typeface="Roboto Condensed Light" panose="02000000000000000000" pitchFamily="2" charset="0"/>
                <a:cs typeface="Arial"/>
              </a:rPr>
              <a:t>Benchmarking </a:t>
            </a:r>
            <a:r>
              <a:rPr lang="en-US" sz="1400" dirty="0">
                <a:solidFill>
                  <a:srgbClr val="858585"/>
                </a:solidFill>
                <a:latin typeface="Montserrat SemiBold" panose="00000700000000000000" pitchFamily="2" charset="0"/>
                <a:ea typeface="Roboto Condensed Light" panose="02000000000000000000" pitchFamily="2" charset="0"/>
                <a:cs typeface="Arial"/>
              </a:rPr>
              <a:t>and</a:t>
            </a:r>
            <a:r>
              <a:rPr sz="1400" dirty="0">
                <a:solidFill>
                  <a:srgbClr val="858585"/>
                </a:solidFill>
                <a:latin typeface="Montserrat SemiBold" panose="00000700000000000000" pitchFamily="2" charset="0"/>
                <a:ea typeface="Roboto Condensed Light" panose="02000000000000000000" pitchFamily="2" charset="0"/>
                <a:cs typeface="Arial"/>
              </a:rPr>
              <a:t> </a:t>
            </a:r>
            <a:r>
              <a:rPr lang="en-US" sz="1400" spc="-13" dirty="0">
                <a:solidFill>
                  <a:srgbClr val="858585"/>
                </a:solidFill>
                <a:latin typeface="Montserrat SemiBold" panose="00000700000000000000" pitchFamily="2" charset="0"/>
                <a:ea typeface="Roboto Condensed Light" panose="02000000000000000000" pitchFamily="2" charset="0"/>
                <a:cs typeface="Arial"/>
              </a:rPr>
              <a:t>diagnostic</a:t>
            </a:r>
            <a:r>
              <a:rPr lang="en-US" sz="1400" spc="-110" dirty="0">
                <a:solidFill>
                  <a:srgbClr val="858585"/>
                </a:solidFill>
                <a:latin typeface="Montserrat SemiBold" panose="00000700000000000000" pitchFamily="2" charset="0"/>
                <a:ea typeface="Roboto Condensed Light" panose="02000000000000000000" pitchFamily="2" charset="0"/>
                <a:cs typeface="Arial"/>
              </a:rPr>
              <a:t> </a:t>
            </a:r>
            <a:r>
              <a:rPr lang="en-US" sz="1400" spc="-13" dirty="0">
                <a:solidFill>
                  <a:srgbClr val="858585"/>
                </a:solidFill>
                <a:latin typeface="Montserrat SemiBold" panose="00000700000000000000" pitchFamily="2" charset="0"/>
                <a:ea typeface="Roboto Condensed Light" panose="02000000000000000000" pitchFamily="2" charset="0"/>
                <a:cs typeface="Arial"/>
              </a:rPr>
              <a:t>programs </a:t>
            </a:r>
          </a:p>
          <a:p>
            <a:pPr marL="296956" marR="4483" indent="-285750">
              <a:lnSpc>
                <a:spcPct val="159700"/>
              </a:lnSpc>
              <a:buFont typeface="Arial" panose="020B0604020202020204" pitchFamily="34" charset="0"/>
              <a:buChar char="•"/>
            </a:pPr>
            <a:r>
              <a:rPr sz="1400" spc="-9" dirty="0">
                <a:solidFill>
                  <a:srgbClr val="858585"/>
                </a:solidFill>
                <a:latin typeface="Montserrat SemiBold" panose="00000700000000000000" pitchFamily="2" charset="0"/>
                <a:ea typeface="Roboto Condensed Light" panose="02000000000000000000" pitchFamily="2" charset="0"/>
                <a:cs typeface="Arial"/>
              </a:rPr>
              <a:t>Training </a:t>
            </a:r>
            <a:r>
              <a:rPr lang="en-US" sz="1400" dirty="0">
                <a:solidFill>
                  <a:srgbClr val="858585"/>
                </a:solidFill>
                <a:latin typeface="Montserrat SemiBold" panose="00000700000000000000" pitchFamily="2" charset="0"/>
                <a:ea typeface="Roboto Condensed Light" panose="02000000000000000000" pitchFamily="2" charset="0"/>
                <a:cs typeface="Arial"/>
              </a:rPr>
              <a:t>and</a:t>
            </a:r>
            <a:r>
              <a:rPr sz="1400" dirty="0">
                <a:solidFill>
                  <a:srgbClr val="858585"/>
                </a:solidFill>
                <a:latin typeface="Montserrat SemiBold" panose="00000700000000000000" pitchFamily="2" charset="0"/>
                <a:ea typeface="Roboto Condensed Light" panose="02000000000000000000" pitchFamily="2" charset="0"/>
                <a:cs typeface="Arial"/>
              </a:rPr>
              <a:t> </a:t>
            </a:r>
            <a:r>
              <a:rPr lang="en-US" sz="1400" dirty="0">
                <a:solidFill>
                  <a:srgbClr val="858585"/>
                </a:solidFill>
                <a:latin typeface="Montserrat SemiBold" panose="00000700000000000000" pitchFamily="2" charset="0"/>
                <a:ea typeface="Roboto Condensed Light" panose="02000000000000000000" pitchFamily="2" charset="0"/>
                <a:cs typeface="Arial"/>
              </a:rPr>
              <a:t>e</a:t>
            </a:r>
            <a:r>
              <a:rPr sz="1400" dirty="0">
                <a:solidFill>
                  <a:srgbClr val="858585"/>
                </a:solidFill>
                <a:latin typeface="Montserrat SemiBold" panose="00000700000000000000" pitchFamily="2" charset="0"/>
                <a:ea typeface="Roboto Condensed Light" panose="02000000000000000000" pitchFamily="2" charset="0"/>
                <a:cs typeface="Arial"/>
              </a:rPr>
              <a:t>xecutive </a:t>
            </a:r>
            <a:r>
              <a:rPr lang="en-US" sz="1400" spc="-4" dirty="0">
                <a:solidFill>
                  <a:srgbClr val="858585"/>
                </a:solidFill>
                <a:latin typeface="Montserrat SemiBold" panose="00000700000000000000" pitchFamily="2" charset="0"/>
                <a:ea typeface="Roboto Condensed Light" panose="02000000000000000000" pitchFamily="2" charset="0"/>
                <a:cs typeface="Arial"/>
              </a:rPr>
              <a:t>c</a:t>
            </a:r>
            <a:r>
              <a:rPr sz="1400" spc="-4" dirty="0">
                <a:solidFill>
                  <a:srgbClr val="858585"/>
                </a:solidFill>
                <a:latin typeface="Montserrat SemiBold" panose="00000700000000000000" pitchFamily="2" charset="0"/>
                <a:ea typeface="Roboto Condensed Light" panose="02000000000000000000" pitchFamily="2" charset="0"/>
                <a:cs typeface="Arial"/>
              </a:rPr>
              <a:t>oaching </a:t>
            </a:r>
            <a:endParaRPr lang="en-US" sz="1400" spc="-4" dirty="0">
              <a:solidFill>
                <a:srgbClr val="858585"/>
              </a:solidFill>
              <a:latin typeface="Montserrat SemiBold" panose="00000700000000000000" pitchFamily="2" charset="0"/>
              <a:ea typeface="Roboto Condensed Light" panose="02000000000000000000" pitchFamily="2" charset="0"/>
              <a:cs typeface="Arial"/>
            </a:endParaRPr>
          </a:p>
          <a:p>
            <a:pPr marL="296956" marR="4483" indent="-285750">
              <a:lnSpc>
                <a:spcPct val="159700"/>
              </a:lnSpc>
              <a:buFont typeface="Arial" panose="020B0604020202020204" pitchFamily="34" charset="0"/>
              <a:buChar char="•"/>
            </a:pPr>
            <a:r>
              <a:rPr sz="1400" spc="-18" dirty="0">
                <a:solidFill>
                  <a:srgbClr val="858585"/>
                </a:solidFill>
                <a:latin typeface="Montserrat SemiBold" panose="00000700000000000000" pitchFamily="2" charset="0"/>
                <a:ea typeface="Roboto Condensed Light" panose="02000000000000000000" pitchFamily="2" charset="0"/>
                <a:cs typeface="Arial"/>
              </a:rPr>
              <a:t>Insights </a:t>
            </a:r>
            <a:r>
              <a:rPr lang="en-US" sz="1400" dirty="0">
                <a:solidFill>
                  <a:srgbClr val="858585"/>
                </a:solidFill>
                <a:latin typeface="Montserrat SemiBold" panose="00000700000000000000" pitchFamily="2" charset="0"/>
                <a:ea typeface="Roboto Condensed Light" panose="02000000000000000000" pitchFamily="2" charset="0"/>
                <a:cs typeface="Arial"/>
              </a:rPr>
              <a:t>and</a:t>
            </a:r>
            <a:r>
              <a:rPr sz="1400" dirty="0">
                <a:solidFill>
                  <a:srgbClr val="858585"/>
                </a:solidFill>
                <a:latin typeface="Montserrat SemiBold" panose="00000700000000000000" pitchFamily="2" charset="0"/>
                <a:ea typeface="Roboto Condensed Light" panose="02000000000000000000" pitchFamily="2" charset="0"/>
                <a:cs typeface="Arial"/>
              </a:rPr>
              <a:t> </a:t>
            </a:r>
            <a:r>
              <a:rPr lang="en-US" sz="1400" spc="-18" dirty="0">
                <a:solidFill>
                  <a:srgbClr val="858585"/>
                </a:solidFill>
                <a:latin typeface="Montserrat SemiBold" panose="00000700000000000000" pitchFamily="2" charset="0"/>
                <a:ea typeface="Roboto Condensed Light" panose="02000000000000000000" pitchFamily="2" charset="0"/>
                <a:cs typeface="Arial"/>
              </a:rPr>
              <a:t>a</a:t>
            </a:r>
            <a:r>
              <a:rPr sz="1400" spc="-18" dirty="0">
                <a:solidFill>
                  <a:srgbClr val="858585"/>
                </a:solidFill>
                <a:latin typeface="Montserrat SemiBold" panose="00000700000000000000" pitchFamily="2" charset="0"/>
                <a:ea typeface="Roboto Condensed Light" panose="02000000000000000000" pitchFamily="2" charset="0"/>
                <a:cs typeface="Arial"/>
              </a:rPr>
              <a:t>dvice </a:t>
            </a:r>
            <a:r>
              <a:rPr sz="1400" spc="-13" dirty="0">
                <a:solidFill>
                  <a:srgbClr val="858585"/>
                </a:solidFill>
                <a:latin typeface="Montserrat SemiBold" panose="00000700000000000000" pitchFamily="2" charset="0"/>
                <a:ea typeface="Roboto Condensed Light" panose="02000000000000000000" pitchFamily="2" charset="0"/>
                <a:cs typeface="Arial"/>
              </a:rPr>
              <a:t>from </a:t>
            </a:r>
            <a:r>
              <a:rPr sz="1400" spc="-18" dirty="0">
                <a:solidFill>
                  <a:srgbClr val="858585"/>
                </a:solidFill>
                <a:latin typeface="Montserrat SemiBold" panose="00000700000000000000" pitchFamily="2" charset="0"/>
                <a:ea typeface="Roboto Condensed Light" panose="02000000000000000000" pitchFamily="2" charset="0"/>
                <a:cs typeface="Arial"/>
              </a:rPr>
              <a:t>20,000</a:t>
            </a:r>
            <a:r>
              <a:rPr lang="en-US" sz="1400" spc="-18" dirty="0">
                <a:solidFill>
                  <a:srgbClr val="858585"/>
                </a:solidFill>
                <a:latin typeface="Montserrat SemiBold" panose="00000700000000000000" pitchFamily="2" charset="0"/>
                <a:ea typeface="Roboto Condensed Light" panose="02000000000000000000" pitchFamily="2" charset="0"/>
                <a:cs typeface="Arial"/>
              </a:rPr>
              <a:t>+ peers</a:t>
            </a:r>
            <a:endParaRPr sz="1400" dirty="0">
              <a:solidFill>
                <a:prstClr val="black"/>
              </a:solidFill>
              <a:latin typeface="Montserrat SemiBold" panose="00000700000000000000" pitchFamily="2" charset="0"/>
              <a:ea typeface="Roboto Condensed Light" panose="02000000000000000000" pitchFamily="2" charset="0"/>
              <a:cs typeface="Arial"/>
            </a:endParaRPr>
          </a:p>
        </p:txBody>
      </p:sp>
      <p:sp>
        <p:nvSpPr>
          <p:cNvPr id="35" name="object 12"/>
          <p:cNvSpPr txBox="1"/>
          <p:nvPr/>
        </p:nvSpPr>
        <p:spPr>
          <a:xfrm>
            <a:off x="5294117" y="3092491"/>
            <a:ext cx="6593083" cy="794411"/>
          </a:xfrm>
          <a:prstGeom prst="rect">
            <a:avLst/>
          </a:prstGeom>
        </p:spPr>
        <p:txBody>
          <a:bodyPr vert="horz" wrap="square" lIns="0" tIns="14568" rIns="0" bIns="0" rtlCol="0">
            <a:spAutoFit/>
          </a:bodyPr>
          <a:lstStyle/>
          <a:p>
            <a:pPr marL="11206">
              <a:spcBef>
                <a:spcPts val="115"/>
              </a:spcBef>
            </a:pPr>
            <a:r>
              <a:rPr lang="en-CA" sz="4000" spc="-6" baseline="-7575" dirty="0">
                <a:solidFill>
                  <a:srgbClr val="C9C9C9"/>
                </a:solidFill>
                <a:latin typeface="Roboto Condensed Light" panose="02000000000000000000" pitchFamily="2" charset="0"/>
                <a:ea typeface="Roboto Condensed Light" panose="02000000000000000000" pitchFamily="2" charset="0"/>
                <a:cs typeface="Arial"/>
              </a:rPr>
              <a:t>02</a:t>
            </a:r>
            <a:r>
              <a:rPr sz="2912" spc="-6" baseline="-7575" dirty="0">
                <a:solidFill>
                  <a:srgbClr val="C9C9C9"/>
                </a:solidFill>
                <a:latin typeface="Roboto Condensed Light" panose="02000000000000000000" pitchFamily="2" charset="0"/>
                <a:ea typeface="Roboto Condensed Light" panose="02000000000000000000" pitchFamily="2" charset="0"/>
                <a:cs typeface="Arial"/>
              </a:rPr>
              <a:t> </a:t>
            </a:r>
            <a:r>
              <a:rPr lang="en-US" sz="2400" spc="-40" dirty="0">
                <a:solidFill>
                  <a:srgbClr val="2576B7"/>
                </a:solidFill>
                <a:latin typeface="Roboto Condensed Light" panose="02000000000000000000" pitchFamily="2" charset="0"/>
                <a:ea typeface="Roboto Condensed Light" panose="02000000000000000000" pitchFamily="2" charset="0"/>
                <a:cs typeface="Arial"/>
              </a:rPr>
              <a:t>Faster </a:t>
            </a:r>
            <a:r>
              <a:rPr lang="en-US" sz="2400" spc="-22" dirty="0">
                <a:solidFill>
                  <a:srgbClr val="2576B7"/>
                </a:solidFill>
                <a:latin typeface="Roboto Condensed Light" panose="02000000000000000000" pitchFamily="2" charset="0"/>
                <a:ea typeface="Roboto Condensed Light" panose="02000000000000000000" pitchFamily="2" charset="0"/>
                <a:cs typeface="Arial"/>
              </a:rPr>
              <a:t>and </a:t>
            </a:r>
            <a:r>
              <a:rPr lang="en-US" sz="2400" spc="-26" dirty="0">
                <a:solidFill>
                  <a:srgbClr val="2576B7"/>
                </a:solidFill>
                <a:latin typeface="Roboto Condensed Light" panose="02000000000000000000" pitchFamily="2" charset="0"/>
                <a:ea typeface="Roboto Condensed Light" panose="02000000000000000000" pitchFamily="2" charset="0"/>
                <a:cs typeface="Arial"/>
              </a:rPr>
              <a:t>more </a:t>
            </a:r>
            <a:r>
              <a:rPr lang="en-US" sz="2400" spc="-40" dirty="0">
                <a:solidFill>
                  <a:srgbClr val="2576B7"/>
                </a:solidFill>
                <a:latin typeface="Roboto Condensed Light" panose="02000000000000000000" pitchFamily="2" charset="0"/>
                <a:ea typeface="Roboto Condensed Light" panose="02000000000000000000" pitchFamily="2" charset="0"/>
                <a:cs typeface="Arial"/>
              </a:rPr>
              <a:t>effectively </a:t>
            </a:r>
            <a:r>
              <a:rPr lang="en-US" sz="2400" spc="-31" dirty="0">
                <a:solidFill>
                  <a:srgbClr val="2576B7"/>
                </a:solidFill>
                <a:latin typeface="Roboto Condensed Light" panose="02000000000000000000" pitchFamily="2" charset="0"/>
                <a:ea typeface="Roboto Condensed Light" panose="02000000000000000000" pitchFamily="2" charset="0"/>
                <a:cs typeface="Arial"/>
              </a:rPr>
              <a:t>complete</a:t>
            </a:r>
            <a:r>
              <a:rPr lang="en-US" sz="2400" spc="-75" dirty="0">
                <a:solidFill>
                  <a:srgbClr val="2576B7"/>
                </a:solidFill>
                <a:latin typeface="Roboto Condensed Light" panose="02000000000000000000" pitchFamily="2" charset="0"/>
                <a:ea typeface="Roboto Condensed Light" panose="02000000000000000000" pitchFamily="2" charset="0"/>
                <a:cs typeface="Arial"/>
              </a:rPr>
              <a:t> </a:t>
            </a:r>
            <a:r>
              <a:rPr lang="en-US" sz="2400" spc="-26" dirty="0">
                <a:solidFill>
                  <a:srgbClr val="2576B7"/>
                </a:solidFill>
                <a:latin typeface="Roboto Condensed Light" panose="02000000000000000000" pitchFamily="2" charset="0"/>
                <a:ea typeface="Roboto Condensed Light" panose="02000000000000000000" pitchFamily="2" charset="0"/>
                <a:cs typeface="Arial"/>
              </a:rPr>
              <a:t>your technology</a:t>
            </a:r>
            <a:br>
              <a:rPr lang="en-US" sz="2400" spc="-26" dirty="0">
                <a:solidFill>
                  <a:srgbClr val="2576B7"/>
                </a:solidFill>
                <a:latin typeface="Roboto Condensed Light" panose="02000000000000000000" pitchFamily="2" charset="0"/>
                <a:ea typeface="Roboto Condensed Light" panose="02000000000000000000" pitchFamily="2" charset="0"/>
                <a:cs typeface="Arial"/>
              </a:rPr>
            </a:br>
            <a:r>
              <a:rPr lang="en-US" sz="2400" spc="-26" dirty="0">
                <a:solidFill>
                  <a:srgbClr val="2576B7"/>
                </a:solidFill>
                <a:latin typeface="Roboto Condensed Light" panose="02000000000000000000" pitchFamily="2" charset="0"/>
                <a:ea typeface="Roboto Condensed Light" panose="02000000000000000000" pitchFamily="2" charset="0"/>
                <a:cs typeface="Arial"/>
              </a:rPr>
              <a:t>      projects</a:t>
            </a:r>
            <a:endParaRPr lang="en-US" sz="2400" dirty="0">
              <a:solidFill>
                <a:prstClr val="black"/>
              </a:solidFill>
              <a:latin typeface="Roboto Condensed Light" panose="02000000000000000000" pitchFamily="2" charset="0"/>
              <a:ea typeface="Roboto Condensed Light" panose="02000000000000000000" pitchFamily="2" charset="0"/>
              <a:cs typeface="Arial"/>
            </a:endParaRPr>
          </a:p>
        </p:txBody>
      </p:sp>
      <p:sp>
        <p:nvSpPr>
          <p:cNvPr id="37" name="object 14"/>
          <p:cNvSpPr txBox="1"/>
          <p:nvPr/>
        </p:nvSpPr>
        <p:spPr>
          <a:xfrm>
            <a:off x="5294116" y="3857425"/>
            <a:ext cx="6197430" cy="425079"/>
          </a:xfrm>
          <a:prstGeom prst="rect">
            <a:avLst/>
          </a:prstGeom>
        </p:spPr>
        <p:txBody>
          <a:bodyPr vert="horz" wrap="square" lIns="0" tIns="14568" rIns="0" bIns="0" rtlCol="0">
            <a:spAutoFit/>
          </a:bodyPr>
          <a:lstStyle/>
          <a:p>
            <a:pPr marL="11206">
              <a:spcBef>
                <a:spcPts val="115"/>
              </a:spcBef>
            </a:pPr>
            <a:r>
              <a:rPr lang="en-CA" sz="4000" spc="-6" baseline="-8838" dirty="0">
                <a:solidFill>
                  <a:srgbClr val="C9C9C9"/>
                </a:solidFill>
                <a:latin typeface="Roboto Condensed Light" panose="02000000000000000000" pitchFamily="2" charset="0"/>
                <a:ea typeface="Roboto Condensed Light" panose="02000000000000000000" pitchFamily="2" charset="0"/>
                <a:cs typeface="Arial"/>
              </a:rPr>
              <a:t>03</a:t>
            </a:r>
            <a:r>
              <a:rPr sz="2912" spc="-6" baseline="-8838" dirty="0">
                <a:solidFill>
                  <a:srgbClr val="C9C9C9"/>
                </a:solidFill>
                <a:latin typeface="Roboto Condensed Light" panose="02000000000000000000" pitchFamily="2" charset="0"/>
                <a:ea typeface="Roboto Condensed Light" panose="02000000000000000000" pitchFamily="2" charset="0"/>
                <a:cs typeface="Arial"/>
              </a:rPr>
              <a:t> </a:t>
            </a:r>
            <a:r>
              <a:rPr lang="en-US" sz="2400" spc="-18" dirty="0">
                <a:solidFill>
                  <a:srgbClr val="2576B7"/>
                </a:solidFill>
                <a:latin typeface="Roboto Condensed Light" panose="02000000000000000000" pitchFamily="2" charset="0"/>
                <a:ea typeface="Roboto Condensed Light" panose="02000000000000000000" pitchFamily="2" charset="0"/>
                <a:cs typeface="Arial"/>
              </a:rPr>
              <a:t>Train and </a:t>
            </a:r>
            <a:r>
              <a:rPr lang="en-US" sz="2400" spc="-22" dirty="0">
                <a:solidFill>
                  <a:srgbClr val="2576B7"/>
                </a:solidFill>
                <a:latin typeface="Roboto Condensed Light" panose="02000000000000000000" pitchFamily="2" charset="0"/>
                <a:ea typeface="Roboto Condensed Light" panose="02000000000000000000" pitchFamily="2" charset="0"/>
                <a:cs typeface="Arial"/>
              </a:rPr>
              <a:t>develop</a:t>
            </a:r>
            <a:r>
              <a:rPr lang="en-US" sz="2400" spc="-35" dirty="0">
                <a:solidFill>
                  <a:srgbClr val="2576B7"/>
                </a:solidFill>
                <a:latin typeface="Roboto Condensed Light" panose="02000000000000000000" pitchFamily="2" charset="0"/>
                <a:ea typeface="Roboto Condensed Light" panose="02000000000000000000" pitchFamily="2" charset="0"/>
                <a:cs typeface="Arial"/>
              </a:rPr>
              <a:t> </a:t>
            </a:r>
            <a:r>
              <a:rPr lang="en-US" sz="2400" spc="-22" dirty="0">
                <a:solidFill>
                  <a:srgbClr val="2576B7"/>
                </a:solidFill>
                <a:latin typeface="Roboto Condensed Light" panose="02000000000000000000" pitchFamily="2" charset="0"/>
                <a:ea typeface="Roboto Condensed Light" panose="02000000000000000000" pitchFamily="2" charset="0"/>
                <a:cs typeface="Arial"/>
              </a:rPr>
              <a:t>your IT leadership team</a:t>
            </a:r>
            <a:endParaRPr lang="en-US" sz="2400" dirty="0">
              <a:solidFill>
                <a:prstClr val="black"/>
              </a:solidFill>
              <a:latin typeface="Roboto Condensed Light" panose="02000000000000000000" pitchFamily="2" charset="0"/>
              <a:ea typeface="Roboto Condensed Light" panose="02000000000000000000" pitchFamily="2" charset="0"/>
              <a:cs typeface="Arial"/>
            </a:endParaRPr>
          </a:p>
        </p:txBody>
      </p:sp>
      <p:sp>
        <p:nvSpPr>
          <p:cNvPr id="39" name="object 16"/>
          <p:cNvSpPr txBox="1"/>
          <p:nvPr/>
        </p:nvSpPr>
        <p:spPr>
          <a:xfrm>
            <a:off x="5294117" y="4622359"/>
            <a:ext cx="6421633" cy="425079"/>
          </a:xfrm>
          <a:prstGeom prst="rect">
            <a:avLst/>
          </a:prstGeom>
        </p:spPr>
        <p:txBody>
          <a:bodyPr vert="horz" wrap="square" lIns="0" tIns="14568" rIns="0" bIns="0" rtlCol="0">
            <a:spAutoFit/>
          </a:bodyPr>
          <a:lstStyle/>
          <a:p>
            <a:pPr marL="11206">
              <a:spcBef>
                <a:spcPts val="115"/>
              </a:spcBef>
            </a:pPr>
            <a:r>
              <a:rPr lang="en-US" sz="4000" spc="-6" baseline="-11363" dirty="0">
                <a:solidFill>
                  <a:srgbClr val="C9C9C9"/>
                </a:solidFill>
                <a:latin typeface="Roboto Condensed Light" panose="02000000000000000000" pitchFamily="2" charset="0"/>
                <a:ea typeface="Roboto Condensed Light" panose="02000000000000000000" pitchFamily="2" charset="0"/>
                <a:cs typeface="Arial"/>
              </a:rPr>
              <a:t>04</a:t>
            </a:r>
            <a:r>
              <a:rPr sz="2912" spc="-6" baseline="-11363" dirty="0">
                <a:solidFill>
                  <a:srgbClr val="C9C9C9"/>
                </a:solidFill>
                <a:latin typeface="Roboto Condensed Light" panose="02000000000000000000" pitchFamily="2" charset="0"/>
                <a:ea typeface="Roboto Condensed Light" panose="02000000000000000000" pitchFamily="2" charset="0"/>
                <a:cs typeface="Arial"/>
              </a:rPr>
              <a:t> </a:t>
            </a:r>
            <a:r>
              <a:rPr lang="en-US" sz="2400" spc="-18" dirty="0">
                <a:solidFill>
                  <a:srgbClr val="2576B7"/>
                </a:solidFill>
                <a:latin typeface="Roboto Condensed Light" panose="02000000000000000000" pitchFamily="2" charset="0"/>
                <a:ea typeface="Roboto Condensed Light" panose="02000000000000000000" pitchFamily="2" charset="0"/>
                <a:cs typeface="Arial"/>
              </a:rPr>
              <a:t>Build </a:t>
            </a:r>
            <a:r>
              <a:rPr lang="en-US" sz="2400" dirty="0">
                <a:solidFill>
                  <a:srgbClr val="2576B7"/>
                </a:solidFill>
                <a:latin typeface="Roboto Condensed Light" panose="02000000000000000000" pitchFamily="2" charset="0"/>
                <a:ea typeface="Roboto Condensed Light" panose="02000000000000000000" pitchFamily="2" charset="0"/>
                <a:cs typeface="Arial"/>
              </a:rPr>
              <a:t>a</a:t>
            </a:r>
            <a:r>
              <a:rPr lang="en-US" sz="2400" spc="-49" dirty="0">
                <a:solidFill>
                  <a:srgbClr val="2576B7"/>
                </a:solidFill>
                <a:latin typeface="Roboto Condensed Light" panose="02000000000000000000" pitchFamily="2" charset="0"/>
                <a:ea typeface="Roboto Condensed Light" panose="02000000000000000000" pitchFamily="2" charset="0"/>
                <a:cs typeface="Arial"/>
              </a:rPr>
              <a:t> </a:t>
            </a:r>
            <a:r>
              <a:rPr lang="en-US" sz="2400" spc="-44" dirty="0">
                <a:solidFill>
                  <a:srgbClr val="2576B7"/>
                </a:solidFill>
                <a:latin typeface="Roboto Condensed Light" panose="02000000000000000000" pitchFamily="2" charset="0"/>
                <a:ea typeface="Roboto Condensed Light" panose="02000000000000000000" pitchFamily="2" charset="0"/>
                <a:cs typeface="Arial"/>
              </a:rPr>
              <a:t>data-driven IT strategy</a:t>
            </a:r>
            <a:endParaRPr lang="en-US" sz="2400" dirty="0">
              <a:solidFill>
                <a:prstClr val="black"/>
              </a:solidFill>
              <a:latin typeface="Roboto Condensed Light" panose="02000000000000000000" pitchFamily="2" charset="0"/>
              <a:ea typeface="Roboto Condensed Light" panose="02000000000000000000" pitchFamily="2" charset="0"/>
              <a:cs typeface="Arial"/>
            </a:endParaRPr>
          </a:p>
        </p:txBody>
      </p:sp>
      <p:sp>
        <p:nvSpPr>
          <p:cNvPr id="41" name="object 18"/>
          <p:cNvSpPr txBox="1"/>
          <p:nvPr/>
        </p:nvSpPr>
        <p:spPr>
          <a:xfrm>
            <a:off x="5294117" y="5387293"/>
            <a:ext cx="6764533" cy="425079"/>
          </a:xfrm>
          <a:prstGeom prst="rect">
            <a:avLst/>
          </a:prstGeom>
        </p:spPr>
        <p:txBody>
          <a:bodyPr vert="horz" wrap="square" lIns="0" tIns="14568" rIns="0" bIns="0" rtlCol="0">
            <a:spAutoFit/>
          </a:bodyPr>
          <a:lstStyle/>
          <a:p>
            <a:pPr marL="11206">
              <a:spcBef>
                <a:spcPts val="115"/>
              </a:spcBef>
            </a:pPr>
            <a:r>
              <a:rPr lang="en-CA" sz="4000" spc="-6" baseline="-8838" dirty="0">
                <a:solidFill>
                  <a:srgbClr val="C9C9C9"/>
                </a:solidFill>
                <a:latin typeface="Roboto Condensed Light" panose="02000000000000000000" pitchFamily="2" charset="0"/>
                <a:ea typeface="Roboto Condensed Light" panose="02000000000000000000" pitchFamily="2" charset="0"/>
                <a:cs typeface="Arial"/>
              </a:rPr>
              <a:t>05</a:t>
            </a:r>
            <a:r>
              <a:rPr sz="2912" spc="-6" baseline="-8838" dirty="0">
                <a:solidFill>
                  <a:srgbClr val="C9C9C9"/>
                </a:solidFill>
                <a:latin typeface="Roboto Condensed Light" panose="02000000000000000000" pitchFamily="2" charset="0"/>
                <a:ea typeface="Roboto Condensed Light" panose="02000000000000000000" pitchFamily="2" charset="0"/>
                <a:cs typeface="Arial"/>
              </a:rPr>
              <a:t> </a:t>
            </a:r>
            <a:r>
              <a:rPr lang="en-US" sz="2400" dirty="0">
                <a:solidFill>
                  <a:srgbClr val="2576B7"/>
                </a:solidFill>
                <a:latin typeface="Roboto Condensed Light" panose="02000000000000000000" pitchFamily="2" charset="0"/>
                <a:ea typeface="Roboto Condensed Light" panose="02000000000000000000" pitchFamily="2" charset="0"/>
                <a:cs typeface="Arial"/>
              </a:rPr>
              <a:t>A </a:t>
            </a:r>
            <a:r>
              <a:rPr lang="en-US" sz="2400" spc="-18" dirty="0">
                <a:solidFill>
                  <a:srgbClr val="2576B7"/>
                </a:solidFill>
                <a:latin typeface="Roboto Condensed Light" panose="02000000000000000000" pitchFamily="2" charset="0"/>
                <a:ea typeface="Roboto Condensed Light" panose="02000000000000000000" pitchFamily="2" charset="0"/>
                <a:cs typeface="Arial"/>
              </a:rPr>
              <a:t>step-by-step </a:t>
            </a:r>
            <a:r>
              <a:rPr lang="en-US" sz="2400" spc="-22" dirty="0">
                <a:solidFill>
                  <a:srgbClr val="2576B7"/>
                </a:solidFill>
                <a:latin typeface="Roboto Condensed Light" panose="02000000000000000000" pitchFamily="2" charset="0"/>
                <a:ea typeface="Roboto Condensed Light" panose="02000000000000000000" pitchFamily="2" charset="0"/>
                <a:cs typeface="Arial"/>
              </a:rPr>
              <a:t>program</a:t>
            </a:r>
            <a:r>
              <a:rPr lang="en-US" sz="2400" spc="-154" dirty="0">
                <a:solidFill>
                  <a:srgbClr val="2576B7"/>
                </a:solidFill>
                <a:latin typeface="Roboto Condensed Light" panose="02000000000000000000" pitchFamily="2" charset="0"/>
                <a:ea typeface="Roboto Condensed Light" panose="02000000000000000000" pitchFamily="2" charset="0"/>
                <a:cs typeface="Arial"/>
              </a:rPr>
              <a:t> </a:t>
            </a:r>
            <a:r>
              <a:rPr lang="en-US" sz="2400" spc="-26" dirty="0">
                <a:solidFill>
                  <a:srgbClr val="2576B7"/>
                </a:solidFill>
                <a:latin typeface="Roboto Condensed Light" panose="02000000000000000000" pitchFamily="2" charset="0"/>
                <a:ea typeface="Roboto Condensed Light" panose="02000000000000000000" pitchFamily="2" charset="0"/>
                <a:cs typeface="Arial"/>
              </a:rPr>
              <a:t>to systematically improve IT</a:t>
            </a:r>
            <a:endParaRPr lang="en-US" sz="2400" dirty="0">
              <a:solidFill>
                <a:prstClr val="black"/>
              </a:solidFill>
              <a:latin typeface="Roboto Condensed Light" panose="02000000000000000000" pitchFamily="2" charset="0"/>
              <a:ea typeface="Roboto Condensed Light" panose="02000000000000000000" pitchFamily="2" charset="0"/>
              <a:cs typeface="Arial"/>
            </a:endParaRPr>
          </a:p>
        </p:txBody>
      </p:sp>
      <p:sp>
        <p:nvSpPr>
          <p:cNvPr id="43" name="object 12"/>
          <p:cNvSpPr txBox="1"/>
          <p:nvPr/>
        </p:nvSpPr>
        <p:spPr>
          <a:xfrm>
            <a:off x="5294117" y="2314635"/>
            <a:ext cx="5069541" cy="668735"/>
          </a:xfrm>
          <a:prstGeom prst="rect">
            <a:avLst/>
          </a:prstGeom>
        </p:spPr>
        <p:txBody>
          <a:bodyPr vert="horz" wrap="square" lIns="0" tIns="14568" rIns="0" bIns="0" rtlCol="0">
            <a:spAutoFit/>
          </a:bodyPr>
          <a:lstStyle/>
          <a:p>
            <a:pPr marL="11206">
              <a:spcBef>
                <a:spcPts val="115"/>
              </a:spcBef>
            </a:pPr>
            <a:r>
              <a:rPr lang="en-CA" sz="4000" spc="-6" baseline="-7575" dirty="0">
                <a:solidFill>
                  <a:srgbClr val="C9C9C9"/>
                </a:solidFill>
                <a:latin typeface="Roboto Condensed Light" panose="02000000000000000000" pitchFamily="2" charset="0"/>
                <a:ea typeface="Roboto Condensed Light" panose="02000000000000000000" pitchFamily="2" charset="0"/>
                <a:cs typeface="Arial"/>
              </a:rPr>
              <a:t>01 </a:t>
            </a:r>
            <a:r>
              <a:rPr lang="en-US" sz="2400" spc="-40" dirty="0">
                <a:solidFill>
                  <a:srgbClr val="2576B7"/>
                </a:solidFill>
                <a:latin typeface="Roboto Condensed Light" panose="02000000000000000000" pitchFamily="2" charset="0"/>
                <a:ea typeface="Roboto Condensed Light" panose="02000000000000000000" pitchFamily="2" charset="0"/>
                <a:cs typeface="Arial"/>
              </a:rPr>
              <a:t>Manage and improve core IT processes</a:t>
            </a:r>
          </a:p>
          <a:p>
            <a:pPr marL="11206">
              <a:spcBef>
                <a:spcPts val="115"/>
              </a:spcBef>
            </a:pPr>
            <a:r>
              <a:rPr lang="en-US" sz="1500" spc="-40" dirty="0">
                <a:solidFill>
                  <a:srgbClr val="2576B7"/>
                </a:solidFill>
                <a:latin typeface="Roboto Condensed Light" panose="02000000000000000000" pitchFamily="2" charset="0"/>
                <a:ea typeface="Roboto Condensed Light" panose="02000000000000000000" pitchFamily="2" charset="0"/>
                <a:cs typeface="Arial"/>
              </a:rPr>
              <a:t>  </a:t>
            </a:r>
            <a:endParaRPr sz="1500" dirty="0">
              <a:solidFill>
                <a:prstClr val="black"/>
              </a:solidFill>
              <a:latin typeface="Roboto Condensed Light" panose="02000000000000000000" pitchFamily="2" charset="0"/>
              <a:ea typeface="Roboto Condensed Light" panose="02000000000000000000" pitchFamily="2" charset="0"/>
              <a:cs typeface="Arial"/>
            </a:endParaRPr>
          </a:p>
        </p:txBody>
      </p:sp>
      <p:sp>
        <p:nvSpPr>
          <p:cNvPr id="44" name="object 54"/>
          <p:cNvSpPr/>
          <p:nvPr/>
        </p:nvSpPr>
        <p:spPr>
          <a:xfrm>
            <a:off x="5031382" y="2433521"/>
            <a:ext cx="52754" cy="3981861"/>
          </a:xfrm>
          <a:custGeom>
            <a:avLst/>
            <a:gdLst/>
            <a:ahLst/>
            <a:cxnLst/>
            <a:rect l="l" t="t" r="r" b="b"/>
            <a:pathLst>
              <a:path h="3954145">
                <a:moveTo>
                  <a:pt x="0" y="0"/>
                </a:moveTo>
                <a:lnTo>
                  <a:pt x="0" y="3953597"/>
                </a:lnTo>
              </a:path>
            </a:pathLst>
          </a:custGeom>
          <a:ln w="6350">
            <a:solidFill>
              <a:srgbClr val="C9C9C9"/>
            </a:solidFill>
          </a:ln>
        </p:spPr>
        <p:txBody>
          <a:bodyPr wrap="square" lIns="0" tIns="0" rIns="0" bIns="0" rtlCol="0"/>
          <a:lstStyle/>
          <a:p>
            <a:endParaRPr sz="1588" dirty="0">
              <a:latin typeface="Roboto Condensed Light" panose="02000000000000000000" pitchFamily="2" charset="0"/>
              <a:ea typeface="Roboto Condensed Light" panose="02000000000000000000" pitchFamily="2" charset="0"/>
            </a:endParaRPr>
          </a:p>
        </p:txBody>
      </p:sp>
      <p:sp>
        <p:nvSpPr>
          <p:cNvPr id="51" name="object 2"/>
          <p:cNvSpPr/>
          <p:nvPr/>
        </p:nvSpPr>
        <p:spPr>
          <a:xfrm>
            <a:off x="1659266" y="672196"/>
            <a:ext cx="130235" cy="1294196"/>
          </a:xfrm>
          <a:custGeom>
            <a:avLst/>
            <a:gdLst/>
            <a:ahLst/>
            <a:cxnLst/>
            <a:rect l="l" t="t" r="r" b="b"/>
            <a:pathLst>
              <a:path w="146685" h="1826260">
                <a:moveTo>
                  <a:pt x="0" y="1825929"/>
                </a:moveTo>
                <a:lnTo>
                  <a:pt x="146304" y="1825929"/>
                </a:lnTo>
                <a:lnTo>
                  <a:pt x="146304" y="0"/>
                </a:lnTo>
                <a:lnTo>
                  <a:pt x="0" y="0"/>
                </a:lnTo>
                <a:lnTo>
                  <a:pt x="0" y="1825929"/>
                </a:lnTo>
                <a:close/>
              </a:path>
            </a:pathLst>
          </a:custGeom>
          <a:solidFill>
            <a:srgbClr val="2476B7"/>
          </a:solidFill>
        </p:spPr>
        <p:txBody>
          <a:bodyPr wrap="square" lIns="0" tIns="0" rIns="0" bIns="0" rtlCol="0"/>
          <a:lstStyle/>
          <a:p>
            <a:endParaRPr sz="1588" dirty="0">
              <a:solidFill>
                <a:prstClr val="black"/>
              </a:solidFill>
              <a:latin typeface="Roboto Condensed Light" panose="02000000000000000000" pitchFamily="2" charset="0"/>
            </a:endParaRPr>
          </a:p>
        </p:txBody>
      </p:sp>
    </p:spTree>
    <p:extLst>
      <p:ext uri="{BB962C8B-B14F-4D97-AF65-F5344CB8AC3E}">
        <p14:creationId xmlns:p14="http://schemas.microsoft.com/office/powerpoint/2010/main" val="51076312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6374" y="1657284"/>
            <a:ext cx="7766266" cy="958211"/>
          </a:xfrm>
          <a:prstGeom prst="rect">
            <a:avLst/>
          </a:prstGeom>
        </p:spPr>
        <p:txBody>
          <a:bodyPr wrap="square">
            <a:spAutoFit/>
          </a:bodyPr>
          <a:lstStyle/>
          <a:p>
            <a:pPr marL="8405" marR="3362">
              <a:spcBef>
                <a:spcPts val="397"/>
              </a:spcBef>
              <a:buClr>
                <a:srgbClr val="EB7135"/>
              </a:buClr>
            </a:pPr>
            <a:r>
              <a:rPr lang="en-CA" sz="1240" dirty="0">
                <a:solidFill>
                  <a:srgbClr val="858585"/>
                </a:solidFill>
                <a:latin typeface="Roboto Condensed Light" panose="02000000000000000000" pitchFamily="2" charset="0"/>
                <a:ea typeface="Roboto Condensed Light" panose="02000000000000000000" pitchFamily="2" charset="0"/>
                <a:cs typeface="Arial" charset="0"/>
              </a:rPr>
              <a:t>For over 20 years Info-Tech has provided IT teams with practical advice that helps make measurable improvement. </a:t>
            </a:r>
          </a:p>
          <a:p>
            <a:pPr marL="8405" marR="3362">
              <a:spcBef>
                <a:spcPts val="397"/>
              </a:spcBef>
              <a:buClr>
                <a:srgbClr val="EB7135"/>
              </a:buClr>
            </a:pPr>
            <a:endParaRPr lang="en-CA" sz="1240" dirty="0">
              <a:solidFill>
                <a:srgbClr val="858585"/>
              </a:solidFill>
              <a:latin typeface="Roboto Condensed Light" panose="02000000000000000000" pitchFamily="2" charset="0"/>
              <a:ea typeface="Roboto Condensed Light" panose="02000000000000000000" pitchFamily="2" charset="0"/>
              <a:cs typeface="Arial" charset="0"/>
            </a:endParaRPr>
          </a:p>
          <a:p>
            <a:pPr marL="8405" marR="3362">
              <a:spcBef>
                <a:spcPts val="397"/>
              </a:spcBef>
              <a:buClr>
                <a:srgbClr val="EB7135"/>
              </a:buClr>
            </a:pPr>
            <a:r>
              <a:rPr lang="en-CA" sz="1240" dirty="0">
                <a:solidFill>
                  <a:srgbClr val="858585"/>
                </a:solidFill>
                <a:latin typeface="Roboto Condensed Light" panose="02000000000000000000" pitchFamily="2" charset="0"/>
                <a:ea typeface="Roboto Condensed Light" panose="02000000000000000000" pitchFamily="2" charset="0"/>
                <a:cs typeface="Arial" charset="0"/>
              </a:rPr>
              <a:t>Since launching our systematic program to improve IT performance in 2013, Info-Tech members have dramatically outperformed their peers by delivering superior levels of business satisfaction.</a:t>
            </a:r>
          </a:p>
        </p:txBody>
      </p:sp>
      <p:graphicFrame>
        <p:nvGraphicFramePr>
          <p:cNvPr id="7" name="Chart 6"/>
          <p:cNvGraphicFramePr>
            <a:graphicFrameLocks/>
          </p:cNvGraphicFramePr>
          <p:nvPr>
            <p:extLst>
              <p:ext uri="{D42A27DB-BD31-4B8C-83A1-F6EECF244321}">
                <p14:modId xmlns:p14="http://schemas.microsoft.com/office/powerpoint/2010/main" val="448846512"/>
              </p:ext>
            </p:extLst>
          </p:nvPr>
        </p:nvGraphicFramePr>
        <p:xfrm>
          <a:off x="2316374" y="2672917"/>
          <a:ext cx="7766266" cy="3587206"/>
        </p:xfrm>
        <a:graphic>
          <a:graphicData uri="http://schemas.openxmlformats.org/drawingml/2006/chart">
            <c:chart xmlns:c="http://schemas.openxmlformats.org/drawingml/2006/chart" xmlns:r="http://schemas.openxmlformats.org/officeDocument/2006/relationships" r:id="rId2"/>
          </a:graphicData>
        </a:graphic>
      </p:graphicFrame>
      <p:sp>
        <p:nvSpPr>
          <p:cNvPr id="8" name="object 7"/>
          <p:cNvSpPr txBox="1">
            <a:spLocks/>
          </p:cNvSpPr>
          <p:nvPr/>
        </p:nvSpPr>
        <p:spPr bwMode="auto">
          <a:xfrm>
            <a:off x="2317565" y="672196"/>
            <a:ext cx="6842226" cy="880464"/>
          </a:xfrm>
          <a:prstGeom prst="rect">
            <a:avLst/>
          </a:prstGeom>
          <a:noFill/>
          <a:ln w="9525">
            <a:noFill/>
            <a:miter lim="800000"/>
            <a:headEnd/>
            <a:tailEnd/>
          </a:ln>
        </p:spPr>
        <p:txBody>
          <a:bodyPr vert="horz" wrap="square" lIns="0" tIns="11206" rIns="0" bIns="0" numCol="1" rtlCol="0" anchor="ctr" anchorCtr="0" compatLnSpc="1">
            <a:prstTxWarp prst="textNoShape">
              <a:avLst/>
            </a:prstTxWarp>
            <a:spAutoFit/>
          </a:bodyPr>
          <a:lstStyle>
            <a:lvl1pPr algn="l" rtl="0" eaLnBrk="1" fontAlgn="base" hangingPunct="1">
              <a:spcBef>
                <a:spcPct val="0"/>
              </a:spcBef>
              <a:spcAft>
                <a:spcPct val="0"/>
              </a:spcAft>
              <a:defRPr sz="2524" b="1" i="0" kern="1200" baseline="0">
                <a:solidFill>
                  <a:schemeClr val="bg1"/>
                </a:solidFill>
                <a:latin typeface="Montserrat-Black"/>
                <a:ea typeface="+mj-ea"/>
                <a:cs typeface="Montserrat-Black"/>
              </a:defRPr>
            </a:lvl1pPr>
            <a:lvl2pPr algn="ctr" rtl="0" eaLnBrk="1" fontAlgn="base" hangingPunct="1">
              <a:spcBef>
                <a:spcPct val="0"/>
              </a:spcBef>
              <a:spcAft>
                <a:spcPct val="0"/>
              </a:spcAft>
              <a:defRPr sz="2475">
                <a:solidFill>
                  <a:schemeClr val="tx1"/>
                </a:solidFill>
                <a:latin typeface="Calibri" pitchFamily="34" charset="0"/>
              </a:defRPr>
            </a:lvl2pPr>
            <a:lvl3pPr algn="ctr" rtl="0" eaLnBrk="1" fontAlgn="base" hangingPunct="1">
              <a:spcBef>
                <a:spcPct val="0"/>
              </a:spcBef>
              <a:spcAft>
                <a:spcPct val="0"/>
              </a:spcAft>
              <a:defRPr sz="2475">
                <a:solidFill>
                  <a:schemeClr val="tx1"/>
                </a:solidFill>
                <a:latin typeface="Calibri" pitchFamily="34" charset="0"/>
              </a:defRPr>
            </a:lvl3pPr>
            <a:lvl4pPr algn="ctr" rtl="0" eaLnBrk="1" fontAlgn="base" hangingPunct="1">
              <a:spcBef>
                <a:spcPct val="0"/>
              </a:spcBef>
              <a:spcAft>
                <a:spcPct val="0"/>
              </a:spcAft>
              <a:defRPr sz="2475">
                <a:solidFill>
                  <a:schemeClr val="tx1"/>
                </a:solidFill>
                <a:latin typeface="Calibri" pitchFamily="34" charset="0"/>
              </a:defRPr>
            </a:lvl4pPr>
            <a:lvl5pPr algn="ctr" rtl="0" eaLnBrk="1" fontAlgn="base" hangingPunct="1">
              <a:spcBef>
                <a:spcPct val="0"/>
              </a:spcBef>
              <a:spcAft>
                <a:spcPct val="0"/>
              </a:spcAft>
              <a:defRPr sz="2475">
                <a:solidFill>
                  <a:schemeClr val="tx1"/>
                </a:solidFill>
                <a:latin typeface="Calibri" pitchFamily="34" charset="0"/>
              </a:defRPr>
            </a:lvl5pPr>
            <a:lvl6pPr marL="257175" algn="ctr" rtl="0" eaLnBrk="1" fontAlgn="base" hangingPunct="1">
              <a:spcBef>
                <a:spcPct val="0"/>
              </a:spcBef>
              <a:spcAft>
                <a:spcPct val="0"/>
              </a:spcAft>
              <a:defRPr sz="2475">
                <a:solidFill>
                  <a:schemeClr val="tx1"/>
                </a:solidFill>
                <a:latin typeface="Calibri" pitchFamily="34" charset="0"/>
              </a:defRPr>
            </a:lvl6pPr>
            <a:lvl7pPr marL="514350" algn="ctr" rtl="0" eaLnBrk="1" fontAlgn="base" hangingPunct="1">
              <a:spcBef>
                <a:spcPct val="0"/>
              </a:spcBef>
              <a:spcAft>
                <a:spcPct val="0"/>
              </a:spcAft>
              <a:defRPr sz="2475">
                <a:solidFill>
                  <a:schemeClr val="tx1"/>
                </a:solidFill>
                <a:latin typeface="Calibri" pitchFamily="34" charset="0"/>
              </a:defRPr>
            </a:lvl7pPr>
            <a:lvl8pPr marL="771525" algn="ctr" rtl="0" eaLnBrk="1" fontAlgn="base" hangingPunct="1">
              <a:spcBef>
                <a:spcPct val="0"/>
              </a:spcBef>
              <a:spcAft>
                <a:spcPct val="0"/>
              </a:spcAft>
              <a:defRPr sz="2475">
                <a:solidFill>
                  <a:schemeClr val="tx1"/>
                </a:solidFill>
                <a:latin typeface="Calibri" pitchFamily="34" charset="0"/>
              </a:defRPr>
            </a:lvl8pPr>
            <a:lvl9pPr marL="1028700" algn="ctr" rtl="0" eaLnBrk="1" fontAlgn="base" hangingPunct="1">
              <a:spcBef>
                <a:spcPct val="0"/>
              </a:spcBef>
              <a:spcAft>
                <a:spcPct val="0"/>
              </a:spcAft>
              <a:defRPr sz="2475">
                <a:solidFill>
                  <a:schemeClr val="tx1"/>
                </a:solidFill>
                <a:latin typeface="Calibri" pitchFamily="34" charset="0"/>
              </a:defRPr>
            </a:lvl9pPr>
          </a:lstStyle>
          <a:p>
            <a:pPr>
              <a:spcBef>
                <a:spcPts val="88"/>
              </a:spcBef>
            </a:pPr>
            <a:r>
              <a:rPr lang="en-US" sz="1588" b="0" dirty="0">
                <a:solidFill>
                  <a:srgbClr val="2476B7"/>
                </a:solidFill>
                <a:latin typeface="Montserrat SemiBold" panose="00000700000000000000" pitchFamily="2" charset="0"/>
                <a:ea typeface="Roboto Condensed Light" panose="02000000000000000000" pitchFamily="2" charset="0"/>
                <a:cs typeface="Arial Regular" charset="0"/>
              </a:rPr>
              <a:t>Info-Tech</a:t>
            </a:r>
          </a:p>
          <a:p>
            <a:r>
              <a:rPr lang="en-US" sz="4060" dirty="0">
                <a:solidFill>
                  <a:srgbClr val="2476B7"/>
                </a:solidFill>
                <a:latin typeface="Montserrat SemiBold" panose="00000700000000000000" pitchFamily="2" charset="0"/>
                <a:ea typeface="Roboto Condensed Light" panose="02000000000000000000" pitchFamily="2" charset="0"/>
                <a:cs typeface="Arial" panose="020B0604020202020204" pitchFamily="34" charset="0"/>
              </a:rPr>
              <a:t>Performance Difference</a:t>
            </a:r>
            <a:endParaRPr lang="en-US" sz="1590" dirty="0">
              <a:solidFill>
                <a:srgbClr val="2476B7"/>
              </a:solidFill>
              <a:latin typeface="Montserrat SemiBold" panose="00000700000000000000" pitchFamily="2" charset="0"/>
              <a:ea typeface="Roboto Condensed Light" panose="02000000000000000000" pitchFamily="2" charset="0"/>
              <a:cs typeface="Arial" panose="020B0604020202020204" pitchFamily="34" charset="0"/>
            </a:endParaRPr>
          </a:p>
        </p:txBody>
      </p:sp>
      <p:sp>
        <p:nvSpPr>
          <p:cNvPr id="9" name="object 2"/>
          <p:cNvSpPr/>
          <p:nvPr/>
        </p:nvSpPr>
        <p:spPr>
          <a:xfrm>
            <a:off x="1659266" y="672196"/>
            <a:ext cx="130235" cy="1294196"/>
          </a:xfrm>
          <a:custGeom>
            <a:avLst/>
            <a:gdLst/>
            <a:ahLst/>
            <a:cxnLst/>
            <a:rect l="l" t="t" r="r" b="b"/>
            <a:pathLst>
              <a:path w="146685" h="1826260">
                <a:moveTo>
                  <a:pt x="0" y="1825929"/>
                </a:moveTo>
                <a:lnTo>
                  <a:pt x="146304" y="1825929"/>
                </a:lnTo>
                <a:lnTo>
                  <a:pt x="146304" y="0"/>
                </a:lnTo>
                <a:lnTo>
                  <a:pt x="0" y="0"/>
                </a:lnTo>
                <a:lnTo>
                  <a:pt x="0" y="1825929"/>
                </a:lnTo>
                <a:close/>
              </a:path>
            </a:pathLst>
          </a:custGeom>
          <a:solidFill>
            <a:srgbClr val="2476B7"/>
          </a:solidFill>
        </p:spPr>
        <p:txBody>
          <a:bodyPr wrap="square" lIns="0" tIns="0" rIns="0" bIns="0" rtlCol="0"/>
          <a:lstStyle/>
          <a:p>
            <a:endParaRPr sz="1588" dirty="0">
              <a:solidFill>
                <a:prstClr val="black"/>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9916492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1971675" y="632365"/>
            <a:ext cx="9848850" cy="1215491"/>
          </a:xfrm>
          <a:prstGeom prst="rect">
            <a:avLst/>
          </a:prstGeom>
        </p:spPr>
        <p:txBody>
          <a:bodyPr vert="horz" wrap="square" lIns="0" tIns="106456" rIns="0" bIns="0" numCol="1" rtlCol="0" anchor="ctr" anchorCtr="0" compatLnSpc="1">
            <a:prstTxWarp prst="textNoShape">
              <a:avLst/>
            </a:prstTxWarp>
            <a:spAutoFit/>
          </a:bodyPr>
          <a:lstStyle/>
          <a:p>
            <a:pPr marL="11206" marR="4483">
              <a:spcBef>
                <a:spcPts val="0"/>
              </a:spcBef>
            </a:pPr>
            <a:r>
              <a:rPr lang="en-US" b="0" spc="-49" dirty="0">
                <a:solidFill>
                  <a:srgbClr val="2576B7"/>
                </a:solidFill>
                <a:latin typeface="Montserrat SemiBold" panose="00000700000000000000" pitchFamily="2" charset="0"/>
                <a:cs typeface="Arial"/>
              </a:rPr>
              <a:t>Info-Tech covers </a:t>
            </a:r>
            <a:r>
              <a:rPr lang="en-US" spc="-53" dirty="0">
                <a:solidFill>
                  <a:srgbClr val="2576B7"/>
                </a:solidFill>
                <a:latin typeface="Montserrat SemiBold" panose="00000700000000000000" pitchFamily="2" charset="0"/>
                <a:cs typeface="Arial"/>
              </a:rPr>
              <a:t>a comprehensive set of 45 core IT processes, and more</a:t>
            </a:r>
            <a:endParaRPr lang="en-US" dirty="0">
              <a:solidFill>
                <a:srgbClr val="2576B7"/>
              </a:solidFill>
              <a:latin typeface="Montserrat SemiBold" panose="00000700000000000000" pitchFamily="2" charset="0"/>
              <a:cs typeface="Arial"/>
            </a:endParaRPr>
          </a:p>
        </p:txBody>
      </p:sp>
      <p:sp>
        <p:nvSpPr>
          <p:cNvPr id="21" name="object 2"/>
          <p:cNvSpPr/>
          <p:nvPr/>
        </p:nvSpPr>
        <p:spPr>
          <a:xfrm>
            <a:off x="1659266" y="513829"/>
            <a:ext cx="130235" cy="1294196"/>
          </a:xfrm>
          <a:custGeom>
            <a:avLst/>
            <a:gdLst/>
            <a:ahLst/>
            <a:cxnLst/>
            <a:rect l="l" t="t" r="r" b="b"/>
            <a:pathLst>
              <a:path w="146685" h="1826260">
                <a:moveTo>
                  <a:pt x="0" y="1825929"/>
                </a:moveTo>
                <a:lnTo>
                  <a:pt x="146304" y="1825929"/>
                </a:lnTo>
                <a:lnTo>
                  <a:pt x="146304" y="0"/>
                </a:lnTo>
                <a:lnTo>
                  <a:pt x="0" y="0"/>
                </a:lnTo>
                <a:lnTo>
                  <a:pt x="0" y="1825929"/>
                </a:lnTo>
                <a:close/>
              </a:path>
            </a:pathLst>
          </a:custGeom>
          <a:solidFill>
            <a:srgbClr val="2476B7"/>
          </a:solidFill>
        </p:spPr>
        <p:txBody>
          <a:bodyPr wrap="square" lIns="0" tIns="0" rIns="0" bIns="0" rtlCol="0"/>
          <a:lstStyle/>
          <a:p>
            <a:endParaRPr sz="1588" dirty="0">
              <a:solidFill>
                <a:prstClr val="black"/>
              </a:solidFill>
              <a:latin typeface="Roboto Condensed Light" panose="02000000000000000000" pitchFamily="2" charset="0"/>
            </a:endParaRPr>
          </a:p>
        </p:txBody>
      </p:sp>
      <p:pic>
        <p:nvPicPr>
          <p:cNvPr id="18" name="Picture 17" descr="https://d2i3o9zsp04not.cloudfront.net/assets/management_governance/governance-framework-7d64421fcfadf84960040f2bc8412b8a2045677c4402cb7501dab718728fb52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4521" y="1977881"/>
            <a:ext cx="7364546" cy="452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534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0">
            <a:extLst>
              <a:ext uri="{FF2B5EF4-FFF2-40B4-BE49-F238E27FC236}">
                <a16:creationId xmlns:a16="http://schemas.microsoft.com/office/drawing/2014/main" id="{01D72FEF-325F-4FE8-952F-36C93D8436FB}"/>
              </a:ext>
            </a:extLst>
          </p:cNvPr>
          <p:cNvSpPr/>
          <p:nvPr/>
        </p:nvSpPr>
        <p:spPr>
          <a:xfrm>
            <a:off x="410434" y="1742685"/>
            <a:ext cx="8409798" cy="2293046"/>
          </a:xfrm>
          <a:prstGeom prst="swooshArrow">
            <a:avLst>
              <a:gd name="adj1" fmla="val 25000"/>
              <a:gd name="adj2" fmla="val 25000"/>
            </a:avLst>
          </a:prstGeom>
          <a:solidFill>
            <a:srgbClr val="29475F">
              <a:tint val="40000"/>
              <a:hueOff val="0"/>
              <a:satOff val="0"/>
              <a:lumOff val="0"/>
              <a:alphaOff val="0"/>
            </a:srgbClr>
          </a:solidFill>
          <a:ln>
            <a:noFill/>
          </a:ln>
          <a:effectLst/>
        </p:spPr>
        <p:txBody>
          <a:bodyPr/>
          <a:lstStyle/>
          <a:p>
            <a:endParaRPr lang="en-US" dirty="0"/>
          </a:p>
        </p:txBody>
      </p:sp>
      <p:grpSp>
        <p:nvGrpSpPr>
          <p:cNvPr id="19" name="Group 18">
            <a:extLst>
              <a:ext uri="{FF2B5EF4-FFF2-40B4-BE49-F238E27FC236}">
                <a16:creationId xmlns:a16="http://schemas.microsoft.com/office/drawing/2014/main" id="{60EBC107-E5D6-CB1F-DA37-46E2F8C50AC5}"/>
              </a:ext>
            </a:extLst>
          </p:cNvPr>
          <p:cNvGrpSpPr/>
          <p:nvPr/>
        </p:nvGrpSpPr>
        <p:grpSpPr>
          <a:xfrm>
            <a:off x="5422549" y="2192501"/>
            <a:ext cx="3529302" cy="4487881"/>
            <a:chOff x="5422549" y="2192501"/>
            <a:chExt cx="3529302" cy="4487881"/>
          </a:xfrm>
        </p:grpSpPr>
        <p:grpSp>
          <p:nvGrpSpPr>
            <p:cNvPr id="18" name="Group 17">
              <a:extLst>
                <a:ext uri="{FF2B5EF4-FFF2-40B4-BE49-F238E27FC236}">
                  <a16:creationId xmlns:a16="http://schemas.microsoft.com/office/drawing/2014/main" id="{C907FF59-9E66-D19D-7E5C-D29EF6A9F7F4}"/>
                </a:ext>
              </a:extLst>
            </p:cNvPr>
            <p:cNvGrpSpPr/>
            <p:nvPr/>
          </p:nvGrpSpPr>
          <p:grpSpPr>
            <a:xfrm>
              <a:off x="5422549" y="2192501"/>
              <a:ext cx="3529302" cy="4487881"/>
              <a:chOff x="5422549" y="2192501"/>
              <a:chExt cx="3529302" cy="4487881"/>
            </a:xfrm>
          </p:grpSpPr>
          <p:sp>
            <p:nvSpPr>
              <p:cNvPr id="69" name="Oval 68">
                <a:extLst>
                  <a:ext uri="{FF2B5EF4-FFF2-40B4-BE49-F238E27FC236}">
                    <a16:creationId xmlns:a16="http://schemas.microsoft.com/office/drawing/2014/main" id="{19C9B51F-2E26-4A6A-8911-3F1121EC3F8E}"/>
                  </a:ext>
                </a:extLst>
              </p:cNvPr>
              <p:cNvSpPr/>
              <p:nvPr/>
            </p:nvSpPr>
            <p:spPr>
              <a:xfrm>
                <a:off x="6250475" y="2307171"/>
                <a:ext cx="341951" cy="31040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70" name="Freeform 22">
                <a:extLst>
                  <a:ext uri="{FF2B5EF4-FFF2-40B4-BE49-F238E27FC236}">
                    <a16:creationId xmlns:a16="http://schemas.microsoft.com/office/drawing/2014/main" id="{83448028-1490-40F3-9C42-21CCA96F013B}"/>
                  </a:ext>
                </a:extLst>
              </p:cNvPr>
              <p:cNvSpPr/>
              <p:nvPr/>
            </p:nvSpPr>
            <p:spPr>
              <a:xfrm>
                <a:off x="6265802" y="3580250"/>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releases</a:t>
                </a:r>
              </a:p>
            </p:txBody>
          </p:sp>
          <p:sp>
            <p:nvSpPr>
              <p:cNvPr id="72" name="Rounded Rectangle 33">
                <a:extLst>
                  <a:ext uri="{FF2B5EF4-FFF2-40B4-BE49-F238E27FC236}">
                    <a16:creationId xmlns:a16="http://schemas.microsoft.com/office/drawing/2014/main" id="{F9AD52B0-B958-4A4F-A670-625FBE8A2016}"/>
                  </a:ext>
                </a:extLst>
              </p:cNvPr>
              <p:cNvSpPr/>
              <p:nvPr/>
            </p:nvSpPr>
            <p:spPr>
              <a:xfrm>
                <a:off x="5422549" y="4044914"/>
                <a:ext cx="3529302" cy="2635468"/>
              </a:xfrm>
              <a:prstGeom prst="roundRect">
                <a:avLst/>
              </a:prstGeom>
              <a:noFill/>
              <a:ln w="38100" cap="flat" cmpd="sng" algn="ctr">
                <a:solidFill>
                  <a:srgbClr val="29475F">
                    <a:shade val="50000"/>
                  </a:srgbClr>
                </a:solidFill>
                <a:prstDash val="sysDash"/>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Product lifecycle</a:t>
                </a:r>
                <a:endParaRPr kumimoji="0" lang="en-CA" sz="1800" b="1" i="0" u="none" strike="noStrike" kern="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grpSp>
            <p:nvGrpSpPr>
              <p:cNvPr id="73" name="Group 72">
                <a:extLst>
                  <a:ext uri="{FF2B5EF4-FFF2-40B4-BE49-F238E27FC236}">
                    <a16:creationId xmlns:a16="http://schemas.microsoft.com/office/drawing/2014/main" id="{CD91EFC1-6E46-4920-940D-2DBD498D6885}"/>
                  </a:ext>
                </a:extLst>
              </p:cNvPr>
              <p:cNvGrpSpPr>
                <a:grpSpLocks noChangeAspect="1"/>
              </p:cNvGrpSpPr>
              <p:nvPr/>
            </p:nvGrpSpPr>
            <p:grpSpPr>
              <a:xfrm rot="16200000">
                <a:off x="6083921" y="4942223"/>
                <a:ext cx="693349" cy="1241930"/>
                <a:chOff x="4429704" y="719638"/>
                <a:chExt cx="3332526" cy="5418699"/>
              </a:xfrm>
            </p:grpSpPr>
            <p:sp>
              <p:nvSpPr>
                <p:cNvPr id="100" name="Arrow: Circular 99">
                  <a:extLst>
                    <a:ext uri="{FF2B5EF4-FFF2-40B4-BE49-F238E27FC236}">
                      <a16:creationId xmlns:a16="http://schemas.microsoft.com/office/drawing/2014/main" id="{6E3F4199-6510-4CA9-A9E9-C0891FEFFFDF}"/>
                    </a:ext>
                  </a:extLst>
                </p:cNvPr>
                <p:cNvSpPr/>
                <p:nvPr/>
              </p:nvSpPr>
              <p:spPr>
                <a:xfrm>
                  <a:off x="5154096" y="719638"/>
                  <a:ext cx="2608134" cy="2608560"/>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1" name="Freeform: Shape 100">
                  <a:extLst>
                    <a:ext uri="{FF2B5EF4-FFF2-40B4-BE49-F238E27FC236}">
                      <a16:creationId xmlns:a16="http://schemas.microsoft.com/office/drawing/2014/main" id="{8BA3424D-3FFB-4E97-A68E-4B1F158F0FD9}"/>
                    </a:ext>
                  </a:extLst>
                </p:cNvPr>
                <p:cNvSpPr/>
                <p:nvPr/>
              </p:nvSpPr>
              <p:spPr>
                <a:xfrm>
                  <a:off x="5730614" y="1661430"/>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102" name="Shape 101">
                  <a:extLst>
                    <a:ext uri="{FF2B5EF4-FFF2-40B4-BE49-F238E27FC236}">
                      <a16:creationId xmlns:a16="http://schemas.microsoft.com/office/drawing/2014/main" id="{CCC3DF78-9AE1-4EE8-8BE5-C00A387224CA}"/>
                    </a:ext>
                  </a:extLst>
                </p:cNvPr>
                <p:cNvSpPr/>
                <p:nvPr/>
              </p:nvSpPr>
              <p:spPr>
                <a:xfrm>
                  <a:off x="4429704" y="2218446"/>
                  <a:ext cx="2608136" cy="2608560"/>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3" name="Freeform: Shape 102">
                  <a:extLst>
                    <a:ext uri="{FF2B5EF4-FFF2-40B4-BE49-F238E27FC236}">
                      <a16:creationId xmlns:a16="http://schemas.microsoft.com/office/drawing/2014/main" id="{E4C8FFCF-4A8E-412F-868A-F336B47340F1}"/>
                    </a:ext>
                  </a:extLst>
                </p:cNvPr>
                <p:cNvSpPr/>
                <p:nvPr/>
              </p:nvSpPr>
              <p:spPr>
                <a:xfrm>
                  <a:off x="5009148" y="316890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104" name="Block Arc 103">
                  <a:extLst>
                    <a:ext uri="{FF2B5EF4-FFF2-40B4-BE49-F238E27FC236}">
                      <a16:creationId xmlns:a16="http://schemas.microsoft.com/office/drawing/2014/main" id="{E62EE6E0-CFD6-4A3E-82A0-551619D5918F}"/>
                    </a:ext>
                  </a:extLst>
                </p:cNvPr>
                <p:cNvSpPr/>
                <p:nvPr/>
              </p:nvSpPr>
              <p:spPr>
                <a:xfrm>
                  <a:off x="5339730" y="3896624"/>
                  <a:ext cx="2240791" cy="2241713"/>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5" name="Freeform: Shape 104">
                  <a:extLst>
                    <a:ext uri="{FF2B5EF4-FFF2-40B4-BE49-F238E27FC236}">
                      <a16:creationId xmlns:a16="http://schemas.microsoft.com/office/drawing/2014/main" id="{47AA418C-82E4-4C69-B508-3656E989573B}"/>
                    </a:ext>
                  </a:extLst>
                </p:cNvPr>
                <p:cNvSpPr/>
                <p:nvPr/>
              </p:nvSpPr>
              <p:spPr>
                <a:xfrm>
                  <a:off x="5734042" y="4678544"/>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grpSp>
          <p:grpSp>
            <p:nvGrpSpPr>
              <p:cNvPr id="74" name="Group 73">
                <a:extLst>
                  <a:ext uri="{FF2B5EF4-FFF2-40B4-BE49-F238E27FC236}">
                    <a16:creationId xmlns:a16="http://schemas.microsoft.com/office/drawing/2014/main" id="{6293BA39-AEEB-4E01-AC74-7468BEFA8E3F}"/>
                  </a:ext>
                </a:extLst>
              </p:cNvPr>
              <p:cNvGrpSpPr>
                <a:grpSpLocks noChangeAspect="1"/>
              </p:cNvGrpSpPr>
              <p:nvPr/>
            </p:nvGrpSpPr>
            <p:grpSpPr>
              <a:xfrm rot="16200000">
                <a:off x="7598792" y="4941299"/>
                <a:ext cx="693338" cy="1243803"/>
                <a:chOff x="4429757" y="1661429"/>
                <a:chExt cx="3332516" cy="5426838"/>
              </a:xfrm>
            </p:grpSpPr>
            <p:sp>
              <p:nvSpPr>
                <p:cNvPr id="94" name="Arrow: Circular 93">
                  <a:extLst>
                    <a:ext uri="{FF2B5EF4-FFF2-40B4-BE49-F238E27FC236}">
                      <a16:creationId xmlns:a16="http://schemas.microsoft.com/office/drawing/2014/main" id="{F740E826-8A88-43E2-9E3B-97F758297D35}"/>
                    </a:ext>
                  </a:extLst>
                </p:cNvPr>
                <p:cNvSpPr/>
                <p:nvPr/>
              </p:nvSpPr>
              <p:spPr>
                <a:xfrm>
                  <a:off x="5154132" y="1669606"/>
                  <a:ext cx="2608141" cy="2608544"/>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5" name="Freeform: Shape 94">
                  <a:extLst>
                    <a:ext uri="{FF2B5EF4-FFF2-40B4-BE49-F238E27FC236}">
                      <a16:creationId xmlns:a16="http://schemas.microsoft.com/office/drawing/2014/main" id="{A62A0358-D8FE-4A21-816C-032394818477}"/>
                    </a:ext>
                  </a:extLst>
                </p:cNvPr>
                <p:cNvSpPr/>
                <p:nvPr/>
              </p:nvSpPr>
              <p:spPr>
                <a:xfrm>
                  <a:off x="5730658" y="1661429"/>
                  <a:ext cx="1449311" cy="724476"/>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96" name="Shape 95">
                  <a:extLst>
                    <a:ext uri="{FF2B5EF4-FFF2-40B4-BE49-F238E27FC236}">
                      <a16:creationId xmlns:a16="http://schemas.microsoft.com/office/drawing/2014/main" id="{FD82AA52-30EA-4E6E-AA4C-E5F6B03C5C6C}"/>
                    </a:ext>
                  </a:extLst>
                </p:cNvPr>
                <p:cNvSpPr/>
                <p:nvPr/>
              </p:nvSpPr>
              <p:spPr>
                <a:xfrm>
                  <a:off x="4429757" y="3168429"/>
                  <a:ext cx="2608166" cy="2608544"/>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7" name="Freeform: Shape 96">
                  <a:extLst>
                    <a:ext uri="{FF2B5EF4-FFF2-40B4-BE49-F238E27FC236}">
                      <a16:creationId xmlns:a16="http://schemas.microsoft.com/office/drawing/2014/main" id="{C8414E83-6E6A-4636-9C59-B4E7A5FEF7F0}"/>
                    </a:ext>
                  </a:extLst>
                </p:cNvPr>
                <p:cNvSpPr/>
                <p:nvPr/>
              </p:nvSpPr>
              <p:spPr>
                <a:xfrm>
                  <a:off x="5009148" y="316890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98" name="Block Arc 97">
                  <a:extLst>
                    <a:ext uri="{FF2B5EF4-FFF2-40B4-BE49-F238E27FC236}">
                      <a16:creationId xmlns:a16="http://schemas.microsoft.com/office/drawing/2014/main" id="{4EF709FB-590A-44EC-B045-119A43F6F678}"/>
                    </a:ext>
                  </a:extLst>
                </p:cNvPr>
                <p:cNvSpPr/>
                <p:nvPr/>
              </p:nvSpPr>
              <p:spPr>
                <a:xfrm>
                  <a:off x="5339761" y="4846568"/>
                  <a:ext cx="2240796" cy="2241699"/>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9" name="Freeform: Shape 98">
                  <a:extLst>
                    <a:ext uri="{FF2B5EF4-FFF2-40B4-BE49-F238E27FC236}">
                      <a16:creationId xmlns:a16="http://schemas.microsoft.com/office/drawing/2014/main" id="{8C5484B7-9FCA-4C58-9360-1FFB2FA6417B}"/>
                    </a:ext>
                  </a:extLst>
                </p:cNvPr>
                <p:cNvSpPr/>
                <p:nvPr/>
              </p:nvSpPr>
              <p:spPr>
                <a:xfrm>
                  <a:off x="5734078" y="4678548"/>
                  <a:ext cx="1449311" cy="724476"/>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grpSp>
          <p:sp>
            <p:nvSpPr>
              <p:cNvPr id="75" name="Shape 74">
                <a:extLst>
                  <a:ext uri="{FF2B5EF4-FFF2-40B4-BE49-F238E27FC236}">
                    <a16:creationId xmlns:a16="http://schemas.microsoft.com/office/drawing/2014/main" id="{D9065E6C-AFA7-4377-8619-40F9C010C5CD}"/>
                  </a:ext>
                </a:extLst>
              </p:cNvPr>
              <p:cNvSpPr/>
              <p:nvPr/>
            </p:nvSpPr>
            <p:spPr>
              <a:xfrm>
                <a:off x="6533442" y="5470400"/>
                <a:ext cx="503958" cy="477247"/>
              </a:xfrm>
              <a:prstGeom prst="leftCircularArrow">
                <a:avLst>
                  <a:gd name="adj1" fmla="val 5043"/>
                  <a:gd name="adj2" fmla="val 649796"/>
                  <a:gd name="adj3" fmla="val 2425306"/>
                  <a:gd name="adj4" fmla="val 9024489"/>
                  <a:gd name="adj5" fmla="val 5884"/>
                </a:avLst>
              </a:prstGeom>
              <a:solidFill>
                <a:srgbClr val="0070C0"/>
              </a:solidFill>
              <a:ln>
                <a:solidFill>
                  <a:schemeClr val="accent1"/>
                </a:solidFill>
              </a:ln>
              <a:effectLst/>
            </p:spPr>
            <p:txBody>
              <a:bodyPr/>
              <a:lstStyle/>
              <a:p>
                <a:endParaRPr lang="en-US" dirty="0"/>
              </a:p>
            </p:txBody>
          </p:sp>
          <p:sp>
            <p:nvSpPr>
              <p:cNvPr id="76" name="Freeform 26">
                <a:extLst>
                  <a:ext uri="{FF2B5EF4-FFF2-40B4-BE49-F238E27FC236}">
                    <a16:creationId xmlns:a16="http://schemas.microsoft.com/office/drawing/2014/main" id="{D78FC604-A07A-4290-90B2-BEBB227972D9}"/>
                  </a:ext>
                </a:extLst>
              </p:cNvPr>
              <p:cNvSpPr/>
              <p:nvPr/>
            </p:nvSpPr>
            <p:spPr>
              <a:xfrm>
                <a:off x="6203520" y="5976091"/>
                <a:ext cx="1979930" cy="277805"/>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no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400" b="1" i="1" u="none" strike="noStrike" kern="0" cap="none" spc="0" normalizeH="0" baseline="0" noProof="0" dirty="0">
                    <a:ln>
                      <a:noFill/>
                    </a:ln>
                    <a:solidFill>
                      <a:schemeClr val="tx2"/>
                    </a:solidFill>
                    <a:effectLst/>
                    <a:uLnTx/>
                    <a:uFillTx/>
                    <a:latin typeface="Roboto Condensed Light" panose="02000000000000000000" pitchFamily="2" charset="0"/>
                    <a:ea typeface="Roboto Condensed Light" panose="02000000000000000000" pitchFamily="2" charset="0"/>
                  </a:rPr>
                  <a:t>CI/CD delivery cycles</a:t>
                </a:r>
              </a:p>
            </p:txBody>
          </p:sp>
          <p:sp>
            <p:nvSpPr>
              <p:cNvPr id="85" name="Oval 84">
                <a:extLst>
                  <a:ext uri="{FF2B5EF4-FFF2-40B4-BE49-F238E27FC236}">
                    <a16:creationId xmlns:a16="http://schemas.microsoft.com/office/drawing/2014/main" id="{C609F9BE-C773-40D0-8509-C807115BABDF}"/>
                  </a:ext>
                </a:extLst>
              </p:cNvPr>
              <p:cNvSpPr/>
              <p:nvPr/>
            </p:nvSpPr>
            <p:spPr>
              <a:xfrm>
                <a:off x="7358130" y="2192501"/>
                <a:ext cx="341951" cy="31040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86" name="Freeform 22">
                <a:extLst>
                  <a:ext uri="{FF2B5EF4-FFF2-40B4-BE49-F238E27FC236}">
                    <a16:creationId xmlns:a16="http://schemas.microsoft.com/office/drawing/2014/main" id="{19C8EFD2-111A-4118-B3A0-88969AA182DF}"/>
                  </a:ext>
                </a:extLst>
              </p:cNvPr>
              <p:cNvSpPr/>
              <p:nvPr/>
            </p:nvSpPr>
            <p:spPr>
              <a:xfrm>
                <a:off x="7366549" y="3597529"/>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releases</a:t>
                </a:r>
              </a:p>
            </p:txBody>
          </p:sp>
          <p:cxnSp>
            <p:nvCxnSpPr>
              <p:cNvPr id="71" name="Straight Arrow Connector 70">
                <a:extLst>
                  <a:ext uri="{FF2B5EF4-FFF2-40B4-BE49-F238E27FC236}">
                    <a16:creationId xmlns:a16="http://schemas.microsoft.com/office/drawing/2014/main" id="{146BDC35-9EEE-4843-9809-0161977ADAF5}"/>
                  </a:ext>
                </a:extLst>
              </p:cNvPr>
              <p:cNvCxnSpPr>
                <a:cxnSpLocks/>
                <a:stCxn id="5" idx="1"/>
                <a:endCxn id="69" idx="4"/>
              </p:cNvCxnSpPr>
              <p:nvPr/>
            </p:nvCxnSpPr>
            <p:spPr>
              <a:xfrm flipH="1" flipV="1">
                <a:off x="6421451" y="2617579"/>
                <a:ext cx="23771" cy="2386244"/>
              </a:xfrm>
              <a:prstGeom prst="straightConnector1">
                <a:avLst/>
              </a:prstGeom>
              <a:noFill/>
              <a:ln w="28575" cap="flat" cmpd="sng" algn="ctr">
                <a:solidFill>
                  <a:srgbClr val="29475F">
                    <a:shade val="95000"/>
                    <a:satMod val="105000"/>
                  </a:srgbClr>
                </a:solidFill>
                <a:prstDash val="dash"/>
                <a:tailEnd type="triangle"/>
              </a:ln>
              <a:effectLst/>
            </p:spPr>
          </p:cxnSp>
          <p:cxnSp>
            <p:nvCxnSpPr>
              <p:cNvPr id="87" name="Straight Arrow Connector 86">
                <a:extLst>
                  <a:ext uri="{FF2B5EF4-FFF2-40B4-BE49-F238E27FC236}">
                    <a16:creationId xmlns:a16="http://schemas.microsoft.com/office/drawing/2014/main" id="{D7B3CDE7-BC67-43D7-9C34-5956A8C34278}"/>
                  </a:ext>
                </a:extLst>
              </p:cNvPr>
              <p:cNvCxnSpPr>
                <a:cxnSpLocks/>
              </p:cNvCxnSpPr>
              <p:nvPr/>
            </p:nvCxnSpPr>
            <p:spPr>
              <a:xfrm flipH="1" flipV="1">
                <a:off x="7529106" y="2523085"/>
                <a:ext cx="49861" cy="2525008"/>
              </a:xfrm>
              <a:prstGeom prst="straightConnector1">
                <a:avLst/>
              </a:prstGeom>
              <a:noFill/>
              <a:ln w="28575" cap="flat" cmpd="sng" algn="ctr">
                <a:solidFill>
                  <a:srgbClr val="29475F">
                    <a:shade val="95000"/>
                    <a:satMod val="105000"/>
                  </a:srgbClr>
                </a:solidFill>
                <a:prstDash val="dash"/>
                <a:tailEnd type="triangle"/>
              </a:ln>
              <a:effectLst/>
            </p:spPr>
          </p:cxnSp>
        </p:grpSp>
        <p:sp>
          <p:nvSpPr>
            <p:cNvPr id="5" name="Freeform 26">
              <a:extLst>
                <a:ext uri="{FF2B5EF4-FFF2-40B4-BE49-F238E27FC236}">
                  <a16:creationId xmlns:a16="http://schemas.microsoft.com/office/drawing/2014/main" id="{EA70CFA6-F19E-08E0-5B74-8A0C41C4D0F9}"/>
                </a:ext>
              </a:extLst>
            </p:cNvPr>
            <p:cNvSpPr/>
            <p:nvPr/>
          </p:nvSpPr>
          <p:spPr>
            <a:xfrm>
              <a:off x="6421450" y="5003823"/>
              <a:ext cx="597795" cy="208331"/>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ysDash"/>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 name="Freeform 26">
              <a:extLst>
                <a:ext uri="{FF2B5EF4-FFF2-40B4-BE49-F238E27FC236}">
                  <a16:creationId xmlns:a16="http://schemas.microsoft.com/office/drawing/2014/main" id="{E3682CDE-7215-6E29-9263-DA42CC30DA34}"/>
                </a:ext>
              </a:extLst>
            </p:cNvPr>
            <p:cNvSpPr/>
            <p:nvPr/>
          </p:nvSpPr>
          <p:spPr>
            <a:xfrm>
              <a:off x="7578967" y="5007084"/>
              <a:ext cx="597795" cy="208331"/>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ysDash"/>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grpSp>
      <p:sp>
        <p:nvSpPr>
          <p:cNvPr id="12" name="Title 2">
            <a:extLst>
              <a:ext uri="{FF2B5EF4-FFF2-40B4-BE49-F238E27FC236}">
                <a16:creationId xmlns:a16="http://schemas.microsoft.com/office/drawing/2014/main" id="{54E11E86-D9DA-AE4D-B84A-5F86B24F0B36}"/>
              </a:ext>
            </a:extLst>
          </p:cNvPr>
          <p:cNvSpPr>
            <a:spLocks noGrp="1"/>
          </p:cNvSpPr>
          <p:nvPr>
            <p:ph type="title"/>
          </p:nvPr>
        </p:nvSpPr>
        <p:spPr/>
        <p:txBody>
          <a:bodyPr/>
          <a:lstStyle/>
          <a:p>
            <a:r>
              <a:rPr lang="en-US" dirty="0"/>
              <a:t>Projects can be a mechanism for funding product changes and improvements</a:t>
            </a:r>
            <a:endParaRPr lang="en-CA" dirty="0"/>
          </a:p>
        </p:txBody>
      </p:sp>
      <p:sp>
        <p:nvSpPr>
          <p:cNvPr id="77" name="TextBox 76">
            <a:extLst>
              <a:ext uri="{FF2B5EF4-FFF2-40B4-BE49-F238E27FC236}">
                <a16:creationId xmlns:a16="http://schemas.microsoft.com/office/drawing/2014/main" id="{28C7012F-D022-4175-B96D-64D2A9561F37}"/>
              </a:ext>
            </a:extLst>
          </p:cNvPr>
          <p:cNvSpPr txBox="1"/>
          <p:nvPr/>
        </p:nvSpPr>
        <p:spPr>
          <a:xfrm>
            <a:off x="9316893" y="1850471"/>
            <a:ext cx="2692073" cy="4462760"/>
          </a:xfrm>
          <a:prstGeom prst="rect">
            <a:avLst/>
          </a:prstGeom>
          <a:solidFill>
            <a:srgbClr val="F2F2F2"/>
          </a:solidFill>
        </p:spPr>
        <p:txBody>
          <a:bodyPr wrap="square" rtlCol="0" anchor="ctr" anchorCtr="0">
            <a:spAutoFit/>
          </a:bodyPr>
          <a:lstStyle/>
          <a:p>
            <a:pPr algn="ctr" defTabSz="914400">
              <a:spcBef>
                <a:spcPts val="1200"/>
              </a:spcBef>
            </a:pPr>
            <a:r>
              <a:rPr lang="en-US" sz="1800" b="1" dirty="0">
                <a:solidFill>
                  <a:srgbClr val="333333"/>
                </a:solidFill>
                <a:latin typeface="Roboto Condensed Light" panose="02000000000000000000" pitchFamily="2" charset="0"/>
                <a:ea typeface="Roboto Condensed Light" panose="02000000000000000000" pitchFamily="2" charset="0"/>
              </a:rPr>
              <a:t>Projects within</a:t>
            </a:r>
            <a:r>
              <a:rPr lang="en-US" sz="1800" dirty="0">
                <a:solidFill>
                  <a:srgbClr val="333333"/>
                </a:solidFill>
                <a:latin typeface="Roboto Condensed Light" panose="02000000000000000000" pitchFamily="2" charset="0"/>
                <a:ea typeface="Roboto Condensed Light" panose="02000000000000000000" pitchFamily="2" charset="0"/>
              </a:rPr>
              <a:t> </a:t>
            </a:r>
            <a:r>
              <a:rPr lang="en-US" sz="1800" b="1" dirty="0">
                <a:solidFill>
                  <a:srgbClr val="333333"/>
                </a:solidFill>
                <a:latin typeface="Roboto Condensed Light" panose="02000000000000000000" pitchFamily="2" charset="0"/>
                <a:ea typeface="Roboto Condensed Light" panose="02000000000000000000" pitchFamily="2" charset="0"/>
              </a:rPr>
              <a:t>products </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Regardless of whether you recognize yourself as a product-based or project-based shop, the same basic principles apply.</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You go through a period or periods of project-like development to build a version of an application or product. </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You also have parallel services along with your project development, which encompass the more product-based view. These may range from basic support and maintenance to full-fledged strategy teams, or services like sales and marketing. </a:t>
            </a:r>
            <a:endParaRPr lang="en-CA" sz="1400" dirty="0">
              <a:solidFill>
                <a:srgbClr val="333333"/>
              </a:solidFill>
              <a:latin typeface="Roboto Condensed Light" panose="02000000000000000000" pitchFamily="2" charset="0"/>
              <a:ea typeface="Roboto Condensed Light" panose="02000000000000000000" pitchFamily="2" charset="0"/>
            </a:endParaRPr>
          </a:p>
        </p:txBody>
      </p:sp>
      <p:sp>
        <p:nvSpPr>
          <p:cNvPr id="58" name="TextBox 57">
            <a:extLst>
              <a:ext uri="{FF2B5EF4-FFF2-40B4-BE49-F238E27FC236}">
                <a16:creationId xmlns:a16="http://schemas.microsoft.com/office/drawing/2014/main" id="{62D96D03-2FAD-466F-B095-39545B5B043D}"/>
              </a:ext>
            </a:extLst>
          </p:cNvPr>
          <p:cNvSpPr txBox="1"/>
          <p:nvPr/>
        </p:nvSpPr>
        <p:spPr>
          <a:xfrm rot="20978641">
            <a:off x="2596567" y="2251499"/>
            <a:ext cx="4847073" cy="702916"/>
          </a:xfrm>
          <a:prstGeom prst="rect">
            <a:avLst/>
          </a:prstGeom>
        </p:spPr>
        <p:txBody>
          <a:bodyPr wrap="square" rtlCol="0">
            <a:prstTxWarp prst="textArchUp">
              <a:avLst>
                <a:gd name="adj" fmla="val 10928305"/>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Continuous delivery of value</a:t>
            </a:r>
            <a:endParaRPr kumimoji="0" lang="en-CA" sz="1600" b="1"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grpSp>
        <p:nvGrpSpPr>
          <p:cNvPr id="3" name="Group 2">
            <a:extLst>
              <a:ext uri="{FF2B5EF4-FFF2-40B4-BE49-F238E27FC236}">
                <a16:creationId xmlns:a16="http://schemas.microsoft.com/office/drawing/2014/main" id="{C9D975FB-C52B-4BB6-8B0F-BE1248D94F7E}"/>
              </a:ext>
            </a:extLst>
          </p:cNvPr>
          <p:cNvGrpSpPr/>
          <p:nvPr/>
        </p:nvGrpSpPr>
        <p:grpSpPr>
          <a:xfrm>
            <a:off x="354105" y="2861698"/>
            <a:ext cx="2450422" cy="3818685"/>
            <a:chOff x="354105" y="2861698"/>
            <a:chExt cx="2450422" cy="3818685"/>
          </a:xfrm>
        </p:grpSpPr>
        <p:sp>
          <p:nvSpPr>
            <p:cNvPr id="52" name="Oval 51">
              <a:extLst>
                <a:ext uri="{FF2B5EF4-FFF2-40B4-BE49-F238E27FC236}">
                  <a16:creationId xmlns:a16="http://schemas.microsoft.com/office/drawing/2014/main" id="{790F22B0-182F-4148-81A8-474DEC12FCDD}"/>
                </a:ext>
              </a:extLst>
            </p:cNvPr>
            <p:cNvSpPr/>
            <p:nvPr/>
          </p:nvSpPr>
          <p:spPr>
            <a:xfrm>
              <a:off x="885133" y="3633473"/>
              <a:ext cx="116801" cy="118877"/>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53" name="Oval 52">
              <a:extLst>
                <a:ext uri="{FF2B5EF4-FFF2-40B4-BE49-F238E27FC236}">
                  <a16:creationId xmlns:a16="http://schemas.microsoft.com/office/drawing/2014/main" id="{30973F30-0627-4B32-A011-6EBCDD1CF5F7}"/>
                </a:ext>
              </a:extLst>
            </p:cNvPr>
            <p:cNvSpPr>
              <a:spLocks noChangeAspect="1"/>
            </p:cNvSpPr>
            <p:nvPr/>
          </p:nvSpPr>
          <p:spPr>
            <a:xfrm>
              <a:off x="1830869" y="3183857"/>
              <a:ext cx="185800" cy="189105"/>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55" name="Straight Arrow Connector 54">
              <a:extLst>
                <a:ext uri="{FF2B5EF4-FFF2-40B4-BE49-F238E27FC236}">
                  <a16:creationId xmlns:a16="http://schemas.microsoft.com/office/drawing/2014/main" id="{91EEAA55-8C7D-4792-8017-2EF0941D5FB8}"/>
                </a:ext>
              </a:extLst>
            </p:cNvPr>
            <p:cNvCxnSpPr>
              <a:cxnSpLocks/>
              <a:endCxn id="52" idx="4"/>
            </p:cNvCxnSpPr>
            <p:nvPr/>
          </p:nvCxnSpPr>
          <p:spPr>
            <a:xfrm flipH="1" flipV="1">
              <a:off x="943534" y="3752350"/>
              <a:ext cx="1307" cy="1318198"/>
            </a:xfrm>
            <a:prstGeom prst="straightConnector1">
              <a:avLst/>
            </a:prstGeom>
            <a:noFill/>
            <a:ln w="28575" cap="flat" cmpd="sng" algn="ctr">
              <a:solidFill>
                <a:srgbClr val="29475F">
                  <a:shade val="95000"/>
                  <a:satMod val="105000"/>
                </a:srgbClr>
              </a:solidFill>
              <a:prstDash val="dash"/>
              <a:tailEnd type="triangle"/>
            </a:ln>
            <a:effectLst/>
          </p:spPr>
        </p:cxnSp>
        <p:cxnSp>
          <p:nvCxnSpPr>
            <p:cNvPr id="56" name="Straight Arrow Connector 55">
              <a:extLst>
                <a:ext uri="{FF2B5EF4-FFF2-40B4-BE49-F238E27FC236}">
                  <a16:creationId xmlns:a16="http://schemas.microsoft.com/office/drawing/2014/main" id="{A2497FE2-9D34-4055-8E17-2E41522117BE}"/>
                </a:ext>
              </a:extLst>
            </p:cNvPr>
            <p:cNvCxnSpPr>
              <a:cxnSpLocks/>
              <a:endCxn id="53" idx="4"/>
            </p:cNvCxnSpPr>
            <p:nvPr/>
          </p:nvCxnSpPr>
          <p:spPr>
            <a:xfrm flipH="1" flipV="1">
              <a:off x="1923768" y="3372962"/>
              <a:ext cx="19359" cy="1749998"/>
            </a:xfrm>
            <a:prstGeom prst="straightConnector1">
              <a:avLst/>
            </a:prstGeom>
            <a:noFill/>
            <a:ln w="28575" cap="flat" cmpd="sng" algn="ctr">
              <a:solidFill>
                <a:srgbClr val="29475F">
                  <a:shade val="95000"/>
                  <a:satMod val="105000"/>
                </a:srgbClr>
              </a:solidFill>
              <a:prstDash val="dash"/>
              <a:tailEnd type="triangle"/>
            </a:ln>
            <a:effectLst/>
          </p:spPr>
        </p:cxnSp>
        <p:sp>
          <p:nvSpPr>
            <p:cNvPr id="59" name="Rectangle 58">
              <a:extLst>
                <a:ext uri="{FF2B5EF4-FFF2-40B4-BE49-F238E27FC236}">
                  <a16:creationId xmlns:a16="http://schemas.microsoft.com/office/drawing/2014/main" id="{166EBCF7-AAC9-4C8A-94E1-52A50B12B271}"/>
                </a:ext>
              </a:extLst>
            </p:cNvPr>
            <p:cNvSpPr/>
            <p:nvPr/>
          </p:nvSpPr>
          <p:spPr>
            <a:xfrm>
              <a:off x="1151920" y="3327441"/>
              <a:ext cx="227034" cy="49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60" name="Freeform 24">
              <a:extLst>
                <a:ext uri="{FF2B5EF4-FFF2-40B4-BE49-F238E27FC236}">
                  <a16:creationId xmlns:a16="http://schemas.microsoft.com/office/drawing/2014/main" id="{F9D6D034-CCE4-4EBC-A34F-545A48F38688}"/>
                </a:ext>
              </a:extLst>
            </p:cNvPr>
            <p:cNvSpPr/>
            <p:nvPr/>
          </p:nvSpPr>
          <p:spPr>
            <a:xfrm>
              <a:off x="478494" y="5310147"/>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Services</a:t>
              </a:r>
            </a:p>
          </p:txBody>
        </p:sp>
        <p:sp>
          <p:nvSpPr>
            <p:cNvPr id="61" name="Freeform 26">
              <a:extLst>
                <a:ext uri="{FF2B5EF4-FFF2-40B4-BE49-F238E27FC236}">
                  <a16:creationId xmlns:a16="http://schemas.microsoft.com/office/drawing/2014/main" id="{5D44AE07-A6B9-447A-AEBF-737C5F201D10}"/>
                </a:ext>
              </a:extLst>
            </p:cNvPr>
            <p:cNvSpPr/>
            <p:nvPr/>
          </p:nvSpPr>
          <p:spPr>
            <a:xfrm>
              <a:off x="467430" y="5070550"/>
              <a:ext cx="950508" cy="232196"/>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2" name="Shape 61">
              <a:extLst>
                <a:ext uri="{FF2B5EF4-FFF2-40B4-BE49-F238E27FC236}">
                  <a16:creationId xmlns:a16="http://schemas.microsoft.com/office/drawing/2014/main" id="{7C4386CC-A212-4F09-A600-02919053DF40}"/>
                </a:ext>
              </a:extLst>
            </p:cNvPr>
            <p:cNvSpPr/>
            <p:nvPr/>
          </p:nvSpPr>
          <p:spPr>
            <a:xfrm>
              <a:off x="554460" y="4690219"/>
              <a:ext cx="1785954" cy="1561683"/>
            </a:xfrm>
            <a:prstGeom prst="leftCircularArrow">
              <a:avLst>
                <a:gd name="adj1" fmla="val 5043"/>
                <a:gd name="adj2" fmla="val 649796"/>
                <a:gd name="adj3" fmla="val 2425306"/>
                <a:gd name="adj4" fmla="val 9024489"/>
                <a:gd name="adj5" fmla="val 5884"/>
              </a:avLst>
            </a:prstGeom>
            <a:solidFill>
              <a:srgbClr val="96B8D2">
                <a:tint val="60000"/>
                <a:hueOff val="0"/>
                <a:satOff val="0"/>
                <a:lumOff val="0"/>
                <a:alphaOff val="0"/>
              </a:srgbClr>
            </a:solidFill>
            <a:ln>
              <a:noFill/>
            </a:ln>
            <a:effectLst/>
          </p:spPr>
          <p:txBody>
            <a:bodyPr/>
            <a:lstStyle/>
            <a:p>
              <a:endParaRPr lang="en-US" dirty="0"/>
            </a:p>
          </p:txBody>
        </p:sp>
        <p:sp>
          <p:nvSpPr>
            <p:cNvPr id="63" name="Rounded Rectangle 34">
              <a:extLst>
                <a:ext uri="{FF2B5EF4-FFF2-40B4-BE49-F238E27FC236}">
                  <a16:creationId xmlns:a16="http://schemas.microsoft.com/office/drawing/2014/main" id="{65188686-A774-47C5-B7A5-30D3C07BF017}"/>
                </a:ext>
              </a:extLst>
            </p:cNvPr>
            <p:cNvSpPr/>
            <p:nvPr/>
          </p:nvSpPr>
          <p:spPr>
            <a:xfrm>
              <a:off x="354105" y="4611319"/>
              <a:ext cx="2450422" cy="2069064"/>
            </a:xfrm>
            <a:prstGeom prst="roundRect">
              <a:avLst/>
            </a:prstGeom>
            <a:noFill/>
            <a:ln w="38100" cap="flat" cmpd="sng" algn="ctr">
              <a:solidFill>
                <a:srgbClr val="F17926"/>
              </a:solidFill>
              <a:prstDash val="solid"/>
              <a:miter lim="800000"/>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rPr>
                <a:t>Project lifecycle</a:t>
              </a:r>
              <a:endParaRPr kumimoji="0" lang="en-CA"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endParaRPr>
            </a:p>
          </p:txBody>
        </p:sp>
        <p:sp>
          <p:nvSpPr>
            <p:cNvPr id="64" name="Freeform 24">
              <a:extLst>
                <a:ext uri="{FF2B5EF4-FFF2-40B4-BE49-F238E27FC236}">
                  <a16:creationId xmlns:a16="http://schemas.microsoft.com/office/drawing/2014/main" id="{7B2E672E-6DAD-4D2C-879B-5B0A1F4094E1}"/>
                </a:ext>
              </a:extLst>
            </p:cNvPr>
            <p:cNvSpPr/>
            <p:nvPr/>
          </p:nvSpPr>
          <p:spPr>
            <a:xfrm>
              <a:off x="1530658" y="5310147"/>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65" name="Freeform 26">
              <a:extLst>
                <a:ext uri="{FF2B5EF4-FFF2-40B4-BE49-F238E27FC236}">
                  <a16:creationId xmlns:a16="http://schemas.microsoft.com/office/drawing/2014/main" id="{85EFCB36-2E48-4D73-AEFC-9206F603D464}"/>
                </a:ext>
              </a:extLst>
            </p:cNvPr>
            <p:cNvSpPr/>
            <p:nvPr/>
          </p:nvSpPr>
          <p:spPr>
            <a:xfrm>
              <a:off x="1519594" y="5070549"/>
              <a:ext cx="946001" cy="197213"/>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6" name="Rectangle 65">
              <a:extLst>
                <a:ext uri="{FF2B5EF4-FFF2-40B4-BE49-F238E27FC236}">
                  <a16:creationId xmlns:a16="http://schemas.microsoft.com/office/drawing/2014/main" id="{B9DBF25C-C34D-46A0-8B1B-FC2FB1ADEEDF}"/>
                </a:ext>
              </a:extLst>
            </p:cNvPr>
            <p:cNvSpPr/>
            <p:nvPr/>
          </p:nvSpPr>
          <p:spPr>
            <a:xfrm>
              <a:off x="2194529" y="2861698"/>
              <a:ext cx="283568" cy="55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88" name="Freeform 18">
              <a:extLst>
                <a:ext uri="{FF2B5EF4-FFF2-40B4-BE49-F238E27FC236}">
                  <a16:creationId xmlns:a16="http://schemas.microsoft.com/office/drawing/2014/main" id="{D70056AF-EC47-4B1A-9F65-33623D8B57B1}"/>
                </a:ext>
              </a:extLst>
            </p:cNvPr>
            <p:cNvSpPr/>
            <p:nvPr/>
          </p:nvSpPr>
          <p:spPr>
            <a:xfrm>
              <a:off x="944841" y="4182339"/>
              <a:ext cx="808451" cy="351297"/>
            </a:xfrm>
            <a:custGeom>
              <a:avLst/>
              <a:gdLst>
                <a:gd name="connsiteX0" fmla="*/ 0 w 1622178"/>
                <a:gd name="connsiteY0" fmla="*/ 0 h 1257536"/>
                <a:gd name="connsiteX1" fmla="*/ 1622178 w 1622178"/>
                <a:gd name="connsiteY1" fmla="*/ 0 h 1257536"/>
                <a:gd name="connsiteX2" fmla="*/ 1622178 w 1622178"/>
                <a:gd name="connsiteY2" fmla="*/ 1257536 h 1257536"/>
                <a:gd name="connsiteX3" fmla="*/ 0 w 1622178"/>
                <a:gd name="connsiteY3" fmla="*/ 1257536 h 1257536"/>
                <a:gd name="connsiteX4" fmla="*/ 0 w 1622178"/>
                <a:gd name="connsiteY4" fmla="*/ 0 h 125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178" h="1257536">
                  <a:moveTo>
                    <a:pt x="0" y="0"/>
                  </a:moveTo>
                  <a:lnTo>
                    <a:pt x="1622178" y="0"/>
                  </a:lnTo>
                  <a:lnTo>
                    <a:pt x="1622178" y="1257536"/>
                  </a:lnTo>
                  <a:lnTo>
                    <a:pt x="0" y="1257536"/>
                  </a:lnTo>
                  <a:lnTo>
                    <a:pt x="0" y="0"/>
                  </a:lnTo>
                  <a:close/>
                </a:path>
              </a:pathLst>
            </a:custGeom>
            <a:noFill/>
            <a:ln>
              <a:noFill/>
            </a:ln>
            <a:effectLst/>
          </p:spPr>
          <p:txBody>
            <a:bodyPr spcFirstLastPara="0" vert="horz" wrap="square" lIns="95916"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sp>
          <p:nvSpPr>
            <p:cNvPr id="89" name="Freeform 20">
              <a:extLst>
                <a:ext uri="{FF2B5EF4-FFF2-40B4-BE49-F238E27FC236}">
                  <a16:creationId xmlns:a16="http://schemas.microsoft.com/office/drawing/2014/main" id="{764AFC5B-C6AB-42F9-A968-3950BB1029A1}"/>
                </a:ext>
              </a:extLst>
            </p:cNvPr>
            <p:cNvSpPr/>
            <p:nvPr/>
          </p:nvSpPr>
          <p:spPr>
            <a:xfrm>
              <a:off x="1855605" y="4180533"/>
              <a:ext cx="818615" cy="358656"/>
            </a:xfrm>
            <a:custGeom>
              <a:avLst/>
              <a:gdLst>
                <a:gd name="connsiteX0" fmla="*/ 0 w 1670913"/>
                <a:gd name="connsiteY0" fmla="*/ 0 h 2367127"/>
                <a:gd name="connsiteX1" fmla="*/ 1670913 w 1670913"/>
                <a:gd name="connsiteY1" fmla="*/ 0 h 2367127"/>
                <a:gd name="connsiteX2" fmla="*/ 1670913 w 1670913"/>
                <a:gd name="connsiteY2" fmla="*/ 2367127 h 2367127"/>
                <a:gd name="connsiteX3" fmla="*/ 0 w 1670913"/>
                <a:gd name="connsiteY3" fmla="*/ 2367127 h 2367127"/>
                <a:gd name="connsiteX4" fmla="*/ 0 w 1670913"/>
                <a:gd name="connsiteY4" fmla="*/ 0 h 236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2367127">
                  <a:moveTo>
                    <a:pt x="0" y="0"/>
                  </a:moveTo>
                  <a:lnTo>
                    <a:pt x="1670913" y="0"/>
                  </a:lnTo>
                  <a:lnTo>
                    <a:pt x="1670913" y="2367127"/>
                  </a:lnTo>
                  <a:lnTo>
                    <a:pt x="0" y="2367127"/>
                  </a:lnTo>
                  <a:lnTo>
                    <a:pt x="0" y="0"/>
                  </a:lnTo>
                  <a:close/>
                </a:path>
              </a:pathLst>
            </a:custGeom>
            <a:noFill/>
            <a:ln>
              <a:noFill/>
            </a:ln>
            <a:effectLst/>
          </p:spPr>
          <p:txBody>
            <a:bodyPr spcFirstLastPara="0" vert="horz" wrap="square" lIns="173387"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grpSp>
      <p:grpSp>
        <p:nvGrpSpPr>
          <p:cNvPr id="2" name="Group 1">
            <a:extLst>
              <a:ext uri="{FF2B5EF4-FFF2-40B4-BE49-F238E27FC236}">
                <a16:creationId xmlns:a16="http://schemas.microsoft.com/office/drawing/2014/main" id="{216EB124-239A-4A78-ADD2-5208BDF14AB2}"/>
              </a:ext>
            </a:extLst>
          </p:cNvPr>
          <p:cNvGrpSpPr/>
          <p:nvPr/>
        </p:nvGrpSpPr>
        <p:grpSpPr>
          <a:xfrm>
            <a:off x="2888327" y="2522764"/>
            <a:ext cx="2450422" cy="4157618"/>
            <a:chOff x="2888327" y="2522764"/>
            <a:chExt cx="2450422" cy="4157618"/>
          </a:xfrm>
        </p:grpSpPr>
        <p:sp>
          <p:nvSpPr>
            <p:cNvPr id="54" name="Oval 53">
              <a:extLst>
                <a:ext uri="{FF2B5EF4-FFF2-40B4-BE49-F238E27FC236}">
                  <a16:creationId xmlns:a16="http://schemas.microsoft.com/office/drawing/2014/main" id="{07367726-C6A5-4F1B-8A74-4FA29B51F0B5}"/>
                </a:ext>
              </a:extLst>
            </p:cNvPr>
            <p:cNvSpPr/>
            <p:nvPr/>
          </p:nvSpPr>
          <p:spPr>
            <a:xfrm>
              <a:off x="3316635" y="2701210"/>
              <a:ext cx="303957" cy="27591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57" name="Straight Arrow Connector 56">
              <a:extLst>
                <a:ext uri="{FF2B5EF4-FFF2-40B4-BE49-F238E27FC236}">
                  <a16:creationId xmlns:a16="http://schemas.microsoft.com/office/drawing/2014/main" id="{E43A78F3-35EA-42E0-9D79-8B4835FEBFAB}"/>
                </a:ext>
              </a:extLst>
            </p:cNvPr>
            <p:cNvCxnSpPr>
              <a:cxnSpLocks/>
              <a:endCxn id="54" idx="4"/>
            </p:cNvCxnSpPr>
            <p:nvPr/>
          </p:nvCxnSpPr>
          <p:spPr>
            <a:xfrm flipV="1">
              <a:off x="3455766" y="2977128"/>
              <a:ext cx="12847" cy="2084237"/>
            </a:xfrm>
            <a:prstGeom prst="straightConnector1">
              <a:avLst/>
            </a:prstGeom>
            <a:noFill/>
            <a:ln w="28575" cap="flat" cmpd="sng" algn="ctr">
              <a:solidFill>
                <a:srgbClr val="29475F">
                  <a:shade val="95000"/>
                  <a:satMod val="105000"/>
                </a:srgbClr>
              </a:solidFill>
              <a:prstDash val="dash"/>
              <a:tailEnd type="triangle"/>
            </a:ln>
            <a:effectLst/>
          </p:spPr>
        </p:cxnSp>
        <p:sp>
          <p:nvSpPr>
            <p:cNvPr id="67" name="Oval 66">
              <a:extLst>
                <a:ext uri="{FF2B5EF4-FFF2-40B4-BE49-F238E27FC236}">
                  <a16:creationId xmlns:a16="http://schemas.microsoft.com/office/drawing/2014/main" id="{95F0831A-08FB-4748-91E4-42BC1CDAB067}"/>
                </a:ext>
              </a:extLst>
            </p:cNvPr>
            <p:cNvSpPr/>
            <p:nvPr/>
          </p:nvSpPr>
          <p:spPr>
            <a:xfrm>
              <a:off x="4283236" y="2522764"/>
              <a:ext cx="303957" cy="27591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68" name="Straight Arrow Connector 67">
              <a:extLst>
                <a:ext uri="{FF2B5EF4-FFF2-40B4-BE49-F238E27FC236}">
                  <a16:creationId xmlns:a16="http://schemas.microsoft.com/office/drawing/2014/main" id="{F7DB4871-6079-46CC-A06D-451DF979092F}"/>
                </a:ext>
              </a:extLst>
            </p:cNvPr>
            <p:cNvCxnSpPr>
              <a:cxnSpLocks/>
              <a:endCxn id="67" idx="4"/>
            </p:cNvCxnSpPr>
            <p:nvPr/>
          </p:nvCxnSpPr>
          <p:spPr>
            <a:xfrm flipH="1" flipV="1">
              <a:off x="4435215" y="2798682"/>
              <a:ext cx="26798" cy="2268967"/>
            </a:xfrm>
            <a:prstGeom prst="straightConnector1">
              <a:avLst/>
            </a:prstGeom>
            <a:noFill/>
            <a:ln w="28575" cap="flat" cmpd="sng" algn="ctr">
              <a:solidFill>
                <a:srgbClr val="29475F">
                  <a:shade val="95000"/>
                  <a:satMod val="105000"/>
                </a:srgbClr>
              </a:solidFill>
              <a:prstDash val="dash"/>
              <a:tailEnd type="triangle"/>
            </a:ln>
            <a:effectLst/>
          </p:spPr>
        </p:cxnSp>
        <p:sp>
          <p:nvSpPr>
            <p:cNvPr id="78" name="Freeform 24">
              <a:extLst>
                <a:ext uri="{FF2B5EF4-FFF2-40B4-BE49-F238E27FC236}">
                  <a16:creationId xmlns:a16="http://schemas.microsoft.com/office/drawing/2014/main" id="{139D3D65-F0AE-43AB-9699-FA62739CBAE1}"/>
                </a:ext>
              </a:extLst>
            </p:cNvPr>
            <p:cNvSpPr/>
            <p:nvPr/>
          </p:nvSpPr>
          <p:spPr>
            <a:xfrm>
              <a:off x="3012716" y="5310146"/>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79" name="Freeform 26">
              <a:extLst>
                <a:ext uri="{FF2B5EF4-FFF2-40B4-BE49-F238E27FC236}">
                  <a16:creationId xmlns:a16="http://schemas.microsoft.com/office/drawing/2014/main" id="{5AF6E65B-39B9-4852-94B9-BFA71426D696}"/>
                </a:ext>
              </a:extLst>
            </p:cNvPr>
            <p:cNvSpPr/>
            <p:nvPr/>
          </p:nvSpPr>
          <p:spPr>
            <a:xfrm>
              <a:off x="3001652" y="5070548"/>
              <a:ext cx="950508" cy="239598"/>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80" name="Shape 79">
              <a:extLst>
                <a:ext uri="{FF2B5EF4-FFF2-40B4-BE49-F238E27FC236}">
                  <a16:creationId xmlns:a16="http://schemas.microsoft.com/office/drawing/2014/main" id="{84401261-D888-4AFA-BC33-3DA199048C3A}"/>
                </a:ext>
              </a:extLst>
            </p:cNvPr>
            <p:cNvSpPr/>
            <p:nvPr/>
          </p:nvSpPr>
          <p:spPr>
            <a:xfrm>
              <a:off x="3088682" y="4690218"/>
              <a:ext cx="1785954" cy="1561683"/>
            </a:xfrm>
            <a:prstGeom prst="leftCircularArrow">
              <a:avLst>
                <a:gd name="adj1" fmla="val 5043"/>
                <a:gd name="adj2" fmla="val 649796"/>
                <a:gd name="adj3" fmla="val 2425306"/>
                <a:gd name="adj4" fmla="val 9024489"/>
                <a:gd name="adj5" fmla="val 5884"/>
              </a:avLst>
            </a:prstGeom>
            <a:solidFill>
              <a:srgbClr val="96B8D2">
                <a:tint val="60000"/>
                <a:hueOff val="0"/>
                <a:satOff val="0"/>
                <a:lumOff val="0"/>
                <a:alphaOff val="0"/>
              </a:srgbClr>
            </a:solidFill>
            <a:ln>
              <a:noFill/>
            </a:ln>
            <a:effectLst/>
          </p:spPr>
          <p:txBody>
            <a:bodyPr/>
            <a:lstStyle/>
            <a:p>
              <a:endParaRPr lang="en-US" dirty="0"/>
            </a:p>
          </p:txBody>
        </p:sp>
        <p:sp>
          <p:nvSpPr>
            <p:cNvPr id="81" name="Rounded Rectangle 34">
              <a:extLst>
                <a:ext uri="{FF2B5EF4-FFF2-40B4-BE49-F238E27FC236}">
                  <a16:creationId xmlns:a16="http://schemas.microsoft.com/office/drawing/2014/main" id="{3A42A204-9968-4B34-A616-01F27D91F813}"/>
                </a:ext>
              </a:extLst>
            </p:cNvPr>
            <p:cNvSpPr/>
            <p:nvPr/>
          </p:nvSpPr>
          <p:spPr>
            <a:xfrm>
              <a:off x="2888327" y="4044914"/>
              <a:ext cx="2450422" cy="2635468"/>
            </a:xfrm>
            <a:prstGeom prst="roundRect">
              <a:avLst/>
            </a:prstGeom>
            <a:noFill/>
            <a:ln w="38100" cap="flat" cmpd="sng" algn="ctr">
              <a:solidFill>
                <a:schemeClr val="accent1"/>
              </a:solidFill>
              <a:prstDash val="solid"/>
              <a:miter lim="800000"/>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rPr>
                <a:t>Hybrid lifecycle</a:t>
              </a:r>
              <a:endParaRPr kumimoji="0" lang="en-CA"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endParaRPr>
            </a:p>
          </p:txBody>
        </p:sp>
        <p:sp>
          <p:nvSpPr>
            <p:cNvPr id="82" name="Freeform 24">
              <a:extLst>
                <a:ext uri="{FF2B5EF4-FFF2-40B4-BE49-F238E27FC236}">
                  <a16:creationId xmlns:a16="http://schemas.microsoft.com/office/drawing/2014/main" id="{85879097-67DD-4874-8772-ECBA0F90C2D4}"/>
                </a:ext>
              </a:extLst>
            </p:cNvPr>
            <p:cNvSpPr/>
            <p:nvPr/>
          </p:nvSpPr>
          <p:spPr>
            <a:xfrm>
              <a:off x="4064880" y="5310146"/>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83" name="Freeform 26">
              <a:extLst>
                <a:ext uri="{FF2B5EF4-FFF2-40B4-BE49-F238E27FC236}">
                  <a16:creationId xmlns:a16="http://schemas.microsoft.com/office/drawing/2014/main" id="{18301DD3-23FC-47FE-BFC6-56A3B5B26200}"/>
                </a:ext>
              </a:extLst>
            </p:cNvPr>
            <p:cNvSpPr/>
            <p:nvPr/>
          </p:nvSpPr>
          <p:spPr>
            <a:xfrm>
              <a:off x="4053816" y="5070548"/>
              <a:ext cx="954834" cy="239598"/>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90" name="Freeform 22">
              <a:extLst>
                <a:ext uri="{FF2B5EF4-FFF2-40B4-BE49-F238E27FC236}">
                  <a16:creationId xmlns:a16="http://schemas.microsoft.com/office/drawing/2014/main" id="{D1E6C852-6ED5-4C89-B383-D662AECB93F6}"/>
                </a:ext>
              </a:extLst>
            </p:cNvPr>
            <p:cNvSpPr/>
            <p:nvPr/>
          </p:nvSpPr>
          <p:spPr>
            <a:xfrm>
              <a:off x="3343212" y="3611635"/>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sp>
          <p:nvSpPr>
            <p:cNvPr id="91" name="Freeform 22">
              <a:extLst>
                <a:ext uri="{FF2B5EF4-FFF2-40B4-BE49-F238E27FC236}">
                  <a16:creationId xmlns:a16="http://schemas.microsoft.com/office/drawing/2014/main" id="{8AE4E386-0AA8-4783-A776-D8D280D687CC}"/>
                </a:ext>
              </a:extLst>
            </p:cNvPr>
            <p:cNvSpPr/>
            <p:nvPr/>
          </p:nvSpPr>
          <p:spPr>
            <a:xfrm>
              <a:off x="4310034" y="3603202"/>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grpSp>
      <p:grpSp>
        <p:nvGrpSpPr>
          <p:cNvPr id="84" name="Group 83">
            <a:extLst>
              <a:ext uri="{FF2B5EF4-FFF2-40B4-BE49-F238E27FC236}">
                <a16:creationId xmlns:a16="http://schemas.microsoft.com/office/drawing/2014/main" id="{9363E910-E949-4A5C-9C83-B6D8B869165B}"/>
              </a:ext>
            </a:extLst>
          </p:cNvPr>
          <p:cNvGrpSpPr/>
          <p:nvPr/>
        </p:nvGrpSpPr>
        <p:grpSpPr>
          <a:xfrm>
            <a:off x="3001910" y="4175124"/>
            <a:ext cx="5807517" cy="718453"/>
            <a:chOff x="5772615" y="3193464"/>
            <a:chExt cx="5502640" cy="749912"/>
          </a:xfrm>
          <a:solidFill>
            <a:schemeClr val="bg2"/>
          </a:solidFill>
        </p:grpSpPr>
        <p:sp>
          <p:nvSpPr>
            <p:cNvPr id="92" name="Arrow: Right 91">
              <a:extLst>
                <a:ext uri="{FF2B5EF4-FFF2-40B4-BE49-F238E27FC236}">
                  <a16:creationId xmlns:a16="http://schemas.microsoft.com/office/drawing/2014/main" id="{5AAF809B-F5D7-428C-9A4B-143464BA37BA}"/>
                </a:ext>
              </a:extLst>
            </p:cNvPr>
            <p:cNvSpPr/>
            <p:nvPr/>
          </p:nvSpPr>
          <p:spPr>
            <a:xfrm>
              <a:off x="5772615" y="3193464"/>
              <a:ext cx="5502640" cy="585620"/>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1" dirty="0">
                  <a:latin typeface="Roboto Condensed Light" panose="02000000000000000000" pitchFamily="2" charset="0"/>
                </a:rPr>
                <a:t>Product roadmap</a:t>
              </a:r>
              <a:endParaRPr lang="en-CA" sz="1600" b="1" dirty="0">
                <a:latin typeface="Roboto Condensed Light" panose="02000000000000000000" pitchFamily="2" charset="0"/>
              </a:endParaRPr>
            </a:p>
          </p:txBody>
        </p:sp>
        <p:sp>
          <p:nvSpPr>
            <p:cNvPr id="93" name="Freeform 26">
              <a:extLst>
                <a:ext uri="{FF2B5EF4-FFF2-40B4-BE49-F238E27FC236}">
                  <a16:creationId xmlns:a16="http://schemas.microsoft.com/office/drawing/2014/main" id="{1969AD0E-82C0-401F-8F60-318DF207CFC4}"/>
                </a:ext>
              </a:extLst>
            </p:cNvPr>
            <p:cNvSpPr/>
            <p:nvPr/>
          </p:nvSpPr>
          <p:spPr>
            <a:xfrm>
              <a:off x="5772615" y="3687241"/>
              <a:ext cx="5183585" cy="256135"/>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grpFill/>
            <a:ln w="25400" cap="flat" cmpd="sng" algn="ctr">
              <a:solidFill>
                <a:schemeClr val="accent1"/>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backlog</a:t>
              </a:r>
            </a:p>
          </p:txBody>
        </p:sp>
      </p:grpSp>
    </p:spTree>
    <p:extLst>
      <p:ext uri="{BB962C8B-B14F-4D97-AF65-F5344CB8AC3E}">
        <p14:creationId xmlns:p14="http://schemas.microsoft.com/office/powerpoint/2010/main" val="33237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1000"/>
                                        <p:tgtEl>
                                          <p:spTgt spid="8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06" y="544769"/>
            <a:ext cx="11496518" cy="1130188"/>
          </a:xfrm>
        </p:spPr>
        <p:txBody>
          <a:bodyPr/>
          <a:lstStyle/>
          <a:p>
            <a:r>
              <a:rPr lang="en-US" dirty="0"/>
              <a:t>While Agile and product are intertwined, they are not the same!</a:t>
            </a:r>
            <a:endParaRPr lang="en-CA" dirty="0"/>
          </a:p>
        </p:txBody>
      </p:sp>
      <p:sp>
        <p:nvSpPr>
          <p:cNvPr id="4" name="Text Placeholder 3">
            <a:extLst>
              <a:ext uri="{FF2B5EF4-FFF2-40B4-BE49-F238E27FC236}">
                <a16:creationId xmlns:a16="http://schemas.microsoft.com/office/drawing/2014/main" id="{B9BEA5DD-8814-4564-84C2-4C4724E93C15}"/>
              </a:ext>
            </a:extLst>
          </p:cNvPr>
          <p:cNvSpPr>
            <a:spLocks noGrp="1"/>
          </p:cNvSpPr>
          <p:nvPr>
            <p:ph type="body" sz="quarter" idx="11"/>
          </p:nvPr>
        </p:nvSpPr>
        <p:spPr>
          <a:xfrm>
            <a:off x="354105" y="1674957"/>
            <a:ext cx="11496518" cy="669978"/>
          </a:xfrm>
        </p:spPr>
        <p:txBody>
          <a:bodyPr/>
          <a:lstStyle/>
          <a:p>
            <a:r>
              <a:rPr lang="en-US" dirty="0"/>
              <a:t>Delivering products does not necessarily require an Agile mindset. However, Agile methods help facilitate the journey because product thinking is baked into them. </a:t>
            </a:r>
          </a:p>
          <a:p>
            <a:endParaRPr lang="en-CA" dirty="0"/>
          </a:p>
        </p:txBody>
      </p:sp>
      <p:grpSp>
        <p:nvGrpSpPr>
          <p:cNvPr id="49" name="Group 48">
            <a:extLst>
              <a:ext uri="{FF2B5EF4-FFF2-40B4-BE49-F238E27FC236}">
                <a16:creationId xmlns:a16="http://schemas.microsoft.com/office/drawing/2014/main" id="{6ECE08E2-E1AF-4903-948A-4AC0236183F9}"/>
              </a:ext>
            </a:extLst>
          </p:cNvPr>
          <p:cNvGrpSpPr/>
          <p:nvPr/>
        </p:nvGrpSpPr>
        <p:grpSpPr>
          <a:xfrm>
            <a:off x="1584375" y="2473032"/>
            <a:ext cx="9024838" cy="4042140"/>
            <a:chOff x="1583480" y="2200657"/>
            <a:chExt cx="9024838" cy="4042140"/>
          </a:xfrm>
        </p:grpSpPr>
        <p:sp>
          <p:nvSpPr>
            <p:cNvPr id="7" name="Rectangle 6">
              <a:extLst>
                <a:ext uri="{FF2B5EF4-FFF2-40B4-BE49-F238E27FC236}">
                  <a16:creationId xmlns:a16="http://schemas.microsoft.com/office/drawing/2014/main" id="{6C6F6DDA-229E-F042-9633-E8A8F7AF2D8B}"/>
                </a:ext>
              </a:extLst>
            </p:cNvPr>
            <p:cNvSpPr/>
            <p:nvPr/>
          </p:nvSpPr>
          <p:spPr>
            <a:xfrm>
              <a:off x="3627091" y="2200657"/>
              <a:ext cx="4351698" cy="400110"/>
            </a:xfrm>
            <a:prstGeom prst="rect">
              <a:avLst/>
            </a:prstGeom>
            <a:ln>
              <a:noFill/>
            </a:ln>
          </p:spPr>
          <p:txBody>
            <a:bodyPr wrap="square">
              <a:spAutoFit/>
            </a:bodyPr>
            <a:lstStyle/>
            <a:p>
              <a:pPr lvl="0" algn="ctr"/>
              <a:r>
                <a:rPr lang="en-US" sz="20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Product delivery maturity</a:t>
              </a:r>
              <a:endParaRPr lang="en-CA" sz="20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endParaRPr>
            </a:p>
          </p:txBody>
        </p:sp>
        <p:grpSp>
          <p:nvGrpSpPr>
            <p:cNvPr id="8" name="Group 7"/>
            <p:cNvGrpSpPr/>
            <p:nvPr/>
          </p:nvGrpSpPr>
          <p:grpSpPr>
            <a:xfrm>
              <a:off x="1583480" y="5034522"/>
              <a:ext cx="1554132" cy="1208275"/>
              <a:chOff x="1061171" y="3513085"/>
              <a:chExt cx="1247197" cy="967764"/>
            </a:xfrm>
          </p:grpSpPr>
          <p:graphicFrame>
            <p:nvGraphicFramePr>
              <p:cNvPr id="9" name="Diagram 8"/>
              <p:cNvGraphicFramePr/>
              <p:nvPr/>
            </p:nvGraphicFramePr>
            <p:xfrm>
              <a:off x="1423681" y="3513085"/>
              <a:ext cx="562897" cy="533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1DA5768E-C5EE-424A-9F0E-95529DC963C8}"/>
                  </a:ext>
                </a:extLst>
              </p:cNvPr>
              <p:cNvSpPr/>
              <p:nvPr/>
            </p:nvSpPr>
            <p:spPr>
              <a:xfrm>
                <a:off x="1061171" y="4012475"/>
                <a:ext cx="1247197" cy="468374"/>
              </a:xfrm>
              <a:prstGeom prst="rect">
                <a:avLst/>
              </a:prstGeom>
              <a:ln>
                <a:noFill/>
              </a:ln>
            </p:spPr>
            <p:txBody>
              <a:bodyPr wrap="squar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Waterfall/ </a:t>
                </a:r>
              </a:p>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Ad hoc</a:t>
                </a:r>
              </a:p>
            </p:txBody>
          </p:sp>
        </p:grpSp>
        <p:grpSp>
          <p:nvGrpSpPr>
            <p:cNvPr id="11" name="Group 10"/>
            <p:cNvGrpSpPr/>
            <p:nvPr/>
          </p:nvGrpSpPr>
          <p:grpSpPr>
            <a:xfrm>
              <a:off x="2736629" y="4173236"/>
              <a:ext cx="1087363" cy="787718"/>
              <a:chOff x="2103557" y="3524245"/>
              <a:chExt cx="872613" cy="630920"/>
            </a:xfrm>
          </p:grpSpPr>
          <p:sp>
            <p:nvSpPr>
              <p:cNvPr id="13" name="Rectangle 12">
                <a:extLst>
                  <a:ext uri="{FF2B5EF4-FFF2-40B4-BE49-F238E27FC236}">
                    <a16:creationId xmlns:a16="http://schemas.microsoft.com/office/drawing/2014/main" id="{1DA5768E-C5EE-424A-9F0E-95529DC963C8}"/>
                  </a:ext>
                </a:extLst>
              </p:cNvPr>
              <p:cNvSpPr/>
              <p:nvPr/>
            </p:nvSpPr>
            <p:spPr>
              <a:xfrm>
                <a:off x="2212986" y="3884001"/>
                <a:ext cx="653757" cy="271164"/>
              </a:xfrm>
              <a:prstGeom prst="rect">
                <a:avLst/>
              </a:prstGeom>
              <a:ln>
                <a:noFill/>
              </a:ln>
            </p:spPr>
            <p:txBody>
              <a:bodyPr wrap="non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Iterative</a:t>
                </a:r>
              </a:p>
            </p:txBody>
          </p:sp>
          <p:graphicFrame>
            <p:nvGraphicFramePr>
              <p:cNvPr id="12" name="Diagram 11"/>
              <p:cNvGraphicFramePr/>
              <p:nvPr/>
            </p:nvGraphicFramePr>
            <p:xfrm>
              <a:off x="2103557" y="3524245"/>
              <a:ext cx="872613" cy="4318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14" name="Group 13"/>
            <p:cNvGrpSpPr/>
            <p:nvPr/>
          </p:nvGrpSpPr>
          <p:grpSpPr>
            <a:xfrm>
              <a:off x="4226750" y="3535781"/>
              <a:ext cx="667562" cy="885482"/>
              <a:chOff x="3244537" y="3104534"/>
              <a:chExt cx="535721" cy="709224"/>
            </a:xfrm>
          </p:grpSpPr>
          <p:grpSp>
            <p:nvGrpSpPr>
              <p:cNvPr id="15" name="Group 14"/>
              <p:cNvGrpSpPr/>
              <p:nvPr/>
            </p:nvGrpSpPr>
            <p:grpSpPr>
              <a:xfrm rot="10800000">
                <a:off x="3244537" y="3104534"/>
                <a:ext cx="508928" cy="488267"/>
                <a:chOff x="3451015" y="3038096"/>
                <a:chExt cx="572943" cy="573071"/>
              </a:xfrm>
            </p:grpSpPr>
            <p:sp>
              <p:nvSpPr>
                <p:cNvPr id="20" name="Circular Arrow 19"/>
                <p:cNvSpPr/>
                <p:nvPr/>
              </p:nvSpPr>
              <p:spPr>
                <a:xfrm>
                  <a:off x="3451015" y="3038096"/>
                  <a:ext cx="572943" cy="573071"/>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1" name="Freeform 20"/>
                <p:cNvSpPr/>
                <p:nvPr/>
              </p:nvSpPr>
              <p:spPr>
                <a:xfrm>
                  <a:off x="3577541" y="3245548"/>
                  <a:ext cx="319708" cy="159829"/>
                </a:xfrm>
                <a:custGeom>
                  <a:avLst/>
                  <a:gdLst>
                    <a:gd name="connsiteX0" fmla="*/ 0 w 319708"/>
                    <a:gd name="connsiteY0" fmla="*/ 0 h 159829"/>
                    <a:gd name="connsiteX1" fmla="*/ 319708 w 319708"/>
                    <a:gd name="connsiteY1" fmla="*/ 0 h 159829"/>
                    <a:gd name="connsiteX2" fmla="*/ 319708 w 319708"/>
                    <a:gd name="connsiteY2" fmla="*/ 159829 h 159829"/>
                    <a:gd name="connsiteX3" fmla="*/ 0 w 319708"/>
                    <a:gd name="connsiteY3" fmla="*/ 159829 h 159829"/>
                    <a:gd name="connsiteX4" fmla="*/ 0 w 319708"/>
                    <a:gd name="connsiteY4" fmla="*/ 0 h 15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08" h="159829">
                      <a:moveTo>
                        <a:pt x="0" y="0"/>
                      </a:moveTo>
                      <a:lnTo>
                        <a:pt x="319708" y="0"/>
                      </a:lnTo>
                      <a:lnTo>
                        <a:pt x="319708" y="159829"/>
                      </a:lnTo>
                      <a:lnTo>
                        <a:pt x="0" y="1598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CA" sz="1200" dirty="0">
                      <a:solidFill>
                        <a:schemeClr val="accent3"/>
                      </a:solidFill>
                      <a:latin typeface="Roboto Condensed Light" panose="020B0604020202020204" charset="0"/>
                      <a:ea typeface="Roboto Condensed Light" panose="020B0604020202020204" charset="0"/>
                    </a:rPr>
                    <a:t> </a:t>
                  </a:r>
                </a:p>
              </p:txBody>
            </p:sp>
          </p:grpSp>
          <p:sp>
            <p:nvSpPr>
              <p:cNvPr id="16" name="Right Arrow 15"/>
              <p:cNvSpPr/>
              <p:nvPr/>
            </p:nvSpPr>
            <p:spPr>
              <a:xfrm>
                <a:off x="3271330" y="3502290"/>
                <a:ext cx="449935" cy="45719"/>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17" name="Rectangle 16"/>
              <p:cNvSpPr/>
              <p:nvPr/>
            </p:nvSpPr>
            <p:spPr>
              <a:xfrm>
                <a:off x="3480621" y="3355258"/>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18" name="Rectangle 17"/>
              <p:cNvSpPr/>
              <p:nvPr/>
            </p:nvSpPr>
            <p:spPr>
              <a:xfrm>
                <a:off x="3641075" y="3355258"/>
                <a:ext cx="139183" cy="10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19" name="Rectangle 18">
                <a:extLst>
                  <a:ext uri="{FF2B5EF4-FFF2-40B4-BE49-F238E27FC236}">
                    <a16:creationId xmlns:a16="http://schemas.microsoft.com/office/drawing/2014/main" id="{1DA5768E-C5EE-424A-9F0E-95529DC963C8}"/>
                  </a:ext>
                </a:extLst>
              </p:cNvPr>
              <p:cNvSpPr/>
              <p:nvPr/>
            </p:nvSpPr>
            <p:spPr>
              <a:xfrm>
                <a:off x="3269114" y="3542594"/>
                <a:ext cx="454362" cy="271164"/>
              </a:xfrm>
              <a:prstGeom prst="rect">
                <a:avLst/>
              </a:prstGeom>
              <a:ln>
                <a:noFill/>
              </a:ln>
            </p:spPr>
            <p:txBody>
              <a:bodyPr wrap="non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Agile</a:t>
                </a:r>
                <a:endParaRPr lang="en-CA" sz="12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endParaRPr>
              </a:p>
            </p:txBody>
          </p:sp>
        </p:grpSp>
        <p:grpSp>
          <p:nvGrpSpPr>
            <p:cNvPr id="22" name="Group 21"/>
            <p:cNvGrpSpPr/>
            <p:nvPr/>
          </p:nvGrpSpPr>
          <p:grpSpPr>
            <a:xfrm>
              <a:off x="4947036" y="2937786"/>
              <a:ext cx="1731218" cy="1186779"/>
              <a:chOff x="3721265" y="2816735"/>
              <a:chExt cx="1389310" cy="950547"/>
            </a:xfrm>
          </p:grpSpPr>
          <p:sp>
            <p:nvSpPr>
              <p:cNvPr id="23" name="Cross 22"/>
              <p:cNvSpPr/>
              <p:nvPr/>
            </p:nvSpPr>
            <p:spPr>
              <a:xfrm>
                <a:off x="4136923" y="2905432"/>
                <a:ext cx="530942" cy="51061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4" name="Rectangle 23"/>
              <p:cNvSpPr/>
              <p:nvPr/>
            </p:nvSpPr>
            <p:spPr>
              <a:xfrm flipH="1">
                <a:off x="4379534" y="2850116"/>
                <a:ext cx="45719" cy="687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5" name="Rectangle 24"/>
              <p:cNvSpPr/>
              <p:nvPr/>
            </p:nvSpPr>
            <p:spPr>
              <a:xfrm>
                <a:off x="3721265" y="3147675"/>
                <a:ext cx="1389310" cy="53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6" name="Rectangle 25"/>
              <p:cNvSpPr/>
              <p:nvPr/>
            </p:nvSpPr>
            <p:spPr>
              <a:xfrm>
                <a:off x="4109872" y="2910339"/>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7" name="Rectangle 26"/>
              <p:cNvSpPr/>
              <p:nvPr/>
            </p:nvSpPr>
            <p:spPr>
              <a:xfrm>
                <a:off x="4184357" y="2816735"/>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8" name="Rectangle 27"/>
              <p:cNvSpPr/>
              <p:nvPr/>
            </p:nvSpPr>
            <p:spPr>
              <a:xfrm>
                <a:off x="4026420" y="3053037"/>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9" name="Rectangle 28"/>
              <p:cNvSpPr/>
              <p:nvPr/>
            </p:nvSpPr>
            <p:spPr>
              <a:xfrm>
                <a:off x="4513263" y="3300470"/>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30" name="Rectangle 29"/>
              <p:cNvSpPr/>
              <p:nvPr/>
            </p:nvSpPr>
            <p:spPr>
              <a:xfrm>
                <a:off x="4611335" y="3194546"/>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31" name="Rectangle 30"/>
              <p:cNvSpPr/>
              <p:nvPr/>
            </p:nvSpPr>
            <p:spPr>
              <a:xfrm>
                <a:off x="4408912" y="3380924"/>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32" name="Rectangle 31">
                <a:extLst>
                  <a:ext uri="{FF2B5EF4-FFF2-40B4-BE49-F238E27FC236}">
                    <a16:creationId xmlns:a16="http://schemas.microsoft.com/office/drawing/2014/main" id="{1DA5768E-C5EE-424A-9F0E-95529DC963C8}"/>
                  </a:ext>
                </a:extLst>
              </p:cNvPr>
              <p:cNvSpPr/>
              <p:nvPr/>
            </p:nvSpPr>
            <p:spPr>
              <a:xfrm>
                <a:off x="4106414" y="3496118"/>
                <a:ext cx="619024" cy="271164"/>
              </a:xfrm>
              <a:prstGeom prst="rect">
                <a:avLst/>
              </a:prstGeom>
              <a:ln>
                <a:noFill/>
              </a:ln>
            </p:spPr>
            <p:txBody>
              <a:bodyPr wrap="none">
                <a:spAutoFit/>
              </a:bodyPr>
              <a:lstStyle/>
              <a:p>
                <a:pPr lvl="0" algn="ctr"/>
                <a:r>
                  <a:rPr lang="en-US"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DevOps</a:t>
                </a:r>
                <a:endParaRPr lang="en-CA" sz="12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endParaRPr>
              </a:p>
            </p:txBody>
          </p:sp>
        </p:grpSp>
        <p:grpSp>
          <p:nvGrpSpPr>
            <p:cNvPr id="33" name="Group 32"/>
            <p:cNvGrpSpPr/>
            <p:nvPr/>
          </p:nvGrpSpPr>
          <p:grpSpPr>
            <a:xfrm rot="16200000">
              <a:off x="6982854" y="2504197"/>
              <a:ext cx="637808" cy="1035050"/>
              <a:chOff x="6444342" y="1651531"/>
              <a:chExt cx="510850" cy="830632"/>
            </a:xfrm>
          </p:grpSpPr>
          <p:sp>
            <p:nvSpPr>
              <p:cNvPr id="34" name="Circular Arrow 33"/>
              <p:cNvSpPr/>
              <p:nvPr/>
            </p:nvSpPr>
            <p:spPr>
              <a:xfrm>
                <a:off x="6555387" y="1651531"/>
                <a:ext cx="399805" cy="399866"/>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5" name="Freeform 34"/>
              <p:cNvSpPr/>
              <p:nvPr/>
            </p:nvSpPr>
            <p:spPr>
              <a:xfrm>
                <a:off x="6643757" y="1795895"/>
                <a:ext cx="222164" cy="111055"/>
              </a:xfrm>
              <a:custGeom>
                <a:avLst/>
                <a:gdLst>
                  <a:gd name="connsiteX0" fmla="*/ 0 w 222164"/>
                  <a:gd name="connsiteY0" fmla="*/ 0 h 111055"/>
                  <a:gd name="connsiteX1" fmla="*/ 222164 w 222164"/>
                  <a:gd name="connsiteY1" fmla="*/ 0 h 111055"/>
                  <a:gd name="connsiteX2" fmla="*/ 222164 w 222164"/>
                  <a:gd name="connsiteY2" fmla="*/ 111055 h 111055"/>
                  <a:gd name="connsiteX3" fmla="*/ 0 w 222164"/>
                  <a:gd name="connsiteY3" fmla="*/ 111055 h 111055"/>
                  <a:gd name="connsiteX4" fmla="*/ 0 w 222164"/>
                  <a:gd name="connsiteY4" fmla="*/ 0 h 1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4" h="111055">
                    <a:moveTo>
                      <a:pt x="0" y="0"/>
                    </a:moveTo>
                    <a:lnTo>
                      <a:pt x="222164" y="0"/>
                    </a:lnTo>
                    <a:lnTo>
                      <a:pt x="222164" y="111055"/>
                    </a:lnTo>
                    <a:lnTo>
                      <a:pt x="0" y="1110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CA" sz="1000" dirty="0">
                    <a:latin typeface="Roboto Condensed Light" panose="020B0604020202020204" charset="0"/>
                    <a:ea typeface="Roboto Condensed Light" panose="020B0604020202020204" charset="0"/>
                  </a:rPr>
                  <a:t> </a:t>
                </a:r>
              </a:p>
            </p:txBody>
          </p:sp>
          <p:sp>
            <p:nvSpPr>
              <p:cNvPr id="36" name="Shape 35"/>
              <p:cNvSpPr/>
              <p:nvPr/>
            </p:nvSpPr>
            <p:spPr>
              <a:xfrm>
                <a:off x="6444342" y="1881284"/>
                <a:ext cx="399805" cy="399866"/>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7" name="Freeform 36"/>
              <p:cNvSpPr/>
              <p:nvPr/>
            </p:nvSpPr>
            <p:spPr>
              <a:xfrm>
                <a:off x="6533163" y="2026977"/>
                <a:ext cx="222164" cy="111055"/>
              </a:xfrm>
              <a:custGeom>
                <a:avLst/>
                <a:gdLst>
                  <a:gd name="connsiteX0" fmla="*/ 0 w 222164"/>
                  <a:gd name="connsiteY0" fmla="*/ 0 h 111055"/>
                  <a:gd name="connsiteX1" fmla="*/ 222164 w 222164"/>
                  <a:gd name="connsiteY1" fmla="*/ 0 h 111055"/>
                  <a:gd name="connsiteX2" fmla="*/ 222164 w 222164"/>
                  <a:gd name="connsiteY2" fmla="*/ 111055 h 111055"/>
                  <a:gd name="connsiteX3" fmla="*/ 0 w 222164"/>
                  <a:gd name="connsiteY3" fmla="*/ 111055 h 111055"/>
                  <a:gd name="connsiteX4" fmla="*/ 0 w 222164"/>
                  <a:gd name="connsiteY4" fmla="*/ 0 h 1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4" h="111055">
                    <a:moveTo>
                      <a:pt x="0" y="0"/>
                    </a:moveTo>
                    <a:lnTo>
                      <a:pt x="222164" y="0"/>
                    </a:lnTo>
                    <a:lnTo>
                      <a:pt x="222164" y="111055"/>
                    </a:lnTo>
                    <a:lnTo>
                      <a:pt x="0" y="1110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CA" sz="1000" dirty="0">
                    <a:latin typeface="Roboto Condensed Light" panose="020B0604020202020204" charset="0"/>
                    <a:ea typeface="Roboto Condensed Light" panose="020B0604020202020204" charset="0"/>
                  </a:rPr>
                  <a:t> </a:t>
                </a:r>
              </a:p>
            </p:txBody>
          </p:sp>
          <p:sp>
            <p:nvSpPr>
              <p:cNvPr id="38" name="Block Arc 37"/>
              <p:cNvSpPr/>
              <p:nvPr/>
            </p:nvSpPr>
            <p:spPr>
              <a:xfrm>
                <a:off x="6583843" y="2138531"/>
                <a:ext cx="343495" cy="343632"/>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9" name="Freeform 38"/>
              <p:cNvSpPr/>
              <p:nvPr/>
            </p:nvSpPr>
            <p:spPr>
              <a:xfrm>
                <a:off x="6644283" y="2258391"/>
                <a:ext cx="222164" cy="111055"/>
              </a:xfrm>
              <a:custGeom>
                <a:avLst/>
                <a:gdLst>
                  <a:gd name="connsiteX0" fmla="*/ 0 w 222164"/>
                  <a:gd name="connsiteY0" fmla="*/ 0 h 111055"/>
                  <a:gd name="connsiteX1" fmla="*/ 222164 w 222164"/>
                  <a:gd name="connsiteY1" fmla="*/ 0 h 111055"/>
                  <a:gd name="connsiteX2" fmla="*/ 222164 w 222164"/>
                  <a:gd name="connsiteY2" fmla="*/ 111055 h 111055"/>
                  <a:gd name="connsiteX3" fmla="*/ 0 w 222164"/>
                  <a:gd name="connsiteY3" fmla="*/ 111055 h 111055"/>
                  <a:gd name="connsiteX4" fmla="*/ 0 w 222164"/>
                  <a:gd name="connsiteY4" fmla="*/ 0 h 1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4" h="111055">
                    <a:moveTo>
                      <a:pt x="0" y="0"/>
                    </a:moveTo>
                    <a:lnTo>
                      <a:pt x="222164" y="0"/>
                    </a:lnTo>
                    <a:lnTo>
                      <a:pt x="222164" y="111055"/>
                    </a:lnTo>
                    <a:lnTo>
                      <a:pt x="0" y="1110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CA" sz="1000" dirty="0">
                    <a:latin typeface="Roboto Condensed Light" panose="020B0604020202020204" charset="0"/>
                    <a:ea typeface="Roboto Condensed Light" panose="020B0604020202020204" charset="0"/>
                  </a:rPr>
                  <a:t> </a:t>
                </a:r>
              </a:p>
            </p:txBody>
          </p:sp>
        </p:grpSp>
        <p:sp>
          <p:nvSpPr>
            <p:cNvPr id="40" name="Rectangle 39">
              <a:extLst>
                <a:ext uri="{FF2B5EF4-FFF2-40B4-BE49-F238E27FC236}">
                  <a16:creationId xmlns:a16="http://schemas.microsoft.com/office/drawing/2014/main" id="{1DA5768E-C5EE-424A-9F0E-95529DC963C8}"/>
                </a:ext>
              </a:extLst>
            </p:cNvPr>
            <p:cNvSpPr/>
            <p:nvPr/>
          </p:nvSpPr>
          <p:spPr>
            <a:xfrm>
              <a:off x="6293316" y="3293339"/>
              <a:ext cx="2016899" cy="584775"/>
            </a:xfrm>
            <a:prstGeom prst="rect">
              <a:avLst/>
            </a:prstGeom>
            <a:ln>
              <a:noFill/>
            </a:ln>
          </p:spPr>
          <p:txBody>
            <a:bodyPr wrap="non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Continuous integration </a:t>
              </a:r>
            </a:p>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and delivery</a:t>
              </a:r>
            </a:p>
          </p:txBody>
        </p:sp>
        <p:sp>
          <p:nvSpPr>
            <p:cNvPr id="42" name="Freeform 41"/>
            <p:cNvSpPr/>
            <p:nvPr/>
          </p:nvSpPr>
          <p:spPr>
            <a:xfrm>
              <a:off x="2736629" y="3685713"/>
              <a:ext cx="6673506" cy="1849243"/>
            </a:xfrm>
            <a:custGeom>
              <a:avLst/>
              <a:gdLst>
                <a:gd name="connsiteX0" fmla="*/ 0 w 4564626"/>
                <a:gd name="connsiteY0" fmla="*/ 2042652 h 2042652"/>
                <a:gd name="connsiteX1" fmla="*/ 1858297 w 4564626"/>
                <a:gd name="connsiteY1" fmla="*/ 789039 h 2042652"/>
                <a:gd name="connsiteX2" fmla="*/ 4564626 w 4564626"/>
                <a:gd name="connsiteY2" fmla="*/ 0 h 2042652"/>
              </a:gdLst>
              <a:ahLst/>
              <a:cxnLst>
                <a:cxn ang="0">
                  <a:pos x="connsiteX0" y="connsiteY0"/>
                </a:cxn>
                <a:cxn ang="0">
                  <a:pos x="connsiteX1" y="connsiteY1"/>
                </a:cxn>
                <a:cxn ang="0">
                  <a:pos x="connsiteX2" y="connsiteY2"/>
                </a:cxn>
              </a:cxnLst>
              <a:rect l="l" t="t" r="r" b="b"/>
              <a:pathLst>
                <a:path w="4564626" h="2042652">
                  <a:moveTo>
                    <a:pt x="0" y="2042652"/>
                  </a:moveTo>
                  <a:cubicBezTo>
                    <a:pt x="548763" y="1586066"/>
                    <a:pt x="1097526" y="1129481"/>
                    <a:pt x="1858297" y="789039"/>
                  </a:cubicBezTo>
                  <a:cubicBezTo>
                    <a:pt x="2619068" y="448597"/>
                    <a:pt x="4103739" y="131506"/>
                    <a:pt x="4564626" y="0"/>
                  </a:cubicBezTo>
                </a:path>
              </a:pathLst>
            </a:custGeom>
            <a:noFill/>
            <a:ln w="63500" cap="rnd">
              <a:solidFill>
                <a:srgbClr val="6293BB"/>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latin typeface="Roboto Condensed Light" panose="020B0604020202020204" charset="0"/>
                <a:ea typeface="Roboto Condensed Light" panose="020B0604020202020204" charset="0"/>
              </a:endParaRPr>
            </a:p>
          </p:txBody>
        </p:sp>
        <p:sp>
          <p:nvSpPr>
            <p:cNvPr id="43" name="Line Callout 2 (No Border) 42"/>
            <p:cNvSpPr/>
            <p:nvPr/>
          </p:nvSpPr>
          <p:spPr>
            <a:xfrm>
              <a:off x="3635871" y="5775383"/>
              <a:ext cx="1996483" cy="417116"/>
            </a:xfrm>
            <a:prstGeom prst="callout2">
              <a:avLst>
                <a:gd name="adj1" fmla="val 18750"/>
                <a:gd name="adj2" fmla="val -8333"/>
                <a:gd name="adj3" fmla="val 18750"/>
                <a:gd name="adj4" fmla="val -16667"/>
                <a:gd name="adj5" fmla="val -22338"/>
                <a:gd name="adj6" fmla="val -43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Stability</a:t>
              </a:r>
            </a:p>
          </p:txBody>
        </p:sp>
        <p:sp>
          <p:nvSpPr>
            <p:cNvPr id="44" name="Line Callout 2 (No Border) 43"/>
            <p:cNvSpPr/>
            <p:nvPr/>
          </p:nvSpPr>
          <p:spPr>
            <a:xfrm>
              <a:off x="4659394" y="5324179"/>
              <a:ext cx="1996483" cy="417116"/>
            </a:xfrm>
            <a:prstGeom prst="callout2">
              <a:avLst>
                <a:gd name="adj1" fmla="val 18750"/>
                <a:gd name="adj2" fmla="val -8333"/>
                <a:gd name="adj3" fmla="val 18750"/>
                <a:gd name="adj4" fmla="val -16667"/>
                <a:gd name="adj5" fmla="val -52526"/>
                <a:gd name="adj6" fmla="val -420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Stakeholder value</a:t>
              </a:r>
            </a:p>
          </p:txBody>
        </p:sp>
        <p:sp>
          <p:nvSpPr>
            <p:cNvPr id="45" name="Line Callout 2 (No Border) 44"/>
            <p:cNvSpPr/>
            <p:nvPr/>
          </p:nvSpPr>
          <p:spPr>
            <a:xfrm>
              <a:off x="5933945" y="4875218"/>
              <a:ext cx="1996483" cy="417116"/>
            </a:xfrm>
            <a:prstGeom prst="callout2">
              <a:avLst>
                <a:gd name="adj1" fmla="val 18750"/>
                <a:gd name="adj2" fmla="val -8333"/>
                <a:gd name="adj3" fmla="val 18750"/>
                <a:gd name="adj4" fmla="val -16667"/>
                <a:gd name="adj5" fmla="val -70638"/>
                <a:gd name="adj6" fmla="val -39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ROI</a:t>
              </a:r>
            </a:p>
          </p:txBody>
        </p:sp>
        <p:sp>
          <p:nvSpPr>
            <p:cNvPr id="46" name="Line Callout 2 (No Border) 45"/>
            <p:cNvSpPr/>
            <p:nvPr/>
          </p:nvSpPr>
          <p:spPr>
            <a:xfrm>
              <a:off x="7301758" y="4413841"/>
              <a:ext cx="1996483" cy="417116"/>
            </a:xfrm>
            <a:prstGeom prst="callout2">
              <a:avLst>
                <a:gd name="adj1" fmla="val 18750"/>
                <a:gd name="adj2" fmla="val -8333"/>
                <a:gd name="adj3" fmla="val 18750"/>
                <a:gd name="adj4" fmla="val -16667"/>
                <a:gd name="adj5" fmla="val -36426"/>
                <a:gd name="adj6" fmla="val -42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Efficiency</a:t>
              </a:r>
            </a:p>
          </p:txBody>
        </p:sp>
        <p:sp>
          <p:nvSpPr>
            <p:cNvPr id="47" name="Line Callout 2 (No Border) 46"/>
            <p:cNvSpPr/>
            <p:nvPr/>
          </p:nvSpPr>
          <p:spPr>
            <a:xfrm>
              <a:off x="8611835" y="3967359"/>
              <a:ext cx="1996483" cy="417116"/>
            </a:xfrm>
            <a:prstGeom prst="callout2">
              <a:avLst>
                <a:gd name="adj1" fmla="val 18750"/>
                <a:gd name="adj2" fmla="val -8333"/>
                <a:gd name="adj3" fmla="val 18750"/>
                <a:gd name="adj4" fmla="val -16667"/>
                <a:gd name="adj5" fmla="val 9861"/>
                <a:gd name="adj6" fmla="val -30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Throughput</a:t>
              </a:r>
            </a:p>
          </p:txBody>
        </p:sp>
        <p:cxnSp>
          <p:nvCxnSpPr>
            <p:cNvPr id="53" name="Straight Arrow Connector 52">
              <a:extLst>
                <a:ext uri="{FF2B5EF4-FFF2-40B4-BE49-F238E27FC236}">
                  <a16:creationId xmlns:a16="http://schemas.microsoft.com/office/drawing/2014/main" id="{395CF8C1-11E5-45CC-9E27-133B98BF33AD}"/>
                </a:ext>
              </a:extLst>
            </p:cNvPr>
            <p:cNvCxnSpPr>
              <a:cxnSpLocks/>
            </p:cNvCxnSpPr>
            <p:nvPr/>
          </p:nvCxnSpPr>
          <p:spPr>
            <a:xfrm flipV="1">
              <a:off x="2207295" y="2569221"/>
              <a:ext cx="7345922" cy="1"/>
            </a:xfrm>
            <a:prstGeom prst="straightConnector1">
              <a:avLst/>
            </a:prstGeom>
            <a:ln w="63500" cap="rnd">
              <a:solidFill>
                <a:schemeClr val="accent4">
                  <a:lumMod val="75000"/>
                </a:schemeClr>
              </a:solidFill>
              <a:headEnd type="none"/>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297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9E69-60B8-4D62-A5A1-697400398718}"/>
              </a:ext>
            </a:extLst>
          </p:cNvPr>
          <p:cNvSpPr>
            <a:spLocks noGrp="1"/>
          </p:cNvSpPr>
          <p:nvPr>
            <p:ph type="title"/>
          </p:nvPr>
        </p:nvSpPr>
        <p:spPr>
          <a:xfrm>
            <a:off x="354106" y="544769"/>
            <a:ext cx="11590796" cy="1130188"/>
          </a:xfrm>
        </p:spPr>
        <p:txBody>
          <a:bodyPr/>
          <a:lstStyle/>
          <a:p>
            <a:r>
              <a:rPr lang="en-US" dirty="0">
                <a:solidFill>
                  <a:srgbClr val="4A4A4A"/>
                </a:solidFill>
              </a:rPr>
              <a:t>Product roadmaps guide delivery and communicate your strategy</a:t>
            </a:r>
            <a:endParaRPr lang="en-CA" dirty="0">
              <a:solidFill>
                <a:srgbClr val="4A4A4A"/>
              </a:solidFill>
            </a:endParaRPr>
          </a:p>
        </p:txBody>
      </p:sp>
      <p:sp>
        <p:nvSpPr>
          <p:cNvPr id="3" name="Text Placeholder 2">
            <a:extLst>
              <a:ext uri="{FF2B5EF4-FFF2-40B4-BE49-F238E27FC236}">
                <a16:creationId xmlns:a16="http://schemas.microsoft.com/office/drawing/2014/main" id="{066329BD-2B25-4B6A-90DF-308FE46F3F89}"/>
              </a:ext>
            </a:extLst>
          </p:cNvPr>
          <p:cNvSpPr>
            <a:spLocks noGrp="1"/>
          </p:cNvSpPr>
          <p:nvPr>
            <p:ph type="body" sz="quarter" idx="11"/>
          </p:nvPr>
        </p:nvSpPr>
        <p:spPr>
          <a:xfrm>
            <a:off x="354105" y="1674956"/>
            <a:ext cx="11590796" cy="1078189"/>
          </a:xfrm>
        </p:spPr>
        <p:txBody>
          <a:bodyPr/>
          <a:lstStyle/>
          <a:p>
            <a:r>
              <a:rPr lang="en-US" sz="1800" dirty="0"/>
              <a:t>In </a:t>
            </a:r>
            <a:r>
              <a:rPr lang="en-US" sz="1800" i="1" dirty="0">
                <a:hlinkClick r:id="rId3"/>
              </a:rPr>
              <a:t>Deliver on Your Digital Product Vision</a:t>
            </a:r>
            <a:r>
              <a:rPr lang="en-US" sz="1800" dirty="0"/>
              <a:t>, we demonstrate how the product roadmap is core to value realization. The product roadmap is your communicated path, and as a product owner you use it to align teams and changes to your defined goals while aligning your product to enterprise goals and strategy.</a:t>
            </a:r>
          </a:p>
        </p:txBody>
      </p:sp>
      <p:grpSp>
        <p:nvGrpSpPr>
          <p:cNvPr id="186" name="Group 185">
            <a:extLst>
              <a:ext uri="{FF2B5EF4-FFF2-40B4-BE49-F238E27FC236}">
                <a16:creationId xmlns:a16="http://schemas.microsoft.com/office/drawing/2014/main" id="{5A87BA01-C1AF-4797-B60D-355AC4CCDDB9}"/>
              </a:ext>
            </a:extLst>
          </p:cNvPr>
          <p:cNvGrpSpPr/>
          <p:nvPr/>
        </p:nvGrpSpPr>
        <p:grpSpPr>
          <a:xfrm>
            <a:off x="8618005" y="3075658"/>
            <a:ext cx="3098478" cy="2707831"/>
            <a:chOff x="8515294" y="2711794"/>
            <a:chExt cx="3522393" cy="3284380"/>
          </a:xfrm>
        </p:grpSpPr>
        <p:sp>
          <p:nvSpPr>
            <p:cNvPr id="188" name="Rectangle 187">
              <a:extLst>
                <a:ext uri="{FF2B5EF4-FFF2-40B4-BE49-F238E27FC236}">
                  <a16:creationId xmlns:a16="http://schemas.microsoft.com/office/drawing/2014/main" id="{DCA8C990-4CBA-49F3-BC59-77CEF227782F}"/>
                </a:ext>
              </a:extLst>
            </p:cNvPr>
            <p:cNvSpPr/>
            <p:nvPr/>
          </p:nvSpPr>
          <p:spPr>
            <a:xfrm>
              <a:off x="8525637" y="2726200"/>
              <a:ext cx="3512050" cy="3269603"/>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Montserrat Medium" panose="00000600000000000000" pitchFamily="2" charset="0"/>
                  <a:ea typeface="Roboto Condensed Light" panose="02000000000000000000" pitchFamily="2" charset="0"/>
                </a:rPr>
                <a:t>Info-Tech Insight</a:t>
              </a:r>
            </a:p>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The quality of your product backlog – and your ability to realize business value from your delivery pipeline – is directly related to the input, content, and prioritization of items in your product roadmap.</a:t>
              </a:r>
              <a:endParaRPr kumimoji="0" lang="en-US" sz="16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endParaRPr>
            </a:p>
          </p:txBody>
        </p:sp>
        <p:sp>
          <p:nvSpPr>
            <p:cNvPr id="189" name="Rectangle 188">
              <a:extLst>
                <a:ext uri="{FF2B5EF4-FFF2-40B4-BE49-F238E27FC236}">
                  <a16:creationId xmlns:a16="http://schemas.microsoft.com/office/drawing/2014/main" id="{F1CDC4F8-DD61-4543-BD0B-3E5EAA775DF1}"/>
                </a:ext>
              </a:extLst>
            </p:cNvPr>
            <p:cNvSpPr/>
            <p:nvPr/>
          </p:nvSpPr>
          <p:spPr>
            <a:xfrm>
              <a:off x="8515294" y="2711794"/>
              <a:ext cx="3512850" cy="3284380"/>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grpSp>
        <p:nvGrpSpPr>
          <p:cNvPr id="6" name="Group 5">
            <a:extLst>
              <a:ext uri="{FF2B5EF4-FFF2-40B4-BE49-F238E27FC236}">
                <a16:creationId xmlns:a16="http://schemas.microsoft.com/office/drawing/2014/main" id="{A0D91C31-D5B5-4127-A33A-E8E5B7B25898}"/>
              </a:ext>
            </a:extLst>
          </p:cNvPr>
          <p:cNvGrpSpPr/>
          <p:nvPr/>
        </p:nvGrpSpPr>
        <p:grpSpPr>
          <a:xfrm>
            <a:off x="354105" y="3121173"/>
            <a:ext cx="7886880" cy="3420050"/>
            <a:chOff x="371478" y="2654448"/>
            <a:chExt cx="7886880" cy="3420050"/>
          </a:xfrm>
        </p:grpSpPr>
        <p:grpSp>
          <p:nvGrpSpPr>
            <p:cNvPr id="5" name="Group 4">
              <a:extLst>
                <a:ext uri="{FF2B5EF4-FFF2-40B4-BE49-F238E27FC236}">
                  <a16:creationId xmlns:a16="http://schemas.microsoft.com/office/drawing/2014/main" id="{FBA34A00-A8C0-4AEE-8CDE-CA64EF4DACAF}"/>
                </a:ext>
              </a:extLst>
            </p:cNvPr>
            <p:cNvGrpSpPr/>
            <p:nvPr/>
          </p:nvGrpSpPr>
          <p:grpSpPr>
            <a:xfrm>
              <a:off x="371478" y="2654448"/>
              <a:ext cx="7886880" cy="3420050"/>
              <a:chOff x="371478" y="2654448"/>
              <a:chExt cx="7886880" cy="3420050"/>
            </a:xfrm>
          </p:grpSpPr>
          <p:grpSp>
            <p:nvGrpSpPr>
              <p:cNvPr id="125" name="Group 124">
                <a:extLst>
                  <a:ext uri="{FF2B5EF4-FFF2-40B4-BE49-F238E27FC236}">
                    <a16:creationId xmlns:a16="http://schemas.microsoft.com/office/drawing/2014/main" id="{85F3E6AA-55EC-4877-BFE9-CF1AE4F23F4B}"/>
                  </a:ext>
                </a:extLst>
              </p:cNvPr>
              <p:cNvGrpSpPr/>
              <p:nvPr/>
            </p:nvGrpSpPr>
            <p:grpSpPr>
              <a:xfrm>
                <a:off x="371478" y="2654448"/>
                <a:ext cx="7886880" cy="3420050"/>
                <a:chOff x="402770" y="1261783"/>
                <a:chExt cx="9011449" cy="3907703"/>
              </a:xfrm>
            </p:grpSpPr>
            <p:sp>
              <p:nvSpPr>
                <p:cNvPr id="126" name="Pentagon 79">
                  <a:extLst>
                    <a:ext uri="{FF2B5EF4-FFF2-40B4-BE49-F238E27FC236}">
                      <a16:creationId xmlns:a16="http://schemas.microsoft.com/office/drawing/2014/main" id="{F3650103-A232-4758-9089-1FEAFD61BCBA}"/>
                    </a:ext>
                  </a:extLst>
                </p:cNvPr>
                <p:cNvSpPr/>
                <p:nvPr/>
              </p:nvSpPr>
              <p:spPr>
                <a:xfrm>
                  <a:off x="4604451" y="2840276"/>
                  <a:ext cx="2838704" cy="756636"/>
                </a:xfrm>
                <a:prstGeom prst="homePlate">
                  <a:avLst/>
                </a:prstGeom>
                <a:solidFill>
                  <a:srgbClr val="FFFFFF"/>
                </a:solidFill>
                <a:ln w="25400" cap="flat" cmpd="sng" algn="ctr">
                  <a:solidFill>
                    <a:srgbClr val="B0C53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sp>
              <p:nvSpPr>
                <p:cNvPr id="127" name="Oval 126">
                  <a:extLst>
                    <a:ext uri="{FF2B5EF4-FFF2-40B4-BE49-F238E27FC236}">
                      <a16:creationId xmlns:a16="http://schemas.microsoft.com/office/drawing/2014/main" id="{7FDF91F7-7F3F-4A79-BAE1-077116E7220B}"/>
                    </a:ext>
                  </a:extLst>
                </p:cNvPr>
                <p:cNvSpPr/>
                <p:nvPr/>
              </p:nvSpPr>
              <p:spPr>
                <a:xfrm>
                  <a:off x="6823315"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8" name="Oval 127">
                  <a:extLst>
                    <a:ext uri="{FF2B5EF4-FFF2-40B4-BE49-F238E27FC236}">
                      <a16:creationId xmlns:a16="http://schemas.microsoft.com/office/drawing/2014/main" id="{94A189CE-9443-42A7-BDB7-7EBCE44F3799}"/>
                    </a:ext>
                  </a:extLst>
                </p:cNvPr>
                <p:cNvSpPr/>
                <p:nvPr/>
              </p:nvSpPr>
              <p:spPr>
                <a:xfrm>
                  <a:off x="6443851"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9" name="Oval 128">
                  <a:extLst>
                    <a:ext uri="{FF2B5EF4-FFF2-40B4-BE49-F238E27FC236}">
                      <a16:creationId xmlns:a16="http://schemas.microsoft.com/office/drawing/2014/main" id="{5D6A836B-0D05-47D4-A563-037434A817CE}"/>
                    </a:ext>
                  </a:extLst>
                </p:cNvPr>
                <p:cNvSpPr/>
                <p:nvPr/>
              </p:nvSpPr>
              <p:spPr>
                <a:xfrm>
                  <a:off x="6064389"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0" name="Oval 129">
                  <a:extLst>
                    <a:ext uri="{FF2B5EF4-FFF2-40B4-BE49-F238E27FC236}">
                      <a16:creationId xmlns:a16="http://schemas.microsoft.com/office/drawing/2014/main" id="{C4AA1ACA-997B-454A-BE35-842B90026F8C}"/>
                    </a:ext>
                  </a:extLst>
                </p:cNvPr>
                <p:cNvSpPr/>
                <p:nvPr/>
              </p:nvSpPr>
              <p:spPr>
                <a:xfrm>
                  <a:off x="5684927"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1" name="Oval 130">
                  <a:extLst>
                    <a:ext uri="{FF2B5EF4-FFF2-40B4-BE49-F238E27FC236}">
                      <a16:creationId xmlns:a16="http://schemas.microsoft.com/office/drawing/2014/main" id="{507AF6D4-F206-4AFC-8A0A-D1AEAFC4E14D}"/>
                    </a:ext>
                  </a:extLst>
                </p:cNvPr>
                <p:cNvSpPr/>
                <p:nvPr/>
              </p:nvSpPr>
              <p:spPr>
                <a:xfrm>
                  <a:off x="5305465"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2" name="Oval 131">
                  <a:extLst>
                    <a:ext uri="{FF2B5EF4-FFF2-40B4-BE49-F238E27FC236}">
                      <a16:creationId xmlns:a16="http://schemas.microsoft.com/office/drawing/2014/main" id="{154658F3-7077-48C3-BE45-52079DE91573}"/>
                    </a:ext>
                  </a:extLst>
                </p:cNvPr>
                <p:cNvSpPr/>
                <p:nvPr/>
              </p:nvSpPr>
              <p:spPr>
                <a:xfrm>
                  <a:off x="4926291" y="3127671"/>
                  <a:ext cx="186704" cy="18184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3" name="Freeform 86">
                  <a:extLst>
                    <a:ext uri="{FF2B5EF4-FFF2-40B4-BE49-F238E27FC236}">
                      <a16:creationId xmlns:a16="http://schemas.microsoft.com/office/drawing/2014/main" id="{338BF6B4-F3EA-4AF9-85CD-E97934C67866}"/>
                    </a:ext>
                  </a:extLst>
                </p:cNvPr>
                <p:cNvSpPr/>
                <p:nvPr/>
              </p:nvSpPr>
              <p:spPr>
                <a:xfrm>
                  <a:off x="2894473" y="2297587"/>
                  <a:ext cx="1891077" cy="1842016"/>
                </a:xfrm>
                <a:custGeom>
                  <a:avLst/>
                  <a:gdLst>
                    <a:gd name="connsiteX0" fmla="*/ 0 w 1969024"/>
                    <a:gd name="connsiteY0" fmla="*/ 984587 h 1969173"/>
                    <a:gd name="connsiteX1" fmla="*/ 984512 w 1969024"/>
                    <a:gd name="connsiteY1" fmla="*/ 0 h 1969173"/>
                    <a:gd name="connsiteX2" fmla="*/ 1969024 w 1969024"/>
                    <a:gd name="connsiteY2" fmla="*/ 984587 h 1969173"/>
                    <a:gd name="connsiteX3" fmla="*/ 984512 w 1969024"/>
                    <a:gd name="connsiteY3" fmla="*/ 1969174 h 1969173"/>
                    <a:gd name="connsiteX4" fmla="*/ 0 w 1969024"/>
                    <a:gd name="connsiteY4" fmla="*/ 984587 h 1969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024" h="1969173">
                      <a:moveTo>
                        <a:pt x="0" y="984587"/>
                      </a:moveTo>
                      <a:cubicBezTo>
                        <a:pt x="0" y="440815"/>
                        <a:pt x="440781" y="0"/>
                        <a:pt x="984512" y="0"/>
                      </a:cubicBezTo>
                      <a:cubicBezTo>
                        <a:pt x="1528243" y="0"/>
                        <a:pt x="1969024" y="440815"/>
                        <a:pt x="1969024" y="984587"/>
                      </a:cubicBezTo>
                      <a:cubicBezTo>
                        <a:pt x="1969024" y="1528359"/>
                        <a:pt x="1528243" y="1969174"/>
                        <a:pt x="984512" y="1969174"/>
                      </a:cubicBezTo>
                      <a:cubicBezTo>
                        <a:pt x="440781" y="1969174"/>
                        <a:pt x="0" y="1528359"/>
                        <a:pt x="0" y="984587"/>
                      </a:cubicBezTo>
                      <a:close/>
                    </a:path>
                  </a:pathLst>
                </a:custGeom>
                <a:solidFill>
                  <a:srgbClr val="B0C534"/>
                </a:solidFill>
                <a:ln w="25400" cap="flat" cmpd="sng" algn="ctr">
                  <a:solidFill>
                    <a:srgbClr val="B0C534"/>
                  </a:solidFill>
                  <a:prstDash val="solid"/>
                </a:ln>
                <a:effectLst/>
              </p:spPr>
              <p:txBody>
                <a:bodyPr spcFirstLastPara="0" vert="horz" wrap="square" lIns="318837" tIns="318859" rIns="318837" bIns="318859"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CA" sz="16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roadmap</a:t>
                  </a:r>
                </a:p>
              </p:txBody>
            </p:sp>
            <p:sp>
              <p:nvSpPr>
                <p:cNvPr id="134" name="Oval 133">
                  <a:extLst>
                    <a:ext uri="{FF2B5EF4-FFF2-40B4-BE49-F238E27FC236}">
                      <a16:creationId xmlns:a16="http://schemas.microsoft.com/office/drawing/2014/main" id="{1EB2E722-3DB8-40D9-8FB6-31DF7FF91653}"/>
                    </a:ext>
                  </a:extLst>
                </p:cNvPr>
                <p:cNvSpPr/>
                <p:nvPr/>
              </p:nvSpPr>
              <p:spPr>
                <a:xfrm>
                  <a:off x="2982353" y="2001542"/>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5" name="Oval 134">
                  <a:extLst>
                    <a:ext uri="{FF2B5EF4-FFF2-40B4-BE49-F238E27FC236}">
                      <a16:creationId xmlns:a16="http://schemas.microsoft.com/office/drawing/2014/main" id="{F29BB80C-1CA0-4E16-BB32-253E329145D3}"/>
                    </a:ext>
                  </a:extLst>
                </p:cNvPr>
                <p:cNvSpPr/>
                <p:nvPr/>
              </p:nvSpPr>
              <p:spPr>
                <a:xfrm>
                  <a:off x="2771573" y="183137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6" name="Oval 135">
                  <a:extLst>
                    <a:ext uri="{FF2B5EF4-FFF2-40B4-BE49-F238E27FC236}">
                      <a16:creationId xmlns:a16="http://schemas.microsoft.com/office/drawing/2014/main" id="{F72467C0-C7C5-4BED-ADE6-146E107557FC}"/>
                    </a:ext>
                  </a:extLst>
                </p:cNvPr>
                <p:cNvSpPr/>
                <p:nvPr/>
              </p:nvSpPr>
              <p:spPr>
                <a:xfrm>
                  <a:off x="2385692"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7" name="Oval 136">
                  <a:extLst>
                    <a:ext uri="{FF2B5EF4-FFF2-40B4-BE49-F238E27FC236}">
                      <a16:creationId xmlns:a16="http://schemas.microsoft.com/office/drawing/2014/main" id="{16C49053-8AFD-4EE2-85AB-0AD2D0BE6DA9}"/>
                    </a:ext>
                  </a:extLst>
                </p:cNvPr>
                <p:cNvSpPr/>
                <p:nvPr/>
              </p:nvSpPr>
              <p:spPr>
                <a:xfrm>
                  <a:off x="200047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8" name="Oval 137">
                  <a:extLst>
                    <a:ext uri="{FF2B5EF4-FFF2-40B4-BE49-F238E27FC236}">
                      <a16:creationId xmlns:a16="http://schemas.microsoft.com/office/drawing/2014/main" id="{1CCE48AA-95BF-4824-AC8D-6FA4FFEFBFCD}"/>
                    </a:ext>
                  </a:extLst>
                </p:cNvPr>
                <p:cNvSpPr/>
                <p:nvPr/>
              </p:nvSpPr>
              <p:spPr>
                <a:xfrm>
                  <a:off x="161525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9" name="Oval 138">
                  <a:extLst>
                    <a:ext uri="{FF2B5EF4-FFF2-40B4-BE49-F238E27FC236}">
                      <a16:creationId xmlns:a16="http://schemas.microsoft.com/office/drawing/2014/main" id="{D503CB65-7646-4696-8C28-E3CD8B7143CC}"/>
                    </a:ext>
                  </a:extLst>
                </p:cNvPr>
                <p:cNvSpPr/>
                <p:nvPr/>
              </p:nvSpPr>
              <p:spPr>
                <a:xfrm>
                  <a:off x="1230034"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0" name="Oval 139">
                  <a:extLst>
                    <a:ext uri="{FF2B5EF4-FFF2-40B4-BE49-F238E27FC236}">
                      <a16:creationId xmlns:a16="http://schemas.microsoft.com/office/drawing/2014/main" id="{3EB1C800-D16F-4CD4-A6FD-C1E16C8BD96F}"/>
                    </a:ext>
                  </a:extLst>
                </p:cNvPr>
                <p:cNvSpPr/>
                <p:nvPr/>
              </p:nvSpPr>
              <p:spPr>
                <a:xfrm>
                  <a:off x="84415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1" name="Oval 140">
                  <a:extLst>
                    <a:ext uri="{FF2B5EF4-FFF2-40B4-BE49-F238E27FC236}">
                      <a16:creationId xmlns:a16="http://schemas.microsoft.com/office/drawing/2014/main" id="{39A5E751-C480-4F69-A0A8-46BAFC5995FC}"/>
                    </a:ext>
                  </a:extLst>
                </p:cNvPr>
                <p:cNvSpPr/>
                <p:nvPr/>
              </p:nvSpPr>
              <p:spPr>
                <a:xfrm>
                  <a:off x="458934"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2" name="Freeform 95">
                  <a:extLst>
                    <a:ext uri="{FF2B5EF4-FFF2-40B4-BE49-F238E27FC236}">
                      <a16:creationId xmlns:a16="http://schemas.microsoft.com/office/drawing/2014/main" id="{EFD12A24-F2DC-42FC-B270-32FE85D2A0C1}"/>
                    </a:ext>
                  </a:extLst>
                </p:cNvPr>
                <p:cNvSpPr/>
                <p:nvPr/>
              </p:nvSpPr>
              <p:spPr>
                <a:xfrm>
                  <a:off x="456291" y="1261783"/>
                  <a:ext cx="2109126"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Vision and leadership</a:t>
                  </a:r>
                </a:p>
              </p:txBody>
            </p:sp>
            <p:sp>
              <p:nvSpPr>
                <p:cNvPr id="143" name="Oval 142">
                  <a:extLst>
                    <a:ext uri="{FF2B5EF4-FFF2-40B4-BE49-F238E27FC236}">
                      <a16:creationId xmlns:a16="http://schemas.microsoft.com/office/drawing/2014/main" id="{35AE56F3-0847-433E-B268-778CFB3FCD3C}"/>
                    </a:ext>
                  </a:extLst>
                </p:cNvPr>
                <p:cNvSpPr/>
                <p:nvPr/>
              </p:nvSpPr>
              <p:spPr>
                <a:xfrm>
                  <a:off x="2489430" y="2571482"/>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4" name="Oval 143">
                  <a:extLst>
                    <a:ext uri="{FF2B5EF4-FFF2-40B4-BE49-F238E27FC236}">
                      <a16:creationId xmlns:a16="http://schemas.microsoft.com/office/drawing/2014/main" id="{4B31B5CE-A322-42B8-B7DE-12F1194B578E}"/>
                    </a:ext>
                  </a:extLst>
                </p:cNvPr>
                <p:cNvSpPr/>
                <p:nvPr/>
              </p:nvSpPr>
              <p:spPr>
                <a:xfrm>
                  <a:off x="2179538"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5" name="Oval 144">
                  <a:extLst>
                    <a:ext uri="{FF2B5EF4-FFF2-40B4-BE49-F238E27FC236}">
                      <a16:creationId xmlns:a16="http://schemas.microsoft.com/office/drawing/2014/main" id="{D3DA9BBD-08B9-4A7F-B5DC-11F5281E605F}"/>
                    </a:ext>
                  </a:extLst>
                </p:cNvPr>
                <p:cNvSpPr/>
                <p:nvPr/>
              </p:nvSpPr>
              <p:spPr>
                <a:xfrm>
                  <a:off x="1824051"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6" name="Oval 145">
                  <a:extLst>
                    <a:ext uri="{FF2B5EF4-FFF2-40B4-BE49-F238E27FC236}">
                      <a16:creationId xmlns:a16="http://schemas.microsoft.com/office/drawing/2014/main" id="{F99E215D-6C05-4D29-B9D9-51AFA909E73E}"/>
                    </a:ext>
                  </a:extLst>
                </p:cNvPr>
                <p:cNvSpPr/>
                <p:nvPr/>
              </p:nvSpPr>
              <p:spPr>
                <a:xfrm>
                  <a:off x="1469226"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7" name="Oval 146">
                  <a:extLst>
                    <a:ext uri="{FF2B5EF4-FFF2-40B4-BE49-F238E27FC236}">
                      <a16:creationId xmlns:a16="http://schemas.microsoft.com/office/drawing/2014/main" id="{0276059A-3988-4260-B048-CDB405652513}"/>
                    </a:ext>
                  </a:extLst>
                </p:cNvPr>
                <p:cNvSpPr/>
                <p:nvPr/>
              </p:nvSpPr>
              <p:spPr>
                <a:xfrm>
                  <a:off x="1114402"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8" name="Oval 147">
                  <a:extLst>
                    <a:ext uri="{FF2B5EF4-FFF2-40B4-BE49-F238E27FC236}">
                      <a16:creationId xmlns:a16="http://schemas.microsoft.com/office/drawing/2014/main" id="{985B10E2-35FD-4322-B4C6-28DFFB333918}"/>
                    </a:ext>
                  </a:extLst>
                </p:cNvPr>
                <p:cNvSpPr/>
                <p:nvPr/>
              </p:nvSpPr>
              <p:spPr>
                <a:xfrm>
                  <a:off x="758916"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9" name="Oval 148">
                  <a:extLst>
                    <a:ext uri="{FF2B5EF4-FFF2-40B4-BE49-F238E27FC236}">
                      <a16:creationId xmlns:a16="http://schemas.microsoft.com/office/drawing/2014/main" id="{673B0118-F1BF-4C89-B814-83A99C25ACB7}"/>
                    </a:ext>
                  </a:extLst>
                </p:cNvPr>
                <p:cNvSpPr/>
                <p:nvPr/>
              </p:nvSpPr>
              <p:spPr>
                <a:xfrm>
                  <a:off x="404092"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0" name="Freeform 103">
                  <a:extLst>
                    <a:ext uri="{FF2B5EF4-FFF2-40B4-BE49-F238E27FC236}">
                      <a16:creationId xmlns:a16="http://schemas.microsoft.com/office/drawing/2014/main" id="{01C09920-43E8-4D2C-BB8C-3FDB74BCF5D6}"/>
                    </a:ext>
                  </a:extLst>
                </p:cNvPr>
                <p:cNvSpPr/>
                <p:nvPr/>
              </p:nvSpPr>
              <p:spPr>
                <a:xfrm>
                  <a:off x="402770" y="2197734"/>
                  <a:ext cx="1962438" cy="454966"/>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Strategy and market research</a:t>
                  </a:r>
                </a:p>
              </p:txBody>
            </p:sp>
            <p:sp>
              <p:nvSpPr>
                <p:cNvPr id="151" name="Oval 150">
                  <a:extLst>
                    <a:ext uri="{FF2B5EF4-FFF2-40B4-BE49-F238E27FC236}">
                      <a16:creationId xmlns:a16="http://schemas.microsoft.com/office/drawing/2014/main" id="{CA921E51-311E-4E5C-82B4-014EBFAAEAEA}"/>
                    </a:ext>
                  </a:extLst>
                </p:cNvPr>
                <p:cNvSpPr/>
                <p:nvPr/>
              </p:nvSpPr>
              <p:spPr>
                <a:xfrm>
                  <a:off x="2489430" y="3445903"/>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2" name="Oval 151">
                  <a:extLst>
                    <a:ext uri="{FF2B5EF4-FFF2-40B4-BE49-F238E27FC236}">
                      <a16:creationId xmlns:a16="http://schemas.microsoft.com/office/drawing/2014/main" id="{7B5A2B77-373B-45E3-A26E-2616E967D3FE}"/>
                    </a:ext>
                  </a:extLst>
                </p:cNvPr>
                <p:cNvSpPr/>
                <p:nvPr/>
              </p:nvSpPr>
              <p:spPr>
                <a:xfrm>
                  <a:off x="2179538"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3" name="Oval 152">
                  <a:extLst>
                    <a:ext uri="{FF2B5EF4-FFF2-40B4-BE49-F238E27FC236}">
                      <a16:creationId xmlns:a16="http://schemas.microsoft.com/office/drawing/2014/main" id="{D0E35F58-23BF-426A-9668-C4C2E083457E}"/>
                    </a:ext>
                  </a:extLst>
                </p:cNvPr>
                <p:cNvSpPr/>
                <p:nvPr/>
              </p:nvSpPr>
              <p:spPr>
                <a:xfrm>
                  <a:off x="1824051"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4" name="Oval 153">
                  <a:extLst>
                    <a:ext uri="{FF2B5EF4-FFF2-40B4-BE49-F238E27FC236}">
                      <a16:creationId xmlns:a16="http://schemas.microsoft.com/office/drawing/2014/main" id="{2F4E4ED6-6031-4CA6-ADA2-0E55E34706C4}"/>
                    </a:ext>
                  </a:extLst>
                </p:cNvPr>
                <p:cNvSpPr/>
                <p:nvPr/>
              </p:nvSpPr>
              <p:spPr>
                <a:xfrm>
                  <a:off x="1469226"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5" name="Oval 154">
                  <a:extLst>
                    <a:ext uri="{FF2B5EF4-FFF2-40B4-BE49-F238E27FC236}">
                      <a16:creationId xmlns:a16="http://schemas.microsoft.com/office/drawing/2014/main" id="{F664311B-23C1-4736-9159-CF84FE0DA4C1}"/>
                    </a:ext>
                  </a:extLst>
                </p:cNvPr>
                <p:cNvSpPr/>
                <p:nvPr/>
              </p:nvSpPr>
              <p:spPr>
                <a:xfrm>
                  <a:off x="1114402"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6" name="Oval 155">
                  <a:extLst>
                    <a:ext uri="{FF2B5EF4-FFF2-40B4-BE49-F238E27FC236}">
                      <a16:creationId xmlns:a16="http://schemas.microsoft.com/office/drawing/2014/main" id="{9DB192A3-F8F9-467C-8FBF-2F281602611E}"/>
                    </a:ext>
                  </a:extLst>
                </p:cNvPr>
                <p:cNvSpPr/>
                <p:nvPr/>
              </p:nvSpPr>
              <p:spPr>
                <a:xfrm>
                  <a:off x="758916"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7" name="Oval 156">
                  <a:extLst>
                    <a:ext uri="{FF2B5EF4-FFF2-40B4-BE49-F238E27FC236}">
                      <a16:creationId xmlns:a16="http://schemas.microsoft.com/office/drawing/2014/main" id="{6DA376DA-E14C-4014-A61F-3AC92C8CD624}"/>
                    </a:ext>
                  </a:extLst>
                </p:cNvPr>
                <p:cNvSpPr/>
                <p:nvPr/>
              </p:nvSpPr>
              <p:spPr>
                <a:xfrm>
                  <a:off x="404092"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8" name="Freeform 111">
                  <a:extLst>
                    <a:ext uri="{FF2B5EF4-FFF2-40B4-BE49-F238E27FC236}">
                      <a16:creationId xmlns:a16="http://schemas.microsoft.com/office/drawing/2014/main" id="{930719A7-BCAB-43F9-937B-B4D4A8898ECA}"/>
                    </a:ext>
                  </a:extLst>
                </p:cNvPr>
                <p:cNvSpPr/>
                <p:nvPr/>
              </p:nvSpPr>
              <p:spPr>
                <a:xfrm>
                  <a:off x="402770" y="3212091"/>
                  <a:ext cx="1962438" cy="454966"/>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lifecycle management</a:t>
                  </a:r>
                </a:p>
              </p:txBody>
            </p:sp>
            <p:sp>
              <p:nvSpPr>
                <p:cNvPr id="159" name="Oval 158">
                  <a:extLst>
                    <a:ext uri="{FF2B5EF4-FFF2-40B4-BE49-F238E27FC236}">
                      <a16:creationId xmlns:a16="http://schemas.microsoft.com/office/drawing/2014/main" id="{AEEEF53C-BC98-4565-94DF-ECB4B76718C6}"/>
                    </a:ext>
                  </a:extLst>
                </p:cNvPr>
                <p:cNvSpPr/>
                <p:nvPr/>
              </p:nvSpPr>
              <p:spPr>
                <a:xfrm>
                  <a:off x="2982353" y="4074558"/>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0" name="Oval 159">
                  <a:extLst>
                    <a:ext uri="{FF2B5EF4-FFF2-40B4-BE49-F238E27FC236}">
                      <a16:creationId xmlns:a16="http://schemas.microsoft.com/office/drawing/2014/main" id="{EAB1E52F-209E-4ECF-915F-E291136FD6AA}"/>
                    </a:ext>
                  </a:extLst>
                </p:cNvPr>
                <p:cNvSpPr/>
                <p:nvPr/>
              </p:nvSpPr>
              <p:spPr>
                <a:xfrm>
                  <a:off x="2768269" y="4423694"/>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1" name="Oval 160">
                  <a:extLst>
                    <a:ext uri="{FF2B5EF4-FFF2-40B4-BE49-F238E27FC236}">
                      <a16:creationId xmlns:a16="http://schemas.microsoft.com/office/drawing/2014/main" id="{59A049D0-319B-4F4C-9A2E-A24E08DA7232}"/>
                    </a:ext>
                  </a:extLst>
                </p:cNvPr>
                <p:cNvSpPr/>
                <p:nvPr/>
              </p:nvSpPr>
              <p:spPr>
                <a:xfrm>
                  <a:off x="2383710"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2" name="Oval 161">
                  <a:extLst>
                    <a:ext uri="{FF2B5EF4-FFF2-40B4-BE49-F238E27FC236}">
                      <a16:creationId xmlns:a16="http://schemas.microsoft.com/office/drawing/2014/main" id="{ECE55608-73D4-4844-A856-8B098A57E5CE}"/>
                    </a:ext>
                  </a:extLst>
                </p:cNvPr>
                <p:cNvSpPr/>
                <p:nvPr/>
              </p:nvSpPr>
              <p:spPr>
                <a:xfrm>
                  <a:off x="1998491"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3" name="Oval 162">
                  <a:extLst>
                    <a:ext uri="{FF2B5EF4-FFF2-40B4-BE49-F238E27FC236}">
                      <a16:creationId xmlns:a16="http://schemas.microsoft.com/office/drawing/2014/main" id="{6FC6A095-6CF4-4640-9109-307A69891D5D}"/>
                    </a:ext>
                  </a:extLst>
                </p:cNvPr>
                <p:cNvSpPr/>
                <p:nvPr/>
              </p:nvSpPr>
              <p:spPr>
                <a:xfrm>
                  <a:off x="1613932"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4" name="Oval 163">
                  <a:extLst>
                    <a:ext uri="{FF2B5EF4-FFF2-40B4-BE49-F238E27FC236}">
                      <a16:creationId xmlns:a16="http://schemas.microsoft.com/office/drawing/2014/main" id="{26B8F87A-95FA-4F02-8736-3C85F794D583}"/>
                    </a:ext>
                  </a:extLst>
                </p:cNvPr>
                <p:cNvSpPr/>
                <p:nvPr/>
              </p:nvSpPr>
              <p:spPr>
                <a:xfrm>
                  <a:off x="1229373"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5" name="Oval 164">
                  <a:extLst>
                    <a:ext uri="{FF2B5EF4-FFF2-40B4-BE49-F238E27FC236}">
                      <a16:creationId xmlns:a16="http://schemas.microsoft.com/office/drawing/2014/main" id="{FC6C2AE5-248C-420B-9E73-81C4E5669E1B}"/>
                    </a:ext>
                  </a:extLst>
                </p:cNvPr>
                <p:cNvSpPr/>
                <p:nvPr/>
              </p:nvSpPr>
              <p:spPr>
                <a:xfrm>
                  <a:off x="844153"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6" name="Oval 165">
                  <a:extLst>
                    <a:ext uri="{FF2B5EF4-FFF2-40B4-BE49-F238E27FC236}">
                      <a16:creationId xmlns:a16="http://schemas.microsoft.com/office/drawing/2014/main" id="{AE23579E-21D2-4F89-AA87-A5E6E8BD643F}"/>
                    </a:ext>
                  </a:extLst>
                </p:cNvPr>
                <p:cNvSpPr/>
                <p:nvPr/>
              </p:nvSpPr>
              <p:spPr>
                <a:xfrm>
                  <a:off x="459595"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7" name="Freeform 120">
                  <a:extLst>
                    <a:ext uri="{FF2B5EF4-FFF2-40B4-BE49-F238E27FC236}">
                      <a16:creationId xmlns:a16="http://schemas.microsoft.com/office/drawing/2014/main" id="{C5FA7F63-0EAE-4F77-8759-EC70751F6A73}"/>
                    </a:ext>
                  </a:extLst>
                </p:cNvPr>
                <p:cNvSpPr/>
                <p:nvPr/>
              </p:nvSpPr>
              <p:spPr>
                <a:xfrm>
                  <a:off x="456291" y="4139252"/>
                  <a:ext cx="2284887"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Business alignment and financials</a:t>
                  </a:r>
                </a:p>
              </p:txBody>
            </p:sp>
            <p:sp>
              <p:nvSpPr>
                <p:cNvPr id="168" name="TextBox 167">
                  <a:extLst>
                    <a:ext uri="{FF2B5EF4-FFF2-40B4-BE49-F238E27FC236}">
                      <a16:creationId xmlns:a16="http://schemas.microsoft.com/office/drawing/2014/main" id="{2F8CE8AD-F72A-46DB-8AD9-3180DDE8E314}"/>
                    </a:ext>
                  </a:extLst>
                </p:cNvPr>
                <p:cNvSpPr txBox="1"/>
                <p:nvPr/>
              </p:nvSpPr>
              <p:spPr>
                <a:xfrm>
                  <a:off x="3334537" y="2010187"/>
                  <a:ext cx="846555"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Guides</a:t>
                  </a:r>
                </a:p>
              </p:txBody>
            </p:sp>
            <p:sp>
              <p:nvSpPr>
                <p:cNvPr id="169" name="TextBox 168">
                  <a:extLst>
                    <a:ext uri="{FF2B5EF4-FFF2-40B4-BE49-F238E27FC236}">
                      <a16:creationId xmlns:a16="http://schemas.microsoft.com/office/drawing/2014/main" id="{7B441758-1CA7-46F0-BDD4-E684308C3AFE}"/>
                    </a:ext>
                  </a:extLst>
                </p:cNvPr>
                <p:cNvSpPr txBox="1"/>
                <p:nvPr/>
              </p:nvSpPr>
              <p:spPr>
                <a:xfrm>
                  <a:off x="3382339" y="4158649"/>
                  <a:ext cx="846555" cy="290121"/>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Validates</a:t>
                  </a:r>
                </a:p>
              </p:txBody>
            </p:sp>
            <p:sp>
              <p:nvSpPr>
                <p:cNvPr id="170" name="TextBox 169">
                  <a:extLst>
                    <a:ext uri="{FF2B5EF4-FFF2-40B4-BE49-F238E27FC236}">
                      <a16:creationId xmlns:a16="http://schemas.microsoft.com/office/drawing/2014/main" id="{61DC410A-CFA9-4AE2-B933-3ABBFB1B50AB}"/>
                    </a:ext>
                  </a:extLst>
                </p:cNvPr>
                <p:cNvSpPr txBox="1"/>
                <p:nvPr/>
              </p:nvSpPr>
              <p:spPr>
                <a:xfrm>
                  <a:off x="2344991" y="2329918"/>
                  <a:ext cx="846555"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Justifies</a:t>
                  </a:r>
                </a:p>
              </p:txBody>
            </p:sp>
            <p:sp>
              <p:nvSpPr>
                <p:cNvPr id="171" name="TextBox 170">
                  <a:extLst>
                    <a:ext uri="{FF2B5EF4-FFF2-40B4-BE49-F238E27FC236}">
                      <a16:creationId xmlns:a16="http://schemas.microsoft.com/office/drawing/2014/main" id="{482C322A-ED80-48C5-BD8F-572F2450BB64}"/>
                    </a:ext>
                  </a:extLst>
                </p:cNvPr>
                <p:cNvSpPr txBox="1"/>
                <p:nvPr/>
              </p:nvSpPr>
              <p:spPr>
                <a:xfrm>
                  <a:off x="2110370" y="3142681"/>
                  <a:ext cx="846555" cy="290121"/>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Manages</a:t>
                  </a:r>
                </a:p>
              </p:txBody>
            </p:sp>
            <p:sp>
              <p:nvSpPr>
                <p:cNvPr id="172" name="Freeform 126">
                  <a:extLst>
                    <a:ext uri="{FF2B5EF4-FFF2-40B4-BE49-F238E27FC236}">
                      <a16:creationId xmlns:a16="http://schemas.microsoft.com/office/drawing/2014/main" id="{653214F6-4E30-4F64-8883-9FC0D0BDD328}"/>
                    </a:ext>
                  </a:extLst>
                </p:cNvPr>
                <p:cNvSpPr/>
                <p:nvPr/>
              </p:nvSpPr>
              <p:spPr>
                <a:xfrm>
                  <a:off x="4926291" y="2365445"/>
                  <a:ext cx="2084017"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Delivery capacity and throughput</a:t>
                  </a:r>
                </a:p>
              </p:txBody>
            </p:sp>
            <p:sp>
              <p:nvSpPr>
                <p:cNvPr id="173" name="TextBox 172">
                  <a:extLst>
                    <a:ext uri="{FF2B5EF4-FFF2-40B4-BE49-F238E27FC236}">
                      <a16:creationId xmlns:a16="http://schemas.microsoft.com/office/drawing/2014/main" id="{17C76064-35A3-45EA-BF92-BCFCC0E760DC}"/>
                    </a:ext>
                  </a:extLst>
                </p:cNvPr>
                <p:cNvSpPr txBox="1"/>
                <p:nvPr/>
              </p:nvSpPr>
              <p:spPr>
                <a:xfrm>
                  <a:off x="4604451" y="2081751"/>
                  <a:ext cx="1734713"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Is constrained by</a:t>
                  </a:r>
                </a:p>
              </p:txBody>
            </p:sp>
            <p:sp>
              <p:nvSpPr>
                <p:cNvPr id="174" name="TextBox 173">
                  <a:extLst>
                    <a:ext uri="{FF2B5EF4-FFF2-40B4-BE49-F238E27FC236}">
                      <a16:creationId xmlns:a16="http://schemas.microsoft.com/office/drawing/2014/main" id="{5291BB68-BD15-43B0-B1CE-01CE3F2DB601}"/>
                    </a:ext>
                  </a:extLst>
                </p:cNvPr>
                <p:cNvSpPr txBox="1"/>
                <p:nvPr/>
              </p:nvSpPr>
              <p:spPr>
                <a:xfrm>
                  <a:off x="4809286" y="3324412"/>
                  <a:ext cx="2303388" cy="298912"/>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100" b="1" i="0" u="none" strike="noStrike" kern="0" cap="none" spc="0" normalizeH="0" baseline="0" noProof="0" dirty="0">
                      <a:ln>
                        <a:noFill/>
                      </a:ln>
                      <a:solidFill>
                        <a:srgbClr val="B0C534"/>
                      </a:solidFill>
                      <a:effectLst/>
                      <a:uLnTx/>
                      <a:uFillTx/>
                      <a:latin typeface="Roboto Condensed Light" panose="020B0604020202020204" charset="0"/>
                    </a:rPr>
                    <a:t>Product delivery pipeline</a:t>
                  </a:r>
                </a:p>
              </p:txBody>
            </p:sp>
            <p:sp>
              <p:nvSpPr>
                <p:cNvPr id="175" name="Text Placeholder 2">
                  <a:extLst>
                    <a:ext uri="{FF2B5EF4-FFF2-40B4-BE49-F238E27FC236}">
                      <a16:creationId xmlns:a16="http://schemas.microsoft.com/office/drawing/2014/main" id="{1DA1056E-55DE-444B-A152-227D4A946CDE}"/>
                    </a:ext>
                  </a:extLst>
                </p:cNvPr>
                <p:cNvSpPr txBox="1">
                  <a:spLocks/>
                </p:cNvSpPr>
                <p:nvPr/>
              </p:nvSpPr>
              <p:spPr>
                <a:xfrm>
                  <a:off x="4696333" y="4825908"/>
                  <a:ext cx="4717886" cy="343578"/>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20000"/>
                    </a:spcBef>
                    <a:spcAft>
                      <a:spcPct val="0"/>
                    </a:spcAft>
                    <a:buClr>
                      <a:srgbClr val="333333"/>
                    </a:buClr>
                    <a:buSzPct val="120000"/>
                    <a:buFont typeface="Arial" pitchFamily="34" charset="0"/>
                    <a:buNone/>
                    <a:tabLst/>
                    <a:defRPr/>
                  </a:pPr>
                  <a:r>
                    <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Adapted from:</a:t>
                  </a:r>
                  <a:r>
                    <a:rPr kumimoji="0" lang="en-CA" sz="1000" b="0"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 romanpichler, 2016. </a:t>
                  </a:r>
                  <a:endPar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endParaRPr>
                </a:p>
              </p:txBody>
            </p:sp>
            <p:grpSp>
              <p:nvGrpSpPr>
                <p:cNvPr id="176" name="Group 175">
                  <a:extLst>
                    <a:ext uri="{FF2B5EF4-FFF2-40B4-BE49-F238E27FC236}">
                      <a16:creationId xmlns:a16="http://schemas.microsoft.com/office/drawing/2014/main" id="{240EE1BF-C3E8-49C4-ADE8-B14AB5EC252E}"/>
                    </a:ext>
                  </a:extLst>
                </p:cNvPr>
                <p:cNvGrpSpPr/>
                <p:nvPr/>
              </p:nvGrpSpPr>
              <p:grpSpPr>
                <a:xfrm>
                  <a:off x="7493688" y="1738476"/>
                  <a:ext cx="1297439" cy="2106138"/>
                  <a:chOff x="7493688" y="1738476"/>
                  <a:chExt cx="1297439" cy="2106138"/>
                </a:xfrm>
              </p:grpSpPr>
              <p:sp>
                <p:nvSpPr>
                  <p:cNvPr id="177" name="TextBox 176">
                    <a:extLst>
                      <a:ext uri="{FF2B5EF4-FFF2-40B4-BE49-F238E27FC236}">
                        <a16:creationId xmlns:a16="http://schemas.microsoft.com/office/drawing/2014/main" id="{16E22533-DCB2-40B9-90DC-36FB8408826D}"/>
                      </a:ext>
                    </a:extLst>
                  </p:cNvPr>
                  <p:cNvSpPr txBox="1"/>
                  <p:nvPr/>
                </p:nvSpPr>
                <p:spPr>
                  <a:xfrm>
                    <a:off x="7493688" y="2810267"/>
                    <a:ext cx="1297439" cy="527493"/>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Business value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realization</a:t>
                    </a:r>
                  </a:p>
                </p:txBody>
              </p:sp>
              <p:sp>
                <p:nvSpPr>
                  <p:cNvPr id="178" name="Rounded Rectangle 3">
                    <a:extLst>
                      <a:ext uri="{FF2B5EF4-FFF2-40B4-BE49-F238E27FC236}">
                        <a16:creationId xmlns:a16="http://schemas.microsoft.com/office/drawing/2014/main" id="{087B46BC-9AF0-4683-B5EE-AD22330EF9AC}"/>
                      </a:ext>
                    </a:extLst>
                  </p:cNvPr>
                  <p:cNvSpPr/>
                  <p:nvPr/>
                </p:nvSpPr>
                <p:spPr>
                  <a:xfrm>
                    <a:off x="7493688" y="2606917"/>
                    <a:ext cx="1297438" cy="1237697"/>
                  </a:xfrm>
                  <a:prstGeom prst="roundRect">
                    <a:avLst/>
                  </a:prstGeom>
                  <a:no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43F54"/>
                      </a:solidFill>
                      <a:effectLst/>
                      <a:uLnTx/>
                      <a:uFillTx/>
                      <a:latin typeface="Roboto Condensed Light" panose="020B0604020202020204" charset="0"/>
                      <a:ea typeface="+mn-ea"/>
                      <a:cs typeface="+mn-cs"/>
                    </a:endParaRPr>
                  </a:p>
                </p:txBody>
              </p:sp>
              <p:sp>
                <p:nvSpPr>
                  <p:cNvPr id="179" name="U-Turn Arrow 4">
                    <a:extLst>
                      <a:ext uri="{FF2B5EF4-FFF2-40B4-BE49-F238E27FC236}">
                        <a16:creationId xmlns:a16="http://schemas.microsoft.com/office/drawing/2014/main" id="{7CAD90AB-0D87-41A6-8EAF-C1313296471A}"/>
                      </a:ext>
                    </a:extLst>
                  </p:cNvPr>
                  <p:cNvSpPr/>
                  <p:nvPr/>
                </p:nvSpPr>
                <p:spPr>
                  <a:xfrm>
                    <a:off x="7711761" y="1738476"/>
                    <a:ext cx="861294" cy="859655"/>
                  </a:xfrm>
                  <a:prstGeom prst="uturnArrow">
                    <a:avLst>
                      <a:gd name="adj1" fmla="val 25000"/>
                      <a:gd name="adj2" fmla="val 25000"/>
                      <a:gd name="adj3" fmla="val 0"/>
                      <a:gd name="adj4" fmla="val 43750"/>
                      <a:gd name="adj5" fmla="val 75000"/>
                    </a:avLst>
                  </a:prstGeom>
                  <a:solidFill>
                    <a:srgbClr val="FFFFFF"/>
                  </a:solid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grpSp>
          </p:grpSp>
          <p:grpSp>
            <p:nvGrpSpPr>
              <p:cNvPr id="4" name="Group 3">
                <a:extLst>
                  <a:ext uri="{FF2B5EF4-FFF2-40B4-BE49-F238E27FC236}">
                    <a16:creationId xmlns:a16="http://schemas.microsoft.com/office/drawing/2014/main" id="{EE85C0AC-FE55-4506-8799-01E107763E33}"/>
                  </a:ext>
                </a:extLst>
              </p:cNvPr>
              <p:cNvGrpSpPr/>
              <p:nvPr/>
            </p:nvGrpSpPr>
            <p:grpSpPr>
              <a:xfrm>
                <a:off x="3540168" y="4025342"/>
                <a:ext cx="890436" cy="1579481"/>
                <a:chOff x="3582639" y="4333955"/>
                <a:chExt cx="890436" cy="1579481"/>
              </a:xfrm>
            </p:grpSpPr>
            <p:sp>
              <p:nvSpPr>
                <p:cNvPr id="180" name="Freeform 126">
                  <a:extLst>
                    <a:ext uri="{FF2B5EF4-FFF2-40B4-BE49-F238E27FC236}">
                      <a16:creationId xmlns:a16="http://schemas.microsoft.com/office/drawing/2014/main" id="{6A8DB88E-2620-4AE9-8DDD-BBAD895215CF}"/>
                    </a:ext>
                  </a:extLst>
                </p:cNvPr>
                <p:cNvSpPr/>
                <p:nvPr/>
              </p:nvSpPr>
              <p:spPr>
                <a:xfrm>
                  <a:off x="3582639" y="5515247"/>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Tiered product backlog</a:t>
                  </a:r>
                </a:p>
              </p:txBody>
            </p:sp>
            <p:grpSp>
              <p:nvGrpSpPr>
                <p:cNvPr id="181" name="Group 180">
                  <a:extLst>
                    <a:ext uri="{FF2B5EF4-FFF2-40B4-BE49-F238E27FC236}">
                      <a16:creationId xmlns:a16="http://schemas.microsoft.com/office/drawing/2014/main" id="{C0671260-8A01-4172-B6B2-0309AF11C330}"/>
                    </a:ext>
                  </a:extLst>
                </p:cNvPr>
                <p:cNvGrpSpPr/>
                <p:nvPr/>
              </p:nvGrpSpPr>
              <p:grpSpPr>
                <a:xfrm>
                  <a:off x="3765664" y="4333955"/>
                  <a:ext cx="507333" cy="1249298"/>
                  <a:chOff x="1079275" y="1658199"/>
                  <a:chExt cx="2016366" cy="4965257"/>
                </a:xfrm>
              </p:grpSpPr>
              <p:grpSp>
                <p:nvGrpSpPr>
                  <p:cNvPr id="182" name="Group 181">
                    <a:extLst>
                      <a:ext uri="{FF2B5EF4-FFF2-40B4-BE49-F238E27FC236}">
                        <a16:creationId xmlns:a16="http://schemas.microsoft.com/office/drawing/2014/main" id="{085DA545-461F-4D36-A627-60644D89820E}"/>
                      </a:ext>
                    </a:extLst>
                  </p:cNvPr>
                  <p:cNvGrpSpPr/>
                  <p:nvPr/>
                </p:nvGrpSpPr>
                <p:grpSpPr>
                  <a:xfrm>
                    <a:off x="1104012" y="4769202"/>
                    <a:ext cx="1953156" cy="1854254"/>
                    <a:chOff x="9167341" y="3945732"/>
                    <a:chExt cx="2196878" cy="1899435"/>
                  </a:xfrm>
                </p:grpSpPr>
                <p:grpSp>
                  <p:nvGrpSpPr>
                    <p:cNvPr id="234" name="Group 233">
                      <a:extLst>
                        <a:ext uri="{FF2B5EF4-FFF2-40B4-BE49-F238E27FC236}">
                          <a16:creationId xmlns:a16="http://schemas.microsoft.com/office/drawing/2014/main" id="{B379518F-5593-476B-8EAC-416BBB623CB7}"/>
                        </a:ext>
                      </a:extLst>
                    </p:cNvPr>
                    <p:cNvGrpSpPr/>
                    <p:nvPr/>
                  </p:nvGrpSpPr>
                  <p:grpSpPr>
                    <a:xfrm>
                      <a:off x="9167341" y="3945732"/>
                      <a:ext cx="2196878" cy="1899435"/>
                      <a:chOff x="4094667" y="3883635"/>
                      <a:chExt cx="2196878" cy="1899435"/>
                    </a:xfrm>
                  </p:grpSpPr>
                  <p:grpSp>
                    <p:nvGrpSpPr>
                      <p:cNvPr id="239" name="Group 238">
                        <a:extLst>
                          <a:ext uri="{FF2B5EF4-FFF2-40B4-BE49-F238E27FC236}">
                            <a16:creationId xmlns:a16="http://schemas.microsoft.com/office/drawing/2014/main" id="{2AC109A0-D657-4CB5-B997-93B4618211CB}"/>
                          </a:ext>
                        </a:extLst>
                      </p:cNvPr>
                      <p:cNvGrpSpPr/>
                      <p:nvPr/>
                    </p:nvGrpSpPr>
                    <p:grpSpPr>
                      <a:xfrm>
                        <a:off x="4094667" y="4254804"/>
                        <a:ext cx="2191747" cy="1528266"/>
                        <a:chOff x="9013793" y="7690035"/>
                        <a:chExt cx="6350065" cy="3655638"/>
                      </a:xfrm>
                    </p:grpSpPr>
                    <p:sp>
                      <p:nvSpPr>
                        <p:cNvPr id="246" name="Freeform 1">
                          <a:extLst>
                            <a:ext uri="{FF2B5EF4-FFF2-40B4-BE49-F238E27FC236}">
                              <a16:creationId xmlns:a16="http://schemas.microsoft.com/office/drawing/2014/main" id="{68575171-AAEB-430F-9E50-FACEBC355D08}"/>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7" name="Freeform 2">
                          <a:extLst>
                            <a:ext uri="{FF2B5EF4-FFF2-40B4-BE49-F238E27FC236}">
                              <a16:creationId xmlns:a16="http://schemas.microsoft.com/office/drawing/2014/main" id="{0EA97FBB-C420-4E34-8AA1-4546D4BAF135}"/>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8" name="Freeform 3">
                          <a:extLst>
                            <a:ext uri="{FF2B5EF4-FFF2-40B4-BE49-F238E27FC236}">
                              <a16:creationId xmlns:a16="http://schemas.microsoft.com/office/drawing/2014/main" id="{A044E7F4-92A7-43D1-BDE0-D43A4BA4135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40" name="Group 239">
                        <a:extLst>
                          <a:ext uri="{FF2B5EF4-FFF2-40B4-BE49-F238E27FC236}">
                            <a16:creationId xmlns:a16="http://schemas.microsoft.com/office/drawing/2014/main" id="{25CFB4A9-8512-4EFD-BDDB-F0187C930C3B}"/>
                          </a:ext>
                        </a:extLst>
                      </p:cNvPr>
                      <p:cNvGrpSpPr/>
                      <p:nvPr/>
                    </p:nvGrpSpPr>
                    <p:grpSpPr>
                      <a:xfrm>
                        <a:off x="4099687" y="3883635"/>
                        <a:ext cx="2191858" cy="1555569"/>
                        <a:chOff x="9013793" y="7690035"/>
                        <a:chExt cx="6350387" cy="3720947"/>
                      </a:xfrm>
                    </p:grpSpPr>
                    <p:sp>
                      <p:nvSpPr>
                        <p:cNvPr id="241" name="Freeform 1">
                          <a:extLst>
                            <a:ext uri="{FF2B5EF4-FFF2-40B4-BE49-F238E27FC236}">
                              <a16:creationId xmlns:a16="http://schemas.microsoft.com/office/drawing/2014/main" id="{52590B62-1D4C-421D-89C0-561C6AC635DC}"/>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2" name="Freeform 2">
                          <a:extLst>
                            <a:ext uri="{FF2B5EF4-FFF2-40B4-BE49-F238E27FC236}">
                              <a16:creationId xmlns:a16="http://schemas.microsoft.com/office/drawing/2014/main" id="{23F46027-B359-42F8-9C01-FDDF554398B0}"/>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3" name="Freeform 3">
                          <a:extLst>
                            <a:ext uri="{FF2B5EF4-FFF2-40B4-BE49-F238E27FC236}">
                              <a16:creationId xmlns:a16="http://schemas.microsoft.com/office/drawing/2014/main" id="{07ACDCC9-5D10-4861-A278-278E9ECA55B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4" name="Freeform 2">
                          <a:extLst>
                            <a:ext uri="{FF2B5EF4-FFF2-40B4-BE49-F238E27FC236}">
                              <a16:creationId xmlns:a16="http://schemas.microsoft.com/office/drawing/2014/main" id="{262C2964-C54A-4D3C-B4C8-885A7AD0B7B3}"/>
                            </a:ext>
                          </a:extLst>
                        </p:cNvPr>
                        <p:cNvSpPr>
                          <a:spLocks noChangeArrowheads="1"/>
                        </p:cNvSpPr>
                        <p:nvPr/>
                      </p:nvSpPr>
                      <p:spPr bwMode="auto">
                        <a:xfrm>
                          <a:off x="12189146" y="9310694"/>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5" name="Freeform 3">
                          <a:extLst>
                            <a:ext uri="{FF2B5EF4-FFF2-40B4-BE49-F238E27FC236}">
                              <a16:creationId xmlns:a16="http://schemas.microsoft.com/office/drawing/2014/main" id="{D1EF8DA1-E345-4315-BEB4-4159AF01943A}"/>
                            </a:ext>
                          </a:extLst>
                        </p:cNvPr>
                        <p:cNvSpPr>
                          <a:spLocks noChangeArrowheads="1"/>
                        </p:cNvSpPr>
                        <p:nvPr/>
                      </p:nvSpPr>
                      <p:spPr bwMode="auto">
                        <a:xfrm>
                          <a:off x="9014115" y="9310694"/>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35" name="Rectangle 234">
                      <a:extLst>
                        <a:ext uri="{FF2B5EF4-FFF2-40B4-BE49-F238E27FC236}">
                          <a16:creationId xmlns:a16="http://schemas.microsoft.com/office/drawing/2014/main" id="{D04C91B4-D46E-4BE9-9169-C507D7CC768E}"/>
                        </a:ext>
                      </a:extLst>
                    </p:cNvPr>
                    <p:cNvSpPr/>
                    <p:nvPr/>
                  </p:nvSpPr>
                  <p:spPr>
                    <a:xfrm rot="19691976" flipV="1">
                      <a:off x="9468009" y="4382566"/>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6" name="Rectangle 235">
                      <a:extLst>
                        <a:ext uri="{FF2B5EF4-FFF2-40B4-BE49-F238E27FC236}">
                          <a16:creationId xmlns:a16="http://schemas.microsoft.com/office/drawing/2014/main" id="{60793B6B-2DF7-403D-873A-79095AE55951}"/>
                        </a:ext>
                      </a:extLst>
                    </p:cNvPr>
                    <p:cNvSpPr/>
                    <p:nvPr/>
                  </p:nvSpPr>
                  <p:spPr>
                    <a:xfrm rot="19691976" flipV="1">
                      <a:off x="9681642" y="45165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7" name="Rectangle 236">
                      <a:extLst>
                        <a:ext uri="{FF2B5EF4-FFF2-40B4-BE49-F238E27FC236}">
                          <a16:creationId xmlns:a16="http://schemas.microsoft.com/office/drawing/2014/main" id="{AF50BD3C-9A2C-4653-B844-60601CBCCCA9}"/>
                        </a:ext>
                      </a:extLst>
                    </p:cNvPr>
                    <p:cNvSpPr/>
                    <p:nvPr/>
                  </p:nvSpPr>
                  <p:spPr>
                    <a:xfrm rot="19691976" flipV="1">
                      <a:off x="9876023" y="464852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8" name="Rectangle 237">
                      <a:extLst>
                        <a:ext uri="{FF2B5EF4-FFF2-40B4-BE49-F238E27FC236}">
                          <a16:creationId xmlns:a16="http://schemas.microsoft.com/office/drawing/2014/main" id="{8CD5C7DC-9BEF-4A36-8909-1E5D9A4CE10E}"/>
                        </a:ext>
                      </a:extLst>
                    </p:cNvPr>
                    <p:cNvSpPr/>
                    <p:nvPr/>
                  </p:nvSpPr>
                  <p:spPr>
                    <a:xfrm rot="19691976" flipV="1">
                      <a:off x="10072989" y="479278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3" name="Group 182">
                    <a:extLst>
                      <a:ext uri="{FF2B5EF4-FFF2-40B4-BE49-F238E27FC236}">
                        <a16:creationId xmlns:a16="http://schemas.microsoft.com/office/drawing/2014/main" id="{13397AC4-4E34-44A9-A50D-8657E47EBF97}"/>
                      </a:ext>
                    </a:extLst>
                  </p:cNvPr>
                  <p:cNvGrpSpPr/>
                  <p:nvPr/>
                </p:nvGrpSpPr>
                <p:grpSpPr>
                  <a:xfrm>
                    <a:off x="1120456" y="3896368"/>
                    <a:ext cx="1961199" cy="1874329"/>
                    <a:chOff x="4896249" y="2011917"/>
                    <a:chExt cx="2205925" cy="1920000"/>
                  </a:xfrm>
                </p:grpSpPr>
                <p:grpSp>
                  <p:nvGrpSpPr>
                    <p:cNvPr id="220" name="Group 219">
                      <a:extLst>
                        <a:ext uri="{FF2B5EF4-FFF2-40B4-BE49-F238E27FC236}">
                          <a16:creationId xmlns:a16="http://schemas.microsoft.com/office/drawing/2014/main" id="{F0B0028E-4A89-4559-96ED-9AA391DCE42E}"/>
                        </a:ext>
                      </a:extLst>
                    </p:cNvPr>
                    <p:cNvGrpSpPr/>
                    <p:nvPr/>
                  </p:nvGrpSpPr>
                  <p:grpSpPr>
                    <a:xfrm>
                      <a:off x="4896249" y="2011917"/>
                      <a:ext cx="2205925" cy="1920000"/>
                      <a:chOff x="7334479" y="1793880"/>
                      <a:chExt cx="2205925" cy="1920000"/>
                    </a:xfrm>
                  </p:grpSpPr>
                  <p:grpSp>
                    <p:nvGrpSpPr>
                      <p:cNvPr id="226" name="Group 225">
                        <a:extLst>
                          <a:ext uri="{FF2B5EF4-FFF2-40B4-BE49-F238E27FC236}">
                            <a16:creationId xmlns:a16="http://schemas.microsoft.com/office/drawing/2014/main" id="{053E9B54-5F87-44C0-B5ED-BD15A967EE69}"/>
                          </a:ext>
                        </a:extLst>
                      </p:cNvPr>
                      <p:cNvGrpSpPr/>
                      <p:nvPr/>
                    </p:nvGrpSpPr>
                    <p:grpSpPr>
                      <a:xfrm>
                        <a:off x="7334479" y="2206821"/>
                        <a:ext cx="2205838" cy="1507059"/>
                        <a:chOff x="9031287" y="8812076"/>
                        <a:chExt cx="6390890" cy="3604913"/>
                      </a:xfrm>
                    </p:grpSpPr>
                    <p:sp>
                      <p:nvSpPr>
                        <p:cNvPr id="231" name="Freeform 1">
                          <a:extLst>
                            <a:ext uri="{FF2B5EF4-FFF2-40B4-BE49-F238E27FC236}">
                              <a16:creationId xmlns:a16="http://schemas.microsoft.com/office/drawing/2014/main" id="{18A1D8B2-D8CC-4ABC-A170-3D6B5FDF2071}"/>
                            </a:ext>
                          </a:extLst>
                        </p:cNvPr>
                        <p:cNvSpPr>
                          <a:spLocks noChangeArrowheads="1"/>
                        </p:cNvSpPr>
                        <p:nvPr/>
                      </p:nvSpPr>
                      <p:spPr bwMode="auto">
                        <a:xfrm>
                          <a:off x="9072115" y="8812076"/>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2" name="Freeform 2">
                          <a:extLst>
                            <a:ext uri="{FF2B5EF4-FFF2-40B4-BE49-F238E27FC236}">
                              <a16:creationId xmlns:a16="http://schemas.microsoft.com/office/drawing/2014/main" id="{B39F7A29-611C-4633-9EB7-8A252CDB6116}"/>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3" name="Freeform 3">
                          <a:extLst>
                            <a:ext uri="{FF2B5EF4-FFF2-40B4-BE49-F238E27FC236}">
                              <a16:creationId xmlns:a16="http://schemas.microsoft.com/office/drawing/2014/main" id="{7A4A128A-1A14-4A2B-9394-D0D52EE258DF}"/>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27" name="Group 226">
                        <a:extLst>
                          <a:ext uri="{FF2B5EF4-FFF2-40B4-BE49-F238E27FC236}">
                            <a16:creationId xmlns:a16="http://schemas.microsoft.com/office/drawing/2014/main" id="{A2907528-6688-4D3A-9645-3CFA27795E3A}"/>
                          </a:ext>
                        </a:extLst>
                      </p:cNvPr>
                      <p:cNvGrpSpPr/>
                      <p:nvPr/>
                    </p:nvGrpSpPr>
                    <p:grpSpPr>
                      <a:xfrm>
                        <a:off x="7348657" y="1793880"/>
                        <a:ext cx="2191747" cy="1528265"/>
                        <a:chOff x="9031287" y="8761351"/>
                        <a:chExt cx="6350065" cy="3655638"/>
                      </a:xfrm>
                    </p:grpSpPr>
                    <p:sp>
                      <p:nvSpPr>
                        <p:cNvPr id="228" name="Freeform 1">
                          <a:extLst>
                            <a:ext uri="{FF2B5EF4-FFF2-40B4-BE49-F238E27FC236}">
                              <a16:creationId xmlns:a16="http://schemas.microsoft.com/office/drawing/2014/main" id="{B0254476-C78D-40B7-9041-17145B53805D}"/>
                            </a:ext>
                          </a:extLst>
                        </p:cNvPr>
                        <p:cNvSpPr>
                          <a:spLocks noChangeArrowheads="1"/>
                        </p:cNvSpPr>
                        <p:nvPr/>
                      </p:nvSpPr>
                      <p:spPr bwMode="auto">
                        <a:xfrm>
                          <a:off x="9031290" y="8761351"/>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29" name="Freeform 2">
                          <a:extLst>
                            <a:ext uri="{FF2B5EF4-FFF2-40B4-BE49-F238E27FC236}">
                              <a16:creationId xmlns:a16="http://schemas.microsoft.com/office/drawing/2014/main" id="{5607924F-AAD7-494A-9C43-B0BD09E709D1}"/>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0" name="Freeform 3">
                          <a:extLst>
                            <a:ext uri="{FF2B5EF4-FFF2-40B4-BE49-F238E27FC236}">
                              <a16:creationId xmlns:a16="http://schemas.microsoft.com/office/drawing/2014/main" id="{A0FECC4A-D192-489D-820C-EC78FC59AB54}"/>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grpSp>
                  <p:nvGrpSpPr>
                    <p:cNvPr id="221" name="Group 220">
                      <a:extLst>
                        <a:ext uri="{FF2B5EF4-FFF2-40B4-BE49-F238E27FC236}">
                          <a16:creationId xmlns:a16="http://schemas.microsoft.com/office/drawing/2014/main" id="{C06BE1FF-75D7-4DA6-B9A8-7F7C0590E9DB}"/>
                        </a:ext>
                      </a:extLst>
                    </p:cNvPr>
                    <p:cNvGrpSpPr/>
                    <p:nvPr/>
                  </p:nvGrpSpPr>
                  <p:grpSpPr>
                    <a:xfrm>
                      <a:off x="5149313" y="2415192"/>
                      <a:ext cx="1721537" cy="490652"/>
                      <a:chOff x="5149313" y="2415192"/>
                      <a:chExt cx="1721537" cy="490652"/>
                    </a:xfrm>
                  </p:grpSpPr>
                  <p:sp>
                    <p:nvSpPr>
                      <p:cNvPr id="222" name="Rectangle 221">
                        <a:extLst>
                          <a:ext uri="{FF2B5EF4-FFF2-40B4-BE49-F238E27FC236}">
                            <a16:creationId xmlns:a16="http://schemas.microsoft.com/office/drawing/2014/main" id="{FEC0A6C2-DB3E-40B9-BAE1-5C2D813D11B9}"/>
                          </a:ext>
                        </a:extLst>
                      </p:cNvPr>
                      <p:cNvSpPr/>
                      <p:nvPr/>
                    </p:nvSpPr>
                    <p:spPr>
                      <a:xfrm rot="19691976" flipV="1">
                        <a:off x="5149313" y="2415192"/>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3" name="Rectangle 222">
                        <a:extLst>
                          <a:ext uri="{FF2B5EF4-FFF2-40B4-BE49-F238E27FC236}">
                            <a16:creationId xmlns:a16="http://schemas.microsoft.com/office/drawing/2014/main" id="{E7ECA147-12C5-4DC8-8A9D-15A595121019}"/>
                          </a:ext>
                        </a:extLst>
                      </p:cNvPr>
                      <p:cNvSpPr/>
                      <p:nvPr/>
                    </p:nvSpPr>
                    <p:spPr>
                      <a:xfrm rot="19691976" flipV="1">
                        <a:off x="5399413" y="2587418"/>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4" name="Rectangle 223">
                        <a:extLst>
                          <a:ext uri="{FF2B5EF4-FFF2-40B4-BE49-F238E27FC236}">
                            <a16:creationId xmlns:a16="http://schemas.microsoft.com/office/drawing/2014/main" id="{768BBEE2-AD4C-4A3E-8255-5D36245B5719}"/>
                          </a:ext>
                        </a:extLst>
                      </p:cNvPr>
                      <p:cNvSpPr/>
                      <p:nvPr/>
                    </p:nvSpPr>
                    <p:spPr>
                      <a:xfrm rot="19691976" flipV="1">
                        <a:off x="5625586" y="2721599"/>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5" name="Rectangle 224">
                        <a:extLst>
                          <a:ext uri="{FF2B5EF4-FFF2-40B4-BE49-F238E27FC236}">
                            <a16:creationId xmlns:a16="http://schemas.microsoft.com/office/drawing/2014/main" id="{33574F46-E72A-47DD-8F1A-5ACE17991740}"/>
                          </a:ext>
                        </a:extLst>
                      </p:cNvPr>
                      <p:cNvSpPr/>
                      <p:nvPr/>
                    </p:nvSpPr>
                    <p:spPr>
                      <a:xfrm rot="19691976" flipV="1">
                        <a:off x="5825167" y="286012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nvGrpSpPr>
                  <p:cNvPr id="184" name="Group 183">
                    <a:extLst>
                      <a:ext uri="{FF2B5EF4-FFF2-40B4-BE49-F238E27FC236}">
                        <a16:creationId xmlns:a16="http://schemas.microsoft.com/office/drawing/2014/main" id="{2C8B6F8F-E4BC-4601-A340-B4A481E31D90}"/>
                      </a:ext>
                    </a:extLst>
                  </p:cNvPr>
                  <p:cNvGrpSpPr/>
                  <p:nvPr/>
                </p:nvGrpSpPr>
                <p:grpSpPr>
                  <a:xfrm>
                    <a:off x="1134459" y="2922385"/>
                    <a:ext cx="1961182" cy="1873214"/>
                    <a:chOff x="7350655" y="1701761"/>
                    <a:chExt cx="2205906" cy="1918857"/>
                  </a:xfrm>
                </p:grpSpPr>
                <p:grpSp>
                  <p:nvGrpSpPr>
                    <p:cNvPr id="207" name="Group 206">
                      <a:extLst>
                        <a:ext uri="{FF2B5EF4-FFF2-40B4-BE49-F238E27FC236}">
                          <a16:creationId xmlns:a16="http://schemas.microsoft.com/office/drawing/2014/main" id="{1DA9AD8D-FCFA-4F60-AD11-918F242B1245}"/>
                        </a:ext>
                      </a:extLst>
                    </p:cNvPr>
                    <p:cNvGrpSpPr/>
                    <p:nvPr/>
                  </p:nvGrpSpPr>
                  <p:grpSpPr>
                    <a:xfrm>
                      <a:off x="7350655" y="1701761"/>
                      <a:ext cx="2205906" cy="1918857"/>
                      <a:chOff x="9589129" y="1533694"/>
                      <a:chExt cx="2205906" cy="1918857"/>
                    </a:xfrm>
                  </p:grpSpPr>
                  <p:grpSp>
                    <p:nvGrpSpPr>
                      <p:cNvPr id="212" name="Group 211">
                        <a:extLst>
                          <a:ext uri="{FF2B5EF4-FFF2-40B4-BE49-F238E27FC236}">
                            <a16:creationId xmlns:a16="http://schemas.microsoft.com/office/drawing/2014/main" id="{1649D104-BDDB-4354-9A77-CF1696410923}"/>
                          </a:ext>
                        </a:extLst>
                      </p:cNvPr>
                      <p:cNvGrpSpPr/>
                      <p:nvPr/>
                    </p:nvGrpSpPr>
                    <p:grpSpPr>
                      <a:xfrm>
                        <a:off x="9589129" y="1925867"/>
                        <a:ext cx="2191746" cy="1526684"/>
                        <a:chOff x="9013793" y="2910462"/>
                        <a:chExt cx="6350062" cy="3651855"/>
                      </a:xfrm>
                    </p:grpSpPr>
                    <p:sp>
                      <p:nvSpPr>
                        <p:cNvPr id="217" name="Freeform 10">
                          <a:extLst>
                            <a:ext uri="{FF2B5EF4-FFF2-40B4-BE49-F238E27FC236}">
                              <a16:creationId xmlns:a16="http://schemas.microsoft.com/office/drawing/2014/main" id="{DF587E83-3EF2-4C73-B194-B39C9760F037}"/>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8" name="Freeform 11">
                          <a:extLst>
                            <a:ext uri="{FF2B5EF4-FFF2-40B4-BE49-F238E27FC236}">
                              <a16:creationId xmlns:a16="http://schemas.microsoft.com/office/drawing/2014/main" id="{52F122AD-C2E6-4583-97C1-F9FA7413462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9" name="Freeform 12">
                          <a:extLst>
                            <a:ext uri="{FF2B5EF4-FFF2-40B4-BE49-F238E27FC236}">
                              <a16:creationId xmlns:a16="http://schemas.microsoft.com/office/drawing/2014/main" id="{6C2A66F6-8879-4695-BC55-9D2955505DE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13" name="Group 212">
                        <a:extLst>
                          <a:ext uri="{FF2B5EF4-FFF2-40B4-BE49-F238E27FC236}">
                            <a16:creationId xmlns:a16="http://schemas.microsoft.com/office/drawing/2014/main" id="{10914B50-80AA-4144-A93F-5D142CDEDCCE}"/>
                          </a:ext>
                        </a:extLst>
                      </p:cNvPr>
                      <p:cNvGrpSpPr/>
                      <p:nvPr/>
                    </p:nvGrpSpPr>
                    <p:grpSpPr>
                      <a:xfrm>
                        <a:off x="9603289" y="1533694"/>
                        <a:ext cx="2191746" cy="1526684"/>
                        <a:chOff x="9013793" y="2910462"/>
                        <a:chExt cx="6350062" cy="3651855"/>
                      </a:xfrm>
                    </p:grpSpPr>
                    <p:sp>
                      <p:nvSpPr>
                        <p:cNvPr id="214" name="Freeform 10">
                          <a:extLst>
                            <a:ext uri="{FF2B5EF4-FFF2-40B4-BE49-F238E27FC236}">
                              <a16:creationId xmlns:a16="http://schemas.microsoft.com/office/drawing/2014/main" id="{35D4A4DA-2582-4349-9A9C-4670A952B251}"/>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5" name="Freeform 11">
                          <a:extLst>
                            <a:ext uri="{FF2B5EF4-FFF2-40B4-BE49-F238E27FC236}">
                              <a16:creationId xmlns:a16="http://schemas.microsoft.com/office/drawing/2014/main" id="{CD8112D5-2119-425B-A1BB-F3565D35DF0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6" name="Freeform 12">
                          <a:extLst>
                            <a:ext uri="{FF2B5EF4-FFF2-40B4-BE49-F238E27FC236}">
                              <a16:creationId xmlns:a16="http://schemas.microsoft.com/office/drawing/2014/main" id="{2B259503-BC9F-4FE7-9C56-CBC1F9A39F4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08" name="Rectangle 207">
                      <a:extLst>
                        <a:ext uri="{FF2B5EF4-FFF2-40B4-BE49-F238E27FC236}">
                          <a16:creationId xmlns:a16="http://schemas.microsoft.com/office/drawing/2014/main" id="{7CF72E91-FB0B-4C6E-8909-707F8AA965F8}"/>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09" name="Rectangle 208">
                      <a:extLst>
                        <a:ext uri="{FF2B5EF4-FFF2-40B4-BE49-F238E27FC236}">
                          <a16:creationId xmlns:a16="http://schemas.microsoft.com/office/drawing/2014/main" id="{652E50E5-5ECA-40DF-86F9-B21BA7D52929}"/>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0" name="Rectangle 209">
                      <a:extLst>
                        <a:ext uri="{FF2B5EF4-FFF2-40B4-BE49-F238E27FC236}">
                          <a16:creationId xmlns:a16="http://schemas.microsoft.com/office/drawing/2014/main" id="{96AB6334-39A9-4100-B7F9-83C6748CC15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1" name="Rectangle 210">
                      <a:extLst>
                        <a:ext uri="{FF2B5EF4-FFF2-40B4-BE49-F238E27FC236}">
                          <a16:creationId xmlns:a16="http://schemas.microsoft.com/office/drawing/2014/main" id="{3564F92A-0FE5-4C68-A91E-2BBADE264D4C}"/>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5" name="Group 184">
                    <a:extLst>
                      <a:ext uri="{FF2B5EF4-FFF2-40B4-BE49-F238E27FC236}">
                        <a16:creationId xmlns:a16="http://schemas.microsoft.com/office/drawing/2014/main" id="{88B6F98A-EDA6-436E-A55D-EB2DCEA32531}"/>
                      </a:ext>
                    </a:extLst>
                  </p:cNvPr>
                  <p:cNvGrpSpPr/>
                  <p:nvPr/>
                </p:nvGrpSpPr>
                <p:grpSpPr>
                  <a:xfrm>
                    <a:off x="1079275" y="1658199"/>
                    <a:ext cx="1961182" cy="1873214"/>
                    <a:chOff x="7350655" y="1701761"/>
                    <a:chExt cx="2205906" cy="1918857"/>
                  </a:xfrm>
                </p:grpSpPr>
                <p:grpSp>
                  <p:nvGrpSpPr>
                    <p:cNvPr id="194" name="Group 193">
                      <a:extLst>
                        <a:ext uri="{FF2B5EF4-FFF2-40B4-BE49-F238E27FC236}">
                          <a16:creationId xmlns:a16="http://schemas.microsoft.com/office/drawing/2014/main" id="{B6C12839-9524-4FC5-AE2B-0035BB86B8EA}"/>
                        </a:ext>
                      </a:extLst>
                    </p:cNvPr>
                    <p:cNvGrpSpPr/>
                    <p:nvPr/>
                  </p:nvGrpSpPr>
                  <p:grpSpPr>
                    <a:xfrm>
                      <a:off x="7350655" y="1701761"/>
                      <a:ext cx="2205906" cy="1918857"/>
                      <a:chOff x="9589129" y="1533694"/>
                      <a:chExt cx="2205906" cy="1918857"/>
                    </a:xfrm>
                  </p:grpSpPr>
                  <p:grpSp>
                    <p:nvGrpSpPr>
                      <p:cNvPr id="199" name="Group 198">
                        <a:extLst>
                          <a:ext uri="{FF2B5EF4-FFF2-40B4-BE49-F238E27FC236}">
                            <a16:creationId xmlns:a16="http://schemas.microsoft.com/office/drawing/2014/main" id="{CD8AF4CB-E863-4CD4-921A-B86D6C954469}"/>
                          </a:ext>
                        </a:extLst>
                      </p:cNvPr>
                      <p:cNvGrpSpPr/>
                      <p:nvPr/>
                    </p:nvGrpSpPr>
                    <p:grpSpPr>
                      <a:xfrm>
                        <a:off x="9589129" y="1925867"/>
                        <a:ext cx="2191746" cy="1526684"/>
                        <a:chOff x="9013793" y="2910462"/>
                        <a:chExt cx="6350062" cy="3651855"/>
                      </a:xfrm>
                    </p:grpSpPr>
                    <p:sp>
                      <p:nvSpPr>
                        <p:cNvPr id="204" name="Freeform 10">
                          <a:extLst>
                            <a:ext uri="{FF2B5EF4-FFF2-40B4-BE49-F238E27FC236}">
                              <a16:creationId xmlns:a16="http://schemas.microsoft.com/office/drawing/2014/main" id="{7F570DDD-B554-4F6D-B91B-0A1D2597C62F}"/>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5" name="Freeform 11">
                          <a:extLst>
                            <a:ext uri="{FF2B5EF4-FFF2-40B4-BE49-F238E27FC236}">
                              <a16:creationId xmlns:a16="http://schemas.microsoft.com/office/drawing/2014/main" id="{62569F4C-25BF-4D8C-91E9-0FF83A14EB37}"/>
                            </a:ext>
                          </a:extLst>
                        </p:cNvPr>
                        <p:cNvSpPr>
                          <a:spLocks noChangeArrowheads="1"/>
                        </p:cNvSpPr>
                        <p:nvPr/>
                      </p:nvSpPr>
                      <p:spPr bwMode="auto">
                        <a:xfrm>
                          <a:off x="12188826" y="4442712"/>
                          <a:ext cx="3175029" cy="2096506"/>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6" name="Freeform 12">
                          <a:extLst>
                            <a:ext uri="{FF2B5EF4-FFF2-40B4-BE49-F238E27FC236}">
                              <a16:creationId xmlns:a16="http://schemas.microsoft.com/office/drawing/2014/main" id="{B98FF34B-95E3-49FB-9259-D04FEEC14709}"/>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00" name="Group 199">
                        <a:extLst>
                          <a:ext uri="{FF2B5EF4-FFF2-40B4-BE49-F238E27FC236}">
                            <a16:creationId xmlns:a16="http://schemas.microsoft.com/office/drawing/2014/main" id="{11F763F9-F452-4165-8391-06FB9BE451B3}"/>
                          </a:ext>
                        </a:extLst>
                      </p:cNvPr>
                      <p:cNvGrpSpPr/>
                      <p:nvPr/>
                    </p:nvGrpSpPr>
                    <p:grpSpPr>
                      <a:xfrm>
                        <a:off x="9603289" y="1533694"/>
                        <a:ext cx="2191746" cy="1526684"/>
                        <a:chOff x="9013793" y="2910462"/>
                        <a:chExt cx="6350062" cy="3651855"/>
                      </a:xfrm>
                    </p:grpSpPr>
                    <p:sp>
                      <p:nvSpPr>
                        <p:cNvPr id="201" name="Freeform 10">
                          <a:extLst>
                            <a:ext uri="{FF2B5EF4-FFF2-40B4-BE49-F238E27FC236}">
                              <a16:creationId xmlns:a16="http://schemas.microsoft.com/office/drawing/2014/main" id="{F64754F1-945D-4AEE-AD38-341F9415237B}"/>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2" name="Freeform 11">
                          <a:extLst>
                            <a:ext uri="{FF2B5EF4-FFF2-40B4-BE49-F238E27FC236}">
                              <a16:creationId xmlns:a16="http://schemas.microsoft.com/office/drawing/2014/main" id="{8A0F7596-6D87-44BB-B916-E72F1474CCEE}"/>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3" name="Freeform 12">
                          <a:extLst>
                            <a:ext uri="{FF2B5EF4-FFF2-40B4-BE49-F238E27FC236}">
                              <a16:creationId xmlns:a16="http://schemas.microsoft.com/office/drawing/2014/main" id="{DC4A90D7-595B-4C26-ACF9-630E36FBDCEC}"/>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195" name="Rectangle 194">
                      <a:extLst>
                        <a:ext uri="{FF2B5EF4-FFF2-40B4-BE49-F238E27FC236}">
                          <a16:creationId xmlns:a16="http://schemas.microsoft.com/office/drawing/2014/main" id="{36864551-6136-41FD-9853-C5D56F398D8F}"/>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6" name="Rectangle 195">
                      <a:extLst>
                        <a:ext uri="{FF2B5EF4-FFF2-40B4-BE49-F238E27FC236}">
                          <a16:creationId xmlns:a16="http://schemas.microsoft.com/office/drawing/2014/main" id="{1D9EC0E1-C027-43C8-A291-94C2CF8BCB60}"/>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7" name="Rectangle 196">
                      <a:extLst>
                        <a:ext uri="{FF2B5EF4-FFF2-40B4-BE49-F238E27FC236}">
                          <a16:creationId xmlns:a16="http://schemas.microsoft.com/office/drawing/2014/main" id="{52E9667E-E88C-486A-BAFA-E671AF7BBE0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8" name="Rectangle 197">
                      <a:extLst>
                        <a:ext uri="{FF2B5EF4-FFF2-40B4-BE49-F238E27FC236}">
                          <a16:creationId xmlns:a16="http://schemas.microsoft.com/office/drawing/2014/main" id="{D1DE5E5A-B4AC-4F99-871B-EAFEF500B2D4}"/>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grpSp>
        <p:sp>
          <p:nvSpPr>
            <p:cNvPr id="187" name="Freeform 126">
              <a:extLst>
                <a:ext uri="{FF2B5EF4-FFF2-40B4-BE49-F238E27FC236}">
                  <a16:creationId xmlns:a16="http://schemas.microsoft.com/office/drawing/2014/main" id="{04F65FE8-38E8-4824-875D-C99E6BC1D097}"/>
                </a:ext>
              </a:extLst>
            </p:cNvPr>
            <p:cNvSpPr/>
            <p:nvPr/>
          </p:nvSpPr>
          <p:spPr>
            <a:xfrm>
              <a:off x="4780213" y="4693152"/>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B0C534"/>
                  </a:solidFill>
                  <a:effectLst/>
                  <a:uLnTx/>
                  <a:uFillTx/>
                  <a:latin typeface="Roboto Condensed Light" panose="020B0604020202020204" charset="0"/>
                  <a:ea typeface="+mn-ea"/>
                  <a:cs typeface="+mn-cs"/>
                </a:rPr>
                <a:t>Sprint backlog</a:t>
              </a:r>
            </a:p>
          </p:txBody>
        </p:sp>
      </p:grpSp>
    </p:spTree>
    <p:extLst>
      <p:ext uri="{BB962C8B-B14F-4D97-AF65-F5344CB8AC3E}">
        <p14:creationId xmlns:p14="http://schemas.microsoft.com/office/powerpoint/2010/main" val="2516400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10ACF-D902-4606-9618-0DC6BF0DCB18}"/>
              </a:ext>
            </a:extLst>
          </p:cNvPr>
          <p:cNvSpPr>
            <a:spLocks noGrp="1"/>
          </p:cNvSpPr>
          <p:nvPr>
            <p:ph type="title"/>
          </p:nvPr>
        </p:nvSpPr>
        <p:spPr>
          <a:xfrm>
            <a:off x="354106" y="368596"/>
            <a:ext cx="11415862" cy="1130188"/>
          </a:xfrm>
        </p:spPr>
        <p:txBody>
          <a:bodyPr/>
          <a:lstStyle/>
          <a:p>
            <a:r>
              <a:rPr lang="en-US" dirty="0">
                <a:solidFill>
                  <a:srgbClr val="4A4A4A"/>
                </a:solidFill>
              </a:rPr>
              <a:t>Product delivery realizes value for your product family</a:t>
            </a:r>
            <a:endParaRPr lang="en-CA" dirty="0">
              <a:solidFill>
                <a:srgbClr val="4A4A4A"/>
              </a:solidFill>
            </a:endParaRPr>
          </a:p>
        </p:txBody>
      </p:sp>
      <p:sp>
        <p:nvSpPr>
          <p:cNvPr id="5" name="Text Placeholder 4">
            <a:extLst>
              <a:ext uri="{FF2B5EF4-FFF2-40B4-BE49-F238E27FC236}">
                <a16:creationId xmlns:a16="http://schemas.microsoft.com/office/drawing/2014/main" id="{9CCA35E2-4B06-4608-BF4C-5DB385E99A1F}"/>
              </a:ext>
            </a:extLst>
          </p:cNvPr>
          <p:cNvSpPr>
            <a:spLocks noGrp="1"/>
          </p:cNvSpPr>
          <p:nvPr>
            <p:ph type="body" sz="quarter" idx="11"/>
          </p:nvPr>
        </p:nvSpPr>
        <p:spPr>
          <a:xfrm>
            <a:off x="354105" y="1498784"/>
            <a:ext cx="11415862" cy="669978"/>
          </a:xfrm>
          <a:prstGeom prst="rect">
            <a:avLst/>
          </a:prstGeom>
        </p:spPr>
        <p:txBody>
          <a:bodyPr/>
          <a:lstStyle/>
          <a:p>
            <a:r>
              <a:rPr lang="en-US" dirty="0">
                <a:latin typeface="Montserrat Medium" panose="00000600000000000000" pitchFamily="2" charset="0"/>
              </a:rPr>
              <a:t>While planning and analysis are done at the family level, work and delivery are done at the individual product level.</a:t>
            </a:r>
          </a:p>
        </p:txBody>
      </p:sp>
      <p:sp>
        <p:nvSpPr>
          <p:cNvPr id="9" name="Freeform 10">
            <a:extLst>
              <a:ext uri="{FF2B5EF4-FFF2-40B4-BE49-F238E27FC236}">
                <a16:creationId xmlns:a16="http://schemas.microsoft.com/office/drawing/2014/main" id="{227F3D4E-571A-4362-975D-BE16AD9E09BE}"/>
              </a:ext>
            </a:extLst>
          </p:cNvPr>
          <p:cNvSpPr/>
          <p:nvPr/>
        </p:nvSpPr>
        <p:spPr>
          <a:xfrm>
            <a:off x="1563390" y="2825642"/>
            <a:ext cx="8783477" cy="647821"/>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 name="Freeform 12">
            <a:extLst>
              <a:ext uri="{FF2B5EF4-FFF2-40B4-BE49-F238E27FC236}">
                <a16:creationId xmlns:a16="http://schemas.microsoft.com/office/drawing/2014/main" id="{822430A8-E061-42D0-B31A-694B4F035BF4}"/>
              </a:ext>
            </a:extLst>
          </p:cNvPr>
          <p:cNvSpPr/>
          <p:nvPr/>
        </p:nvSpPr>
        <p:spPr>
          <a:xfrm>
            <a:off x="1731892" y="3471201"/>
            <a:ext cx="8614976" cy="679723"/>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1" name="Freeform 16">
            <a:extLst>
              <a:ext uri="{FF2B5EF4-FFF2-40B4-BE49-F238E27FC236}">
                <a16:creationId xmlns:a16="http://schemas.microsoft.com/office/drawing/2014/main" id="{18AAA9A9-8318-4E70-A43A-5A3BE377A179}"/>
              </a:ext>
            </a:extLst>
          </p:cNvPr>
          <p:cNvSpPr/>
          <p:nvPr/>
        </p:nvSpPr>
        <p:spPr>
          <a:xfrm>
            <a:off x="1889036" y="4134249"/>
            <a:ext cx="8457832" cy="677243"/>
          </a:xfrm>
          <a:prstGeom prst="flowChart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 name="Freeform 18">
            <a:extLst>
              <a:ext uri="{FF2B5EF4-FFF2-40B4-BE49-F238E27FC236}">
                <a16:creationId xmlns:a16="http://schemas.microsoft.com/office/drawing/2014/main" id="{440D8EB5-B67C-4F05-9857-38B8D55CC7FF}"/>
              </a:ext>
            </a:extLst>
          </p:cNvPr>
          <p:cNvSpPr/>
          <p:nvPr/>
        </p:nvSpPr>
        <p:spPr>
          <a:xfrm>
            <a:off x="2168520" y="4799614"/>
            <a:ext cx="8178348" cy="660785"/>
          </a:xfrm>
          <a:prstGeom prst="flowChartProcess">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3" name="TextBox 12">
            <a:extLst>
              <a:ext uri="{FF2B5EF4-FFF2-40B4-BE49-F238E27FC236}">
                <a16:creationId xmlns:a16="http://schemas.microsoft.com/office/drawing/2014/main" id="{9A1C6207-8074-41E7-AFA3-3EE6DDD4573B}"/>
              </a:ext>
            </a:extLst>
          </p:cNvPr>
          <p:cNvSpPr txBox="1"/>
          <p:nvPr/>
        </p:nvSpPr>
        <p:spPr>
          <a:xfrm>
            <a:off x="3109924" y="2979136"/>
            <a:ext cx="692291"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Vision</a:t>
            </a:r>
          </a:p>
        </p:txBody>
      </p:sp>
      <p:sp>
        <p:nvSpPr>
          <p:cNvPr id="14" name="TextBox 13">
            <a:extLst>
              <a:ext uri="{FF2B5EF4-FFF2-40B4-BE49-F238E27FC236}">
                <a16:creationId xmlns:a16="http://schemas.microsoft.com/office/drawing/2014/main" id="{69320EB5-4207-46C0-B6C6-B3CE9914B850}"/>
              </a:ext>
            </a:extLst>
          </p:cNvPr>
          <p:cNvSpPr txBox="1"/>
          <p:nvPr/>
        </p:nvSpPr>
        <p:spPr>
          <a:xfrm>
            <a:off x="3219311" y="4969109"/>
            <a:ext cx="872298"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Backlog</a:t>
            </a:r>
          </a:p>
        </p:txBody>
      </p:sp>
      <p:sp>
        <p:nvSpPr>
          <p:cNvPr id="15" name="TextBox 14">
            <a:extLst>
              <a:ext uri="{FF2B5EF4-FFF2-40B4-BE49-F238E27FC236}">
                <a16:creationId xmlns:a16="http://schemas.microsoft.com/office/drawing/2014/main" id="{93D9B421-FF34-4EC7-A3F2-B20D2F26AC95}"/>
              </a:ext>
            </a:extLst>
          </p:cNvPr>
          <p:cNvSpPr txBox="1"/>
          <p:nvPr/>
        </p:nvSpPr>
        <p:spPr>
          <a:xfrm>
            <a:off x="3190901" y="4302555"/>
            <a:ext cx="1012302"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Roadmap</a:t>
            </a:r>
          </a:p>
        </p:txBody>
      </p:sp>
      <p:sp>
        <p:nvSpPr>
          <p:cNvPr id="16" name="TextBox 15">
            <a:extLst>
              <a:ext uri="{FF2B5EF4-FFF2-40B4-BE49-F238E27FC236}">
                <a16:creationId xmlns:a16="http://schemas.microsoft.com/office/drawing/2014/main" id="{32DD6BEA-676C-426D-8425-6D031F026A26}"/>
              </a:ext>
            </a:extLst>
          </p:cNvPr>
          <p:cNvSpPr txBox="1"/>
          <p:nvPr/>
        </p:nvSpPr>
        <p:spPr>
          <a:xfrm>
            <a:off x="2670357" y="4289400"/>
            <a:ext cx="153660"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endParaRPr>
          </a:p>
        </p:txBody>
      </p:sp>
      <p:sp>
        <p:nvSpPr>
          <p:cNvPr id="17" name="TextBox 16">
            <a:extLst>
              <a:ext uri="{FF2B5EF4-FFF2-40B4-BE49-F238E27FC236}">
                <a16:creationId xmlns:a16="http://schemas.microsoft.com/office/drawing/2014/main" id="{124A1813-4DF2-4E48-9D11-670B2598ADC6}"/>
              </a:ext>
            </a:extLst>
          </p:cNvPr>
          <p:cNvSpPr txBox="1"/>
          <p:nvPr/>
        </p:nvSpPr>
        <p:spPr>
          <a:xfrm>
            <a:off x="3149915" y="3657698"/>
            <a:ext cx="637623"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Goals</a:t>
            </a:r>
          </a:p>
        </p:txBody>
      </p:sp>
      <p:sp>
        <p:nvSpPr>
          <p:cNvPr id="18" name="Freeform 925">
            <a:extLst>
              <a:ext uri="{FF2B5EF4-FFF2-40B4-BE49-F238E27FC236}">
                <a16:creationId xmlns:a16="http://schemas.microsoft.com/office/drawing/2014/main" id="{0D2212A0-BF57-4830-8703-7CB697402F62}"/>
              </a:ext>
            </a:extLst>
          </p:cNvPr>
          <p:cNvSpPr>
            <a:spLocks noChangeArrowheads="1"/>
          </p:cNvSpPr>
          <p:nvPr/>
        </p:nvSpPr>
        <p:spPr bwMode="auto">
          <a:xfrm>
            <a:off x="2559749" y="4238195"/>
            <a:ext cx="436935" cy="455188"/>
          </a:xfrm>
          <a:custGeom>
            <a:avLst/>
            <a:gdLst>
              <a:gd name="T0" fmla="*/ 3007814 w 296468"/>
              <a:gd name="T1" fmla="*/ 2671164 h 296502"/>
              <a:gd name="T2" fmla="*/ 2672307 w 296468"/>
              <a:gd name="T3" fmla="*/ 3002582 h 296502"/>
              <a:gd name="T4" fmla="*/ 2794662 w 296468"/>
              <a:gd name="T5" fmla="*/ 3124909 h 296502"/>
              <a:gd name="T6" fmla="*/ 2909135 w 296468"/>
              <a:gd name="T7" fmla="*/ 3124909 h 296502"/>
              <a:gd name="T8" fmla="*/ 3126228 w 296468"/>
              <a:gd name="T9" fmla="*/ 2907897 h 296502"/>
              <a:gd name="T10" fmla="*/ 3145972 w 296468"/>
              <a:gd name="T11" fmla="*/ 2848704 h 296502"/>
              <a:gd name="T12" fmla="*/ 3126228 w 296468"/>
              <a:gd name="T13" fmla="*/ 2789524 h 296502"/>
              <a:gd name="T14" fmla="*/ 2545989 w 296468"/>
              <a:gd name="T15" fmla="*/ 2213474 h 296502"/>
              <a:gd name="T16" fmla="*/ 2210469 w 296468"/>
              <a:gd name="T17" fmla="*/ 2544908 h 296502"/>
              <a:gd name="T18" fmla="*/ 2601251 w 296468"/>
              <a:gd name="T19" fmla="*/ 2935524 h 296502"/>
              <a:gd name="T20" fmla="*/ 2936777 w 296468"/>
              <a:gd name="T21" fmla="*/ 2604098 h 296502"/>
              <a:gd name="T22" fmla="*/ 1230706 w 296468"/>
              <a:gd name="T23" fmla="*/ 729311 h 296502"/>
              <a:gd name="T24" fmla="*/ 1282486 w 296468"/>
              <a:gd name="T25" fmla="*/ 777079 h 296502"/>
              <a:gd name="T26" fmla="*/ 1230706 w 296468"/>
              <a:gd name="T27" fmla="*/ 828802 h 296502"/>
              <a:gd name="T28" fmla="*/ 808397 w 296468"/>
              <a:gd name="T29" fmla="*/ 1250635 h 296502"/>
              <a:gd name="T30" fmla="*/ 760604 w 296468"/>
              <a:gd name="T31" fmla="*/ 1298386 h 296502"/>
              <a:gd name="T32" fmla="*/ 712783 w 296468"/>
              <a:gd name="T33" fmla="*/ 1250635 h 296502"/>
              <a:gd name="T34" fmla="*/ 1230706 w 296468"/>
              <a:gd name="T35" fmla="*/ 729311 h 296502"/>
              <a:gd name="T36" fmla="*/ 1230357 w 296468"/>
              <a:gd name="T37" fmla="*/ 498344 h 296502"/>
              <a:gd name="T38" fmla="*/ 481533 w 296468"/>
              <a:gd name="T39" fmla="*/ 1250279 h 296502"/>
              <a:gd name="T40" fmla="*/ 1230357 w 296468"/>
              <a:gd name="T41" fmla="*/ 1998248 h 296502"/>
              <a:gd name="T42" fmla="*/ 1983162 w 296468"/>
              <a:gd name="T43" fmla="*/ 1250279 h 296502"/>
              <a:gd name="T44" fmla="*/ 1230357 w 296468"/>
              <a:gd name="T45" fmla="*/ 498344 h 296502"/>
              <a:gd name="T46" fmla="*/ 1230357 w 296468"/>
              <a:gd name="T47" fmla="*/ 399412 h 296502"/>
              <a:gd name="T48" fmla="*/ 2082209 w 296468"/>
              <a:gd name="T49" fmla="*/ 1250279 h 296502"/>
              <a:gd name="T50" fmla="*/ 1230357 w 296468"/>
              <a:gd name="T51" fmla="*/ 2097186 h 296502"/>
              <a:gd name="T52" fmla="*/ 382486 w 296468"/>
              <a:gd name="T53" fmla="*/ 1250279 h 296502"/>
              <a:gd name="T54" fmla="*/ 1230357 w 296468"/>
              <a:gd name="T55" fmla="*/ 399412 h 296502"/>
              <a:gd name="T56" fmla="*/ 1235498 w 296468"/>
              <a:gd name="T57" fmla="*/ 98644 h 296502"/>
              <a:gd name="T58" fmla="*/ 94765 w 296468"/>
              <a:gd name="T59" fmla="*/ 1238910 h 296502"/>
              <a:gd name="T60" fmla="*/ 1235498 w 296468"/>
              <a:gd name="T61" fmla="*/ 2379179 h 296502"/>
              <a:gd name="T62" fmla="*/ 1898644 w 296468"/>
              <a:gd name="T63" fmla="*/ 2166126 h 296502"/>
              <a:gd name="T64" fmla="*/ 1926269 w 296468"/>
              <a:gd name="T65" fmla="*/ 2158246 h 296502"/>
              <a:gd name="T66" fmla="*/ 1961790 w 296468"/>
              <a:gd name="T67" fmla="*/ 2174006 h 296502"/>
              <a:gd name="T68" fmla="*/ 2202580 w 296468"/>
              <a:gd name="T69" fmla="*/ 2414696 h 296502"/>
              <a:gd name="T70" fmla="*/ 2411779 w 296468"/>
              <a:gd name="T71" fmla="*/ 2201639 h 296502"/>
              <a:gd name="T72" fmla="*/ 2171001 w 296468"/>
              <a:gd name="T73" fmla="*/ 1964913 h 296502"/>
              <a:gd name="T74" fmla="*/ 2167056 w 296468"/>
              <a:gd name="T75" fmla="*/ 1897828 h 296502"/>
              <a:gd name="T76" fmla="*/ 2380217 w 296468"/>
              <a:gd name="T77" fmla="*/ 1238910 h 296502"/>
              <a:gd name="T78" fmla="*/ 1235498 w 296468"/>
              <a:gd name="T79" fmla="*/ 98644 h 296502"/>
              <a:gd name="T80" fmla="*/ 1235498 w 296468"/>
              <a:gd name="T81" fmla="*/ 0 h 296502"/>
              <a:gd name="T82" fmla="*/ 2478894 w 296468"/>
              <a:gd name="T83" fmla="*/ 1238910 h 296502"/>
              <a:gd name="T84" fmla="*/ 2269686 w 296468"/>
              <a:gd name="T85" fmla="*/ 1921498 h 296502"/>
              <a:gd name="T86" fmla="*/ 2482824 w 296468"/>
              <a:gd name="T87" fmla="*/ 2134559 h 296502"/>
              <a:gd name="T88" fmla="*/ 2510454 w 296468"/>
              <a:gd name="T89" fmla="*/ 2106949 h 296502"/>
              <a:gd name="T90" fmla="*/ 2577573 w 296468"/>
              <a:gd name="T91" fmla="*/ 2106949 h 296502"/>
              <a:gd name="T92" fmla="*/ 3193359 w 296468"/>
              <a:gd name="T93" fmla="*/ 2722461 h 296502"/>
              <a:gd name="T94" fmla="*/ 3193359 w 296468"/>
              <a:gd name="T95" fmla="*/ 2974970 h 296502"/>
              <a:gd name="T96" fmla="*/ 2976254 w 296468"/>
              <a:gd name="T97" fmla="*/ 3191972 h 296502"/>
              <a:gd name="T98" fmla="*/ 2849938 w 296468"/>
              <a:gd name="T99" fmla="*/ 3243260 h 296502"/>
              <a:gd name="T100" fmla="*/ 2723626 w 296468"/>
              <a:gd name="T101" fmla="*/ 3191972 h 296502"/>
              <a:gd name="T102" fmla="*/ 2107835 w 296468"/>
              <a:gd name="T103" fmla="*/ 2576475 h 296502"/>
              <a:gd name="T104" fmla="*/ 2092063 w 296468"/>
              <a:gd name="T105" fmla="*/ 2544908 h 296502"/>
              <a:gd name="T106" fmla="*/ 2107835 w 296468"/>
              <a:gd name="T107" fmla="*/ 2509399 h 296502"/>
              <a:gd name="T108" fmla="*/ 2135485 w 296468"/>
              <a:gd name="T109" fmla="*/ 2481785 h 296502"/>
              <a:gd name="T110" fmla="*/ 1922324 w 296468"/>
              <a:gd name="T111" fmla="*/ 2272662 h 296502"/>
              <a:gd name="T112" fmla="*/ 1235498 w 296468"/>
              <a:gd name="T113" fmla="*/ 2477819 h 296502"/>
              <a:gd name="T114" fmla="*/ 0 w 296468"/>
              <a:gd name="T115" fmla="*/ 1238910 h 296502"/>
              <a:gd name="T116" fmla="*/ 1235498 w 296468"/>
              <a:gd name="T117" fmla="*/ 0 h 296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6468" h="296502">
                <a:moveTo>
                  <a:pt x="274661" y="244200"/>
                </a:moveTo>
                <a:lnTo>
                  <a:pt x="244023" y="274499"/>
                </a:lnTo>
                <a:lnTo>
                  <a:pt x="255197" y="285681"/>
                </a:lnTo>
                <a:cubicBezTo>
                  <a:pt x="257720" y="288206"/>
                  <a:pt x="262766" y="288206"/>
                  <a:pt x="265650" y="285681"/>
                </a:cubicBezTo>
                <a:lnTo>
                  <a:pt x="285474" y="265842"/>
                </a:lnTo>
                <a:cubicBezTo>
                  <a:pt x="286555" y="264399"/>
                  <a:pt x="287276" y="262596"/>
                  <a:pt x="287276" y="260431"/>
                </a:cubicBezTo>
                <a:cubicBezTo>
                  <a:pt x="287276" y="258628"/>
                  <a:pt x="286555" y="256464"/>
                  <a:pt x="285474" y="255021"/>
                </a:cubicBezTo>
                <a:lnTo>
                  <a:pt x="274661" y="244200"/>
                </a:lnTo>
                <a:close/>
                <a:moveTo>
                  <a:pt x="232488" y="202357"/>
                </a:moveTo>
                <a:lnTo>
                  <a:pt x="201850" y="232657"/>
                </a:lnTo>
                <a:lnTo>
                  <a:pt x="237535" y="268367"/>
                </a:lnTo>
                <a:lnTo>
                  <a:pt x="268173" y="238068"/>
                </a:lnTo>
                <a:lnTo>
                  <a:pt x="232488" y="202357"/>
                </a:lnTo>
                <a:close/>
                <a:moveTo>
                  <a:pt x="112382" y="66675"/>
                </a:moveTo>
                <a:cubicBezTo>
                  <a:pt x="114929" y="66675"/>
                  <a:pt x="117111" y="68494"/>
                  <a:pt x="117111" y="71041"/>
                </a:cubicBezTo>
                <a:cubicBezTo>
                  <a:pt x="117111" y="73587"/>
                  <a:pt x="114929" y="75770"/>
                  <a:pt x="112382" y="75770"/>
                </a:cubicBezTo>
                <a:cubicBezTo>
                  <a:pt x="91282" y="75770"/>
                  <a:pt x="73819" y="92869"/>
                  <a:pt x="73819" y="114334"/>
                </a:cubicBezTo>
                <a:cubicBezTo>
                  <a:pt x="73819" y="116880"/>
                  <a:pt x="72000" y="118699"/>
                  <a:pt x="69454" y="118699"/>
                </a:cubicBezTo>
                <a:cubicBezTo>
                  <a:pt x="66907" y="118699"/>
                  <a:pt x="65088" y="116880"/>
                  <a:pt x="65088" y="114334"/>
                </a:cubicBezTo>
                <a:cubicBezTo>
                  <a:pt x="65088" y="88140"/>
                  <a:pt x="86189" y="66675"/>
                  <a:pt x="112382" y="66675"/>
                </a:cubicBezTo>
                <a:close/>
                <a:moveTo>
                  <a:pt x="112351" y="45558"/>
                </a:moveTo>
                <a:cubicBezTo>
                  <a:pt x="74724" y="45558"/>
                  <a:pt x="43970" y="76311"/>
                  <a:pt x="43970" y="114301"/>
                </a:cubicBezTo>
                <a:cubicBezTo>
                  <a:pt x="43970" y="151928"/>
                  <a:pt x="74724" y="182681"/>
                  <a:pt x="112351" y="182681"/>
                </a:cubicBezTo>
                <a:cubicBezTo>
                  <a:pt x="150340" y="182681"/>
                  <a:pt x="181093" y="151928"/>
                  <a:pt x="181093" y="114301"/>
                </a:cubicBezTo>
                <a:cubicBezTo>
                  <a:pt x="181093" y="76311"/>
                  <a:pt x="150340" y="45558"/>
                  <a:pt x="112351" y="45558"/>
                </a:cubicBezTo>
                <a:close/>
                <a:moveTo>
                  <a:pt x="112351" y="36513"/>
                </a:moveTo>
                <a:cubicBezTo>
                  <a:pt x="155405" y="36513"/>
                  <a:pt x="190138" y="71608"/>
                  <a:pt x="190138" y="114301"/>
                </a:cubicBezTo>
                <a:cubicBezTo>
                  <a:pt x="190138" y="156993"/>
                  <a:pt x="155405" y="191726"/>
                  <a:pt x="112351" y="191726"/>
                </a:cubicBezTo>
                <a:cubicBezTo>
                  <a:pt x="69658" y="191726"/>
                  <a:pt x="34925" y="156993"/>
                  <a:pt x="34925" y="114301"/>
                </a:cubicBezTo>
                <a:cubicBezTo>
                  <a:pt x="34925" y="71608"/>
                  <a:pt x="69658" y="36513"/>
                  <a:pt x="112351" y="36513"/>
                </a:cubicBezTo>
                <a:close/>
                <a:moveTo>
                  <a:pt x="112820" y="9018"/>
                </a:moveTo>
                <a:cubicBezTo>
                  <a:pt x="55509" y="9018"/>
                  <a:pt x="8651" y="55910"/>
                  <a:pt x="8651" y="113262"/>
                </a:cubicBezTo>
                <a:cubicBezTo>
                  <a:pt x="8651" y="170615"/>
                  <a:pt x="55509" y="217507"/>
                  <a:pt x="112820" y="217507"/>
                </a:cubicBezTo>
                <a:cubicBezTo>
                  <a:pt x="134807" y="217507"/>
                  <a:pt x="155713" y="211014"/>
                  <a:pt x="173375" y="198029"/>
                </a:cubicBezTo>
                <a:cubicBezTo>
                  <a:pt x="174096" y="197308"/>
                  <a:pt x="175177" y="197308"/>
                  <a:pt x="175898" y="197308"/>
                </a:cubicBezTo>
                <a:cubicBezTo>
                  <a:pt x="176980" y="197308"/>
                  <a:pt x="178421" y="197668"/>
                  <a:pt x="179142" y="198750"/>
                </a:cubicBezTo>
                <a:lnTo>
                  <a:pt x="201130" y="220754"/>
                </a:lnTo>
                <a:lnTo>
                  <a:pt x="220233" y="201275"/>
                </a:lnTo>
                <a:lnTo>
                  <a:pt x="198246" y="179633"/>
                </a:lnTo>
                <a:cubicBezTo>
                  <a:pt x="196804" y="177829"/>
                  <a:pt x="196444" y="175304"/>
                  <a:pt x="197886" y="173501"/>
                </a:cubicBezTo>
                <a:cubicBezTo>
                  <a:pt x="210501" y="155826"/>
                  <a:pt x="217350" y="134905"/>
                  <a:pt x="217350" y="113262"/>
                </a:cubicBezTo>
                <a:cubicBezTo>
                  <a:pt x="217350" y="55910"/>
                  <a:pt x="170492" y="9018"/>
                  <a:pt x="112820" y="9018"/>
                </a:cubicBezTo>
                <a:close/>
                <a:moveTo>
                  <a:pt x="112820" y="0"/>
                </a:moveTo>
                <a:cubicBezTo>
                  <a:pt x="175538" y="0"/>
                  <a:pt x="226361" y="50860"/>
                  <a:pt x="226361" y="113262"/>
                </a:cubicBezTo>
                <a:cubicBezTo>
                  <a:pt x="226361" y="135626"/>
                  <a:pt x="219512" y="156908"/>
                  <a:pt x="207257" y="175665"/>
                </a:cubicBezTo>
                <a:lnTo>
                  <a:pt x="226721" y="195143"/>
                </a:lnTo>
                <a:lnTo>
                  <a:pt x="229244" y="192618"/>
                </a:lnTo>
                <a:cubicBezTo>
                  <a:pt x="231047" y="190815"/>
                  <a:pt x="233570" y="190815"/>
                  <a:pt x="235372" y="192618"/>
                </a:cubicBezTo>
                <a:lnTo>
                  <a:pt x="291602" y="248889"/>
                </a:lnTo>
                <a:cubicBezTo>
                  <a:pt x="298090" y="255021"/>
                  <a:pt x="298090" y="265842"/>
                  <a:pt x="291602" y="271974"/>
                </a:cubicBezTo>
                <a:lnTo>
                  <a:pt x="271777" y="291813"/>
                </a:lnTo>
                <a:cubicBezTo>
                  <a:pt x="268533" y="295060"/>
                  <a:pt x="264568" y="296502"/>
                  <a:pt x="260243" y="296502"/>
                </a:cubicBezTo>
                <a:cubicBezTo>
                  <a:pt x="255918" y="296502"/>
                  <a:pt x="251953" y="295060"/>
                  <a:pt x="248709" y="291813"/>
                </a:cubicBezTo>
                <a:lnTo>
                  <a:pt x="192479" y="235543"/>
                </a:lnTo>
                <a:cubicBezTo>
                  <a:pt x="191398" y="234821"/>
                  <a:pt x="191037" y="233739"/>
                  <a:pt x="191037" y="232657"/>
                </a:cubicBezTo>
                <a:cubicBezTo>
                  <a:pt x="191037" y="231575"/>
                  <a:pt x="191398" y="230132"/>
                  <a:pt x="192479" y="229411"/>
                </a:cubicBezTo>
                <a:lnTo>
                  <a:pt x="195002" y="226886"/>
                </a:lnTo>
                <a:lnTo>
                  <a:pt x="175538" y="207768"/>
                </a:lnTo>
                <a:cubicBezTo>
                  <a:pt x="157155" y="220032"/>
                  <a:pt x="135528" y="226525"/>
                  <a:pt x="112820" y="226525"/>
                </a:cubicBezTo>
                <a:cubicBezTo>
                  <a:pt x="50823" y="226525"/>
                  <a:pt x="0" y="175665"/>
                  <a:pt x="0" y="113262"/>
                </a:cubicBezTo>
                <a:cubicBezTo>
                  <a:pt x="0" y="50860"/>
                  <a:pt x="50823" y="0"/>
                  <a:pt x="11282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9" name="Freeform 926">
            <a:extLst>
              <a:ext uri="{FF2B5EF4-FFF2-40B4-BE49-F238E27FC236}">
                <a16:creationId xmlns:a16="http://schemas.microsoft.com/office/drawing/2014/main" id="{126DC00A-CA97-41A2-BE60-D6D53B652770}"/>
              </a:ext>
            </a:extLst>
          </p:cNvPr>
          <p:cNvSpPr>
            <a:spLocks noChangeArrowheads="1"/>
          </p:cNvSpPr>
          <p:nvPr/>
        </p:nvSpPr>
        <p:spPr bwMode="auto">
          <a:xfrm>
            <a:off x="2509703" y="3567519"/>
            <a:ext cx="436935" cy="455189"/>
          </a:xfrm>
          <a:custGeom>
            <a:avLst/>
            <a:gdLst>
              <a:gd name="T0" fmla="*/ 2003694 w 296503"/>
              <a:gd name="T1" fmla="*/ 1832388 h 296502"/>
              <a:gd name="T2" fmla="*/ 716340 w 296503"/>
              <a:gd name="T3" fmla="*/ 1832388 h 296502"/>
              <a:gd name="T4" fmla="*/ 1792869 w 296503"/>
              <a:gd name="T5" fmla="*/ 2632308 h 296502"/>
              <a:gd name="T6" fmla="*/ 1761647 w 296503"/>
              <a:gd name="T7" fmla="*/ 1934355 h 296502"/>
              <a:gd name="T8" fmla="*/ 1309759 w 296503"/>
              <a:gd name="T9" fmla="*/ 1765729 h 296502"/>
              <a:gd name="T10" fmla="*/ 1454202 w 296503"/>
              <a:gd name="T11" fmla="*/ 2632308 h 296502"/>
              <a:gd name="T12" fmla="*/ 1831921 w 296503"/>
              <a:gd name="T13" fmla="*/ 712916 h 296502"/>
              <a:gd name="T14" fmla="*/ 1407353 w 296503"/>
              <a:gd name="T15" fmla="*/ 712916 h 296502"/>
              <a:gd name="T16" fmla="*/ 1792869 w 296503"/>
              <a:gd name="T17" fmla="*/ 607044 h 296502"/>
              <a:gd name="T18" fmla="*/ 1929508 w 296503"/>
              <a:gd name="T19" fmla="*/ 1477536 h 296502"/>
              <a:gd name="T20" fmla="*/ 1792869 w 296503"/>
              <a:gd name="T21" fmla="*/ 607044 h 296502"/>
              <a:gd name="T22" fmla="*/ 1477622 w 296503"/>
              <a:gd name="T23" fmla="*/ 1308917 h 296502"/>
              <a:gd name="T24" fmla="*/ 610925 w 296503"/>
              <a:gd name="T25" fmla="*/ 1446161 h 296502"/>
              <a:gd name="T26" fmla="*/ 1432671 w 296503"/>
              <a:gd name="T27" fmla="*/ 386184 h 296502"/>
              <a:gd name="T28" fmla="*/ 964299 w 296503"/>
              <a:gd name="T29" fmla="*/ 240396 h 296502"/>
              <a:gd name="T30" fmla="*/ 842289 w 296503"/>
              <a:gd name="T31" fmla="*/ 646275 h 296502"/>
              <a:gd name="T32" fmla="*/ 362084 w 296503"/>
              <a:gd name="T33" fmla="*/ 756638 h 296502"/>
              <a:gd name="T34" fmla="*/ 460473 w 296503"/>
              <a:gd name="T35" fmla="*/ 1166470 h 296502"/>
              <a:gd name="T36" fmla="*/ 98402 w 296503"/>
              <a:gd name="T37" fmla="*/ 1737883 h 296502"/>
              <a:gd name="T38" fmla="*/ 436901 w 296503"/>
              <a:gd name="T39" fmla="*/ 2135906 h 296502"/>
              <a:gd name="T40" fmla="*/ 401470 w 296503"/>
              <a:gd name="T41" fmla="*/ 2494508 h 296502"/>
              <a:gd name="T42" fmla="*/ 747814 w 296503"/>
              <a:gd name="T43" fmla="*/ 2841306 h 296502"/>
              <a:gd name="T44" fmla="*/ 1109935 w 296503"/>
              <a:gd name="T45" fmla="*/ 2801901 h 296502"/>
              <a:gd name="T46" fmla="*/ 1475957 w 296503"/>
              <a:gd name="T47" fmla="*/ 3113225 h 296502"/>
              <a:gd name="T48" fmla="*/ 1810507 w 296503"/>
              <a:gd name="T49" fmla="*/ 2857075 h 296502"/>
              <a:gd name="T50" fmla="*/ 2278887 w 296503"/>
              <a:gd name="T51" fmla="*/ 2998932 h 296502"/>
              <a:gd name="T52" fmla="*/ 2593757 w 296503"/>
              <a:gd name="T53" fmla="*/ 2399927 h 296502"/>
              <a:gd name="T54" fmla="*/ 2999144 w 296503"/>
              <a:gd name="T55" fmla="*/ 2281719 h 296502"/>
              <a:gd name="T56" fmla="*/ 2900755 w 296503"/>
              <a:gd name="T57" fmla="*/ 1765466 h 296502"/>
              <a:gd name="T58" fmla="*/ 2900755 w 296503"/>
              <a:gd name="T59" fmla="*/ 1473853 h 296502"/>
              <a:gd name="T60" fmla="*/ 2999144 w 296503"/>
              <a:gd name="T61" fmla="*/ 961550 h 296502"/>
              <a:gd name="T62" fmla="*/ 2593757 w 296503"/>
              <a:gd name="T63" fmla="*/ 839402 h 296502"/>
              <a:gd name="T64" fmla="*/ 2278887 w 296503"/>
              <a:gd name="T65" fmla="*/ 240396 h 296502"/>
              <a:gd name="T66" fmla="*/ 1810507 w 296503"/>
              <a:gd name="T67" fmla="*/ 386184 h 296502"/>
              <a:gd name="T68" fmla="*/ 1503519 w 296503"/>
              <a:gd name="T69" fmla="*/ 0 h 296502"/>
              <a:gd name="T70" fmla="*/ 2152928 w 296503"/>
              <a:gd name="T71" fmla="*/ 204932 h 296502"/>
              <a:gd name="T72" fmla="*/ 2491427 w 296503"/>
              <a:gd name="T73" fmla="*/ 599009 h 296502"/>
              <a:gd name="T74" fmla="*/ 3081802 w 296503"/>
              <a:gd name="T75" fmla="*/ 914254 h 296502"/>
              <a:gd name="T76" fmla="*/ 3239232 w 296503"/>
              <a:gd name="T77" fmla="*/ 1501447 h 296502"/>
              <a:gd name="T78" fmla="*/ 3038512 w 296503"/>
              <a:gd name="T79" fmla="*/ 2151673 h 296502"/>
              <a:gd name="T80" fmla="*/ 2644910 w 296503"/>
              <a:gd name="T81" fmla="*/ 2494508 h 296502"/>
              <a:gd name="T82" fmla="*/ 2231649 w 296503"/>
              <a:gd name="T83" fmla="*/ 3097458 h 296502"/>
              <a:gd name="T84" fmla="*/ 1735730 w 296503"/>
              <a:gd name="T85" fmla="*/ 3239316 h 296502"/>
              <a:gd name="T86" fmla="*/ 1086305 w 296503"/>
              <a:gd name="T87" fmla="*/ 3038344 h 296502"/>
              <a:gd name="T88" fmla="*/ 661243 w 296503"/>
              <a:gd name="T89" fmla="*/ 2790074 h 296502"/>
              <a:gd name="T90" fmla="*/ 157452 w 296503"/>
              <a:gd name="T91" fmla="*/ 2329022 h 296502"/>
              <a:gd name="T92" fmla="*/ 129869 w 296503"/>
              <a:gd name="T93" fmla="*/ 1867927 h 296502"/>
              <a:gd name="T94" fmla="*/ 354220 w 296503"/>
              <a:gd name="T95" fmla="*/ 1170410 h 296502"/>
              <a:gd name="T96" fmla="*/ 354220 w 296503"/>
              <a:gd name="T97" fmla="*/ 650241 h 296502"/>
              <a:gd name="T98" fmla="*/ 649412 w 296503"/>
              <a:gd name="T99" fmla="*/ 350721 h 296502"/>
              <a:gd name="T100" fmla="*/ 1168961 w 296503"/>
              <a:gd name="T101" fmla="*/ 350721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3" h="296502">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0" name="Freeform 944">
            <a:extLst>
              <a:ext uri="{FF2B5EF4-FFF2-40B4-BE49-F238E27FC236}">
                <a16:creationId xmlns:a16="http://schemas.microsoft.com/office/drawing/2014/main" id="{9578BABB-FC27-49DB-8C82-D39A3EB9751E}"/>
              </a:ext>
            </a:extLst>
          </p:cNvPr>
          <p:cNvSpPr>
            <a:spLocks noChangeArrowheads="1"/>
          </p:cNvSpPr>
          <p:nvPr/>
        </p:nvSpPr>
        <p:spPr bwMode="auto">
          <a:xfrm>
            <a:off x="2569318" y="4904884"/>
            <a:ext cx="348002" cy="455188"/>
          </a:xfrm>
          <a:custGeom>
            <a:avLst/>
            <a:gdLst>
              <a:gd name="T0" fmla="*/ 873157 w 236178"/>
              <a:gd name="T1" fmla="*/ 2885453 h 296502"/>
              <a:gd name="T2" fmla="*/ 1655872 w 236178"/>
              <a:gd name="T3" fmla="*/ 2885453 h 296502"/>
              <a:gd name="T4" fmla="*/ 2029527 w 236178"/>
              <a:gd name="T5" fmla="*/ 2350830 h 296502"/>
              <a:gd name="T6" fmla="*/ 1163196 w 236178"/>
              <a:gd name="T7" fmla="*/ 849826 h 296502"/>
              <a:gd name="T8" fmla="*/ 1424861 w 236178"/>
              <a:gd name="T9" fmla="*/ 951573 h 296502"/>
              <a:gd name="T10" fmla="*/ 1424861 w 236178"/>
              <a:gd name="T11" fmla="*/ 1632569 h 296502"/>
              <a:gd name="T12" fmla="*/ 1163196 w 236178"/>
              <a:gd name="T13" fmla="*/ 1730421 h 296502"/>
              <a:gd name="T14" fmla="*/ 1242486 w 236178"/>
              <a:gd name="T15" fmla="*/ 1632569 h 296502"/>
              <a:gd name="T16" fmla="*/ 1111640 w 236178"/>
              <a:gd name="T17" fmla="*/ 900687 h 296502"/>
              <a:gd name="T18" fmla="*/ 1136125 w 236178"/>
              <a:gd name="T19" fmla="*/ 568016 h 296502"/>
              <a:gd name="T20" fmla="*/ 845506 w 236178"/>
              <a:gd name="T21" fmla="*/ 701296 h 296502"/>
              <a:gd name="T22" fmla="*/ 637391 w 236178"/>
              <a:gd name="T23" fmla="*/ 948271 h 296502"/>
              <a:gd name="T24" fmla="*/ 558849 w 236178"/>
              <a:gd name="T25" fmla="*/ 1261841 h 296502"/>
              <a:gd name="T26" fmla="*/ 621664 w 236178"/>
              <a:gd name="T27" fmla="*/ 1579352 h 296502"/>
              <a:gd name="T28" fmla="*/ 818022 w 236178"/>
              <a:gd name="T29" fmla="*/ 1838051 h 296502"/>
              <a:gd name="T30" fmla="*/ 1104687 w 236178"/>
              <a:gd name="T31" fmla="*/ 1983078 h 296502"/>
              <a:gd name="T32" fmla="*/ 1285343 w 236178"/>
              <a:gd name="T33" fmla="*/ 2088917 h 296502"/>
              <a:gd name="T34" fmla="*/ 1634838 w 236178"/>
              <a:gd name="T35" fmla="*/ 2010523 h 296502"/>
              <a:gd name="T36" fmla="*/ 1921517 w 236178"/>
              <a:gd name="T37" fmla="*/ 1787100 h 296502"/>
              <a:gd name="T38" fmla="*/ 2078597 w 236178"/>
              <a:gd name="T39" fmla="*/ 1461749 h 296502"/>
              <a:gd name="T40" fmla="*/ 2078597 w 236178"/>
              <a:gd name="T41" fmla="*/ 1101139 h 296502"/>
              <a:gd name="T42" fmla="*/ 1921517 w 236178"/>
              <a:gd name="T43" fmla="*/ 775776 h 296502"/>
              <a:gd name="T44" fmla="*/ 1634838 w 236178"/>
              <a:gd name="T45" fmla="*/ 552359 h 296502"/>
              <a:gd name="T46" fmla="*/ 1285343 w 236178"/>
              <a:gd name="T47" fmla="*/ 470016 h 296502"/>
              <a:gd name="T48" fmla="*/ 1469909 w 236178"/>
              <a:gd name="T49" fmla="*/ 477866 h 296502"/>
              <a:gd name="T50" fmla="*/ 1799779 w 236178"/>
              <a:gd name="T51" fmla="*/ 638584 h 296502"/>
              <a:gd name="T52" fmla="*/ 2027549 w 236178"/>
              <a:gd name="T53" fmla="*/ 924736 h 296502"/>
              <a:gd name="T54" fmla="*/ 2110008 w 236178"/>
              <a:gd name="T55" fmla="*/ 1281443 h 296502"/>
              <a:gd name="T56" fmla="*/ 2027549 w 236178"/>
              <a:gd name="T57" fmla="*/ 1638143 h 296502"/>
              <a:gd name="T58" fmla="*/ 1799779 w 236178"/>
              <a:gd name="T59" fmla="*/ 1924291 h 296502"/>
              <a:gd name="T60" fmla="*/ 1469909 w 236178"/>
              <a:gd name="T61" fmla="*/ 2085003 h 296502"/>
              <a:gd name="T62" fmla="*/ 1253921 w 236178"/>
              <a:gd name="T63" fmla="*/ 2190835 h 296502"/>
              <a:gd name="T64" fmla="*/ 865150 w 236178"/>
              <a:gd name="T65" fmla="*/ 2088917 h 296502"/>
              <a:gd name="T66" fmla="*/ 554909 w 236178"/>
              <a:gd name="T67" fmla="*/ 1826294 h 296502"/>
              <a:gd name="T68" fmla="*/ 389974 w 236178"/>
              <a:gd name="T69" fmla="*/ 1457832 h 296502"/>
              <a:gd name="T70" fmla="*/ 401754 w 236178"/>
              <a:gd name="T71" fmla="*/ 1050173 h 296502"/>
              <a:gd name="T72" fmla="*/ 590253 w 236178"/>
              <a:gd name="T73" fmla="*/ 693453 h 296502"/>
              <a:gd name="T74" fmla="*/ 916196 w 236178"/>
              <a:gd name="T75" fmla="*/ 450429 h 296502"/>
              <a:gd name="T76" fmla="*/ 1285343 w 236178"/>
              <a:gd name="T77" fmla="*/ 364218 h 296502"/>
              <a:gd name="T78" fmla="*/ 1294029 w 236178"/>
              <a:gd name="T79" fmla="*/ 2484469 h 296502"/>
              <a:gd name="T80" fmla="*/ 1294029 w 236178"/>
              <a:gd name="T81" fmla="*/ 0 h 296502"/>
              <a:gd name="T82" fmla="*/ 2127862 w 236178"/>
              <a:gd name="T83" fmla="*/ 3188152 h 296502"/>
              <a:gd name="T84" fmla="*/ 2049194 w 236178"/>
              <a:gd name="T85" fmla="*/ 3227473 h 296502"/>
              <a:gd name="T86" fmla="*/ 1262551 w 236178"/>
              <a:gd name="T87" fmla="*/ 3227473 h 296502"/>
              <a:gd name="T88" fmla="*/ 483783 w 236178"/>
              <a:gd name="T89" fmla="*/ 3231399 h 296502"/>
              <a:gd name="T90" fmla="*/ 456245 w 236178"/>
              <a:gd name="T91" fmla="*/ 2276129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1046" y="215180"/>
                </a:moveTo>
                <a:lnTo>
                  <a:pt x="51046" y="283548"/>
                </a:lnTo>
                <a:lnTo>
                  <a:pt x="79804" y="264117"/>
                </a:lnTo>
                <a:cubicBezTo>
                  <a:pt x="81242" y="263038"/>
                  <a:pt x="83399" y="263038"/>
                  <a:pt x="84837" y="264117"/>
                </a:cubicBezTo>
                <a:lnTo>
                  <a:pt x="118269" y="286427"/>
                </a:lnTo>
                <a:lnTo>
                  <a:pt x="151341" y="264117"/>
                </a:lnTo>
                <a:cubicBezTo>
                  <a:pt x="153138" y="263038"/>
                  <a:pt x="154935" y="263038"/>
                  <a:pt x="156373" y="264117"/>
                </a:cubicBezTo>
                <a:lnTo>
                  <a:pt x="185491" y="283548"/>
                </a:lnTo>
                <a:lnTo>
                  <a:pt x="185491" y="215180"/>
                </a:lnTo>
                <a:cubicBezTo>
                  <a:pt x="166079" y="228494"/>
                  <a:pt x="143073" y="236410"/>
                  <a:pt x="118269" y="236410"/>
                </a:cubicBezTo>
                <a:cubicBezTo>
                  <a:pt x="93105" y="236410"/>
                  <a:pt x="70098" y="228494"/>
                  <a:pt x="51046" y="215180"/>
                </a:cubicBezTo>
                <a:close/>
                <a:moveTo>
                  <a:pt x="106311" y="77787"/>
                </a:moveTo>
                <a:lnTo>
                  <a:pt x="130227" y="77787"/>
                </a:lnTo>
                <a:cubicBezTo>
                  <a:pt x="132401" y="77787"/>
                  <a:pt x="134575" y="79937"/>
                  <a:pt x="134575" y="82444"/>
                </a:cubicBezTo>
                <a:cubicBezTo>
                  <a:pt x="134575" y="84952"/>
                  <a:pt x="132401" y="87101"/>
                  <a:pt x="130227" y="87101"/>
                </a:cubicBezTo>
                <a:lnTo>
                  <a:pt x="122617" y="87101"/>
                </a:lnTo>
                <a:lnTo>
                  <a:pt x="122617" y="149436"/>
                </a:lnTo>
                <a:lnTo>
                  <a:pt x="130227" y="149436"/>
                </a:lnTo>
                <a:cubicBezTo>
                  <a:pt x="132401" y="149436"/>
                  <a:pt x="134575" y="151585"/>
                  <a:pt x="134575" y="153735"/>
                </a:cubicBezTo>
                <a:cubicBezTo>
                  <a:pt x="134575" y="156242"/>
                  <a:pt x="132401" y="158392"/>
                  <a:pt x="130227" y="158392"/>
                </a:cubicBezTo>
                <a:lnTo>
                  <a:pt x="106311" y="158392"/>
                </a:lnTo>
                <a:cubicBezTo>
                  <a:pt x="103774" y="158392"/>
                  <a:pt x="101600" y="156242"/>
                  <a:pt x="101600" y="153735"/>
                </a:cubicBezTo>
                <a:cubicBezTo>
                  <a:pt x="101600" y="151585"/>
                  <a:pt x="103774" y="149436"/>
                  <a:pt x="106311" y="149436"/>
                </a:cubicBezTo>
                <a:lnTo>
                  <a:pt x="113558" y="149436"/>
                </a:lnTo>
                <a:lnTo>
                  <a:pt x="113558" y="87101"/>
                </a:lnTo>
                <a:lnTo>
                  <a:pt x="106311" y="87101"/>
                </a:lnTo>
                <a:cubicBezTo>
                  <a:pt x="103774" y="87101"/>
                  <a:pt x="101600" y="84952"/>
                  <a:pt x="101600" y="82444"/>
                </a:cubicBezTo>
                <a:cubicBezTo>
                  <a:pt x="101600" y="79937"/>
                  <a:pt x="103774" y="77787"/>
                  <a:pt x="106311" y="77787"/>
                </a:cubicBezTo>
                <a:close/>
                <a:moveTo>
                  <a:pt x="117475" y="43024"/>
                </a:moveTo>
                <a:lnTo>
                  <a:pt x="103837" y="51994"/>
                </a:lnTo>
                <a:cubicBezTo>
                  <a:pt x="103119" y="52712"/>
                  <a:pt x="102042" y="53071"/>
                  <a:pt x="100965" y="52712"/>
                </a:cubicBezTo>
                <a:lnTo>
                  <a:pt x="85173" y="50559"/>
                </a:lnTo>
                <a:lnTo>
                  <a:pt x="77276" y="64193"/>
                </a:lnTo>
                <a:cubicBezTo>
                  <a:pt x="76559" y="65270"/>
                  <a:pt x="75841" y="65987"/>
                  <a:pt x="74764" y="66346"/>
                </a:cubicBezTo>
                <a:lnTo>
                  <a:pt x="59331" y="71010"/>
                </a:lnTo>
                <a:lnTo>
                  <a:pt x="58254" y="86798"/>
                </a:lnTo>
                <a:cubicBezTo>
                  <a:pt x="58254" y="88233"/>
                  <a:pt x="57536" y="88950"/>
                  <a:pt x="56818" y="90027"/>
                </a:cubicBezTo>
                <a:lnTo>
                  <a:pt x="45333" y="100791"/>
                </a:lnTo>
                <a:lnTo>
                  <a:pt x="51076" y="115501"/>
                </a:lnTo>
                <a:cubicBezTo>
                  <a:pt x="51435" y="116578"/>
                  <a:pt x="51435" y="117654"/>
                  <a:pt x="51076" y="118730"/>
                </a:cubicBezTo>
                <a:lnTo>
                  <a:pt x="45333" y="133800"/>
                </a:lnTo>
                <a:lnTo>
                  <a:pt x="56818" y="144564"/>
                </a:lnTo>
                <a:cubicBezTo>
                  <a:pt x="57536" y="145281"/>
                  <a:pt x="58254" y="146358"/>
                  <a:pt x="58254" y="147434"/>
                </a:cubicBezTo>
                <a:lnTo>
                  <a:pt x="59331" y="163580"/>
                </a:lnTo>
                <a:lnTo>
                  <a:pt x="74764" y="168244"/>
                </a:lnTo>
                <a:cubicBezTo>
                  <a:pt x="75841" y="168603"/>
                  <a:pt x="76559" y="169320"/>
                  <a:pt x="77276" y="170038"/>
                </a:cubicBezTo>
                <a:lnTo>
                  <a:pt x="85173" y="184031"/>
                </a:lnTo>
                <a:lnTo>
                  <a:pt x="100965" y="181520"/>
                </a:lnTo>
                <a:cubicBezTo>
                  <a:pt x="101324" y="181520"/>
                  <a:pt x="101683" y="181520"/>
                  <a:pt x="101683" y="181520"/>
                </a:cubicBezTo>
                <a:cubicBezTo>
                  <a:pt x="102401" y="181520"/>
                  <a:pt x="103478" y="181878"/>
                  <a:pt x="103837" y="182596"/>
                </a:cubicBezTo>
                <a:lnTo>
                  <a:pt x="117475" y="191207"/>
                </a:lnTo>
                <a:lnTo>
                  <a:pt x="130755" y="182596"/>
                </a:lnTo>
                <a:cubicBezTo>
                  <a:pt x="131473" y="181878"/>
                  <a:pt x="132550" y="181520"/>
                  <a:pt x="133985" y="181520"/>
                </a:cubicBezTo>
                <a:lnTo>
                  <a:pt x="149418" y="184031"/>
                </a:lnTo>
                <a:lnTo>
                  <a:pt x="157673" y="170038"/>
                </a:lnTo>
                <a:cubicBezTo>
                  <a:pt x="158032" y="169320"/>
                  <a:pt x="159109" y="168603"/>
                  <a:pt x="160186" y="168244"/>
                </a:cubicBezTo>
                <a:lnTo>
                  <a:pt x="175619" y="163580"/>
                </a:lnTo>
                <a:lnTo>
                  <a:pt x="176696" y="147434"/>
                </a:lnTo>
                <a:cubicBezTo>
                  <a:pt x="176696" y="146358"/>
                  <a:pt x="177055" y="145281"/>
                  <a:pt x="178131" y="144564"/>
                </a:cubicBezTo>
                <a:lnTo>
                  <a:pt x="189975" y="133800"/>
                </a:lnTo>
                <a:lnTo>
                  <a:pt x="183874" y="118730"/>
                </a:lnTo>
                <a:cubicBezTo>
                  <a:pt x="183515" y="117654"/>
                  <a:pt x="183515" y="116578"/>
                  <a:pt x="183874" y="115501"/>
                </a:cubicBezTo>
                <a:lnTo>
                  <a:pt x="189975" y="100791"/>
                </a:lnTo>
                <a:lnTo>
                  <a:pt x="178131" y="90027"/>
                </a:lnTo>
                <a:cubicBezTo>
                  <a:pt x="177055" y="88950"/>
                  <a:pt x="176696" y="88233"/>
                  <a:pt x="176696" y="86798"/>
                </a:cubicBezTo>
                <a:lnTo>
                  <a:pt x="175619" y="71010"/>
                </a:lnTo>
                <a:lnTo>
                  <a:pt x="160186" y="66346"/>
                </a:lnTo>
                <a:cubicBezTo>
                  <a:pt x="159109" y="65987"/>
                  <a:pt x="158032" y="65270"/>
                  <a:pt x="157673" y="64193"/>
                </a:cubicBezTo>
                <a:lnTo>
                  <a:pt x="149418" y="50559"/>
                </a:lnTo>
                <a:lnTo>
                  <a:pt x="133985" y="52712"/>
                </a:lnTo>
                <a:cubicBezTo>
                  <a:pt x="132550" y="53071"/>
                  <a:pt x="131473" y="52712"/>
                  <a:pt x="130755" y="51994"/>
                </a:cubicBezTo>
                <a:lnTo>
                  <a:pt x="117475" y="43024"/>
                </a:lnTo>
                <a:close/>
                <a:moveTo>
                  <a:pt x="117475" y="33337"/>
                </a:moveTo>
                <a:cubicBezTo>
                  <a:pt x="118193" y="33337"/>
                  <a:pt x="119270" y="33337"/>
                  <a:pt x="119988" y="34055"/>
                </a:cubicBezTo>
                <a:lnTo>
                  <a:pt x="134344" y="43742"/>
                </a:lnTo>
                <a:lnTo>
                  <a:pt x="151213" y="41230"/>
                </a:lnTo>
                <a:cubicBezTo>
                  <a:pt x="153007" y="40872"/>
                  <a:pt x="154802" y="41948"/>
                  <a:pt x="155879" y="43383"/>
                </a:cubicBezTo>
                <a:lnTo>
                  <a:pt x="164493" y="58453"/>
                </a:lnTo>
                <a:lnTo>
                  <a:pt x="181003" y="63476"/>
                </a:lnTo>
                <a:cubicBezTo>
                  <a:pt x="182797" y="63835"/>
                  <a:pt x="183874" y="65629"/>
                  <a:pt x="184233" y="67422"/>
                </a:cubicBezTo>
                <a:lnTo>
                  <a:pt x="185310" y="84645"/>
                </a:lnTo>
                <a:lnTo>
                  <a:pt x="197872" y="96126"/>
                </a:lnTo>
                <a:cubicBezTo>
                  <a:pt x="199307" y="97561"/>
                  <a:pt x="199666" y="99355"/>
                  <a:pt x="198948" y="101149"/>
                </a:cubicBezTo>
                <a:lnTo>
                  <a:pt x="192847" y="117295"/>
                </a:lnTo>
                <a:lnTo>
                  <a:pt x="198948" y="133441"/>
                </a:lnTo>
                <a:cubicBezTo>
                  <a:pt x="199666" y="135235"/>
                  <a:pt x="199307" y="137029"/>
                  <a:pt x="197872" y="138105"/>
                </a:cubicBezTo>
                <a:lnTo>
                  <a:pt x="185310" y="149946"/>
                </a:lnTo>
                <a:lnTo>
                  <a:pt x="184233" y="167168"/>
                </a:lnTo>
                <a:cubicBezTo>
                  <a:pt x="183874" y="168962"/>
                  <a:pt x="182797" y="170397"/>
                  <a:pt x="181003" y="171114"/>
                </a:cubicBezTo>
                <a:lnTo>
                  <a:pt x="164493" y="176138"/>
                </a:lnTo>
                <a:lnTo>
                  <a:pt x="155879" y="191207"/>
                </a:lnTo>
                <a:cubicBezTo>
                  <a:pt x="154802" y="192642"/>
                  <a:pt x="153007" y="193360"/>
                  <a:pt x="151213" y="193360"/>
                </a:cubicBezTo>
                <a:lnTo>
                  <a:pt x="134344" y="190848"/>
                </a:lnTo>
                <a:lnTo>
                  <a:pt x="119988" y="200536"/>
                </a:lnTo>
                <a:cubicBezTo>
                  <a:pt x="119270" y="200894"/>
                  <a:pt x="118193" y="201253"/>
                  <a:pt x="117475" y="201253"/>
                </a:cubicBezTo>
                <a:cubicBezTo>
                  <a:pt x="116757" y="201253"/>
                  <a:pt x="115681" y="200894"/>
                  <a:pt x="114604" y="200536"/>
                </a:cubicBezTo>
                <a:lnTo>
                  <a:pt x="100606" y="190848"/>
                </a:lnTo>
                <a:lnTo>
                  <a:pt x="83737" y="193360"/>
                </a:lnTo>
                <a:cubicBezTo>
                  <a:pt x="81583" y="193360"/>
                  <a:pt x="80148" y="192642"/>
                  <a:pt x="79071" y="191207"/>
                </a:cubicBezTo>
                <a:lnTo>
                  <a:pt x="70457" y="176138"/>
                </a:lnTo>
                <a:lnTo>
                  <a:pt x="53947" y="171114"/>
                </a:lnTo>
                <a:cubicBezTo>
                  <a:pt x="52153" y="170397"/>
                  <a:pt x="51076" y="168962"/>
                  <a:pt x="50717" y="167168"/>
                </a:cubicBezTo>
                <a:lnTo>
                  <a:pt x="49281" y="149946"/>
                </a:lnTo>
                <a:lnTo>
                  <a:pt x="36719" y="138105"/>
                </a:lnTo>
                <a:cubicBezTo>
                  <a:pt x="35643" y="137029"/>
                  <a:pt x="34925" y="135235"/>
                  <a:pt x="35643" y="133441"/>
                </a:cubicBezTo>
                <a:lnTo>
                  <a:pt x="41744" y="117295"/>
                </a:lnTo>
                <a:lnTo>
                  <a:pt x="35643" y="101149"/>
                </a:lnTo>
                <a:cubicBezTo>
                  <a:pt x="34925" y="99355"/>
                  <a:pt x="35643" y="97561"/>
                  <a:pt x="36719" y="96126"/>
                </a:cubicBezTo>
                <a:lnTo>
                  <a:pt x="49281" y="84645"/>
                </a:lnTo>
                <a:lnTo>
                  <a:pt x="50717" y="67422"/>
                </a:lnTo>
                <a:cubicBezTo>
                  <a:pt x="51076" y="65629"/>
                  <a:pt x="52153" y="63835"/>
                  <a:pt x="53947" y="63476"/>
                </a:cubicBezTo>
                <a:lnTo>
                  <a:pt x="70457" y="58453"/>
                </a:lnTo>
                <a:lnTo>
                  <a:pt x="79071" y="43383"/>
                </a:lnTo>
                <a:cubicBezTo>
                  <a:pt x="80148" y="41948"/>
                  <a:pt x="81583" y="40872"/>
                  <a:pt x="83737" y="41230"/>
                </a:cubicBezTo>
                <a:lnTo>
                  <a:pt x="100606" y="43742"/>
                </a:lnTo>
                <a:lnTo>
                  <a:pt x="114604" y="34055"/>
                </a:lnTo>
                <a:cubicBezTo>
                  <a:pt x="115681" y="33337"/>
                  <a:pt x="116757" y="33337"/>
                  <a:pt x="117475" y="33337"/>
                </a:cubicBezTo>
                <a:close/>
                <a:moveTo>
                  <a:pt x="118269" y="9356"/>
                </a:moveTo>
                <a:cubicBezTo>
                  <a:pt x="57876" y="9356"/>
                  <a:pt x="8987" y="58293"/>
                  <a:pt x="8987" y="118385"/>
                </a:cubicBezTo>
                <a:cubicBezTo>
                  <a:pt x="8987" y="178477"/>
                  <a:pt x="57876" y="227414"/>
                  <a:pt x="118269" y="227414"/>
                </a:cubicBezTo>
                <a:cubicBezTo>
                  <a:pt x="178301" y="227414"/>
                  <a:pt x="227191" y="178477"/>
                  <a:pt x="227191" y="118385"/>
                </a:cubicBezTo>
                <a:cubicBezTo>
                  <a:pt x="227191" y="58293"/>
                  <a:pt x="178301" y="9356"/>
                  <a:pt x="118269" y="9356"/>
                </a:cubicBezTo>
                <a:close/>
                <a:moveTo>
                  <a:pt x="118269" y="0"/>
                </a:moveTo>
                <a:cubicBezTo>
                  <a:pt x="182975" y="0"/>
                  <a:pt x="236178" y="53255"/>
                  <a:pt x="236178" y="118385"/>
                </a:cubicBezTo>
                <a:cubicBezTo>
                  <a:pt x="236178" y="154368"/>
                  <a:pt x="220001" y="186753"/>
                  <a:pt x="194478" y="208343"/>
                </a:cubicBezTo>
                <a:lnTo>
                  <a:pt x="194478" y="291824"/>
                </a:lnTo>
                <a:cubicBezTo>
                  <a:pt x="194478" y="293624"/>
                  <a:pt x="193400" y="294703"/>
                  <a:pt x="191962" y="295783"/>
                </a:cubicBezTo>
                <a:cubicBezTo>
                  <a:pt x="191243" y="296142"/>
                  <a:pt x="190524" y="296502"/>
                  <a:pt x="189805" y="296502"/>
                </a:cubicBezTo>
                <a:cubicBezTo>
                  <a:pt x="189086" y="296502"/>
                  <a:pt x="188007" y="295783"/>
                  <a:pt x="187288" y="295423"/>
                </a:cubicBezTo>
                <a:lnTo>
                  <a:pt x="153857" y="273473"/>
                </a:lnTo>
                <a:lnTo>
                  <a:pt x="120785" y="295423"/>
                </a:lnTo>
                <a:cubicBezTo>
                  <a:pt x="118988" y="296502"/>
                  <a:pt x="117190" y="296502"/>
                  <a:pt x="115393" y="295423"/>
                </a:cubicBezTo>
                <a:lnTo>
                  <a:pt x="82320" y="273473"/>
                </a:lnTo>
                <a:lnTo>
                  <a:pt x="48889" y="295423"/>
                </a:lnTo>
                <a:cubicBezTo>
                  <a:pt x="47451" y="296502"/>
                  <a:pt x="45654" y="296502"/>
                  <a:pt x="44216" y="295783"/>
                </a:cubicBezTo>
                <a:cubicBezTo>
                  <a:pt x="42778" y="294703"/>
                  <a:pt x="41699" y="293624"/>
                  <a:pt x="41699" y="291824"/>
                </a:cubicBezTo>
                <a:lnTo>
                  <a:pt x="41699" y="208703"/>
                </a:lnTo>
                <a:cubicBezTo>
                  <a:pt x="41699" y="208343"/>
                  <a:pt x="41699" y="208343"/>
                  <a:pt x="41699" y="208343"/>
                </a:cubicBezTo>
                <a:cubicBezTo>
                  <a:pt x="16176" y="186753"/>
                  <a:pt x="0" y="154368"/>
                  <a:pt x="0" y="118385"/>
                </a:cubicBezTo>
                <a:cubicBezTo>
                  <a:pt x="0" y="53255"/>
                  <a:pt x="53203" y="0"/>
                  <a:pt x="118269"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40" name="Freeform 942">
            <a:extLst>
              <a:ext uri="{FF2B5EF4-FFF2-40B4-BE49-F238E27FC236}">
                <a16:creationId xmlns:a16="http://schemas.microsoft.com/office/drawing/2014/main" id="{8F04A3BF-DC34-4D2E-BD3C-0BB307CA25E7}"/>
              </a:ext>
            </a:extLst>
          </p:cNvPr>
          <p:cNvSpPr>
            <a:spLocks noChangeArrowheads="1"/>
          </p:cNvSpPr>
          <p:nvPr/>
        </p:nvSpPr>
        <p:spPr bwMode="auto">
          <a:xfrm>
            <a:off x="2484766" y="2890537"/>
            <a:ext cx="436933" cy="399916"/>
          </a:xfrm>
          <a:custGeom>
            <a:avLst/>
            <a:gdLst>
              <a:gd name="T0" fmla="*/ 2503992 w 296502"/>
              <a:gd name="T1" fmla="*/ 1851221 h 296502"/>
              <a:gd name="T2" fmla="*/ 1443248 w 296502"/>
              <a:gd name="T3" fmla="*/ 2864642 h 296502"/>
              <a:gd name="T4" fmla="*/ 725570 w 296502"/>
              <a:gd name="T5" fmla="*/ 2588611 h 296502"/>
              <a:gd name="T6" fmla="*/ 528404 w 296502"/>
              <a:gd name="T7" fmla="*/ 2781836 h 296502"/>
              <a:gd name="T8" fmla="*/ 1443248 w 296502"/>
              <a:gd name="T9" fmla="*/ 3140663 h 296502"/>
              <a:gd name="T10" fmla="*/ 2780023 w 296502"/>
              <a:gd name="T11" fmla="*/ 1851221 h 296502"/>
              <a:gd name="T12" fmla="*/ 2145157 w 296502"/>
              <a:gd name="T13" fmla="*/ 1851221 h 296502"/>
              <a:gd name="T14" fmla="*/ 1443248 w 296502"/>
              <a:gd name="T15" fmla="*/ 2509755 h 296502"/>
              <a:gd name="T16" fmla="*/ 977940 w 296502"/>
              <a:gd name="T17" fmla="*/ 2336250 h 296502"/>
              <a:gd name="T18" fmla="*/ 792610 w 296502"/>
              <a:gd name="T19" fmla="*/ 2517630 h 296502"/>
              <a:gd name="T20" fmla="*/ 1443248 w 296502"/>
              <a:gd name="T21" fmla="*/ 2770002 h 296502"/>
              <a:gd name="T22" fmla="*/ 2405415 w 296502"/>
              <a:gd name="T23" fmla="*/ 1851221 h 296502"/>
              <a:gd name="T24" fmla="*/ 461368 w 296502"/>
              <a:gd name="T25" fmla="*/ 889085 h 296502"/>
              <a:gd name="T26" fmla="*/ 98587 w 296502"/>
              <a:gd name="T27" fmla="*/ 1799977 h 296502"/>
              <a:gd name="T28" fmla="*/ 461368 w 296502"/>
              <a:gd name="T29" fmla="*/ 2714796 h 296502"/>
              <a:gd name="T30" fmla="*/ 906954 w 296502"/>
              <a:gd name="T31" fmla="*/ 2265269 h 296502"/>
              <a:gd name="T32" fmla="*/ 733460 w 296502"/>
              <a:gd name="T33" fmla="*/ 1799977 h 296502"/>
              <a:gd name="T34" fmla="*/ 906954 w 296502"/>
              <a:gd name="T35" fmla="*/ 1338610 h 296502"/>
              <a:gd name="T36" fmla="*/ 1392001 w 296502"/>
              <a:gd name="T37" fmla="*/ 463235 h 296502"/>
              <a:gd name="T38" fmla="*/ 528404 w 296502"/>
              <a:gd name="T39" fmla="*/ 818104 h 296502"/>
              <a:gd name="T40" fmla="*/ 1392001 w 296502"/>
              <a:gd name="T41" fmla="*/ 1681684 h 296502"/>
              <a:gd name="T42" fmla="*/ 1443248 w 296502"/>
              <a:gd name="T43" fmla="*/ 364659 h 296502"/>
              <a:gd name="T44" fmla="*/ 1490575 w 296502"/>
              <a:gd name="T45" fmla="*/ 411973 h 296502"/>
              <a:gd name="T46" fmla="*/ 1490575 w 296502"/>
              <a:gd name="T47" fmla="*/ 1799977 h 296502"/>
              <a:gd name="T48" fmla="*/ 1459015 w 296502"/>
              <a:gd name="T49" fmla="*/ 1847295 h 296502"/>
              <a:gd name="T50" fmla="*/ 1443248 w 296502"/>
              <a:gd name="T51" fmla="*/ 1851221 h 296502"/>
              <a:gd name="T52" fmla="*/ 1407768 w 296502"/>
              <a:gd name="T53" fmla="*/ 1835454 h 296502"/>
              <a:gd name="T54" fmla="*/ 977940 w 296502"/>
              <a:gd name="T55" fmla="*/ 1409587 h 296502"/>
              <a:gd name="T56" fmla="*/ 832049 w 296502"/>
              <a:gd name="T57" fmla="*/ 1799977 h 296502"/>
              <a:gd name="T58" fmla="*/ 1443248 w 296502"/>
              <a:gd name="T59" fmla="*/ 2411167 h 296502"/>
              <a:gd name="T60" fmla="*/ 2050521 w 296502"/>
              <a:gd name="T61" fmla="*/ 1799977 h 296502"/>
              <a:gd name="T62" fmla="*/ 2097847 w 296502"/>
              <a:gd name="T63" fmla="*/ 1752657 h 296502"/>
              <a:gd name="T64" fmla="*/ 2831296 w 296502"/>
              <a:gd name="T65" fmla="*/ 1752657 h 296502"/>
              <a:gd name="T66" fmla="*/ 2878610 w 296502"/>
              <a:gd name="T67" fmla="*/ 1799977 h 296502"/>
              <a:gd name="T68" fmla="*/ 1443248 w 296502"/>
              <a:gd name="T69" fmla="*/ 3243187 h 296502"/>
              <a:gd name="T70" fmla="*/ 0 w 296502"/>
              <a:gd name="T71" fmla="*/ 1799977 h 296502"/>
              <a:gd name="T72" fmla="*/ 1443248 w 296502"/>
              <a:gd name="T73" fmla="*/ 364659 h 296502"/>
              <a:gd name="T74" fmla="*/ 1852608 w 296502"/>
              <a:gd name="T75" fmla="*/ 102421 h 296502"/>
              <a:gd name="T76" fmla="*/ 1852608 w 296502"/>
              <a:gd name="T77" fmla="*/ 732886 h 296502"/>
              <a:gd name="T78" fmla="*/ 2508439 w 296502"/>
              <a:gd name="T79" fmla="*/ 1390888 h 296502"/>
              <a:gd name="T80" fmla="*/ 3144498 w 296502"/>
              <a:gd name="T81" fmla="*/ 1390888 h 296502"/>
              <a:gd name="T82" fmla="*/ 1852608 w 296502"/>
              <a:gd name="T83" fmla="*/ 102421 h 296502"/>
              <a:gd name="T84" fmla="*/ 1801246 w 296502"/>
              <a:gd name="T85" fmla="*/ 0 h 296502"/>
              <a:gd name="T86" fmla="*/ 3243260 w 296502"/>
              <a:gd name="T87" fmla="*/ 1438172 h 296502"/>
              <a:gd name="T88" fmla="*/ 3195860 w 296502"/>
              <a:gd name="T89" fmla="*/ 1489399 h 296502"/>
              <a:gd name="T90" fmla="*/ 2461030 w 296502"/>
              <a:gd name="T91" fmla="*/ 1489399 h 296502"/>
              <a:gd name="T92" fmla="*/ 2413618 w 296502"/>
              <a:gd name="T93" fmla="*/ 1438172 h 296502"/>
              <a:gd name="T94" fmla="*/ 1801246 w 296502"/>
              <a:gd name="T95" fmla="*/ 831385 h 296502"/>
              <a:gd name="T96" fmla="*/ 1753837 w 296502"/>
              <a:gd name="T97" fmla="*/ 784094 h 296502"/>
              <a:gd name="T98" fmla="*/ 1753837 w 296502"/>
              <a:gd name="T99" fmla="*/ 51244 h 296502"/>
              <a:gd name="T100" fmla="*/ 1801246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nvGrpSpPr>
          <p:cNvPr id="44" name="Group 43">
            <a:extLst>
              <a:ext uri="{FF2B5EF4-FFF2-40B4-BE49-F238E27FC236}">
                <a16:creationId xmlns:a16="http://schemas.microsoft.com/office/drawing/2014/main" id="{1AFA7D20-279B-4F2E-8D74-96065AB5CF0C}"/>
              </a:ext>
            </a:extLst>
          </p:cNvPr>
          <p:cNvGrpSpPr/>
          <p:nvPr/>
        </p:nvGrpSpPr>
        <p:grpSpPr>
          <a:xfrm>
            <a:off x="1597780" y="2825641"/>
            <a:ext cx="631218" cy="3206939"/>
            <a:chOff x="1203175" y="2601125"/>
            <a:chExt cx="631218" cy="3206939"/>
          </a:xfrm>
        </p:grpSpPr>
        <p:sp>
          <p:nvSpPr>
            <p:cNvPr id="41" name="Rectangle 40">
              <a:extLst>
                <a:ext uri="{FF2B5EF4-FFF2-40B4-BE49-F238E27FC236}">
                  <a16:creationId xmlns:a16="http://schemas.microsoft.com/office/drawing/2014/main" id="{913AB6E6-D599-493B-9FC6-588DBB9D467C}"/>
                </a:ext>
              </a:extLst>
            </p:cNvPr>
            <p:cNvSpPr/>
            <p:nvPr/>
          </p:nvSpPr>
          <p:spPr>
            <a:xfrm>
              <a:off x="1203175" y="2601125"/>
              <a:ext cx="240674" cy="3206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2" name="Rectangle 41">
              <a:extLst>
                <a:ext uri="{FF2B5EF4-FFF2-40B4-BE49-F238E27FC236}">
                  <a16:creationId xmlns:a16="http://schemas.microsoft.com/office/drawing/2014/main" id="{7AEF7928-8901-4212-908F-9C277CF7C1BD}"/>
                </a:ext>
              </a:extLst>
            </p:cNvPr>
            <p:cNvSpPr/>
            <p:nvPr/>
          </p:nvSpPr>
          <p:spPr>
            <a:xfrm>
              <a:off x="1337286" y="3246686"/>
              <a:ext cx="236191" cy="25613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3" name="Rectangle 42">
              <a:extLst>
                <a:ext uri="{FF2B5EF4-FFF2-40B4-BE49-F238E27FC236}">
                  <a16:creationId xmlns:a16="http://schemas.microsoft.com/office/drawing/2014/main" id="{DB4E5F2A-9DDF-4A12-81D7-B467526BCB2B}"/>
                </a:ext>
              </a:extLst>
            </p:cNvPr>
            <p:cNvSpPr/>
            <p:nvPr/>
          </p:nvSpPr>
          <p:spPr>
            <a:xfrm>
              <a:off x="1568218" y="3919174"/>
              <a:ext cx="266175" cy="1888890"/>
            </a:xfrm>
            <a:prstGeom prst="rect">
              <a:avLst/>
            </a:prstGeom>
            <a:solidFill>
              <a:srgbClr val="289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sp>
        <p:nvSpPr>
          <p:cNvPr id="22" name="Freeform 20">
            <a:extLst>
              <a:ext uri="{FF2B5EF4-FFF2-40B4-BE49-F238E27FC236}">
                <a16:creationId xmlns:a16="http://schemas.microsoft.com/office/drawing/2014/main" id="{45AE4C30-FEE4-47A1-ADA3-A0B2644193BA}"/>
              </a:ext>
            </a:extLst>
          </p:cNvPr>
          <p:cNvSpPr/>
          <p:nvPr/>
        </p:nvSpPr>
        <p:spPr>
          <a:xfrm>
            <a:off x="2199015" y="5433049"/>
            <a:ext cx="8147853" cy="592872"/>
          </a:xfrm>
          <a:prstGeom prst="flowChartProces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3" name="TextBox 22">
            <a:extLst>
              <a:ext uri="{FF2B5EF4-FFF2-40B4-BE49-F238E27FC236}">
                <a16:creationId xmlns:a16="http://schemas.microsoft.com/office/drawing/2014/main" id="{12E64455-BD96-4FC8-9C86-4563EA015B75}"/>
              </a:ext>
            </a:extLst>
          </p:cNvPr>
          <p:cNvSpPr txBox="1"/>
          <p:nvPr/>
        </p:nvSpPr>
        <p:spPr>
          <a:xfrm>
            <a:off x="3190901" y="5556072"/>
            <a:ext cx="1532792" cy="338554"/>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Release plan</a:t>
            </a:r>
          </a:p>
        </p:txBody>
      </p:sp>
      <p:sp>
        <p:nvSpPr>
          <p:cNvPr id="24" name="Freeform 962">
            <a:extLst>
              <a:ext uri="{FF2B5EF4-FFF2-40B4-BE49-F238E27FC236}">
                <a16:creationId xmlns:a16="http://schemas.microsoft.com/office/drawing/2014/main" id="{6D748C5C-F99A-4DBC-84CE-4850403C0BCB}"/>
              </a:ext>
            </a:extLst>
          </p:cNvPr>
          <p:cNvSpPr>
            <a:spLocks noChangeArrowheads="1"/>
          </p:cNvSpPr>
          <p:nvPr/>
        </p:nvSpPr>
        <p:spPr bwMode="auto">
          <a:xfrm>
            <a:off x="2542450" y="5497755"/>
            <a:ext cx="436935" cy="455189"/>
          </a:xfrm>
          <a:custGeom>
            <a:avLst/>
            <a:gdLst>
              <a:gd name="T0" fmla="*/ 2366518 w 296503"/>
              <a:gd name="T1" fmla="*/ 3140931 h 296504"/>
              <a:gd name="T2" fmla="*/ 2789041 w 296503"/>
              <a:gd name="T3" fmla="*/ 2913052 h 296504"/>
              <a:gd name="T4" fmla="*/ 448790 w 296503"/>
              <a:gd name="T5" fmla="*/ 2913052 h 296504"/>
              <a:gd name="T6" fmla="*/ 873961 w 296503"/>
              <a:gd name="T7" fmla="*/ 3140931 h 296504"/>
              <a:gd name="T8" fmla="*/ 448790 w 296503"/>
              <a:gd name="T9" fmla="*/ 2913052 h 296504"/>
              <a:gd name="T10" fmla="*/ 2058506 w 296503"/>
              <a:gd name="T11" fmla="*/ 2810916 h 296504"/>
              <a:gd name="T12" fmla="*/ 3144446 w 296503"/>
              <a:gd name="T13" fmla="*/ 2127312 h 296504"/>
              <a:gd name="T14" fmla="*/ 98425 w 296503"/>
              <a:gd name="T15" fmla="*/ 2127312 h 296504"/>
              <a:gd name="T16" fmla="*/ 1177096 w 296503"/>
              <a:gd name="T17" fmla="*/ 2810916 h 296504"/>
              <a:gd name="T18" fmla="*/ 98425 w 296503"/>
              <a:gd name="T19" fmla="*/ 2127312 h 296504"/>
              <a:gd name="T20" fmla="*/ 3191833 w 296503"/>
              <a:gd name="T21" fmla="*/ 2029087 h 296504"/>
              <a:gd name="T22" fmla="*/ 3239218 w 296503"/>
              <a:gd name="T23" fmla="*/ 2861985 h 296504"/>
              <a:gd name="T24" fmla="*/ 2887779 w 296503"/>
              <a:gd name="T25" fmla="*/ 2913052 h 296504"/>
              <a:gd name="T26" fmla="*/ 3124704 w 296503"/>
              <a:gd name="T27" fmla="*/ 3140931 h 296504"/>
              <a:gd name="T28" fmla="*/ 3124704 w 296503"/>
              <a:gd name="T29" fmla="*/ 3239143 h 296504"/>
              <a:gd name="T30" fmla="*/ 2022966 w 296503"/>
              <a:gd name="T31" fmla="*/ 3188061 h 296504"/>
              <a:gd name="T32" fmla="*/ 2263860 w 296503"/>
              <a:gd name="T33" fmla="*/ 3140931 h 296504"/>
              <a:gd name="T34" fmla="*/ 2007170 w 296503"/>
              <a:gd name="T35" fmla="*/ 2913052 h 296504"/>
              <a:gd name="T36" fmla="*/ 1959781 w 296503"/>
              <a:gd name="T37" fmla="*/ 2080169 h 296504"/>
              <a:gd name="T38" fmla="*/ 51200 w 296503"/>
              <a:gd name="T39" fmla="*/ 2029087 h 296504"/>
              <a:gd name="T40" fmla="*/ 1279460 w 296503"/>
              <a:gd name="T41" fmla="*/ 2080169 h 296504"/>
              <a:gd name="T42" fmla="*/ 1228284 w 296503"/>
              <a:gd name="T43" fmla="*/ 2913052 h 296504"/>
              <a:gd name="T44" fmla="*/ 976339 w 296503"/>
              <a:gd name="T45" fmla="*/ 3140931 h 296504"/>
              <a:gd name="T46" fmla="*/ 1212529 w 296503"/>
              <a:gd name="T47" fmla="*/ 3188061 h 296504"/>
              <a:gd name="T48" fmla="*/ 118099 w 296503"/>
              <a:gd name="T49" fmla="*/ 3239143 h 296504"/>
              <a:gd name="T50" fmla="*/ 118099 w 296503"/>
              <a:gd name="T51" fmla="*/ 3140931 h 296504"/>
              <a:gd name="T52" fmla="*/ 350375 w 296503"/>
              <a:gd name="T53" fmla="*/ 2913052 h 296504"/>
              <a:gd name="T54" fmla="*/ 0 w 296503"/>
              <a:gd name="T55" fmla="*/ 2861985 h 296504"/>
              <a:gd name="T56" fmla="*/ 51200 w 296503"/>
              <a:gd name="T57" fmla="*/ 2029087 h 296504"/>
              <a:gd name="T58" fmla="*/ 1653077 w 296503"/>
              <a:gd name="T59" fmla="*/ 1296361 h 296504"/>
              <a:gd name="T60" fmla="*/ 3192007 w 296503"/>
              <a:gd name="T61" fmla="*/ 1574566 h 296504"/>
              <a:gd name="T62" fmla="*/ 3192007 w 296503"/>
              <a:gd name="T63" fmla="*/ 1677899 h 296504"/>
              <a:gd name="T64" fmla="*/ 2648843 w 296503"/>
              <a:gd name="T65" fmla="*/ 1956108 h 296504"/>
              <a:gd name="T66" fmla="*/ 2554396 w 296503"/>
              <a:gd name="T67" fmla="*/ 1956108 h 296504"/>
              <a:gd name="T68" fmla="*/ 688799 w 296503"/>
              <a:gd name="T69" fmla="*/ 1677899 h 296504"/>
              <a:gd name="T70" fmla="*/ 641546 w 296503"/>
              <a:gd name="T71" fmla="*/ 2007769 h 296504"/>
              <a:gd name="T72" fmla="*/ 590399 w 296503"/>
              <a:gd name="T73" fmla="*/ 1677899 h 296504"/>
              <a:gd name="T74" fmla="*/ 0 w 296503"/>
              <a:gd name="T75" fmla="*/ 1626222 h 296504"/>
              <a:gd name="T76" fmla="*/ 1554675 w 296503"/>
              <a:gd name="T77" fmla="*/ 1574566 h 296504"/>
              <a:gd name="T78" fmla="*/ 1601901 w 296503"/>
              <a:gd name="T79" fmla="*/ 1248673 h 296504"/>
              <a:gd name="T80" fmla="*/ 1387135 w 296503"/>
              <a:gd name="T81" fmla="*/ 1111497 h 296504"/>
              <a:gd name="T82" fmla="*/ 1809150 w 296503"/>
              <a:gd name="T83" fmla="*/ 882893 h 296504"/>
              <a:gd name="T84" fmla="*/ 1086250 w 296503"/>
              <a:gd name="T85" fmla="*/ 98543 h 296504"/>
              <a:gd name="T86" fmla="*/ 2156921 w 296503"/>
              <a:gd name="T87" fmla="*/ 784346 h 296504"/>
              <a:gd name="T88" fmla="*/ 1086250 w 296503"/>
              <a:gd name="T89" fmla="*/ 98543 h 296504"/>
              <a:gd name="T90" fmla="*/ 2203808 w 296503"/>
              <a:gd name="T91" fmla="*/ 0 h 296504"/>
              <a:gd name="T92" fmla="*/ 2250700 w 296503"/>
              <a:gd name="T93" fmla="*/ 835612 h 296504"/>
              <a:gd name="T94" fmla="*/ 1906835 w 296503"/>
              <a:gd name="T95" fmla="*/ 882893 h 296504"/>
              <a:gd name="T96" fmla="*/ 2141295 w 296503"/>
              <a:gd name="T97" fmla="*/ 1111497 h 296504"/>
              <a:gd name="T98" fmla="*/ 2141295 w 296503"/>
              <a:gd name="T99" fmla="*/ 1210035 h 296504"/>
              <a:gd name="T100" fmla="*/ 1051081 w 296503"/>
              <a:gd name="T101" fmla="*/ 1162737 h 296504"/>
              <a:gd name="T102" fmla="*/ 1289439 w 296503"/>
              <a:gd name="T103" fmla="*/ 1111497 h 296504"/>
              <a:gd name="T104" fmla="*/ 1035446 w 296503"/>
              <a:gd name="T105" fmla="*/ 882893 h 296504"/>
              <a:gd name="T106" fmla="*/ 988555 w 296503"/>
              <a:gd name="T107" fmla="*/ 47276 h 296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4">
                <a:moveTo>
                  <a:pt x="220595" y="266654"/>
                </a:moveTo>
                <a:lnTo>
                  <a:pt x="216619" y="287513"/>
                </a:lnTo>
                <a:lnTo>
                  <a:pt x="259633" y="287513"/>
                </a:lnTo>
                <a:lnTo>
                  <a:pt x="255295" y="266654"/>
                </a:lnTo>
                <a:lnTo>
                  <a:pt x="220595" y="266654"/>
                </a:lnTo>
                <a:close/>
                <a:moveTo>
                  <a:pt x="41080" y="266654"/>
                </a:moveTo>
                <a:lnTo>
                  <a:pt x="37117" y="287513"/>
                </a:lnTo>
                <a:lnTo>
                  <a:pt x="79999" y="287513"/>
                </a:lnTo>
                <a:lnTo>
                  <a:pt x="76035" y="266654"/>
                </a:lnTo>
                <a:lnTo>
                  <a:pt x="41080" y="266654"/>
                </a:lnTo>
                <a:close/>
                <a:moveTo>
                  <a:pt x="188425" y="194729"/>
                </a:moveTo>
                <a:lnTo>
                  <a:pt x="188425" y="257304"/>
                </a:lnTo>
                <a:lnTo>
                  <a:pt x="287827" y="257304"/>
                </a:lnTo>
                <a:lnTo>
                  <a:pt x="287827" y="194729"/>
                </a:lnTo>
                <a:lnTo>
                  <a:pt x="188425" y="194729"/>
                </a:lnTo>
                <a:close/>
                <a:moveTo>
                  <a:pt x="9009" y="194729"/>
                </a:moveTo>
                <a:lnTo>
                  <a:pt x="9009" y="257304"/>
                </a:lnTo>
                <a:lnTo>
                  <a:pt x="107746" y="257304"/>
                </a:lnTo>
                <a:lnTo>
                  <a:pt x="107746" y="194729"/>
                </a:lnTo>
                <a:lnTo>
                  <a:pt x="9009" y="194729"/>
                </a:lnTo>
                <a:close/>
                <a:moveTo>
                  <a:pt x="183726" y="185738"/>
                </a:moveTo>
                <a:lnTo>
                  <a:pt x="292164" y="185738"/>
                </a:lnTo>
                <a:cubicBezTo>
                  <a:pt x="294694" y="185738"/>
                  <a:pt x="296502" y="187896"/>
                  <a:pt x="296502" y="190413"/>
                </a:cubicBezTo>
                <a:lnTo>
                  <a:pt x="296502" y="261979"/>
                </a:lnTo>
                <a:cubicBezTo>
                  <a:pt x="296502" y="264497"/>
                  <a:pt x="294694" y="266654"/>
                  <a:pt x="292164" y="266654"/>
                </a:cubicBezTo>
                <a:lnTo>
                  <a:pt x="264332" y="266654"/>
                </a:lnTo>
                <a:lnTo>
                  <a:pt x="268669" y="287513"/>
                </a:lnTo>
                <a:lnTo>
                  <a:pt x="286019" y="287513"/>
                </a:lnTo>
                <a:cubicBezTo>
                  <a:pt x="288550" y="287513"/>
                  <a:pt x="290718" y="289311"/>
                  <a:pt x="290718" y="291828"/>
                </a:cubicBezTo>
                <a:cubicBezTo>
                  <a:pt x="290718" y="294346"/>
                  <a:pt x="288550" y="296504"/>
                  <a:pt x="286019" y="296504"/>
                </a:cubicBezTo>
                <a:lnTo>
                  <a:pt x="189871" y="296504"/>
                </a:lnTo>
                <a:cubicBezTo>
                  <a:pt x="187340" y="296504"/>
                  <a:pt x="185172" y="294346"/>
                  <a:pt x="185172" y="291828"/>
                </a:cubicBezTo>
                <a:cubicBezTo>
                  <a:pt x="185172" y="289311"/>
                  <a:pt x="187340" y="287513"/>
                  <a:pt x="189871" y="287513"/>
                </a:cubicBezTo>
                <a:lnTo>
                  <a:pt x="207221" y="287513"/>
                </a:lnTo>
                <a:lnTo>
                  <a:pt x="211558" y="266654"/>
                </a:lnTo>
                <a:lnTo>
                  <a:pt x="183726" y="266654"/>
                </a:lnTo>
                <a:cubicBezTo>
                  <a:pt x="181557" y="266654"/>
                  <a:pt x="179388" y="264497"/>
                  <a:pt x="179388" y="261979"/>
                </a:cubicBezTo>
                <a:lnTo>
                  <a:pt x="179388" y="190413"/>
                </a:lnTo>
                <a:cubicBezTo>
                  <a:pt x="179388" y="187896"/>
                  <a:pt x="181557" y="185738"/>
                  <a:pt x="183726" y="185738"/>
                </a:cubicBezTo>
                <a:close/>
                <a:moveTo>
                  <a:pt x="4685" y="185738"/>
                </a:moveTo>
                <a:lnTo>
                  <a:pt x="112430" y="185738"/>
                </a:lnTo>
                <a:cubicBezTo>
                  <a:pt x="114953" y="185738"/>
                  <a:pt x="117115" y="187896"/>
                  <a:pt x="117115" y="190413"/>
                </a:cubicBezTo>
                <a:lnTo>
                  <a:pt x="117115" y="261979"/>
                </a:lnTo>
                <a:cubicBezTo>
                  <a:pt x="117115" y="264497"/>
                  <a:pt x="114953" y="266654"/>
                  <a:pt x="112430" y="266654"/>
                </a:cubicBezTo>
                <a:lnTo>
                  <a:pt x="85043" y="266654"/>
                </a:lnTo>
                <a:lnTo>
                  <a:pt x="89368" y="287513"/>
                </a:lnTo>
                <a:lnTo>
                  <a:pt x="106304" y="287513"/>
                </a:lnTo>
                <a:cubicBezTo>
                  <a:pt x="108827" y="287513"/>
                  <a:pt x="110989" y="289311"/>
                  <a:pt x="110989" y="291828"/>
                </a:cubicBezTo>
                <a:cubicBezTo>
                  <a:pt x="110989" y="294346"/>
                  <a:pt x="108827" y="296504"/>
                  <a:pt x="106304" y="296504"/>
                </a:cubicBezTo>
                <a:lnTo>
                  <a:pt x="10811" y="296504"/>
                </a:lnTo>
                <a:cubicBezTo>
                  <a:pt x="8288" y="296504"/>
                  <a:pt x="6126" y="294346"/>
                  <a:pt x="6126" y="291828"/>
                </a:cubicBezTo>
                <a:cubicBezTo>
                  <a:pt x="6126" y="289311"/>
                  <a:pt x="8288" y="287513"/>
                  <a:pt x="10811" y="287513"/>
                </a:cubicBezTo>
                <a:lnTo>
                  <a:pt x="27747" y="287513"/>
                </a:lnTo>
                <a:lnTo>
                  <a:pt x="32072" y="266654"/>
                </a:lnTo>
                <a:lnTo>
                  <a:pt x="4685" y="266654"/>
                </a:lnTo>
                <a:cubicBezTo>
                  <a:pt x="2162" y="266654"/>
                  <a:pt x="0" y="264497"/>
                  <a:pt x="0" y="261979"/>
                </a:cubicBezTo>
                <a:lnTo>
                  <a:pt x="0" y="190413"/>
                </a:lnTo>
                <a:cubicBezTo>
                  <a:pt x="0" y="187896"/>
                  <a:pt x="2162" y="185738"/>
                  <a:pt x="4685" y="185738"/>
                </a:cubicBezTo>
                <a:close/>
                <a:moveTo>
                  <a:pt x="146630" y="114300"/>
                </a:moveTo>
                <a:cubicBezTo>
                  <a:pt x="149152" y="114300"/>
                  <a:pt x="151314" y="116119"/>
                  <a:pt x="151314" y="118666"/>
                </a:cubicBezTo>
                <a:lnTo>
                  <a:pt x="151314" y="144132"/>
                </a:lnTo>
                <a:lnTo>
                  <a:pt x="292180" y="144132"/>
                </a:lnTo>
                <a:cubicBezTo>
                  <a:pt x="294702" y="144132"/>
                  <a:pt x="296503" y="146315"/>
                  <a:pt x="296503" y="148861"/>
                </a:cubicBezTo>
                <a:cubicBezTo>
                  <a:pt x="296503" y="151408"/>
                  <a:pt x="294702" y="153591"/>
                  <a:pt x="292180" y="153591"/>
                </a:cubicBezTo>
                <a:lnTo>
                  <a:pt x="242462" y="153591"/>
                </a:lnTo>
                <a:lnTo>
                  <a:pt x="242462" y="179057"/>
                </a:lnTo>
                <a:cubicBezTo>
                  <a:pt x="242462" y="181604"/>
                  <a:pt x="240661" y="183786"/>
                  <a:pt x="238139" y="183786"/>
                </a:cubicBezTo>
                <a:cubicBezTo>
                  <a:pt x="235617" y="183786"/>
                  <a:pt x="233816" y="181604"/>
                  <a:pt x="233816" y="179057"/>
                </a:cubicBezTo>
                <a:lnTo>
                  <a:pt x="233816" y="153591"/>
                </a:lnTo>
                <a:lnTo>
                  <a:pt x="63048" y="153591"/>
                </a:lnTo>
                <a:lnTo>
                  <a:pt x="63048" y="179057"/>
                </a:lnTo>
                <a:cubicBezTo>
                  <a:pt x="63048" y="181604"/>
                  <a:pt x="60886" y="183786"/>
                  <a:pt x="58724" y="183786"/>
                </a:cubicBezTo>
                <a:cubicBezTo>
                  <a:pt x="55842" y="183786"/>
                  <a:pt x="54041" y="181604"/>
                  <a:pt x="54041" y="179057"/>
                </a:cubicBezTo>
                <a:lnTo>
                  <a:pt x="54041" y="153591"/>
                </a:lnTo>
                <a:lnTo>
                  <a:pt x="4684" y="153591"/>
                </a:lnTo>
                <a:cubicBezTo>
                  <a:pt x="2162" y="153591"/>
                  <a:pt x="0" y="151408"/>
                  <a:pt x="0" y="148861"/>
                </a:cubicBezTo>
                <a:cubicBezTo>
                  <a:pt x="0" y="146315"/>
                  <a:pt x="2162" y="144132"/>
                  <a:pt x="4684" y="144132"/>
                </a:cubicBezTo>
                <a:lnTo>
                  <a:pt x="142307" y="144132"/>
                </a:lnTo>
                <a:lnTo>
                  <a:pt x="142307" y="118666"/>
                </a:lnTo>
                <a:cubicBezTo>
                  <a:pt x="142307" y="116119"/>
                  <a:pt x="144469" y="114300"/>
                  <a:pt x="146630" y="114300"/>
                </a:cubicBezTo>
                <a:close/>
                <a:moveTo>
                  <a:pt x="131263" y="80818"/>
                </a:moveTo>
                <a:lnTo>
                  <a:pt x="126971" y="101744"/>
                </a:lnTo>
                <a:lnTo>
                  <a:pt x="169535" y="101744"/>
                </a:lnTo>
                <a:lnTo>
                  <a:pt x="165600" y="80818"/>
                </a:lnTo>
                <a:lnTo>
                  <a:pt x="131263" y="80818"/>
                </a:lnTo>
                <a:close/>
                <a:moveTo>
                  <a:pt x="99430" y="9020"/>
                </a:moveTo>
                <a:lnTo>
                  <a:pt x="99430" y="71798"/>
                </a:lnTo>
                <a:lnTo>
                  <a:pt x="197433" y="71798"/>
                </a:lnTo>
                <a:lnTo>
                  <a:pt x="197433" y="9020"/>
                </a:lnTo>
                <a:lnTo>
                  <a:pt x="99430" y="9020"/>
                </a:lnTo>
                <a:close/>
                <a:moveTo>
                  <a:pt x="94780" y="0"/>
                </a:moveTo>
                <a:lnTo>
                  <a:pt x="201725" y="0"/>
                </a:lnTo>
                <a:cubicBezTo>
                  <a:pt x="204229" y="0"/>
                  <a:pt x="206018" y="1804"/>
                  <a:pt x="206018" y="4329"/>
                </a:cubicBezTo>
                <a:lnTo>
                  <a:pt x="206018" y="76489"/>
                </a:lnTo>
                <a:cubicBezTo>
                  <a:pt x="206018" y="79014"/>
                  <a:pt x="204229" y="80818"/>
                  <a:pt x="201725" y="80818"/>
                </a:cubicBezTo>
                <a:lnTo>
                  <a:pt x="174542" y="80818"/>
                </a:lnTo>
                <a:lnTo>
                  <a:pt x="178834" y="101744"/>
                </a:lnTo>
                <a:lnTo>
                  <a:pt x="196003" y="101744"/>
                </a:lnTo>
                <a:cubicBezTo>
                  <a:pt x="198506" y="101744"/>
                  <a:pt x="200295" y="103909"/>
                  <a:pt x="200295" y="106435"/>
                </a:cubicBezTo>
                <a:cubicBezTo>
                  <a:pt x="200295" y="108599"/>
                  <a:pt x="198506" y="110764"/>
                  <a:pt x="196003" y="110764"/>
                </a:cubicBezTo>
                <a:lnTo>
                  <a:pt x="100861" y="110764"/>
                </a:lnTo>
                <a:cubicBezTo>
                  <a:pt x="98357" y="110764"/>
                  <a:pt x="96211" y="108599"/>
                  <a:pt x="96211" y="106435"/>
                </a:cubicBezTo>
                <a:cubicBezTo>
                  <a:pt x="96211" y="103909"/>
                  <a:pt x="98357" y="101744"/>
                  <a:pt x="100861" y="101744"/>
                </a:cubicBezTo>
                <a:lnTo>
                  <a:pt x="118029" y="101744"/>
                </a:lnTo>
                <a:lnTo>
                  <a:pt x="122321" y="80818"/>
                </a:lnTo>
                <a:lnTo>
                  <a:pt x="94780" y="80818"/>
                </a:lnTo>
                <a:cubicBezTo>
                  <a:pt x="92277" y="80818"/>
                  <a:pt x="90488" y="79014"/>
                  <a:pt x="90488" y="76489"/>
                </a:cubicBezTo>
                <a:lnTo>
                  <a:pt x="90488" y="4329"/>
                </a:lnTo>
                <a:cubicBezTo>
                  <a:pt x="90488" y="1804"/>
                  <a:pt x="92277" y="0"/>
                  <a:pt x="9478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5" name="Rectangle 24">
            <a:extLst>
              <a:ext uri="{FF2B5EF4-FFF2-40B4-BE49-F238E27FC236}">
                <a16:creationId xmlns:a16="http://schemas.microsoft.com/office/drawing/2014/main" id="{DDE5246E-711C-4CC6-B525-031642D0A228}"/>
              </a:ext>
            </a:extLst>
          </p:cNvPr>
          <p:cNvSpPr/>
          <p:nvPr/>
        </p:nvSpPr>
        <p:spPr>
          <a:xfrm>
            <a:off x="2102195" y="4799612"/>
            <a:ext cx="285581" cy="122605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6" name="TextBox 25">
            <a:extLst>
              <a:ext uri="{FF2B5EF4-FFF2-40B4-BE49-F238E27FC236}">
                <a16:creationId xmlns:a16="http://schemas.microsoft.com/office/drawing/2014/main" id="{074366E6-D58C-4B83-9D45-0CA0BF73D6F9}"/>
              </a:ext>
            </a:extLst>
          </p:cNvPr>
          <p:cNvSpPr txBox="1"/>
          <p:nvPr/>
        </p:nvSpPr>
        <p:spPr>
          <a:xfrm>
            <a:off x="2509703" y="2404327"/>
            <a:ext cx="1775156"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the artifacts?</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7" name="TextBox 26">
            <a:extLst>
              <a:ext uri="{FF2B5EF4-FFF2-40B4-BE49-F238E27FC236}">
                <a16:creationId xmlns:a16="http://schemas.microsoft.com/office/drawing/2014/main" id="{5D8D3F79-6F6B-4BB5-8B3E-3EB9FC4FD29A}"/>
              </a:ext>
            </a:extLst>
          </p:cNvPr>
          <p:cNvSpPr txBox="1"/>
          <p:nvPr/>
        </p:nvSpPr>
        <p:spPr>
          <a:xfrm>
            <a:off x="5318463" y="2404327"/>
            <a:ext cx="2154580"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you saying?</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8" name="TextBox 27">
            <a:extLst>
              <a:ext uri="{FF2B5EF4-FFF2-40B4-BE49-F238E27FC236}">
                <a16:creationId xmlns:a16="http://schemas.microsoft.com/office/drawing/2014/main" id="{BB1C2E22-EFF3-4C6E-9405-2A90155759E4}"/>
              </a:ext>
            </a:extLst>
          </p:cNvPr>
          <p:cNvSpPr txBox="1"/>
          <p:nvPr/>
        </p:nvSpPr>
        <p:spPr>
          <a:xfrm>
            <a:off x="5420400" y="3056288"/>
            <a:ext cx="1363941"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 want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29" name="TextBox 28">
            <a:extLst>
              <a:ext uri="{FF2B5EF4-FFF2-40B4-BE49-F238E27FC236}">
                <a16:creationId xmlns:a16="http://schemas.microsoft.com/office/drawing/2014/main" id="{D087DF30-4384-49A7-89CE-37E20453ADFD}"/>
              </a:ext>
            </a:extLst>
          </p:cNvPr>
          <p:cNvSpPr txBox="1"/>
          <p:nvPr/>
        </p:nvSpPr>
        <p:spPr>
          <a:xfrm>
            <a:off x="5318463" y="3542307"/>
            <a:ext cx="1567817"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get there we need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0" name="TextBox 29">
            <a:extLst>
              <a:ext uri="{FF2B5EF4-FFF2-40B4-BE49-F238E27FC236}">
                <a16:creationId xmlns:a16="http://schemas.microsoft.com/office/drawing/2014/main" id="{7960FB21-AD89-448F-861B-751D2E54BEF4}"/>
              </a:ext>
            </a:extLst>
          </p:cNvPr>
          <p:cNvSpPr txBox="1"/>
          <p:nvPr/>
        </p:nvSpPr>
        <p:spPr>
          <a:xfrm>
            <a:off x="5318463" y="4190365"/>
            <a:ext cx="1879800"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achieve our goals, we’ll deliver...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1" name="TextBox 30">
            <a:extLst>
              <a:ext uri="{FF2B5EF4-FFF2-40B4-BE49-F238E27FC236}">
                <a16:creationId xmlns:a16="http://schemas.microsoft.com/office/drawing/2014/main" id="{877AC6E0-FF6F-4178-8EA6-9B5C3B46D068}"/>
              </a:ext>
            </a:extLst>
          </p:cNvPr>
          <p:cNvSpPr txBox="1"/>
          <p:nvPr/>
        </p:nvSpPr>
        <p:spPr>
          <a:xfrm>
            <a:off x="5305610" y="4865888"/>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The work will be done in this order...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2" name="TextBox 31">
            <a:extLst>
              <a:ext uri="{FF2B5EF4-FFF2-40B4-BE49-F238E27FC236}">
                <a16:creationId xmlns:a16="http://schemas.microsoft.com/office/drawing/2014/main" id="{821013B4-1421-43DA-8AD1-C08868BA55CC}"/>
              </a:ext>
            </a:extLst>
          </p:cNvPr>
          <p:cNvSpPr txBox="1"/>
          <p:nvPr/>
        </p:nvSpPr>
        <p:spPr>
          <a:xfrm>
            <a:off x="5318463" y="5472360"/>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We will deliver in the following ways... </a:t>
            </a:r>
          </a:p>
        </p:txBody>
      </p:sp>
      <p:sp>
        <p:nvSpPr>
          <p:cNvPr id="39" name="Rectangle 38">
            <a:extLst>
              <a:ext uri="{FF2B5EF4-FFF2-40B4-BE49-F238E27FC236}">
                <a16:creationId xmlns:a16="http://schemas.microsoft.com/office/drawing/2014/main" id="{AC947067-FA68-4A83-9266-46B33A61BC54}"/>
              </a:ext>
            </a:extLst>
          </p:cNvPr>
          <p:cNvSpPr/>
          <p:nvPr/>
        </p:nvSpPr>
        <p:spPr>
          <a:xfrm>
            <a:off x="835495" y="2825641"/>
            <a:ext cx="760599" cy="3192461"/>
          </a:xfrm>
          <a:prstGeom prst="rect">
            <a:avLst/>
          </a:prstGeom>
        </p:spPr>
        <p:style>
          <a:lnRef idx="1">
            <a:schemeClr val="dk1"/>
          </a:lnRef>
          <a:fillRef idx="2">
            <a:schemeClr val="dk1"/>
          </a:fillRef>
          <a:effectRef idx="1">
            <a:schemeClr val="dk1"/>
          </a:effectRef>
          <a:fontRef idx="minor">
            <a:schemeClr val="dk1"/>
          </a:fontRef>
        </p:style>
        <p:txBody>
          <a:bodyPr vert="vert270"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Product strategy</a:t>
            </a:r>
          </a:p>
        </p:txBody>
      </p:sp>
      <p:grpSp>
        <p:nvGrpSpPr>
          <p:cNvPr id="48" name="Group 47">
            <a:extLst>
              <a:ext uri="{FF2B5EF4-FFF2-40B4-BE49-F238E27FC236}">
                <a16:creationId xmlns:a16="http://schemas.microsoft.com/office/drawing/2014/main" id="{99E9071A-0C4E-4CBD-A5EA-5E479B0EA254}"/>
              </a:ext>
            </a:extLst>
          </p:cNvPr>
          <p:cNvGrpSpPr/>
          <p:nvPr/>
        </p:nvGrpSpPr>
        <p:grpSpPr>
          <a:xfrm>
            <a:off x="7473043" y="2103051"/>
            <a:ext cx="1320124" cy="4050102"/>
            <a:chOff x="7511143" y="2174426"/>
            <a:chExt cx="1320124" cy="3835850"/>
          </a:xfrm>
        </p:grpSpPr>
        <p:sp>
          <p:nvSpPr>
            <p:cNvPr id="47" name="Rectangle 46">
              <a:extLst>
                <a:ext uri="{FF2B5EF4-FFF2-40B4-BE49-F238E27FC236}">
                  <a16:creationId xmlns:a16="http://schemas.microsoft.com/office/drawing/2014/main" id="{4E0F942A-5BF1-4421-BA85-7D82F7765C36}"/>
                </a:ext>
              </a:extLst>
            </p:cNvPr>
            <p:cNvSpPr/>
            <p:nvPr/>
          </p:nvSpPr>
          <p:spPr>
            <a:xfrm>
              <a:off x="7511143" y="2174426"/>
              <a:ext cx="1217217" cy="3835850"/>
            </a:xfrm>
            <a:prstGeom prst="rect">
              <a:avLst/>
            </a:prstGeom>
            <a:solidFill>
              <a:schemeClr val="bg2">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45" name="TextBox 44">
              <a:extLst>
                <a:ext uri="{FF2B5EF4-FFF2-40B4-BE49-F238E27FC236}">
                  <a16:creationId xmlns:a16="http://schemas.microsoft.com/office/drawing/2014/main" id="{BEBC12C6-A783-4429-82E2-9C35D741AA23}"/>
                </a:ext>
              </a:extLst>
            </p:cNvPr>
            <p:cNvSpPr txBox="1"/>
            <p:nvPr/>
          </p:nvSpPr>
          <p:spPr>
            <a:xfrm>
              <a:off x="7614050" y="2266122"/>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family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grpSp>
        <p:nvGrpSpPr>
          <p:cNvPr id="49" name="Group 48">
            <a:extLst>
              <a:ext uri="{FF2B5EF4-FFF2-40B4-BE49-F238E27FC236}">
                <a16:creationId xmlns:a16="http://schemas.microsoft.com/office/drawing/2014/main" id="{E564335E-79D6-41B2-8192-D6460D199419}"/>
              </a:ext>
            </a:extLst>
          </p:cNvPr>
          <p:cNvGrpSpPr/>
          <p:nvPr/>
        </p:nvGrpSpPr>
        <p:grpSpPr>
          <a:xfrm>
            <a:off x="8923835" y="2103050"/>
            <a:ext cx="1302202" cy="4050101"/>
            <a:chOff x="7511143" y="2174425"/>
            <a:chExt cx="1302202" cy="3835849"/>
          </a:xfrm>
        </p:grpSpPr>
        <p:sp>
          <p:nvSpPr>
            <p:cNvPr id="50" name="Rectangle 49">
              <a:extLst>
                <a:ext uri="{FF2B5EF4-FFF2-40B4-BE49-F238E27FC236}">
                  <a16:creationId xmlns:a16="http://schemas.microsoft.com/office/drawing/2014/main" id="{4C24090E-52D5-49DD-9CE0-78CF3A07BF66}"/>
                </a:ext>
              </a:extLst>
            </p:cNvPr>
            <p:cNvSpPr/>
            <p:nvPr/>
          </p:nvSpPr>
          <p:spPr>
            <a:xfrm>
              <a:off x="7511143" y="2174425"/>
              <a:ext cx="1217217" cy="3835849"/>
            </a:xfrm>
            <a:prstGeom prst="rect">
              <a:avLst/>
            </a:prstGeom>
            <a:solidFill>
              <a:schemeClr val="bg2">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51" name="TextBox 50">
              <a:extLst>
                <a:ext uri="{FF2B5EF4-FFF2-40B4-BE49-F238E27FC236}">
                  <a16:creationId xmlns:a16="http://schemas.microsoft.com/office/drawing/2014/main" id="{DDBC3D86-EDEC-4FDE-9134-F1C42E358521}"/>
                </a:ext>
              </a:extLst>
            </p:cNvPr>
            <p:cNvSpPr txBox="1"/>
            <p:nvPr/>
          </p:nvSpPr>
          <p:spPr>
            <a:xfrm>
              <a:off x="7596128" y="2257636"/>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product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pic>
        <p:nvPicPr>
          <p:cNvPr id="53" name="Graphic 52" descr="Checkmark with solid fill">
            <a:extLst>
              <a:ext uri="{FF2B5EF4-FFF2-40B4-BE49-F238E27FC236}">
                <a16:creationId xmlns:a16="http://schemas.microsoft.com/office/drawing/2014/main" id="{634A19B0-FA99-4D74-B9AC-29342F7657B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12304" y="2869050"/>
            <a:ext cx="541255" cy="541255"/>
          </a:xfrm>
          <a:prstGeom prst="rect">
            <a:avLst/>
          </a:prstGeom>
        </p:spPr>
      </p:pic>
      <p:pic>
        <p:nvPicPr>
          <p:cNvPr id="54" name="Graphic 53" descr="Checkmark with solid fill">
            <a:extLst>
              <a:ext uri="{FF2B5EF4-FFF2-40B4-BE49-F238E27FC236}">
                <a16:creationId xmlns:a16="http://schemas.microsoft.com/office/drawing/2014/main" id="{D13D1942-504E-4FC5-8046-BD438E4DAA2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16168" y="3512692"/>
            <a:ext cx="541255" cy="541255"/>
          </a:xfrm>
          <a:prstGeom prst="rect">
            <a:avLst/>
          </a:prstGeom>
        </p:spPr>
      </p:pic>
      <p:pic>
        <p:nvPicPr>
          <p:cNvPr id="55" name="Graphic 54" descr="Checkmark with solid fill">
            <a:extLst>
              <a:ext uri="{FF2B5EF4-FFF2-40B4-BE49-F238E27FC236}">
                <a16:creationId xmlns:a16="http://schemas.microsoft.com/office/drawing/2014/main" id="{4A10161B-D370-4846-B429-6AA2360633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97434" y="4172538"/>
            <a:ext cx="541255" cy="541255"/>
          </a:xfrm>
          <a:prstGeom prst="rect">
            <a:avLst/>
          </a:prstGeom>
        </p:spPr>
      </p:pic>
      <p:pic>
        <p:nvPicPr>
          <p:cNvPr id="56" name="Graphic 55" descr="Checkmark with solid fill">
            <a:extLst>
              <a:ext uri="{FF2B5EF4-FFF2-40B4-BE49-F238E27FC236}">
                <a16:creationId xmlns:a16="http://schemas.microsoft.com/office/drawing/2014/main" id="{32AF93A7-68A6-41B5-AA14-252E637420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61815" y="2869049"/>
            <a:ext cx="541255" cy="541255"/>
          </a:xfrm>
          <a:prstGeom prst="rect">
            <a:avLst/>
          </a:prstGeom>
        </p:spPr>
      </p:pic>
      <p:pic>
        <p:nvPicPr>
          <p:cNvPr id="57" name="Graphic 56" descr="Checkmark with solid fill">
            <a:extLst>
              <a:ext uri="{FF2B5EF4-FFF2-40B4-BE49-F238E27FC236}">
                <a16:creationId xmlns:a16="http://schemas.microsoft.com/office/drawing/2014/main" id="{01B5D08A-49F7-4A13-95AC-FB8F9E0124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92499" y="3546440"/>
            <a:ext cx="541255" cy="541255"/>
          </a:xfrm>
          <a:prstGeom prst="rect">
            <a:avLst/>
          </a:prstGeom>
        </p:spPr>
      </p:pic>
      <p:pic>
        <p:nvPicPr>
          <p:cNvPr id="58" name="Graphic 57" descr="Checkmark with solid fill">
            <a:extLst>
              <a:ext uri="{FF2B5EF4-FFF2-40B4-BE49-F238E27FC236}">
                <a16:creationId xmlns:a16="http://schemas.microsoft.com/office/drawing/2014/main" id="{F436E7C1-98FC-4907-BEF1-413FF764F2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46803" y="4165459"/>
            <a:ext cx="541255" cy="541255"/>
          </a:xfrm>
          <a:prstGeom prst="rect">
            <a:avLst/>
          </a:prstGeom>
        </p:spPr>
      </p:pic>
      <p:pic>
        <p:nvPicPr>
          <p:cNvPr id="59" name="Graphic 58" descr="Checkmark with solid fill">
            <a:extLst>
              <a:ext uri="{FF2B5EF4-FFF2-40B4-BE49-F238E27FC236}">
                <a16:creationId xmlns:a16="http://schemas.microsoft.com/office/drawing/2014/main" id="{C6FE7E0B-BBD5-4016-9DD1-06B89D45308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78962" y="4821893"/>
            <a:ext cx="541255" cy="541255"/>
          </a:xfrm>
          <a:prstGeom prst="rect">
            <a:avLst/>
          </a:prstGeom>
        </p:spPr>
      </p:pic>
      <p:pic>
        <p:nvPicPr>
          <p:cNvPr id="60" name="Graphic 59" descr="Checkmark with solid fill">
            <a:extLst>
              <a:ext uri="{FF2B5EF4-FFF2-40B4-BE49-F238E27FC236}">
                <a16:creationId xmlns:a16="http://schemas.microsoft.com/office/drawing/2014/main" id="{706E6E71-168A-453D-A3F6-9E52C04511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46802" y="5470800"/>
            <a:ext cx="541255" cy="541255"/>
          </a:xfrm>
          <a:prstGeom prst="rect">
            <a:avLst/>
          </a:prstGeom>
        </p:spPr>
      </p:pic>
      <p:grpSp>
        <p:nvGrpSpPr>
          <p:cNvPr id="4" name="Group 3">
            <a:extLst>
              <a:ext uri="{FF2B5EF4-FFF2-40B4-BE49-F238E27FC236}">
                <a16:creationId xmlns:a16="http://schemas.microsoft.com/office/drawing/2014/main" id="{4DD96437-1570-4E34-BEF0-B9ECD30DF6E1}"/>
              </a:ext>
            </a:extLst>
          </p:cNvPr>
          <p:cNvGrpSpPr/>
          <p:nvPr/>
        </p:nvGrpSpPr>
        <p:grpSpPr>
          <a:xfrm>
            <a:off x="1827027" y="4080265"/>
            <a:ext cx="9454866" cy="2230218"/>
            <a:chOff x="1865127" y="3937390"/>
            <a:chExt cx="9454866" cy="2230218"/>
          </a:xfrm>
        </p:grpSpPr>
        <p:sp>
          <p:nvSpPr>
            <p:cNvPr id="61" name="Rectangle 60">
              <a:extLst>
                <a:ext uri="{FF2B5EF4-FFF2-40B4-BE49-F238E27FC236}">
                  <a16:creationId xmlns:a16="http://schemas.microsoft.com/office/drawing/2014/main" id="{2E207B63-B8FB-40C3-BF12-FAEA83120517}"/>
                </a:ext>
              </a:extLst>
            </p:cNvPr>
            <p:cNvSpPr/>
            <p:nvPr/>
          </p:nvSpPr>
          <p:spPr>
            <a:xfrm>
              <a:off x="1865127" y="3937390"/>
              <a:ext cx="9454866" cy="2222855"/>
            </a:xfrm>
            <a:prstGeom prst="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A" dirty="0">
                <a:latin typeface="Roboto Condensed Light" panose="02000000000000000000" pitchFamily="2" charset="0"/>
              </a:endParaRPr>
            </a:p>
          </p:txBody>
        </p:sp>
        <p:sp>
          <p:nvSpPr>
            <p:cNvPr id="62" name="TextBox 61">
              <a:extLst>
                <a:ext uri="{FF2B5EF4-FFF2-40B4-BE49-F238E27FC236}">
                  <a16:creationId xmlns:a16="http://schemas.microsoft.com/office/drawing/2014/main" id="{CC92AB84-E8B3-4374-B90E-32EBF95D04B8}"/>
                </a:ext>
              </a:extLst>
            </p:cNvPr>
            <p:cNvSpPr txBox="1"/>
            <p:nvPr/>
          </p:nvSpPr>
          <p:spPr>
            <a:xfrm>
              <a:off x="9871854" y="5921789"/>
              <a:ext cx="1352617" cy="245819"/>
            </a:xfrm>
            <a:prstGeom prst="rect">
              <a:avLst/>
            </a:prstGeom>
          </p:spPr>
          <p:txBody>
            <a:bodyPr wrap="none" lIns="0" tIns="0" rIns="0" bIns="0" numCol="1" spcCol="360000" rtlCol="0">
              <a:noAutofit/>
            </a:bodyPr>
            <a:lstStyle/>
            <a:p>
              <a:pPr algn="r">
                <a:lnSpc>
                  <a:spcPct val="110000"/>
                </a:lnSpc>
                <a:tabLst/>
              </a:pPr>
              <a:r>
                <a:rPr lang="en-US" sz="1400" b="1" dirty="0">
                  <a:solidFill>
                    <a:schemeClr val="accent6">
                      <a:lumMod val="75000"/>
                    </a:schemeClr>
                  </a:solidFill>
                  <a:latin typeface="Roboto Condensed Light" panose="02000000000000000000" pitchFamily="2" charset="0"/>
                  <a:ea typeface="Roboto Condensed Light" panose="02000000000000000000" pitchFamily="2" charset="0"/>
                </a:rPr>
                <a:t>Delivery focus</a:t>
              </a:r>
              <a:endParaRPr lang="en-CA" sz="1400" b="1" dirty="0">
                <a:solidFill>
                  <a:schemeClr val="accent6">
                    <a:lumMod val="75000"/>
                  </a:schemeClr>
                </a:solidFill>
                <a:latin typeface="Roboto Condensed Light" panose="02000000000000000000" pitchFamily="2" charset="0"/>
                <a:ea typeface="Roboto Condensed Light" panose="02000000000000000000" pitchFamily="2" charset="0"/>
              </a:endParaRPr>
            </a:p>
          </p:txBody>
        </p:sp>
      </p:grpSp>
      <p:grpSp>
        <p:nvGrpSpPr>
          <p:cNvPr id="2" name="Group 1">
            <a:extLst>
              <a:ext uri="{FF2B5EF4-FFF2-40B4-BE49-F238E27FC236}">
                <a16:creationId xmlns:a16="http://schemas.microsoft.com/office/drawing/2014/main" id="{7348B155-A23B-4617-9D9F-0C3B55AC47F8}"/>
              </a:ext>
            </a:extLst>
          </p:cNvPr>
          <p:cNvGrpSpPr/>
          <p:nvPr/>
        </p:nvGrpSpPr>
        <p:grpSpPr>
          <a:xfrm>
            <a:off x="1500959" y="2766621"/>
            <a:ext cx="10230909" cy="1972427"/>
            <a:chOff x="1539059" y="2623746"/>
            <a:chExt cx="10230909" cy="1972427"/>
          </a:xfrm>
        </p:grpSpPr>
        <p:sp>
          <p:nvSpPr>
            <p:cNvPr id="52" name="Rectangle 51">
              <a:extLst>
                <a:ext uri="{FF2B5EF4-FFF2-40B4-BE49-F238E27FC236}">
                  <a16:creationId xmlns:a16="http://schemas.microsoft.com/office/drawing/2014/main" id="{656109E4-AEEF-4A11-9EF8-B784FE9194D6}"/>
                </a:ext>
              </a:extLst>
            </p:cNvPr>
            <p:cNvSpPr/>
            <p:nvPr/>
          </p:nvSpPr>
          <p:spPr>
            <a:xfrm>
              <a:off x="1539059" y="2623746"/>
              <a:ext cx="10230909" cy="197242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63" name="TextBox 62">
              <a:extLst>
                <a:ext uri="{FF2B5EF4-FFF2-40B4-BE49-F238E27FC236}">
                  <a16:creationId xmlns:a16="http://schemas.microsoft.com/office/drawing/2014/main" id="{839897BE-AF0F-4D26-8437-04C721CD4B08}"/>
                </a:ext>
              </a:extLst>
            </p:cNvPr>
            <p:cNvSpPr txBox="1"/>
            <p:nvPr/>
          </p:nvSpPr>
          <p:spPr>
            <a:xfrm>
              <a:off x="10506555" y="4343324"/>
              <a:ext cx="1184335" cy="227594"/>
            </a:xfrm>
            <a:prstGeom prst="rect">
              <a:avLst/>
            </a:prstGeom>
            <a:solidFill>
              <a:schemeClr val="bg1"/>
            </a:solidFill>
          </p:spPr>
          <p:txBody>
            <a:bodyPr wrap="none" lIns="0" tIns="0" rIns="0" bIns="0" numCol="1" spcCol="360000" rtlCol="0">
              <a:noAutofit/>
            </a:bodyPr>
            <a:lstStyle/>
            <a:p>
              <a:pPr algn="r">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Strategic focus</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9319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D6FF-F50A-4D7B-963C-A49E29C3F497}"/>
              </a:ext>
            </a:extLst>
          </p:cNvPr>
          <p:cNvSpPr>
            <a:spLocks noGrp="1"/>
          </p:cNvSpPr>
          <p:nvPr>
            <p:ph type="title"/>
          </p:nvPr>
        </p:nvSpPr>
        <p:spPr/>
        <p:txBody>
          <a:bodyPr/>
          <a:lstStyle/>
          <a:p>
            <a:r>
              <a:rPr lang="en-US" sz="3600" dirty="0">
                <a:latin typeface="Montserrat SemiBold" panose="00000700000000000000" pitchFamily="2" charset="0"/>
              </a:rPr>
              <a:t>Agenda</a:t>
            </a:r>
            <a:endParaRPr lang="en-CA" dirty="0">
              <a:latin typeface="Montserrat SemiBold" panose="00000700000000000000" pitchFamily="2" charset="0"/>
            </a:endParaRPr>
          </a:p>
        </p:txBody>
      </p:sp>
      <p:graphicFrame>
        <p:nvGraphicFramePr>
          <p:cNvPr id="3" name="Table 2">
            <a:extLst>
              <a:ext uri="{FF2B5EF4-FFF2-40B4-BE49-F238E27FC236}">
                <a16:creationId xmlns:a16="http://schemas.microsoft.com/office/drawing/2014/main" id="{7445A6BE-3CB4-46A2-83CD-F46F74D0EA1B}"/>
              </a:ext>
            </a:extLst>
          </p:cNvPr>
          <p:cNvGraphicFramePr>
            <a:graphicFrameLocks noGrp="1"/>
          </p:cNvGraphicFramePr>
          <p:nvPr>
            <p:extLst>
              <p:ext uri="{D42A27DB-BD31-4B8C-83A1-F6EECF244321}">
                <p14:modId xmlns:p14="http://schemas.microsoft.com/office/powerpoint/2010/main" val="1602855915"/>
              </p:ext>
            </p:extLst>
          </p:nvPr>
        </p:nvGraphicFramePr>
        <p:xfrm>
          <a:off x="3580263" y="440051"/>
          <a:ext cx="8176309" cy="5908990"/>
        </p:xfrm>
        <a:graphic>
          <a:graphicData uri="http://schemas.openxmlformats.org/drawingml/2006/table">
            <a:tbl>
              <a:tblPr firstRow="1">
                <a:tableStyleId>{B301B821-A1FF-4177-AEE7-76D212191A09}</a:tableStyleId>
              </a:tblPr>
              <a:tblGrid>
                <a:gridCol w="1222764">
                  <a:extLst>
                    <a:ext uri="{9D8B030D-6E8A-4147-A177-3AD203B41FA5}">
                      <a16:colId xmlns:a16="http://schemas.microsoft.com/office/drawing/2014/main" val="3754947689"/>
                    </a:ext>
                  </a:extLst>
                </a:gridCol>
                <a:gridCol w="1222764">
                  <a:extLst>
                    <a:ext uri="{9D8B030D-6E8A-4147-A177-3AD203B41FA5}">
                      <a16:colId xmlns:a16="http://schemas.microsoft.com/office/drawing/2014/main" val="1851061266"/>
                    </a:ext>
                  </a:extLst>
                </a:gridCol>
                <a:gridCol w="5730781">
                  <a:extLst>
                    <a:ext uri="{9D8B030D-6E8A-4147-A177-3AD203B41FA5}">
                      <a16:colId xmlns:a16="http://schemas.microsoft.com/office/drawing/2014/main" val="1514698475"/>
                    </a:ext>
                  </a:extLst>
                </a:gridCol>
              </a:tblGrid>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Start</a:t>
                      </a:r>
                      <a:endParaRPr lang="en-CA" sz="16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End</a:t>
                      </a:r>
                      <a:endParaRPr lang="en-CA" sz="16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Agenda</a:t>
                      </a:r>
                      <a:endParaRPr lang="en-CA" sz="16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2296277076"/>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9:00 AM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9:30 AM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CA" sz="1600" u="none" strike="noStrike" dirty="0">
                          <a:effectLst/>
                          <a:latin typeface="Roboto Condensed Light" panose="02000000000000000000" pitchFamily="2" charset="0"/>
                          <a:ea typeface="Roboto Condensed Light" panose="02000000000000000000" pitchFamily="2" charset="0"/>
                        </a:rPr>
                        <a:t>Introduction</a:t>
                      </a:r>
                    </a:p>
                  </a:txBody>
                  <a:tcPr marL="4126" marR="4126" marT="4126" marB="0"/>
                </a:tc>
                <a:extLst>
                  <a:ext uri="{0D108BD9-81ED-4DB2-BD59-A6C34878D82A}">
                    <a16:rowId xmlns:a16="http://schemas.microsoft.com/office/drawing/2014/main" val="470744076"/>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9:30 AM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11:00 AM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lvl="0"/>
                      <a:r>
                        <a:rPr lang="en-US" sz="1600" dirty="0"/>
                        <a:t>Discuss your top challenges</a:t>
                      </a:r>
                      <a:endParaRPr lang="en-CA" sz="1600" dirty="0"/>
                    </a:p>
                  </a:txBody>
                  <a:tcPr marL="4126" marR="4126" marT="4126" marB="0"/>
                </a:tc>
                <a:extLst>
                  <a:ext uri="{0D108BD9-81ED-4DB2-BD59-A6C34878D82A}">
                    <a16:rowId xmlns:a16="http://schemas.microsoft.com/office/drawing/2014/main" val="827919463"/>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Exercise: What is driving your organization to become product focused?</a:t>
                      </a:r>
                      <a:endParaRPr lang="en-US" sz="1600" b="0"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2324483695"/>
                  </a:ext>
                </a:extLst>
              </a:tr>
              <a:tr h="295184">
                <a:tc>
                  <a:txBody>
                    <a:bodyPr/>
                    <a:lstStyle/>
                    <a:p>
                      <a:pPr algn="ctr" fontAlgn="ctr"/>
                      <a:r>
                        <a:rPr lang="en-CA" sz="1600" u="none" strike="noStrike" dirty="0">
                          <a:effectLst/>
                          <a:latin typeface="Roboto Condensed Light" panose="02000000000000000000" pitchFamily="2" charset="0"/>
                          <a:ea typeface="Roboto Condensed Light" panose="02000000000000000000" pitchFamily="2" charset="0"/>
                        </a:rPr>
                        <a:t>10:30 AM</a:t>
                      </a:r>
                      <a:endParaRPr lang="en-CA" sz="1600" b="1" i="1" u="none" strike="noStrike" dirty="0">
                        <a:solidFill>
                          <a:srgbClr val="4472C4"/>
                        </a:solidFill>
                        <a:effectLst/>
                        <a:latin typeface="Roboto Condensed Light" panose="02000000000000000000" pitchFamily="2" charset="0"/>
                        <a:ea typeface="Roboto Condensed Light" panose="02000000000000000000" pitchFamily="2" charset="0"/>
                      </a:endParaRPr>
                    </a:p>
                  </a:txBody>
                  <a:tcPr marL="4126" marR="4126" marT="4126" marB="0" anchor="ctr">
                    <a:solidFill>
                      <a:schemeClr val="accent4">
                        <a:lumMod val="20000"/>
                        <a:lumOff val="80000"/>
                      </a:schemeClr>
                    </a:solidFill>
                  </a:tcPr>
                </a:tc>
                <a:tc>
                  <a:txBody>
                    <a:bodyPr/>
                    <a:lstStyle/>
                    <a:p>
                      <a:pPr algn="ctr" fontAlgn="ctr"/>
                      <a:r>
                        <a:rPr lang="en-CA" sz="1600" u="none" strike="noStrike" dirty="0">
                          <a:effectLst/>
                          <a:latin typeface="Roboto Condensed Light" panose="02000000000000000000" pitchFamily="2" charset="0"/>
                          <a:ea typeface="Roboto Condensed Light" panose="02000000000000000000" pitchFamily="2" charset="0"/>
                        </a:rPr>
                        <a:t>10:45 AM</a:t>
                      </a:r>
                      <a:endParaRPr lang="en-CA" sz="1600" b="1" i="1" u="none" strike="noStrike" dirty="0">
                        <a:solidFill>
                          <a:srgbClr val="4472C4"/>
                        </a:solidFill>
                        <a:effectLst/>
                        <a:latin typeface="Roboto Condensed Light" panose="02000000000000000000" pitchFamily="2" charset="0"/>
                        <a:ea typeface="Roboto Condensed Light" panose="02000000000000000000" pitchFamily="2" charset="0"/>
                      </a:endParaRPr>
                    </a:p>
                  </a:txBody>
                  <a:tcPr marL="4126" marR="4126" marT="4126" marB="0" anchor="ctr">
                    <a:solidFill>
                      <a:schemeClr val="accent4">
                        <a:lumMod val="20000"/>
                        <a:lumOff val="80000"/>
                      </a:schemeClr>
                    </a:solidFill>
                  </a:tcPr>
                </a:tc>
                <a:tc>
                  <a:txBody>
                    <a:bodyPr/>
                    <a:lstStyle/>
                    <a:p>
                      <a:pPr algn="l" fontAlgn="ctr"/>
                      <a:r>
                        <a:rPr lang="en-CA" sz="1600" u="none" strike="noStrike" dirty="0">
                          <a:effectLst/>
                          <a:latin typeface="Roboto Condensed Light" panose="02000000000000000000" pitchFamily="2" charset="0"/>
                          <a:ea typeface="Roboto Condensed Light" panose="02000000000000000000" pitchFamily="2" charset="0"/>
                        </a:rPr>
                        <a:t>BREAK</a:t>
                      </a:r>
                      <a:endParaRPr lang="en-CA" sz="1600" b="1" i="1" u="none" strike="noStrike" dirty="0">
                        <a:solidFill>
                          <a:srgbClr val="4472C4"/>
                        </a:solidFill>
                        <a:effectLst/>
                        <a:latin typeface="Roboto Condensed Light" panose="02000000000000000000" pitchFamily="2" charset="0"/>
                        <a:ea typeface="Roboto Condensed Light" panose="02000000000000000000" pitchFamily="2" charset="0"/>
                      </a:endParaRPr>
                    </a:p>
                  </a:txBody>
                  <a:tcPr marL="4126" marR="4126" marT="4126" marB="0" anchor="ctr">
                    <a:solidFill>
                      <a:schemeClr val="accent4">
                        <a:lumMod val="20000"/>
                        <a:lumOff val="80000"/>
                      </a:schemeClr>
                    </a:solidFill>
                  </a:tcPr>
                </a:tc>
                <a:extLst>
                  <a:ext uri="{0D108BD9-81ED-4DB2-BD59-A6C34878D82A}">
                    <a16:rowId xmlns:a16="http://schemas.microsoft.com/office/drawing/2014/main" val="1268834755"/>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11:00 AM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12:00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Compare project and product delivery</a:t>
                      </a:r>
                      <a:endParaRPr lang="en-US" sz="16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4167003843"/>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Exercise: What is a product?</a:t>
                      </a:r>
                      <a:endParaRPr lang="en-US" sz="1600" b="0"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2979165185"/>
                  </a:ext>
                </a:extLst>
              </a:tr>
              <a:tr h="295184">
                <a:tc>
                  <a:txBody>
                    <a:bodyPr/>
                    <a:lstStyle/>
                    <a:p>
                      <a:pPr algn="ctr" fontAlgn="t"/>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Exercise: Define differences between project and product delivery</a:t>
                      </a:r>
                      <a:endParaRPr lang="en-US" sz="1600" b="0"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1964784372"/>
                  </a:ext>
                </a:extLst>
              </a:tr>
              <a:tr h="295184">
                <a:tc>
                  <a:txBody>
                    <a:bodyPr/>
                    <a:lstStyle/>
                    <a:p>
                      <a:pPr algn="ctr" fontAlgn="ctr"/>
                      <a:r>
                        <a:rPr lang="en-CA" sz="1600" b="1" u="none" strike="noStrike" dirty="0">
                          <a:effectLst/>
                          <a:latin typeface="Roboto Condensed Light" panose="02000000000000000000" pitchFamily="2" charset="0"/>
                          <a:ea typeface="Roboto Condensed Light" panose="02000000000000000000" pitchFamily="2" charset="0"/>
                        </a:rPr>
                        <a:t>12:00 PM</a:t>
                      </a:r>
                      <a:endParaRPr lang="en-CA" sz="1600" b="1" i="1" u="none" strike="noStrike" dirty="0">
                        <a:solidFill>
                          <a:srgbClr val="4472C4"/>
                        </a:solidFill>
                        <a:effectLst/>
                        <a:latin typeface="Roboto Condensed Light" panose="02000000000000000000" pitchFamily="2" charset="0"/>
                        <a:ea typeface="Roboto Condensed Light" panose="02000000000000000000" pitchFamily="2" charset="0"/>
                      </a:endParaRPr>
                    </a:p>
                  </a:txBody>
                  <a:tcPr marL="4126" marR="4126" marT="4126" marB="0" anchor="ctr">
                    <a:solidFill>
                      <a:schemeClr val="accent4">
                        <a:lumMod val="60000"/>
                        <a:lumOff val="40000"/>
                      </a:schemeClr>
                    </a:solidFill>
                  </a:tcPr>
                </a:tc>
                <a:tc>
                  <a:txBody>
                    <a:bodyPr/>
                    <a:lstStyle/>
                    <a:p>
                      <a:pPr algn="ctr" fontAlgn="ctr"/>
                      <a:r>
                        <a:rPr lang="en-CA" sz="1600" b="1" u="none" strike="noStrike" dirty="0">
                          <a:effectLst/>
                          <a:latin typeface="Roboto Condensed Light" panose="02000000000000000000" pitchFamily="2" charset="0"/>
                          <a:ea typeface="Roboto Condensed Light" panose="02000000000000000000" pitchFamily="2" charset="0"/>
                        </a:rPr>
                        <a:t>1:00 PM</a:t>
                      </a:r>
                      <a:endParaRPr lang="en-CA" sz="1600" b="1" i="1" u="none" strike="noStrike" dirty="0">
                        <a:solidFill>
                          <a:srgbClr val="4472C4"/>
                        </a:solidFill>
                        <a:effectLst/>
                        <a:latin typeface="Roboto Condensed Light" panose="02000000000000000000" pitchFamily="2" charset="0"/>
                        <a:ea typeface="Roboto Condensed Light" panose="02000000000000000000" pitchFamily="2" charset="0"/>
                      </a:endParaRPr>
                    </a:p>
                  </a:txBody>
                  <a:tcPr marL="4126" marR="4126" marT="4126" marB="0" anchor="ctr">
                    <a:solidFill>
                      <a:schemeClr val="accent4">
                        <a:lumMod val="60000"/>
                        <a:lumOff val="40000"/>
                      </a:schemeClr>
                    </a:solidFill>
                  </a:tcPr>
                </a:tc>
                <a:tc>
                  <a:txBody>
                    <a:bodyPr/>
                    <a:lstStyle/>
                    <a:p>
                      <a:pPr algn="l" fontAlgn="ctr"/>
                      <a:r>
                        <a:rPr lang="en-CA" sz="1600" b="1" u="none" strike="noStrike" dirty="0">
                          <a:effectLst/>
                          <a:latin typeface="Roboto Condensed Light" panose="02000000000000000000" pitchFamily="2" charset="0"/>
                          <a:ea typeface="Roboto Condensed Light" panose="02000000000000000000" pitchFamily="2" charset="0"/>
                        </a:rPr>
                        <a:t>LUNCH BREAK</a:t>
                      </a:r>
                      <a:endParaRPr lang="en-CA" sz="1600" b="1" i="1" u="none" strike="noStrike" dirty="0">
                        <a:solidFill>
                          <a:srgbClr val="4472C4"/>
                        </a:solidFill>
                        <a:effectLst/>
                        <a:latin typeface="Roboto Condensed Light" panose="02000000000000000000" pitchFamily="2" charset="0"/>
                        <a:ea typeface="Roboto Condensed Light" panose="02000000000000000000" pitchFamily="2" charset="0"/>
                      </a:endParaRPr>
                    </a:p>
                  </a:txBody>
                  <a:tcPr marL="4126" marR="4126" marT="4126" marB="0" anchor="ctr">
                    <a:solidFill>
                      <a:schemeClr val="accent4">
                        <a:lumMod val="60000"/>
                        <a:lumOff val="40000"/>
                      </a:schemeClr>
                    </a:solidFill>
                  </a:tcPr>
                </a:tc>
                <a:extLst>
                  <a:ext uri="{0D108BD9-81ED-4DB2-BD59-A6C34878D82A}">
                    <a16:rowId xmlns:a16="http://schemas.microsoft.com/office/drawing/2014/main" val="556913532"/>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1:00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2:00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Understand product management capabilities and scaling</a:t>
                      </a:r>
                      <a:endParaRPr lang="en-US" sz="16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1225218134"/>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Exercise: Identify enablers and blockers</a:t>
                      </a:r>
                      <a:endParaRPr lang="en-US" sz="1600" b="0"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1611178416"/>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2:00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3:15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Lead, manage, and govern product teams</a:t>
                      </a:r>
                      <a:endParaRPr lang="en-US" sz="16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168749982"/>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Exercise: Understanding your product and corporate culture</a:t>
                      </a:r>
                      <a:endParaRPr lang="en-US" sz="1600" b="0"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2438715417"/>
                  </a:ext>
                </a:extLst>
              </a:tr>
              <a:tr h="295184">
                <a:tc>
                  <a:txBody>
                    <a:bodyPr/>
                    <a:lstStyle/>
                    <a:p>
                      <a:pPr algn="ctr" fontAlgn="ctr"/>
                      <a:r>
                        <a:rPr lang="en-CA" sz="1600" u="none" strike="noStrike" dirty="0">
                          <a:effectLst/>
                          <a:latin typeface="Roboto Condensed Light" panose="02000000000000000000" pitchFamily="2" charset="0"/>
                          <a:ea typeface="Roboto Condensed Light" panose="02000000000000000000" pitchFamily="2" charset="0"/>
                        </a:rPr>
                        <a:t>2:30 PM</a:t>
                      </a:r>
                      <a:endParaRPr lang="en-CA" sz="1600" b="1" i="1" u="none" strike="noStrike" dirty="0">
                        <a:solidFill>
                          <a:srgbClr val="4472C4"/>
                        </a:solidFill>
                        <a:effectLst/>
                        <a:latin typeface="Roboto Condensed Light" panose="02000000000000000000" pitchFamily="2" charset="0"/>
                        <a:ea typeface="Roboto Condensed Light" panose="02000000000000000000" pitchFamily="2" charset="0"/>
                      </a:endParaRPr>
                    </a:p>
                  </a:txBody>
                  <a:tcPr marL="4126" marR="4126" marT="4126" marB="0" anchor="ctr">
                    <a:solidFill>
                      <a:schemeClr val="accent4">
                        <a:lumMod val="20000"/>
                        <a:lumOff val="80000"/>
                      </a:schemeClr>
                    </a:solidFill>
                  </a:tcPr>
                </a:tc>
                <a:tc>
                  <a:txBody>
                    <a:bodyPr/>
                    <a:lstStyle/>
                    <a:p>
                      <a:pPr algn="ctr" fontAlgn="ctr"/>
                      <a:r>
                        <a:rPr lang="en-CA" sz="1600" u="none" strike="noStrike" dirty="0">
                          <a:effectLst/>
                          <a:latin typeface="Roboto Condensed Light" panose="02000000000000000000" pitchFamily="2" charset="0"/>
                          <a:ea typeface="Roboto Condensed Light" panose="02000000000000000000" pitchFamily="2" charset="0"/>
                        </a:rPr>
                        <a:t>2:45 PM</a:t>
                      </a:r>
                      <a:endParaRPr lang="en-CA" sz="1600" b="1" i="1" u="none" strike="noStrike" dirty="0">
                        <a:solidFill>
                          <a:srgbClr val="4472C4"/>
                        </a:solidFill>
                        <a:effectLst/>
                        <a:latin typeface="Roboto Condensed Light" panose="02000000000000000000" pitchFamily="2" charset="0"/>
                        <a:ea typeface="Roboto Condensed Light" panose="02000000000000000000" pitchFamily="2" charset="0"/>
                      </a:endParaRPr>
                    </a:p>
                  </a:txBody>
                  <a:tcPr marL="4126" marR="4126" marT="4126" marB="0" anchor="ctr">
                    <a:solidFill>
                      <a:schemeClr val="accent4">
                        <a:lumMod val="20000"/>
                        <a:lumOff val="80000"/>
                      </a:schemeClr>
                    </a:solidFill>
                  </a:tcPr>
                </a:tc>
                <a:tc>
                  <a:txBody>
                    <a:bodyPr/>
                    <a:lstStyle/>
                    <a:p>
                      <a:pPr algn="l" fontAlgn="ctr"/>
                      <a:r>
                        <a:rPr lang="en-CA" sz="1600" u="none" strike="noStrike" dirty="0">
                          <a:effectLst/>
                          <a:latin typeface="Roboto Condensed Light" panose="02000000000000000000" pitchFamily="2" charset="0"/>
                          <a:ea typeface="Roboto Condensed Light" panose="02000000000000000000" pitchFamily="2" charset="0"/>
                        </a:rPr>
                        <a:t>BREAK</a:t>
                      </a:r>
                      <a:endParaRPr lang="en-CA" sz="1600" b="1" i="1" u="none" strike="noStrike" dirty="0">
                        <a:solidFill>
                          <a:srgbClr val="4472C4"/>
                        </a:solidFill>
                        <a:effectLst/>
                        <a:latin typeface="Roboto Condensed Light" panose="02000000000000000000" pitchFamily="2" charset="0"/>
                        <a:ea typeface="Roboto Condensed Light" panose="02000000000000000000" pitchFamily="2" charset="0"/>
                      </a:endParaRPr>
                    </a:p>
                  </a:txBody>
                  <a:tcPr marL="4126" marR="4126" marT="4126" marB="0" anchor="ctr">
                    <a:solidFill>
                      <a:schemeClr val="accent4">
                        <a:lumMod val="20000"/>
                        <a:lumOff val="80000"/>
                      </a:schemeClr>
                    </a:solidFill>
                  </a:tcPr>
                </a:tc>
                <a:extLst>
                  <a:ext uri="{0D108BD9-81ED-4DB2-BD59-A6C34878D82A}">
                    <a16:rowId xmlns:a16="http://schemas.microsoft.com/office/drawing/2014/main" val="3181052189"/>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3:15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3:45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CA" sz="1600" u="none" strike="noStrike" dirty="0">
                          <a:effectLst/>
                          <a:latin typeface="Roboto Condensed Light" panose="02000000000000000000" pitchFamily="2" charset="0"/>
                          <a:ea typeface="Roboto Condensed Light" panose="02000000000000000000" pitchFamily="2" charset="0"/>
                        </a:rPr>
                        <a:t>Commit to product delivery</a:t>
                      </a:r>
                      <a:endParaRPr lang="en-CA" sz="16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2862297701"/>
                  </a:ext>
                </a:extLst>
              </a:tr>
              <a:tr h="30049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Exercise: Personal stop, start, and continue</a:t>
                      </a:r>
                      <a:endParaRPr lang="en-US" sz="1600" b="0"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4234223446"/>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Exercise: Now, next, later roadmap (optional)</a:t>
                      </a:r>
                      <a:endParaRPr lang="en-US" sz="1600" b="0"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2813281055"/>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3:45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4:00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CA" sz="1600" u="none" strike="noStrike" dirty="0">
                          <a:effectLst/>
                          <a:latin typeface="Roboto Condensed Light" panose="02000000000000000000" pitchFamily="2" charset="0"/>
                          <a:ea typeface="Roboto Condensed Light" panose="02000000000000000000" pitchFamily="2" charset="0"/>
                        </a:rPr>
                        <a:t>Wrap-up and retrospective</a:t>
                      </a:r>
                      <a:endParaRPr lang="en-CA" sz="16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4250092597"/>
                  </a:ext>
                </a:extLst>
              </a:tr>
              <a:tr h="295184">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ctr" fontAlgn="t"/>
                      <a:r>
                        <a:rPr lang="en-CA" sz="1600"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tc>
                  <a:txBody>
                    <a:bodyPr/>
                    <a:lstStyle/>
                    <a:p>
                      <a:pPr algn="l" fontAlgn="t"/>
                      <a:r>
                        <a:rPr lang="en-US" sz="1600" u="none" strike="noStrike" dirty="0">
                          <a:effectLst/>
                          <a:latin typeface="Roboto Condensed Light" panose="02000000000000000000" pitchFamily="2" charset="0"/>
                          <a:ea typeface="Roboto Condensed Light" panose="02000000000000000000" pitchFamily="2" charset="0"/>
                        </a:rPr>
                        <a:t>Exercise: Update expectations and parking lot</a:t>
                      </a:r>
                      <a:endParaRPr lang="en-US" sz="1600" b="0"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tc>
                <a:extLst>
                  <a:ext uri="{0D108BD9-81ED-4DB2-BD59-A6C34878D82A}">
                    <a16:rowId xmlns:a16="http://schemas.microsoft.com/office/drawing/2014/main" val="937426407"/>
                  </a:ext>
                </a:extLst>
              </a:tr>
              <a:tr h="295184">
                <a:tc>
                  <a:txBody>
                    <a:bodyPr/>
                    <a:lstStyle/>
                    <a:p>
                      <a:pPr algn="ctr" fontAlgn="t"/>
                      <a:r>
                        <a:rPr lang="en-CA" sz="1600" b="1" u="none" strike="noStrike" dirty="0">
                          <a:effectLst/>
                          <a:latin typeface="Roboto Condensed Light" panose="02000000000000000000" pitchFamily="2" charset="0"/>
                          <a:ea typeface="Roboto Condensed Light" panose="02000000000000000000" pitchFamily="2" charset="0"/>
                        </a:rPr>
                        <a:t>4:00 PM</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solidFill>
                      <a:schemeClr val="accent5">
                        <a:lumMod val="40000"/>
                        <a:lumOff val="60000"/>
                      </a:schemeClr>
                    </a:solidFill>
                  </a:tcPr>
                </a:tc>
                <a:tc>
                  <a:txBody>
                    <a:bodyPr/>
                    <a:lstStyle/>
                    <a:p>
                      <a:pPr algn="ctr" fontAlgn="t"/>
                      <a:r>
                        <a:rPr lang="en-CA" sz="1600" b="1" u="none" strike="noStrike" dirty="0">
                          <a:effectLst/>
                          <a:latin typeface="Roboto Condensed Light" panose="02000000000000000000" pitchFamily="2" charset="0"/>
                          <a:ea typeface="Roboto Condensed Light" panose="02000000000000000000" pitchFamily="2" charset="0"/>
                        </a:rPr>
                        <a:t> </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solidFill>
                      <a:schemeClr val="accent5">
                        <a:lumMod val="40000"/>
                        <a:lumOff val="60000"/>
                      </a:schemeClr>
                    </a:solidFill>
                  </a:tcPr>
                </a:tc>
                <a:tc>
                  <a:txBody>
                    <a:bodyPr/>
                    <a:lstStyle/>
                    <a:p>
                      <a:pPr algn="l" fontAlgn="t"/>
                      <a:r>
                        <a:rPr lang="en-CA" sz="1600" b="1" u="none" strike="noStrike" dirty="0">
                          <a:effectLst/>
                          <a:latin typeface="Roboto Condensed Light" panose="02000000000000000000" pitchFamily="2" charset="0"/>
                          <a:ea typeface="Roboto Condensed Light" panose="02000000000000000000" pitchFamily="2" charset="0"/>
                        </a:rPr>
                        <a:t>END</a:t>
                      </a:r>
                      <a:endParaRPr lang="en-CA" sz="1600" b="1" i="1"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4126" marR="4126" marT="4126" marB="0">
                    <a:solidFill>
                      <a:schemeClr val="accent5">
                        <a:lumMod val="40000"/>
                        <a:lumOff val="60000"/>
                      </a:schemeClr>
                    </a:solidFill>
                  </a:tcPr>
                </a:tc>
                <a:extLst>
                  <a:ext uri="{0D108BD9-81ED-4DB2-BD59-A6C34878D82A}">
                    <a16:rowId xmlns:a16="http://schemas.microsoft.com/office/drawing/2014/main" val="3350662472"/>
                  </a:ext>
                </a:extLst>
              </a:tr>
            </a:tbl>
          </a:graphicData>
        </a:graphic>
      </p:graphicFrame>
    </p:spTree>
    <p:extLst>
      <p:ext uri="{BB962C8B-B14F-4D97-AF65-F5344CB8AC3E}">
        <p14:creationId xmlns:p14="http://schemas.microsoft.com/office/powerpoint/2010/main" val="154007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09C36-A227-4081-B1F5-D4CDEA24EC4C}"/>
              </a:ext>
            </a:extLst>
          </p:cNvPr>
          <p:cNvSpPr>
            <a:spLocks noGrp="1"/>
          </p:cNvSpPr>
          <p:nvPr>
            <p:ph type="body" sz="quarter" idx="10"/>
          </p:nvPr>
        </p:nvSpPr>
        <p:spPr>
          <a:xfrm>
            <a:off x="650875" y="1391732"/>
            <a:ext cx="6835775" cy="724147"/>
          </a:xfrm>
        </p:spPr>
        <p:txBody>
          <a:bodyPr/>
          <a:lstStyle/>
          <a:p>
            <a:r>
              <a:rPr lang="en-US" dirty="0"/>
              <a:t>Enterprise Agility and the Value of Change</a:t>
            </a:r>
          </a:p>
        </p:txBody>
      </p:sp>
      <p:graphicFrame>
        <p:nvGraphicFramePr>
          <p:cNvPr id="3" name="Diagram 2">
            <a:extLst>
              <a:ext uri="{FF2B5EF4-FFF2-40B4-BE49-F238E27FC236}">
                <a16:creationId xmlns:a16="http://schemas.microsoft.com/office/drawing/2014/main" id="{3F42F3FE-4852-4FCF-B23B-42401B9129FC}"/>
              </a:ext>
            </a:extLst>
          </p:cNvPr>
          <p:cNvGraphicFramePr/>
          <p:nvPr>
            <p:extLst>
              <p:ext uri="{D42A27DB-BD31-4B8C-83A1-F6EECF244321}">
                <p14:modId xmlns:p14="http://schemas.microsoft.com/office/powerpoint/2010/main" val="2090162543"/>
              </p:ext>
            </p:extLst>
          </p:nvPr>
        </p:nvGraphicFramePr>
        <p:xfrm>
          <a:off x="6956076" y="537999"/>
          <a:ext cx="5237512" cy="5782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6196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A8E59D-E10C-4BFB-A881-415EE0074F8E}"/>
              </a:ext>
            </a:extLst>
          </p:cNvPr>
          <p:cNvSpPr>
            <a:spLocks noGrp="1"/>
          </p:cNvSpPr>
          <p:nvPr>
            <p:ph type="title"/>
          </p:nvPr>
        </p:nvSpPr>
        <p:spPr/>
        <p:txBody>
          <a:bodyPr/>
          <a:lstStyle/>
          <a:p>
            <a:r>
              <a:rPr lang="en-CA" dirty="0"/>
              <a:t>What is business agility?</a:t>
            </a:r>
          </a:p>
        </p:txBody>
      </p:sp>
      <p:sp>
        <p:nvSpPr>
          <p:cNvPr id="2" name="Text Placeholder 1">
            <a:extLst>
              <a:ext uri="{FF2B5EF4-FFF2-40B4-BE49-F238E27FC236}">
                <a16:creationId xmlns:a16="http://schemas.microsoft.com/office/drawing/2014/main" id="{9D65D5D2-4821-465C-89BB-35FF32B8A317}"/>
              </a:ext>
            </a:extLst>
          </p:cNvPr>
          <p:cNvSpPr>
            <a:spLocks noGrp="1"/>
          </p:cNvSpPr>
          <p:nvPr>
            <p:ph type="body" sz="quarter" idx="11"/>
          </p:nvPr>
        </p:nvSpPr>
        <p:spPr>
          <a:xfrm>
            <a:off x="354106" y="1461675"/>
            <a:ext cx="8962016" cy="485925"/>
          </a:xfrm>
        </p:spPr>
        <p:txBody>
          <a:bodyPr/>
          <a:lstStyle/>
          <a:p>
            <a:r>
              <a:rPr lang="en-US" dirty="0">
                <a:sym typeface="Calibri"/>
              </a:rPr>
              <a:t>Business agility enables you to:</a:t>
            </a:r>
            <a:endParaRPr lang="en-US" dirty="0"/>
          </a:p>
        </p:txBody>
      </p:sp>
      <p:grpSp>
        <p:nvGrpSpPr>
          <p:cNvPr id="8" name="Group 7">
            <a:extLst>
              <a:ext uri="{FF2B5EF4-FFF2-40B4-BE49-F238E27FC236}">
                <a16:creationId xmlns:a16="http://schemas.microsoft.com/office/drawing/2014/main" id="{74B6AC2A-993F-4ECF-9B4E-873E0A6EA592}"/>
              </a:ext>
            </a:extLst>
          </p:cNvPr>
          <p:cNvGrpSpPr/>
          <p:nvPr/>
        </p:nvGrpSpPr>
        <p:grpSpPr>
          <a:xfrm>
            <a:off x="6933392" y="2068749"/>
            <a:ext cx="4155141" cy="4114800"/>
            <a:chOff x="4876800" y="2438400"/>
            <a:chExt cx="4155141" cy="4114800"/>
          </a:xfrm>
        </p:grpSpPr>
        <p:sp>
          <p:nvSpPr>
            <p:cNvPr id="5" name="Content Placeholder 1">
              <a:extLst>
                <a:ext uri="{FF2B5EF4-FFF2-40B4-BE49-F238E27FC236}">
                  <a16:creationId xmlns:a16="http://schemas.microsoft.com/office/drawing/2014/main" id="{F61C83B9-55B9-41E0-93F5-B2CB032306D5}"/>
                </a:ext>
              </a:extLst>
            </p:cNvPr>
            <p:cNvSpPr txBox="1">
              <a:spLocks/>
            </p:cNvSpPr>
            <p:nvPr/>
          </p:nvSpPr>
          <p:spPr>
            <a:xfrm>
              <a:off x="4876800" y="2438400"/>
              <a:ext cx="4155139"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SemiBold" panose="00000700000000000000" pitchFamily="2" charset="0"/>
                  <a:sym typeface="Calibri"/>
                </a:rPr>
                <a:t>Rapidly respond to change.</a:t>
              </a:r>
            </a:p>
            <a:p>
              <a:pPr algn="ctr"/>
              <a:endParaRPr lang="en-US" sz="2000" dirty="0">
                <a:latin typeface="Montserrat SemiBold" panose="00000700000000000000" pitchFamily="2" charset="0"/>
              </a:endParaRPr>
            </a:p>
          </p:txBody>
        </p:sp>
        <p:pic>
          <p:nvPicPr>
            <p:cNvPr id="6" name="Picture 5">
              <a:extLst>
                <a:ext uri="{FF2B5EF4-FFF2-40B4-BE49-F238E27FC236}">
                  <a16:creationId xmlns:a16="http://schemas.microsoft.com/office/drawing/2014/main" id="{FA2C50CA-1CD9-474A-BEDC-6FA68D8745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76800" y="2895096"/>
              <a:ext cx="4155141" cy="3540135"/>
            </a:xfrm>
            <a:prstGeom prst="rect">
              <a:avLst/>
            </a:prstGeom>
            <a:ln>
              <a:noFill/>
            </a:ln>
            <a:effectLst>
              <a:softEdge rad="112500"/>
            </a:effectLst>
          </p:spPr>
        </p:pic>
      </p:grpSp>
      <p:grpSp>
        <p:nvGrpSpPr>
          <p:cNvPr id="9" name="Group 8">
            <a:extLst>
              <a:ext uri="{FF2B5EF4-FFF2-40B4-BE49-F238E27FC236}">
                <a16:creationId xmlns:a16="http://schemas.microsoft.com/office/drawing/2014/main" id="{00F3CEE7-E9C4-454F-BA74-97AC515A9372}"/>
              </a:ext>
            </a:extLst>
          </p:cNvPr>
          <p:cNvGrpSpPr/>
          <p:nvPr/>
        </p:nvGrpSpPr>
        <p:grpSpPr>
          <a:xfrm>
            <a:off x="991182" y="2068749"/>
            <a:ext cx="4289610" cy="4114800"/>
            <a:chOff x="188259" y="2438400"/>
            <a:chExt cx="4289610" cy="4114800"/>
          </a:xfrm>
        </p:grpSpPr>
        <p:sp>
          <p:nvSpPr>
            <p:cNvPr id="4" name="Shape 184">
              <a:extLst>
                <a:ext uri="{FF2B5EF4-FFF2-40B4-BE49-F238E27FC236}">
                  <a16:creationId xmlns:a16="http://schemas.microsoft.com/office/drawing/2014/main" id="{7A57871B-9841-4292-99F9-5B673A6199FF}"/>
                </a:ext>
              </a:extLst>
            </p:cNvPr>
            <p:cNvSpPr txBox="1">
              <a:spLocks/>
            </p:cNvSpPr>
            <p:nvPr/>
          </p:nvSpPr>
          <p:spPr>
            <a:xfrm>
              <a:off x="188259" y="2438400"/>
              <a:ext cx="4289609"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SemiBold" panose="00000700000000000000" pitchFamily="2" charset="0"/>
                  <a:sym typeface="Calibri"/>
                </a:rPr>
                <a:t>Deliver value quickly.</a:t>
              </a:r>
            </a:p>
          </p:txBody>
        </p:sp>
        <p:pic>
          <p:nvPicPr>
            <p:cNvPr id="7" name="Picture 6">
              <a:extLst>
                <a:ext uri="{FF2B5EF4-FFF2-40B4-BE49-F238E27FC236}">
                  <a16:creationId xmlns:a16="http://schemas.microsoft.com/office/drawing/2014/main" id="{C36DB421-04BA-47F8-95FB-CC58937F56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39" b="239"/>
            <a:stretch/>
          </p:blipFill>
          <p:spPr>
            <a:xfrm>
              <a:off x="322730" y="2886635"/>
              <a:ext cx="4155139" cy="3540135"/>
            </a:xfrm>
            <a:prstGeom prst="rect">
              <a:avLst/>
            </a:prstGeom>
            <a:ln>
              <a:noFill/>
            </a:ln>
            <a:effectLst>
              <a:softEdge rad="112500"/>
            </a:effectLst>
          </p:spPr>
        </p:pic>
      </p:grpSp>
      <p:sp>
        <p:nvSpPr>
          <p:cNvPr id="10" name="Rectangle: Rounded Corners 9">
            <a:extLst>
              <a:ext uri="{FF2B5EF4-FFF2-40B4-BE49-F238E27FC236}">
                <a16:creationId xmlns:a16="http://schemas.microsoft.com/office/drawing/2014/main" id="{7BC83590-9592-E343-C607-42C983345829}"/>
              </a:ext>
            </a:extLst>
          </p:cNvPr>
          <p:cNvSpPr/>
          <p:nvPr/>
        </p:nvSpPr>
        <p:spPr>
          <a:xfrm>
            <a:off x="3935708" y="4576943"/>
            <a:ext cx="4322172" cy="2049560"/>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Roboto Condensed Light" panose="02000000000000000000" pitchFamily="2" charset="0"/>
              </a:rPr>
              <a:t>Delivering the </a:t>
            </a:r>
            <a:r>
              <a:rPr lang="en-US" sz="2800" b="1" dirty="0">
                <a:latin typeface="Roboto Condensed Light" panose="02000000000000000000" pitchFamily="2" charset="0"/>
              </a:rPr>
              <a:t>right value  </a:t>
            </a:r>
          </a:p>
          <a:p>
            <a:pPr algn="ctr"/>
            <a:r>
              <a:rPr lang="en-US" sz="2800" dirty="0">
                <a:latin typeface="Roboto Condensed Light" panose="02000000000000000000" pitchFamily="2" charset="0"/>
              </a:rPr>
              <a:t>at the </a:t>
            </a:r>
            <a:r>
              <a:rPr lang="en-US" sz="2800" b="1" dirty="0">
                <a:latin typeface="Roboto Condensed Light" panose="02000000000000000000" pitchFamily="2" charset="0"/>
              </a:rPr>
              <a:t>right time </a:t>
            </a:r>
            <a:r>
              <a:rPr lang="en-US" sz="2800" dirty="0">
                <a:latin typeface="Roboto Condensed Light" panose="02000000000000000000" pitchFamily="2" charset="0"/>
              </a:rPr>
              <a:t>to the </a:t>
            </a:r>
            <a:r>
              <a:rPr lang="en-US" sz="2800" b="1" dirty="0">
                <a:latin typeface="Roboto Condensed Light" panose="02000000000000000000" pitchFamily="2" charset="0"/>
              </a:rPr>
              <a:t>right stakeholders</a:t>
            </a:r>
            <a:endParaRPr lang="en-CA" sz="2800" b="1" dirty="0">
              <a:latin typeface="Roboto Condensed Light" panose="02000000000000000000" pitchFamily="2" charset="0"/>
            </a:endParaRPr>
          </a:p>
        </p:txBody>
      </p:sp>
    </p:spTree>
    <p:extLst>
      <p:ext uri="{BB962C8B-B14F-4D97-AF65-F5344CB8AC3E}">
        <p14:creationId xmlns:p14="http://schemas.microsoft.com/office/powerpoint/2010/main" val="117252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E2795-8DA6-4923-BE85-980BFDAB0B2D}"/>
              </a:ext>
            </a:extLst>
          </p:cNvPr>
          <p:cNvSpPr>
            <a:spLocks noGrp="1"/>
          </p:cNvSpPr>
          <p:nvPr>
            <p:ph type="title"/>
          </p:nvPr>
        </p:nvSpPr>
        <p:spPr>
          <a:xfrm>
            <a:off x="354106" y="544769"/>
            <a:ext cx="11522336" cy="469985"/>
          </a:xfrm>
        </p:spPr>
        <p:txBody>
          <a:bodyPr>
            <a:noAutofit/>
          </a:bodyPr>
          <a:lstStyle/>
          <a:p>
            <a:r>
              <a:rPr lang="en-US" sz="3200" dirty="0"/>
              <a:t>Leveraging the minimum viable products (MVPs)</a:t>
            </a:r>
            <a:endParaRPr lang="en-CA" sz="3200" dirty="0"/>
          </a:p>
        </p:txBody>
      </p:sp>
      <p:cxnSp>
        <p:nvCxnSpPr>
          <p:cNvPr id="8" name="Straight Connector 7">
            <a:extLst>
              <a:ext uri="{FF2B5EF4-FFF2-40B4-BE49-F238E27FC236}">
                <a16:creationId xmlns:a16="http://schemas.microsoft.com/office/drawing/2014/main" id="{4F9F1FAE-BE53-417E-8E02-1940364F64C8}"/>
              </a:ext>
            </a:extLst>
          </p:cNvPr>
          <p:cNvCxnSpPr>
            <a:cxnSpLocks/>
          </p:cNvCxnSpPr>
          <p:nvPr/>
        </p:nvCxnSpPr>
        <p:spPr>
          <a:xfrm>
            <a:off x="1874820" y="3859151"/>
            <a:ext cx="7670458" cy="36891"/>
          </a:xfrm>
          <a:prstGeom prst="line">
            <a:avLst/>
          </a:prstGeom>
          <a:ln w="12700">
            <a:solidFill>
              <a:srgbClr val="1E5E92"/>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94755EB1-17B5-4E93-8771-7E38D97E96CD}"/>
              </a:ext>
            </a:extLst>
          </p:cNvPr>
          <p:cNvSpPr txBox="1">
            <a:spLocks/>
          </p:cNvSpPr>
          <p:nvPr/>
        </p:nvSpPr>
        <p:spPr>
          <a:xfrm>
            <a:off x="1845451" y="1166277"/>
            <a:ext cx="2670778" cy="441449"/>
          </a:xfrm>
          <a:prstGeom prst="rect">
            <a:avLst/>
          </a:prstGeom>
        </p:spPr>
        <p:txBody>
          <a:bodyPr vert="horz" lIns="0" tIns="0" rIns="0" bIns="0" rtlCol="0" anchor="ctr" anchorCtr="0">
            <a:noAutofit/>
          </a:bodyPr>
          <a:lstStyle>
            <a:lvl1pPr algn="ctr">
              <a:lnSpc>
                <a:spcPct val="90000"/>
              </a:lnSpc>
              <a:spcBef>
                <a:spcPct val="0"/>
              </a:spcBef>
              <a:buNone/>
              <a:defRPr sz="4000" b="1" i="0">
                <a:solidFill>
                  <a:srgbClr val="F6C333"/>
                </a:solidFill>
                <a:latin typeface="Montserrat" pitchFamily="2" charset="77"/>
                <a:ea typeface="+mj-ea"/>
                <a:cs typeface="+mj-cs"/>
              </a:defRPr>
            </a:lvl1pPr>
          </a:lstStyle>
          <a:p>
            <a:pPr algn="l"/>
            <a:r>
              <a:rPr lang="en-US" sz="2400" b="0" dirty="0">
                <a:solidFill>
                  <a:schemeClr val="tx1">
                    <a:lumMod val="85000"/>
                    <a:lumOff val="15000"/>
                  </a:schemeClr>
                </a:solidFill>
                <a:latin typeface="Roboto Condensed Light" panose="02000000000000000000" pitchFamily="2" charset="0"/>
                <a:ea typeface="Roboto Condensed Light" panose="02000000000000000000" pitchFamily="2" charset="0"/>
              </a:rPr>
              <a:t>Delivering in Waterfall</a:t>
            </a:r>
          </a:p>
        </p:txBody>
      </p:sp>
      <p:sp>
        <p:nvSpPr>
          <p:cNvPr id="55" name="Title 1">
            <a:extLst>
              <a:ext uri="{FF2B5EF4-FFF2-40B4-BE49-F238E27FC236}">
                <a16:creationId xmlns:a16="http://schemas.microsoft.com/office/drawing/2014/main" id="{4327C333-6D23-4A9E-AD17-2297E6FD6F46}"/>
              </a:ext>
            </a:extLst>
          </p:cNvPr>
          <p:cNvSpPr txBox="1">
            <a:spLocks/>
          </p:cNvSpPr>
          <p:nvPr/>
        </p:nvSpPr>
        <p:spPr>
          <a:xfrm>
            <a:off x="1845451" y="4190393"/>
            <a:ext cx="3888106" cy="426775"/>
          </a:xfrm>
          <a:prstGeom prst="rect">
            <a:avLst/>
          </a:prstGeom>
        </p:spPr>
        <p:txBody>
          <a:bodyPr vert="horz" lIns="0" tIns="0" rIns="0" bIns="0" rtlCol="0" anchor="ctr" anchorCtr="0">
            <a:noAutofit/>
          </a:bodyPr>
          <a:lstStyle>
            <a:lvl1pPr algn="ctr">
              <a:lnSpc>
                <a:spcPct val="90000"/>
              </a:lnSpc>
              <a:spcBef>
                <a:spcPct val="0"/>
              </a:spcBef>
              <a:buNone/>
              <a:defRPr sz="4000" b="1" i="0">
                <a:solidFill>
                  <a:srgbClr val="F6C333"/>
                </a:solidFill>
                <a:latin typeface="Montserrat" pitchFamily="2" charset="77"/>
                <a:ea typeface="+mj-ea"/>
                <a:cs typeface="+mj-cs"/>
              </a:defRPr>
            </a:lvl1pPr>
          </a:lstStyle>
          <a:p>
            <a:pPr algn="l"/>
            <a:r>
              <a:rPr lang="en-US" sz="2400" b="0" dirty="0">
                <a:solidFill>
                  <a:schemeClr val="tx1">
                    <a:lumMod val="85000"/>
                    <a:lumOff val="15000"/>
                  </a:schemeClr>
                </a:solidFill>
                <a:latin typeface="Roboto Condensed Light" panose="02000000000000000000" pitchFamily="2" charset="0"/>
                <a:ea typeface="Roboto Condensed Light" panose="02000000000000000000" pitchFamily="2" charset="0"/>
              </a:rPr>
              <a:t>Delivering via Agile/Iterative</a:t>
            </a:r>
          </a:p>
        </p:txBody>
      </p:sp>
      <p:grpSp>
        <p:nvGrpSpPr>
          <p:cNvPr id="6" name="Group 5">
            <a:extLst>
              <a:ext uri="{FF2B5EF4-FFF2-40B4-BE49-F238E27FC236}">
                <a16:creationId xmlns:a16="http://schemas.microsoft.com/office/drawing/2014/main" id="{241822C7-7C9B-5D58-A012-9A9615945CA6}"/>
              </a:ext>
            </a:extLst>
          </p:cNvPr>
          <p:cNvGrpSpPr/>
          <p:nvPr/>
        </p:nvGrpSpPr>
        <p:grpSpPr>
          <a:xfrm>
            <a:off x="8360656" y="1553663"/>
            <a:ext cx="1193337" cy="2223596"/>
            <a:chOff x="8560660" y="1560439"/>
            <a:chExt cx="1193337" cy="2223596"/>
          </a:xfrm>
        </p:grpSpPr>
        <p:pic>
          <p:nvPicPr>
            <p:cNvPr id="40" name="Graphic 39" descr="Smiling face outline with solid fill">
              <a:extLst>
                <a:ext uri="{FF2B5EF4-FFF2-40B4-BE49-F238E27FC236}">
                  <a16:creationId xmlns:a16="http://schemas.microsoft.com/office/drawing/2014/main" id="{41E444ED-2010-D02B-B0D4-A0799A03C7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53317" y="1560439"/>
              <a:ext cx="1008023" cy="1030259"/>
            </a:xfrm>
            <a:prstGeom prst="rect">
              <a:avLst/>
            </a:prstGeom>
          </p:spPr>
        </p:pic>
        <p:pic>
          <p:nvPicPr>
            <p:cNvPr id="63" name="Picture 62">
              <a:extLst>
                <a:ext uri="{FF2B5EF4-FFF2-40B4-BE49-F238E27FC236}">
                  <a16:creationId xmlns:a16="http://schemas.microsoft.com/office/drawing/2014/main" id="{C19409E2-EDD0-ABD1-212B-DF2FA10467D0}"/>
                </a:ext>
              </a:extLst>
            </p:cNvPr>
            <p:cNvPicPr>
              <a:picLocks noChangeAspect="1"/>
            </p:cNvPicPr>
            <p:nvPr/>
          </p:nvPicPr>
          <p:blipFill>
            <a:blip r:embed="rId5"/>
            <a:stretch>
              <a:fillRect/>
            </a:stretch>
          </p:blipFill>
          <p:spPr>
            <a:xfrm>
              <a:off x="8560660" y="2590698"/>
              <a:ext cx="1193337" cy="1193337"/>
            </a:xfrm>
            <a:prstGeom prst="rect">
              <a:avLst/>
            </a:prstGeom>
          </p:spPr>
        </p:pic>
      </p:grpSp>
      <p:grpSp>
        <p:nvGrpSpPr>
          <p:cNvPr id="5" name="Group 4">
            <a:extLst>
              <a:ext uri="{FF2B5EF4-FFF2-40B4-BE49-F238E27FC236}">
                <a16:creationId xmlns:a16="http://schemas.microsoft.com/office/drawing/2014/main" id="{FFEE5102-098C-2B57-8C8F-93736BBBC388}"/>
              </a:ext>
            </a:extLst>
          </p:cNvPr>
          <p:cNvGrpSpPr/>
          <p:nvPr/>
        </p:nvGrpSpPr>
        <p:grpSpPr>
          <a:xfrm>
            <a:off x="6250429" y="1553663"/>
            <a:ext cx="1137452" cy="2153964"/>
            <a:chOff x="6535331" y="1553663"/>
            <a:chExt cx="1137452" cy="2153964"/>
          </a:xfrm>
        </p:grpSpPr>
        <p:pic>
          <p:nvPicPr>
            <p:cNvPr id="30" name="Graphic 29" descr="Sad face outline with solid fill">
              <a:extLst>
                <a:ext uri="{FF2B5EF4-FFF2-40B4-BE49-F238E27FC236}">
                  <a16:creationId xmlns:a16="http://schemas.microsoft.com/office/drawing/2014/main" id="{71E396C6-0C9D-A0A7-29C4-823EA0C878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35331" y="1553663"/>
              <a:ext cx="1008023" cy="1030259"/>
            </a:xfrm>
            <a:prstGeom prst="rect">
              <a:avLst/>
            </a:prstGeom>
          </p:spPr>
        </p:pic>
        <p:pic>
          <p:nvPicPr>
            <p:cNvPr id="65" name="Picture 64">
              <a:extLst>
                <a:ext uri="{FF2B5EF4-FFF2-40B4-BE49-F238E27FC236}">
                  <a16:creationId xmlns:a16="http://schemas.microsoft.com/office/drawing/2014/main" id="{E41F77D4-4233-6444-0278-BF0E865C76DE}"/>
                </a:ext>
              </a:extLst>
            </p:cNvPr>
            <p:cNvPicPr>
              <a:picLocks noChangeAspect="1"/>
            </p:cNvPicPr>
            <p:nvPr/>
          </p:nvPicPr>
          <p:blipFill>
            <a:blip r:embed="rId8"/>
            <a:stretch>
              <a:fillRect/>
            </a:stretch>
          </p:blipFill>
          <p:spPr>
            <a:xfrm>
              <a:off x="6555855" y="2590699"/>
              <a:ext cx="1116928" cy="1116928"/>
            </a:xfrm>
            <a:prstGeom prst="rect">
              <a:avLst/>
            </a:prstGeom>
          </p:spPr>
        </p:pic>
      </p:grpSp>
      <p:grpSp>
        <p:nvGrpSpPr>
          <p:cNvPr id="4" name="Group 3">
            <a:extLst>
              <a:ext uri="{FF2B5EF4-FFF2-40B4-BE49-F238E27FC236}">
                <a16:creationId xmlns:a16="http://schemas.microsoft.com/office/drawing/2014/main" id="{F8762EBA-ACCB-E5B7-9E61-CE1EBB588B06}"/>
              </a:ext>
            </a:extLst>
          </p:cNvPr>
          <p:cNvGrpSpPr/>
          <p:nvPr/>
        </p:nvGrpSpPr>
        <p:grpSpPr>
          <a:xfrm>
            <a:off x="3826248" y="1553663"/>
            <a:ext cx="1451407" cy="2193323"/>
            <a:chOff x="4115418" y="1553663"/>
            <a:chExt cx="1451407" cy="2193323"/>
          </a:xfrm>
        </p:grpSpPr>
        <p:pic>
          <p:nvPicPr>
            <p:cNvPr id="45" name="Graphic 44" descr="Angry face outline with solid fill">
              <a:extLst>
                <a:ext uri="{FF2B5EF4-FFF2-40B4-BE49-F238E27FC236}">
                  <a16:creationId xmlns:a16="http://schemas.microsoft.com/office/drawing/2014/main" id="{BDED87F4-8E1A-62FD-C4E4-32363C73C4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55759" y="1553663"/>
              <a:ext cx="1008023" cy="1030259"/>
            </a:xfrm>
            <a:prstGeom prst="rect">
              <a:avLst/>
            </a:prstGeom>
          </p:spPr>
        </p:pic>
        <p:pic>
          <p:nvPicPr>
            <p:cNvPr id="69" name="Picture 68">
              <a:extLst>
                <a:ext uri="{FF2B5EF4-FFF2-40B4-BE49-F238E27FC236}">
                  <a16:creationId xmlns:a16="http://schemas.microsoft.com/office/drawing/2014/main" id="{0C6B5959-C592-8047-89C0-1E247D7AFAFC}"/>
                </a:ext>
              </a:extLst>
            </p:cNvPr>
            <p:cNvPicPr>
              <a:picLocks noChangeAspect="1"/>
            </p:cNvPicPr>
            <p:nvPr/>
          </p:nvPicPr>
          <p:blipFill>
            <a:blip r:embed="rId11"/>
            <a:stretch>
              <a:fillRect/>
            </a:stretch>
          </p:blipFill>
          <p:spPr>
            <a:xfrm>
              <a:off x="4115418" y="2932421"/>
              <a:ext cx="1451407" cy="814565"/>
            </a:xfrm>
            <a:prstGeom prst="rect">
              <a:avLst/>
            </a:prstGeom>
          </p:spPr>
        </p:pic>
      </p:grpSp>
      <p:grpSp>
        <p:nvGrpSpPr>
          <p:cNvPr id="3" name="Group 2">
            <a:extLst>
              <a:ext uri="{FF2B5EF4-FFF2-40B4-BE49-F238E27FC236}">
                <a16:creationId xmlns:a16="http://schemas.microsoft.com/office/drawing/2014/main" id="{680897FB-459E-76CC-4159-AED72CFB0BFA}"/>
              </a:ext>
            </a:extLst>
          </p:cNvPr>
          <p:cNvGrpSpPr/>
          <p:nvPr/>
        </p:nvGrpSpPr>
        <p:grpSpPr>
          <a:xfrm>
            <a:off x="1845451" y="1553663"/>
            <a:ext cx="1008023" cy="1862081"/>
            <a:chOff x="1976188" y="1553663"/>
            <a:chExt cx="1008023" cy="1862081"/>
          </a:xfrm>
        </p:grpSpPr>
        <p:pic>
          <p:nvPicPr>
            <p:cNvPr id="29" name="Graphic 28" descr="Angry face outline with solid fill">
              <a:extLst>
                <a:ext uri="{FF2B5EF4-FFF2-40B4-BE49-F238E27FC236}">
                  <a16:creationId xmlns:a16="http://schemas.microsoft.com/office/drawing/2014/main" id="{E0C0CE65-447B-20EC-98C3-0381EAD661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76188" y="1553663"/>
              <a:ext cx="1008023" cy="1030259"/>
            </a:xfrm>
            <a:prstGeom prst="rect">
              <a:avLst/>
            </a:prstGeom>
          </p:spPr>
        </p:pic>
        <p:pic>
          <p:nvPicPr>
            <p:cNvPr id="71" name="Picture 70">
              <a:extLst>
                <a:ext uri="{FF2B5EF4-FFF2-40B4-BE49-F238E27FC236}">
                  <a16:creationId xmlns:a16="http://schemas.microsoft.com/office/drawing/2014/main" id="{6AA0F2CB-1A31-48A2-0F1A-98B4FC64D402}"/>
                </a:ext>
              </a:extLst>
            </p:cNvPr>
            <p:cNvPicPr>
              <a:picLocks noChangeAspect="1"/>
            </p:cNvPicPr>
            <p:nvPr/>
          </p:nvPicPr>
          <p:blipFill>
            <a:blip r:embed="rId13"/>
            <a:stretch>
              <a:fillRect/>
            </a:stretch>
          </p:blipFill>
          <p:spPr>
            <a:xfrm>
              <a:off x="2206125" y="2893698"/>
              <a:ext cx="548148" cy="522046"/>
            </a:xfrm>
            <a:prstGeom prst="rect">
              <a:avLst/>
            </a:prstGeom>
          </p:spPr>
        </p:pic>
      </p:grpSp>
      <p:grpSp>
        <p:nvGrpSpPr>
          <p:cNvPr id="7" name="Group 6">
            <a:extLst>
              <a:ext uri="{FF2B5EF4-FFF2-40B4-BE49-F238E27FC236}">
                <a16:creationId xmlns:a16="http://schemas.microsoft.com/office/drawing/2014/main" id="{029AD27A-4B23-9B21-D486-4DB42DC0CEFB}"/>
              </a:ext>
            </a:extLst>
          </p:cNvPr>
          <p:cNvGrpSpPr/>
          <p:nvPr/>
        </p:nvGrpSpPr>
        <p:grpSpPr>
          <a:xfrm>
            <a:off x="1845451" y="4558104"/>
            <a:ext cx="992308" cy="2137517"/>
            <a:chOff x="2014963" y="4558104"/>
            <a:chExt cx="992308" cy="2137517"/>
          </a:xfrm>
        </p:grpSpPr>
        <p:pic>
          <p:nvPicPr>
            <p:cNvPr id="49" name="Graphic 48" descr="Sad face outline with solid fill">
              <a:extLst>
                <a:ext uri="{FF2B5EF4-FFF2-40B4-BE49-F238E27FC236}">
                  <a16:creationId xmlns:a16="http://schemas.microsoft.com/office/drawing/2014/main" id="{B6E49DCC-961F-D95F-2601-C4C18FC8C4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14963" y="4558104"/>
              <a:ext cx="992308" cy="1019308"/>
            </a:xfrm>
            <a:prstGeom prst="rect">
              <a:avLst/>
            </a:prstGeom>
          </p:spPr>
        </p:pic>
        <p:pic>
          <p:nvPicPr>
            <p:cNvPr id="73" name="Graphic 72" descr="Skateboard with solid fill">
              <a:extLst>
                <a:ext uri="{FF2B5EF4-FFF2-40B4-BE49-F238E27FC236}">
                  <a16:creationId xmlns:a16="http://schemas.microsoft.com/office/drawing/2014/main" id="{7A3D435D-3499-DC76-C21F-A437D44E35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41531" y="5781221"/>
              <a:ext cx="914400" cy="914400"/>
            </a:xfrm>
            <a:prstGeom prst="rect">
              <a:avLst/>
            </a:prstGeom>
          </p:spPr>
        </p:pic>
      </p:grpSp>
      <p:grpSp>
        <p:nvGrpSpPr>
          <p:cNvPr id="18" name="Group 17">
            <a:extLst>
              <a:ext uri="{FF2B5EF4-FFF2-40B4-BE49-F238E27FC236}">
                <a16:creationId xmlns:a16="http://schemas.microsoft.com/office/drawing/2014/main" id="{488CCBD2-0BD1-F1A1-56F9-94D548BEE15C}"/>
              </a:ext>
            </a:extLst>
          </p:cNvPr>
          <p:cNvGrpSpPr/>
          <p:nvPr/>
        </p:nvGrpSpPr>
        <p:grpSpPr>
          <a:xfrm>
            <a:off x="3379304" y="4565948"/>
            <a:ext cx="992308" cy="2078653"/>
            <a:chOff x="3703024" y="4565948"/>
            <a:chExt cx="992308" cy="2078653"/>
          </a:xfrm>
        </p:grpSpPr>
        <p:pic>
          <p:nvPicPr>
            <p:cNvPr id="53" name="Graphic 52" descr="Sad face outline with solid fill">
              <a:extLst>
                <a:ext uri="{FF2B5EF4-FFF2-40B4-BE49-F238E27FC236}">
                  <a16:creationId xmlns:a16="http://schemas.microsoft.com/office/drawing/2014/main" id="{8A245245-2A08-8058-ED8B-474D416C5A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703024" y="4565948"/>
              <a:ext cx="992308" cy="1019308"/>
            </a:xfrm>
            <a:prstGeom prst="rect">
              <a:avLst/>
            </a:prstGeom>
          </p:spPr>
        </p:pic>
        <p:pic>
          <p:nvPicPr>
            <p:cNvPr id="75" name="Picture 74">
              <a:extLst>
                <a:ext uri="{FF2B5EF4-FFF2-40B4-BE49-F238E27FC236}">
                  <a16:creationId xmlns:a16="http://schemas.microsoft.com/office/drawing/2014/main" id="{466C82F4-902A-4915-0DBB-B0EAF0A28C10}"/>
                </a:ext>
              </a:extLst>
            </p:cNvPr>
            <p:cNvPicPr>
              <a:picLocks noChangeAspect="1"/>
            </p:cNvPicPr>
            <p:nvPr/>
          </p:nvPicPr>
          <p:blipFill>
            <a:blip r:embed="rId18"/>
            <a:stretch>
              <a:fillRect/>
            </a:stretch>
          </p:blipFill>
          <p:spPr>
            <a:xfrm>
              <a:off x="3727736" y="5692101"/>
              <a:ext cx="952500" cy="952500"/>
            </a:xfrm>
            <a:prstGeom prst="rect">
              <a:avLst/>
            </a:prstGeom>
          </p:spPr>
        </p:pic>
      </p:grpSp>
      <p:grpSp>
        <p:nvGrpSpPr>
          <p:cNvPr id="19" name="Group 18">
            <a:extLst>
              <a:ext uri="{FF2B5EF4-FFF2-40B4-BE49-F238E27FC236}">
                <a16:creationId xmlns:a16="http://schemas.microsoft.com/office/drawing/2014/main" id="{4C062ADA-AFFB-E20F-CED4-E7F707A35D0C}"/>
              </a:ext>
            </a:extLst>
          </p:cNvPr>
          <p:cNvGrpSpPr/>
          <p:nvPr/>
        </p:nvGrpSpPr>
        <p:grpSpPr>
          <a:xfrm>
            <a:off x="4913157" y="4558104"/>
            <a:ext cx="992308" cy="2124461"/>
            <a:chOff x="5283497" y="4558104"/>
            <a:chExt cx="992308" cy="2124461"/>
          </a:xfrm>
        </p:grpSpPr>
        <p:pic>
          <p:nvPicPr>
            <p:cNvPr id="50" name="Graphic 49" descr="Neutral face outline with solid fill">
              <a:extLst>
                <a:ext uri="{FF2B5EF4-FFF2-40B4-BE49-F238E27FC236}">
                  <a16:creationId xmlns:a16="http://schemas.microsoft.com/office/drawing/2014/main" id="{DE72ADDB-AFDC-CCF8-BAD8-1CA0EAA7C0A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283497" y="4558104"/>
              <a:ext cx="992308" cy="1019308"/>
            </a:xfrm>
            <a:prstGeom prst="rect">
              <a:avLst/>
            </a:prstGeom>
          </p:spPr>
        </p:pic>
        <p:pic>
          <p:nvPicPr>
            <p:cNvPr id="78" name="Graphic 77" descr="Tricycle with solid fill">
              <a:extLst>
                <a:ext uri="{FF2B5EF4-FFF2-40B4-BE49-F238E27FC236}">
                  <a16:creationId xmlns:a16="http://schemas.microsoft.com/office/drawing/2014/main" id="{FE7BF41D-A7CD-0DF8-D6F8-983F6BF4F7E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293819" y="5710901"/>
              <a:ext cx="971664" cy="971664"/>
            </a:xfrm>
            <a:prstGeom prst="rect">
              <a:avLst/>
            </a:prstGeom>
          </p:spPr>
        </p:pic>
      </p:grpSp>
      <p:grpSp>
        <p:nvGrpSpPr>
          <p:cNvPr id="21" name="Group 20">
            <a:extLst>
              <a:ext uri="{FF2B5EF4-FFF2-40B4-BE49-F238E27FC236}">
                <a16:creationId xmlns:a16="http://schemas.microsoft.com/office/drawing/2014/main" id="{7FBE4421-82CB-B32A-8090-5300C108EE3F}"/>
              </a:ext>
            </a:extLst>
          </p:cNvPr>
          <p:cNvGrpSpPr/>
          <p:nvPr/>
        </p:nvGrpSpPr>
        <p:grpSpPr>
          <a:xfrm>
            <a:off x="8290837" y="4551328"/>
            <a:ext cx="1332974" cy="2305116"/>
            <a:chOff x="8374779" y="4558104"/>
            <a:chExt cx="1332974" cy="2305116"/>
          </a:xfrm>
        </p:grpSpPr>
        <p:pic>
          <p:nvPicPr>
            <p:cNvPr id="47" name="Graphic 46" descr="Grinning face outline with solid fill">
              <a:extLst>
                <a:ext uri="{FF2B5EF4-FFF2-40B4-BE49-F238E27FC236}">
                  <a16:creationId xmlns:a16="http://schemas.microsoft.com/office/drawing/2014/main" id="{0B0AECBC-AB24-6255-A4C8-AD9D1383EBE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45112" y="4558104"/>
              <a:ext cx="992308" cy="1019308"/>
            </a:xfrm>
            <a:prstGeom prst="rect">
              <a:avLst/>
            </a:prstGeom>
          </p:spPr>
        </p:pic>
        <p:pic>
          <p:nvPicPr>
            <p:cNvPr id="85" name="Graphic 84" descr="Convertible with solid fill">
              <a:extLst>
                <a:ext uri="{FF2B5EF4-FFF2-40B4-BE49-F238E27FC236}">
                  <a16:creationId xmlns:a16="http://schemas.microsoft.com/office/drawing/2014/main" id="{96A4A815-429A-0EA6-D8DD-2854A8BE334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374779" y="5530246"/>
              <a:ext cx="1332974" cy="1332974"/>
            </a:xfrm>
            <a:prstGeom prst="rect">
              <a:avLst/>
            </a:prstGeom>
          </p:spPr>
        </p:pic>
      </p:grpSp>
      <p:grpSp>
        <p:nvGrpSpPr>
          <p:cNvPr id="20" name="Group 19">
            <a:extLst>
              <a:ext uri="{FF2B5EF4-FFF2-40B4-BE49-F238E27FC236}">
                <a16:creationId xmlns:a16="http://schemas.microsoft.com/office/drawing/2014/main" id="{8CE459D1-CBBC-3FD6-C472-A0E8314FAFA8}"/>
              </a:ext>
            </a:extLst>
          </p:cNvPr>
          <p:cNvGrpSpPr/>
          <p:nvPr/>
        </p:nvGrpSpPr>
        <p:grpSpPr>
          <a:xfrm>
            <a:off x="6447010" y="4565948"/>
            <a:ext cx="1302282" cy="2013809"/>
            <a:chOff x="6825870" y="4565948"/>
            <a:chExt cx="1302282" cy="2013809"/>
          </a:xfrm>
        </p:grpSpPr>
        <p:pic>
          <p:nvPicPr>
            <p:cNvPr id="48" name="Graphic 47" descr="Smiling face outline with solid fill">
              <a:extLst>
                <a:ext uri="{FF2B5EF4-FFF2-40B4-BE49-F238E27FC236}">
                  <a16:creationId xmlns:a16="http://schemas.microsoft.com/office/drawing/2014/main" id="{6F6774F2-420E-021E-D83F-E81A5599E0D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980857" y="4565948"/>
              <a:ext cx="992308" cy="1019308"/>
            </a:xfrm>
            <a:prstGeom prst="rect">
              <a:avLst/>
            </a:prstGeom>
          </p:spPr>
        </p:pic>
        <p:pic>
          <p:nvPicPr>
            <p:cNvPr id="87" name="Picture 86">
              <a:extLst>
                <a:ext uri="{FF2B5EF4-FFF2-40B4-BE49-F238E27FC236}">
                  <a16:creationId xmlns:a16="http://schemas.microsoft.com/office/drawing/2014/main" id="{78B7FD40-C45B-B0C6-45CF-3755EFB36450}"/>
                </a:ext>
              </a:extLst>
            </p:cNvPr>
            <p:cNvPicPr>
              <a:picLocks noChangeAspect="1"/>
            </p:cNvPicPr>
            <p:nvPr/>
          </p:nvPicPr>
          <p:blipFill>
            <a:blip r:embed="rId29"/>
            <a:stretch>
              <a:fillRect/>
            </a:stretch>
          </p:blipFill>
          <p:spPr>
            <a:xfrm>
              <a:off x="6825870" y="5813709"/>
              <a:ext cx="1302282" cy="766048"/>
            </a:xfrm>
            <a:prstGeom prst="rect">
              <a:avLst/>
            </a:prstGeom>
          </p:spPr>
        </p:pic>
      </p:grpSp>
    </p:spTree>
    <p:extLst>
      <p:ext uri="{BB962C8B-B14F-4D97-AF65-F5344CB8AC3E}">
        <p14:creationId xmlns:p14="http://schemas.microsoft.com/office/powerpoint/2010/main" val="362153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6000"/>
                            </p:stCondLst>
                            <p:childTnLst>
                              <p:par>
                                <p:cTn id="17" presetID="10"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10" presetClass="entr" presetSubtype="0" fill="hold" nodeType="afterEffect">
                                  <p:stCondLst>
                                    <p:cond delay="10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childTnLst>
                          </p:cTn>
                        </p:par>
                        <p:par>
                          <p:cTn id="29" fill="hold">
                            <p:stCondLst>
                              <p:cond delay="2500"/>
                            </p:stCondLst>
                            <p:childTnLst>
                              <p:par>
                                <p:cTn id="30" presetID="10" presetClass="entr" presetSubtype="0" fill="hold" nodeType="afterEffect">
                                  <p:stCondLst>
                                    <p:cond delay="10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par>
                          <p:cTn id="33" fill="hold">
                            <p:stCondLst>
                              <p:cond delay="4500"/>
                            </p:stCondLst>
                            <p:childTnLst>
                              <p:par>
                                <p:cTn id="34" presetID="10" presetClass="entr" presetSubtype="0" fill="hold" nodeType="afterEffect">
                                  <p:stCondLst>
                                    <p:cond delay="100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childTnLst>
                                </p:cTn>
                              </p:par>
                            </p:childTnLst>
                          </p:cTn>
                        </p:par>
                        <p:par>
                          <p:cTn id="37" fill="hold">
                            <p:stCondLst>
                              <p:cond delay="6500"/>
                            </p:stCondLst>
                            <p:childTnLst>
                              <p:par>
                                <p:cTn id="38" presetID="10" presetClass="entr" presetSubtype="0" fill="hold" nodeType="afterEffect">
                                  <p:stCondLst>
                                    <p:cond delay="10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descr="Skateboard with solid fill">
            <a:extLst>
              <a:ext uri="{FF2B5EF4-FFF2-40B4-BE49-F238E27FC236}">
                <a16:creationId xmlns:a16="http://schemas.microsoft.com/office/drawing/2014/main" id="{BE0140D6-65F8-F50B-C5D2-599939FB3E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90078" y="5011982"/>
            <a:ext cx="773552" cy="773552"/>
          </a:xfrm>
          <a:prstGeom prst="rect">
            <a:avLst/>
          </a:prstGeom>
        </p:spPr>
      </p:pic>
      <p:pic>
        <p:nvPicPr>
          <p:cNvPr id="34" name="Picture 33">
            <a:extLst>
              <a:ext uri="{FF2B5EF4-FFF2-40B4-BE49-F238E27FC236}">
                <a16:creationId xmlns:a16="http://schemas.microsoft.com/office/drawing/2014/main" id="{FD8FDB34-2098-F7B5-26D1-869FE0AEAA75}"/>
              </a:ext>
            </a:extLst>
          </p:cNvPr>
          <p:cNvPicPr>
            <a:picLocks noChangeAspect="1"/>
          </p:cNvPicPr>
          <p:nvPr/>
        </p:nvPicPr>
        <p:blipFill>
          <a:blip r:embed="rId5"/>
          <a:stretch>
            <a:fillRect/>
          </a:stretch>
        </p:blipFill>
        <p:spPr>
          <a:xfrm>
            <a:off x="5146705" y="4458517"/>
            <a:ext cx="829177" cy="829177"/>
          </a:xfrm>
          <a:prstGeom prst="rect">
            <a:avLst/>
          </a:prstGeom>
        </p:spPr>
      </p:pic>
      <p:pic>
        <p:nvPicPr>
          <p:cNvPr id="5" name="Picture 4">
            <a:extLst>
              <a:ext uri="{FF2B5EF4-FFF2-40B4-BE49-F238E27FC236}">
                <a16:creationId xmlns:a16="http://schemas.microsoft.com/office/drawing/2014/main" id="{AEA2E436-A603-6608-A9DE-771E4FF0A8B4}"/>
              </a:ext>
            </a:extLst>
          </p:cNvPr>
          <p:cNvPicPr>
            <a:picLocks noChangeAspect="1"/>
          </p:cNvPicPr>
          <p:nvPr/>
        </p:nvPicPr>
        <p:blipFill>
          <a:blip r:embed="rId6"/>
          <a:stretch>
            <a:fillRect/>
          </a:stretch>
        </p:blipFill>
        <p:spPr>
          <a:xfrm>
            <a:off x="8021229" y="3175008"/>
            <a:ext cx="1302282" cy="766048"/>
          </a:xfrm>
          <a:prstGeom prst="rect">
            <a:avLst/>
          </a:prstGeom>
        </p:spPr>
      </p:pic>
      <p:sp>
        <p:nvSpPr>
          <p:cNvPr id="3" name="Title 2">
            <a:extLst>
              <a:ext uri="{FF2B5EF4-FFF2-40B4-BE49-F238E27FC236}">
                <a16:creationId xmlns:a16="http://schemas.microsoft.com/office/drawing/2014/main" id="{9BA8E59D-E10C-4BFB-A881-415EE0074F8E}"/>
              </a:ext>
            </a:extLst>
          </p:cNvPr>
          <p:cNvSpPr>
            <a:spLocks noGrp="1"/>
          </p:cNvSpPr>
          <p:nvPr>
            <p:ph type="title"/>
          </p:nvPr>
        </p:nvSpPr>
        <p:spPr/>
        <p:txBody>
          <a:bodyPr/>
          <a:lstStyle/>
          <a:p>
            <a:r>
              <a:rPr lang="en-CA" dirty="0"/>
              <a:t>Iterations maximize value delivery</a:t>
            </a:r>
          </a:p>
        </p:txBody>
      </p:sp>
      <p:sp>
        <p:nvSpPr>
          <p:cNvPr id="6" name="TextBox 5">
            <a:extLst>
              <a:ext uri="{FF2B5EF4-FFF2-40B4-BE49-F238E27FC236}">
                <a16:creationId xmlns:a16="http://schemas.microsoft.com/office/drawing/2014/main" id="{B9808A70-000B-43F2-9FC1-ECA11EE264FC}"/>
              </a:ext>
            </a:extLst>
          </p:cNvPr>
          <p:cNvSpPr txBox="1"/>
          <p:nvPr/>
        </p:nvSpPr>
        <p:spPr>
          <a:xfrm rot="16200000">
            <a:off x="425541" y="3643812"/>
            <a:ext cx="3534145" cy="400110"/>
          </a:xfrm>
          <a:prstGeom prst="rect">
            <a:avLst/>
          </a:prstGeom>
          <a:noFill/>
        </p:spPr>
        <p:txBody>
          <a:bodyPr wrap="square" rtlCol="0">
            <a:spAutoFit/>
          </a:bodyPr>
          <a:lstStyle/>
          <a:p>
            <a:pPr algn="ctr"/>
            <a:r>
              <a:rPr lang="en-US" sz="2000" b="1" dirty="0">
                <a:solidFill>
                  <a:schemeClr val="dk1"/>
                </a:solidFill>
                <a:effectLst/>
                <a:latin typeface="Roboto Condensed Light" panose="02000000000000000000" pitchFamily="2" charset="0"/>
                <a:ea typeface="Roboto Condensed Light" panose="02000000000000000000" pitchFamily="2" charset="0"/>
                <a:cs typeface="Arial" panose="020B0604020202020204" pitchFamily="34" charset="0"/>
                <a:sym typeface="Calibri"/>
              </a:rPr>
              <a:t>Percentage value  earned</a:t>
            </a:r>
            <a:endParaRPr lang="en-US" sz="2000" b="1" dirty="0">
              <a:effectLst/>
              <a:latin typeface="Roboto Condensed Light"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A1607DCE-770B-4BAF-8577-AA8717253833}"/>
              </a:ext>
            </a:extLst>
          </p:cNvPr>
          <p:cNvSpPr txBox="1"/>
          <p:nvPr/>
        </p:nvSpPr>
        <p:spPr>
          <a:xfrm>
            <a:off x="2500375" y="5927869"/>
            <a:ext cx="6873240" cy="400110"/>
          </a:xfrm>
          <a:prstGeom prst="rect">
            <a:avLst/>
          </a:prstGeom>
          <a:noFill/>
        </p:spPr>
        <p:txBody>
          <a:bodyPr wrap="square" rtlCol="0">
            <a:spAutoFit/>
          </a:bodyPr>
          <a:lstStyle/>
          <a:p>
            <a:pPr algn="ctr"/>
            <a:r>
              <a:rPr lang="en-US" sz="2000" b="1" dirty="0">
                <a:effectLst/>
                <a:latin typeface="Roboto Condensed Light" panose="02000000000000000000" pitchFamily="2" charset="0"/>
              </a:rPr>
              <a:t>Percentage effort expended</a:t>
            </a:r>
          </a:p>
        </p:txBody>
      </p:sp>
      <p:cxnSp>
        <p:nvCxnSpPr>
          <p:cNvPr id="8" name="Straight Connector 7">
            <a:extLst>
              <a:ext uri="{FF2B5EF4-FFF2-40B4-BE49-F238E27FC236}">
                <a16:creationId xmlns:a16="http://schemas.microsoft.com/office/drawing/2014/main" id="{913F03C1-6CCF-439F-9937-D9121C906662}"/>
              </a:ext>
            </a:extLst>
          </p:cNvPr>
          <p:cNvCxnSpPr>
            <a:cxnSpLocks/>
          </p:cNvCxnSpPr>
          <p:nvPr/>
        </p:nvCxnSpPr>
        <p:spPr>
          <a:xfrm flipV="1">
            <a:off x="2485135" y="2466757"/>
            <a:ext cx="6873240" cy="3291076"/>
          </a:xfrm>
          <a:prstGeom prst="line">
            <a:avLst/>
          </a:prstGeom>
          <a:ln w="38100">
            <a:solidFill>
              <a:srgbClr val="70B4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577B1E9-F009-4A48-A3A0-F50F50208FA9}"/>
              </a:ext>
            </a:extLst>
          </p:cNvPr>
          <p:cNvSpPr txBox="1"/>
          <p:nvPr/>
        </p:nvSpPr>
        <p:spPr>
          <a:xfrm rot="20015957">
            <a:off x="2052158" y="3812433"/>
            <a:ext cx="6825607" cy="461665"/>
          </a:xfrm>
          <a:prstGeom prst="rect">
            <a:avLst/>
          </a:prstGeom>
          <a:noFill/>
        </p:spPr>
        <p:txBody>
          <a:bodyPr wrap="square" rtlCol="0">
            <a:spAutoFit/>
          </a:bodyPr>
          <a:lstStyle/>
          <a:p>
            <a:pPr algn="ctr"/>
            <a:r>
              <a:rPr lang="en-US" sz="2400" b="1" dirty="0">
                <a:solidFill>
                  <a:srgbClr val="70B400"/>
                </a:solidFill>
                <a:effectLst/>
                <a:latin typeface="Roboto Condensed Light" panose="02000000000000000000" pitchFamily="2" charset="0"/>
                <a:ea typeface="Roboto Condensed Light" panose="02000000000000000000" pitchFamily="2" charset="0"/>
                <a:cs typeface="Calibri"/>
                <a:sym typeface="Calibri"/>
              </a:rPr>
              <a:t>Maximum value to effort line</a:t>
            </a:r>
            <a:endParaRPr lang="en-US" sz="2400" b="1" dirty="0">
              <a:solidFill>
                <a:srgbClr val="70B400"/>
              </a:solidFill>
              <a:effectLst/>
              <a:latin typeface="Roboto Condensed Light" panose="02000000000000000000" pitchFamily="2" charset="0"/>
            </a:endParaRPr>
          </a:p>
        </p:txBody>
      </p:sp>
      <p:sp>
        <p:nvSpPr>
          <p:cNvPr id="16" name="Freeform: Shape 15">
            <a:extLst>
              <a:ext uri="{FF2B5EF4-FFF2-40B4-BE49-F238E27FC236}">
                <a16:creationId xmlns:a16="http://schemas.microsoft.com/office/drawing/2014/main" id="{28BDE183-190B-44DA-AF12-990049C56C78}"/>
              </a:ext>
            </a:extLst>
          </p:cNvPr>
          <p:cNvSpPr/>
          <p:nvPr/>
        </p:nvSpPr>
        <p:spPr>
          <a:xfrm>
            <a:off x="2508395" y="2512465"/>
            <a:ext cx="6785007" cy="3239034"/>
          </a:xfrm>
          <a:custGeom>
            <a:avLst/>
            <a:gdLst>
              <a:gd name="connsiteX0" fmla="*/ 0 w 6753726"/>
              <a:gd name="connsiteY0" fmla="*/ 3208421 h 3220090"/>
              <a:gd name="connsiteX1" fmla="*/ 5582653 w 6753726"/>
              <a:gd name="connsiteY1" fmla="*/ 2727158 h 3220090"/>
              <a:gd name="connsiteX2" fmla="*/ 6753726 w 6753726"/>
              <a:gd name="connsiteY2" fmla="*/ 0 h 3220090"/>
            </a:gdLst>
            <a:ahLst/>
            <a:cxnLst>
              <a:cxn ang="0">
                <a:pos x="connsiteX0" y="connsiteY0"/>
              </a:cxn>
              <a:cxn ang="0">
                <a:pos x="connsiteX1" y="connsiteY1"/>
              </a:cxn>
              <a:cxn ang="0">
                <a:pos x="connsiteX2" y="connsiteY2"/>
              </a:cxn>
            </a:cxnLst>
            <a:rect l="l" t="t" r="r" b="b"/>
            <a:pathLst>
              <a:path w="6753726" h="3220090">
                <a:moveTo>
                  <a:pt x="0" y="3208421"/>
                </a:moveTo>
                <a:cubicBezTo>
                  <a:pt x="2228516" y="3235158"/>
                  <a:pt x="4457032" y="3261895"/>
                  <a:pt x="5582653" y="2727158"/>
                </a:cubicBezTo>
                <a:cubicBezTo>
                  <a:pt x="6708274" y="2192421"/>
                  <a:pt x="6731000" y="1096210"/>
                  <a:pt x="6753726" y="0"/>
                </a:cubicBezTo>
              </a:path>
            </a:pathLst>
          </a:custGeom>
          <a:ln w="3810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19" name="Freeform: Shape 18">
            <a:extLst>
              <a:ext uri="{FF2B5EF4-FFF2-40B4-BE49-F238E27FC236}">
                <a16:creationId xmlns:a16="http://schemas.microsoft.com/office/drawing/2014/main" id="{A4525155-3155-4ACD-99AD-7CAE24FAD5F4}"/>
              </a:ext>
            </a:extLst>
          </p:cNvPr>
          <p:cNvSpPr/>
          <p:nvPr/>
        </p:nvSpPr>
        <p:spPr>
          <a:xfrm rot="20062572" flipV="1">
            <a:off x="2508034" y="5410242"/>
            <a:ext cx="1488652" cy="367132"/>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20" name="Freeform: Shape 19">
            <a:extLst>
              <a:ext uri="{FF2B5EF4-FFF2-40B4-BE49-F238E27FC236}">
                <a16:creationId xmlns:a16="http://schemas.microsoft.com/office/drawing/2014/main" id="{B4364DFB-5A56-4EA1-A84D-A4F528913F90}"/>
              </a:ext>
            </a:extLst>
          </p:cNvPr>
          <p:cNvSpPr/>
          <p:nvPr/>
        </p:nvSpPr>
        <p:spPr>
          <a:xfrm rot="20062572" flipV="1">
            <a:off x="3875347" y="4761776"/>
            <a:ext cx="1488652" cy="367132"/>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21" name="Freeform: Shape 20">
            <a:extLst>
              <a:ext uri="{FF2B5EF4-FFF2-40B4-BE49-F238E27FC236}">
                <a16:creationId xmlns:a16="http://schemas.microsoft.com/office/drawing/2014/main" id="{32C6AB7D-0839-4FF4-9B91-AA55645DE424}"/>
              </a:ext>
            </a:extLst>
          </p:cNvPr>
          <p:cNvSpPr/>
          <p:nvPr/>
        </p:nvSpPr>
        <p:spPr>
          <a:xfrm rot="20062572" flipV="1">
            <a:off x="5237423" y="4125482"/>
            <a:ext cx="1488652" cy="367132"/>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22" name="Freeform: Shape 21">
            <a:extLst>
              <a:ext uri="{FF2B5EF4-FFF2-40B4-BE49-F238E27FC236}">
                <a16:creationId xmlns:a16="http://schemas.microsoft.com/office/drawing/2014/main" id="{AFB25886-6D78-4A75-94B2-4101CD5D6F7B}"/>
              </a:ext>
            </a:extLst>
          </p:cNvPr>
          <p:cNvSpPr/>
          <p:nvPr/>
        </p:nvSpPr>
        <p:spPr>
          <a:xfrm rot="20062572" flipV="1">
            <a:off x="6602121" y="3485850"/>
            <a:ext cx="1488652" cy="367132"/>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23" name="Freeform: Shape 22">
            <a:extLst>
              <a:ext uri="{FF2B5EF4-FFF2-40B4-BE49-F238E27FC236}">
                <a16:creationId xmlns:a16="http://schemas.microsoft.com/office/drawing/2014/main" id="{E5FC08C9-2821-476D-8921-DCF0FD8BA29D}"/>
              </a:ext>
            </a:extLst>
          </p:cNvPr>
          <p:cNvSpPr/>
          <p:nvPr/>
        </p:nvSpPr>
        <p:spPr>
          <a:xfrm rot="20062572" flipV="1">
            <a:off x="7944459" y="2817200"/>
            <a:ext cx="1483737" cy="367132"/>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grpSp>
        <p:nvGrpSpPr>
          <p:cNvPr id="24" name="Group 23">
            <a:extLst>
              <a:ext uri="{FF2B5EF4-FFF2-40B4-BE49-F238E27FC236}">
                <a16:creationId xmlns:a16="http://schemas.microsoft.com/office/drawing/2014/main" id="{7EA09847-0672-4ED7-8E73-A3BCC1696BA9}"/>
              </a:ext>
            </a:extLst>
          </p:cNvPr>
          <p:cNvGrpSpPr/>
          <p:nvPr/>
        </p:nvGrpSpPr>
        <p:grpSpPr>
          <a:xfrm>
            <a:off x="175489" y="5693958"/>
            <a:ext cx="2129964" cy="974810"/>
            <a:chOff x="6199926" y="5106370"/>
            <a:chExt cx="2555191" cy="1079886"/>
          </a:xfrm>
        </p:grpSpPr>
        <p:sp>
          <p:nvSpPr>
            <p:cNvPr id="25" name="Rectangle 24">
              <a:extLst>
                <a:ext uri="{FF2B5EF4-FFF2-40B4-BE49-F238E27FC236}">
                  <a16:creationId xmlns:a16="http://schemas.microsoft.com/office/drawing/2014/main" id="{F39603CC-EBE2-4CD6-B6F1-AC2DBFCC0BAE}"/>
                </a:ext>
              </a:extLst>
            </p:cNvPr>
            <p:cNvSpPr/>
            <p:nvPr/>
          </p:nvSpPr>
          <p:spPr>
            <a:xfrm>
              <a:off x="6199927" y="5121220"/>
              <a:ext cx="2555190" cy="10650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6" name="TextBox 25">
              <a:extLst>
                <a:ext uri="{FF2B5EF4-FFF2-40B4-BE49-F238E27FC236}">
                  <a16:creationId xmlns:a16="http://schemas.microsoft.com/office/drawing/2014/main" id="{954A2857-2891-4769-932D-D11ADCD59CED}"/>
                </a:ext>
              </a:extLst>
            </p:cNvPr>
            <p:cNvSpPr txBox="1"/>
            <p:nvPr/>
          </p:nvSpPr>
          <p:spPr>
            <a:xfrm>
              <a:off x="6199926" y="5106370"/>
              <a:ext cx="1992641" cy="375047"/>
            </a:xfrm>
            <a:prstGeom prst="rect">
              <a:avLst/>
            </a:prstGeom>
          </p:spPr>
          <p:txBody>
            <a:bodyPr wrap="none" rtlCol="0">
              <a:spAutoFit/>
            </a:bodyPr>
            <a:lstStyle/>
            <a:p>
              <a:r>
                <a:rPr lang="en-US" sz="1600" dirty="0">
                  <a:latin typeface="Roboto Condensed Light" panose="02000000000000000000" pitchFamily="2" charset="0"/>
                </a:rPr>
                <a:t>Value delivered via:</a:t>
              </a:r>
            </a:p>
          </p:txBody>
        </p:sp>
        <p:sp>
          <p:nvSpPr>
            <p:cNvPr id="27" name="Rectangle 26">
              <a:extLst>
                <a:ext uri="{FF2B5EF4-FFF2-40B4-BE49-F238E27FC236}">
                  <a16:creationId xmlns:a16="http://schemas.microsoft.com/office/drawing/2014/main" id="{B213852B-6DCB-46FD-B4EF-61653F9F47F5}"/>
                </a:ext>
              </a:extLst>
            </p:cNvPr>
            <p:cNvSpPr/>
            <p:nvPr/>
          </p:nvSpPr>
          <p:spPr>
            <a:xfrm>
              <a:off x="6392693" y="5457089"/>
              <a:ext cx="239808" cy="2273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8" name="Rectangle 27">
              <a:extLst>
                <a:ext uri="{FF2B5EF4-FFF2-40B4-BE49-F238E27FC236}">
                  <a16:creationId xmlns:a16="http://schemas.microsoft.com/office/drawing/2014/main" id="{0DB929DA-225C-4F1B-BCB9-BCC719D04058}"/>
                </a:ext>
              </a:extLst>
            </p:cNvPr>
            <p:cNvSpPr/>
            <p:nvPr/>
          </p:nvSpPr>
          <p:spPr>
            <a:xfrm>
              <a:off x="6392693" y="5787697"/>
              <a:ext cx="239808" cy="22735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9" name="TextBox 28">
              <a:extLst>
                <a:ext uri="{FF2B5EF4-FFF2-40B4-BE49-F238E27FC236}">
                  <a16:creationId xmlns:a16="http://schemas.microsoft.com/office/drawing/2014/main" id="{D389B1F1-9B3E-49C7-9BDF-127F31C40630}"/>
                </a:ext>
              </a:extLst>
            </p:cNvPr>
            <p:cNvSpPr txBox="1"/>
            <p:nvPr/>
          </p:nvSpPr>
          <p:spPr>
            <a:xfrm>
              <a:off x="6679902" y="5401488"/>
              <a:ext cx="2075215" cy="375047"/>
            </a:xfrm>
            <a:prstGeom prst="rect">
              <a:avLst/>
            </a:prstGeom>
          </p:spPr>
          <p:txBody>
            <a:bodyPr wrap="square" rtlCol="0">
              <a:spAutoFit/>
            </a:bodyPr>
            <a:lstStyle/>
            <a:p>
              <a:r>
                <a:rPr lang="en-US" sz="1600" dirty="0">
                  <a:latin typeface="Roboto Condensed Light" panose="02000000000000000000" pitchFamily="2" charset="0"/>
                </a:rPr>
                <a:t>Waterfall</a:t>
              </a:r>
            </a:p>
          </p:txBody>
        </p:sp>
        <p:sp>
          <p:nvSpPr>
            <p:cNvPr id="30" name="TextBox 29">
              <a:extLst>
                <a:ext uri="{FF2B5EF4-FFF2-40B4-BE49-F238E27FC236}">
                  <a16:creationId xmlns:a16="http://schemas.microsoft.com/office/drawing/2014/main" id="{B51A1077-021F-40C2-BA0A-35FE213244CE}"/>
                </a:ext>
              </a:extLst>
            </p:cNvPr>
            <p:cNvSpPr txBox="1"/>
            <p:nvPr/>
          </p:nvSpPr>
          <p:spPr>
            <a:xfrm>
              <a:off x="6679902" y="5725192"/>
              <a:ext cx="679214" cy="375047"/>
            </a:xfrm>
            <a:prstGeom prst="rect">
              <a:avLst/>
            </a:prstGeom>
          </p:spPr>
          <p:txBody>
            <a:bodyPr wrap="none" rtlCol="0">
              <a:spAutoFit/>
            </a:bodyPr>
            <a:lstStyle/>
            <a:p>
              <a:r>
                <a:rPr lang="en-US" sz="1600" dirty="0">
                  <a:latin typeface="Roboto Condensed Light" panose="02000000000000000000" pitchFamily="2" charset="0"/>
                </a:rPr>
                <a:t>Agile</a:t>
              </a:r>
            </a:p>
          </p:txBody>
        </p:sp>
      </p:grpSp>
      <p:cxnSp>
        <p:nvCxnSpPr>
          <p:cNvPr id="32" name="Straight Connector 31">
            <a:extLst>
              <a:ext uri="{FF2B5EF4-FFF2-40B4-BE49-F238E27FC236}">
                <a16:creationId xmlns:a16="http://schemas.microsoft.com/office/drawing/2014/main" id="{20C1E0DA-0580-4B4A-80D7-F8EBD9D878BB}"/>
              </a:ext>
            </a:extLst>
          </p:cNvPr>
          <p:cNvCxnSpPr>
            <a:cxnSpLocks/>
          </p:cNvCxnSpPr>
          <p:nvPr/>
        </p:nvCxnSpPr>
        <p:spPr>
          <a:xfrm>
            <a:off x="2485135" y="5751499"/>
            <a:ext cx="7467600" cy="0"/>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FF5F319-5E36-4F18-8DD3-DFF3CA0F6E64}"/>
              </a:ext>
            </a:extLst>
          </p:cNvPr>
          <p:cNvCxnSpPr>
            <a:cxnSpLocks/>
          </p:cNvCxnSpPr>
          <p:nvPr/>
        </p:nvCxnSpPr>
        <p:spPr>
          <a:xfrm flipH="1">
            <a:off x="2485135" y="1891145"/>
            <a:ext cx="23260" cy="3876370"/>
          </a:xfrm>
          <a:prstGeom prst="line">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3F37345E-6941-C697-AD8D-5299E86A1ADC}"/>
              </a:ext>
            </a:extLst>
          </p:cNvPr>
          <p:cNvPicPr>
            <a:picLocks noChangeAspect="1"/>
          </p:cNvPicPr>
          <p:nvPr/>
        </p:nvPicPr>
        <p:blipFill>
          <a:blip r:embed="rId7"/>
          <a:stretch>
            <a:fillRect/>
          </a:stretch>
        </p:blipFill>
        <p:spPr>
          <a:xfrm>
            <a:off x="8767870" y="1588771"/>
            <a:ext cx="1642399" cy="727348"/>
          </a:xfrm>
          <a:prstGeom prst="rect">
            <a:avLst/>
          </a:prstGeom>
        </p:spPr>
      </p:pic>
      <p:pic>
        <p:nvPicPr>
          <p:cNvPr id="31" name="Graphic 30" descr="Tricycle with solid fill">
            <a:extLst>
              <a:ext uri="{FF2B5EF4-FFF2-40B4-BE49-F238E27FC236}">
                <a16:creationId xmlns:a16="http://schemas.microsoft.com/office/drawing/2014/main" id="{B84DCABD-5A1B-06F1-86E0-A066EC2559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70869" y="3759174"/>
            <a:ext cx="971664" cy="971664"/>
          </a:xfrm>
          <a:prstGeom prst="rect">
            <a:avLst/>
          </a:prstGeom>
        </p:spPr>
      </p:pic>
      <p:sp>
        <p:nvSpPr>
          <p:cNvPr id="2" name="Arrow: Right 1">
            <a:extLst>
              <a:ext uri="{FF2B5EF4-FFF2-40B4-BE49-F238E27FC236}">
                <a16:creationId xmlns:a16="http://schemas.microsoft.com/office/drawing/2014/main" id="{C52EC9C7-2E56-DB70-614A-6579193BA8B3}"/>
              </a:ext>
            </a:extLst>
          </p:cNvPr>
          <p:cNvSpPr/>
          <p:nvPr/>
        </p:nvSpPr>
        <p:spPr>
          <a:xfrm>
            <a:off x="10553669" y="1868653"/>
            <a:ext cx="949709" cy="368239"/>
          </a:xfrm>
          <a:prstGeom prst="rightArrow">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Tree>
    <p:extLst>
      <p:ext uri="{BB962C8B-B14F-4D97-AF65-F5344CB8AC3E}">
        <p14:creationId xmlns:p14="http://schemas.microsoft.com/office/powerpoint/2010/main" val="230793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299B7-57F5-4625-73AF-FB5DBC439178}"/>
              </a:ext>
            </a:extLst>
          </p:cNvPr>
          <p:cNvPicPr>
            <a:picLocks noChangeAspect="1"/>
          </p:cNvPicPr>
          <p:nvPr/>
        </p:nvPicPr>
        <p:blipFill>
          <a:blip r:embed="rId3"/>
          <a:stretch>
            <a:fillRect/>
          </a:stretch>
        </p:blipFill>
        <p:spPr>
          <a:xfrm>
            <a:off x="8558506" y="5183917"/>
            <a:ext cx="1642399" cy="727348"/>
          </a:xfrm>
          <a:prstGeom prst="rect">
            <a:avLst/>
          </a:prstGeom>
        </p:spPr>
      </p:pic>
      <p:sp>
        <p:nvSpPr>
          <p:cNvPr id="3" name="Title 2">
            <a:extLst>
              <a:ext uri="{FF2B5EF4-FFF2-40B4-BE49-F238E27FC236}">
                <a16:creationId xmlns:a16="http://schemas.microsoft.com/office/drawing/2014/main" id="{9BA8E59D-E10C-4BFB-A881-415EE0074F8E}"/>
              </a:ext>
            </a:extLst>
          </p:cNvPr>
          <p:cNvSpPr>
            <a:spLocks noGrp="1"/>
          </p:cNvSpPr>
          <p:nvPr>
            <p:ph type="title"/>
          </p:nvPr>
        </p:nvSpPr>
        <p:spPr/>
        <p:txBody>
          <a:bodyPr/>
          <a:lstStyle/>
          <a:p>
            <a:r>
              <a:rPr lang="en-US" dirty="0"/>
              <a:t>Iterations reduce accumulated risk</a:t>
            </a:r>
            <a:endParaRPr lang="en-CA" dirty="0"/>
          </a:p>
        </p:txBody>
      </p:sp>
      <p:cxnSp>
        <p:nvCxnSpPr>
          <p:cNvPr id="4" name="Straight Connector 3">
            <a:extLst>
              <a:ext uri="{FF2B5EF4-FFF2-40B4-BE49-F238E27FC236}">
                <a16:creationId xmlns:a16="http://schemas.microsoft.com/office/drawing/2014/main" id="{E5CA8B57-8D9B-49D7-BCEF-2A18D381C91F}"/>
              </a:ext>
            </a:extLst>
          </p:cNvPr>
          <p:cNvCxnSpPr>
            <a:cxnSpLocks/>
          </p:cNvCxnSpPr>
          <p:nvPr/>
        </p:nvCxnSpPr>
        <p:spPr>
          <a:xfrm>
            <a:off x="2422635" y="1507808"/>
            <a:ext cx="0" cy="3505200"/>
          </a:xfrm>
          <a:prstGeom prst="line">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39ECC174-9C05-4D69-A542-EAB38A99385D}"/>
              </a:ext>
            </a:extLst>
          </p:cNvPr>
          <p:cNvCxnSpPr>
            <a:cxnSpLocks/>
          </p:cNvCxnSpPr>
          <p:nvPr/>
        </p:nvCxnSpPr>
        <p:spPr>
          <a:xfrm>
            <a:off x="2422635" y="5013008"/>
            <a:ext cx="7467600" cy="0"/>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 name="Freeform: Shape 5">
            <a:extLst>
              <a:ext uri="{FF2B5EF4-FFF2-40B4-BE49-F238E27FC236}">
                <a16:creationId xmlns:a16="http://schemas.microsoft.com/office/drawing/2014/main" id="{61E922D9-1F76-4BD9-B0BA-96750BD01196}"/>
              </a:ext>
            </a:extLst>
          </p:cNvPr>
          <p:cNvSpPr/>
          <p:nvPr/>
        </p:nvSpPr>
        <p:spPr>
          <a:xfrm>
            <a:off x="2422635" y="1808150"/>
            <a:ext cx="6957071" cy="3204858"/>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8" name="Freeform: Shape 7">
            <a:extLst>
              <a:ext uri="{FF2B5EF4-FFF2-40B4-BE49-F238E27FC236}">
                <a16:creationId xmlns:a16="http://schemas.microsoft.com/office/drawing/2014/main" id="{35A49F5E-CB53-44B6-815F-F855BABE3022}"/>
              </a:ext>
            </a:extLst>
          </p:cNvPr>
          <p:cNvSpPr/>
          <p:nvPr/>
        </p:nvSpPr>
        <p:spPr>
          <a:xfrm>
            <a:off x="2407395" y="4354034"/>
            <a:ext cx="1386842" cy="658974"/>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9" name="Freeform: Shape 8">
            <a:extLst>
              <a:ext uri="{FF2B5EF4-FFF2-40B4-BE49-F238E27FC236}">
                <a16:creationId xmlns:a16="http://schemas.microsoft.com/office/drawing/2014/main" id="{3A739156-D266-462A-A55D-3A45797908AF}"/>
              </a:ext>
            </a:extLst>
          </p:cNvPr>
          <p:cNvSpPr/>
          <p:nvPr/>
        </p:nvSpPr>
        <p:spPr>
          <a:xfrm>
            <a:off x="3809477" y="4354034"/>
            <a:ext cx="1386842" cy="658974"/>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10" name="Freeform: Shape 9">
            <a:extLst>
              <a:ext uri="{FF2B5EF4-FFF2-40B4-BE49-F238E27FC236}">
                <a16:creationId xmlns:a16="http://schemas.microsoft.com/office/drawing/2014/main" id="{67A1B204-9DA5-4202-B0D0-29693BC43B67}"/>
              </a:ext>
            </a:extLst>
          </p:cNvPr>
          <p:cNvSpPr/>
          <p:nvPr/>
        </p:nvSpPr>
        <p:spPr>
          <a:xfrm>
            <a:off x="5211559" y="4354034"/>
            <a:ext cx="1386842" cy="658974"/>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11" name="Freeform: Shape 10">
            <a:extLst>
              <a:ext uri="{FF2B5EF4-FFF2-40B4-BE49-F238E27FC236}">
                <a16:creationId xmlns:a16="http://schemas.microsoft.com/office/drawing/2014/main" id="{E833B8BC-EFC2-4EE7-AD4D-47BFB8ADD469}"/>
              </a:ext>
            </a:extLst>
          </p:cNvPr>
          <p:cNvSpPr/>
          <p:nvPr/>
        </p:nvSpPr>
        <p:spPr>
          <a:xfrm>
            <a:off x="6590786" y="4354034"/>
            <a:ext cx="1386842" cy="658974"/>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12" name="Freeform: Shape 11">
            <a:extLst>
              <a:ext uri="{FF2B5EF4-FFF2-40B4-BE49-F238E27FC236}">
                <a16:creationId xmlns:a16="http://schemas.microsoft.com/office/drawing/2014/main" id="{1D8E75C2-98BC-4F25-95FE-B892B4B73CAF}"/>
              </a:ext>
            </a:extLst>
          </p:cNvPr>
          <p:cNvSpPr/>
          <p:nvPr/>
        </p:nvSpPr>
        <p:spPr>
          <a:xfrm>
            <a:off x="7992868" y="4354034"/>
            <a:ext cx="1386842" cy="658974"/>
          </a:xfrm>
          <a:custGeom>
            <a:avLst/>
            <a:gdLst>
              <a:gd name="connsiteX0" fmla="*/ 0 w 7056120"/>
              <a:gd name="connsiteY0" fmla="*/ 1965962 h 1965962"/>
              <a:gd name="connsiteX1" fmla="*/ 5471160 w 7056120"/>
              <a:gd name="connsiteY1" fmla="*/ 2 h 1965962"/>
              <a:gd name="connsiteX2" fmla="*/ 7056120 w 7056120"/>
              <a:gd name="connsiteY2" fmla="*/ 1950722 h 1965962"/>
            </a:gdLst>
            <a:ahLst/>
            <a:cxnLst>
              <a:cxn ang="0">
                <a:pos x="connsiteX0" y="connsiteY0"/>
              </a:cxn>
              <a:cxn ang="0">
                <a:pos x="connsiteX1" y="connsiteY1"/>
              </a:cxn>
              <a:cxn ang="0">
                <a:pos x="connsiteX2" y="connsiteY2"/>
              </a:cxn>
            </a:cxnLst>
            <a:rect l="l" t="t" r="r" b="b"/>
            <a:pathLst>
              <a:path w="7056120" h="1965962">
                <a:moveTo>
                  <a:pt x="0" y="1965962"/>
                </a:moveTo>
                <a:cubicBezTo>
                  <a:pt x="2147570" y="984252"/>
                  <a:pt x="4295140" y="2542"/>
                  <a:pt x="5471160" y="2"/>
                </a:cubicBezTo>
                <a:cubicBezTo>
                  <a:pt x="6647180" y="-2538"/>
                  <a:pt x="7056120" y="1950722"/>
                  <a:pt x="7056120" y="1950722"/>
                </a:cubicBezTo>
              </a:path>
            </a:pathLst>
          </a:custGeom>
          <a:ln w="381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Roboto Condensed Light" panose="02000000000000000000" pitchFamily="2" charset="0"/>
            </a:endParaRPr>
          </a:p>
        </p:txBody>
      </p:sp>
      <p:sp>
        <p:nvSpPr>
          <p:cNvPr id="13" name="TextBox 12">
            <a:extLst>
              <a:ext uri="{FF2B5EF4-FFF2-40B4-BE49-F238E27FC236}">
                <a16:creationId xmlns:a16="http://schemas.microsoft.com/office/drawing/2014/main" id="{9A08A1C8-CD8B-4E73-BC96-CC960BCE70C8}"/>
              </a:ext>
            </a:extLst>
          </p:cNvPr>
          <p:cNvSpPr txBox="1"/>
          <p:nvPr/>
        </p:nvSpPr>
        <p:spPr>
          <a:xfrm rot="16200000">
            <a:off x="439502" y="3105775"/>
            <a:ext cx="3352798" cy="461665"/>
          </a:xfrm>
          <a:prstGeom prst="rect">
            <a:avLst/>
          </a:prstGeom>
          <a:noFill/>
        </p:spPr>
        <p:txBody>
          <a:bodyPr wrap="square" rtlCol="0">
            <a:spAutoFit/>
          </a:bodyPr>
          <a:lstStyle/>
          <a:p>
            <a:pPr algn="ctr"/>
            <a:r>
              <a:rPr lang="en-US" sz="2400" b="1" dirty="0">
                <a:effectLst/>
                <a:latin typeface="Roboto Condensed Light" panose="02000000000000000000" pitchFamily="2" charset="0"/>
              </a:rPr>
              <a:t>Risk</a:t>
            </a:r>
          </a:p>
        </p:txBody>
      </p:sp>
      <p:sp>
        <p:nvSpPr>
          <p:cNvPr id="14" name="TextBox 13">
            <a:extLst>
              <a:ext uri="{FF2B5EF4-FFF2-40B4-BE49-F238E27FC236}">
                <a16:creationId xmlns:a16="http://schemas.microsoft.com/office/drawing/2014/main" id="{0D55D16E-BF72-4744-AA82-F2C51D4B9054}"/>
              </a:ext>
            </a:extLst>
          </p:cNvPr>
          <p:cNvSpPr txBox="1"/>
          <p:nvPr/>
        </p:nvSpPr>
        <p:spPr>
          <a:xfrm>
            <a:off x="2509938" y="5911888"/>
            <a:ext cx="7467600" cy="461665"/>
          </a:xfrm>
          <a:prstGeom prst="rect">
            <a:avLst/>
          </a:prstGeom>
          <a:noFill/>
        </p:spPr>
        <p:txBody>
          <a:bodyPr wrap="square" rtlCol="0">
            <a:spAutoFit/>
          </a:bodyPr>
          <a:lstStyle/>
          <a:p>
            <a:pPr algn="ctr"/>
            <a:r>
              <a:rPr lang="en-US" sz="2400" b="1" dirty="0">
                <a:effectLst/>
                <a:latin typeface="Roboto Condensed Light" panose="02000000000000000000" pitchFamily="2" charset="0"/>
              </a:rPr>
              <a:t>Time</a:t>
            </a:r>
          </a:p>
        </p:txBody>
      </p:sp>
      <p:grpSp>
        <p:nvGrpSpPr>
          <p:cNvPr id="28" name="Group 27">
            <a:extLst>
              <a:ext uri="{FF2B5EF4-FFF2-40B4-BE49-F238E27FC236}">
                <a16:creationId xmlns:a16="http://schemas.microsoft.com/office/drawing/2014/main" id="{033C1984-0977-46FF-9C65-AC7CDBA6764B}"/>
              </a:ext>
            </a:extLst>
          </p:cNvPr>
          <p:cNvGrpSpPr/>
          <p:nvPr/>
        </p:nvGrpSpPr>
        <p:grpSpPr>
          <a:xfrm>
            <a:off x="175488" y="5588882"/>
            <a:ext cx="2555191" cy="1079886"/>
            <a:chOff x="6199926" y="5106370"/>
            <a:chExt cx="2555191" cy="1079886"/>
          </a:xfrm>
        </p:grpSpPr>
        <p:sp>
          <p:nvSpPr>
            <p:cNvPr id="22" name="Rectangle 21">
              <a:extLst>
                <a:ext uri="{FF2B5EF4-FFF2-40B4-BE49-F238E27FC236}">
                  <a16:creationId xmlns:a16="http://schemas.microsoft.com/office/drawing/2014/main" id="{B89FF530-74DC-45C5-B9EE-49FE162CD02F}"/>
                </a:ext>
              </a:extLst>
            </p:cNvPr>
            <p:cNvSpPr/>
            <p:nvPr/>
          </p:nvSpPr>
          <p:spPr>
            <a:xfrm>
              <a:off x="6199927" y="5121220"/>
              <a:ext cx="2555190" cy="10650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3" name="TextBox 22">
              <a:extLst>
                <a:ext uri="{FF2B5EF4-FFF2-40B4-BE49-F238E27FC236}">
                  <a16:creationId xmlns:a16="http://schemas.microsoft.com/office/drawing/2014/main" id="{800E794E-17F5-42A9-9572-60DDE6F2DB64}"/>
                </a:ext>
              </a:extLst>
            </p:cNvPr>
            <p:cNvSpPr txBox="1"/>
            <p:nvPr/>
          </p:nvSpPr>
          <p:spPr>
            <a:xfrm>
              <a:off x="6199926" y="5106370"/>
              <a:ext cx="2491388" cy="338554"/>
            </a:xfrm>
            <a:prstGeom prst="rect">
              <a:avLst/>
            </a:prstGeom>
          </p:spPr>
          <p:txBody>
            <a:bodyPr wrap="none" rtlCol="0">
              <a:spAutoFit/>
            </a:bodyPr>
            <a:lstStyle/>
            <a:p>
              <a:r>
                <a:rPr lang="en-US" sz="1600" dirty="0">
                  <a:latin typeface="Roboto Condensed Light" panose="02000000000000000000" pitchFamily="2" charset="0"/>
                </a:rPr>
                <a:t>Accumulated risk when using:</a:t>
              </a:r>
            </a:p>
          </p:txBody>
        </p:sp>
        <p:sp>
          <p:nvSpPr>
            <p:cNvPr id="24" name="Rectangle 23">
              <a:extLst>
                <a:ext uri="{FF2B5EF4-FFF2-40B4-BE49-F238E27FC236}">
                  <a16:creationId xmlns:a16="http://schemas.microsoft.com/office/drawing/2014/main" id="{7C6A5B22-FF72-4BDD-97EF-56CD9C7D9E22}"/>
                </a:ext>
              </a:extLst>
            </p:cNvPr>
            <p:cNvSpPr/>
            <p:nvPr/>
          </p:nvSpPr>
          <p:spPr>
            <a:xfrm>
              <a:off x="6392693" y="5457089"/>
              <a:ext cx="239808" cy="2273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5" name="Rectangle 24">
              <a:extLst>
                <a:ext uri="{FF2B5EF4-FFF2-40B4-BE49-F238E27FC236}">
                  <a16:creationId xmlns:a16="http://schemas.microsoft.com/office/drawing/2014/main" id="{29BA2EE8-084C-4C54-A4B8-8DF32E8B5430}"/>
                </a:ext>
              </a:extLst>
            </p:cNvPr>
            <p:cNvSpPr/>
            <p:nvPr/>
          </p:nvSpPr>
          <p:spPr>
            <a:xfrm>
              <a:off x="6392693" y="5787697"/>
              <a:ext cx="239808" cy="22735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26" name="TextBox 25">
              <a:extLst>
                <a:ext uri="{FF2B5EF4-FFF2-40B4-BE49-F238E27FC236}">
                  <a16:creationId xmlns:a16="http://schemas.microsoft.com/office/drawing/2014/main" id="{F2C67806-48A6-4695-8F51-C627DC054F1F}"/>
                </a:ext>
              </a:extLst>
            </p:cNvPr>
            <p:cNvSpPr txBox="1"/>
            <p:nvPr/>
          </p:nvSpPr>
          <p:spPr>
            <a:xfrm>
              <a:off x="6679902" y="5401488"/>
              <a:ext cx="880369" cy="338554"/>
            </a:xfrm>
            <a:prstGeom prst="rect">
              <a:avLst/>
            </a:prstGeom>
          </p:spPr>
          <p:txBody>
            <a:bodyPr wrap="none" rtlCol="0">
              <a:spAutoFit/>
            </a:bodyPr>
            <a:lstStyle/>
            <a:p>
              <a:r>
                <a:rPr lang="en-US" sz="1600" dirty="0">
                  <a:latin typeface="Roboto Condensed Light" panose="02000000000000000000" pitchFamily="2" charset="0"/>
                </a:rPr>
                <a:t>Waterfall</a:t>
              </a:r>
            </a:p>
          </p:txBody>
        </p:sp>
        <p:sp>
          <p:nvSpPr>
            <p:cNvPr id="27" name="TextBox 26">
              <a:extLst>
                <a:ext uri="{FF2B5EF4-FFF2-40B4-BE49-F238E27FC236}">
                  <a16:creationId xmlns:a16="http://schemas.microsoft.com/office/drawing/2014/main" id="{F6ED44F1-171C-4278-B87E-3F7AAB0163C6}"/>
                </a:ext>
              </a:extLst>
            </p:cNvPr>
            <p:cNvSpPr txBox="1"/>
            <p:nvPr/>
          </p:nvSpPr>
          <p:spPr>
            <a:xfrm>
              <a:off x="6679902" y="5725192"/>
              <a:ext cx="566181" cy="338554"/>
            </a:xfrm>
            <a:prstGeom prst="rect">
              <a:avLst/>
            </a:prstGeom>
          </p:spPr>
          <p:txBody>
            <a:bodyPr wrap="none" rtlCol="0">
              <a:spAutoFit/>
            </a:bodyPr>
            <a:lstStyle/>
            <a:p>
              <a:r>
                <a:rPr lang="en-US" sz="1600" dirty="0">
                  <a:latin typeface="Roboto Condensed Light" panose="02000000000000000000" pitchFamily="2" charset="0"/>
                </a:rPr>
                <a:t>Agile</a:t>
              </a:r>
            </a:p>
          </p:txBody>
        </p:sp>
      </p:grpSp>
      <p:sp>
        <p:nvSpPr>
          <p:cNvPr id="29" name="Arrow: Right 28">
            <a:extLst>
              <a:ext uri="{FF2B5EF4-FFF2-40B4-BE49-F238E27FC236}">
                <a16:creationId xmlns:a16="http://schemas.microsoft.com/office/drawing/2014/main" id="{A1A8ACCB-5514-4FA2-AD95-755DF22A81CC}"/>
              </a:ext>
            </a:extLst>
          </p:cNvPr>
          <p:cNvSpPr/>
          <p:nvPr/>
        </p:nvSpPr>
        <p:spPr>
          <a:xfrm>
            <a:off x="10517534" y="5512621"/>
            <a:ext cx="971664" cy="368239"/>
          </a:xfrm>
          <a:prstGeom prst="rightArrow">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pic>
        <p:nvPicPr>
          <p:cNvPr id="21" name="Picture 20">
            <a:extLst>
              <a:ext uri="{FF2B5EF4-FFF2-40B4-BE49-F238E27FC236}">
                <a16:creationId xmlns:a16="http://schemas.microsoft.com/office/drawing/2014/main" id="{A691D652-B371-B750-61BA-1B68D7B3240E}"/>
              </a:ext>
            </a:extLst>
          </p:cNvPr>
          <p:cNvPicPr>
            <a:picLocks noChangeAspect="1"/>
          </p:cNvPicPr>
          <p:nvPr/>
        </p:nvPicPr>
        <p:blipFill>
          <a:blip r:embed="rId4"/>
          <a:stretch>
            <a:fillRect/>
          </a:stretch>
        </p:blipFill>
        <p:spPr>
          <a:xfrm>
            <a:off x="7270213" y="5232405"/>
            <a:ext cx="1302282" cy="766048"/>
          </a:xfrm>
          <a:prstGeom prst="rect">
            <a:avLst/>
          </a:prstGeom>
        </p:spPr>
      </p:pic>
      <p:pic>
        <p:nvPicPr>
          <p:cNvPr id="30" name="Graphic 29" descr="Tricycle with solid fill">
            <a:extLst>
              <a:ext uri="{FF2B5EF4-FFF2-40B4-BE49-F238E27FC236}">
                <a16:creationId xmlns:a16="http://schemas.microsoft.com/office/drawing/2014/main" id="{D63CE6E8-74B7-32AB-40C1-F5080B0B38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2569" y="5026789"/>
            <a:ext cx="971664" cy="971664"/>
          </a:xfrm>
          <a:prstGeom prst="rect">
            <a:avLst/>
          </a:prstGeom>
        </p:spPr>
      </p:pic>
      <p:pic>
        <p:nvPicPr>
          <p:cNvPr id="31" name="Picture 30">
            <a:extLst>
              <a:ext uri="{FF2B5EF4-FFF2-40B4-BE49-F238E27FC236}">
                <a16:creationId xmlns:a16="http://schemas.microsoft.com/office/drawing/2014/main" id="{622961DD-2936-622E-03DB-C86B5083F7C4}"/>
              </a:ext>
            </a:extLst>
          </p:cNvPr>
          <p:cNvPicPr>
            <a:picLocks noChangeAspect="1"/>
          </p:cNvPicPr>
          <p:nvPr/>
        </p:nvPicPr>
        <p:blipFill>
          <a:blip r:embed="rId7"/>
          <a:stretch>
            <a:fillRect/>
          </a:stretch>
        </p:blipFill>
        <p:spPr>
          <a:xfrm>
            <a:off x="4888274" y="5152484"/>
            <a:ext cx="829177" cy="829177"/>
          </a:xfrm>
          <a:prstGeom prst="rect">
            <a:avLst/>
          </a:prstGeom>
        </p:spPr>
      </p:pic>
      <p:pic>
        <p:nvPicPr>
          <p:cNvPr id="32" name="Graphic 31" descr="Skateboard with solid fill">
            <a:extLst>
              <a:ext uri="{FF2B5EF4-FFF2-40B4-BE49-F238E27FC236}">
                <a16:creationId xmlns:a16="http://schemas.microsoft.com/office/drawing/2014/main" id="{030F2EB9-2321-B46B-8787-BFA8C86D64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9115" y="5173149"/>
            <a:ext cx="914400" cy="914400"/>
          </a:xfrm>
          <a:prstGeom prst="rect">
            <a:avLst/>
          </a:prstGeom>
        </p:spPr>
      </p:pic>
    </p:spTree>
    <p:extLst>
      <p:ext uri="{BB962C8B-B14F-4D97-AF65-F5344CB8AC3E}">
        <p14:creationId xmlns:p14="http://schemas.microsoft.com/office/powerpoint/2010/main" val="283226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500"/>
                            </p:stCondLst>
                            <p:childTnLst>
                              <p:par>
                                <p:cTn id="25" presetID="10" presetClass="entr" presetSubtype="0" fill="hold" nodeType="afterEffect">
                                  <p:stCondLst>
                                    <p:cond delay="25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4250"/>
                            </p:stCondLst>
                            <p:childTnLst>
                              <p:par>
                                <p:cTn id="29" presetID="10" presetClass="entr" presetSubtype="0" fill="hold" nodeType="afterEffect">
                                  <p:stCondLst>
                                    <p:cond delay="25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5000"/>
                            </p:stCondLst>
                            <p:childTnLst>
                              <p:par>
                                <p:cTn id="33" presetID="10" presetClass="entr" presetSubtype="0" fill="hold" nodeType="afterEffect">
                                  <p:stCondLst>
                                    <p:cond delay="25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5750"/>
                            </p:stCondLst>
                            <p:childTnLst>
                              <p:par>
                                <p:cTn id="37" presetID="10" presetClass="entr" presetSubtype="0" fill="hold" nodeType="after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09C36-A227-4081-B1F5-D4CDEA24EC4C}"/>
              </a:ext>
            </a:extLst>
          </p:cNvPr>
          <p:cNvSpPr>
            <a:spLocks noGrp="1"/>
          </p:cNvSpPr>
          <p:nvPr>
            <p:ph type="body" sz="quarter" idx="10"/>
          </p:nvPr>
        </p:nvSpPr>
        <p:spPr/>
        <p:txBody>
          <a:bodyPr/>
          <a:lstStyle/>
          <a:p>
            <a:pPr lvl="0"/>
            <a:r>
              <a:rPr lang="en-US" dirty="0"/>
              <a:t>Defining Your Products and Product Management in Your Context</a:t>
            </a:r>
            <a:endParaRPr lang="en-CA" dirty="0"/>
          </a:p>
        </p:txBody>
      </p:sp>
      <p:graphicFrame>
        <p:nvGraphicFramePr>
          <p:cNvPr id="3" name="Diagram 2">
            <a:extLst>
              <a:ext uri="{FF2B5EF4-FFF2-40B4-BE49-F238E27FC236}">
                <a16:creationId xmlns:a16="http://schemas.microsoft.com/office/drawing/2014/main" id="{3F42F3FE-4852-4FCF-B23B-42401B9129FC}"/>
              </a:ext>
            </a:extLst>
          </p:cNvPr>
          <p:cNvGraphicFramePr/>
          <p:nvPr>
            <p:extLst>
              <p:ext uri="{D42A27DB-BD31-4B8C-83A1-F6EECF244321}">
                <p14:modId xmlns:p14="http://schemas.microsoft.com/office/powerpoint/2010/main" val="3976228705"/>
              </p:ext>
            </p:extLst>
          </p:nvPr>
        </p:nvGraphicFramePr>
        <p:xfrm>
          <a:off x="6956076" y="537999"/>
          <a:ext cx="5237512" cy="5782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9512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834666469"/>
              </p:ext>
            </p:extLst>
          </p:nvPr>
        </p:nvGraphicFramePr>
        <p:xfrm>
          <a:off x="9530081" y="-1"/>
          <a:ext cx="2663508" cy="6858001"/>
        </p:xfrm>
        <a:graphic>
          <a:graphicData uri="http://schemas.openxmlformats.org/drawingml/2006/table">
            <a:tbl>
              <a:tblPr firstRow="1" bandRow="1">
                <a:effectLst/>
                <a:tableStyleId>{5C22544A-7EE6-4342-B048-85BDC9FD1C3A}</a:tableStyleId>
              </a:tblPr>
              <a:tblGrid>
                <a:gridCol w="2663508">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Organizational knowledge</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Internal terms and definitions</a:t>
                      </a: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Our definition of products and services</a:t>
                      </a:r>
                    </a:p>
                    <a:p>
                      <a:pPr marL="173038" marR="0" lvl="0" indent="-173038" algn="l" defTabSz="914400" rtl="0" eaLnBrk="1" fontAlgn="auto" latinLnBrk="0" hangingPunct="1">
                        <a:lnSpc>
                          <a:spcPts val="1600"/>
                        </a:lnSpc>
                        <a:spcBef>
                          <a:spcPts val="800"/>
                        </a:spcBef>
                        <a:spcAft>
                          <a:spcPts val="0"/>
                        </a:spcAft>
                        <a:buClrTx/>
                        <a:buSzTx/>
                        <a:buFont typeface="Arial" panose="020B0604020202020204" pitchFamily="34" charset="0"/>
                        <a:buChar char="•"/>
                        <a:tabLst/>
                        <a:defRPr/>
                      </a:pPr>
                      <a:r>
                        <a:rPr lang="en-US" sz="1600" b="0" i="0" dirty="0">
                          <a:solidFill>
                            <a:srgbClr val="4A4A4A"/>
                          </a:solidFill>
                          <a:latin typeface="Roboto Condensed Light" panose="02000000000000000000" pitchFamily="2" charset="0"/>
                          <a:ea typeface="Roboto Condensed Light" panose="02000000000000000000" pitchFamily="2" charset="0"/>
                        </a:rPr>
                        <a:t>Our definition of product and service consumers/customers</a:t>
                      </a:r>
                    </a:p>
                    <a:p>
                      <a:pPr marL="173038" indent="-173038">
                        <a:lnSpc>
                          <a:spcPts val="1600"/>
                        </a:lnSpc>
                        <a:spcBef>
                          <a:spcPts val="800"/>
                        </a:spcBef>
                        <a:buFont typeface="Arial" panose="020B0604020202020204" pitchFamily="34" charset="0"/>
                        <a:buChar char="•"/>
                        <a:tabLst/>
                      </a:pPr>
                      <a:endParaRPr lang="en-US" sz="16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What is a product? </a:t>
            </a:r>
            <a:br>
              <a:rPr lang="en-US" dirty="0"/>
            </a:br>
            <a:r>
              <a:rPr lang="en-US" dirty="0"/>
              <a:t>Who are your consumers?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dirty="0"/>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4" y="2344936"/>
            <a:ext cx="8962017" cy="1184320"/>
          </a:xfrm>
        </p:spPr>
        <p:txBody>
          <a:bodyPr/>
          <a:lstStyle/>
          <a:p>
            <a:r>
              <a:rPr lang="en-US" dirty="0"/>
              <a:t>Discussion: </a:t>
            </a:r>
          </a:p>
          <a:p>
            <a:pPr marL="800100" lvl="1" indent="-342900">
              <a:buFont typeface="Courier New" panose="02070309020205020404" pitchFamily="49" charset="0"/>
              <a:buChar char="o"/>
            </a:pPr>
            <a:r>
              <a:rPr lang="en-US" dirty="0"/>
              <a:t>How do you define a product, service, or application? </a:t>
            </a:r>
          </a:p>
          <a:p>
            <a:pPr marL="800100" lvl="1" indent="-342900">
              <a:buFont typeface="Courier New" panose="02070309020205020404" pitchFamily="49" charset="0"/>
              <a:buChar char="o"/>
            </a:pPr>
            <a:r>
              <a:rPr lang="en-US" dirty="0"/>
              <a:t>Who are the consumers that receive value from the product?</a:t>
            </a:r>
          </a:p>
        </p:txBody>
      </p:sp>
      <p:pic>
        <p:nvPicPr>
          <p:cNvPr id="7" name="Picture 6" descr="A close up of a logo&#10;&#10;Description automatically generated">
            <a:extLst>
              <a:ext uri="{FF2B5EF4-FFF2-40B4-BE49-F238E27FC236}">
                <a16:creationId xmlns:a16="http://schemas.microsoft.com/office/drawing/2014/main" id="{9A9C5E40-D230-4C2C-8317-C7B615A14F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94121" y="3604436"/>
            <a:ext cx="2783888" cy="3253563"/>
          </a:xfrm>
          <a:prstGeom prst="rect">
            <a:avLst/>
          </a:prstGeom>
        </p:spPr>
      </p:pic>
      <p:sp>
        <p:nvSpPr>
          <p:cNvPr id="6" name="TextBox 5">
            <a:extLst>
              <a:ext uri="{FF2B5EF4-FFF2-40B4-BE49-F238E27FC236}">
                <a16:creationId xmlns:a16="http://schemas.microsoft.com/office/drawing/2014/main" id="{97534A23-6D4B-DA3A-B829-30CB0A765020}"/>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26</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252949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D22886-F373-48A6-9D1F-E70370320AB0}"/>
              </a:ext>
            </a:extLst>
          </p:cNvPr>
          <p:cNvSpPr>
            <a:spLocks noGrp="1"/>
          </p:cNvSpPr>
          <p:nvPr>
            <p:ph type="title"/>
          </p:nvPr>
        </p:nvSpPr>
        <p:spPr/>
        <p:txBody>
          <a:bodyPr/>
          <a:lstStyle/>
          <a:p>
            <a:r>
              <a:rPr lang="en-US" dirty="0"/>
              <a:t>What is a product?</a:t>
            </a:r>
            <a:endParaRPr lang="en-CA" dirty="0"/>
          </a:p>
        </p:txBody>
      </p:sp>
      <p:pic>
        <p:nvPicPr>
          <p:cNvPr id="8" name="Picture 7" descr="A close up of a logo&#10;&#10;Description automatically generated">
            <a:extLst>
              <a:ext uri="{FF2B5EF4-FFF2-40B4-BE49-F238E27FC236}">
                <a16:creationId xmlns:a16="http://schemas.microsoft.com/office/drawing/2014/main" id="{E40DC24B-E11D-452F-9973-E03016BB78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02878" y="819454"/>
            <a:ext cx="3703881" cy="4328772"/>
          </a:xfrm>
          <a:prstGeom prst="rect">
            <a:avLst/>
          </a:prstGeom>
        </p:spPr>
      </p:pic>
      <p:sp>
        <p:nvSpPr>
          <p:cNvPr id="2" name="Rectangle 1">
            <a:extLst>
              <a:ext uri="{FF2B5EF4-FFF2-40B4-BE49-F238E27FC236}">
                <a16:creationId xmlns:a16="http://schemas.microsoft.com/office/drawing/2014/main" id="{A7958678-C512-A844-FD3F-B1D725BDB572}"/>
              </a:ext>
            </a:extLst>
          </p:cNvPr>
          <p:cNvSpPr/>
          <p:nvPr/>
        </p:nvSpPr>
        <p:spPr>
          <a:xfrm>
            <a:off x="453702" y="1744317"/>
            <a:ext cx="7060887" cy="2246769"/>
          </a:xfrm>
          <a:prstGeom prst="rect">
            <a:avLst/>
          </a:prstGeom>
        </p:spPr>
        <p:txBody>
          <a:bodyPr wrap="square">
            <a:spAutoFit/>
          </a:bodyPr>
          <a:lstStyle/>
          <a:p>
            <a:pPr lvl="0">
              <a:defRPr/>
            </a:pPr>
            <a:r>
              <a:rPr lang="en-US" sz="2800" b="1" dirty="0">
                <a:solidFill>
                  <a:schemeClr val="accent1"/>
                </a:solidFill>
                <a:latin typeface="Roboto Condensed Light" panose="02000000000000000000" pitchFamily="2" charset="0"/>
              </a:rPr>
              <a:t>Our definition of a product</a:t>
            </a:r>
            <a:r>
              <a:rPr lang="en-US" sz="2800" dirty="0">
                <a:solidFill>
                  <a:schemeClr val="accent1"/>
                </a:solidFill>
                <a:latin typeface="Roboto Condensed Light" panose="02000000000000000000" pitchFamily="2" charset="0"/>
              </a:rPr>
              <a:t>: </a:t>
            </a:r>
          </a:p>
          <a:p>
            <a:pPr lvl="0">
              <a:defRPr/>
            </a:pPr>
            <a:r>
              <a:rPr lang="en-US" sz="2800" dirty="0">
                <a:solidFill>
                  <a:schemeClr val="accent1"/>
                </a:solidFill>
                <a:latin typeface="Roboto Condensed Light" panose="02000000000000000000" pitchFamily="2" charset="0"/>
              </a:rPr>
              <a:t>A tangible solution, tool, or service (physical or digital), which enables the long-term and evolving delivery of value to customers and stakeholders based on business and user requirements.</a:t>
            </a:r>
            <a:endParaRPr kumimoji="0" lang="en-CA" sz="2400" b="0" u="none" strike="noStrike" kern="1200" cap="none" spc="0" normalizeH="0" baseline="0" noProof="0" dirty="0">
              <a:ln>
                <a:noFill/>
              </a:ln>
              <a:solidFill>
                <a:schemeClr val="accent1"/>
              </a:solidFill>
              <a:effectLst/>
              <a:uLnTx/>
              <a:uFillTx/>
              <a:latin typeface="Roboto Condensed Light" panose="02000000000000000000" pitchFamily="2" charset="0"/>
              <a:ea typeface="+mn-ea"/>
              <a:cs typeface="+mn-cs"/>
            </a:endParaRPr>
          </a:p>
        </p:txBody>
      </p:sp>
      <p:grpSp>
        <p:nvGrpSpPr>
          <p:cNvPr id="3" name="Group 2">
            <a:extLst>
              <a:ext uri="{FF2B5EF4-FFF2-40B4-BE49-F238E27FC236}">
                <a16:creationId xmlns:a16="http://schemas.microsoft.com/office/drawing/2014/main" id="{E22D7B06-4C2E-EC5E-C65B-F075CFBFF3B2}"/>
              </a:ext>
            </a:extLst>
          </p:cNvPr>
          <p:cNvGrpSpPr/>
          <p:nvPr/>
        </p:nvGrpSpPr>
        <p:grpSpPr>
          <a:xfrm>
            <a:off x="354106" y="4715276"/>
            <a:ext cx="7548772" cy="1612703"/>
            <a:chOff x="6353842" y="3127248"/>
            <a:chExt cx="3887438" cy="1664208"/>
          </a:xfrm>
        </p:grpSpPr>
        <p:sp>
          <p:nvSpPr>
            <p:cNvPr id="4" name="Rectangle 3">
              <a:extLst>
                <a:ext uri="{FF2B5EF4-FFF2-40B4-BE49-F238E27FC236}">
                  <a16:creationId xmlns:a16="http://schemas.microsoft.com/office/drawing/2014/main" id="{DCED9A46-AF42-AB1A-07A3-7471E99A93F9}"/>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Medium" panose="00000600000000000000" pitchFamily="2" charset="0"/>
                  <a:ea typeface="Roboto Condensed Light" panose="02000000000000000000" pitchFamily="2" charset="0"/>
                  <a:cs typeface="+mn-cs"/>
                </a:rPr>
                <a:t>Info-Tech Insight</a:t>
              </a:r>
            </a:p>
            <a:p>
              <a:r>
                <a:rPr lang="en-US" sz="1400" dirty="0">
                  <a:latin typeface="Roboto Condensed Light" panose="02000000000000000000" pitchFamily="2" charset="0"/>
                  <a:ea typeface="Roboto Condensed Light" panose="02000000000000000000" pitchFamily="2" charset="0"/>
                </a:rPr>
                <a:t>A proper definition of a product recognizes three key facts.</a:t>
              </a:r>
            </a:p>
            <a:p>
              <a:pPr marL="342900" indent="-342900">
                <a:buAutoNum type="arabicPeriod"/>
              </a:pPr>
              <a:r>
                <a:rPr lang="en-US" sz="1400" dirty="0">
                  <a:latin typeface="Roboto Condensed Light" panose="02000000000000000000" pitchFamily="2" charset="0"/>
                  <a:ea typeface="Roboto Condensed Light" panose="02000000000000000000" pitchFamily="2" charset="0"/>
                </a:rPr>
                <a:t>A clear recognition that products are long-term endeavors that don’t end after the project finishes.</a:t>
              </a:r>
            </a:p>
            <a:p>
              <a:pPr marL="342900" indent="-342900">
                <a:buAutoNum type="arabicPeriod"/>
              </a:pPr>
              <a:r>
                <a:rPr lang="en-US" sz="1400" dirty="0">
                  <a:latin typeface="Roboto Condensed Light" panose="02000000000000000000" pitchFamily="2" charset="0"/>
                  <a:ea typeface="Roboto Condensed Light" panose="02000000000000000000" pitchFamily="2" charset="0"/>
                </a:rPr>
                <a:t>Products are not just apps but can be software or services that drive value.</a:t>
              </a:r>
            </a:p>
            <a:p>
              <a:pPr marL="342900" indent="-342900">
                <a:buAutoNum type="arabicPeriod"/>
              </a:pPr>
              <a:r>
                <a:rPr lang="en-US" sz="1400" dirty="0">
                  <a:latin typeface="Roboto Condensed Light" panose="02000000000000000000" pitchFamily="2" charset="0"/>
                  <a:ea typeface="Roboto Condensed Light" panose="02000000000000000000" pitchFamily="2" charset="0"/>
                </a:rPr>
                <a:t>There is more than one stakeholder group that derives value from the product or service.</a:t>
              </a:r>
            </a:p>
          </p:txBody>
        </p:sp>
        <p:sp>
          <p:nvSpPr>
            <p:cNvPr id="5" name="Rectangle 4">
              <a:extLst>
                <a:ext uri="{FF2B5EF4-FFF2-40B4-BE49-F238E27FC236}">
                  <a16:creationId xmlns:a16="http://schemas.microsoft.com/office/drawing/2014/main" id="{F7807830-EDA1-C8E5-C887-37F0995F8A95}"/>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2576B7"/>
                </a:solidFill>
                <a:effectLst/>
                <a:uLnTx/>
                <a:uFillTx/>
                <a:latin typeface="Roboto Condensed Light" panose="02000000000000000000" pitchFamily="2" charset="0"/>
                <a:ea typeface="Roboto Condensed Light" panose="02000000000000000000" pitchFamily="2" charset="0"/>
                <a:cs typeface="+mn-cs"/>
              </a:endParaRPr>
            </a:p>
          </p:txBody>
        </p:sp>
      </p:grpSp>
    </p:spTree>
    <p:extLst>
      <p:ext uri="{BB962C8B-B14F-4D97-AF65-F5344CB8AC3E}">
        <p14:creationId xmlns:p14="http://schemas.microsoft.com/office/powerpoint/2010/main" val="794692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Exercise: </a:t>
            </a:r>
            <a:br>
              <a:rPr lang="en-US" dirty="0"/>
            </a:br>
            <a:r>
              <a:rPr lang="en-US" dirty="0"/>
              <a:t>What is a product?</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dirty="0"/>
              <a:t>15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7" y="2242329"/>
            <a:ext cx="11171144" cy="3634596"/>
          </a:xfrm>
        </p:spPr>
        <p:txBody>
          <a:bodyPr numCol="2" spcCol="182880"/>
          <a:lstStyle/>
          <a:p>
            <a:pPr marL="342900" indent="-342900"/>
            <a:r>
              <a:rPr lang="en-US" dirty="0">
                <a:solidFill>
                  <a:schemeClr val="bg1">
                    <a:lumMod val="50000"/>
                  </a:schemeClr>
                </a:solidFill>
              </a:rPr>
              <a:t>Includes any solution that is produced </a:t>
            </a:r>
            <a:br>
              <a:rPr lang="en-US" dirty="0">
                <a:solidFill>
                  <a:schemeClr val="bg1">
                    <a:lumMod val="50000"/>
                  </a:schemeClr>
                </a:solidFill>
              </a:rPr>
            </a:br>
            <a:r>
              <a:rPr lang="en-US" dirty="0">
                <a:solidFill>
                  <a:schemeClr val="bg1">
                    <a:lumMod val="50000"/>
                  </a:schemeClr>
                </a:solidFill>
              </a:rPr>
              <a:t>to help</a:t>
            </a:r>
          </a:p>
          <a:p>
            <a:pPr marL="342900" indent="-342900"/>
            <a:r>
              <a:rPr lang="en-US" dirty="0">
                <a:solidFill>
                  <a:schemeClr val="bg1">
                    <a:lumMod val="50000"/>
                  </a:schemeClr>
                </a:solidFill>
              </a:rPr>
              <a:t>Can be internal to the group or external</a:t>
            </a:r>
          </a:p>
          <a:p>
            <a:pPr marL="342900" indent="-342900"/>
            <a:r>
              <a:rPr lang="en-US" dirty="0">
                <a:solidFill>
                  <a:schemeClr val="bg1">
                    <a:lumMod val="50000"/>
                  </a:schemeClr>
                </a:solidFill>
              </a:rPr>
              <a:t>Is tangible/has value</a:t>
            </a:r>
          </a:p>
          <a:p>
            <a:pPr marL="342900" indent="-342900"/>
            <a:r>
              <a:rPr lang="en-US" dirty="0">
                <a:solidFill>
                  <a:schemeClr val="bg1">
                    <a:lumMod val="50000"/>
                  </a:schemeClr>
                </a:solidFill>
              </a:rPr>
              <a:t>Meets a defined need</a:t>
            </a:r>
          </a:p>
          <a:p>
            <a:pPr marL="342900" indent="-342900"/>
            <a:r>
              <a:rPr lang="en-US" dirty="0">
                <a:solidFill>
                  <a:schemeClr val="bg1">
                    <a:lumMod val="50000"/>
                  </a:schemeClr>
                </a:solidFill>
              </a:rPr>
              <a:t>Was developed through a process to provide value to stakeholders and the organization</a:t>
            </a:r>
          </a:p>
          <a:p>
            <a:pPr marL="342900" indent="-342900"/>
            <a:r>
              <a:rPr lang="en-US" dirty="0">
                <a:solidFill>
                  <a:schemeClr val="bg1">
                    <a:lumMod val="50000"/>
                  </a:schemeClr>
                </a:solidFill>
              </a:rPr>
              <a:t>Provides a service</a:t>
            </a:r>
          </a:p>
          <a:p>
            <a:pPr marL="342900" indent="-342900"/>
            <a:r>
              <a:rPr lang="en-US" dirty="0">
                <a:solidFill>
                  <a:schemeClr val="bg1">
                    <a:lumMod val="50000"/>
                  </a:schemeClr>
                </a:solidFill>
              </a:rPr>
              <a:t>Evolves with the needs of the group/stakeholders/client</a:t>
            </a:r>
          </a:p>
          <a:p>
            <a:pPr marL="342900" indent="-342900"/>
            <a:r>
              <a:rPr lang="en-US" dirty="0">
                <a:solidFill>
                  <a:schemeClr val="bg1">
                    <a:lumMod val="50000"/>
                  </a:schemeClr>
                </a:solidFill>
              </a:rPr>
              <a:t>Provides service, function, and value to the stakeholder group</a:t>
            </a:r>
          </a:p>
        </p:txBody>
      </p:sp>
      <p:pic>
        <p:nvPicPr>
          <p:cNvPr id="7" name="Picture 6" descr="A close up of a logo&#10;&#10;Description automatically generated">
            <a:extLst>
              <a:ext uri="{FF2B5EF4-FFF2-40B4-BE49-F238E27FC236}">
                <a16:creationId xmlns:a16="http://schemas.microsoft.com/office/drawing/2014/main" id="{FC2A1BA7-2D71-49ED-B658-E42A332324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93338" y="-8448"/>
            <a:ext cx="1719650" cy="2009775"/>
          </a:xfrm>
          <a:prstGeom prst="rect">
            <a:avLst/>
          </a:prstGeom>
        </p:spPr>
      </p:pic>
    </p:spTree>
    <p:extLst>
      <p:ext uri="{BB962C8B-B14F-4D97-AF65-F5344CB8AC3E}">
        <p14:creationId xmlns:p14="http://schemas.microsoft.com/office/powerpoint/2010/main" val="546110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694BCE-758A-4996-8A5D-A265D52E2077}"/>
              </a:ext>
            </a:extLst>
          </p:cNvPr>
          <p:cNvSpPr>
            <a:spLocks noGrp="1"/>
          </p:cNvSpPr>
          <p:nvPr>
            <p:ph type="body" sz="quarter" idx="11"/>
          </p:nvPr>
        </p:nvSpPr>
        <p:spPr>
          <a:xfrm>
            <a:off x="377363" y="2353431"/>
            <a:ext cx="7071187" cy="974559"/>
          </a:xfrm>
        </p:spPr>
        <p:txBody>
          <a:bodyPr/>
          <a:lstStyle/>
          <a:p>
            <a:r>
              <a:rPr lang="en-US" sz="1800" dirty="0">
                <a:latin typeface="Montserrat Medium" panose="00000600000000000000" pitchFamily="2" charset="0"/>
              </a:rPr>
              <a:t>The term “product” is used for consistency but would apply to services as well. </a:t>
            </a:r>
          </a:p>
          <a:p>
            <a:endParaRPr lang="en-CA" sz="1800" dirty="0">
              <a:latin typeface="Montserrat Medium" panose="00000600000000000000" pitchFamily="2" charset="0"/>
            </a:endParaRPr>
          </a:p>
        </p:txBody>
      </p:sp>
      <p:sp>
        <p:nvSpPr>
          <p:cNvPr id="3" name="Title 2">
            <a:extLst>
              <a:ext uri="{FF2B5EF4-FFF2-40B4-BE49-F238E27FC236}">
                <a16:creationId xmlns:a16="http://schemas.microsoft.com/office/drawing/2014/main" id="{7BF36055-00D3-490B-838B-94326327A808}"/>
              </a:ext>
            </a:extLst>
          </p:cNvPr>
          <p:cNvSpPr>
            <a:spLocks noGrp="1"/>
          </p:cNvSpPr>
          <p:nvPr>
            <p:ph type="title"/>
          </p:nvPr>
        </p:nvSpPr>
        <p:spPr>
          <a:xfrm>
            <a:off x="377363" y="530020"/>
            <a:ext cx="7190500" cy="1695821"/>
          </a:xfrm>
        </p:spPr>
        <p:txBody>
          <a:bodyPr/>
          <a:lstStyle/>
          <a:p>
            <a:r>
              <a:rPr lang="en-US" dirty="0"/>
              <a:t>Products and services share the same foundation and best practices</a:t>
            </a:r>
            <a:endParaRPr lang="en-CA" dirty="0"/>
          </a:p>
        </p:txBody>
      </p:sp>
      <p:sp>
        <p:nvSpPr>
          <p:cNvPr id="4" name="Text Placeholder 3">
            <a:extLst>
              <a:ext uri="{FF2B5EF4-FFF2-40B4-BE49-F238E27FC236}">
                <a16:creationId xmlns:a16="http://schemas.microsoft.com/office/drawing/2014/main" id="{8F0AFC6A-CE00-44CE-B0FF-81B9081DB1EF}"/>
              </a:ext>
            </a:extLst>
          </p:cNvPr>
          <p:cNvSpPr>
            <a:spLocks noGrp="1"/>
          </p:cNvSpPr>
          <p:nvPr>
            <p:ph type="body" sz="quarter" idx="14"/>
          </p:nvPr>
        </p:nvSpPr>
        <p:spPr/>
        <p:txBody>
          <a:bodyPr anchor="t">
            <a:normAutofit fontScale="85000" lnSpcReduction="20000"/>
          </a:bodyPr>
          <a:lstStyle/>
          <a:p>
            <a:r>
              <a:rPr lang="en-US" dirty="0"/>
              <a:t>“Product” and “service” are terms that each organization needs to define to fit its culture and customers (internal and external). The most important aspect is consistent use and understanding of:</a:t>
            </a:r>
          </a:p>
          <a:p>
            <a:pPr marL="342900" indent="-342900">
              <a:buFont typeface="Arial" panose="020B0604020202020204" pitchFamily="34" charset="0"/>
              <a:buChar char="•"/>
            </a:pPr>
            <a:r>
              <a:rPr lang="en-US" dirty="0"/>
              <a:t>External products</a:t>
            </a:r>
          </a:p>
          <a:p>
            <a:pPr marL="342900" indent="-342900">
              <a:buFont typeface="Arial" panose="020B0604020202020204" pitchFamily="34" charset="0"/>
              <a:buChar char="•"/>
            </a:pPr>
            <a:r>
              <a:rPr lang="en-US" dirty="0"/>
              <a:t>Internal products</a:t>
            </a:r>
          </a:p>
          <a:p>
            <a:pPr marL="342900" indent="-342900">
              <a:buFont typeface="Arial" panose="020B0604020202020204" pitchFamily="34" charset="0"/>
              <a:buChar char="•"/>
            </a:pPr>
            <a:r>
              <a:rPr lang="en-US" dirty="0"/>
              <a:t>External services</a:t>
            </a:r>
          </a:p>
          <a:p>
            <a:pPr marL="342900" indent="-342900">
              <a:buFont typeface="Arial" panose="020B0604020202020204" pitchFamily="34" charset="0"/>
              <a:buChar char="•"/>
            </a:pPr>
            <a:r>
              <a:rPr lang="en-US" dirty="0"/>
              <a:t>Internal services</a:t>
            </a:r>
          </a:p>
          <a:p>
            <a:pPr marL="342900" indent="-342900">
              <a:buFont typeface="Arial" panose="020B0604020202020204" pitchFamily="34" charset="0"/>
              <a:buChar char="•"/>
            </a:pPr>
            <a:r>
              <a:rPr lang="en-US" dirty="0"/>
              <a:t>Products as a service (PaaS)</a:t>
            </a:r>
          </a:p>
          <a:p>
            <a:pPr marL="342900" indent="-342900">
              <a:buFont typeface="Arial" panose="020B0604020202020204" pitchFamily="34" charset="0"/>
              <a:buChar char="•"/>
            </a:pPr>
            <a:r>
              <a:rPr lang="en-US" dirty="0"/>
              <a:t>Productizing services (SaaS)</a:t>
            </a:r>
            <a:endParaRPr lang="en-CA" dirty="0"/>
          </a:p>
        </p:txBody>
      </p:sp>
      <p:grpSp>
        <p:nvGrpSpPr>
          <p:cNvPr id="11" name="Group 10">
            <a:extLst>
              <a:ext uri="{FF2B5EF4-FFF2-40B4-BE49-F238E27FC236}">
                <a16:creationId xmlns:a16="http://schemas.microsoft.com/office/drawing/2014/main" id="{5C32CDCC-2DBD-4DEC-A9E9-6010D9796BF6}"/>
              </a:ext>
            </a:extLst>
          </p:cNvPr>
          <p:cNvGrpSpPr/>
          <p:nvPr/>
        </p:nvGrpSpPr>
        <p:grpSpPr>
          <a:xfrm>
            <a:off x="1413179" y="3530010"/>
            <a:ext cx="5356705" cy="2497349"/>
            <a:chOff x="1732085" y="4747846"/>
            <a:chExt cx="4044461" cy="1885568"/>
          </a:xfrm>
        </p:grpSpPr>
        <p:graphicFrame>
          <p:nvGraphicFramePr>
            <p:cNvPr id="6" name="Diagram 5">
              <a:extLst>
                <a:ext uri="{FF2B5EF4-FFF2-40B4-BE49-F238E27FC236}">
                  <a16:creationId xmlns:a16="http://schemas.microsoft.com/office/drawing/2014/main" id="{05E6045D-BBE1-458D-AB73-FA4312D1CA81}"/>
                </a:ext>
              </a:extLst>
            </p:cNvPr>
            <p:cNvGraphicFramePr/>
            <p:nvPr/>
          </p:nvGraphicFramePr>
          <p:xfrm>
            <a:off x="1732085" y="4747846"/>
            <a:ext cx="4044461" cy="1885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D6807D-9955-4BEA-B1E2-63BE1A976059}"/>
                </a:ext>
              </a:extLst>
            </p:cNvPr>
            <p:cNvSpPr txBox="1"/>
            <p:nvPr/>
          </p:nvSpPr>
          <p:spPr>
            <a:xfrm>
              <a:off x="3515605" y="5423393"/>
              <a:ext cx="396239" cy="534474"/>
            </a:xfrm>
            <a:prstGeom prst="rect">
              <a:avLst/>
            </a:prstGeom>
            <a:ln>
              <a:solidFill>
                <a:schemeClr val="bg1">
                  <a:alpha val="0"/>
                </a:schemeClr>
              </a:solidFill>
            </a:ln>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a:t>
              </a:r>
            </a:p>
          </p:txBody>
        </p:sp>
      </p:grpSp>
    </p:spTree>
    <p:extLst>
      <p:ext uri="{BB962C8B-B14F-4D97-AF65-F5344CB8AC3E}">
        <p14:creationId xmlns:p14="http://schemas.microsoft.com/office/powerpoint/2010/main" val="2754689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E1619-3DFE-8F4D-B3F0-D432A9862129}"/>
              </a:ext>
            </a:extLst>
          </p:cNvPr>
          <p:cNvSpPr>
            <a:spLocks noGrp="1"/>
          </p:cNvSpPr>
          <p:nvPr>
            <p:ph type="title"/>
          </p:nvPr>
        </p:nvSpPr>
        <p:spPr/>
        <p:txBody>
          <a:bodyPr/>
          <a:lstStyle/>
          <a:p>
            <a:r>
              <a:rPr lang="en-US" sz="3200" dirty="0"/>
              <a:t>Executive Workshop Agenda and Table of Contents</a:t>
            </a:r>
            <a:endParaRPr lang="en-US" sz="3200" i="1" dirty="0"/>
          </a:p>
        </p:txBody>
      </p:sp>
      <p:graphicFrame>
        <p:nvGraphicFramePr>
          <p:cNvPr id="4" name="Table 3">
            <a:extLst>
              <a:ext uri="{FF2B5EF4-FFF2-40B4-BE49-F238E27FC236}">
                <a16:creationId xmlns:a16="http://schemas.microsoft.com/office/drawing/2014/main" id="{F857BBC4-86F5-4511-8169-6D205085A6BA}"/>
              </a:ext>
            </a:extLst>
          </p:cNvPr>
          <p:cNvGraphicFramePr>
            <a:graphicFrameLocks noGrp="1"/>
          </p:cNvGraphicFramePr>
          <p:nvPr>
            <p:extLst>
              <p:ext uri="{D42A27DB-BD31-4B8C-83A1-F6EECF244321}">
                <p14:modId xmlns:p14="http://schemas.microsoft.com/office/powerpoint/2010/main" val="2396454739"/>
              </p:ext>
            </p:extLst>
          </p:nvPr>
        </p:nvGraphicFramePr>
        <p:xfrm>
          <a:off x="3501025" y="137160"/>
          <a:ext cx="8450699" cy="6339840"/>
        </p:xfrm>
        <a:graphic>
          <a:graphicData uri="http://schemas.openxmlformats.org/drawingml/2006/table">
            <a:tbl>
              <a:tblPr firstRow="1" bandRow="1">
                <a:tableStyleId>{2D5ABB26-0587-4C30-8999-92F81FD0307C}</a:tableStyleId>
              </a:tblPr>
              <a:tblGrid>
                <a:gridCol w="1089764">
                  <a:extLst>
                    <a:ext uri="{9D8B030D-6E8A-4147-A177-3AD203B41FA5}">
                      <a16:colId xmlns:a16="http://schemas.microsoft.com/office/drawing/2014/main" val="3634377809"/>
                    </a:ext>
                  </a:extLst>
                </a:gridCol>
                <a:gridCol w="3682617">
                  <a:extLst>
                    <a:ext uri="{9D8B030D-6E8A-4147-A177-3AD203B41FA5}">
                      <a16:colId xmlns:a16="http://schemas.microsoft.com/office/drawing/2014/main" val="798528030"/>
                    </a:ext>
                  </a:extLst>
                </a:gridCol>
                <a:gridCol w="3678318">
                  <a:extLst>
                    <a:ext uri="{9D8B030D-6E8A-4147-A177-3AD203B41FA5}">
                      <a16:colId xmlns:a16="http://schemas.microsoft.com/office/drawing/2014/main" val="580624959"/>
                    </a:ext>
                  </a:extLst>
                </a:gridCol>
              </a:tblGrid>
              <a:tr h="293537">
                <a:tc>
                  <a:txBody>
                    <a:bodyPr/>
                    <a:lstStyle/>
                    <a:p>
                      <a:r>
                        <a:rPr lang="en-US" b="0" i="0" dirty="0">
                          <a:solidFill>
                            <a:schemeClr val="bg1"/>
                          </a:solidFill>
                          <a:latin typeface="Montserrat Medium" pitchFamily="2" charset="77"/>
                        </a:rPr>
                        <a:t>Section</a:t>
                      </a:r>
                      <a:endParaRPr lang="en-CA" b="0" i="0" dirty="0">
                        <a:solidFill>
                          <a:schemeClr val="bg1"/>
                        </a:solidFill>
                        <a:latin typeface="Montserrat Medium" pitchFamily="2" charset="77"/>
                      </a:endParaRPr>
                    </a:p>
                  </a:txBody>
                  <a:tcPr marL="45720" marR="45720" anchor="ctr">
                    <a:solidFill>
                      <a:srgbClr val="5191C5"/>
                    </a:solidFill>
                  </a:tcPr>
                </a:tc>
                <a:tc gridSpan="2">
                  <a:txBody>
                    <a:bodyPr/>
                    <a:lstStyle/>
                    <a:p>
                      <a:r>
                        <a:rPr lang="en-US" b="0" i="0" dirty="0">
                          <a:solidFill>
                            <a:schemeClr val="bg1"/>
                          </a:solidFill>
                          <a:latin typeface="Montserrat Medium" pitchFamily="2" charset="77"/>
                        </a:rPr>
                        <a:t>Title</a:t>
                      </a:r>
                      <a:endParaRPr lang="en-CA" b="0" i="0" dirty="0">
                        <a:solidFill>
                          <a:schemeClr val="bg1"/>
                        </a:solidFill>
                        <a:latin typeface="Montserrat Medium" pitchFamily="2" charset="77"/>
                      </a:endParaRPr>
                    </a:p>
                  </a:txBody>
                  <a:tcPr marL="45720" marR="45720" anchor="ctr">
                    <a:solidFill>
                      <a:srgbClr val="5191C5"/>
                    </a:solidFill>
                  </a:tcPr>
                </a:tc>
                <a:tc hMerge="1">
                  <a:txBody>
                    <a:bodyPr/>
                    <a:lstStyle/>
                    <a:p>
                      <a:endParaRPr lang="en-US"/>
                    </a:p>
                  </a:txBody>
                  <a:tcPr/>
                </a:tc>
                <a:extLst>
                  <a:ext uri="{0D108BD9-81ED-4DB2-BD59-A6C34878D82A}">
                    <a16:rowId xmlns:a16="http://schemas.microsoft.com/office/drawing/2014/main" val="138832508"/>
                  </a:ext>
                </a:extLst>
              </a:tr>
              <a:tr h="269076">
                <a:tc>
                  <a:txBody>
                    <a:bodyPr/>
                    <a:lstStyle/>
                    <a:p>
                      <a:pPr algn="ctr"/>
                      <a:r>
                        <a:rPr lang="en-US" sz="1600" b="0" i="0" dirty="0">
                          <a:solidFill>
                            <a:srgbClr val="000000"/>
                          </a:solidFill>
                          <a:latin typeface="Montserrat Medium" pitchFamily="2" charset="77"/>
                        </a:rPr>
                        <a:t>1</a:t>
                      </a:r>
                      <a:endParaRPr lang="en-CA" sz="1600" b="0" i="0" dirty="0">
                        <a:solidFill>
                          <a:srgbClr val="000000"/>
                        </a:solidFill>
                        <a:latin typeface="Montserrat Medium" pitchFamily="2" charset="77"/>
                      </a:endParaRPr>
                    </a:p>
                  </a:txBody>
                  <a:tcPr marL="45720" marR="45720"/>
                </a:tc>
                <a:tc gridSpan="2">
                  <a:txBody>
                    <a:bodyPr/>
                    <a:lstStyle/>
                    <a:p>
                      <a:r>
                        <a:rPr lang="en-US" sz="1600" b="1" dirty="0">
                          <a:latin typeface="Roboto Condensed Light" panose="02000000000000000000" pitchFamily="2" charset="0"/>
                          <a:ea typeface="Roboto Condensed Light" panose="02000000000000000000" pitchFamily="2" charset="0"/>
                          <a:hlinkClick r:id="rId3" action="ppaction://hlinksldjump"/>
                        </a:rPr>
                        <a:t>Understanding Your Top Challenges</a:t>
                      </a:r>
                      <a:endParaRPr lang="en-CA" sz="1600" b="1" dirty="0">
                        <a:latin typeface="Roboto Condensed Light" panose="02000000000000000000" pitchFamily="2" charset="0"/>
                        <a:ea typeface="Roboto Condensed Light" panose="02000000000000000000" pitchFamily="2" charset="0"/>
                      </a:endParaRPr>
                    </a:p>
                  </a:txBody>
                  <a:tcPr marL="45720" marR="45720"/>
                </a:tc>
                <a:tc hMerge="1">
                  <a:txBody>
                    <a:bodyPr/>
                    <a:lstStyle/>
                    <a:p>
                      <a:endParaRPr lang="en-US"/>
                    </a:p>
                  </a:txBody>
                  <a:tcPr/>
                </a:tc>
                <a:extLst>
                  <a:ext uri="{0D108BD9-81ED-4DB2-BD59-A6C34878D82A}">
                    <a16:rowId xmlns:a16="http://schemas.microsoft.com/office/drawing/2014/main" val="4129664077"/>
                  </a:ext>
                </a:extLst>
              </a:tr>
              <a:tr h="269076">
                <a:tc>
                  <a:txBody>
                    <a:bodyPr/>
                    <a:lstStyle/>
                    <a:p>
                      <a:pPr algn="ctr"/>
                      <a:endParaRPr lang="en-CA" sz="1600" b="0" i="0" dirty="0">
                        <a:solidFill>
                          <a:srgbClr val="000000"/>
                        </a:solidFill>
                        <a:latin typeface="Montserrat Medium" pitchFamily="2" charset="77"/>
                      </a:endParaRPr>
                    </a:p>
                  </a:txBody>
                  <a:tcPr marL="45720" marR="45720"/>
                </a:tc>
                <a:tc gridSpan="2">
                  <a:txBody>
                    <a:bodyPr/>
                    <a:lstStyle/>
                    <a:p>
                      <a:pPr marL="0" indent="0">
                        <a:buFont typeface="Arial" panose="020B0604020202020204" pitchFamily="34" charset="0"/>
                        <a:buNone/>
                      </a:pPr>
                      <a:r>
                        <a:rPr lang="en-US" sz="1400" kern="1200" dirty="0">
                          <a:solidFill>
                            <a:srgbClr val="000000"/>
                          </a:solidFill>
                          <a:latin typeface="Roboto Condensed Light" panose="02000000000000000000" pitchFamily="2" charset="0"/>
                          <a:ea typeface="Roboto Condensed Light" panose="02000000000000000000" pitchFamily="2" charset="0"/>
                          <a:cs typeface="+mn-cs"/>
                        </a:rPr>
                        <a:t>Define the drivers for your transition to product-centric delivery.</a:t>
                      </a:r>
                      <a:endParaRPr lang="en-CA" sz="1400" kern="1200" dirty="0">
                        <a:solidFill>
                          <a:srgbClr val="000000"/>
                        </a:solidFill>
                        <a:latin typeface="Roboto Condensed Light" panose="02000000000000000000" pitchFamily="2" charset="0"/>
                        <a:ea typeface="Roboto Condensed Light" panose="02000000000000000000" pitchFamily="2" charset="0"/>
                        <a:cs typeface="+mn-cs"/>
                      </a:endParaRPr>
                    </a:p>
                  </a:txBody>
                  <a:tcPr marL="45720" marR="45720"/>
                </a:tc>
                <a:tc hMerge="1">
                  <a:txBody>
                    <a:bodyPr/>
                    <a:lstStyle/>
                    <a:p>
                      <a:endParaRPr lang="en-US"/>
                    </a:p>
                  </a:txBody>
                  <a:tcPr/>
                </a:tc>
                <a:extLst>
                  <a:ext uri="{0D108BD9-81ED-4DB2-BD59-A6C34878D82A}">
                    <a16:rowId xmlns:a16="http://schemas.microsoft.com/office/drawing/2014/main" val="1183479318"/>
                  </a:ext>
                </a:extLst>
              </a:tr>
              <a:tr h="269076">
                <a:tc>
                  <a:txBody>
                    <a:bodyPr/>
                    <a:lstStyle/>
                    <a:p>
                      <a:pPr algn="ctr"/>
                      <a:r>
                        <a:rPr lang="en-US" sz="1600" b="0" i="0" dirty="0">
                          <a:solidFill>
                            <a:srgbClr val="000000"/>
                          </a:solidFill>
                          <a:latin typeface="Montserrat Medium" pitchFamily="2" charset="77"/>
                        </a:rPr>
                        <a:t>2</a:t>
                      </a:r>
                      <a:endParaRPr lang="en-CA" sz="1600" b="0" i="0" dirty="0">
                        <a:solidFill>
                          <a:srgbClr val="000000"/>
                        </a:solidFill>
                        <a:latin typeface="Montserrat Medium" pitchFamily="2" charset="77"/>
                      </a:endParaRPr>
                    </a:p>
                  </a:txBody>
                  <a:tcPr marL="45720" marR="45720"/>
                </a:tc>
                <a:tc gridSpan="2">
                  <a:txBody>
                    <a:bodyPr/>
                    <a:lstStyle/>
                    <a:p>
                      <a:r>
                        <a:rPr lang="en-US" sz="1600" b="1" dirty="0">
                          <a:latin typeface="Roboto Condensed Light" panose="02000000000000000000" pitchFamily="2" charset="0"/>
                          <a:ea typeface="Roboto Condensed Light" panose="02000000000000000000" pitchFamily="2" charset="0"/>
                          <a:hlinkClick r:id="rId4" action="ppaction://hlinksldjump"/>
                        </a:rPr>
                        <a:t>Transitioning From Projects to Product-Centric Delivery</a:t>
                      </a:r>
                      <a:r>
                        <a:rPr lang="en-US" sz="1600" b="1" dirty="0">
                          <a:latin typeface="Roboto Condensed Light" panose="02000000000000000000" pitchFamily="2" charset="0"/>
                          <a:ea typeface="Roboto Condensed Light" panose="02000000000000000000" pitchFamily="2" charset="0"/>
                          <a:hlinkClick r:id="rId3" action="ppaction://hlinksldjump"/>
                        </a:rPr>
                        <a:t> </a:t>
                      </a:r>
                      <a:endParaRPr lang="en-CA" sz="1600" b="1" dirty="0">
                        <a:latin typeface="Roboto Condensed Light" panose="02000000000000000000" pitchFamily="2" charset="0"/>
                        <a:ea typeface="Roboto Condensed Light" panose="02000000000000000000" pitchFamily="2" charset="0"/>
                      </a:endParaRPr>
                    </a:p>
                  </a:txBody>
                  <a:tcPr marL="45720" marR="45720"/>
                </a:tc>
                <a:tc hMerge="1">
                  <a:txBody>
                    <a:bodyPr/>
                    <a:lstStyle/>
                    <a:p>
                      <a:endParaRPr lang="en-US"/>
                    </a:p>
                  </a:txBody>
                  <a:tcPr/>
                </a:tc>
                <a:extLst>
                  <a:ext uri="{0D108BD9-81ED-4DB2-BD59-A6C34878D82A}">
                    <a16:rowId xmlns:a16="http://schemas.microsoft.com/office/drawing/2014/main" val="3695030899"/>
                  </a:ext>
                </a:extLst>
              </a:tr>
              <a:tr h="269076">
                <a:tc>
                  <a:txBody>
                    <a:bodyPr/>
                    <a:lstStyle/>
                    <a:p>
                      <a:pPr algn="ctr"/>
                      <a:endParaRPr lang="en-CA" sz="1600" b="0" i="0" dirty="0">
                        <a:solidFill>
                          <a:srgbClr val="000000"/>
                        </a:solidFill>
                        <a:latin typeface="Montserrat Medium" pitchFamily="2" charset="77"/>
                      </a:endParaRPr>
                    </a:p>
                  </a:txBody>
                  <a:tcPr marL="45720" marR="45720"/>
                </a:tc>
                <a:tc gridSpan="2">
                  <a:txBody>
                    <a:bodyPr/>
                    <a:lstStyle/>
                    <a:p>
                      <a:pPr marL="0" indent="0">
                        <a:buFont typeface="Arial" panose="020B0604020202020204" pitchFamily="34" charset="0"/>
                        <a:buNone/>
                      </a:pPr>
                      <a:r>
                        <a:rPr lang="en-US" sz="1400" kern="1200" dirty="0">
                          <a:solidFill>
                            <a:srgbClr val="000000"/>
                          </a:solidFill>
                          <a:latin typeface="Roboto Condensed Light" panose="02000000000000000000" pitchFamily="2" charset="0"/>
                          <a:ea typeface="Roboto Condensed Light" panose="02000000000000000000" pitchFamily="2" charset="0"/>
                          <a:cs typeface="+mn-cs"/>
                        </a:rPr>
                        <a:t>Identify the cultural, behavioral, and leadership changes needed for a successful transformation.</a:t>
                      </a:r>
                      <a:endParaRPr lang="en-CA" sz="1400" kern="1200" dirty="0">
                        <a:solidFill>
                          <a:srgbClr val="000000"/>
                        </a:solidFill>
                        <a:latin typeface="Roboto Condensed Light" panose="02000000000000000000" pitchFamily="2" charset="0"/>
                        <a:ea typeface="Roboto Condensed Light" panose="02000000000000000000" pitchFamily="2" charset="0"/>
                        <a:cs typeface="+mn-cs"/>
                      </a:endParaRPr>
                    </a:p>
                  </a:txBody>
                  <a:tcPr marL="45720" marR="45720"/>
                </a:tc>
                <a:tc hMerge="1">
                  <a:txBody>
                    <a:bodyPr/>
                    <a:lstStyle/>
                    <a:p>
                      <a:endParaRPr lang="en-US"/>
                    </a:p>
                  </a:txBody>
                  <a:tcPr/>
                </a:tc>
                <a:extLst>
                  <a:ext uri="{0D108BD9-81ED-4DB2-BD59-A6C34878D82A}">
                    <a16:rowId xmlns:a16="http://schemas.microsoft.com/office/drawing/2014/main" val="284601346"/>
                  </a:ext>
                </a:extLst>
              </a:tr>
              <a:tr h="269076">
                <a:tc>
                  <a:txBody>
                    <a:bodyPr/>
                    <a:lstStyle/>
                    <a:p>
                      <a:pPr algn="ctr"/>
                      <a:r>
                        <a:rPr lang="en-US" sz="1600" b="0" i="0" dirty="0">
                          <a:solidFill>
                            <a:srgbClr val="000000"/>
                          </a:solidFill>
                          <a:latin typeface="Montserrat Medium" pitchFamily="2" charset="77"/>
                        </a:rPr>
                        <a:t>3</a:t>
                      </a:r>
                      <a:endParaRPr lang="en-CA" sz="1600" b="0" i="0" dirty="0">
                        <a:solidFill>
                          <a:srgbClr val="000000"/>
                        </a:solidFill>
                        <a:latin typeface="Montserrat Medium" pitchFamily="2" charset="77"/>
                      </a:endParaRPr>
                    </a:p>
                  </a:txBody>
                  <a:tcPr marL="45720" marR="45720"/>
                </a:tc>
                <a:tc gridSpan="2">
                  <a:txBody>
                    <a:bodyPr/>
                    <a:lstStyle/>
                    <a:p>
                      <a:r>
                        <a:rPr lang="en-US" sz="1600" b="1" dirty="0">
                          <a:latin typeface="Roboto Condensed Light" panose="02000000000000000000" pitchFamily="2" charset="0"/>
                          <a:ea typeface="Roboto Condensed Light" panose="02000000000000000000" pitchFamily="2" charset="0"/>
                          <a:hlinkClick r:id="rId5" action="ppaction://hlinksldjump"/>
                        </a:rPr>
                        <a:t>Enterprise Agility and the Value of Change</a:t>
                      </a:r>
                      <a:endParaRPr lang="en-US" sz="1600" b="1" dirty="0">
                        <a:latin typeface="Roboto Condensed Light" panose="02000000000000000000" pitchFamily="2" charset="0"/>
                        <a:ea typeface="Roboto Condensed Light" panose="02000000000000000000" pitchFamily="2" charset="0"/>
                      </a:endParaRPr>
                    </a:p>
                  </a:txBody>
                  <a:tcPr marL="45720" marR="45720"/>
                </a:tc>
                <a:tc hMerge="1">
                  <a:txBody>
                    <a:bodyPr/>
                    <a:lstStyle/>
                    <a:p>
                      <a:endParaRPr lang="en-US"/>
                    </a:p>
                  </a:txBody>
                  <a:tcPr/>
                </a:tc>
                <a:extLst>
                  <a:ext uri="{0D108BD9-81ED-4DB2-BD59-A6C34878D82A}">
                    <a16:rowId xmlns:a16="http://schemas.microsoft.com/office/drawing/2014/main" val="356360711"/>
                  </a:ext>
                </a:extLst>
              </a:tr>
              <a:tr h="269076">
                <a:tc>
                  <a:txBody>
                    <a:bodyPr/>
                    <a:lstStyle/>
                    <a:p>
                      <a:pPr algn="ctr"/>
                      <a:endParaRPr lang="en-CA" sz="1600" b="0" i="0" dirty="0">
                        <a:solidFill>
                          <a:srgbClr val="000000"/>
                        </a:solidFill>
                        <a:latin typeface="Montserrat Medium" pitchFamily="2" charset="77"/>
                      </a:endParaRPr>
                    </a:p>
                  </a:txBody>
                  <a:tcPr marL="45720" marR="45720"/>
                </a:tc>
                <a:tc gridSpan="2">
                  <a:txBody>
                    <a:bodyPr/>
                    <a:lstStyle/>
                    <a:p>
                      <a:pPr marL="0" indent="0">
                        <a:buFont typeface="Arial" panose="020B0604020202020204" pitchFamily="34" charset="0"/>
                        <a:buNone/>
                      </a:pPr>
                      <a:r>
                        <a:rPr lang="en-US" sz="1400" kern="1200" dirty="0">
                          <a:solidFill>
                            <a:srgbClr val="000000"/>
                          </a:solidFill>
                          <a:latin typeface="Roboto Condensed Light" panose="02000000000000000000" pitchFamily="2" charset="0"/>
                          <a:ea typeface="Roboto Condensed Light" panose="02000000000000000000" pitchFamily="2" charset="0"/>
                          <a:cs typeface="+mn-cs"/>
                        </a:rPr>
                        <a:t>Leverage smaller iterations to reduce time to value and accumulated risk core operations.</a:t>
                      </a:r>
                      <a:endParaRPr lang="en-CA" sz="1400" kern="1200" dirty="0">
                        <a:solidFill>
                          <a:srgbClr val="000000"/>
                        </a:solidFill>
                        <a:latin typeface="Roboto Condensed Light" panose="02000000000000000000" pitchFamily="2" charset="0"/>
                        <a:ea typeface="Roboto Condensed Light" panose="02000000000000000000" pitchFamily="2" charset="0"/>
                        <a:cs typeface="+mn-cs"/>
                      </a:endParaRPr>
                    </a:p>
                  </a:txBody>
                  <a:tcPr marL="45720" marR="45720"/>
                </a:tc>
                <a:tc hMerge="1">
                  <a:txBody>
                    <a:bodyPr/>
                    <a:lstStyle/>
                    <a:p>
                      <a:endParaRPr lang="en-US"/>
                    </a:p>
                  </a:txBody>
                  <a:tcPr/>
                </a:tc>
                <a:extLst>
                  <a:ext uri="{0D108BD9-81ED-4DB2-BD59-A6C34878D82A}">
                    <a16:rowId xmlns:a16="http://schemas.microsoft.com/office/drawing/2014/main" val="3685466741"/>
                  </a:ext>
                </a:extLst>
              </a:tr>
              <a:tr h="269076">
                <a:tc>
                  <a:txBody>
                    <a:bodyPr/>
                    <a:lstStyle/>
                    <a:p>
                      <a:pPr algn="ctr"/>
                      <a:r>
                        <a:rPr lang="en-US" sz="1600" b="0" i="0" dirty="0">
                          <a:solidFill>
                            <a:srgbClr val="000000"/>
                          </a:solidFill>
                          <a:latin typeface="Montserrat Medium" pitchFamily="2" charset="77"/>
                        </a:rPr>
                        <a:t>4</a:t>
                      </a:r>
                      <a:endParaRPr lang="en-CA" sz="1600" b="0" i="0" dirty="0">
                        <a:solidFill>
                          <a:srgbClr val="000000"/>
                        </a:solidFill>
                        <a:latin typeface="Montserrat Medium" pitchFamily="2" charset="77"/>
                      </a:endParaRPr>
                    </a:p>
                  </a:txBody>
                  <a:tcPr marL="45720" marR="45720"/>
                </a:tc>
                <a:tc gridSpan="2">
                  <a:txBody>
                    <a:bodyPr/>
                    <a:lstStyle/>
                    <a:p>
                      <a:r>
                        <a:rPr lang="en-US" sz="1600" b="1" dirty="0">
                          <a:latin typeface="Roboto Condensed Light" panose="02000000000000000000" pitchFamily="2" charset="0"/>
                          <a:ea typeface="Roboto Condensed Light" panose="02000000000000000000" pitchFamily="2" charset="0"/>
                          <a:hlinkClick r:id="rId6" action="ppaction://hlinksldjump"/>
                        </a:rPr>
                        <a:t>Defining Your Products and Product Management in Your Context</a:t>
                      </a:r>
                      <a:endParaRPr lang="en-US" sz="1600" b="1" dirty="0">
                        <a:latin typeface="Roboto Condensed Light" panose="02000000000000000000" pitchFamily="2" charset="0"/>
                        <a:ea typeface="Roboto Condensed Light" panose="02000000000000000000" pitchFamily="2" charset="0"/>
                      </a:endParaRPr>
                    </a:p>
                  </a:txBody>
                  <a:tcPr marL="45720" marR="45720"/>
                </a:tc>
                <a:tc hMerge="1">
                  <a:txBody>
                    <a:bodyPr/>
                    <a:lstStyle/>
                    <a:p>
                      <a:endParaRPr lang="en-US"/>
                    </a:p>
                  </a:txBody>
                  <a:tcPr/>
                </a:tc>
                <a:extLst>
                  <a:ext uri="{0D108BD9-81ED-4DB2-BD59-A6C34878D82A}">
                    <a16:rowId xmlns:a16="http://schemas.microsoft.com/office/drawing/2014/main" val="2780180717"/>
                  </a:ext>
                </a:extLst>
              </a:tr>
              <a:tr h="269076">
                <a:tc>
                  <a:txBody>
                    <a:bodyPr/>
                    <a:lstStyle/>
                    <a:p>
                      <a:pPr algn="ctr"/>
                      <a:endParaRPr lang="en-CA" sz="1600" b="0" i="0" dirty="0">
                        <a:solidFill>
                          <a:srgbClr val="000000"/>
                        </a:solidFill>
                        <a:latin typeface="Montserrat Medium" pitchFamily="2" charset="77"/>
                      </a:endParaRPr>
                    </a:p>
                  </a:txBody>
                  <a:tcPr marL="45720" marR="45720"/>
                </a:tc>
                <a:tc gridSpan="2">
                  <a:txBody>
                    <a:bodyPr/>
                    <a:lstStyle/>
                    <a:p>
                      <a:pPr marL="0" indent="0">
                        <a:buFont typeface="Arial" panose="020B0604020202020204" pitchFamily="34" charset="0"/>
                        <a:buNone/>
                      </a:pPr>
                      <a:r>
                        <a:rPr lang="en-US" sz="1400" kern="1200" dirty="0">
                          <a:solidFill>
                            <a:srgbClr val="000000"/>
                          </a:solidFill>
                          <a:latin typeface="Roboto Condensed Light" panose="02000000000000000000" pitchFamily="2" charset="0"/>
                          <a:ea typeface="Roboto Condensed Light" panose="02000000000000000000" pitchFamily="2" charset="0"/>
                          <a:cs typeface="+mn-cs"/>
                        </a:rPr>
                        <a:t>Tailer product management to meet the needs and vision for your organization.</a:t>
                      </a:r>
                      <a:endParaRPr lang="en-CA" sz="1400" kern="1200" dirty="0">
                        <a:solidFill>
                          <a:srgbClr val="000000"/>
                        </a:solidFill>
                        <a:latin typeface="Roboto Condensed Light" panose="02000000000000000000" pitchFamily="2" charset="0"/>
                        <a:ea typeface="Roboto Condensed Light" panose="02000000000000000000" pitchFamily="2" charset="0"/>
                        <a:cs typeface="+mn-cs"/>
                      </a:endParaRPr>
                    </a:p>
                  </a:txBody>
                  <a:tcPr marL="45720" marR="45720"/>
                </a:tc>
                <a:tc hMerge="1">
                  <a:txBody>
                    <a:bodyPr/>
                    <a:lstStyle/>
                    <a:p>
                      <a:endParaRPr lang="en-US"/>
                    </a:p>
                  </a:txBody>
                  <a:tcPr/>
                </a:tc>
                <a:extLst>
                  <a:ext uri="{0D108BD9-81ED-4DB2-BD59-A6C34878D82A}">
                    <a16:rowId xmlns:a16="http://schemas.microsoft.com/office/drawing/2014/main" val="1092454625"/>
                  </a:ext>
                </a:extLst>
              </a:tr>
              <a:tr h="269076">
                <a:tc>
                  <a:txBody>
                    <a:bodyPr/>
                    <a:lstStyle/>
                    <a:p>
                      <a:pPr algn="ctr"/>
                      <a:r>
                        <a:rPr lang="en-US" sz="1600" b="0" i="0" dirty="0">
                          <a:solidFill>
                            <a:srgbClr val="000000"/>
                          </a:solidFill>
                          <a:latin typeface="Montserrat Medium" pitchFamily="2" charset="77"/>
                        </a:rPr>
                        <a:t>5</a:t>
                      </a:r>
                      <a:endParaRPr lang="en-CA" sz="1600" b="0" i="0" dirty="0">
                        <a:solidFill>
                          <a:srgbClr val="000000"/>
                        </a:solidFill>
                        <a:latin typeface="Montserrat Medium" pitchFamily="2" charset="77"/>
                      </a:endParaRPr>
                    </a:p>
                  </a:txBody>
                  <a:tcPr marL="45720" marR="45720"/>
                </a:tc>
                <a:tc gridSpan="2">
                  <a:txBody>
                    <a:bodyPr/>
                    <a:lstStyle/>
                    <a:p>
                      <a:r>
                        <a:rPr lang="en-US" sz="1600" b="1" dirty="0">
                          <a:latin typeface="Roboto Condensed Light" panose="02000000000000000000" pitchFamily="2" charset="0"/>
                          <a:ea typeface="Roboto Condensed Light" panose="02000000000000000000" pitchFamily="2" charset="0"/>
                          <a:hlinkClick r:id="rId7" action="ppaction://hlinksldjump"/>
                        </a:rPr>
                        <a:t>Connecting Product Management to Agile Practices</a:t>
                      </a:r>
                      <a:endParaRPr lang="en-US" sz="1600" b="1" dirty="0">
                        <a:latin typeface="Roboto Condensed Light" panose="02000000000000000000" pitchFamily="2" charset="0"/>
                        <a:ea typeface="Roboto Condensed Light" panose="02000000000000000000" pitchFamily="2" charset="0"/>
                      </a:endParaRPr>
                    </a:p>
                  </a:txBody>
                  <a:tcPr marL="45720" marR="45720"/>
                </a:tc>
                <a:tc hMerge="1">
                  <a:txBody>
                    <a:bodyPr/>
                    <a:lstStyle/>
                    <a:p>
                      <a:endParaRPr lang="en-US"/>
                    </a:p>
                  </a:txBody>
                  <a:tcPr/>
                </a:tc>
                <a:extLst>
                  <a:ext uri="{0D108BD9-81ED-4DB2-BD59-A6C34878D82A}">
                    <a16:rowId xmlns:a16="http://schemas.microsoft.com/office/drawing/2014/main" val="3660396512"/>
                  </a:ext>
                </a:extLst>
              </a:tr>
              <a:tr h="269076">
                <a:tc>
                  <a:txBody>
                    <a:bodyPr/>
                    <a:lstStyle/>
                    <a:p>
                      <a:pPr algn="ctr"/>
                      <a:endParaRPr lang="en-CA" sz="1600" b="0" i="0" dirty="0">
                        <a:solidFill>
                          <a:srgbClr val="000000"/>
                        </a:solidFill>
                        <a:latin typeface="Montserrat Medium" pitchFamily="2" charset="77"/>
                      </a:endParaRPr>
                    </a:p>
                  </a:txBody>
                  <a:tcPr marL="45720" marR="45720"/>
                </a:tc>
                <a:tc gridSpan="2">
                  <a:txBody>
                    <a:bodyPr/>
                    <a:lstStyle/>
                    <a:p>
                      <a:pPr marL="0" indent="0">
                        <a:buFont typeface="Arial" panose="020B0604020202020204" pitchFamily="34" charset="0"/>
                        <a:buNone/>
                      </a:pPr>
                      <a:r>
                        <a:rPr lang="en-US" sz="1400" kern="1200" dirty="0">
                          <a:solidFill>
                            <a:srgbClr val="000000"/>
                          </a:solidFill>
                          <a:latin typeface="Roboto Condensed Light" panose="02000000000000000000" pitchFamily="2" charset="0"/>
                          <a:ea typeface="Roboto Condensed Light" panose="02000000000000000000" pitchFamily="2" charset="0"/>
                          <a:cs typeface="+mn-cs"/>
                        </a:rPr>
                        <a:t>Optimize product management to prioritize the right changes for the right people at the right time.</a:t>
                      </a:r>
                      <a:endParaRPr lang="en-CA" sz="1400" kern="1200" dirty="0">
                        <a:solidFill>
                          <a:srgbClr val="000000"/>
                        </a:solidFill>
                        <a:latin typeface="Roboto Condensed Light" panose="02000000000000000000" pitchFamily="2" charset="0"/>
                        <a:ea typeface="Roboto Condensed Light" panose="02000000000000000000" pitchFamily="2" charset="0"/>
                        <a:cs typeface="+mn-cs"/>
                      </a:endParaRPr>
                    </a:p>
                  </a:txBody>
                  <a:tcPr marL="45720" marR="45720"/>
                </a:tc>
                <a:tc hMerge="1">
                  <a:txBody>
                    <a:bodyPr/>
                    <a:lstStyle/>
                    <a:p>
                      <a:endParaRPr lang="en-US"/>
                    </a:p>
                  </a:txBody>
                  <a:tcPr/>
                </a:tc>
                <a:extLst>
                  <a:ext uri="{0D108BD9-81ED-4DB2-BD59-A6C34878D82A}">
                    <a16:rowId xmlns:a16="http://schemas.microsoft.com/office/drawing/2014/main" val="3250189172"/>
                  </a:ext>
                </a:extLst>
              </a:tr>
              <a:tr h="269076">
                <a:tc>
                  <a:txBody>
                    <a:bodyPr/>
                    <a:lstStyle/>
                    <a:p>
                      <a:pPr algn="ctr"/>
                      <a:r>
                        <a:rPr lang="en-US" sz="1600" b="0" i="0" dirty="0">
                          <a:solidFill>
                            <a:srgbClr val="000000"/>
                          </a:solidFill>
                          <a:latin typeface="Montserrat Medium" pitchFamily="2" charset="77"/>
                        </a:rPr>
                        <a:t>6</a:t>
                      </a:r>
                      <a:endParaRPr lang="en-CA" sz="1600" b="0" i="0" dirty="0">
                        <a:solidFill>
                          <a:srgbClr val="000000"/>
                        </a:solidFill>
                        <a:latin typeface="Montserrat Medium" pitchFamily="2" charset="77"/>
                      </a:endParaRPr>
                    </a:p>
                  </a:txBody>
                  <a:tcPr marL="45720" marR="45720"/>
                </a:tc>
                <a:tc gridSpan="2">
                  <a:txBody>
                    <a:bodyPr/>
                    <a:lstStyle/>
                    <a:p>
                      <a:r>
                        <a:rPr lang="en-US" sz="1600" b="1" dirty="0">
                          <a:latin typeface="Roboto Condensed Light" panose="02000000000000000000" pitchFamily="2" charset="0"/>
                          <a:ea typeface="Roboto Condensed Light" panose="02000000000000000000" pitchFamily="2" charset="0"/>
                          <a:hlinkClick r:id="rId8" action="ppaction://hlinksldjump"/>
                        </a:rPr>
                        <a:t>Commit to Empowering Agile Product Teams</a:t>
                      </a:r>
                      <a:endParaRPr lang="en-US" sz="1600" b="1" dirty="0">
                        <a:latin typeface="Roboto Condensed Light" panose="02000000000000000000" pitchFamily="2" charset="0"/>
                        <a:ea typeface="Roboto Condensed Light" panose="02000000000000000000" pitchFamily="2" charset="0"/>
                      </a:endParaRPr>
                    </a:p>
                  </a:txBody>
                  <a:tcPr marL="45720" marR="45720"/>
                </a:tc>
                <a:tc hMerge="1">
                  <a:txBody>
                    <a:bodyPr/>
                    <a:lstStyle/>
                    <a:p>
                      <a:endParaRPr lang="en-US"/>
                    </a:p>
                  </a:txBody>
                  <a:tcPr/>
                </a:tc>
                <a:extLst>
                  <a:ext uri="{0D108BD9-81ED-4DB2-BD59-A6C34878D82A}">
                    <a16:rowId xmlns:a16="http://schemas.microsoft.com/office/drawing/2014/main" val="335136018"/>
                  </a:ext>
                </a:extLst>
              </a:tr>
              <a:tr h="269076">
                <a:tc>
                  <a:txBody>
                    <a:bodyPr/>
                    <a:lstStyle/>
                    <a:p>
                      <a:pPr algn="ctr"/>
                      <a:endParaRPr lang="en-CA" sz="1600" b="0" i="0" dirty="0">
                        <a:solidFill>
                          <a:srgbClr val="000000"/>
                        </a:solidFill>
                        <a:latin typeface="Montserrat Medium" pitchFamily="2" charset="77"/>
                      </a:endParaRPr>
                    </a:p>
                  </a:txBody>
                  <a:tcPr marL="45720" marR="45720"/>
                </a:tc>
                <a:tc gridSpan="2">
                  <a:txBody>
                    <a:bodyPr/>
                    <a:lstStyle/>
                    <a:p>
                      <a:pPr marL="0" indent="0">
                        <a:buFont typeface="Arial" panose="020B0604020202020204" pitchFamily="34" charset="0"/>
                        <a:buNone/>
                      </a:pPr>
                      <a:r>
                        <a:rPr lang="en-US" sz="1400" kern="1200" dirty="0">
                          <a:solidFill>
                            <a:srgbClr val="000000"/>
                          </a:solidFill>
                          <a:latin typeface="Roboto Condensed Light" panose="02000000000000000000" pitchFamily="2" charset="0"/>
                          <a:ea typeface="Roboto Condensed Light" panose="02000000000000000000" pitchFamily="2" charset="0"/>
                          <a:cs typeface="+mn-cs"/>
                        </a:rPr>
                        <a:t>Embrace leadership and cultural changes needed to empower and support teams.</a:t>
                      </a:r>
                      <a:endParaRPr lang="en-CA" sz="1400" kern="1200" dirty="0">
                        <a:solidFill>
                          <a:srgbClr val="000000"/>
                        </a:solidFill>
                        <a:latin typeface="Roboto Condensed Light" panose="02000000000000000000" pitchFamily="2" charset="0"/>
                        <a:ea typeface="Roboto Condensed Light" panose="02000000000000000000" pitchFamily="2" charset="0"/>
                        <a:cs typeface="+mn-cs"/>
                      </a:endParaRPr>
                    </a:p>
                  </a:txBody>
                  <a:tcPr marL="45720" marR="45720"/>
                </a:tc>
                <a:tc hMerge="1">
                  <a:txBody>
                    <a:bodyPr/>
                    <a:lstStyle/>
                    <a:p>
                      <a:endParaRPr lang="en-US"/>
                    </a:p>
                  </a:txBody>
                  <a:tcPr/>
                </a:tc>
                <a:extLst>
                  <a:ext uri="{0D108BD9-81ED-4DB2-BD59-A6C34878D82A}">
                    <a16:rowId xmlns:a16="http://schemas.microsoft.com/office/drawing/2014/main" val="580184285"/>
                  </a:ext>
                </a:extLst>
              </a:tr>
              <a:tr h="269076">
                <a:tc>
                  <a:txBody>
                    <a:bodyPr/>
                    <a:lstStyle/>
                    <a:p>
                      <a:pPr algn="ctr"/>
                      <a:r>
                        <a:rPr lang="en-US" sz="1600" b="0" i="0" dirty="0">
                          <a:solidFill>
                            <a:srgbClr val="000000"/>
                          </a:solidFill>
                          <a:latin typeface="Montserrat Medium" pitchFamily="2" charset="77"/>
                        </a:rPr>
                        <a:t>7</a:t>
                      </a:r>
                      <a:endParaRPr lang="en-CA" sz="1600" b="0" i="0" dirty="0">
                        <a:solidFill>
                          <a:srgbClr val="000000"/>
                        </a:solidFill>
                        <a:latin typeface="Montserrat Medium" pitchFamily="2" charset="77"/>
                      </a:endParaRPr>
                    </a:p>
                  </a:txBody>
                  <a:tcPr marL="45720" marR="45720"/>
                </a:tc>
                <a:tc gridSpan="2">
                  <a:txBody>
                    <a:bodyPr/>
                    <a:lstStyle/>
                    <a:p>
                      <a:r>
                        <a:rPr lang="en-US" sz="1600" b="1" dirty="0">
                          <a:latin typeface="Roboto Condensed Light" panose="02000000000000000000" pitchFamily="2" charset="0"/>
                          <a:ea typeface="Roboto Condensed Light" panose="02000000000000000000" pitchFamily="2" charset="0"/>
                          <a:hlinkClick r:id="rId9" action="ppaction://hlinksldjump"/>
                        </a:rPr>
                        <a:t>Wrap-Up and Retrospective</a:t>
                      </a:r>
                      <a:endParaRPr lang="en-US" sz="1600" b="1" dirty="0">
                        <a:latin typeface="Roboto Condensed Light" panose="02000000000000000000" pitchFamily="2" charset="0"/>
                        <a:ea typeface="Roboto Condensed Light" panose="02000000000000000000" pitchFamily="2" charset="0"/>
                      </a:endParaRPr>
                    </a:p>
                  </a:txBody>
                  <a:tcPr marL="45720" marR="45720"/>
                </a:tc>
                <a:tc hMerge="1">
                  <a:txBody>
                    <a:bodyPr/>
                    <a:lstStyle/>
                    <a:p>
                      <a:endParaRPr lang="en-US"/>
                    </a:p>
                  </a:txBody>
                  <a:tcPr/>
                </a:tc>
                <a:extLst>
                  <a:ext uri="{0D108BD9-81ED-4DB2-BD59-A6C34878D82A}">
                    <a16:rowId xmlns:a16="http://schemas.microsoft.com/office/drawing/2014/main" val="141086265"/>
                  </a:ext>
                </a:extLst>
              </a:tr>
              <a:tr h="269076">
                <a:tc>
                  <a:txBody>
                    <a:bodyPr/>
                    <a:lstStyle/>
                    <a:p>
                      <a:pPr algn="ctr"/>
                      <a:endParaRPr lang="en-CA" sz="1600" b="0" i="0" dirty="0">
                        <a:solidFill>
                          <a:srgbClr val="000000"/>
                        </a:solidFill>
                        <a:latin typeface="Montserrat Medium" pitchFamily="2" charset="77"/>
                      </a:endParaRPr>
                    </a:p>
                  </a:txBody>
                  <a:tcPr marL="45720" marR="45720"/>
                </a:tc>
                <a:tc gridSpan="2">
                  <a:txBody>
                    <a:bodyPr/>
                    <a:lstStyle/>
                    <a:p>
                      <a:pPr marL="0" indent="0">
                        <a:buFont typeface="Arial" panose="020B0604020202020204" pitchFamily="34" charset="0"/>
                        <a:buNone/>
                      </a:pPr>
                      <a:r>
                        <a:rPr lang="en-US" sz="1400" kern="1200" dirty="0">
                          <a:solidFill>
                            <a:srgbClr val="000000"/>
                          </a:solidFill>
                          <a:latin typeface="Roboto Condensed Light" panose="02000000000000000000" pitchFamily="2" charset="0"/>
                          <a:ea typeface="Roboto Condensed Light" panose="02000000000000000000" pitchFamily="2" charset="0"/>
                          <a:cs typeface="+mn-cs"/>
                        </a:rPr>
                        <a:t>Define the next steps for continuing your product transformation.</a:t>
                      </a:r>
                      <a:endParaRPr lang="en-CA" sz="1400" kern="1200" dirty="0">
                        <a:solidFill>
                          <a:srgbClr val="000000"/>
                        </a:solidFill>
                        <a:latin typeface="Roboto Condensed Light" panose="02000000000000000000" pitchFamily="2" charset="0"/>
                        <a:ea typeface="Roboto Condensed Light" panose="02000000000000000000" pitchFamily="2" charset="0"/>
                        <a:cs typeface="+mn-cs"/>
                      </a:endParaRPr>
                    </a:p>
                  </a:txBody>
                  <a:tcPr marL="45720" marR="45720"/>
                </a:tc>
                <a:tc hMerge="1">
                  <a:txBody>
                    <a:bodyPr/>
                    <a:lstStyle/>
                    <a:p>
                      <a:endParaRPr lang="en-US"/>
                    </a:p>
                  </a:txBody>
                  <a:tcPr/>
                </a:tc>
                <a:extLst>
                  <a:ext uri="{0D108BD9-81ED-4DB2-BD59-A6C34878D82A}">
                    <a16:rowId xmlns:a16="http://schemas.microsoft.com/office/drawing/2014/main" val="3299440022"/>
                  </a:ext>
                </a:extLst>
              </a:tr>
              <a:tr h="269076">
                <a:tc>
                  <a:txBody>
                    <a:bodyPr/>
                    <a:lstStyle/>
                    <a:p>
                      <a:pPr algn="ctr"/>
                      <a:r>
                        <a:rPr lang="en-US" sz="1600" b="0" i="0" dirty="0">
                          <a:solidFill>
                            <a:srgbClr val="000000"/>
                          </a:solidFill>
                          <a:latin typeface="Montserrat Medium" pitchFamily="2" charset="77"/>
                        </a:rPr>
                        <a:t>8</a:t>
                      </a:r>
                      <a:endParaRPr lang="en-CA" sz="1600" b="0" i="0" dirty="0">
                        <a:solidFill>
                          <a:srgbClr val="000000"/>
                        </a:solidFill>
                        <a:latin typeface="Montserrat Medium" pitchFamily="2" charset="77"/>
                      </a:endParaRPr>
                    </a:p>
                  </a:txBody>
                  <a:tcPr marL="45720" marR="45720"/>
                </a:tc>
                <a:tc gridSpan="2">
                  <a:txBody>
                    <a:bodyPr/>
                    <a:lstStyle/>
                    <a:p>
                      <a:r>
                        <a:rPr lang="en-US" sz="1600" b="1" dirty="0">
                          <a:latin typeface="Roboto Condensed Light" panose="02000000000000000000" pitchFamily="2" charset="0"/>
                          <a:ea typeface="Roboto Condensed Light" panose="02000000000000000000" pitchFamily="2" charset="0"/>
                        </a:rPr>
                        <a:t>Appendices</a:t>
                      </a:r>
                    </a:p>
                  </a:txBody>
                  <a:tcPr marL="45720" marR="45720"/>
                </a:tc>
                <a:tc hMerge="1">
                  <a:txBody>
                    <a:bodyPr/>
                    <a:lstStyle/>
                    <a:p>
                      <a:endParaRPr lang="en-US"/>
                    </a:p>
                  </a:txBody>
                  <a:tcPr/>
                </a:tc>
                <a:extLst>
                  <a:ext uri="{0D108BD9-81ED-4DB2-BD59-A6C34878D82A}">
                    <a16:rowId xmlns:a16="http://schemas.microsoft.com/office/drawing/2014/main" val="2344494525"/>
                  </a:ext>
                </a:extLst>
              </a:tr>
              <a:tr h="758305">
                <a:tc>
                  <a:txBody>
                    <a:bodyPr/>
                    <a:lstStyle/>
                    <a:p>
                      <a:pPr algn="ctr"/>
                      <a:endParaRPr lang="en-CA" sz="1600" b="0" i="0" dirty="0">
                        <a:solidFill>
                          <a:srgbClr val="000000"/>
                        </a:solidFill>
                        <a:latin typeface="Montserrat Medium" pitchFamily="2" charset="77"/>
                      </a:endParaRPr>
                    </a:p>
                  </a:txBody>
                  <a:tcPr marL="45720" marR="45720"/>
                </a:tc>
                <a:tc>
                  <a:txBody>
                    <a:bodyPr/>
                    <a:lstStyle/>
                    <a:p>
                      <a:pPr marL="285750" indent="-285750">
                        <a:buFont typeface="Arial" panose="020B0604020202020204" pitchFamily="34" charset="0"/>
                        <a:buChar char="•"/>
                      </a:pPr>
                      <a:r>
                        <a:rPr lang="en-US" sz="1400" dirty="0">
                          <a:solidFill>
                            <a:srgbClr val="000000"/>
                          </a:solidFill>
                          <a:latin typeface="Roboto Condensed Light" panose="02000000000000000000" pitchFamily="2" charset="0"/>
                          <a:ea typeface="Roboto Condensed Light" panose="02000000000000000000" pitchFamily="2" charset="0"/>
                          <a:hlinkClick r:id="rId10" action="ppaction://hlinksldjump"/>
                        </a:rPr>
                        <a:t>Supporting Research</a:t>
                      </a:r>
                      <a:endParaRPr lang="en-US" sz="1400" dirty="0">
                        <a:solidFill>
                          <a:srgbClr val="000000"/>
                        </a:solidFill>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en-US" sz="1400" dirty="0">
                          <a:solidFill>
                            <a:srgbClr val="000000"/>
                          </a:solidFill>
                          <a:latin typeface="Roboto Condensed Light" panose="02000000000000000000" pitchFamily="2" charset="0"/>
                          <a:ea typeface="Roboto Condensed Light" panose="02000000000000000000" pitchFamily="2" charset="0"/>
                          <a:hlinkClick r:id="rId11" action="ppaction://hlinksldjump"/>
                        </a:rPr>
                        <a:t>Understanding Agile Scrum Practices and Ceremonies</a:t>
                      </a:r>
                      <a:endParaRPr lang="en-US" sz="1400" dirty="0">
                        <a:solidFill>
                          <a:srgbClr val="000000"/>
                        </a:solidFill>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en-US" sz="1400" dirty="0">
                          <a:solidFill>
                            <a:srgbClr val="000000"/>
                          </a:solidFill>
                          <a:latin typeface="Roboto Condensed Light" panose="02000000000000000000" pitchFamily="2" charset="0"/>
                          <a:ea typeface="Roboto Condensed Light" panose="02000000000000000000" pitchFamily="2" charset="0"/>
                          <a:hlinkClick r:id="rId12" action="ppaction://hlinksldjump"/>
                        </a:rPr>
                        <a:t>Improving Product Management</a:t>
                      </a:r>
                      <a:endParaRPr lang="en-US" sz="1400" dirty="0">
                        <a:solidFill>
                          <a:srgbClr val="000000"/>
                        </a:solidFill>
                        <a:latin typeface="Roboto Condensed Light" panose="02000000000000000000" pitchFamily="2" charset="0"/>
                        <a:ea typeface="Roboto Condensed Light" panose="02000000000000000000" pitchFamily="2" charset="0"/>
                      </a:endParaRPr>
                    </a:p>
                  </a:txBody>
                  <a:tcPr marL="45720" marR="45720"/>
                </a:tc>
                <a:tc>
                  <a:txBody>
                    <a:bodyPr/>
                    <a:lstStyle/>
                    <a:p>
                      <a:pPr marL="285750" indent="-285750">
                        <a:buFont typeface="Arial" panose="020B0604020202020204" pitchFamily="34" charset="0"/>
                        <a:buChar char="•"/>
                      </a:pPr>
                      <a:r>
                        <a:rPr lang="en-US" sz="1400" dirty="0">
                          <a:solidFill>
                            <a:srgbClr val="000000"/>
                          </a:solidFill>
                          <a:latin typeface="Roboto Condensed Light" panose="02000000000000000000" pitchFamily="2" charset="0"/>
                          <a:ea typeface="Roboto Condensed Light" panose="02000000000000000000" pitchFamily="2" charset="0"/>
                          <a:hlinkClick r:id="rId13" action="ppaction://hlinksldjump"/>
                        </a:rPr>
                        <a:t>How Funding Changes When Applying Product Thinking</a:t>
                      </a:r>
                      <a:endParaRPr lang="en-US" sz="1400" dirty="0">
                        <a:solidFill>
                          <a:srgbClr val="000000"/>
                        </a:solidFill>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en-US" sz="1400" dirty="0">
                          <a:solidFill>
                            <a:srgbClr val="000000"/>
                          </a:solidFill>
                          <a:latin typeface="Roboto Condensed Light" panose="02000000000000000000" pitchFamily="2" charset="0"/>
                          <a:ea typeface="Roboto Condensed Light" panose="02000000000000000000" pitchFamily="2" charset="0"/>
                          <a:hlinkClick r:id="rId14" action="ppaction://hlinksldjump"/>
                        </a:rPr>
                        <a:t>SDLC Transformation Steps</a:t>
                      </a:r>
                      <a:endParaRPr lang="en-US" sz="1400" dirty="0">
                        <a:solidFill>
                          <a:srgbClr val="000000"/>
                        </a:solidFill>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en-US" sz="1400" dirty="0">
                          <a:solidFill>
                            <a:srgbClr val="000000"/>
                          </a:solidFill>
                          <a:latin typeface="Roboto Condensed Light" panose="02000000000000000000" pitchFamily="2" charset="0"/>
                          <a:ea typeface="Roboto Condensed Light" panose="02000000000000000000" pitchFamily="2" charset="0"/>
                          <a:hlinkClick r:id="rId15" action="ppaction://hlinksldjump"/>
                        </a:rPr>
                        <a:t>About Info-Tech</a:t>
                      </a:r>
                      <a:endParaRPr lang="en-CA" sz="1400" dirty="0">
                        <a:solidFill>
                          <a:srgbClr val="000000"/>
                        </a:solidFill>
                        <a:latin typeface="Roboto Condensed Light" panose="02000000000000000000" pitchFamily="2" charset="0"/>
                        <a:ea typeface="Roboto Condensed Light" panose="02000000000000000000" pitchFamily="2" charset="0"/>
                      </a:endParaRPr>
                    </a:p>
                  </a:txBody>
                  <a:tcPr marL="45720" marR="45720"/>
                </a:tc>
                <a:extLst>
                  <a:ext uri="{0D108BD9-81ED-4DB2-BD59-A6C34878D82A}">
                    <a16:rowId xmlns:a16="http://schemas.microsoft.com/office/drawing/2014/main" val="3763776704"/>
                  </a:ext>
                </a:extLst>
              </a:tr>
            </a:tbl>
          </a:graphicData>
        </a:graphic>
      </p:graphicFrame>
    </p:spTree>
    <p:extLst>
      <p:ext uri="{BB962C8B-B14F-4D97-AF65-F5344CB8AC3E}">
        <p14:creationId xmlns:p14="http://schemas.microsoft.com/office/powerpoint/2010/main" val="2538328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77363" y="530021"/>
            <a:ext cx="7461712" cy="1130188"/>
          </a:xfrm>
        </p:spPr>
        <p:txBody>
          <a:bodyPr/>
          <a:lstStyle/>
          <a:p>
            <a:r>
              <a:rPr lang="en-US" dirty="0"/>
              <a:t>Recognize the different product owner perspectives</a:t>
            </a:r>
          </a:p>
        </p:txBody>
      </p:sp>
      <p:sp>
        <p:nvSpPr>
          <p:cNvPr id="2" name="Text Placeholder 1">
            <a:extLst>
              <a:ext uri="{FF2B5EF4-FFF2-40B4-BE49-F238E27FC236}">
                <a16:creationId xmlns:a16="http://schemas.microsoft.com/office/drawing/2014/main" id="{6F867B11-4235-2B1C-A7EA-DDADA334E68B}"/>
              </a:ext>
            </a:extLst>
          </p:cNvPr>
          <p:cNvSpPr>
            <a:spLocks noGrp="1"/>
          </p:cNvSpPr>
          <p:nvPr>
            <p:ph type="body" sz="quarter" idx="14"/>
          </p:nvPr>
        </p:nvSpPr>
        <p:spPr/>
        <p:txBody>
          <a:bodyPr/>
          <a:lstStyle/>
          <a:p>
            <a:r>
              <a:rPr lang="en-US" dirty="0"/>
              <a:t>“A product owner in its most beneficial form acts like an entrepreneur, like a mini CEO. The product owner is someone who really ‘owns’ the product.”</a:t>
            </a:r>
          </a:p>
          <a:p>
            <a:r>
              <a:rPr lang="en-US" sz="1600" dirty="0"/>
              <a:t>– Robbin Schuurman, </a:t>
            </a:r>
            <a:br>
              <a:rPr lang="en-US" sz="1600" dirty="0"/>
            </a:br>
            <a:r>
              <a:rPr lang="en-US" sz="1600" dirty="0"/>
              <a:t>Scrum, 2017</a:t>
            </a:r>
          </a:p>
        </p:txBody>
      </p:sp>
      <p:graphicFrame>
        <p:nvGraphicFramePr>
          <p:cNvPr id="10" name="Diagram 9">
            <a:extLst>
              <a:ext uri="{FF2B5EF4-FFF2-40B4-BE49-F238E27FC236}">
                <a16:creationId xmlns:a16="http://schemas.microsoft.com/office/drawing/2014/main" id="{BACEA2A9-4A55-483B-AFC8-4C74FFBCC502}"/>
              </a:ext>
            </a:extLst>
          </p:cNvPr>
          <p:cNvGraphicFramePr/>
          <p:nvPr>
            <p:extLst>
              <p:ext uri="{D42A27DB-BD31-4B8C-83A1-F6EECF244321}">
                <p14:modId xmlns:p14="http://schemas.microsoft.com/office/powerpoint/2010/main" val="1503174346"/>
              </p:ext>
            </p:extLst>
          </p:nvPr>
        </p:nvGraphicFramePr>
        <p:xfrm>
          <a:off x="1988146" y="1787938"/>
          <a:ext cx="4240145" cy="4110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6651C88B-329A-40BF-AC19-9D920BF051C8}"/>
              </a:ext>
            </a:extLst>
          </p:cNvPr>
          <p:cNvGrpSpPr/>
          <p:nvPr/>
        </p:nvGrpSpPr>
        <p:grpSpPr>
          <a:xfrm>
            <a:off x="377364" y="6026492"/>
            <a:ext cx="7461711" cy="682753"/>
            <a:chOff x="402782" y="5534872"/>
            <a:chExt cx="8148508" cy="682753"/>
          </a:xfrm>
        </p:grpSpPr>
        <p:sp>
          <p:nvSpPr>
            <p:cNvPr id="12" name="Rectangle 97">
              <a:extLst>
                <a:ext uri="{FF2B5EF4-FFF2-40B4-BE49-F238E27FC236}">
                  <a16:creationId xmlns:a16="http://schemas.microsoft.com/office/drawing/2014/main" id="{1B493D43-0D3F-4B14-953C-9FC2F95D7E76}"/>
                </a:ext>
              </a:extLst>
            </p:cNvPr>
            <p:cNvSpPr/>
            <p:nvPr/>
          </p:nvSpPr>
          <p:spPr>
            <a:xfrm>
              <a:off x="1672978" y="5534872"/>
              <a:ext cx="6878312" cy="682752"/>
            </a:xfrm>
            <a:prstGeom prst="rect">
              <a:avLst/>
            </a:prstGeom>
            <a:solidFill>
              <a:schemeClr val="bg1">
                <a:lumMod val="95000"/>
              </a:schemeClr>
            </a:solidFill>
            <a:ln w="12700">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fontAlgn="base">
                <a:spcBef>
                  <a:spcPct val="0"/>
                </a:spcBef>
                <a:spcAft>
                  <a:spcPct val="0"/>
                </a:spcAft>
              </a:pPr>
              <a:r>
                <a:rPr lang="en-CA" sz="1200" dirty="0">
                  <a:solidFill>
                    <a:srgbClr val="333333"/>
                  </a:solidFill>
                  <a:latin typeface="Roboto Condensed Light" panose="02000000000000000000" pitchFamily="2" charset="0"/>
                  <a:ea typeface="Roboto Condensed Light" panose="02000000000000000000" pitchFamily="2" charset="0"/>
                </a:rPr>
                <a:t>Product owners must translate needs and constraints from their perspective into the language of their audience. Kathy Borneman</a:t>
              </a:r>
              <a:r>
                <a:rPr lang="en-US" sz="1200" dirty="0">
                  <a:solidFill>
                    <a:srgbClr val="333333"/>
                  </a:solidFill>
                  <a:latin typeface="Roboto Condensed Light" panose="02000000000000000000" pitchFamily="2" charset="0"/>
                  <a:ea typeface="Roboto Condensed Light" panose="02000000000000000000" pitchFamily="2" charset="0"/>
                </a:rPr>
                <a:t>, Digital Product Owner at SunTrust Bank,</a:t>
              </a:r>
              <a:r>
                <a:rPr lang="en-CA" sz="1200" dirty="0">
                  <a:solidFill>
                    <a:srgbClr val="333333"/>
                  </a:solidFill>
                  <a:latin typeface="Roboto Condensed Light" panose="02000000000000000000" pitchFamily="2" charset="0"/>
                  <a:ea typeface="Roboto Condensed Light" panose="02000000000000000000" pitchFamily="2" charset="0"/>
                </a:rPr>
                <a:t> noted the challenges of finding a common language between lines of business and IT (e.g. what is a unit?).</a:t>
              </a:r>
            </a:p>
          </p:txBody>
        </p:sp>
        <p:pic>
          <p:nvPicPr>
            <p:cNvPr id="13" name="Picture 12">
              <a:extLst>
                <a:ext uri="{FF2B5EF4-FFF2-40B4-BE49-F238E27FC236}">
                  <a16:creationId xmlns:a16="http://schemas.microsoft.com/office/drawing/2014/main" id="{FAAF8903-5898-4ED5-BC18-8E6A57C7889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2782" y="5534872"/>
              <a:ext cx="1615443" cy="682753"/>
            </a:xfrm>
            <a:prstGeom prst="rect">
              <a:avLst/>
            </a:prstGeom>
          </p:spPr>
        </p:pic>
      </p:grpSp>
    </p:spTree>
    <p:extLst>
      <p:ext uri="{BB962C8B-B14F-4D97-AF65-F5344CB8AC3E}">
        <p14:creationId xmlns:p14="http://schemas.microsoft.com/office/powerpoint/2010/main" val="326385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D49266-72CA-084A-BF10-99D892BF40B9}"/>
              </a:ext>
            </a:extLst>
          </p:cNvPr>
          <p:cNvSpPr>
            <a:spLocks noGrp="1"/>
          </p:cNvSpPr>
          <p:nvPr>
            <p:ph type="title"/>
          </p:nvPr>
        </p:nvSpPr>
        <p:spPr/>
        <p:txBody>
          <a:bodyPr/>
          <a:lstStyle/>
          <a:p>
            <a:r>
              <a:rPr lang="en-US" dirty="0"/>
              <a:t>Define product management to match your culture and customers</a:t>
            </a:r>
          </a:p>
        </p:txBody>
      </p:sp>
      <p:sp>
        <p:nvSpPr>
          <p:cNvPr id="5" name="Text Placeholder 4">
            <a:extLst>
              <a:ext uri="{FF2B5EF4-FFF2-40B4-BE49-F238E27FC236}">
                <a16:creationId xmlns:a16="http://schemas.microsoft.com/office/drawing/2014/main" id="{4AFDAAA5-009C-0047-98D2-E682C9F439BD}"/>
              </a:ext>
            </a:extLst>
          </p:cNvPr>
          <p:cNvSpPr>
            <a:spLocks noGrp="1"/>
          </p:cNvSpPr>
          <p:nvPr>
            <p:ph type="body" sz="quarter" idx="4294967295"/>
          </p:nvPr>
        </p:nvSpPr>
        <p:spPr>
          <a:xfrm>
            <a:off x="368301" y="1738313"/>
            <a:ext cx="3889374" cy="455612"/>
          </a:xfrm>
          <a:prstGeom prst="rect">
            <a:avLst/>
          </a:prstGeom>
        </p:spPr>
        <p:txBody>
          <a:bodyPr lIns="0" tIns="0" rIns="0" bIns="0" anchor="b">
            <a:noAutofit/>
          </a:bodyPr>
          <a:lstStyle/>
          <a:p>
            <a:pPr marL="0" indent="0">
              <a:spcAft>
                <a:spcPts val="1200"/>
              </a:spcAft>
              <a:buNone/>
            </a:pPr>
            <a:r>
              <a:rPr lang="en-US" sz="1600" b="1" dirty="0">
                <a:solidFill>
                  <a:srgbClr val="2576B7"/>
                </a:solidFill>
                <a:latin typeface="Montserrat SemiBold" panose="020B0604020202020204" charset="0"/>
              </a:rPr>
              <a:t>Characteristics of a discrete product:</a:t>
            </a:r>
          </a:p>
        </p:txBody>
      </p:sp>
      <p:sp>
        <p:nvSpPr>
          <p:cNvPr id="6" name="Text Placeholder 3">
            <a:extLst>
              <a:ext uri="{FF2B5EF4-FFF2-40B4-BE49-F238E27FC236}">
                <a16:creationId xmlns:a16="http://schemas.microsoft.com/office/drawing/2014/main" id="{1FB9FDC5-90BD-4C4D-8646-E0E9CEDC8495}"/>
              </a:ext>
            </a:extLst>
          </p:cNvPr>
          <p:cNvSpPr txBox="1">
            <a:spLocks/>
          </p:cNvSpPr>
          <p:nvPr/>
        </p:nvSpPr>
        <p:spPr>
          <a:xfrm>
            <a:off x="383858" y="2300163"/>
            <a:ext cx="3889374" cy="3725668"/>
          </a:xfrm>
          <a:prstGeom prst="rect">
            <a:avLst/>
          </a:prstGeom>
        </p:spPr>
        <p:txBody>
          <a:bodyPr lIns="0" tIns="0" rIns="0" bIns="0"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0"/>
              </a:spcBef>
              <a:spcAft>
                <a:spcPts val="1200"/>
              </a:spcAft>
            </a:pPr>
            <a:r>
              <a:rPr lang="en-US" sz="1800" dirty="0">
                <a:latin typeface="Roboto Condensed Light" panose="020B0604020202020204" charset="0"/>
              </a:rPr>
              <a:t>Has end users or consumers</a:t>
            </a:r>
          </a:p>
          <a:p>
            <a:pPr marL="171450" indent="-171450">
              <a:lnSpc>
                <a:spcPct val="100000"/>
              </a:lnSpc>
              <a:spcBef>
                <a:spcPts val="0"/>
              </a:spcBef>
              <a:spcAft>
                <a:spcPts val="1200"/>
              </a:spcAft>
            </a:pPr>
            <a:r>
              <a:rPr lang="en-US" sz="1800" dirty="0">
                <a:latin typeface="Roboto Condensed Light" panose="020B0604020202020204" charset="0"/>
              </a:rPr>
              <a:t>Delivers quantifiable value</a:t>
            </a:r>
          </a:p>
          <a:p>
            <a:pPr marL="171450" indent="-171450">
              <a:lnSpc>
                <a:spcPct val="100000"/>
              </a:lnSpc>
              <a:spcBef>
                <a:spcPts val="0"/>
              </a:spcBef>
              <a:spcAft>
                <a:spcPts val="1200"/>
              </a:spcAft>
            </a:pPr>
            <a:r>
              <a:rPr lang="en-US" sz="1800" dirty="0">
                <a:latin typeface="Roboto Condensed Light" panose="020B0604020202020204" charset="0"/>
              </a:rPr>
              <a:t>Evolves or changes over time</a:t>
            </a:r>
          </a:p>
          <a:p>
            <a:pPr marL="171450" indent="-171450">
              <a:lnSpc>
                <a:spcPct val="100000"/>
              </a:lnSpc>
              <a:spcBef>
                <a:spcPts val="0"/>
              </a:spcBef>
              <a:spcAft>
                <a:spcPts val="1200"/>
              </a:spcAft>
            </a:pPr>
            <a:r>
              <a:rPr lang="en-US" sz="1800" dirty="0">
                <a:latin typeface="Roboto Condensed Light" panose="020B0604020202020204" charset="0"/>
              </a:rPr>
              <a:t>Has predictable delivery</a:t>
            </a:r>
          </a:p>
          <a:p>
            <a:pPr marL="171450" indent="-171450">
              <a:lnSpc>
                <a:spcPct val="100000"/>
              </a:lnSpc>
              <a:spcBef>
                <a:spcPts val="0"/>
              </a:spcBef>
              <a:spcAft>
                <a:spcPts val="1200"/>
              </a:spcAft>
            </a:pPr>
            <a:r>
              <a:rPr lang="en-US" sz="1800" dirty="0">
                <a:latin typeface="Roboto Condensed Light" panose="020B0604020202020204" charset="0"/>
              </a:rPr>
              <a:t>Has definable boundaries</a:t>
            </a:r>
          </a:p>
          <a:p>
            <a:pPr marL="171450" indent="-171450">
              <a:lnSpc>
                <a:spcPct val="100000"/>
              </a:lnSpc>
              <a:spcBef>
                <a:spcPts val="0"/>
              </a:spcBef>
              <a:spcAft>
                <a:spcPts val="1200"/>
              </a:spcAft>
            </a:pPr>
            <a:r>
              <a:rPr lang="en-US" sz="1800" dirty="0">
                <a:latin typeface="Roboto Condensed Light" panose="020B0604020202020204" charset="0"/>
              </a:rPr>
              <a:t>Has a cost to produce and operate</a:t>
            </a:r>
          </a:p>
        </p:txBody>
      </p:sp>
      <p:sp>
        <p:nvSpPr>
          <p:cNvPr id="7" name="Rectangle 6">
            <a:extLst>
              <a:ext uri="{FF2B5EF4-FFF2-40B4-BE49-F238E27FC236}">
                <a16:creationId xmlns:a16="http://schemas.microsoft.com/office/drawing/2014/main" id="{FB30F388-AA47-D849-A185-BB33A7A09307}"/>
              </a:ext>
            </a:extLst>
          </p:cNvPr>
          <p:cNvSpPr/>
          <p:nvPr/>
        </p:nvSpPr>
        <p:spPr>
          <a:xfrm>
            <a:off x="371475" y="6009256"/>
            <a:ext cx="115236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8" name="Text Placeholder 3">
            <a:extLst>
              <a:ext uri="{FF2B5EF4-FFF2-40B4-BE49-F238E27FC236}">
                <a16:creationId xmlns:a16="http://schemas.microsoft.com/office/drawing/2014/main" id="{C21B5B9E-2C53-48C9-A1C0-5093BCE8DCE5}"/>
              </a:ext>
            </a:extLst>
          </p:cNvPr>
          <p:cNvSpPr txBox="1">
            <a:spLocks/>
          </p:cNvSpPr>
          <p:nvPr/>
        </p:nvSpPr>
        <p:spPr>
          <a:xfrm>
            <a:off x="4611092" y="2291876"/>
            <a:ext cx="4261306" cy="3725668"/>
          </a:xfrm>
          <a:prstGeom prst="rect">
            <a:avLst/>
          </a:prstGeom>
        </p:spPr>
        <p:txBody>
          <a:bodyPr lIns="0" tIns="0" rIns="0" bIns="0"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0"/>
              </a:spcBef>
              <a:spcAft>
                <a:spcPts val="1200"/>
              </a:spcAft>
            </a:pPr>
            <a:r>
              <a:rPr lang="en-US" sz="1800" dirty="0">
                <a:latin typeface="Roboto Condensed Light" panose="020B0604020202020204" charset="0"/>
              </a:rPr>
              <a:t>Individual features</a:t>
            </a:r>
          </a:p>
          <a:p>
            <a:pPr marL="171450" indent="-171450">
              <a:lnSpc>
                <a:spcPct val="100000"/>
              </a:lnSpc>
              <a:spcBef>
                <a:spcPts val="0"/>
              </a:spcBef>
              <a:spcAft>
                <a:spcPts val="1200"/>
              </a:spcAft>
            </a:pPr>
            <a:r>
              <a:rPr lang="en-US" sz="1800" dirty="0">
                <a:latin typeface="Roboto Condensed Light" panose="020B0604020202020204" charset="0"/>
              </a:rPr>
              <a:t>Transactions</a:t>
            </a:r>
          </a:p>
          <a:p>
            <a:pPr marL="171450" indent="-171450">
              <a:lnSpc>
                <a:spcPct val="100000"/>
              </a:lnSpc>
              <a:spcBef>
                <a:spcPts val="0"/>
              </a:spcBef>
              <a:spcAft>
                <a:spcPts val="1200"/>
              </a:spcAft>
            </a:pPr>
            <a:r>
              <a:rPr lang="en-US" sz="1800" dirty="0">
                <a:latin typeface="Roboto Condensed Light" panose="020B0604020202020204" charset="0"/>
              </a:rPr>
              <a:t>Unstructured data</a:t>
            </a:r>
          </a:p>
          <a:p>
            <a:pPr marL="171450" indent="-171450">
              <a:lnSpc>
                <a:spcPct val="100000"/>
              </a:lnSpc>
              <a:spcBef>
                <a:spcPts val="0"/>
              </a:spcBef>
              <a:spcAft>
                <a:spcPts val="1200"/>
              </a:spcAft>
            </a:pPr>
            <a:r>
              <a:rPr lang="en-US" sz="1800" dirty="0">
                <a:latin typeface="Roboto Condensed Light" panose="020B0604020202020204" charset="0"/>
              </a:rPr>
              <a:t>One-time solutions</a:t>
            </a:r>
          </a:p>
          <a:p>
            <a:pPr marL="171450" indent="-171450">
              <a:lnSpc>
                <a:spcPct val="100000"/>
              </a:lnSpc>
              <a:spcBef>
                <a:spcPts val="0"/>
              </a:spcBef>
              <a:spcAft>
                <a:spcPts val="1200"/>
              </a:spcAft>
            </a:pPr>
            <a:r>
              <a:rPr lang="en-US" sz="1800" dirty="0">
                <a:latin typeface="Roboto Condensed Light" panose="020B0604020202020204" charset="0"/>
              </a:rPr>
              <a:t>Non-repeatable processes</a:t>
            </a:r>
          </a:p>
          <a:p>
            <a:pPr marL="171450" indent="-171450">
              <a:lnSpc>
                <a:spcPct val="100000"/>
              </a:lnSpc>
              <a:spcBef>
                <a:spcPts val="0"/>
              </a:spcBef>
              <a:spcAft>
                <a:spcPts val="1200"/>
              </a:spcAft>
            </a:pPr>
            <a:r>
              <a:rPr lang="en-US" sz="1800" dirty="0">
                <a:latin typeface="Roboto Condensed Light" panose="020B0604020202020204" charset="0"/>
              </a:rPr>
              <a:t>Solutions that have no users or consumers</a:t>
            </a:r>
          </a:p>
          <a:p>
            <a:pPr marL="171450" indent="-171450">
              <a:lnSpc>
                <a:spcPct val="100000"/>
              </a:lnSpc>
              <a:spcBef>
                <a:spcPts val="0"/>
              </a:spcBef>
              <a:spcAft>
                <a:spcPts val="1200"/>
              </a:spcAft>
            </a:pPr>
            <a:r>
              <a:rPr lang="en-US" sz="1800" dirty="0">
                <a:latin typeface="Roboto Condensed Light" panose="020B0604020202020204" charset="0"/>
              </a:rPr>
              <a:t>People or teams</a:t>
            </a:r>
          </a:p>
        </p:txBody>
      </p:sp>
      <p:sp>
        <p:nvSpPr>
          <p:cNvPr id="9" name="Text Placeholder 4">
            <a:extLst>
              <a:ext uri="{FF2B5EF4-FFF2-40B4-BE49-F238E27FC236}">
                <a16:creationId xmlns:a16="http://schemas.microsoft.com/office/drawing/2014/main" id="{6A54C5F3-0AF6-4938-950D-E910B92FDB22}"/>
              </a:ext>
            </a:extLst>
          </p:cNvPr>
          <p:cNvSpPr txBox="1">
            <a:spLocks/>
          </p:cNvSpPr>
          <p:nvPr/>
        </p:nvSpPr>
        <p:spPr>
          <a:xfrm>
            <a:off x="4611092" y="1691705"/>
            <a:ext cx="4494808" cy="473616"/>
          </a:xfrm>
          <a:prstGeom prst="rect">
            <a:avLst/>
          </a:prstGeom>
        </p:spPr>
        <p:txBody>
          <a:bodyPr lIns="0" tIns="0" rIns="0" bIns="0" anchor="b">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1200"/>
              </a:spcAft>
            </a:pPr>
            <a:r>
              <a:rPr lang="en-US" b="1" dirty="0">
                <a:latin typeface="Montserrat SemiBold" panose="020B0604020202020204" charset="0"/>
              </a:rPr>
              <a:t>What does not need product ownership?</a:t>
            </a:r>
          </a:p>
        </p:txBody>
      </p:sp>
      <p:sp>
        <p:nvSpPr>
          <p:cNvPr id="11" name="Text Placeholder 5">
            <a:extLst>
              <a:ext uri="{FF2B5EF4-FFF2-40B4-BE49-F238E27FC236}">
                <a16:creationId xmlns:a16="http://schemas.microsoft.com/office/drawing/2014/main" id="{B93F50D0-CDBD-4BF1-9AAB-5EA7DBD7437C}"/>
              </a:ext>
            </a:extLst>
          </p:cNvPr>
          <p:cNvSpPr txBox="1">
            <a:spLocks/>
          </p:cNvSpPr>
          <p:nvPr/>
        </p:nvSpPr>
        <p:spPr>
          <a:xfrm>
            <a:off x="8977312" y="5137905"/>
            <a:ext cx="3102927" cy="795470"/>
          </a:xfrm>
          <a:prstGeom prst="rect">
            <a:avLst/>
          </a:prstGeom>
          <a:solidFill>
            <a:schemeClr val="bg1">
              <a:lumMod val="95000"/>
            </a:schemeClr>
          </a:solidFill>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SzPct val="100000"/>
              <a:buNone/>
            </a:pPr>
            <a:r>
              <a:rPr lang="en-US" sz="1400" dirty="0">
                <a:solidFill>
                  <a:srgbClr val="333333"/>
                </a:solidFill>
                <a:latin typeface="Roboto Condensed Light" panose="02000000000000000000" pitchFamily="2" charset="0"/>
                <a:ea typeface="Roboto Condensed Light" panose="02000000000000000000" pitchFamily="2" charset="0"/>
              </a:rPr>
              <a:t>Need help defining your products or services? Download our blueprint </a:t>
            </a:r>
            <a:br>
              <a:rPr lang="en-US" sz="1400" dirty="0">
                <a:solidFill>
                  <a:srgbClr val="333333"/>
                </a:solidFill>
                <a:latin typeface="Roboto Condensed Light" panose="02000000000000000000" pitchFamily="2" charset="0"/>
                <a:ea typeface="Roboto Condensed Light" panose="02000000000000000000" pitchFamily="2" charset="0"/>
              </a:rPr>
            </a:br>
            <a:r>
              <a:rPr lang="en-US" sz="1400" i="1" dirty="0">
                <a:latin typeface="Roboto Condensed Light" panose="02000000000000000000" pitchFamily="2" charset="0"/>
                <a:ea typeface="Roboto Condensed Light" panose="02000000000000000000" pitchFamily="2" charset="0"/>
                <a:hlinkClick r:id="rId3"/>
              </a:rPr>
              <a:t>Make the Case for Product Delivery</a:t>
            </a:r>
            <a:r>
              <a:rPr lang="en-US" sz="1400" i="1" dirty="0">
                <a:latin typeface="Roboto Condensed Light" panose="02000000000000000000" pitchFamily="2" charset="0"/>
                <a:ea typeface="Roboto Condensed Light" panose="02000000000000000000" pitchFamily="2" charset="0"/>
              </a:rPr>
              <a:t>.</a:t>
            </a:r>
            <a:endParaRPr lang="en-US" sz="1400" i="1" dirty="0">
              <a:solidFill>
                <a:srgbClr val="333333"/>
              </a:solidFill>
              <a:latin typeface="Roboto Condensed Light" panose="02000000000000000000" pitchFamily="2" charset="0"/>
              <a:ea typeface="Roboto Condensed Light" panose="02000000000000000000" pitchFamily="2" charset="0"/>
            </a:endParaRPr>
          </a:p>
        </p:txBody>
      </p:sp>
      <p:pic>
        <p:nvPicPr>
          <p:cNvPr id="3" name="Picture 2" descr="A picture containing wheel&#10;&#10;Description automatically generated">
            <a:extLst>
              <a:ext uri="{FF2B5EF4-FFF2-40B4-BE49-F238E27FC236}">
                <a16:creationId xmlns:a16="http://schemas.microsoft.com/office/drawing/2014/main" id="{4FED4F1E-2C1B-4E47-AD1D-1FE5F4C2E3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8991215" y="1743420"/>
            <a:ext cx="3000759" cy="3394485"/>
          </a:xfrm>
          <a:prstGeom prst="rect">
            <a:avLst/>
          </a:prstGeom>
        </p:spPr>
      </p:pic>
    </p:spTree>
    <p:extLst>
      <p:ext uri="{BB962C8B-B14F-4D97-AF65-F5344CB8AC3E}">
        <p14:creationId xmlns:p14="http://schemas.microsoft.com/office/powerpoint/2010/main" val="431752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D49266-72CA-084A-BF10-99D892BF40B9}"/>
              </a:ext>
            </a:extLst>
          </p:cNvPr>
          <p:cNvSpPr>
            <a:spLocks noGrp="1"/>
          </p:cNvSpPr>
          <p:nvPr>
            <p:ph type="title"/>
          </p:nvPr>
        </p:nvSpPr>
        <p:spPr/>
        <p:txBody>
          <a:bodyPr/>
          <a:lstStyle/>
          <a:p>
            <a:r>
              <a:rPr lang="en-US" dirty="0"/>
              <a:t>Implement the Info-Tech product owner capability model</a:t>
            </a:r>
          </a:p>
        </p:txBody>
      </p:sp>
      <p:sp>
        <p:nvSpPr>
          <p:cNvPr id="6" name="Text Placeholder 3">
            <a:extLst>
              <a:ext uri="{FF2B5EF4-FFF2-40B4-BE49-F238E27FC236}">
                <a16:creationId xmlns:a16="http://schemas.microsoft.com/office/drawing/2014/main" id="{1FB9FDC5-90BD-4C4D-8646-E0E9CEDC8495}"/>
              </a:ext>
            </a:extLst>
          </p:cNvPr>
          <p:cNvSpPr txBox="1">
            <a:spLocks/>
          </p:cNvSpPr>
          <p:nvPr/>
        </p:nvSpPr>
        <p:spPr>
          <a:xfrm>
            <a:off x="346376" y="5742988"/>
            <a:ext cx="11185224" cy="774317"/>
          </a:xfrm>
          <a:prstGeom prst="rect">
            <a:avLst/>
          </a:prstGeom>
        </p:spPr>
        <p:txBody>
          <a:bodyPr lIns="0" tIns="0" rIns="0" bIns="0"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None/>
            </a:pPr>
            <a:r>
              <a:rPr lang="en-US" sz="1600" dirty="0">
                <a:solidFill>
                  <a:srgbClr val="494949"/>
                </a:solidFill>
                <a:latin typeface="Roboto Condensed Light" panose="020B0604020202020204" charset="0"/>
              </a:rPr>
              <a:t>Unfortunately, most product owners operate with an incomplete knowledge of the skills and capabilities needed to perform the role. Common gaps include focusing only on product backlogs, acting as a proxy for product decisions, and ignoring the need for key performance indicators (KPIs) and analytics in both planning and value realization.</a:t>
            </a:r>
          </a:p>
        </p:txBody>
      </p:sp>
      <p:pic>
        <p:nvPicPr>
          <p:cNvPr id="15" name="Picture 14">
            <a:extLst>
              <a:ext uri="{FF2B5EF4-FFF2-40B4-BE49-F238E27FC236}">
                <a16:creationId xmlns:a16="http://schemas.microsoft.com/office/drawing/2014/main" id="{06DA422C-274A-469D-A01B-27EFF4B744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837" y="1900210"/>
            <a:ext cx="5623915" cy="3403125"/>
          </a:xfrm>
          <a:prstGeom prst="rect">
            <a:avLst/>
          </a:prstGeom>
        </p:spPr>
      </p:pic>
      <p:grpSp>
        <p:nvGrpSpPr>
          <p:cNvPr id="16" name="Group 15">
            <a:extLst>
              <a:ext uri="{FF2B5EF4-FFF2-40B4-BE49-F238E27FC236}">
                <a16:creationId xmlns:a16="http://schemas.microsoft.com/office/drawing/2014/main" id="{B4145036-9DC3-4E18-85FD-70F47562FB41}"/>
              </a:ext>
            </a:extLst>
          </p:cNvPr>
          <p:cNvGrpSpPr/>
          <p:nvPr/>
        </p:nvGrpSpPr>
        <p:grpSpPr>
          <a:xfrm>
            <a:off x="717567" y="1900210"/>
            <a:ext cx="2103120" cy="1481738"/>
            <a:chOff x="1200149" y="1373946"/>
            <a:chExt cx="2103120" cy="1481738"/>
          </a:xfrm>
        </p:grpSpPr>
        <p:sp>
          <p:nvSpPr>
            <p:cNvPr id="17" name="Freeform 4">
              <a:extLst>
                <a:ext uri="{FF2B5EF4-FFF2-40B4-BE49-F238E27FC236}">
                  <a16:creationId xmlns:a16="http://schemas.microsoft.com/office/drawing/2014/main" id="{371823BE-8D9A-4276-85D0-E5F8D4D5126C}"/>
                </a:ext>
              </a:extLst>
            </p:cNvPr>
            <p:cNvSpPr/>
            <p:nvPr/>
          </p:nvSpPr>
          <p:spPr>
            <a:xfrm>
              <a:off x="1200149" y="1898737"/>
              <a:ext cx="2103120" cy="956947"/>
            </a:xfrm>
            <a:custGeom>
              <a:avLst/>
              <a:gdLst>
                <a:gd name="connsiteX0" fmla="*/ 0 w 1904797"/>
                <a:gd name="connsiteY0" fmla="*/ 0 h 4115087"/>
                <a:gd name="connsiteX1" fmla="*/ 1904797 w 1904797"/>
                <a:gd name="connsiteY1" fmla="*/ 0 h 4115087"/>
                <a:gd name="connsiteX2" fmla="*/ 1904797 w 1904797"/>
                <a:gd name="connsiteY2" fmla="*/ 4115087 h 4115087"/>
                <a:gd name="connsiteX3" fmla="*/ 0 w 1904797"/>
                <a:gd name="connsiteY3" fmla="*/ 4115087 h 4115087"/>
                <a:gd name="connsiteX4" fmla="*/ 0 w 1904797"/>
                <a:gd name="connsiteY4" fmla="*/ 0 h 411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797" h="4115087">
                  <a:moveTo>
                    <a:pt x="0" y="0"/>
                  </a:moveTo>
                  <a:lnTo>
                    <a:pt x="1904797" y="0"/>
                  </a:lnTo>
                  <a:lnTo>
                    <a:pt x="1904797" y="4115087"/>
                  </a:lnTo>
                  <a:lnTo>
                    <a:pt x="0" y="4115087"/>
                  </a:lnTo>
                  <a:lnTo>
                    <a:pt x="0" y="0"/>
                  </a:lnTo>
                  <a:close/>
                </a:path>
              </a:pathLst>
            </a:custGeom>
            <a:ln>
              <a:solidFill>
                <a:schemeClr val="tx1">
                  <a:alpha val="90000"/>
                </a:schemeClr>
              </a:solidFill>
            </a:ln>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Market analysis</a:t>
              </a:r>
            </a:p>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Business alignment</a:t>
              </a:r>
            </a:p>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Product roadmap</a:t>
              </a:r>
            </a:p>
          </p:txBody>
        </p:sp>
        <p:sp>
          <p:nvSpPr>
            <p:cNvPr id="18" name="Freeform 12">
              <a:extLst>
                <a:ext uri="{FF2B5EF4-FFF2-40B4-BE49-F238E27FC236}">
                  <a16:creationId xmlns:a16="http://schemas.microsoft.com/office/drawing/2014/main" id="{14248D88-4F57-41C9-AA62-8951863D579A}"/>
                </a:ext>
              </a:extLst>
            </p:cNvPr>
            <p:cNvSpPr/>
            <p:nvPr/>
          </p:nvSpPr>
          <p:spPr>
            <a:xfrm>
              <a:off x="1200149" y="1373946"/>
              <a:ext cx="2103120" cy="524789"/>
            </a:xfrm>
            <a:custGeom>
              <a:avLst/>
              <a:gdLst>
                <a:gd name="connsiteX0" fmla="*/ 0 w 1904797"/>
                <a:gd name="connsiteY0" fmla="*/ 0 h 524789"/>
                <a:gd name="connsiteX1" fmla="*/ 1904797 w 1904797"/>
                <a:gd name="connsiteY1" fmla="*/ 0 h 524789"/>
                <a:gd name="connsiteX2" fmla="*/ 1904797 w 1904797"/>
                <a:gd name="connsiteY2" fmla="*/ 524789 h 524789"/>
                <a:gd name="connsiteX3" fmla="*/ 0 w 1904797"/>
                <a:gd name="connsiteY3" fmla="*/ 524789 h 524789"/>
                <a:gd name="connsiteX4" fmla="*/ 0 w 1904797"/>
                <a:gd name="connsiteY4" fmla="*/ 0 h 524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797" h="524789">
                  <a:moveTo>
                    <a:pt x="0" y="0"/>
                  </a:moveTo>
                  <a:lnTo>
                    <a:pt x="1904797" y="0"/>
                  </a:lnTo>
                  <a:lnTo>
                    <a:pt x="1904797" y="524789"/>
                  </a:lnTo>
                  <a:lnTo>
                    <a:pt x="0" y="524789"/>
                  </a:lnTo>
                  <a:lnTo>
                    <a:pt x="0" y="0"/>
                  </a:lnTo>
                  <a:close/>
                </a:path>
              </a:pathLst>
            </a:custGeom>
            <a:ln>
              <a:solidFill>
                <a:schemeClr val="tx1"/>
              </a:solidFill>
            </a:ln>
          </p:spPr>
          <p:style>
            <a:lnRef idx="1">
              <a:schemeClr val="accent1"/>
            </a:lnRef>
            <a:fillRef idx="2">
              <a:schemeClr val="accent1"/>
            </a:fillRef>
            <a:effectRef idx="1">
              <a:schemeClr val="accent1"/>
            </a:effectRef>
            <a:fontRef idx="minor">
              <a:schemeClr val="dk1"/>
            </a:fontRef>
          </p:style>
          <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600" b="1" kern="1200" dirty="0">
                  <a:solidFill>
                    <a:schemeClr val="tx1"/>
                  </a:solidFill>
                  <a:latin typeface="Roboto Condensed Light" panose="02000000000000000000" pitchFamily="2" charset="0"/>
                  <a:ea typeface="Roboto Condensed Light" panose="02000000000000000000" pitchFamily="2" charset="0"/>
                </a:rPr>
                <a:t>Vision</a:t>
              </a:r>
            </a:p>
          </p:txBody>
        </p:sp>
      </p:grpSp>
      <p:grpSp>
        <p:nvGrpSpPr>
          <p:cNvPr id="19" name="Group 18">
            <a:extLst>
              <a:ext uri="{FF2B5EF4-FFF2-40B4-BE49-F238E27FC236}">
                <a16:creationId xmlns:a16="http://schemas.microsoft.com/office/drawing/2014/main" id="{561E8CD3-1570-45D2-AC11-294CAD0A106A}"/>
              </a:ext>
            </a:extLst>
          </p:cNvPr>
          <p:cNvGrpSpPr/>
          <p:nvPr/>
        </p:nvGrpSpPr>
        <p:grpSpPr>
          <a:xfrm>
            <a:off x="9339820" y="1892546"/>
            <a:ext cx="2114147" cy="1481739"/>
            <a:chOff x="3952462" y="1373947"/>
            <a:chExt cx="2114147" cy="1481739"/>
          </a:xfrm>
        </p:grpSpPr>
        <p:sp>
          <p:nvSpPr>
            <p:cNvPr id="20" name="Freeform 7">
              <a:extLst>
                <a:ext uri="{FF2B5EF4-FFF2-40B4-BE49-F238E27FC236}">
                  <a16:creationId xmlns:a16="http://schemas.microsoft.com/office/drawing/2014/main" id="{F86601EC-D4B9-494E-A52B-D344359AE40E}"/>
                </a:ext>
              </a:extLst>
            </p:cNvPr>
            <p:cNvSpPr/>
            <p:nvPr/>
          </p:nvSpPr>
          <p:spPr>
            <a:xfrm>
              <a:off x="3963489" y="1898738"/>
              <a:ext cx="2103120" cy="956948"/>
            </a:xfrm>
            <a:custGeom>
              <a:avLst/>
              <a:gdLst>
                <a:gd name="connsiteX0" fmla="*/ 0 w 1904797"/>
                <a:gd name="connsiteY0" fmla="*/ 0 h 4115087"/>
                <a:gd name="connsiteX1" fmla="*/ 1904797 w 1904797"/>
                <a:gd name="connsiteY1" fmla="*/ 0 h 4115087"/>
                <a:gd name="connsiteX2" fmla="*/ 1904797 w 1904797"/>
                <a:gd name="connsiteY2" fmla="*/ 4115087 h 4115087"/>
                <a:gd name="connsiteX3" fmla="*/ 0 w 1904797"/>
                <a:gd name="connsiteY3" fmla="*/ 4115087 h 4115087"/>
                <a:gd name="connsiteX4" fmla="*/ 0 w 1904797"/>
                <a:gd name="connsiteY4" fmla="*/ 0 h 411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797" h="4115087">
                  <a:moveTo>
                    <a:pt x="0" y="0"/>
                  </a:moveTo>
                  <a:lnTo>
                    <a:pt x="1904797" y="0"/>
                  </a:lnTo>
                  <a:lnTo>
                    <a:pt x="1904797" y="4115087"/>
                  </a:lnTo>
                  <a:lnTo>
                    <a:pt x="0" y="4115087"/>
                  </a:lnTo>
                  <a:lnTo>
                    <a:pt x="0" y="0"/>
                  </a:lnTo>
                  <a:close/>
                </a:path>
              </a:pathLst>
            </a:custGeom>
            <a:ln>
              <a:solidFill>
                <a:schemeClr val="tx1">
                  <a:alpha val="90000"/>
                </a:schemeClr>
              </a:solidFill>
            </a:ln>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Soft skills</a:t>
              </a:r>
            </a:p>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Collaboration</a:t>
              </a:r>
            </a:p>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Decision making</a:t>
              </a:r>
            </a:p>
          </p:txBody>
        </p:sp>
        <p:sp>
          <p:nvSpPr>
            <p:cNvPr id="21" name="Freeform 13">
              <a:extLst>
                <a:ext uri="{FF2B5EF4-FFF2-40B4-BE49-F238E27FC236}">
                  <a16:creationId xmlns:a16="http://schemas.microsoft.com/office/drawing/2014/main" id="{FEAE62F4-7BB0-4B69-B348-CEBA04060473}"/>
                </a:ext>
              </a:extLst>
            </p:cNvPr>
            <p:cNvSpPr/>
            <p:nvPr/>
          </p:nvSpPr>
          <p:spPr>
            <a:xfrm>
              <a:off x="3952462" y="1373947"/>
              <a:ext cx="2103120" cy="524789"/>
            </a:xfrm>
            <a:custGeom>
              <a:avLst/>
              <a:gdLst>
                <a:gd name="connsiteX0" fmla="*/ 0 w 1904797"/>
                <a:gd name="connsiteY0" fmla="*/ 0 h 524789"/>
                <a:gd name="connsiteX1" fmla="*/ 1904797 w 1904797"/>
                <a:gd name="connsiteY1" fmla="*/ 0 h 524789"/>
                <a:gd name="connsiteX2" fmla="*/ 1904797 w 1904797"/>
                <a:gd name="connsiteY2" fmla="*/ 524789 h 524789"/>
                <a:gd name="connsiteX3" fmla="*/ 0 w 1904797"/>
                <a:gd name="connsiteY3" fmla="*/ 524789 h 524789"/>
                <a:gd name="connsiteX4" fmla="*/ 0 w 1904797"/>
                <a:gd name="connsiteY4" fmla="*/ 0 h 524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797" h="524789">
                  <a:moveTo>
                    <a:pt x="0" y="0"/>
                  </a:moveTo>
                  <a:lnTo>
                    <a:pt x="1904797" y="0"/>
                  </a:lnTo>
                  <a:lnTo>
                    <a:pt x="1904797" y="524789"/>
                  </a:lnTo>
                  <a:lnTo>
                    <a:pt x="0" y="524789"/>
                  </a:lnTo>
                  <a:lnTo>
                    <a:pt x="0" y="0"/>
                  </a:lnTo>
                  <a:close/>
                </a:path>
              </a:pathLst>
            </a:custGeom>
            <a:ln>
              <a:solidFill>
                <a:schemeClr val="tx1"/>
              </a:solidFill>
            </a:ln>
          </p:spPr>
          <p:style>
            <a:lnRef idx="1">
              <a:schemeClr val="accent3"/>
            </a:lnRef>
            <a:fillRef idx="2">
              <a:schemeClr val="accent3"/>
            </a:fillRef>
            <a:effectRef idx="1">
              <a:schemeClr val="accent3"/>
            </a:effectRef>
            <a:fontRef idx="minor">
              <a:schemeClr val="dk1"/>
            </a:fontRef>
          </p:style>
          <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600" b="1" kern="1200" dirty="0">
                  <a:solidFill>
                    <a:schemeClr val="tx1"/>
                  </a:solidFill>
                  <a:latin typeface="Roboto Condensed Light" panose="02000000000000000000" pitchFamily="2" charset="0"/>
                  <a:ea typeface="Roboto Condensed Light" panose="02000000000000000000" pitchFamily="2" charset="0"/>
                </a:rPr>
                <a:t>Leadership</a:t>
              </a:r>
            </a:p>
          </p:txBody>
        </p:sp>
      </p:grpSp>
      <p:grpSp>
        <p:nvGrpSpPr>
          <p:cNvPr id="22" name="Group 21">
            <a:extLst>
              <a:ext uri="{FF2B5EF4-FFF2-40B4-BE49-F238E27FC236}">
                <a16:creationId xmlns:a16="http://schemas.microsoft.com/office/drawing/2014/main" id="{56BFAF0F-64FA-4974-B387-17FF44F94E50}"/>
              </a:ext>
            </a:extLst>
          </p:cNvPr>
          <p:cNvGrpSpPr/>
          <p:nvPr/>
        </p:nvGrpSpPr>
        <p:grpSpPr>
          <a:xfrm>
            <a:off x="720891" y="3821598"/>
            <a:ext cx="2103120" cy="1481738"/>
            <a:chOff x="6325301" y="1373948"/>
            <a:chExt cx="2103120" cy="1481738"/>
          </a:xfrm>
        </p:grpSpPr>
        <p:sp>
          <p:nvSpPr>
            <p:cNvPr id="23" name="Freeform 9">
              <a:extLst>
                <a:ext uri="{FF2B5EF4-FFF2-40B4-BE49-F238E27FC236}">
                  <a16:creationId xmlns:a16="http://schemas.microsoft.com/office/drawing/2014/main" id="{E1F63032-6CCB-4437-BA0A-008AF84646F7}"/>
                </a:ext>
              </a:extLst>
            </p:cNvPr>
            <p:cNvSpPr/>
            <p:nvPr/>
          </p:nvSpPr>
          <p:spPr>
            <a:xfrm>
              <a:off x="6325301" y="1898738"/>
              <a:ext cx="2103120" cy="956948"/>
            </a:xfrm>
            <a:custGeom>
              <a:avLst/>
              <a:gdLst>
                <a:gd name="connsiteX0" fmla="*/ 0 w 1904797"/>
                <a:gd name="connsiteY0" fmla="*/ 0 h 4115087"/>
                <a:gd name="connsiteX1" fmla="*/ 1904797 w 1904797"/>
                <a:gd name="connsiteY1" fmla="*/ 0 h 4115087"/>
                <a:gd name="connsiteX2" fmla="*/ 1904797 w 1904797"/>
                <a:gd name="connsiteY2" fmla="*/ 4115087 h 4115087"/>
                <a:gd name="connsiteX3" fmla="*/ 0 w 1904797"/>
                <a:gd name="connsiteY3" fmla="*/ 4115087 h 4115087"/>
                <a:gd name="connsiteX4" fmla="*/ 0 w 1904797"/>
                <a:gd name="connsiteY4" fmla="*/ 0 h 411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797" h="4115087">
                  <a:moveTo>
                    <a:pt x="0" y="0"/>
                  </a:moveTo>
                  <a:lnTo>
                    <a:pt x="1904797" y="0"/>
                  </a:lnTo>
                  <a:lnTo>
                    <a:pt x="1904797" y="4115087"/>
                  </a:lnTo>
                  <a:lnTo>
                    <a:pt x="0" y="4115087"/>
                  </a:lnTo>
                  <a:lnTo>
                    <a:pt x="0" y="0"/>
                  </a:lnTo>
                  <a:close/>
                </a:path>
              </a:pathLst>
            </a:custGeom>
            <a:ln>
              <a:solidFill>
                <a:schemeClr val="tx1"/>
              </a:solidFill>
            </a:ln>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Plan</a:t>
              </a:r>
            </a:p>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Build</a:t>
              </a:r>
            </a:p>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Run</a:t>
              </a:r>
            </a:p>
          </p:txBody>
        </p:sp>
        <p:sp>
          <p:nvSpPr>
            <p:cNvPr id="24" name="Freeform 14">
              <a:extLst>
                <a:ext uri="{FF2B5EF4-FFF2-40B4-BE49-F238E27FC236}">
                  <a16:creationId xmlns:a16="http://schemas.microsoft.com/office/drawing/2014/main" id="{7776FBDD-FA3E-4557-9B23-4A6AAE7A4B48}"/>
                </a:ext>
              </a:extLst>
            </p:cNvPr>
            <p:cNvSpPr/>
            <p:nvPr/>
          </p:nvSpPr>
          <p:spPr>
            <a:xfrm>
              <a:off x="6325301" y="1373948"/>
              <a:ext cx="2103120" cy="524789"/>
            </a:xfrm>
            <a:custGeom>
              <a:avLst/>
              <a:gdLst>
                <a:gd name="connsiteX0" fmla="*/ 0 w 1904797"/>
                <a:gd name="connsiteY0" fmla="*/ 0 h 524789"/>
                <a:gd name="connsiteX1" fmla="*/ 1904797 w 1904797"/>
                <a:gd name="connsiteY1" fmla="*/ 0 h 524789"/>
                <a:gd name="connsiteX2" fmla="*/ 1904797 w 1904797"/>
                <a:gd name="connsiteY2" fmla="*/ 524789 h 524789"/>
                <a:gd name="connsiteX3" fmla="*/ 0 w 1904797"/>
                <a:gd name="connsiteY3" fmla="*/ 524789 h 524789"/>
                <a:gd name="connsiteX4" fmla="*/ 0 w 1904797"/>
                <a:gd name="connsiteY4" fmla="*/ 0 h 524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797" h="524789">
                  <a:moveTo>
                    <a:pt x="0" y="0"/>
                  </a:moveTo>
                  <a:lnTo>
                    <a:pt x="1904797" y="0"/>
                  </a:lnTo>
                  <a:lnTo>
                    <a:pt x="1904797" y="524789"/>
                  </a:lnTo>
                  <a:lnTo>
                    <a:pt x="0" y="524789"/>
                  </a:lnTo>
                  <a:lnTo>
                    <a:pt x="0" y="0"/>
                  </a:lnTo>
                  <a:close/>
                </a:path>
              </a:pathLst>
            </a:custGeom>
            <a:ln>
              <a:solidFill>
                <a:schemeClr val="tx1"/>
              </a:solidFill>
            </a:ln>
          </p:spPr>
          <p:style>
            <a:lnRef idx="1">
              <a:schemeClr val="accent4"/>
            </a:lnRef>
            <a:fillRef idx="2">
              <a:schemeClr val="accent4"/>
            </a:fillRef>
            <a:effectRef idx="1">
              <a:schemeClr val="accent4"/>
            </a:effectRef>
            <a:fontRef idx="minor">
              <a:schemeClr val="dk1"/>
            </a:fontRef>
          </p:style>
          <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600" b="1" kern="1200" dirty="0">
                  <a:solidFill>
                    <a:schemeClr val="tx1"/>
                  </a:solidFill>
                  <a:latin typeface="Roboto Condensed Light" panose="02000000000000000000" pitchFamily="2" charset="0"/>
                  <a:ea typeface="Roboto Condensed Light" panose="02000000000000000000" pitchFamily="2" charset="0"/>
                </a:rPr>
                <a:t>Product Lifecycle Management</a:t>
              </a:r>
            </a:p>
          </p:txBody>
        </p:sp>
      </p:grpSp>
      <p:grpSp>
        <p:nvGrpSpPr>
          <p:cNvPr id="25" name="Group 24">
            <a:extLst>
              <a:ext uri="{FF2B5EF4-FFF2-40B4-BE49-F238E27FC236}">
                <a16:creationId xmlns:a16="http://schemas.microsoft.com/office/drawing/2014/main" id="{209D41FC-E510-4517-B52F-2AB4C6B8963C}"/>
              </a:ext>
            </a:extLst>
          </p:cNvPr>
          <p:cNvGrpSpPr/>
          <p:nvPr/>
        </p:nvGrpSpPr>
        <p:grpSpPr>
          <a:xfrm>
            <a:off x="9335441" y="3821597"/>
            <a:ext cx="2118526" cy="1481739"/>
            <a:chOff x="9174793" y="1373946"/>
            <a:chExt cx="2118526" cy="1481739"/>
          </a:xfrm>
        </p:grpSpPr>
        <p:sp>
          <p:nvSpPr>
            <p:cNvPr id="26" name="Freeform 11">
              <a:extLst>
                <a:ext uri="{FF2B5EF4-FFF2-40B4-BE49-F238E27FC236}">
                  <a16:creationId xmlns:a16="http://schemas.microsoft.com/office/drawing/2014/main" id="{3284DF73-CCDD-48E5-8D33-0F1D019A9684}"/>
                </a:ext>
              </a:extLst>
            </p:cNvPr>
            <p:cNvSpPr/>
            <p:nvPr/>
          </p:nvSpPr>
          <p:spPr>
            <a:xfrm>
              <a:off x="9190199" y="1898738"/>
              <a:ext cx="2103120" cy="956947"/>
            </a:xfrm>
            <a:custGeom>
              <a:avLst/>
              <a:gdLst>
                <a:gd name="connsiteX0" fmla="*/ 0 w 1904797"/>
                <a:gd name="connsiteY0" fmla="*/ 0 h 4115087"/>
                <a:gd name="connsiteX1" fmla="*/ 1904797 w 1904797"/>
                <a:gd name="connsiteY1" fmla="*/ 0 h 4115087"/>
                <a:gd name="connsiteX2" fmla="*/ 1904797 w 1904797"/>
                <a:gd name="connsiteY2" fmla="*/ 4115087 h 4115087"/>
                <a:gd name="connsiteX3" fmla="*/ 0 w 1904797"/>
                <a:gd name="connsiteY3" fmla="*/ 4115087 h 4115087"/>
                <a:gd name="connsiteX4" fmla="*/ 0 w 1904797"/>
                <a:gd name="connsiteY4" fmla="*/ 0 h 411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797" h="4115087">
                  <a:moveTo>
                    <a:pt x="0" y="0"/>
                  </a:moveTo>
                  <a:lnTo>
                    <a:pt x="1904797" y="0"/>
                  </a:lnTo>
                  <a:lnTo>
                    <a:pt x="1904797" y="4115087"/>
                  </a:lnTo>
                  <a:lnTo>
                    <a:pt x="0" y="4115087"/>
                  </a:lnTo>
                  <a:lnTo>
                    <a:pt x="0" y="0"/>
                  </a:lnTo>
                  <a:close/>
                </a:path>
              </a:pathLst>
            </a:custGeom>
            <a:ln>
              <a:solidFill>
                <a:schemeClr val="tx1">
                  <a:alpha val="90000"/>
                </a:schemeClr>
              </a:solidFill>
            </a:ln>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KPIs</a:t>
              </a:r>
            </a:p>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Financial management</a:t>
              </a:r>
            </a:p>
            <a:p>
              <a:pPr marL="114300" lvl="1" indent="-114300" defTabSz="666750">
                <a:lnSpc>
                  <a:spcPct val="90000"/>
                </a:lnSpc>
                <a:spcBef>
                  <a:spcPts val="300"/>
                </a:spcBef>
                <a:spcAft>
                  <a:spcPts val="300"/>
                </a:spcAft>
                <a:buChar char="••"/>
              </a:pPr>
              <a:r>
                <a:rPr lang="en-US" sz="1600" dirty="0">
                  <a:solidFill>
                    <a:schemeClr val="tx1"/>
                  </a:solidFill>
                  <a:latin typeface="Roboto Condensed Light" panose="02000000000000000000" pitchFamily="2" charset="0"/>
                  <a:ea typeface="Roboto Condensed Light" panose="02000000000000000000" pitchFamily="2" charset="0"/>
                </a:rPr>
                <a:t>Business model</a:t>
              </a:r>
            </a:p>
          </p:txBody>
        </p:sp>
        <p:sp>
          <p:nvSpPr>
            <p:cNvPr id="27" name="Freeform 15">
              <a:extLst>
                <a:ext uri="{FF2B5EF4-FFF2-40B4-BE49-F238E27FC236}">
                  <a16:creationId xmlns:a16="http://schemas.microsoft.com/office/drawing/2014/main" id="{EFD241D1-9231-49B8-B108-D65595A1251B}"/>
                </a:ext>
              </a:extLst>
            </p:cNvPr>
            <p:cNvSpPr/>
            <p:nvPr/>
          </p:nvSpPr>
          <p:spPr>
            <a:xfrm>
              <a:off x="9174793" y="1373946"/>
              <a:ext cx="2103120" cy="524789"/>
            </a:xfrm>
            <a:custGeom>
              <a:avLst/>
              <a:gdLst>
                <a:gd name="connsiteX0" fmla="*/ 0 w 1904797"/>
                <a:gd name="connsiteY0" fmla="*/ 0 h 524789"/>
                <a:gd name="connsiteX1" fmla="*/ 1904797 w 1904797"/>
                <a:gd name="connsiteY1" fmla="*/ 0 h 524789"/>
                <a:gd name="connsiteX2" fmla="*/ 1904797 w 1904797"/>
                <a:gd name="connsiteY2" fmla="*/ 524789 h 524789"/>
                <a:gd name="connsiteX3" fmla="*/ 0 w 1904797"/>
                <a:gd name="connsiteY3" fmla="*/ 524789 h 524789"/>
                <a:gd name="connsiteX4" fmla="*/ 0 w 1904797"/>
                <a:gd name="connsiteY4" fmla="*/ 0 h 524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797" h="524789">
                  <a:moveTo>
                    <a:pt x="0" y="0"/>
                  </a:moveTo>
                  <a:lnTo>
                    <a:pt x="1904797" y="0"/>
                  </a:lnTo>
                  <a:lnTo>
                    <a:pt x="1904797" y="524789"/>
                  </a:lnTo>
                  <a:lnTo>
                    <a:pt x="0" y="524789"/>
                  </a:lnTo>
                  <a:lnTo>
                    <a:pt x="0" y="0"/>
                  </a:lnTo>
                  <a:close/>
                </a:path>
              </a:pathLst>
            </a:custGeom>
            <a:ln>
              <a:solidFill>
                <a:schemeClr val="tx1"/>
              </a:solidFill>
            </a:ln>
          </p:spPr>
          <p:style>
            <a:lnRef idx="1">
              <a:schemeClr val="accent2"/>
            </a:lnRef>
            <a:fillRef idx="2">
              <a:schemeClr val="accent2"/>
            </a:fillRef>
            <a:effectRef idx="1">
              <a:schemeClr val="accent2"/>
            </a:effectRef>
            <a:fontRef idx="minor">
              <a:schemeClr val="dk1"/>
            </a:fontRef>
          </p:style>
          <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600" b="1" kern="1200" dirty="0">
                  <a:solidFill>
                    <a:schemeClr val="tx1"/>
                  </a:solidFill>
                  <a:latin typeface="Roboto Condensed Light" panose="02000000000000000000" pitchFamily="2" charset="0"/>
                  <a:ea typeface="Roboto Condensed Light" panose="02000000000000000000" pitchFamily="2" charset="0"/>
                </a:rPr>
                <a:t>Value Realization</a:t>
              </a:r>
            </a:p>
          </p:txBody>
        </p:sp>
      </p:grpSp>
    </p:spTree>
    <p:extLst>
      <p:ext uri="{BB962C8B-B14F-4D97-AF65-F5344CB8AC3E}">
        <p14:creationId xmlns:p14="http://schemas.microsoft.com/office/powerpoint/2010/main" val="2157623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94304E-B169-76E2-E984-085132997427}"/>
              </a:ext>
            </a:extLst>
          </p:cNvPr>
          <p:cNvGrpSpPr/>
          <p:nvPr/>
        </p:nvGrpSpPr>
        <p:grpSpPr>
          <a:xfrm>
            <a:off x="8338438" y="1095115"/>
            <a:ext cx="3569081" cy="5164892"/>
            <a:chOff x="8338438" y="1095115"/>
            <a:chExt cx="3569081" cy="5164892"/>
          </a:xfrm>
        </p:grpSpPr>
        <p:sp>
          <p:nvSpPr>
            <p:cNvPr id="11" name="Text Placeholder 7">
              <a:extLst>
                <a:ext uri="{FF2B5EF4-FFF2-40B4-BE49-F238E27FC236}">
                  <a16:creationId xmlns:a16="http://schemas.microsoft.com/office/drawing/2014/main" id="{6B241221-753B-460C-8EA2-8E0C94D4D3DB}"/>
                </a:ext>
              </a:extLst>
            </p:cNvPr>
            <p:cNvSpPr txBox="1">
              <a:spLocks/>
            </p:cNvSpPr>
            <p:nvPr/>
          </p:nvSpPr>
          <p:spPr>
            <a:xfrm>
              <a:off x="8338438" y="1613042"/>
              <a:ext cx="3569081" cy="4646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200"/>
                </a:spcBef>
                <a:buFont typeface="+mj-lt"/>
                <a:buAutoNum type="arabicPeriod"/>
              </a:pPr>
              <a:r>
                <a:rPr lang="en-CA" sz="1600" dirty="0">
                  <a:solidFill>
                    <a:schemeClr val="bg1"/>
                  </a:solidFill>
                  <a:latin typeface="Roboto Condensed Light" panose="02000000000000000000" pitchFamily="2" charset="0"/>
                </a:rPr>
                <a:t>Start by piloting product families to determine which approaches work best for your organization.</a:t>
              </a:r>
            </a:p>
            <a:p>
              <a:pPr marL="342900" indent="-342900">
                <a:lnSpc>
                  <a:spcPct val="100000"/>
                </a:lnSpc>
                <a:spcBef>
                  <a:spcPts val="1200"/>
                </a:spcBef>
                <a:buFont typeface="+mj-lt"/>
                <a:buAutoNum type="arabicPeriod"/>
              </a:pPr>
              <a:r>
                <a:rPr lang="en-CA" sz="1600" dirty="0">
                  <a:solidFill>
                    <a:schemeClr val="bg1"/>
                  </a:solidFill>
                  <a:latin typeface="Roboto Condensed Light" panose="02000000000000000000" pitchFamily="2" charset="0"/>
                </a:rPr>
                <a:t>Create a common definition of what a product is and identify products in your inventory.</a:t>
              </a:r>
            </a:p>
            <a:p>
              <a:pPr marL="342900" indent="-342900">
                <a:lnSpc>
                  <a:spcPct val="100000"/>
                </a:lnSpc>
                <a:spcBef>
                  <a:spcPts val="1200"/>
                </a:spcBef>
                <a:buFont typeface="+mj-lt"/>
                <a:buAutoNum type="arabicPeriod"/>
              </a:pPr>
              <a:r>
                <a:rPr lang="en-CA" sz="1600" dirty="0">
                  <a:solidFill>
                    <a:schemeClr val="bg1"/>
                  </a:solidFill>
                  <a:latin typeface="Roboto Condensed Light" panose="02000000000000000000" pitchFamily="2" charset="0"/>
                </a:rPr>
                <a:t>Use scaling patterns to build operationally aligned product families.</a:t>
              </a:r>
            </a:p>
            <a:p>
              <a:pPr marL="342900" indent="-342900">
                <a:lnSpc>
                  <a:spcPct val="100000"/>
                </a:lnSpc>
                <a:spcBef>
                  <a:spcPts val="1200"/>
                </a:spcBef>
                <a:buFont typeface="+mj-lt"/>
                <a:buAutoNum type="arabicPeriod"/>
              </a:pPr>
              <a:r>
                <a:rPr lang="en-CA" sz="1600" dirty="0">
                  <a:solidFill>
                    <a:schemeClr val="bg1"/>
                  </a:solidFill>
                  <a:latin typeface="Roboto Condensed Light" panose="02000000000000000000" pitchFamily="2" charset="0"/>
                </a:rPr>
                <a:t>Develop a roadmap strategy to align families and products to enterprise goals and priorities.</a:t>
              </a:r>
            </a:p>
            <a:p>
              <a:pPr marL="342900" indent="-342900">
                <a:lnSpc>
                  <a:spcPct val="100000"/>
                </a:lnSpc>
                <a:spcBef>
                  <a:spcPts val="1200"/>
                </a:spcBef>
                <a:buFont typeface="+mj-lt"/>
                <a:buAutoNum type="arabicPeriod"/>
              </a:pPr>
              <a:r>
                <a:rPr lang="en-CA" sz="1600" dirty="0">
                  <a:solidFill>
                    <a:schemeClr val="bg1"/>
                  </a:solidFill>
                  <a:latin typeface="Roboto Condensed Light" panose="02000000000000000000" pitchFamily="2" charset="0"/>
                </a:rPr>
                <a:t>Use products and families to evaluate delivery and organizational design improvements.</a:t>
              </a:r>
              <a:endParaRPr lang="en-US" sz="1600" dirty="0">
                <a:solidFill>
                  <a:schemeClr val="bg1"/>
                </a:solidFill>
                <a:latin typeface="Roboto Condensed Light" panose="02000000000000000000" pitchFamily="2" charset="0"/>
              </a:endParaRPr>
            </a:p>
          </p:txBody>
        </p:sp>
        <p:sp>
          <p:nvSpPr>
            <p:cNvPr id="12" name="TextBox 11">
              <a:extLst>
                <a:ext uri="{FF2B5EF4-FFF2-40B4-BE49-F238E27FC236}">
                  <a16:creationId xmlns:a16="http://schemas.microsoft.com/office/drawing/2014/main" id="{D8DCEB49-21B5-40C9-8A45-30D7DAAE2A59}"/>
                </a:ext>
              </a:extLst>
            </p:cNvPr>
            <p:cNvSpPr txBox="1"/>
            <p:nvPr>
              <p:custDataLst>
                <p:tags r:id="rId1"/>
              </p:custDataLst>
            </p:nvPr>
          </p:nvSpPr>
          <p:spPr>
            <a:xfrm>
              <a:off x="8998427" y="1095115"/>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gr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p:txBody>
          <a:bodyPr/>
          <a:lstStyle/>
          <a:p>
            <a:r>
              <a:rPr lang="en-US" dirty="0">
                <a:solidFill>
                  <a:srgbClr val="F17A26"/>
                </a:solidFill>
              </a:rPr>
              <a:t>Operationally align product delivery to enterprise goals.</a:t>
            </a:r>
          </a:p>
        </p:txBody>
      </p:sp>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77363" y="530021"/>
            <a:ext cx="7008534" cy="1130188"/>
          </a:xfrm>
        </p:spPr>
        <p:txBody>
          <a:bodyPr/>
          <a:lstStyle/>
          <a:p>
            <a:r>
              <a:rPr lang="en-US" dirty="0"/>
              <a:t>Scale products to improve alignment</a:t>
            </a:r>
          </a:p>
        </p:txBody>
      </p:sp>
      <p:graphicFrame>
        <p:nvGraphicFramePr>
          <p:cNvPr id="9" name="Diagram 8">
            <a:extLst>
              <a:ext uri="{FF2B5EF4-FFF2-40B4-BE49-F238E27FC236}">
                <a16:creationId xmlns:a16="http://schemas.microsoft.com/office/drawing/2014/main" id="{0493605C-60D8-44F7-A18B-B25967EDF445}"/>
              </a:ext>
            </a:extLst>
          </p:cNvPr>
          <p:cNvGraphicFramePr/>
          <p:nvPr>
            <p:extLst>
              <p:ext uri="{D42A27DB-BD31-4B8C-83A1-F6EECF244321}">
                <p14:modId xmlns:p14="http://schemas.microsoft.com/office/powerpoint/2010/main" val="2083250231"/>
              </p:ext>
            </p:extLst>
          </p:nvPr>
        </p:nvGraphicFramePr>
        <p:xfrm>
          <a:off x="1408160" y="2664754"/>
          <a:ext cx="4807193" cy="3190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Arrow: Circular 12">
            <a:extLst>
              <a:ext uri="{FF2B5EF4-FFF2-40B4-BE49-F238E27FC236}">
                <a16:creationId xmlns:a16="http://schemas.microsoft.com/office/drawing/2014/main" id="{DB0C271A-32EB-4C7C-AC84-B82156A6A926}"/>
              </a:ext>
            </a:extLst>
          </p:cNvPr>
          <p:cNvSpPr/>
          <p:nvPr/>
        </p:nvSpPr>
        <p:spPr>
          <a:xfrm rot="5400000" flipV="1">
            <a:off x="1977416" y="2615024"/>
            <a:ext cx="1253830" cy="1455382"/>
          </a:xfrm>
          <a:prstGeom prst="circular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rPr>
              <a:t>Goals &amp; strategy </a:t>
            </a:r>
            <a:endParaRPr kumimoji="0" lang="en-CA"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endParaRPr>
          </a:p>
        </p:txBody>
      </p:sp>
      <p:sp>
        <p:nvSpPr>
          <p:cNvPr id="14" name="Arrow: Circular 13">
            <a:extLst>
              <a:ext uri="{FF2B5EF4-FFF2-40B4-BE49-F238E27FC236}">
                <a16:creationId xmlns:a16="http://schemas.microsoft.com/office/drawing/2014/main" id="{491AD317-FCF2-4B22-B649-AFF52F433ED1}"/>
              </a:ext>
            </a:extLst>
          </p:cNvPr>
          <p:cNvSpPr/>
          <p:nvPr/>
        </p:nvSpPr>
        <p:spPr>
          <a:xfrm rot="5400000" flipH="1">
            <a:off x="4492219" y="3047967"/>
            <a:ext cx="3088072" cy="2699283"/>
          </a:xfrm>
          <a:prstGeom prst="circular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rPr>
              <a:t>Enabling capabilities</a:t>
            </a:r>
          </a:p>
        </p:txBody>
      </p:sp>
      <p:sp>
        <p:nvSpPr>
          <p:cNvPr id="15" name="Text Placeholder 3">
            <a:extLst>
              <a:ext uri="{FF2B5EF4-FFF2-40B4-BE49-F238E27FC236}">
                <a16:creationId xmlns:a16="http://schemas.microsoft.com/office/drawing/2014/main" id="{5E66FD50-8262-4991-ABCA-44DCE17E67E7}"/>
              </a:ext>
            </a:extLst>
          </p:cNvPr>
          <p:cNvSpPr txBox="1">
            <a:spLocks/>
          </p:cNvSpPr>
          <p:nvPr/>
        </p:nvSpPr>
        <p:spPr>
          <a:xfrm>
            <a:off x="1408160" y="5879962"/>
            <a:ext cx="4725009" cy="302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u="none" strike="noStrike" kern="1200" cap="none" spc="0" normalizeH="0" baseline="0" noProof="0" dirty="0">
                <a:ln>
                  <a:noFill/>
                </a:ln>
                <a:solidFill>
                  <a:schemeClr val="tx1">
                    <a:lumMod val="50000"/>
                  </a:schemeClr>
                </a:solidFill>
                <a:uLnTx/>
                <a:uFillTx/>
                <a:latin typeface="Montserrat" panose="00000500000000000000" pitchFamily="2" charset="0"/>
              </a:rPr>
              <a:t>Changes can only be made at the product level</a:t>
            </a:r>
            <a:r>
              <a:rPr kumimoji="0" lang="en-US" sz="1400" i="1" u="none" strike="noStrike" kern="1200" cap="none" spc="0" normalizeH="0" baseline="0" noProof="0" dirty="0">
                <a:ln>
                  <a:noFill/>
                </a:ln>
                <a:solidFill>
                  <a:schemeClr val="tx1">
                    <a:lumMod val="50000"/>
                  </a:schemeClr>
                </a:solidFill>
                <a:uLnTx/>
                <a:uFillTx/>
                <a:latin typeface="Montserrat" panose="00000500000000000000" pitchFamily="2" charset="0"/>
              </a:rPr>
              <a:t>.</a:t>
            </a:r>
          </a:p>
        </p:txBody>
      </p:sp>
      <p:sp>
        <p:nvSpPr>
          <p:cNvPr id="16" name="Arrow: Circular 15">
            <a:extLst>
              <a:ext uri="{FF2B5EF4-FFF2-40B4-BE49-F238E27FC236}">
                <a16:creationId xmlns:a16="http://schemas.microsoft.com/office/drawing/2014/main" id="{FAC4363A-128C-4EE0-B08B-87CB332EF04B}"/>
              </a:ext>
            </a:extLst>
          </p:cNvPr>
          <p:cNvSpPr/>
          <p:nvPr/>
        </p:nvSpPr>
        <p:spPr>
          <a:xfrm rot="5400000" flipV="1">
            <a:off x="1415713" y="3500960"/>
            <a:ext cx="1253830" cy="1455382"/>
          </a:xfrm>
          <a:prstGeom prst="circular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rPr>
              <a:t>Goals &amp; strategy </a:t>
            </a:r>
            <a:endParaRPr kumimoji="0" lang="en-CA"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endParaRPr>
          </a:p>
        </p:txBody>
      </p:sp>
      <p:sp>
        <p:nvSpPr>
          <p:cNvPr id="17" name="Arrow: Circular 16">
            <a:extLst>
              <a:ext uri="{FF2B5EF4-FFF2-40B4-BE49-F238E27FC236}">
                <a16:creationId xmlns:a16="http://schemas.microsoft.com/office/drawing/2014/main" id="{B84B8ACC-B5FA-4721-8619-EE60E8EEEC54}"/>
              </a:ext>
            </a:extLst>
          </p:cNvPr>
          <p:cNvSpPr/>
          <p:nvPr/>
        </p:nvSpPr>
        <p:spPr>
          <a:xfrm rot="5400000" flipV="1">
            <a:off x="854010" y="4374297"/>
            <a:ext cx="1253830" cy="1455382"/>
          </a:xfrm>
          <a:prstGeom prst="circular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rPr>
              <a:t>Goals &amp; strategy </a:t>
            </a:r>
            <a:endParaRPr kumimoji="0" lang="en-CA" sz="1000" b="1" i="0" u="none" strike="noStrike" kern="1200" cap="none" spc="0" normalizeH="0" baseline="0" noProof="0" dirty="0">
              <a:ln>
                <a:noFill/>
              </a:ln>
              <a:solidFill>
                <a:schemeClr val="tx1">
                  <a:lumMod val="50000"/>
                </a:schemeClr>
              </a:solidFill>
              <a:effectLst/>
              <a:uLnTx/>
              <a:uFillTx/>
              <a:latin typeface="Exo" panose="02000303000000000000" pitchFamily="2" charset="0"/>
              <a:ea typeface="+mn-ea"/>
              <a:cs typeface="+mn-cs"/>
            </a:endParaRPr>
          </a:p>
        </p:txBody>
      </p:sp>
      <p:pic>
        <p:nvPicPr>
          <p:cNvPr id="4" name="Picture 3">
            <a:extLst>
              <a:ext uri="{FF2B5EF4-FFF2-40B4-BE49-F238E27FC236}">
                <a16:creationId xmlns:a16="http://schemas.microsoft.com/office/drawing/2014/main" id="{68F66369-A82B-B67E-D10A-67D4EEF509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10701" y="690018"/>
            <a:ext cx="923025" cy="923025"/>
          </a:xfrm>
          <a:prstGeom prst="rect">
            <a:avLst/>
          </a:prstGeom>
        </p:spPr>
      </p:pic>
    </p:spTree>
    <p:extLst>
      <p:ext uri="{BB962C8B-B14F-4D97-AF65-F5344CB8AC3E}">
        <p14:creationId xmlns:p14="http://schemas.microsoft.com/office/powerpoint/2010/main" val="27693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0BB5-1CC5-4E21-99FD-CA8A47D491C1}"/>
              </a:ext>
            </a:extLst>
          </p:cNvPr>
          <p:cNvSpPr>
            <a:spLocks noGrp="1"/>
          </p:cNvSpPr>
          <p:nvPr>
            <p:ph type="title" idx="4294967295"/>
          </p:nvPr>
        </p:nvSpPr>
        <p:spPr>
          <a:xfrm>
            <a:off x="0" y="530225"/>
            <a:ext cx="5410200" cy="1130300"/>
          </a:xfrm>
        </p:spPr>
        <p:txBody>
          <a:bodyPr/>
          <a:lstStyle/>
          <a:p>
            <a:r>
              <a:rPr lang="en-US" dirty="0">
                <a:solidFill>
                  <a:schemeClr val="bg1"/>
                </a:solidFill>
              </a:rPr>
              <a:t>Deliver Digital Products at Scale via Enterprise Product Families – Thought Model</a:t>
            </a:r>
            <a:endParaRPr lang="en-CA" dirty="0">
              <a:solidFill>
                <a:schemeClr val="bg1"/>
              </a:solidFill>
            </a:endParaRPr>
          </a:p>
        </p:txBody>
      </p:sp>
      <p:pic>
        <p:nvPicPr>
          <p:cNvPr id="7" name="Picture 6" descr="Graphical user interface&#10;&#10;Description automatically generated">
            <a:extLst>
              <a:ext uri="{FF2B5EF4-FFF2-40B4-BE49-F238E27FC236}">
                <a16:creationId xmlns:a16="http://schemas.microsoft.com/office/drawing/2014/main" id="{D674C66A-96A9-4AB6-A9F3-AB807FCC95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1" y="-1"/>
            <a:ext cx="12191807" cy="6859003"/>
          </a:xfrm>
          <a:prstGeom prst="rect">
            <a:avLst/>
          </a:prstGeom>
        </p:spPr>
      </p:pic>
    </p:spTree>
    <p:extLst>
      <p:ext uri="{BB962C8B-B14F-4D97-AF65-F5344CB8AC3E}">
        <p14:creationId xmlns:p14="http://schemas.microsoft.com/office/powerpoint/2010/main" val="1635764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p:txBody>
          <a:bodyPr/>
          <a:lstStyle/>
          <a:p>
            <a:r>
              <a:rPr lang="en-US" dirty="0"/>
              <a:t>Select the right models for scaling product management</a:t>
            </a:r>
          </a:p>
        </p:txBody>
      </p:sp>
      <p:graphicFrame>
        <p:nvGraphicFramePr>
          <p:cNvPr id="2" name="Diagram 1">
            <a:extLst>
              <a:ext uri="{FF2B5EF4-FFF2-40B4-BE49-F238E27FC236}">
                <a16:creationId xmlns:a16="http://schemas.microsoft.com/office/drawing/2014/main" id="{D204BB03-7517-4301-94AF-B1846630C15B}"/>
              </a:ext>
            </a:extLst>
          </p:cNvPr>
          <p:cNvGraphicFramePr/>
          <p:nvPr>
            <p:extLst>
              <p:ext uri="{D42A27DB-BD31-4B8C-83A1-F6EECF244321}">
                <p14:modId xmlns:p14="http://schemas.microsoft.com/office/powerpoint/2010/main" val="1681138372"/>
              </p:ext>
            </p:extLst>
          </p:nvPr>
        </p:nvGraphicFramePr>
        <p:xfrm>
          <a:off x="350860" y="1968388"/>
          <a:ext cx="11522075" cy="4359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930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toy, sitting, people&#10;&#10;Description automatically generated">
            <a:extLst>
              <a:ext uri="{FF2B5EF4-FFF2-40B4-BE49-F238E27FC236}">
                <a16:creationId xmlns:a16="http://schemas.microsoft.com/office/drawing/2014/main" id="{D1C84EBE-3BC2-4588-A714-90EF8CA6E0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205538" y="1216078"/>
            <a:ext cx="5988050" cy="5641920"/>
          </a:xfrm>
          <a:prstGeom prst="rect">
            <a:avLst/>
          </a:prstGeom>
        </p:spPr>
      </p:pic>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p:txBody>
          <a:bodyPr/>
          <a:lstStyle/>
          <a:p>
            <a:r>
              <a:rPr lang="en-US" dirty="0"/>
              <a:t>Identify shared service products </a:t>
            </a:r>
          </a:p>
        </p:txBody>
      </p:sp>
      <p:sp>
        <p:nvSpPr>
          <p:cNvPr id="8" name="Text Placeholder 7">
            <a:extLst>
              <a:ext uri="{FF2B5EF4-FFF2-40B4-BE49-F238E27FC236}">
                <a16:creationId xmlns:a16="http://schemas.microsoft.com/office/drawing/2014/main" id="{EF0A2FEC-8B02-6D42-864C-B8720FDC6A82}"/>
              </a:ext>
            </a:extLst>
          </p:cNvPr>
          <p:cNvSpPr>
            <a:spLocks noGrp="1"/>
          </p:cNvSpPr>
          <p:nvPr>
            <p:ph type="body" sz="quarter" idx="11"/>
          </p:nvPr>
        </p:nvSpPr>
        <p:spPr>
          <a:xfrm>
            <a:off x="354104" y="1242709"/>
            <a:ext cx="8962016" cy="669978"/>
          </a:xfrm>
          <a:prstGeom prst="rect">
            <a:avLst/>
          </a:prstGeom>
        </p:spPr>
        <p:txBody>
          <a:bodyPr>
            <a:normAutofit/>
          </a:bodyPr>
          <a:lstStyle/>
          <a:p>
            <a:r>
              <a:rPr lang="en-CA" dirty="0"/>
              <a:t>Align to demand from other product managers.</a:t>
            </a:r>
          </a:p>
        </p:txBody>
      </p:sp>
      <p:sp>
        <p:nvSpPr>
          <p:cNvPr id="3" name="Text Placeholder 2">
            <a:extLst>
              <a:ext uri="{FF2B5EF4-FFF2-40B4-BE49-F238E27FC236}">
                <a16:creationId xmlns:a16="http://schemas.microsoft.com/office/drawing/2014/main" id="{3FD76469-F4E8-5F45-BC9C-F1CB6CBCD6BD}"/>
              </a:ext>
            </a:extLst>
          </p:cNvPr>
          <p:cNvSpPr>
            <a:spLocks noGrp="1"/>
          </p:cNvSpPr>
          <p:nvPr>
            <p:ph type="body" sz="quarter" idx="33"/>
          </p:nvPr>
        </p:nvSpPr>
        <p:spPr>
          <a:xfrm>
            <a:off x="301250" y="5510911"/>
            <a:ext cx="5904288" cy="1086723"/>
          </a:xfrm>
          <a:prstGeom prst="rect">
            <a:avLst/>
          </a:prstGeom>
        </p:spPr>
        <p:txBody>
          <a:bodyPr/>
          <a:lstStyle/>
          <a:p>
            <a:pPr marL="0" indent="0">
              <a:buNone/>
            </a:pPr>
            <a:r>
              <a:rPr lang="en-CA" sz="1400" dirty="0">
                <a:latin typeface="Roboto Condensed Light" panose="02000000000000000000" pitchFamily="2" charset="0"/>
              </a:rPr>
              <a:t>Shared products and services provide enabling capabilities for other products. A shared service technical product manager needs to understand all the sources of demand from other technical product managers, define clear criteria for prioritizing changes, and coordinate releases to align with other technical product manager roadmaps.</a:t>
            </a:r>
          </a:p>
        </p:txBody>
      </p:sp>
      <p:graphicFrame>
        <p:nvGraphicFramePr>
          <p:cNvPr id="4" name="Diagram 3">
            <a:extLst>
              <a:ext uri="{FF2B5EF4-FFF2-40B4-BE49-F238E27FC236}">
                <a16:creationId xmlns:a16="http://schemas.microsoft.com/office/drawing/2014/main" id="{B83C93E6-909A-4F31-9821-80B334E33F99}"/>
              </a:ext>
            </a:extLst>
          </p:cNvPr>
          <p:cNvGraphicFramePr/>
          <p:nvPr>
            <p:extLst>
              <p:ext uri="{D42A27DB-BD31-4B8C-83A1-F6EECF244321}">
                <p14:modId xmlns:p14="http://schemas.microsoft.com/office/powerpoint/2010/main" val="3649754826"/>
              </p:ext>
            </p:extLst>
          </p:nvPr>
        </p:nvGraphicFramePr>
        <p:xfrm>
          <a:off x="354104" y="2021374"/>
          <a:ext cx="5464751" cy="3247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29D18B73-4821-FED8-10CA-4CD78821B0E6}"/>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36</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045167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10ACF-D902-4606-9618-0DC6BF0DCB18}"/>
              </a:ext>
            </a:extLst>
          </p:cNvPr>
          <p:cNvSpPr>
            <a:spLocks noGrp="1"/>
          </p:cNvSpPr>
          <p:nvPr>
            <p:ph type="title"/>
          </p:nvPr>
        </p:nvSpPr>
        <p:spPr>
          <a:xfrm>
            <a:off x="354105" y="544769"/>
            <a:ext cx="11485377" cy="1130188"/>
          </a:xfrm>
        </p:spPr>
        <p:txBody>
          <a:bodyPr/>
          <a:lstStyle/>
          <a:p>
            <a:r>
              <a:rPr lang="en-US" dirty="0"/>
              <a:t>Product delivery realizes value for your product family</a:t>
            </a:r>
            <a:endParaRPr lang="en-CA" dirty="0"/>
          </a:p>
        </p:txBody>
      </p:sp>
      <p:sp>
        <p:nvSpPr>
          <p:cNvPr id="5" name="Text Placeholder 4">
            <a:extLst>
              <a:ext uri="{FF2B5EF4-FFF2-40B4-BE49-F238E27FC236}">
                <a16:creationId xmlns:a16="http://schemas.microsoft.com/office/drawing/2014/main" id="{9CCA35E2-4B06-4608-BF4C-5DB385E99A1F}"/>
              </a:ext>
            </a:extLst>
          </p:cNvPr>
          <p:cNvSpPr>
            <a:spLocks noGrp="1"/>
          </p:cNvSpPr>
          <p:nvPr>
            <p:ph type="body" sz="quarter" idx="11"/>
          </p:nvPr>
        </p:nvSpPr>
        <p:spPr>
          <a:prstGeom prst="rect">
            <a:avLst/>
          </a:prstGeom>
        </p:spPr>
        <p:txBody>
          <a:bodyPr/>
          <a:lstStyle/>
          <a:p>
            <a:r>
              <a:rPr lang="en-US" dirty="0">
                <a:latin typeface="Montserrat Medium" panose="00000600000000000000" pitchFamily="2" charset="0"/>
              </a:rPr>
              <a:t>While planning and analysis are done at the family level, work and delivery are done at the individual product level.</a:t>
            </a:r>
          </a:p>
        </p:txBody>
      </p:sp>
      <p:sp>
        <p:nvSpPr>
          <p:cNvPr id="9" name="Freeform 10">
            <a:extLst>
              <a:ext uri="{FF2B5EF4-FFF2-40B4-BE49-F238E27FC236}">
                <a16:creationId xmlns:a16="http://schemas.microsoft.com/office/drawing/2014/main" id="{227F3D4E-571A-4362-975D-BE16AD9E09BE}"/>
              </a:ext>
            </a:extLst>
          </p:cNvPr>
          <p:cNvSpPr/>
          <p:nvPr/>
        </p:nvSpPr>
        <p:spPr>
          <a:xfrm>
            <a:off x="1541332" y="2916836"/>
            <a:ext cx="8783477" cy="647821"/>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 name="Freeform 12">
            <a:extLst>
              <a:ext uri="{FF2B5EF4-FFF2-40B4-BE49-F238E27FC236}">
                <a16:creationId xmlns:a16="http://schemas.microsoft.com/office/drawing/2014/main" id="{822430A8-E061-42D0-B31A-694B4F035BF4}"/>
              </a:ext>
            </a:extLst>
          </p:cNvPr>
          <p:cNvSpPr/>
          <p:nvPr/>
        </p:nvSpPr>
        <p:spPr>
          <a:xfrm>
            <a:off x="1709834" y="3562395"/>
            <a:ext cx="8614976" cy="679723"/>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1" name="Freeform 16">
            <a:extLst>
              <a:ext uri="{FF2B5EF4-FFF2-40B4-BE49-F238E27FC236}">
                <a16:creationId xmlns:a16="http://schemas.microsoft.com/office/drawing/2014/main" id="{18AAA9A9-8318-4E70-A43A-5A3BE377A179}"/>
              </a:ext>
            </a:extLst>
          </p:cNvPr>
          <p:cNvSpPr/>
          <p:nvPr/>
        </p:nvSpPr>
        <p:spPr>
          <a:xfrm>
            <a:off x="1866978" y="4225443"/>
            <a:ext cx="8457832" cy="677243"/>
          </a:xfrm>
          <a:prstGeom prst="flowChart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 name="Freeform 18">
            <a:extLst>
              <a:ext uri="{FF2B5EF4-FFF2-40B4-BE49-F238E27FC236}">
                <a16:creationId xmlns:a16="http://schemas.microsoft.com/office/drawing/2014/main" id="{440D8EB5-B67C-4F05-9857-38B8D55CC7FF}"/>
              </a:ext>
            </a:extLst>
          </p:cNvPr>
          <p:cNvSpPr/>
          <p:nvPr/>
        </p:nvSpPr>
        <p:spPr>
          <a:xfrm>
            <a:off x="2146462" y="4890808"/>
            <a:ext cx="8178348" cy="660785"/>
          </a:xfrm>
          <a:prstGeom prst="flowChartProcess">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3" name="TextBox 12">
            <a:extLst>
              <a:ext uri="{FF2B5EF4-FFF2-40B4-BE49-F238E27FC236}">
                <a16:creationId xmlns:a16="http://schemas.microsoft.com/office/drawing/2014/main" id="{9A1C6207-8074-41E7-AFA3-3EE6DDD4573B}"/>
              </a:ext>
            </a:extLst>
          </p:cNvPr>
          <p:cNvSpPr txBox="1"/>
          <p:nvPr/>
        </p:nvSpPr>
        <p:spPr>
          <a:xfrm>
            <a:off x="3087866" y="3070330"/>
            <a:ext cx="692291"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Vision</a:t>
            </a:r>
          </a:p>
        </p:txBody>
      </p:sp>
      <p:sp>
        <p:nvSpPr>
          <p:cNvPr id="14" name="TextBox 13">
            <a:extLst>
              <a:ext uri="{FF2B5EF4-FFF2-40B4-BE49-F238E27FC236}">
                <a16:creationId xmlns:a16="http://schemas.microsoft.com/office/drawing/2014/main" id="{69320EB5-4207-46C0-B6C6-B3CE9914B850}"/>
              </a:ext>
            </a:extLst>
          </p:cNvPr>
          <p:cNvSpPr txBox="1"/>
          <p:nvPr/>
        </p:nvSpPr>
        <p:spPr>
          <a:xfrm>
            <a:off x="3197253" y="5060303"/>
            <a:ext cx="872298"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Backlog</a:t>
            </a:r>
          </a:p>
        </p:txBody>
      </p:sp>
      <p:sp>
        <p:nvSpPr>
          <p:cNvPr id="15" name="TextBox 14">
            <a:extLst>
              <a:ext uri="{FF2B5EF4-FFF2-40B4-BE49-F238E27FC236}">
                <a16:creationId xmlns:a16="http://schemas.microsoft.com/office/drawing/2014/main" id="{93D9B421-FF34-4EC7-A3F2-B20D2F26AC95}"/>
              </a:ext>
            </a:extLst>
          </p:cNvPr>
          <p:cNvSpPr txBox="1"/>
          <p:nvPr/>
        </p:nvSpPr>
        <p:spPr>
          <a:xfrm>
            <a:off x="3168843" y="4393749"/>
            <a:ext cx="1012302"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Roadmap</a:t>
            </a:r>
          </a:p>
        </p:txBody>
      </p:sp>
      <p:sp>
        <p:nvSpPr>
          <p:cNvPr id="16" name="TextBox 15">
            <a:extLst>
              <a:ext uri="{FF2B5EF4-FFF2-40B4-BE49-F238E27FC236}">
                <a16:creationId xmlns:a16="http://schemas.microsoft.com/office/drawing/2014/main" id="{32DD6BEA-676C-426D-8425-6D031F026A26}"/>
              </a:ext>
            </a:extLst>
          </p:cNvPr>
          <p:cNvSpPr txBox="1"/>
          <p:nvPr/>
        </p:nvSpPr>
        <p:spPr>
          <a:xfrm>
            <a:off x="2648299" y="4380594"/>
            <a:ext cx="153660"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endParaRPr>
          </a:p>
        </p:txBody>
      </p:sp>
      <p:sp>
        <p:nvSpPr>
          <p:cNvPr id="17" name="TextBox 16">
            <a:extLst>
              <a:ext uri="{FF2B5EF4-FFF2-40B4-BE49-F238E27FC236}">
                <a16:creationId xmlns:a16="http://schemas.microsoft.com/office/drawing/2014/main" id="{124A1813-4DF2-4E48-9D11-670B2598ADC6}"/>
              </a:ext>
            </a:extLst>
          </p:cNvPr>
          <p:cNvSpPr txBox="1"/>
          <p:nvPr/>
        </p:nvSpPr>
        <p:spPr>
          <a:xfrm>
            <a:off x="3127857" y="3748892"/>
            <a:ext cx="637623"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Goals</a:t>
            </a:r>
          </a:p>
        </p:txBody>
      </p:sp>
      <p:sp>
        <p:nvSpPr>
          <p:cNvPr id="18" name="Freeform 925">
            <a:extLst>
              <a:ext uri="{FF2B5EF4-FFF2-40B4-BE49-F238E27FC236}">
                <a16:creationId xmlns:a16="http://schemas.microsoft.com/office/drawing/2014/main" id="{0D2212A0-BF57-4830-8703-7CB697402F62}"/>
              </a:ext>
            </a:extLst>
          </p:cNvPr>
          <p:cNvSpPr>
            <a:spLocks noChangeArrowheads="1"/>
          </p:cNvSpPr>
          <p:nvPr/>
        </p:nvSpPr>
        <p:spPr bwMode="auto">
          <a:xfrm>
            <a:off x="2537691" y="4329389"/>
            <a:ext cx="436935" cy="455188"/>
          </a:xfrm>
          <a:custGeom>
            <a:avLst/>
            <a:gdLst>
              <a:gd name="T0" fmla="*/ 3007814 w 296468"/>
              <a:gd name="T1" fmla="*/ 2671164 h 296502"/>
              <a:gd name="T2" fmla="*/ 2672307 w 296468"/>
              <a:gd name="T3" fmla="*/ 3002582 h 296502"/>
              <a:gd name="T4" fmla="*/ 2794662 w 296468"/>
              <a:gd name="T5" fmla="*/ 3124909 h 296502"/>
              <a:gd name="T6" fmla="*/ 2909135 w 296468"/>
              <a:gd name="T7" fmla="*/ 3124909 h 296502"/>
              <a:gd name="T8" fmla="*/ 3126228 w 296468"/>
              <a:gd name="T9" fmla="*/ 2907897 h 296502"/>
              <a:gd name="T10" fmla="*/ 3145972 w 296468"/>
              <a:gd name="T11" fmla="*/ 2848704 h 296502"/>
              <a:gd name="T12" fmla="*/ 3126228 w 296468"/>
              <a:gd name="T13" fmla="*/ 2789524 h 296502"/>
              <a:gd name="T14" fmla="*/ 2545989 w 296468"/>
              <a:gd name="T15" fmla="*/ 2213474 h 296502"/>
              <a:gd name="T16" fmla="*/ 2210469 w 296468"/>
              <a:gd name="T17" fmla="*/ 2544908 h 296502"/>
              <a:gd name="T18" fmla="*/ 2601251 w 296468"/>
              <a:gd name="T19" fmla="*/ 2935524 h 296502"/>
              <a:gd name="T20" fmla="*/ 2936777 w 296468"/>
              <a:gd name="T21" fmla="*/ 2604098 h 296502"/>
              <a:gd name="T22" fmla="*/ 1230706 w 296468"/>
              <a:gd name="T23" fmla="*/ 729311 h 296502"/>
              <a:gd name="T24" fmla="*/ 1282486 w 296468"/>
              <a:gd name="T25" fmla="*/ 777079 h 296502"/>
              <a:gd name="T26" fmla="*/ 1230706 w 296468"/>
              <a:gd name="T27" fmla="*/ 828802 h 296502"/>
              <a:gd name="T28" fmla="*/ 808397 w 296468"/>
              <a:gd name="T29" fmla="*/ 1250635 h 296502"/>
              <a:gd name="T30" fmla="*/ 760604 w 296468"/>
              <a:gd name="T31" fmla="*/ 1298386 h 296502"/>
              <a:gd name="T32" fmla="*/ 712783 w 296468"/>
              <a:gd name="T33" fmla="*/ 1250635 h 296502"/>
              <a:gd name="T34" fmla="*/ 1230706 w 296468"/>
              <a:gd name="T35" fmla="*/ 729311 h 296502"/>
              <a:gd name="T36" fmla="*/ 1230357 w 296468"/>
              <a:gd name="T37" fmla="*/ 498344 h 296502"/>
              <a:gd name="T38" fmla="*/ 481533 w 296468"/>
              <a:gd name="T39" fmla="*/ 1250279 h 296502"/>
              <a:gd name="T40" fmla="*/ 1230357 w 296468"/>
              <a:gd name="T41" fmla="*/ 1998248 h 296502"/>
              <a:gd name="T42" fmla="*/ 1983162 w 296468"/>
              <a:gd name="T43" fmla="*/ 1250279 h 296502"/>
              <a:gd name="T44" fmla="*/ 1230357 w 296468"/>
              <a:gd name="T45" fmla="*/ 498344 h 296502"/>
              <a:gd name="T46" fmla="*/ 1230357 w 296468"/>
              <a:gd name="T47" fmla="*/ 399412 h 296502"/>
              <a:gd name="T48" fmla="*/ 2082209 w 296468"/>
              <a:gd name="T49" fmla="*/ 1250279 h 296502"/>
              <a:gd name="T50" fmla="*/ 1230357 w 296468"/>
              <a:gd name="T51" fmla="*/ 2097186 h 296502"/>
              <a:gd name="T52" fmla="*/ 382486 w 296468"/>
              <a:gd name="T53" fmla="*/ 1250279 h 296502"/>
              <a:gd name="T54" fmla="*/ 1230357 w 296468"/>
              <a:gd name="T55" fmla="*/ 399412 h 296502"/>
              <a:gd name="T56" fmla="*/ 1235498 w 296468"/>
              <a:gd name="T57" fmla="*/ 98644 h 296502"/>
              <a:gd name="T58" fmla="*/ 94765 w 296468"/>
              <a:gd name="T59" fmla="*/ 1238910 h 296502"/>
              <a:gd name="T60" fmla="*/ 1235498 w 296468"/>
              <a:gd name="T61" fmla="*/ 2379179 h 296502"/>
              <a:gd name="T62" fmla="*/ 1898644 w 296468"/>
              <a:gd name="T63" fmla="*/ 2166126 h 296502"/>
              <a:gd name="T64" fmla="*/ 1926269 w 296468"/>
              <a:gd name="T65" fmla="*/ 2158246 h 296502"/>
              <a:gd name="T66" fmla="*/ 1961790 w 296468"/>
              <a:gd name="T67" fmla="*/ 2174006 h 296502"/>
              <a:gd name="T68" fmla="*/ 2202580 w 296468"/>
              <a:gd name="T69" fmla="*/ 2414696 h 296502"/>
              <a:gd name="T70" fmla="*/ 2411779 w 296468"/>
              <a:gd name="T71" fmla="*/ 2201639 h 296502"/>
              <a:gd name="T72" fmla="*/ 2171001 w 296468"/>
              <a:gd name="T73" fmla="*/ 1964913 h 296502"/>
              <a:gd name="T74" fmla="*/ 2167056 w 296468"/>
              <a:gd name="T75" fmla="*/ 1897828 h 296502"/>
              <a:gd name="T76" fmla="*/ 2380217 w 296468"/>
              <a:gd name="T77" fmla="*/ 1238910 h 296502"/>
              <a:gd name="T78" fmla="*/ 1235498 w 296468"/>
              <a:gd name="T79" fmla="*/ 98644 h 296502"/>
              <a:gd name="T80" fmla="*/ 1235498 w 296468"/>
              <a:gd name="T81" fmla="*/ 0 h 296502"/>
              <a:gd name="T82" fmla="*/ 2478894 w 296468"/>
              <a:gd name="T83" fmla="*/ 1238910 h 296502"/>
              <a:gd name="T84" fmla="*/ 2269686 w 296468"/>
              <a:gd name="T85" fmla="*/ 1921498 h 296502"/>
              <a:gd name="T86" fmla="*/ 2482824 w 296468"/>
              <a:gd name="T87" fmla="*/ 2134559 h 296502"/>
              <a:gd name="T88" fmla="*/ 2510454 w 296468"/>
              <a:gd name="T89" fmla="*/ 2106949 h 296502"/>
              <a:gd name="T90" fmla="*/ 2577573 w 296468"/>
              <a:gd name="T91" fmla="*/ 2106949 h 296502"/>
              <a:gd name="T92" fmla="*/ 3193359 w 296468"/>
              <a:gd name="T93" fmla="*/ 2722461 h 296502"/>
              <a:gd name="T94" fmla="*/ 3193359 w 296468"/>
              <a:gd name="T95" fmla="*/ 2974970 h 296502"/>
              <a:gd name="T96" fmla="*/ 2976254 w 296468"/>
              <a:gd name="T97" fmla="*/ 3191972 h 296502"/>
              <a:gd name="T98" fmla="*/ 2849938 w 296468"/>
              <a:gd name="T99" fmla="*/ 3243260 h 296502"/>
              <a:gd name="T100" fmla="*/ 2723626 w 296468"/>
              <a:gd name="T101" fmla="*/ 3191972 h 296502"/>
              <a:gd name="T102" fmla="*/ 2107835 w 296468"/>
              <a:gd name="T103" fmla="*/ 2576475 h 296502"/>
              <a:gd name="T104" fmla="*/ 2092063 w 296468"/>
              <a:gd name="T105" fmla="*/ 2544908 h 296502"/>
              <a:gd name="T106" fmla="*/ 2107835 w 296468"/>
              <a:gd name="T107" fmla="*/ 2509399 h 296502"/>
              <a:gd name="T108" fmla="*/ 2135485 w 296468"/>
              <a:gd name="T109" fmla="*/ 2481785 h 296502"/>
              <a:gd name="T110" fmla="*/ 1922324 w 296468"/>
              <a:gd name="T111" fmla="*/ 2272662 h 296502"/>
              <a:gd name="T112" fmla="*/ 1235498 w 296468"/>
              <a:gd name="T113" fmla="*/ 2477819 h 296502"/>
              <a:gd name="T114" fmla="*/ 0 w 296468"/>
              <a:gd name="T115" fmla="*/ 1238910 h 296502"/>
              <a:gd name="T116" fmla="*/ 1235498 w 296468"/>
              <a:gd name="T117" fmla="*/ 0 h 296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6468" h="296502">
                <a:moveTo>
                  <a:pt x="274661" y="244200"/>
                </a:moveTo>
                <a:lnTo>
                  <a:pt x="244023" y="274499"/>
                </a:lnTo>
                <a:lnTo>
                  <a:pt x="255197" y="285681"/>
                </a:lnTo>
                <a:cubicBezTo>
                  <a:pt x="257720" y="288206"/>
                  <a:pt x="262766" y="288206"/>
                  <a:pt x="265650" y="285681"/>
                </a:cubicBezTo>
                <a:lnTo>
                  <a:pt x="285474" y="265842"/>
                </a:lnTo>
                <a:cubicBezTo>
                  <a:pt x="286555" y="264399"/>
                  <a:pt x="287276" y="262596"/>
                  <a:pt x="287276" y="260431"/>
                </a:cubicBezTo>
                <a:cubicBezTo>
                  <a:pt x="287276" y="258628"/>
                  <a:pt x="286555" y="256464"/>
                  <a:pt x="285474" y="255021"/>
                </a:cubicBezTo>
                <a:lnTo>
                  <a:pt x="274661" y="244200"/>
                </a:lnTo>
                <a:close/>
                <a:moveTo>
                  <a:pt x="232488" y="202357"/>
                </a:moveTo>
                <a:lnTo>
                  <a:pt x="201850" y="232657"/>
                </a:lnTo>
                <a:lnTo>
                  <a:pt x="237535" y="268367"/>
                </a:lnTo>
                <a:lnTo>
                  <a:pt x="268173" y="238068"/>
                </a:lnTo>
                <a:lnTo>
                  <a:pt x="232488" y="202357"/>
                </a:lnTo>
                <a:close/>
                <a:moveTo>
                  <a:pt x="112382" y="66675"/>
                </a:moveTo>
                <a:cubicBezTo>
                  <a:pt x="114929" y="66675"/>
                  <a:pt x="117111" y="68494"/>
                  <a:pt x="117111" y="71041"/>
                </a:cubicBezTo>
                <a:cubicBezTo>
                  <a:pt x="117111" y="73587"/>
                  <a:pt x="114929" y="75770"/>
                  <a:pt x="112382" y="75770"/>
                </a:cubicBezTo>
                <a:cubicBezTo>
                  <a:pt x="91282" y="75770"/>
                  <a:pt x="73819" y="92869"/>
                  <a:pt x="73819" y="114334"/>
                </a:cubicBezTo>
                <a:cubicBezTo>
                  <a:pt x="73819" y="116880"/>
                  <a:pt x="72000" y="118699"/>
                  <a:pt x="69454" y="118699"/>
                </a:cubicBezTo>
                <a:cubicBezTo>
                  <a:pt x="66907" y="118699"/>
                  <a:pt x="65088" y="116880"/>
                  <a:pt x="65088" y="114334"/>
                </a:cubicBezTo>
                <a:cubicBezTo>
                  <a:pt x="65088" y="88140"/>
                  <a:pt x="86189" y="66675"/>
                  <a:pt x="112382" y="66675"/>
                </a:cubicBezTo>
                <a:close/>
                <a:moveTo>
                  <a:pt x="112351" y="45558"/>
                </a:moveTo>
                <a:cubicBezTo>
                  <a:pt x="74724" y="45558"/>
                  <a:pt x="43970" y="76311"/>
                  <a:pt x="43970" y="114301"/>
                </a:cubicBezTo>
                <a:cubicBezTo>
                  <a:pt x="43970" y="151928"/>
                  <a:pt x="74724" y="182681"/>
                  <a:pt x="112351" y="182681"/>
                </a:cubicBezTo>
                <a:cubicBezTo>
                  <a:pt x="150340" y="182681"/>
                  <a:pt x="181093" y="151928"/>
                  <a:pt x="181093" y="114301"/>
                </a:cubicBezTo>
                <a:cubicBezTo>
                  <a:pt x="181093" y="76311"/>
                  <a:pt x="150340" y="45558"/>
                  <a:pt x="112351" y="45558"/>
                </a:cubicBezTo>
                <a:close/>
                <a:moveTo>
                  <a:pt x="112351" y="36513"/>
                </a:moveTo>
                <a:cubicBezTo>
                  <a:pt x="155405" y="36513"/>
                  <a:pt x="190138" y="71608"/>
                  <a:pt x="190138" y="114301"/>
                </a:cubicBezTo>
                <a:cubicBezTo>
                  <a:pt x="190138" y="156993"/>
                  <a:pt x="155405" y="191726"/>
                  <a:pt x="112351" y="191726"/>
                </a:cubicBezTo>
                <a:cubicBezTo>
                  <a:pt x="69658" y="191726"/>
                  <a:pt x="34925" y="156993"/>
                  <a:pt x="34925" y="114301"/>
                </a:cubicBezTo>
                <a:cubicBezTo>
                  <a:pt x="34925" y="71608"/>
                  <a:pt x="69658" y="36513"/>
                  <a:pt x="112351" y="36513"/>
                </a:cubicBezTo>
                <a:close/>
                <a:moveTo>
                  <a:pt x="112820" y="9018"/>
                </a:moveTo>
                <a:cubicBezTo>
                  <a:pt x="55509" y="9018"/>
                  <a:pt x="8651" y="55910"/>
                  <a:pt x="8651" y="113262"/>
                </a:cubicBezTo>
                <a:cubicBezTo>
                  <a:pt x="8651" y="170615"/>
                  <a:pt x="55509" y="217507"/>
                  <a:pt x="112820" y="217507"/>
                </a:cubicBezTo>
                <a:cubicBezTo>
                  <a:pt x="134807" y="217507"/>
                  <a:pt x="155713" y="211014"/>
                  <a:pt x="173375" y="198029"/>
                </a:cubicBezTo>
                <a:cubicBezTo>
                  <a:pt x="174096" y="197308"/>
                  <a:pt x="175177" y="197308"/>
                  <a:pt x="175898" y="197308"/>
                </a:cubicBezTo>
                <a:cubicBezTo>
                  <a:pt x="176980" y="197308"/>
                  <a:pt x="178421" y="197668"/>
                  <a:pt x="179142" y="198750"/>
                </a:cubicBezTo>
                <a:lnTo>
                  <a:pt x="201130" y="220754"/>
                </a:lnTo>
                <a:lnTo>
                  <a:pt x="220233" y="201275"/>
                </a:lnTo>
                <a:lnTo>
                  <a:pt x="198246" y="179633"/>
                </a:lnTo>
                <a:cubicBezTo>
                  <a:pt x="196804" y="177829"/>
                  <a:pt x="196444" y="175304"/>
                  <a:pt x="197886" y="173501"/>
                </a:cubicBezTo>
                <a:cubicBezTo>
                  <a:pt x="210501" y="155826"/>
                  <a:pt x="217350" y="134905"/>
                  <a:pt x="217350" y="113262"/>
                </a:cubicBezTo>
                <a:cubicBezTo>
                  <a:pt x="217350" y="55910"/>
                  <a:pt x="170492" y="9018"/>
                  <a:pt x="112820" y="9018"/>
                </a:cubicBezTo>
                <a:close/>
                <a:moveTo>
                  <a:pt x="112820" y="0"/>
                </a:moveTo>
                <a:cubicBezTo>
                  <a:pt x="175538" y="0"/>
                  <a:pt x="226361" y="50860"/>
                  <a:pt x="226361" y="113262"/>
                </a:cubicBezTo>
                <a:cubicBezTo>
                  <a:pt x="226361" y="135626"/>
                  <a:pt x="219512" y="156908"/>
                  <a:pt x="207257" y="175665"/>
                </a:cubicBezTo>
                <a:lnTo>
                  <a:pt x="226721" y="195143"/>
                </a:lnTo>
                <a:lnTo>
                  <a:pt x="229244" y="192618"/>
                </a:lnTo>
                <a:cubicBezTo>
                  <a:pt x="231047" y="190815"/>
                  <a:pt x="233570" y="190815"/>
                  <a:pt x="235372" y="192618"/>
                </a:cubicBezTo>
                <a:lnTo>
                  <a:pt x="291602" y="248889"/>
                </a:lnTo>
                <a:cubicBezTo>
                  <a:pt x="298090" y="255021"/>
                  <a:pt x="298090" y="265842"/>
                  <a:pt x="291602" y="271974"/>
                </a:cubicBezTo>
                <a:lnTo>
                  <a:pt x="271777" y="291813"/>
                </a:lnTo>
                <a:cubicBezTo>
                  <a:pt x="268533" y="295060"/>
                  <a:pt x="264568" y="296502"/>
                  <a:pt x="260243" y="296502"/>
                </a:cubicBezTo>
                <a:cubicBezTo>
                  <a:pt x="255918" y="296502"/>
                  <a:pt x="251953" y="295060"/>
                  <a:pt x="248709" y="291813"/>
                </a:cubicBezTo>
                <a:lnTo>
                  <a:pt x="192479" y="235543"/>
                </a:lnTo>
                <a:cubicBezTo>
                  <a:pt x="191398" y="234821"/>
                  <a:pt x="191037" y="233739"/>
                  <a:pt x="191037" y="232657"/>
                </a:cubicBezTo>
                <a:cubicBezTo>
                  <a:pt x="191037" y="231575"/>
                  <a:pt x="191398" y="230132"/>
                  <a:pt x="192479" y="229411"/>
                </a:cubicBezTo>
                <a:lnTo>
                  <a:pt x="195002" y="226886"/>
                </a:lnTo>
                <a:lnTo>
                  <a:pt x="175538" y="207768"/>
                </a:lnTo>
                <a:cubicBezTo>
                  <a:pt x="157155" y="220032"/>
                  <a:pt x="135528" y="226525"/>
                  <a:pt x="112820" y="226525"/>
                </a:cubicBezTo>
                <a:cubicBezTo>
                  <a:pt x="50823" y="226525"/>
                  <a:pt x="0" y="175665"/>
                  <a:pt x="0" y="113262"/>
                </a:cubicBezTo>
                <a:cubicBezTo>
                  <a:pt x="0" y="50860"/>
                  <a:pt x="50823" y="0"/>
                  <a:pt x="11282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9" name="Freeform 926">
            <a:extLst>
              <a:ext uri="{FF2B5EF4-FFF2-40B4-BE49-F238E27FC236}">
                <a16:creationId xmlns:a16="http://schemas.microsoft.com/office/drawing/2014/main" id="{126DC00A-CA97-41A2-BE60-D6D53B652770}"/>
              </a:ext>
            </a:extLst>
          </p:cNvPr>
          <p:cNvSpPr>
            <a:spLocks noChangeArrowheads="1"/>
          </p:cNvSpPr>
          <p:nvPr/>
        </p:nvSpPr>
        <p:spPr bwMode="auto">
          <a:xfrm>
            <a:off x="2487645" y="3658713"/>
            <a:ext cx="436935" cy="455189"/>
          </a:xfrm>
          <a:custGeom>
            <a:avLst/>
            <a:gdLst>
              <a:gd name="T0" fmla="*/ 2003694 w 296503"/>
              <a:gd name="T1" fmla="*/ 1832388 h 296502"/>
              <a:gd name="T2" fmla="*/ 716340 w 296503"/>
              <a:gd name="T3" fmla="*/ 1832388 h 296502"/>
              <a:gd name="T4" fmla="*/ 1792869 w 296503"/>
              <a:gd name="T5" fmla="*/ 2632308 h 296502"/>
              <a:gd name="T6" fmla="*/ 1761647 w 296503"/>
              <a:gd name="T7" fmla="*/ 1934355 h 296502"/>
              <a:gd name="T8" fmla="*/ 1309759 w 296503"/>
              <a:gd name="T9" fmla="*/ 1765729 h 296502"/>
              <a:gd name="T10" fmla="*/ 1454202 w 296503"/>
              <a:gd name="T11" fmla="*/ 2632308 h 296502"/>
              <a:gd name="T12" fmla="*/ 1831921 w 296503"/>
              <a:gd name="T13" fmla="*/ 712916 h 296502"/>
              <a:gd name="T14" fmla="*/ 1407353 w 296503"/>
              <a:gd name="T15" fmla="*/ 712916 h 296502"/>
              <a:gd name="T16" fmla="*/ 1792869 w 296503"/>
              <a:gd name="T17" fmla="*/ 607044 h 296502"/>
              <a:gd name="T18" fmla="*/ 1929508 w 296503"/>
              <a:gd name="T19" fmla="*/ 1477536 h 296502"/>
              <a:gd name="T20" fmla="*/ 1792869 w 296503"/>
              <a:gd name="T21" fmla="*/ 607044 h 296502"/>
              <a:gd name="T22" fmla="*/ 1477622 w 296503"/>
              <a:gd name="T23" fmla="*/ 1308917 h 296502"/>
              <a:gd name="T24" fmla="*/ 610925 w 296503"/>
              <a:gd name="T25" fmla="*/ 1446161 h 296502"/>
              <a:gd name="T26" fmla="*/ 1432671 w 296503"/>
              <a:gd name="T27" fmla="*/ 386184 h 296502"/>
              <a:gd name="T28" fmla="*/ 964299 w 296503"/>
              <a:gd name="T29" fmla="*/ 240396 h 296502"/>
              <a:gd name="T30" fmla="*/ 842289 w 296503"/>
              <a:gd name="T31" fmla="*/ 646275 h 296502"/>
              <a:gd name="T32" fmla="*/ 362084 w 296503"/>
              <a:gd name="T33" fmla="*/ 756638 h 296502"/>
              <a:gd name="T34" fmla="*/ 460473 w 296503"/>
              <a:gd name="T35" fmla="*/ 1166470 h 296502"/>
              <a:gd name="T36" fmla="*/ 98402 w 296503"/>
              <a:gd name="T37" fmla="*/ 1737883 h 296502"/>
              <a:gd name="T38" fmla="*/ 436901 w 296503"/>
              <a:gd name="T39" fmla="*/ 2135906 h 296502"/>
              <a:gd name="T40" fmla="*/ 401470 w 296503"/>
              <a:gd name="T41" fmla="*/ 2494508 h 296502"/>
              <a:gd name="T42" fmla="*/ 747814 w 296503"/>
              <a:gd name="T43" fmla="*/ 2841306 h 296502"/>
              <a:gd name="T44" fmla="*/ 1109935 w 296503"/>
              <a:gd name="T45" fmla="*/ 2801901 h 296502"/>
              <a:gd name="T46" fmla="*/ 1475957 w 296503"/>
              <a:gd name="T47" fmla="*/ 3113225 h 296502"/>
              <a:gd name="T48" fmla="*/ 1810507 w 296503"/>
              <a:gd name="T49" fmla="*/ 2857075 h 296502"/>
              <a:gd name="T50" fmla="*/ 2278887 w 296503"/>
              <a:gd name="T51" fmla="*/ 2998932 h 296502"/>
              <a:gd name="T52" fmla="*/ 2593757 w 296503"/>
              <a:gd name="T53" fmla="*/ 2399927 h 296502"/>
              <a:gd name="T54" fmla="*/ 2999144 w 296503"/>
              <a:gd name="T55" fmla="*/ 2281719 h 296502"/>
              <a:gd name="T56" fmla="*/ 2900755 w 296503"/>
              <a:gd name="T57" fmla="*/ 1765466 h 296502"/>
              <a:gd name="T58" fmla="*/ 2900755 w 296503"/>
              <a:gd name="T59" fmla="*/ 1473853 h 296502"/>
              <a:gd name="T60" fmla="*/ 2999144 w 296503"/>
              <a:gd name="T61" fmla="*/ 961550 h 296502"/>
              <a:gd name="T62" fmla="*/ 2593757 w 296503"/>
              <a:gd name="T63" fmla="*/ 839402 h 296502"/>
              <a:gd name="T64" fmla="*/ 2278887 w 296503"/>
              <a:gd name="T65" fmla="*/ 240396 h 296502"/>
              <a:gd name="T66" fmla="*/ 1810507 w 296503"/>
              <a:gd name="T67" fmla="*/ 386184 h 296502"/>
              <a:gd name="T68" fmla="*/ 1503519 w 296503"/>
              <a:gd name="T69" fmla="*/ 0 h 296502"/>
              <a:gd name="T70" fmla="*/ 2152928 w 296503"/>
              <a:gd name="T71" fmla="*/ 204932 h 296502"/>
              <a:gd name="T72" fmla="*/ 2491427 w 296503"/>
              <a:gd name="T73" fmla="*/ 599009 h 296502"/>
              <a:gd name="T74" fmla="*/ 3081802 w 296503"/>
              <a:gd name="T75" fmla="*/ 914254 h 296502"/>
              <a:gd name="T76" fmla="*/ 3239232 w 296503"/>
              <a:gd name="T77" fmla="*/ 1501447 h 296502"/>
              <a:gd name="T78" fmla="*/ 3038512 w 296503"/>
              <a:gd name="T79" fmla="*/ 2151673 h 296502"/>
              <a:gd name="T80" fmla="*/ 2644910 w 296503"/>
              <a:gd name="T81" fmla="*/ 2494508 h 296502"/>
              <a:gd name="T82" fmla="*/ 2231649 w 296503"/>
              <a:gd name="T83" fmla="*/ 3097458 h 296502"/>
              <a:gd name="T84" fmla="*/ 1735730 w 296503"/>
              <a:gd name="T85" fmla="*/ 3239316 h 296502"/>
              <a:gd name="T86" fmla="*/ 1086305 w 296503"/>
              <a:gd name="T87" fmla="*/ 3038344 h 296502"/>
              <a:gd name="T88" fmla="*/ 661243 w 296503"/>
              <a:gd name="T89" fmla="*/ 2790074 h 296502"/>
              <a:gd name="T90" fmla="*/ 157452 w 296503"/>
              <a:gd name="T91" fmla="*/ 2329022 h 296502"/>
              <a:gd name="T92" fmla="*/ 129869 w 296503"/>
              <a:gd name="T93" fmla="*/ 1867927 h 296502"/>
              <a:gd name="T94" fmla="*/ 354220 w 296503"/>
              <a:gd name="T95" fmla="*/ 1170410 h 296502"/>
              <a:gd name="T96" fmla="*/ 354220 w 296503"/>
              <a:gd name="T97" fmla="*/ 650241 h 296502"/>
              <a:gd name="T98" fmla="*/ 649412 w 296503"/>
              <a:gd name="T99" fmla="*/ 350721 h 296502"/>
              <a:gd name="T100" fmla="*/ 1168961 w 296503"/>
              <a:gd name="T101" fmla="*/ 350721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3" h="296502">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0" name="Freeform 944">
            <a:extLst>
              <a:ext uri="{FF2B5EF4-FFF2-40B4-BE49-F238E27FC236}">
                <a16:creationId xmlns:a16="http://schemas.microsoft.com/office/drawing/2014/main" id="{9578BABB-FC27-49DB-8C82-D39A3EB9751E}"/>
              </a:ext>
            </a:extLst>
          </p:cNvPr>
          <p:cNvSpPr>
            <a:spLocks noChangeArrowheads="1"/>
          </p:cNvSpPr>
          <p:nvPr/>
        </p:nvSpPr>
        <p:spPr bwMode="auto">
          <a:xfrm>
            <a:off x="2547260" y="4996078"/>
            <a:ext cx="348002" cy="455188"/>
          </a:xfrm>
          <a:custGeom>
            <a:avLst/>
            <a:gdLst>
              <a:gd name="T0" fmla="*/ 873157 w 236178"/>
              <a:gd name="T1" fmla="*/ 2885453 h 296502"/>
              <a:gd name="T2" fmla="*/ 1655872 w 236178"/>
              <a:gd name="T3" fmla="*/ 2885453 h 296502"/>
              <a:gd name="T4" fmla="*/ 2029527 w 236178"/>
              <a:gd name="T5" fmla="*/ 2350830 h 296502"/>
              <a:gd name="T6" fmla="*/ 1163196 w 236178"/>
              <a:gd name="T7" fmla="*/ 849826 h 296502"/>
              <a:gd name="T8" fmla="*/ 1424861 w 236178"/>
              <a:gd name="T9" fmla="*/ 951573 h 296502"/>
              <a:gd name="T10" fmla="*/ 1424861 w 236178"/>
              <a:gd name="T11" fmla="*/ 1632569 h 296502"/>
              <a:gd name="T12" fmla="*/ 1163196 w 236178"/>
              <a:gd name="T13" fmla="*/ 1730421 h 296502"/>
              <a:gd name="T14" fmla="*/ 1242486 w 236178"/>
              <a:gd name="T15" fmla="*/ 1632569 h 296502"/>
              <a:gd name="T16" fmla="*/ 1111640 w 236178"/>
              <a:gd name="T17" fmla="*/ 900687 h 296502"/>
              <a:gd name="T18" fmla="*/ 1136125 w 236178"/>
              <a:gd name="T19" fmla="*/ 568016 h 296502"/>
              <a:gd name="T20" fmla="*/ 845506 w 236178"/>
              <a:gd name="T21" fmla="*/ 701296 h 296502"/>
              <a:gd name="T22" fmla="*/ 637391 w 236178"/>
              <a:gd name="T23" fmla="*/ 948271 h 296502"/>
              <a:gd name="T24" fmla="*/ 558849 w 236178"/>
              <a:gd name="T25" fmla="*/ 1261841 h 296502"/>
              <a:gd name="T26" fmla="*/ 621664 w 236178"/>
              <a:gd name="T27" fmla="*/ 1579352 h 296502"/>
              <a:gd name="T28" fmla="*/ 818022 w 236178"/>
              <a:gd name="T29" fmla="*/ 1838051 h 296502"/>
              <a:gd name="T30" fmla="*/ 1104687 w 236178"/>
              <a:gd name="T31" fmla="*/ 1983078 h 296502"/>
              <a:gd name="T32" fmla="*/ 1285343 w 236178"/>
              <a:gd name="T33" fmla="*/ 2088917 h 296502"/>
              <a:gd name="T34" fmla="*/ 1634838 w 236178"/>
              <a:gd name="T35" fmla="*/ 2010523 h 296502"/>
              <a:gd name="T36" fmla="*/ 1921517 w 236178"/>
              <a:gd name="T37" fmla="*/ 1787100 h 296502"/>
              <a:gd name="T38" fmla="*/ 2078597 w 236178"/>
              <a:gd name="T39" fmla="*/ 1461749 h 296502"/>
              <a:gd name="T40" fmla="*/ 2078597 w 236178"/>
              <a:gd name="T41" fmla="*/ 1101139 h 296502"/>
              <a:gd name="T42" fmla="*/ 1921517 w 236178"/>
              <a:gd name="T43" fmla="*/ 775776 h 296502"/>
              <a:gd name="T44" fmla="*/ 1634838 w 236178"/>
              <a:gd name="T45" fmla="*/ 552359 h 296502"/>
              <a:gd name="T46" fmla="*/ 1285343 w 236178"/>
              <a:gd name="T47" fmla="*/ 470016 h 296502"/>
              <a:gd name="T48" fmla="*/ 1469909 w 236178"/>
              <a:gd name="T49" fmla="*/ 477866 h 296502"/>
              <a:gd name="T50" fmla="*/ 1799779 w 236178"/>
              <a:gd name="T51" fmla="*/ 638584 h 296502"/>
              <a:gd name="T52" fmla="*/ 2027549 w 236178"/>
              <a:gd name="T53" fmla="*/ 924736 h 296502"/>
              <a:gd name="T54" fmla="*/ 2110008 w 236178"/>
              <a:gd name="T55" fmla="*/ 1281443 h 296502"/>
              <a:gd name="T56" fmla="*/ 2027549 w 236178"/>
              <a:gd name="T57" fmla="*/ 1638143 h 296502"/>
              <a:gd name="T58" fmla="*/ 1799779 w 236178"/>
              <a:gd name="T59" fmla="*/ 1924291 h 296502"/>
              <a:gd name="T60" fmla="*/ 1469909 w 236178"/>
              <a:gd name="T61" fmla="*/ 2085003 h 296502"/>
              <a:gd name="T62" fmla="*/ 1253921 w 236178"/>
              <a:gd name="T63" fmla="*/ 2190835 h 296502"/>
              <a:gd name="T64" fmla="*/ 865150 w 236178"/>
              <a:gd name="T65" fmla="*/ 2088917 h 296502"/>
              <a:gd name="T66" fmla="*/ 554909 w 236178"/>
              <a:gd name="T67" fmla="*/ 1826294 h 296502"/>
              <a:gd name="T68" fmla="*/ 389974 w 236178"/>
              <a:gd name="T69" fmla="*/ 1457832 h 296502"/>
              <a:gd name="T70" fmla="*/ 401754 w 236178"/>
              <a:gd name="T71" fmla="*/ 1050173 h 296502"/>
              <a:gd name="T72" fmla="*/ 590253 w 236178"/>
              <a:gd name="T73" fmla="*/ 693453 h 296502"/>
              <a:gd name="T74" fmla="*/ 916196 w 236178"/>
              <a:gd name="T75" fmla="*/ 450429 h 296502"/>
              <a:gd name="T76" fmla="*/ 1285343 w 236178"/>
              <a:gd name="T77" fmla="*/ 364218 h 296502"/>
              <a:gd name="T78" fmla="*/ 1294029 w 236178"/>
              <a:gd name="T79" fmla="*/ 2484469 h 296502"/>
              <a:gd name="T80" fmla="*/ 1294029 w 236178"/>
              <a:gd name="T81" fmla="*/ 0 h 296502"/>
              <a:gd name="T82" fmla="*/ 2127862 w 236178"/>
              <a:gd name="T83" fmla="*/ 3188152 h 296502"/>
              <a:gd name="T84" fmla="*/ 2049194 w 236178"/>
              <a:gd name="T85" fmla="*/ 3227473 h 296502"/>
              <a:gd name="T86" fmla="*/ 1262551 w 236178"/>
              <a:gd name="T87" fmla="*/ 3227473 h 296502"/>
              <a:gd name="T88" fmla="*/ 483783 w 236178"/>
              <a:gd name="T89" fmla="*/ 3231399 h 296502"/>
              <a:gd name="T90" fmla="*/ 456245 w 236178"/>
              <a:gd name="T91" fmla="*/ 2276129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1046" y="215180"/>
                </a:moveTo>
                <a:lnTo>
                  <a:pt x="51046" y="283548"/>
                </a:lnTo>
                <a:lnTo>
                  <a:pt x="79804" y="264117"/>
                </a:lnTo>
                <a:cubicBezTo>
                  <a:pt x="81242" y="263038"/>
                  <a:pt x="83399" y="263038"/>
                  <a:pt x="84837" y="264117"/>
                </a:cubicBezTo>
                <a:lnTo>
                  <a:pt x="118269" y="286427"/>
                </a:lnTo>
                <a:lnTo>
                  <a:pt x="151341" y="264117"/>
                </a:lnTo>
                <a:cubicBezTo>
                  <a:pt x="153138" y="263038"/>
                  <a:pt x="154935" y="263038"/>
                  <a:pt x="156373" y="264117"/>
                </a:cubicBezTo>
                <a:lnTo>
                  <a:pt x="185491" y="283548"/>
                </a:lnTo>
                <a:lnTo>
                  <a:pt x="185491" y="215180"/>
                </a:lnTo>
                <a:cubicBezTo>
                  <a:pt x="166079" y="228494"/>
                  <a:pt x="143073" y="236410"/>
                  <a:pt x="118269" y="236410"/>
                </a:cubicBezTo>
                <a:cubicBezTo>
                  <a:pt x="93105" y="236410"/>
                  <a:pt x="70098" y="228494"/>
                  <a:pt x="51046" y="215180"/>
                </a:cubicBezTo>
                <a:close/>
                <a:moveTo>
                  <a:pt x="106311" y="77787"/>
                </a:moveTo>
                <a:lnTo>
                  <a:pt x="130227" y="77787"/>
                </a:lnTo>
                <a:cubicBezTo>
                  <a:pt x="132401" y="77787"/>
                  <a:pt x="134575" y="79937"/>
                  <a:pt x="134575" y="82444"/>
                </a:cubicBezTo>
                <a:cubicBezTo>
                  <a:pt x="134575" y="84952"/>
                  <a:pt x="132401" y="87101"/>
                  <a:pt x="130227" y="87101"/>
                </a:cubicBezTo>
                <a:lnTo>
                  <a:pt x="122617" y="87101"/>
                </a:lnTo>
                <a:lnTo>
                  <a:pt x="122617" y="149436"/>
                </a:lnTo>
                <a:lnTo>
                  <a:pt x="130227" y="149436"/>
                </a:lnTo>
                <a:cubicBezTo>
                  <a:pt x="132401" y="149436"/>
                  <a:pt x="134575" y="151585"/>
                  <a:pt x="134575" y="153735"/>
                </a:cubicBezTo>
                <a:cubicBezTo>
                  <a:pt x="134575" y="156242"/>
                  <a:pt x="132401" y="158392"/>
                  <a:pt x="130227" y="158392"/>
                </a:cubicBezTo>
                <a:lnTo>
                  <a:pt x="106311" y="158392"/>
                </a:lnTo>
                <a:cubicBezTo>
                  <a:pt x="103774" y="158392"/>
                  <a:pt x="101600" y="156242"/>
                  <a:pt x="101600" y="153735"/>
                </a:cubicBezTo>
                <a:cubicBezTo>
                  <a:pt x="101600" y="151585"/>
                  <a:pt x="103774" y="149436"/>
                  <a:pt x="106311" y="149436"/>
                </a:cubicBezTo>
                <a:lnTo>
                  <a:pt x="113558" y="149436"/>
                </a:lnTo>
                <a:lnTo>
                  <a:pt x="113558" y="87101"/>
                </a:lnTo>
                <a:lnTo>
                  <a:pt x="106311" y="87101"/>
                </a:lnTo>
                <a:cubicBezTo>
                  <a:pt x="103774" y="87101"/>
                  <a:pt x="101600" y="84952"/>
                  <a:pt x="101600" y="82444"/>
                </a:cubicBezTo>
                <a:cubicBezTo>
                  <a:pt x="101600" y="79937"/>
                  <a:pt x="103774" y="77787"/>
                  <a:pt x="106311" y="77787"/>
                </a:cubicBezTo>
                <a:close/>
                <a:moveTo>
                  <a:pt x="117475" y="43024"/>
                </a:moveTo>
                <a:lnTo>
                  <a:pt x="103837" y="51994"/>
                </a:lnTo>
                <a:cubicBezTo>
                  <a:pt x="103119" y="52712"/>
                  <a:pt x="102042" y="53071"/>
                  <a:pt x="100965" y="52712"/>
                </a:cubicBezTo>
                <a:lnTo>
                  <a:pt x="85173" y="50559"/>
                </a:lnTo>
                <a:lnTo>
                  <a:pt x="77276" y="64193"/>
                </a:lnTo>
                <a:cubicBezTo>
                  <a:pt x="76559" y="65270"/>
                  <a:pt x="75841" y="65987"/>
                  <a:pt x="74764" y="66346"/>
                </a:cubicBezTo>
                <a:lnTo>
                  <a:pt x="59331" y="71010"/>
                </a:lnTo>
                <a:lnTo>
                  <a:pt x="58254" y="86798"/>
                </a:lnTo>
                <a:cubicBezTo>
                  <a:pt x="58254" y="88233"/>
                  <a:pt x="57536" y="88950"/>
                  <a:pt x="56818" y="90027"/>
                </a:cubicBezTo>
                <a:lnTo>
                  <a:pt x="45333" y="100791"/>
                </a:lnTo>
                <a:lnTo>
                  <a:pt x="51076" y="115501"/>
                </a:lnTo>
                <a:cubicBezTo>
                  <a:pt x="51435" y="116578"/>
                  <a:pt x="51435" y="117654"/>
                  <a:pt x="51076" y="118730"/>
                </a:cubicBezTo>
                <a:lnTo>
                  <a:pt x="45333" y="133800"/>
                </a:lnTo>
                <a:lnTo>
                  <a:pt x="56818" y="144564"/>
                </a:lnTo>
                <a:cubicBezTo>
                  <a:pt x="57536" y="145281"/>
                  <a:pt x="58254" y="146358"/>
                  <a:pt x="58254" y="147434"/>
                </a:cubicBezTo>
                <a:lnTo>
                  <a:pt x="59331" y="163580"/>
                </a:lnTo>
                <a:lnTo>
                  <a:pt x="74764" y="168244"/>
                </a:lnTo>
                <a:cubicBezTo>
                  <a:pt x="75841" y="168603"/>
                  <a:pt x="76559" y="169320"/>
                  <a:pt x="77276" y="170038"/>
                </a:cubicBezTo>
                <a:lnTo>
                  <a:pt x="85173" y="184031"/>
                </a:lnTo>
                <a:lnTo>
                  <a:pt x="100965" y="181520"/>
                </a:lnTo>
                <a:cubicBezTo>
                  <a:pt x="101324" y="181520"/>
                  <a:pt x="101683" y="181520"/>
                  <a:pt x="101683" y="181520"/>
                </a:cubicBezTo>
                <a:cubicBezTo>
                  <a:pt x="102401" y="181520"/>
                  <a:pt x="103478" y="181878"/>
                  <a:pt x="103837" y="182596"/>
                </a:cubicBezTo>
                <a:lnTo>
                  <a:pt x="117475" y="191207"/>
                </a:lnTo>
                <a:lnTo>
                  <a:pt x="130755" y="182596"/>
                </a:lnTo>
                <a:cubicBezTo>
                  <a:pt x="131473" y="181878"/>
                  <a:pt x="132550" y="181520"/>
                  <a:pt x="133985" y="181520"/>
                </a:cubicBezTo>
                <a:lnTo>
                  <a:pt x="149418" y="184031"/>
                </a:lnTo>
                <a:lnTo>
                  <a:pt x="157673" y="170038"/>
                </a:lnTo>
                <a:cubicBezTo>
                  <a:pt x="158032" y="169320"/>
                  <a:pt x="159109" y="168603"/>
                  <a:pt x="160186" y="168244"/>
                </a:cubicBezTo>
                <a:lnTo>
                  <a:pt x="175619" y="163580"/>
                </a:lnTo>
                <a:lnTo>
                  <a:pt x="176696" y="147434"/>
                </a:lnTo>
                <a:cubicBezTo>
                  <a:pt x="176696" y="146358"/>
                  <a:pt x="177055" y="145281"/>
                  <a:pt x="178131" y="144564"/>
                </a:cubicBezTo>
                <a:lnTo>
                  <a:pt x="189975" y="133800"/>
                </a:lnTo>
                <a:lnTo>
                  <a:pt x="183874" y="118730"/>
                </a:lnTo>
                <a:cubicBezTo>
                  <a:pt x="183515" y="117654"/>
                  <a:pt x="183515" y="116578"/>
                  <a:pt x="183874" y="115501"/>
                </a:cubicBezTo>
                <a:lnTo>
                  <a:pt x="189975" y="100791"/>
                </a:lnTo>
                <a:lnTo>
                  <a:pt x="178131" y="90027"/>
                </a:lnTo>
                <a:cubicBezTo>
                  <a:pt x="177055" y="88950"/>
                  <a:pt x="176696" y="88233"/>
                  <a:pt x="176696" y="86798"/>
                </a:cubicBezTo>
                <a:lnTo>
                  <a:pt x="175619" y="71010"/>
                </a:lnTo>
                <a:lnTo>
                  <a:pt x="160186" y="66346"/>
                </a:lnTo>
                <a:cubicBezTo>
                  <a:pt x="159109" y="65987"/>
                  <a:pt x="158032" y="65270"/>
                  <a:pt x="157673" y="64193"/>
                </a:cubicBezTo>
                <a:lnTo>
                  <a:pt x="149418" y="50559"/>
                </a:lnTo>
                <a:lnTo>
                  <a:pt x="133985" y="52712"/>
                </a:lnTo>
                <a:cubicBezTo>
                  <a:pt x="132550" y="53071"/>
                  <a:pt x="131473" y="52712"/>
                  <a:pt x="130755" y="51994"/>
                </a:cubicBezTo>
                <a:lnTo>
                  <a:pt x="117475" y="43024"/>
                </a:lnTo>
                <a:close/>
                <a:moveTo>
                  <a:pt x="117475" y="33337"/>
                </a:moveTo>
                <a:cubicBezTo>
                  <a:pt x="118193" y="33337"/>
                  <a:pt x="119270" y="33337"/>
                  <a:pt x="119988" y="34055"/>
                </a:cubicBezTo>
                <a:lnTo>
                  <a:pt x="134344" y="43742"/>
                </a:lnTo>
                <a:lnTo>
                  <a:pt x="151213" y="41230"/>
                </a:lnTo>
                <a:cubicBezTo>
                  <a:pt x="153007" y="40872"/>
                  <a:pt x="154802" y="41948"/>
                  <a:pt x="155879" y="43383"/>
                </a:cubicBezTo>
                <a:lnTo>
                  <a:pt x="164493" y="58453"/>
                </a:lnTo>
                <a:lnTo>
                  <a:pt x="181003" y="63476"/>
                </a:lnTo>
                <a:cubicBezTo>
                  <a:pt x="182797" y="63835"/>
                  <a:pt x="183874" y="65629"/>
                  <a:pt x="184233" y="67422"/>
                </a:cubicBezTo>
                <a:lnTo>
                  <a:pt x="185310" y="84645"/>
                </a:lnTo>
                <a:lnTo>
                  <a:pt x="197872" y="96126"/>
                </a:lnTo>
                <a:cubicBezTo>
                  <a:pt x="199307" y="97561"/>
                  <a:pt x="199666" y="99355"/>
                  <a:pt x="198948" y="101149"/>
                </a:cubicBezTo>
                <a:lnTo>
                  <a:pt x="192847" y="117295"/>
                </a:lnTo>
                <a:lnTo>
                  <a:pt x="198948" y="133441"/>
                </a:lnTo>
                <a:cubicBezTo>
                  <a:pt x="199666" y="135235"/>
                  <a:pt x="199307" y="137029"/>
                  <a:pt x="197872" y="138105"/>
                </a:cubicBezTo>
                <a:lnTo>
                  <a:pt x="185310" y="149946"/>
                </a:lnTo>
                <a:lnTo>
                  <a:pt x="184233" y="167168"/>
                </a:lnTo>
                <a:cubicBezTo>
                  <a:pt x="183874" y="168962"/>
                  <a:pt x="182797" y="170397"/>
                  <a:pt x="181003" y="171114"/>
                </a:cubicBezTo>
                <a:lnTo>
                  <a:pt x="164493" y="176138"/>
                </a:lnTo>
                <a:lnTo>
                  <a:pt x="155879" y="191207"/>
                </a:lnTo>
                <a:cubicBezTo>
                  <a:pt x="154802" y="192642"/>
                  <a:pt x="153007" y="193360"/>
                  <a:pt x="151213" y="193360"/>
                </a:cubicBezTo>
                <a:lnTo>
                  <a:pt x="134344" y="190848"/>
                </a:lnTo>
                <a:lnTo>
                  <a:pt x="119988" y="200536"/>
                </a:lnTo>
                <a:cubicBezTo>
                  <a:pt x="119270" y="200894"/>
                  <a:pt x="118193" y="201253"/>
                  <a:pt x="117475" y="201253"/>
                </a:cubicBezTo>
                <a:cubicBezTo>
                  <a:pt x="116757" y="201253"/>
                  <a:pt x="115681" y="200894"/>
                  <a:pt x="114604" y="200536"/>
                </a:cubicBezTo>
                <a:lnTo>
                  <a:pt x="100606" y="190848"/>
                </a:lnTo>
                <a:lnTo>
                  <a:pt x="83737" y="193360"/>
                </a:lnTo>
                <a:cubicBezTo>
                  <a:pt x="81583" y="193360"/>
                  <a:pt x="80148" y="192642"/>
                  <a:pt x="79071" y="191207"/>
                </a:cubicBezTo>
                <a:lnTo>
                  <a:pt x="70457" y="176138"/>
                </a:lnTo>
                <a:lnTo>
                  <a:pt x="53947" y="171114"/>
                </a:lnTo>
                <a:cubicBezTo>
                  <a:pt x="52153" y="170397"/>
                  <a:pt x="51076" y="168962"/>
                  <a:pt x="50717" y="167168"/>
                </a:cubicBezTo>
                <a:lnTo>
                  <a:pt x="49281" y="149946"/>
                </a:lnTo>
                <a:lnTo>
                  <a:pt x="36719" y="138105"/>
                </a:lnTo>
                <a:cubicBezTo>
                  <a:pt x="35643" y="137029"/>
                  <a:pt x="34925" y="135235"/>
                  <a:pt x="35643" y="133441"/>
                </a:cubicBezTo>
                <a:lnTo>
                  <a:pt x="41744" y="117295"/>
                </a:lnTo>
                <a:lnTo>
                  <a:pt x="35643" y="101149"/>
                </a:lnTo>
                <a:cubicBezTo>
                  <a:pt x="34925" y="99355"/>
                  <a:pt x="35643" y="97561"/>
                  <a:pt x="36719" y="96126"/>
                </a:cubicBezTo>
                <a:lnTo>
                  <a:pt x="49281" y="84645"/>
                </a:lnTo>
                <a:lnTo>
                  <a:pt x="50717" y="67422"/>
                </a:lnTo>
                <a:cubicBezTo>
                  <a:pt x="51076" y="65629"/>
                  <a:pt x="52153" y="63835"/>
                  <a:pt x="53947" y="63476"/>
                </a:cubicBezTo>
                <a:lnTo>
                  <a:pt x="70457" y="58453"/>
                </a:lnTo>
                <a:lnTo>
                  <a:pt x="79071" y="43383"/>
                </a:lnTo>
                <a:cubicBezTo>
                  <a:pt x="80148" y="41948"/>
                  <a:pt x="81583" y="40872"/>
                  <a:pt x="83737" y="41230"/>
                </a:cubicBezTo>
                <a:lnTo>
                  <a:pt x="100606" y="43742"/>
                </a:lnTo>
                <a:lnTo>
                  <a:pt x="114604" y="34055"/>
                </a:lnTo>
                <a:cubicBezTo>
                  <a:pt x="115681" y="33337"/>
                  <a:pt x="116757" y="33337"/>
                  <a:pt x="117475" y="33337"/>
                </a:cubicBezTo>
                <a:close/>
                <a:moveTo>
                  <a:pt x="118269" y="9356"/>
                </a:moveTo>
                <a:cubicBezTo>
                  <a:pt x="57876" y="9356"/>
                  <a:pt x="8987" y="58293"/>
                  <a:pt x="8987" y="118385"/>
                </a:cubicBezTo>
                <a:cubicBezTo>
                  <a:pt x="8987" y="178477"/>
                  <a:pt x="57876" y="227414"/>
                  <a:pt x="118269" y="227414"/>
                </a:cubicBezTo>
                <a:cubicBezTo>
                  <a:pt x="178301" y="227414"/>
                  <a:pt x="227191" y="178477"/>
                  <a:pt x="227191" y="118385"/>
                </a:cubicBezTo>
                <a:cubicBezTo>
                  <a:pt x="227191" y="58293"/>
                  <a:pt x="178301" y="9356"/>
                  <a:pt x="118269" y="9356"/>
                </a:cubicBezTo>
                <a:close/>
                <a:moveTo>
                  <a:pt x="118269" y="0"/>
                </a:moveTo>
                <a:cubicBezTo>
                  <a:pt x="182975" y="0"/>
                  <a:pt x="236178" y="53255"/>
                  <a:pt x="236178" y="118385"/>
                </a:cubicBezTo>
                <a:cubicBezTo>
                  <a:pt x="236178" y="154368"/>
                  <a:pt x="220001" y="186753"/>
                  <a:pt x="194478" y="208343"/>
                </a:cubicBezTo>
                <a:lnTo>
                  <a:pt x="194478" y="291824"/>
                </a:lnTo>
                <a:cubicBezTo>
                  <a:pt x="194478" y="293624"/>
                  <a:pt x="193400" y="294703"/>
                  <a:pt x="191962" y="295783"/>
                </a:cubicBezTo>
                <a:cubicBezTo>
                  <a:pt x="191243" y="296142"/>
                  <a:pt x="190524" y="296502"/>
                  <a:pt x="189805" y="296502"/>
                </a:cubicBezTo>
                <a:cubicBezTo>
                  <a:pt x="189086" y="296502"/>
                  <a:pt x="188007" y="295783"/>
                  <a:pt x="187288" y="295423"/>
                </a:cubicBezTo>
                <a:lnTo>
                  <a:pt x="153857" y="273473"/>
                </a:lnTo>
                <a:lnTo>
                  <a:pt x="120785" y="295423"/>
                </a:lnTo>
                <a:cubicBezTo>
                  <a:pt x="118988" y="296502"/>
                  <a:pt x="117190" y="296502"/>
                  <a:pt x="115393" y="295423"/>
                </a:cubicBezTo>
                <a:lnTo>
                  <a:pt x="82320" y="273473"/>
                </a:lnTo>
                <a:lnTo>
                  <a:pt x="48889" y="295423"/>
                </a:lnTo>
                <a:cubicBezTo>
                  <a:pt x="47451" y="296502"/>
                  <a:pt x="45654" y="296502"/>
                  <a:pt x="44216" y="295783"/>
                </a:cubicBezTo>
                <a:cubicBezTo>
                  <a:pt x="42778" y="294703"/>
                  <a:pt x="41699" y="293624"/>
                  <a:pt x="41699" y="291824"/>
                </a:cubicBezTo>
                <a:lnTo>
                  <a:pt x="41699" y="208703"/>
                </a:lnTo>
                <a:cubicBezTo>
                  <a:pt x="41699" y="208343"/>
                  <a:pt x="41699" y="208343"/>
                  <a:pt x="41699" y="208343"/>
                </a:cubicBezTo>
                <a:cubicBezTo>
                  <a:pt x="16176" y="186753"/>
                  <a:pt x="0" y="154368"/>
                  <a:pt x="0" y="118385"/>
                </a:cubicBezTo>
                <a:cubicBezTo>
                  <a:pt x="0" y="53255"/>
                  <a:pt x="53203" y="0"/>
                  <a:pt x="118269"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40" name="Freeform 942">
            <a:extLst>
              <a:ext uri="{FF2B5EF4-FFF2-40B4-BE49-F238E27FC236}">
                <a16:creationId xmlns:a16="http://schemas.microsoft.com/office/drawing/2014/main" id="{8F04A3BF-DC34-4D2E-BD3C-0BB307CA25E7}"/>
              </a:ext>
            </a:extLst>
          </p:cNvPr>
          <p:cNvSpPr>
            <a:spLocks noChangeArrowheads="1"/>
          </p:cNvSpPr>
          <p:nvPr/>
        </p:nvSpPr>
        <p:spPr bwMode="auto">
          <a:xfrm>
            <a:off x="2462708" y="2981731"/>
            <a:ext cx="436933" cy="399916"/>
          </a:xfrm>
          <a:custGeom>
            <a:avLst/>
            <a:gdLst>
              <a:gd name="T0" fmla="*/ 2503992 w 296502"/>
              <a:gd name="T1" fmla="*/ 1851221 h 296502"/>
              <a:gd name="T2" fmla="*/ 1443248 w 296502"/>
              <a:gd name="T3" fmla="*/ 2864642 h 296502"/>
              <a:gd name="T4" fmla="*/ 725570 w 296502"/>
              <a:gd name="T5" fmla="*/ 2588611 h 296502"/>
              <a:gd name="T6" fmla="*/ 528404 w 296502"/>
              <a:gd name="T7" fmla="*/ 2781836 h 296502"/>
              <a:gd name="T8" fmla="*/ 1443248 w 296502"/>
              <a:gd name="T9" fmla="*/ 3140663 h 296502"/>
              <a:gd name="T10" fmla="*/ 2780023 w 296502"/>
              <a:gd name="T11" fmla="*/ 1851221 h 296502"/>
              <a:gd name="T12" fmla="*/ 2145157 w 296502"/>
              <a:gd name="T13" fmla="*/ 1851221 h 296502"/>
              <a:gd name="T14" fmla="*/ 1443248 w 296502"/>
              <a:gd name="T15" fmla="*/ 2509755 h 296502"/>
              <a:gd name="T16" fmla="*/ 977940 w 296502"/>
              <a:gd name="T17" fmla="*/ 2336250 h 296502"/>
              <a:gd name="T18" fmla="*/ 792610 w 296502"/>
              <a:gd name="T19" fmla="*/ 2517630 h 296502"/>
              <a:gd name="T20" fmla="*/ 1443248 w 296502"/>
              <a:gd name="T21" fmla="*/ 2770002 h 296502"/>
              <a:gd name="T22" fmla="*/ 2405415 w 296502"/>
              <a:gd name="T23" fmla="*/ 1851221 h 296502"/>
              <a:gd name="T24" fmla="*/ 461368 w 296502"/>
              <a:gd name="T25" fmla="*/ 889085 h 296502"/>
              <a:gd name="T26" fmla="*/ 98587 w 296502"/>
              <a:gd name="T27" fmla="*/ 1799977 h 296502"/>
              <a:gd name="T28" fmla="*/ 461368 w 296502"/>
              <a:gd name="T29" fmla="*/ 2714796 h 296502"/>
              <a:gd name="T30" fmla="*/ 906954 w 296502"/>
              <a:gd name="T31" fmla="*/ 2265269 h 296502"/>
              <a:gd name="T32" fmla="*/ 733460 w 296502"/>
              <a:gd name="T33" fmla="*/ 1799977 h 296502"/>
              <a:gd name="T34" fmla="*/ 906954 w 296502"/>
              <a:gd name="T35" fmla="*/ 1338610 h 296502"/>
              <a:gd name="T36" fmla="*/ 1392001 w 296502"/>
              <a:gd name="T37" fmla="*/ 463235 h 296502"/>
              <a:gd name="T38" fmla="*/ 528404 w 296502"/>
              <a:gd name="T39" fmla="*/ 818104 h 296502"/>
              <a:gd name="T40" fmla="*/ 1392001 w 296502"/>
              <a:gd name="T41" fmla="*/ 1681684 h 296502"/>
              <a:gd name="T42" fmla="*/ 1443248 w 296502"/>
              <a:gd name="T43" fmla="*/ 364659 h 296502"/>
              <a:gd name="T44" fmla="*/ 1490575 w 296502"/>
              <a:gd name="T45" fmla="*/ 411973 h 296502"/>
              <a:gd name="T46" fmla="*/ 1490575 w 296502"/>
              <a:gd name="T47" fmla="*/ 1799977 h 296502"/>
              <a:gd name="T48" fmla="*/ 1459015 w 296502"/>
              <a:gd name="T49" fmla="*/ 1847295 h 296502"/>
              <a:gd name="T50" fmla="*/ 1443248 w 296502"/>
              <a:gd name="T51" fmla="*/ 1851221 h 296502"/>
              <a:gd name="T52" fmla="*/ 1407768 w 296502"/>
              <a:gd name="T53" fmla="*/ 1835454 h 296502"/>
              <a:gd name="T54" fmla="*/ 977940 w 296502"/>
              <a:gd name="T55" fmla="*/ 1409587 h 296502"/>
              <a:gd name="T56" fmla="*/ 832049 w 296502"/>
              <a:gd name="T57" fmla="*/ 1799977 h 296502"/>
              <a:gd name="T58" fmla="*/ 1443248 w 296502"/>
              <a:gd name="T59" fmla="*/ 2411167 h 296502"/>
              <a:gd name="T60" fmla="*/ 2050521 w 296502"/>
              <a:gd name="T61" fmla="*/ 1799977 h 296502"/>
              <a:gd name="T62" fmla="*/ 2097847 w 296502"/>
              <a:gd name="T63" fmla="*/ 1752657 h 296502"/>
              <a:gd name="T64" fmla="*/ 2831296 w 296502"/>
              <a:gd name="T65" fmla="*/ 1752657 h 296502"/>
              <a:gd name="T66" fmla="*/ 2878610 w 296502"/>
              <a:gd name="T67" fmla="*/ 1799977 h 296502"/>
              <a:gd name="T68" fmla="*/ 1443248 w 296502"/>
              <a:gd name="T69" fmla="*/ 3243187 h 296502"/>
              <a:gd name="T70" fmla="*/ 0 w 296502"/>
              <a:gd name="T71" fmla="*/ 1799977 h 296502"/>
              <a:gd name="T72" fmla="*/ 1443248 w 296502"/>
              <a:gd name="T73" fmla="*/ 364659 h 296502"/>
              <a:gd name="T74" fmla="*/ 1852608 w 296502"/>
              <a:gd name="T75" fmla="*/ 102421 h 296502"/>
              <a:gd name="T76" fmla="*/ 1852608 w 296502"/>
              <a:gd name="T77" fmla="*/ 732886 h 296502"/>
              <a:gd name="T78" fmla="*/ 2508439 w 296502"/>
              <a:gd name="T79" fmla="*/ 1390888 h 296502"/>
              <a:gd name="T80" fmla="*/ 3144498 w 296502"/>
              <a:gd name="T81" fmla="*/ 1390888 h 296502"/>
              <a:gd name="T82" fmla="*/ 1852608 w 296502"/>
              <a:gd name="T83" fmla="*/ 102421 h 296502"/>
              <a:gd name="T84" fmla="*/ 1801246 w 296502"/>
              <a:gd name="T85" fmla="*/ 0 h 296502"/>
              <a:gd name="T86" fmla="*/ 3243260 w 296502"/>
              <a:gd name="T87" fmla="*/ 1438172 h 296502"/>
              <a:gd name="T88" fmla="*/ 3195860 w 296502"/>
              <a:gd name="T89" fmla="*/ 1489399 h 296502"/>
              <a:gd name="T90" fmla="*/ 2461030 w 296502"/>
              <a:gd name="T91" fmla="*/ 1489399 h 296502"/>
              <a:gd name="T92" fmla="*/ 2413618 w 296502"/>
              <a:gd name="T93" fmla="*/ 1438172 h 296502"/>
              <a:gd name="T94" fmla="*/ 1801246 w 296502"/>
              <a:gd name="T95" fmla="*/ 831385 h 296502"/>
              <a:gd name="T96" fmla="*/ 1753837 w 296502"/>
              <a:gd name="T97" fmla="*/ 784094 h 296502"/>
              <a:gd name="T98" fmla="*/ 1753837 w 296502"/>
              <a:gd name="T99" fmla="*/ 51244 h 296502"/>
              <a:gd name="T100" fmla="*/ 1801246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nvGrpSpPr>
          <p:cNvPr id="44" name="Group 43">
            <a:extLst>
              <a:ext uri="{FF2B5EF4-FFF2-40B4-BE49-F238E27FC236}">
                <a16:creationId xmlns:a16="http://schemas.microsoft.com/office/drawing/2014/main" id="{1AFA7D20-279B-4F2E-8D74-96065AB5CF0C}"/>
              </a:ext>
            </a:extLst>
          </p:cNvPr>
          <p:cNvGrpSpPr/>
          <p:nvPr/>
        </p:nvGrpSpPr>
        <p:grpSpPr>
          <a:xfrm>
            <a:off x="1575722" y="2916835"/>
            <a:ext cx="631218" cy="3206939"/>
            <a:chOff x="1203175" y="2601125"/>
            <a:chExt cx="631218" cy="3206939"/>
          </a:xfrm>
        </p:grpSpPr>
        <p:sp>
          <p:nvSpPr>
            <p:cNvPr id="41" name="Rectangle 40">
              <a:extLst>
                <a:ext uri="{FF2B5EF4-FFF2-40B4-BE49-F238E27FC236}">
                  <a16:creationId xmlns:a16="http://schemas.microsoft.com/office/drawing/2014/main" id="{913AB6E6-D599-493B-9FC6-588DBB9D467C}"/>
                </a:ext>
              </a:extLst>
            </p:cNvPr>
            <p:cNvSpPr/>
            <p:nvPr/>
          </p:nvSpPr>
          <p:spPr>
            <a:xfrm>
              <a:off x="1203175" y="2601125"/>
              <a:ext cx="240674" cy="3206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2" name="Rectangle 41">
              <a:extLst>
                <a:ext uri="{FF2B5EF4-FFF2-40B4-BE49-F238E27FC236}">
                  <a16:creationId xmlns:a16="http://schemas.microsoft.com/office/drawing/2014/main" id="{7AEF7928-8901-4212-908F-9C277CF7C1BD}"/>
                </a:ext>
              </a:extLst>
            </p:cNvPr>
            <p:cNvSpPr/>
            <p:nvPr/>
          </p:nvSpPr>
          <p:spPr>
            <a:xfrm>
              <a:off x="1337286" y="3246686"/>
              <a:ext cx="236191" cy="25613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3" name="Rectangle 42">
              <a:extLst>
                <a:ext uri="{FF2B5EF4-FFF2-40B4-BE49-F238E27FC236}">
                  <a16:creationId xmlns:a16="http://schemas.microsoft.com/office/drawing/2014/main" id="{DB4E5F2A-9DDF-4A12-81D7-B467526BCB2B}"/>
                </a:ext>
              </a:extLst>
            </p:cNvPr>
            <p:cNvSpPr/>
            <p:nvPr/>
          </p:nvSpPr>
          <p:spPr>
            <a:xfrm>
              <a:off x="1568218" y="3919174"/>
              <a:ext cx="266175" cy="1888890"/>
            </a:xfrm>
            <a:prstGeom prst="rect">
              <a:avLst/>
            </a:prstGeom>
            <a:solidFill>
              <a:srgbClr val="289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sp>
        <p:nvSpPr>
          <p:cNvPr id="22" name="Freeform 20">
            <a:extLst>
              <a:ext uri="{FF2B5EF4-FFF2-40B4-BE49-F238E27FC236}">
                <a16:creationId xmlns:a16="http://schemas.microsoft.com/office/drawing/2014/main" id="{45AE4C30-FEE4-47A1-ADA3-A0B2644193BA}"/>
              </a:ext>
            </a:extLst>
          </p:cNvPr>
          <p:cNvSpPr/>
          <p:nvPr/>
        </p:nvSpPr>
        <p:spPr>
          <a:xfrm>
            <a:off x="2176957" y="5524243"/>
            <a:ext cx="8147853" cy="592872"/>
          </a:xfrm>
          <a:prstGeom prst="flowChartProces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3" name="TextBox 22">
            <a:extLst>
              <a:ext uri="{FF2B5EF4-FFF2-40B4-BE49-F238E27FC236}">
                <a16:creationId xmlns:a16="http://schemas.microsoft.com/office/drawing/2014/main" id="{12E64455-BD96-4FC8-9C86-4563EA015B75}"/>
              </a:ext>
            </a:extLst>
          </p:cNvPr>
          <p:cNvSpPr txBox="1"/>
          <p:nvPr/>
        </p:nvSpPr>
        <p:spPr>
          <a:xfrm>
            <a:off x="3168843" y="5647266"/>
            <a:ext cx="1532792" cy="338554"/>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Release plan</a:t>
            </a:r>
          </a:p>
        </p:txBody>
      </p:sp>
      <p:sp>
        <p:nvSpPr>
          <p:cNvPr id="24" name="Freeform 962">
            <a:extLst>
              <a:ext uri="{FF2B5EF4-FFF2-40B4-BE49-F238E27FC236}">
                <a16:creationId xmlns:a16="http://schemas.microsoft.com/office/drawing/2014/main" id="{6D748C5C-F99A-4DBC-84CE-4850403C0BCB}"/>
              </a:ext>
            </a:extLst>
          </p:cNvPr>
          <p:cNvSpPr>
            <a:spLocks noChangeArrowheads="1"/>
          </p:cNvSpPr>
          <p:nvPr/>
        </p:nvSpPr>
        <p:spPr bwMode="auto">
          <a:xfrm>
            <a:off x="2520392" y="5588949"/>
            <a:ext cx="436935" cy="455189"/>
          </a:xfrm>
          <a:custGeom>
            <a:avLst/>
            <a:gdLst>
              <a:gd name="T0" fmla="*/ 2366518 w 296503"/>
              <a:gd name="T1" fmla="*/ 3140931 h 296504"/>
              <a:gd name="T2" fmla="*/ 2789041 w 296503"/>
              <a:gd name="T3" fmla="*/ 2913052 h 296504"/>
              <a:gd name="T4" fmla="*/ 448790 w 296503"/>
              <a:gd name="T5" fmla="*/ 2913052 h 296504"/>
              <a:gd name="T6" fmla="*/ 873961 w 296503"/>
              <a:gd name="T7" fmla="*/ 3140931 h 296504"/>
              <a:gd name="T8" fmla="*/ 448790 w 296503"/>
              <a:gd name="T9" fmla="*/ 2913052 h 296504"/>
              <a:gd name="T10" fmla="*/ 2058506 w 296503"/>
              <a:gd name="T11" fmla="*/ 2810916 h 296504"/>
              <a:gd name="T12" fmla="*/ 3144446 w 296503"/>
              <a:gd name="T13" fmla="*/ 2127312 h 296504"/>
              <a:gd name="T14" fmla="*/ 98425 w 296503"/>
              <a:gd name="T15" fmla="*/ 2127312 h 296504"/>
              <a:gd name="T16" fmla="*/ 1177096 w 296503"/>
              <a:gd name="T17" fmla="*/ 2810916 h 296504"/>
              <a:gd name="T18" fmla="*/ 98425 w 296503"/>
              <a:gd name="T19" fmla="*/ 2127312 h 296504"/>
              <a:gd name="T20" fmla="*/ 3191833 w 296503"/>
              <a:gd name="T21" fmla="*/ 2029087 h 296504"/>
              <a:gd name="T22" fmla="*/ 3239218 w 296503"/>
              <a:gd name="T23" fmla="*/ 2861985 h 296504"/>
              <a:gd name="T24" fmla="*/ 2887779 w 296503"/>
              <a:gd name="T25" fmla="*/ 2913052 h 296504"/>
              <a:gd name="T26" fmla="*/ 3124704 w 296503"/>
              <a:gd name="T27" fmla="*/ 3140931 h 296504"/>
              <a:gd name="T28" fmla="*/ 3124704 w 296503"/>
              <a:gd name="T29" fmla="*/ 3239143 h 296504"/>
              <a:gd name="T30" fmla="*/ 2022966 w 296503"/>
              <a:gd name="T31" fmla="*/ 3188061 h 296504"/>
              <a:gd name="T32" fmla="*/ 2263860 w 296503"/>
              <a:gd name="T33" fmla="*/ 3140931 h 296504"/>
              <a:gd name="T34" fmla="*/ 2007170 w 296503"/>
              <a:gd name="T35" fmla="*/ 2913052 h 296504"/>
              <a:gd name="T36" fmla="*/ 1959781 w 296503"/>
              <a:gd name="T37" fmla="*/ 2080169 h 296504"/>
              <a:gd name="T38" fmla="*/ 51200 w 296503"/>
              <a:gd name="T39" fmla="*/ 2029087 h 296504"/>
              <a:gd name="T40" fmla="*/ 1279460 w 296503"/>
              <a:gd name="T41" fmla="*/ 2080169 h 296504"/>
              <a:gd name="T42" fmla="*/ 1228284 w 296503"/>
              <a:gd name="T43" fmla="*/ 2913052 h 296504"/>
              <a:gd name="T44" fmla="*/ 976339 w 296503"/>
              <a:gd name="T45" fmla="*/ 3140931 h 296504"/>
              <a:gd name="T46" fmla="*/ 1212529 w 296503"/>
              <a:gd name="T47" fmla="*/ 3188061 h 296504"/>
              <a:gd name="T48" fmla="*/ 118099 w 296503"/>
              <a:gd name="T49" fmla="*/ 3239143 h 296504"/>
              <a:gd name="T50" fmla="*/ 118099 w 296503"/>
              <a:gd name="T51" fmla="*/ 3140931 h 296504"/>
              <a:gd name="T52" fmla="*/ 350375 w 296503"/>
              <a:gd name="T53" fmla="*/ 2913052 h 296504"/>
              <a:gd name="T54" fmla="*/ 0 w 296503"/>
              <a:gd name="T55" fmla="*/ 2861985 h 296504"/>
              <a:gd name="T56" fmla="*/ 51200 w 296503"/>
              <a:gd name="T57" fmla="*/ 2029087 h 296504"/>
              <a:gd name="T58" fmla="*/ 1653077 w 296503"/>
              <a:gd name="T59" fmla="*/ 1296361 h 296504"/>
              <a:gd name="T60" fmla="*/ 3192007 w 296503"/>
              <a:gd name="T61" fmla="*/ 1574566 h 296504"/>
              <a:gd name="T62" fmla="*/ 3192007 w 296503"/>
              <a:gd name="T63" fmla="*/ 1677899 h 296504"/>
              <a:gd name="T64" fmla="*/ 2648843 w 296503"/>
              <a:gd name="T65" fmla="*/ 1956108 h 296504"/>
              <a:gd name="T66" fmla="*/ 2554396 w 296503"/>
              <a:gd name="T67" fmla="*/ 1956108 h 296504"/>
              <a:gd name="T68" fmla="*/ 688799 w 296503"/>
              <a:gd name="T69" fmla="*/ 1677899 h 296504"/>
              <a:gd name="T70" fmla="*/ 641546 w 296503"/>
              <a:gd name="T71" fmla="*/ 2007769 h 296504"/>
              <a:gd name="T72" fmla="*/ 590399 w 296503"/>
              <a:gd name="T73" fmla="*/ 1677899 h 296504"/>
              <a:gd name="T74" fmla="*/ 0 w 296503"/>
              <a:gd name="T75" fmla="*/ 1626222 h 296504"/>
              <a:gd name="T76" fmla="*/ 1554675 w 296503"/>
              <a:gd name="T77" fmla="*/ 1574566 h 296504"/>
              <a:gd name="T78" fmla="*/ 1601901 w 296503"/>
              <a:gd name="T79" fmla="*/ 1248673 h 296504"/>
              <a:gd name="T80" fmla="*/ 1387135 w 296503"/>
              <a:gd name="T81" fmla="*/ 1111497 h 296504"/>
              <a:gd name="T82" fmla="*/ 1809150 w 296503"/>
              <a:gd name="T83" fmla="*/ 882893 h 296504"/>
              <a:gd name="T84" fmla="*/ 1086250 w 296503"/>
              <a:gd name="T85" fmla="*/ 98543 h 296504"/>
              <a:gd name="T86" fmla="*/ 2156921 w 296503"/>
              <a:gd name="T87" fmla="*/ 784346 h 296504"/>
              <a:gd name="T88" fmla="*/ 1086250 w 296503"/>
              <a:gd name="T89" fmla="*/ 98543 h 296504"/>
              <a:gd name="T90" fmla="*/ 2203808 w 296503"/>
              <a:gd name="T91" fmla="*/ 0 h 296504"/>
              <a:gd name="T92" fmla="*/ 2250700 w 296503"/>
              <a:gd name="T93" fmla="*/ 835612 h 296504"/>
              <a:gd name="T94" fmla="*/ 1906835 w 296503"/>
              <a:gd name="T95" fmla="*/ 882893 h 296504"/>
              <a:gd name="T96" fmla="*/ 2141295 w 296503"/>
              <a:gd name="T97" fmla="*/ 1111497 h 296504"/>
              <a:gd name="T98" fmla="*/ 2141295 w 296503"/>
              <a:gd name="T99" fmla="*/ 1210035 h 296504"/>
              <a:gd name="T100" fmla="*/ 1051081 w 296503"/>
              <a:gd name="T101" fmla="*/ 1162737 h 296504"/>
              <a:gd name="T102" fmla="*/ 1289439 w 296503"/>
              <a:gd name="T103" fmla="*/ 1111497 h 296504"/>
              <a:gd name="T104" fmla="*/ 1035446 w 296503"/>
              <a:gd name="T105" fmla="*/ 882893 h 296504"/>
              <a:gd name="T106" fmla="*/ 988555 w 296503"/>
              <a:gd name="T107" fmla="*/ 47276 h 296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4">
                <a:moveTo>
                  <a:pt x="220595" y="266654"/>
                </a:moveTo>
                <a:lnTo>
                  <a:pt x="216619" y="287513"/>
                </a:lnTo>
                <a:lnTo>
                  <a:pt x="259633" y="287513"/>
                </a:lnTo>
                <a:lnTo>
                  <a:pt x="255295" y="266654"/>
                </a:lnTo>
                <a:lnTo>
                  <a:pt x="220595" y="266654"/>
                </a:lnTo>
                <a:close/>
                <a:moveTo>
                  <a:pt x="41080" y="266654"/>
                </a:moveTo>
                <a:lnTo>
                  <a:pt x="37117" y="287513"/>
                </a:lnTo>
                <a:lnTo>
                  <a:pt x="79999" y="287513"/>
                </a:lnTo>
                <a:lnTo>
                  <a:pt x="76035" y="266654"/>
                </a:lnTo>
                <a:lnTo>
                  <a:pt x="41080" y="266654"/>
                </a:lnTo>
                <a:close/>
                <a:moveTo>
                  <a:pt x="188425" y="194729"/>
                </a:moveTo>
                <a:lnTo>
                  <a:pt x="188425" y="257304"/>
                </a:lnTo>
                <a:lnTo>
                  <a:pt x="287827" y="257304"/>
                </a:lnTo>
                <a:lnTo>
                  <a:pt x="287827" y="194729"/>
                </a:lnTo>
                <a:lnTo>
                  <a:pt x="188425" y="194729"/>
                </a:lnTo>
                <a:close/>
                <a:moveTo>
                  <a:pt x="9009" y="194729"/>
                </a:moveTo>
                <a:lnTo>
                  <a:pt x="9009" y="257304"/>
                </a:lnTo>
                <a:lnTo>
                  <a:pt x="107746" y="257304"/>
                </a:lnTo>
                <a:lnTo>
                  <a:pt x="107746" y="194729"/>
                </a:lnTo>
                <a:lnTo>
                  <a:pt x="9009" y="194729"/>
                </a:lnTo>
                <a:close/>
                <a:moveTo>
                  <a:pt x="183726" y="185738"/>
                </a:moveTo>
                <a:lnTo>
                  <a:pt x="292164" y="185738"/>
                </a:lnTo>
                <a:cubicBezTo>
                  <a:pt x="294694" y="185738"/>
                  <a:pt x="296502" y="187896"/>
                  <a:pt x="296502" y="190413"/>
                </a:cubicBezTo>
                <a:lnTo>
                  <a:pt x="296502" y="261979"/>
                </a:lnTo>
                <a:cubicBezTo>
                  <a:pt x="296502" y="264497"/>
                  <a:pt x="294694" y="266654"/>
                  <a:pt x="292164" y="266654"/>
                </a:cubicBezTo>
                <a:lnTo>
                  <a:pt x="264332" y="266654"/>
                </a:lnTo>
                <a:lnTo>
                  <a:pt x="268669" y="287513"/>
                </a:lnTo>
                <a:lnTo>
                  <a:pt x="286019" y="287513"/>
                </a:lnTo>
                <a:cubicBezTo>
                  <a:pt x="288550" y="287513"/>
                  <a:pt x="290718" y="289311"/>
                  <a:pt x="290718" y="291828"/>
                </a:cubicBezTo>
                <a:cubicBezTo>
                  <a:pt x="290718" y="294346"/>
                  <a:pt x="288550" y="296504"/>
                  <a:pt x="286019" y="296504"/>
                </a:cubicBezTo>
                <a:lnTo>
                  <a:pt x="189871" y="296504"/>
                </a:lnTo>
                <a:cubicBezTo>
                  <a:pt x="187340" y="296504"/>
                  <a:pt x="185172" y="294346"/>
                  <a:pt x="185172" y="291828"/>
                </a:cubicBezTo>
                <a:cubicBezTo>
                  <a:pt x="185172" y="289311"/>
                  <a:pt x="187340" y="287513"/>
                  <a:pt x="189871" y="287513"/>
                </a:cubicBezTo>
                <a:lnTo>
                  <a:pt x="207221" y="287513"/>
                </a:lnTo>
                <a:lnTo>
                  <a:pt x="211558" y="266654"/>
                </a:lnTo>
                <a:lnTo>
                  <a:pt x="183726" y="266654"/>
                </a:lnTo>
                <a:cubicBezTo>
                  <a:pt x="181557" y="266654"/>
                  <a:pt x="179388" y="264497"/>
                  <a:pt x="179388" y="261979"/>
                </a:cubicBezTo>
                <a:lnTo>
                  <a:pt x="179388" y="190413"/>
                </a:lnTo>
                <a:cubicBezTo>
                  <a:pt x="179388" y="187896"/>
                  <a:pt x="181557" y="185738"/>
                  <a:pt x="183726" y="185738"/>
                </a:cubicBezTo>
                <a:close/>
                <a:moveTo>
                  <a:pt x="4685" y="185738"/>
                </a:moveTo>
                <a:lnTo>
                  <a:pt x="112430" y="185738"/>
                </a:lnTo>
                <a:cubicBezTo>
                  <a:pt x="114953" y="185738"/>
                  <a:pt x="117115" y="187896"/>
                  <a:pt x="117115" y="190413"/>
                </a:cubicBezTo>
                <a:lnTo>
                  <a:pt x="117115" y="261979"/>
                </a:lnTo>
                <a:cubicBezTo>
                  <a:pt x="117115" y="264497"/>
                  <a:pt x="114953" y="266654"/>
                  <a:pt x="112430" y="266654"/>
                </a:cubicBezTo>
                <a:lnTo>
                  <a:pt x="85043" y="266654"/>
                </a:lnTo>
                <a:lnTo>
                  <a:pt x="89368" y="287513"/>
                </a:lnTo>
                <a:lnTo>
                  <a:pt x="106304" y="287513"/>
                </a:lnTo>
                <a:cubicBezTo>
                  <a:pt x="108827" y="287513"/>
                  <a:pt x="110989" y="289311"/>
                  <a:pt x="110989" y="291828"/>
                </a:cubicBezTo>
                <a:cubicBezTo>
                  <a:pt x="110989" y="294346"/>
                  <a:pt x="108827" y="296504"/>
                  <a:pt x="106304" y="296504"/>
                </a:cubicBezTo>
                <a:lnTo>
                  <a:pt x="10811" y="296504"/>
                </a:lnTo>
                <a:cubicBezTo>
                  <a:pt x="8288" y="296504"/>
                  <a:pt x="6126" y="294346"/>
                  <a:pt x="6126" y="291828"/>
                </a:cubicBezTo>
                <a:cubicBezTo>
                  <a:pt x="6126" y="289311"/>
                  <a:pt x="8288" y="287513"/>
                  <a:pt x="10811" y="287513"/>
                </a:cubicBezTo>
                <a:lnTo>
                  <a:pt x="27747" y="287513"/>
                </a:lnTo>
                <a:lnTo>
                  <a:pt x="32072" y="266654"/>
                </a:lnTo>
                <a:lnTo>
                  <a:pt x="4685" y="266654"/>
                </a:lnTo>
                <a:cubicBezTo>
                  <a:pt x="2162" y="266654"/>
                  <a:pt x="0" y="264497"/>
                  <a:pt x="0" y="261979"/>
                </a:cubicBezTo>
                <a:lnTo>
                  <a:pt x="0" y="190413"/>
                </a:lnTo>
                <a:cubicBezTo>
                  <a:pt x="0" y="187896"/>
                  <a:pt x="2162" y="185738"/>
                  <a:pt x="4685" y="185738"/>
                </a:cubicBezTo>
                <a:close/>
                <a:moveTo>
                  <a:pt x="146630" y="114300"/>
                </a:moveTo>
                <a:cubicBezTo>
                  <a:pt x="149152" y="114300"/>
                  <a:pt x="151314" y="116119"/>
                  <a:pt x="151314" y="118666"/>
                </a:cubicBezTo>
                <a:lnTo>
                  <a:pt x="151314" y="144132"/>
                </a:lnTo>
                <a:lnTo>
                  <a:pt x="292180" y="144132"/>
                </a:lnTo>
                <a:cubicBezTo>
                  <a:pt x="294702" y="144132"/>
                  <a:pt x="296503" y="146315"/>
                  <a:pt x="296503" y="148861"/>
                </a:cubicBezTo>
                <a:cubicBezTo>
                  <a:pt x="296503" y="151408"/>
                  <a:pt x="294702" y="153591"/>
                  <a:pt x="292180" y="153591"/>
                </a:cubicBezTo>
                <a:lnTo>
                  <a:pt x="242462" y="153591"/>
                </a:lnTo>
                <a:lnTo>
                  <a:pt x="242462" y="179057"/>
                </a:lnTo>
                <a:cubicBezTo>
                  <a:pt x="242462" y="181604"/>
                  <a:pt x="240661" y="183786"/>
                  <a:pt x="238139" y="183786"/>
                </a:cubicBezTo>
                <a:cubicBezTo>
                  <a:pt x="235617" y="183786"/>
                  <a:pt x="233816" y="181604"/>
                  <a:pt x="233816" y="179057"/>
                </a:cubicBezTo>
                <a:lnTo>
                  <a:pt x="233816" y="153591"/>
                </a:lnTo>
                <a:lnTo>
                  <a:pt x="63048" y="153591"/>
                </a:lnTo>
                <a:lnTo>
                  <a:pt x="63048" y="179057"/>
                </a:lnTo>
                <a:cubicBezTo>
                  <a:pt x="63048" y="181604"/>
                  <a:pt x="60886" y="183786"/>
                  <a:pt x="58724" y="183786"/>
                </a:cubicBezTo>
                <a:cubicBezTo>
                  <a:pt x="55842" y="183786"/>
                  <a:pt x="54041" y="181604"/>
                  <a:pt x="54041" y="179057"/>
                </a:cubicBezTo>
                <a:lnTo>
                  <a:pt x="54041" y="153591"/>
                </a:lnTo>
                <a:lnTo>
                  <a:pt x="4684" y="153591"/>
                </a:lnTo>
                <a:cubicBezTo>
                  <a:pt x="2162" y="153591"/>
                  <a:pt x="0" y="151408"/>
                  <a:pt x="0" y="148861"/>
                </a:cubicBezTo>
                <a:cubicBezTo>
                  <a:pt x="0" y="146315"/>
                  <a:pt x="2162" y="144132"/>
                  <a:pt x="4684" y="144132"/>
                </a:cubicBezTo>
                <a:lnTo>
                  <a:pt x="142307" y="144132"/>
                </a:lnTo>
                <a:lnTo>
                  <a:pt x="142307" y="118666"/>
                </a:lnTo>
                <a:cubicBezTo>
                  <a:pt x="142307" y="116119"/>
                  <a:pt x="144469" y="114300"/>
                  <a:pt x="146630" y="114300"/>
                </a:cubicBezTo>
                <a:close/>
                <a:moveTo>
                  <a:pt x="131263" y="80818"/>
                </a:moveTo>
                <a:lnTo>
                  <a:pt x="126971" y="101744"/>
                </a:lnTo>
                <a:lnTo>
                  <a:pt x="169535" y="101744"/>
                </a:lnTo>
                <a:lnTo>
                  <a:pt x="165600" y="80818"/>
                </a:lnTo>
                <a:lnTo>
                  <a:pt x="131263" y="80818"/>
                </a:lnTo>
                <a:close/>
                <a:moveTo>
                  <a:pt x="99430" y="9020"/>
                </a:moveTo>
                <a:lnTo>
                  <a:pt x="99430" y="71798"/>
                </a:lnTo>
                <a:lnTo>
                  <a:pt x="197433" y="71798"/>
                </a:lnTo>
                <a:lnTo>
                  <a:pt x="197433" y="9020"/>
                </a:lnTo>
                <a:lnTo>
                  <a:pt x="99430" y="9020"/>
                </a:lnTo>
                <a:close/>
                <a:moveTo>
                  <a:pt x="94780" y="0"/>
                </a:moveTo>
                <a:lnTo>
                  <a:pt x="201725" y="0"/>
                </a:lnTo>
                <a:cubicBezTo>
                  <a:pt x="204229" y="0"/>
                  <a:pt x="206018" y="1804"/>
                  <a:pt x="206018" y="4329"/>
                </a:cubicBezTo>
                <a:lnTo>
                  <a:pt x="206018" y="76489"/>
                </a:lnTo>
                <a:cubicBezTo>
                  <a:pt x="206018" y="79014"/>
                  <a:pt x="204229" y="80818"/>
                  <a:pt x="201725" y="80818"/>
                </a:cubicBezTo>
                <a:lnTo>
                  <a:pt x="174542" y="80818"/>
                </a:lnTo>
                <a:lnTo>
                  <a:pt x="178834" y="101744"/>
                </a:lnTo>
                <a:lnTo>
                  <a:pt x="196003" y="101744"/>
                </a:lnTo>
                <a:cubicBezTo>
                  <a:pt x="198506" y="101744"/>
                  <a:pt x="200295" y="103909"/>
                  <a:pt x="200295" y="106435"/>
                </a:cubicBezTo>
                <a:cubicBezTo>
                  <a:pt x="200295" y="108599"/>
                  <a:pt x="198506" y="110764"/>
                  <a:pt x="196003" y="110764"/>
                </a:cubicBezTo>
                <a:lnTo>
                  <a:pt x="100861" y="110764"/>
                </a:lnTo>
                <a:cubicBezTo>
                  <a:pt x="98357" y="110764"/>
                  <a:pt x="96211" y="108599"/>
                  <a:pt x="96211" y="106435"/>
                </a:cubicBezTo>
                <a:cubicBezTo>
                  <a:pt x="96211" y="103909"/>
                  <a:pt x="98357" y="101744"/>
                  <a:pt x="100861" y="101744"/>
                </a:cubicBezTo>
                <a:lnTo>
                  <a:pt x="118029" y="101744"/>
                </a:lnTo>
                <a:lnTo>
                  <a:pt x="122321" y="80818"/>
                </a:lnTo>
                <a:lnTo>
                  <a:pt x="94780" y="80818"/>
                </a:lnTo>
                <a:cubicBezTo>
                  <a:pt x="92277" y="80818"/>
                  <a:pt x="90488" y="79014"/>
                  <a:pt x="90488" y="76489"/>
                </a:cubicBezTo>
                <a:lnTo>
                  <a:pt x="90488" y="4329"/>
                </a:lnTo>
                <a:cubicBezTo>
                  <a:pt x="90488" y="1804"/>
                  <a:pt x="92277" y="0"/>
                  <a:pt x="9478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5" name="Rectangle 24">
            <a:extLst>
              <a:ext uri="{FF2B5EF4-FFF2-40B4-BE49-F238E27FC236}">
                <a16:creationId xmlns:a16="http://schemas.microsoft.com/office/drawing/2014/main" id="{DDE5246E-711C-4CC6-B525-031642D0A228}"/>
              </a:ext>
            </a:extLst>
          </p:cNvPr>
          <p:cNvSpPr/>
          <p:nvPr/>
        </p:nvSpPr>
        <p:spPr>
          <a:xfrm>
            <a:off x="2080137" y="4890806"/>
            <a:ext cx="285581" cy="122605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6" name="TextBox 25">
            <a:extLst>
              <a:ext uri="{FF2B5EF4-FFF2-40B4-BE49-F238E27FC236}">
                <a16:creationId xmlns:a16="http://schemas.microsoft.com/office/drawing/2014/main" id="{074366E6-D58C-4B83-9D45-0CA0BF73D6F9}"/>
              </a:ext>
            </a:extLst>
          </p:cNvPr>
          <p:cNvSpPr txBox="1"/>
          <p:nvPr/>
        </p:nvSpPr>
        <p:spPr>
          <a:xfrm>
            <a:off x="2487645" y="2419321"/>
            <a:ext cx="1775156"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the artifacts?</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7" name="TextBox 26">
            <a:extLst>
              <a:ext uri="{FF2B5EF4-FFF2-40B4-BE49-F238E27FC236}">
                <a16:creationId xmlns:a16="http://schemas.microsoft.com/office/drawing/2014/main" id="{5D8D3F79-6F6B-4BB5-8B3E-3EB9FC4FD29A}"/>
              </a:ext>
            </a:extLst>
          </p:cNvPr>
          <p:cNvSpPr txBox="1"/>
          <p:nvPr/>
        </p:nvSpPr>
        <p:spPr>
          <a:xfrm>
            <a:off x="5296405" y="2419321"/>
            <a:ext cx="2154580"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you saying?</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8" name="TextBox 27">
            <a:extLst>
              <a:ext uri="{FF2B5EF4-FFF2-40B4-BE49-F238E27FC236}">
                <a16:creationId xmlns:a16="http://schemas.microsoft.com/office/drawing/2014/main" id="{BB1C2E22-EFF3-4C6E-9405-2A90155759E4}"/>
              </a:ext>
            </a:extLst>
          </p:cNvPr>
          <p:cNvSpPr txBox="1"/>
          <p:nvPr/>
        </p:nvSpPr>
        <p:spPr>
          <a:xfrm>
            <a:off x="5398342" y="3147482"/>
            <a:ext cx="1363941"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 want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29" name="TextBox 28">
            <a:extLst>
              <a:ext uri="{FF2B5EF4-FFF2-40B4-BE49-F238E27FC236}">
                <a16:creationId xmlns:a16="http://schemas.microsoft.com/office/drawing/2014/main" id="{D087DF30-4384-49A7-89CE-37E20453ADFD}"/>
              </a:ext>
            </a:extLst>
          </p:cNvPr>
          <p:cNvSpPr txBox="1"/>
          <p:nvPr/>
        </p:nvSpPr>
        <p:spPr>
          <a:xfrm>
            <a:off x="5296405" y="3633501"/>
            <a:ext cx="1567817"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get there we need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0" name="TextBox 29">
            <a:extLst>
              <a:ext uri="{FF2B5EF4-FFF2-40B4-BE49-F238E27FC236}">
                <a16:creationId xmlns:a16="http://schemas.microsoft.com/office/drawing/2014/main" id="{7960FB21-AD89-448F-861B-751D2E54BEF4}"/>
              </a:ext>
            </a:extLst>
          </p:cNvPr>
          <p:cNvSpPr txBox="1"/>
          <p:nvPr/>
        </p:nvSpPr>
        <p:spPr>
          <a:xfrm>
            <a:off x="5296405" y="4281559"/>
            <a:ext cx="1879800"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achieve our goals, we’ll deliver...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1" name="TextBox 30">
            <a:extLst>
              <a:ext uri="{FF2B5EF4-FFF2-40B4-BE49-F238E27FC236}">
                <a16:creationId xmlns:a16="http://schemas.microsoft.com/office/drawing/2014/main" id="{877AC6E0-FF6F-4178-8EA6-9B5C3B46D068}"/>
              </a:ext>
            </a:extLst>
          </p:cNvPr>
          <p:cNvSpPr txBox="1"/>
          <p:nvPr/>
        </p:nvSpPr>
        <p:spPr>
          <a:xfrm>
            <a:off x="5283552" y="4957082"/>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The work will be done in this order...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2" name="TextBox 31">
            <a:extLst>
              <a:ext uri="{FF2B5EF4-FFF2-40B4-BE49-F238E27FC236}">
                <a16:creationId xmlns:a16="http://schemas.microsoft.com/office/drawing/2014/main" id="{821013B4-1421-43DA-8AD1-C08868BA55CC}"/>
              </a:ext>
            </a:extLst>
          </p:cNvPr>
          <p:cNvSpPr txBox="1"/>
          <p:nvPr/>
        </p:nvSpPr>
        <p:spPr>
          <a:xfrm>
            <a:off x="5296405" y="5563554"/>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We will deliver in the following ways... </a:t>
            </a:r>
          </a:p>
        </p:txBody>
      </p:sp>
      <p:sp>
        <p:nvSpPr>
          <p:cNvPr id="39" name="Rectangle 38">
            <a:extLst>
              <a:ext uri="{FF2B5EF4-FFF2-40B4-BE49-F238E27FC236}">
                <a16:creationId xmlns:a16="http://schemas.microsoft.com/office/drawing/2014/main" id="{AC947067-FA68-4A83-9266-46B33A61BC54}"/>
              </a:ext>
            </a:extLst>
          </p:cNvPr>
          <p:cNvSpPr/>
          <p:nvPr/>
        </p:nvSpPr>
        <p:spPr>
          <a:xfrm>
            <a:off x="823772" y="2916835"/>
            <a:ext cx="760599" cy="3192461"/>
          </a:xfrm>
          <a:prstGeom prst="rect">
            <a:avLst/>
          </a:prstGeom>
        </p:spPr>
        <p:style>
          <a:lnRef idx="1">
            <a:schemeClr val="dk1"/>
          </a:lnRef>
          <a:fillRef idx="2">
            <a:schemeClr val="dk1"/>
          </a:fillRef>
          <a:effectRef idx="1">
            <a:schemeClr val="dk1"/>
          </a:effectRef>
          <a:fontRef idx="minor">
            <a:schemeClr val="dk1"/>
          </a:fontRef>
        </p:style>
        <p:txBody>
          <a:bodyPr vert="vert270"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Product strategy</a:t>
            </a:r>
          </a:p>
        </p:txBody>
      </p:sp>
      <p:grpSp>
        <p:nvGrpSpPr>
          <p:cNvPr id="48" name="Group 47">
            <a:extLst>
              <a:ext uri="{FF2B5EF4-FFF2-40B4-BE49-F238E27FC236}">
                <a16:creationId xmlns:a16="http://schemas.microsoft.com/office/drawing/2014/main" id="{99E9071A-0C4E-4CBD-A5EA-5E479B0EA254}"/>
              </a:ext>
            </a:extLst>
          </p:cNvPr>
          <p:cNvGrpSpPr/>
          <p:nvPr/>
        </p:nvGrpSpPr>
        <p:grpSpPr>
          <a:xfrm>
            <a:off x="7450985" y="2149155"/>
            <a:ext cx="1302205" cy="4095190"/>
            <a:chOff x="7511143" y="2131722"/>
            <a:chExt cx="1302205" cy="3878553"/>
          </a:xfrm>
        </p:grpSpPr>
        <p:sp>
          <p:nvSpPr>
            <p:cNvPr id="47" name="Rectangle 46">
              <a:extLst>
                <a:ext uri="{FF2B5EF4-FFF2-40B4-BE49-F238E27FC236}">
                  <a16:creationId xmlns:a16="http://schemas.microsoft.com/office/drawing/2014/main" id="{4E0F942A-5BF1-4421-BA85-7D82F7765C36}"/>
                </a:ext>
              </a:extLst>
            </p:cNvPr>
            <p:cNvSpPr/>
            <p:nvPr/>
          </p:nvSpPr>
          <p:spPr>
            <a:xfrm>
              <a:off x="7511143" y="2131722"/>
              <a:ext cx="1217217" cy="3878553"/>
            </a:xfrm>
            <a:prstGeom prst="rect">
              <a:avLst/>
            </a:prstGeom>
            <a:solidFill>
              <a:schemeClr val="bg2">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45" name="TextBox 44">
              <a:extLst>
                <a:ext uri="{FF2B5EF4-FFF2-40B4-BE49-F238E27FC236}">
                  <a16:creationId xmlns:a16="http://schemas.microsoft.com/office/drawing/2014/main" id="{BEBC12C6-A783-4429-82E2-9C35D741AA23}"/>
                </a:ext>
              </a:extLst>
            </p:cNvPr>
            <p:cNvSpPr txBox="1"/>
            <p:nvPr/>
          </p:nvSpPr>
          <p:spPr>
            <a:xfrm>
              <a:off x="7596131" y="2131722"/>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family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grpSp>
        <p:nvGrpSpPr>
          <p:cNvPr id="49" name="Group 48">
            <a:extLst>
              <a:ext uri="{FF2B5EF4-FFF2-40B4-BE49-F238E27FC236}">
                <a16:creationId xmlns:a16="http://schemas.microsoft.com/office/drawing/2014/main" id="{E564335E-79D6-41B2-8192-D6460D199419}"/>
              </a:ext>
            </a:extLst>
          </p:cNvPr>
          <p:cNvGrpSpPr/>
          <p:nvPr/>
        </p:nvGrpSpPr>
        <p:grpSpPr>
          <a:xfrm>
            <a:off x="8901777" y="2149155"/>
            <a:ext cx="1302205" cy="4095190"/>
            <a:chOff x="7511143" y="2131722"/>
            <a:chExt cx="1302205" cy="3878553"/>
          </a:xfrm>
        </p:grpSpPr>
        <p:sp>
          <p:nvSpPr>
            <p:cNvPr id="50" name="Rectangle 49">
              <a:extLst>
                <a:ext uri="{FF2B5EF4-FFF2-40B4-BE49-F238E27FC236}">
                  <a16:creationId xmlns:a16="http://schemas.microsoft.com/office/drawing/2014/main" id="{4C24090E-52D5-49DD-9CE0-78CF3A07BF66}"/>
                </a:ext>
              </a:extLst>
            </p:cNvPr>
            <p:cNvSpPr/>
            <p:nvPr/>
          </p:nvSpPr>
          <p:spPr>
            <a:xfrm>
              <a:off x="7511143" y="2131722"/>
              <a:ext cx="1217217" cy="3878553"/>
            </a:xfrm>
            <a:prstGeom prst="rect">
              <a:avLst/>
            </a:prstGeom>
            <a:solidFill>
              <a:schemeClr val="bg2">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51" name="TextBox 50">
              <a:extLst>
                <a:ext uri="{FF2B5EF4-FFF2-40B4-BE49-F238E27FC236}">
                  <a16:creationId xmlns:a16="http://schemas.microsoft.com/office/drawing/2014/main" id="{DDBC3D86-EDEC-4FDE-9134-F1C42E358521}"/>
                </a:ext>
              </a:extLst>
            </p:cNvPr>
            <p:cNvSpPr txBox="1"/>
            <p:nvPr/>
          </p:nvSpPr>
          <p:spPr>
            <a:xfrm>
              <a:off x="7596131" y="2131722"/>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product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pic>
        <p:nvPicPr>
          <p:cNvPr id="53" name="Graphic 52" descr="Checkmark with solid fill">
            <a:extLst>
              <a:ext uri="{FF2B5EF4-FFF2-40B4-BE49-F238E27FC236}">
                <a16:creationId xmlns:a16="http://schemas.microsoft.com/office/drawing/2014/main" id="{634A19B0-FA99-4D74-B9AC-29342F7657B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90246" y="2960244"/>
            <a:ext cx="541255" cy="541255"/>
          </a:xfrm>
          <a:prstGeom prst="rect">
            <a:avLst/>
          </a:prstGeom>
        </p:spPr>
      </p:pic>
      <p:pic>
        <p:nvPicPr>
          <p:cNvPr id="54" name="Graphic 53" descr="Checkmark with solid fill">
            <a:extLst>
              <a:ext uri="{FF2B5EF4-FFF2-40B4-BE49-F238E27FC236}">
                <a16:creationId xmlns:a16="http://schemas.microsoft.com/office/drawing/2014/main" id="{D13D1942-504E-4FC5-8046-BD438E4DAA2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94110" y="3603886"/>
            <a:ext cx="541255" cy="541255"/>
          </a:xfrm>
          <a:prstGeom prst="rect">
            <a:avLst/>
          </a:prstGeom>
        </p:spPr>
      </p:pic>
      <p:pic>
        <p:nvPicPr>
          <p:cNvPr id="55" name="Graphic 54" descr="Checkmark with solid fill">
            <a:extLst>
              <a:ext uri="{FF2B5EF4-FFF2-40B4-BE49-F238E27FC236}">
                <a16:creationId xmlns:a16="http://schemas.microsoft.com/office/drawing/2014/main" id="{4A10161B-D370-4846-B429-6AA2360633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5376" y="4263732"/>
            <a:ext cx="541255" cy="541255"/>
          </a:xfrm>
          <a:prstGeom prst="rect">
            <a:avLst/>
          </a:prstGeom>
        </p:spPr>
      </p:pic>
      <p:pic>
        <p:nvPicPr>
          <p:cNvPr id="56" name="Graphic 55" descr="Checkmark with solid fill">
            <a:extLst>
              <a:ext uri="{FF2B5EF4-FFF2-40B4-BE49-F238E27FC236}">
                <a16:creationId xmlns:a16="http://schemas.microsoft.com/office/drawing/2014/main" id="{32AF93A7-68A6-41B5-AA14-252E637420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9757" y="2960243"/>
            <a:ext cx="541255" cy="541255"/>
          </a:xfrm>
          <a:prstGeom prst="rect">
            <a:avLst/>
          </a:prstGeom>
        </p:spPr>
      </p:pic>
      <p:pic>
        <p:nvPicPr>
          <p:cNvPr id="57" name="Graphic 56" descr="Checkmark with solid fill">
            <a:extLst>
              <a:ext uri="{FF2B5EF4-FFF2-40B4-BE49-F238E27FC236}">
                <a16:creationId xmlns:a16="http://schemas.microsoft.com/office/drawing/2014/main" id="{01B5D08A-49F7-4A13-95AC-FB8F9E0124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70441" y="3637634"/>
            <a:ext cx="541255" cy="541255"/>
          </a:xfrm>
          <a:prstGeom prst="rect">
            <a:avLst/>
          </a:prstGeom>
        </p:spPr>
      </p:pic>
      <p:pic>
        <p:nvPicPr>
          <p:cNvPr id="58" name="Graphic 57" descr="Checkmark with solid fill">
            <a:extLst>
              <a:ext uri="{FF2B5EF4-FFF2-40B4-BE49-F238E27FC236}">
                <a16:creationId xmlns:a16="http://schemas.microsoft.com/office/drawing/2014/main" id="{F436E7C1-98FC-4907-BEF1-413FF764F2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24745" y="4256653"/>
            <a:ext cx="541255" cy="541255"/>
          </a:xfrm>
          <a:prstGeom prst="rect">
            <a:avLst/>
          </a:prstGeom>
        </p:spPr>
      </p:pic>
      <p:pic>
        <p:nvPicPr>
          <p:cNvPr id="59" name="Graphic 58" descr="Checkmark with solid fill">
            <a:extLst>
              <a:ext uri="{FF2B5EF4-FFF2-40B4-BE49-F238E27FC236}">
                <a16:creationId xmlns:a16="http://schemas.microsoft.com/office/drawing/2014/main" id="{C6FE7E0B-BBD5-4016-9DD1-06B89D45308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56904" y="4913087"/>
            <a:ext cx="541255" cy="541255"/>
          </a:xfrm>
          <a:prstGeom prst="rect">
            <a:avLst/>
          </a:prstGeom>
        </p:spPr>
      </p:pic>
      <p:pic>
        <p:nvPicPr>
          <p:cNvPr id="60" name="Graphic 59" descr="Checkmark with solid fill">
            <a:extLst>
              <a:ext uri="{FF2B5EF4-FFF2-40B4-BE49-F238E27FC236}">
                <a16:creationId xmlns:a16="http://schemas.microsoft.com/office/drawing/2014/main" id="{706E6E71-168A-453D-A3F6-9E52C04511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24744" y="5561994"/>
            <a:ext cx="541255" cy="541255"/>
          </a:xfrm>
          <a:prstGeom prst="rect">
            <a:avLst/>
          </a:prstGeom>
        </p:spPr>
      </p:pic>
      <p:grpSp>
        <p:nvGrpSpPr>
          <p:cNvPr id="4" name="Group 3">
            <a:extLst>
              <a:ext uri="{FF2B5EF4-FFF2-40B4-BE49-F238E27FC236}">
                <a16:creationId xmlns:a16="http://schemas.microsoft.com/office/drawing/2014/main" id="{4DD96437-1570-4E34-BEF0-B9ECD30DF6E1}"/>
              </a:ext>
            </a:extLst>
          </p:cNvPr>
          <p:cNvGrpSpPr/>
          <p:nvPr/>
        </p:nvGrpSpPr>
        <p:grpSpPr>
          <a:xfrm>
            <a:off x="1804969" y="4171459"/>
            <a:ext cx="9454866" cy="2222855"/>
            <a:chOff x="1865127" y="3937390"/>
            <a:chExt cx="9454866" cy="2322903"/>
          </a:xfrm>
        </p:grpSpPr>
        <p:sp>
          <p:nvSpPr>
            <p:cNvPr id="61" name="Rectangle 60">
              <a:extLst>
                <a:ext uri="{FF2B5EF4-FFF2-40B4-BE49-F238E27FC236}">
                  <a16:creationId xmlns:a16="http://schemas.microsoft.com/office/drawing/2014/main" id="{2E207B63-B8FB-40C3-BF12-FAEA83120517}"/>
                </a:ext>
              </a:extLst>
            </p:cNvPr>
            <p:cNvSpPr/>
            <p:nvPr/>
          </p:nvSpPr>
          <p:spPr>
            <a:xfrm>
              <a:off x="1865127" y="3937390"/>
              <a:ext cx="9454866" cy="2322903"/>
            </a:xfrm>
            <a:prstGeom prst="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A" dirty="0">
                <a:latin typeface="Roboto Condensed Light" panose="02000000000000000000" pitchFamily="2" charset="0"/>
              </a:endParaRPr>
            </a:p>
          </p:txBody>
        </p:sp>
        <p:sp>
          <p:nvSpPr>
            <p:cNvPr id="62" name="TextBox 61">
              <a:extLst>
                <a:ext uri="{FF2B5EF4-FFF2-40B4-BE49-F238E27FC236}">
                  <a16:creationId xmlns:a16="http://schemas.microsoft.com/office/drawing/2014/main" id="{CC92AB84-E8B3-4374-B90E-32EBF95D04B8}"/>
                </a:ext>
              </a:extLst>
            </p:cNvPr>
            <p:cNvSpPr txBox="1"/>
            <p:nvPr/>
          </p:nvSpPr>
          <p:spPr>
            <a:xfrm>
              <a:off x="9885791" y="5998372"/>
              <a:ext cx="1352617" cy="245819"/>
            </a:xfrm>
            <a:prstGeom prst="rect">
              <a:avLst/>
            </a:prstGeom>
          </p:spPr>
          <p:txBody>
            <a:bodyPr wrap="none" lIns="0" tIns="0" rIns="0" bIns="0" numCol="1" spcCol="360000" rtlCol="0">
              <a:noAutofit/>
            </a:bodyPr>
            <a:lstStyle/>
            <a:p>
              <a:pPr algn="r">
                <a:lnSpc>
                  <a:spcPct val="110000"/>
                </a:lnSpc>
                <a:tabLst/>
              </a:pPr>
              <a:r>
                <a:rPr lang="en-US" sz="1400" b="1" dirty="0">
                  <a:solidFill>
                    <a:schemeClr val="accent6">
                      <a:lumMod val="75000"/>
                    </a:schemeClr>
                  </a:solidFill>
                  <a:latin typeface="Roboto Condensed Light" panose="02000000000000000000" pitchFamily="2" charset="0"/>
                  <a:ea typeface="Roboto Condensed Light" panose="02000000000000000000" pitchFamily="2" charset="0"/>
                </a:rPr>
                <a:t>Delivery focus</a:t>
              </a:r>
              <a:endParaRPr lang="en-CA" sz="1400" b="1" dirty="0">
                <a:solidFill>
                  <a:schemeClr val="accent6">
                    <a:lumMod val="75000"/>
                  </a:schemeClr>
                </a:solidFill>
                <a:latin typeface="Roboto Condensed Light" panose="02000000000000000000" pitchFamily="2" charset="0"/>
                <a:ea typeface="Roboto Condensed Light" panose="02000000000000000000" pitchFamily="2" charset="0"/>
              </a:endParaRPr>
            </a:p>
          </p:txBody>
        </p:sp>
      </p:grpSp>
      <p:grpSp>
        <p:nvGrpSpPr>
          <p:cNvPr id="2" name="Group 1">
            <a:extLst>
              <a:ext uri="{FF2B5EF4-FFF2-40B4-BE49-F238E27FC236}">
                <a16:creationId xmlns:a16="http://schemas.microsoft.com/office/drawing/2014/main" id="{7348B155-A23B-4617-9D9F-0C3B55AC47F8}"/>
              </a:ext>
            </a:extLst>
          </p:cNvPr>
          <p:cNvGrpSpPr/>
          <p:nvPr/>
        </p:nvGrpSpPr>
        <p:grpSpPr>
          <a:xfrm>
            <a:off x="1478901" y="2857815"/>
            <a:ext cx="10230909" cy="1972427"/>
            <a:chOff x="1539059" y="2623746"/>
            <a:chExt cx="10230909" cy="1972427"/>
          </a:xfrm>
        </p:grpSpPr>
        <p:sp>
          <p:nvSpPr>
            <p:cNvPr id="52" name="Rectangle 51">
              <a:extLst>
                <a:ext uri="{FF2B5EF4-FFF2-40B4-BE49-F238E27FC236}">
                  <a16:creationId xmlns:a16="http://schemas.microsoft.com/office/drawing/2014/main" id="{656109E4-AEEF-4A11-9EF8-B784FE9194D6}"/>
                </a:ext>
              </a:extLst>
            </p:cNvPr>
            <p:cNvSpPr/>
            <p:nvPr/>
          </p:nvSpPr>
          <p:spPr>
            <a:xfrm>
              <a:off x="1539059" y="2623746"/>
              <a:ext cx="10230909" cy="197242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63" name="TextBox 62">
              <a:extLst>
                <a:ext uri="{FF2B5EF4-FFF2-40B4-BE49-F238E27FC236}">
                  <a16:creationId xmlns:a16="http://schemas.microsoft.com/office/drawing/2014/main" id="{839897BE-AF0F-4D26-8437-04C721CD4B08}"/>
                </a:ext>
              </a:extLst>
            </p:cNvPr>
            <p:cNvSpPr txBox="1"/>
            <p:nvPr/>
          </p:nvSpPr>
          <p:spPr>
            <a:xfrm>
              <a:off x="10506555" y="4343324"/>
              <a:ext cx="1184335" cy="227594"/>
            </a:xfrm>
            <a:prstGeom prst="rect">
              <a:avLst/>
            </a:prstGeom>
            <a:solidFill>
              <a:schemeClr val="bg1"/>
            </a:solidFill>
          </p:spPr>
          <p:txBody>
            <a:bodyPr wrap="none" lIns="0" tIns="0" rIns="0" bIns="0" numCol="1" spcCol="360000" rtlCol="0">
              <a:noAutofit/>
            </a:bodyPr>
            <a:lstStyle/>
            <a:p>
              <a:pPr algn="r">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Strategic focus</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117379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ountain, nature, outdoor&#10;&#10;Description automatically generated">
            <a:extLst>
              <a:ext uri="{FF2B5EF4-FFF2-40B4-BE49-F238E27FC236}">
                <a16:creationId xmlns:a16="http://schemas.microsoft.com/office/drawing/2014/main" id="{7A945134-1F43-4E91-ABF1-3DE279F804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7138" y="-16031"/>
            <a:ext cx="6396449" cy="6874031"/>
          </a:xfrm>
          <a:prstGeom prst="rect">
            <a:avLst/>
          </a:prstGeom>
        </p:spPr>
      </p:pic>
      <p:sp>
        <p:nvSpPr>
          <p:cNvPr id="2" name="Title 1">
            <a:extLst>
              <a:ext uri="{FF2B5EF4-FFF2-40B4-BE49-F238E27FC236}">
                <a16:creationId xmlns:a16="http://schemas.microsoft.com/office/drawing/2014/main" id="{A4914820-55F7-4151-B07E-9A1A4667B8D6}"/>
              </a:ext>
            </a:extLst>
          </p:cNvPr>
          <p:cNvSpPr>
            <a:spLocks noGrp="1"/>
          </p:cNvSpPr>
          <p:nvPr>
            <p:ph type="title"/>
          </p:nvPr>
        </p:nvSpPr>
        <p:spPr>
          <a:xfrm>
            <a:off x="354106" y="544769"/>
            <a:ext cx="5204483" cy="1130188"/>
          </a:xfrm>
        </p:spPr>
        <p:txBody>
          <a:bodyPr/>
          <a:lstStyle/>
          <a:p>
            <a:r>
              <a:rPr lang="en-US" sz="3600" dirty="0"/>
              <a:t>Leverage</a:t>
            </a:r>
            <a:r>
              <a:rPr lang="en-US" sz="3600" dirty="0">
                <a:solidFill>
                  <a:srgbClr val="4A4A4A"/>
                </a:solidFill>
              </a:rPr>
              <a:t> the product family roadmap for alignment</a:t>
            </a:r>
          </a:p>
        </p:txBody>
      </p:sp>
      <p:sp>
        <p:nvSpPr>
          <p:cNvPr id="5" name="Text Placeholder 4">
            <a:extLst>
              <a:ext uri="{FF2B5EF4-FFF2-40B4-BE49-F238E27FC236}">
                <a16:creationId xmlns:a16="http://schemas.microsoft.com/office/drawing/2014/main" id="{5BF121D6-0401-45BA-BD91-C7A4CE6BDAF5}"/>
              </a:ext>
            </a:extLst>
          </p:cNvPr>
          <p:cNvSpPr>
            <a:spLocks noGrp="1"/>
          </p:cNvSpPr>
          <p:nvPr>
            <p:ph type="body" sz="quarter" idx="11"/>
          </p:nvPr>
        </p:nvSpPr>
        <p:spPr>
          <a:xfrm>
            <a:off x="354104" y="2135167"/>
            <a:ext cx="5300737" cy="669978"/>
          </a:xfrm>
        </p:spPr>
        <p:txBody>
          <a:bodyPr/>
          <a:lstStyle/>
          <a:p>
            <a:r>
              <a:rPr lang="en-US" sz="1600" dirty="0">
                <a:latin typeface="Montserrat Medium" panose="00000600000000000000" pitchFamily="2" charset="0"/>
                <a:cs typeface="Montserrat Semi" panose="020B0604020202020204" charset="0"/>
              </a:rPr>
              <a:t>It’s more than a set of colorful boxes. It’s the map to align everyone to where you are going.</a:t>
            </a:r>
          </a:p>
        </p:txBody>
      </p:sp>
      <p:sp>
        <p:nvSpPr>
          <p:cNvPr id="6" name="Text Placeholder 5">
            <a:extLst>
              <a:ext uri="{FF2B5EF4-FFF2-40B4-BE49-F238E27FC236}">
                <a16:creationId xmlns:a16="http://schemas.microsoft.com/office/drawing/2014/main" id="{10C85B3D-DBE5-48CA-B2F2-0D6645A00C05}"/>
              </a:ext>
            </a:extLst>
          </p:cNvPr>
          <p:cNvSpPr>
            <a:spLocks noGrp="1"/>
          </p:cNvSpPr>
          <p:nvPr>
            <p:ph type="body" sz="quarter" idx="33"/>
          </p:nvPr>
        </p:nvSpPr>
        <p:spPr>
          <a:xfrm>
            <a:off x="354104" y="2911642"/>
            <a:ext cx="5204485" cy="3790372"/>
          </a:xfrm>
        </p:spPr>
        <p:txBody>
          <a:bodyPr/>
          <a:lstStyle/>
          <a:p>
            <a:pPr marL="0" indent="0">
              <a:buNone/>
            </a:pPr>
            <a:r>
              <a:rPr lang="en-US" sz="1800" b="1" dirty="0"/>
              <a:t>Your product family roadmap:</a:t>
            </a:r>
          </a:p>
          <a:p>
            <a:pPr marL="542925" lvl="1" indent="-352425"/>
            <a:r>
              <a:rPr lang="en-US" sz="1800" dirty="0">
                <a:latin typeface="Roboto Condensed Light" panose="02000000000000000000" pitchFamily="2" charset="0"/>
              </a:rPr>
              <a:t>Lays out a strategy for your product family.</a:t>
            </a:r>
          </a:p>
          <a:p>
            <a:pPr marL="542925" lvl="1" indent="-352425"/>
            <a:r>
              <a:rPr lang="en-US" sz="1800" dirty="0">
                <a:latin typeface="Roboto Condensed Light" panose="02000000000000000000" pitchFamily="2" charset="0"/>
              </a:rPr>
              <a:t>Is a statement of intent for your family of products.</a:t>
            </a:r>
          </a:p>
          <a:p>
            <a:pPr marL="542925" lvl="1" indent="-352425"/>
            <a:r>
              <a:rPr lang="en-US" sz="1800" dirty="0">
                <a:latin typeface="Roboto Condensed Light" panose="02000000000000000000" pitchFamily="2" charset="0"/>
              </a:rPr>
              <a:t>Communicates direction for the entire product family and product teams. </a:t>
            </a:r>
          </a:p>
          <a:p>
            <a:pPr marL="542925" lvl="1" indent="-352425"/>
            <a:r>
              <a:rPr lang="en-US" sz="1800" dirty="0">
                <a:latin typeface="Roboto Condensed Light" panose="02000000000000000000" pitchFamily="2" charset="0"/>
              </a:rPr>
              <a:t>Directly connects to the organization’s goals.</a:t>
            </a:r>
          </a:p>
          <a:p>
            <a:pPr marL="0" indent="0">
              <a:buNone/>
            </a:pPr>
            <a:r>
              <a:rPr lang="en-US" sz="1800" b="1" dirty="0"/>
              <a:t>However, it is not:</a:t>
            </a:r>
          </a:p>
          <a:p>
            <a:pPr marL="542925" lvl="1" indent="-352425"/>
            <a:r>
              <a:rPr lang="en-US" sz="1800" dirty="0">
                <a:latin typeface="Roboto Condensed Light" panose="02000000000000000000" pitchFamily="2" charset="0"/>
              </a:rPr>
              <a:t>Representative of a hard commitment.</a:t>
            </a:r>
          </a:p>
          <a:p>
            <a:pPr marL="542925" lvl="1" indent="-352425"/>
            <a:r>
              <a:rPr lang="en-US" sz="1800" dirty="0">
                <a:latin typeface="Roboto Condensed Light" panose="02000000000000000000" pitchFamily="2" charset="0"/>
              </a:rPr>
              <a:t>A simple combination of your current product roadmaps.</a:t>
            </a:r>
          </a:p>
          <a:p>
            <a:pPr lvl="1"/>
            <a:endParaRPr lang="en-US" sz="1800" dirty="0">
              <a:latin typeface="Roboto Condensed Light" panose="02000000000000000000" pitchFamily="2" charset="0"/>
            </a:endParaRPr>
          </a:p>
        </p:txBody>
      </p:sp>
    </p:spTree>
    <p:extLst>
      <p:ext uri="{BB962C8B-B14F-4D97-AF65-F5344CB8AC3E}">
        <p14:creationId xmlns:p14="http://schemas.microsoft.com/office/powerpoint/2010/main" val="240394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1D9CEE4D-84F3-403D-A58F-94C5DA6258FC}"/>
              </a:ext>
            </a:extLst>
          </p:cNvPr>
          <p:cNvGrpSpPr/>
          <p:nvPr/>
        </p:nvGrpSpPr>
        <p:grpSpPr>
          <a:xfrm>
            <a:off x="0" y="5065277"/>
            <a:ext cx="12193588" cy="1030125"/>
            <a:chOff x="-74290" y="2309865"/>
            <a:chExt cx="12126915" cy="976918"/>
          </a:xfrm>
        </p:grpSpPr>
        <p:sp>
          <p:nvSpPr>
            <p:cNvPr id="38" name="Arrow: Left-Right 37">
              <a:extLst>
                <a:ext uri="{FF2B5EF4-FFF2-40B4-BE49-F238E27FC236}">
                  <a16:creationId xmlns:a16="http://schemas.microsoft.com/office/drawing/2014/main" id="{C371F750-67FC-4618-81C4-5C003796936C}"/>
                </a:ext>
              </a:extLst>
            </p:cNvPr>
            <p:cNvSpPr/>
            <p:nvPr/>
          </p:nvSpPr>
          <p:spPr>
            <a:xfrm>
              <a:off x="-74290" y="2309865"/>
              <a:ext cx="12126915" cy="976918"/>
            </a:xfrm>
            <a:prstGeom prst="leftRightArrow">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CA" sz="1600" b="1" dirty="0">
                <a:latin typeface="Roboto Condensed Light" panose="02000000000000000000" pitchFamily="2" charset="0"/>
              </a:endParaRPr>
            </a:p>
          </p:txBody>
        </p:sp>
        <p:sp>
          <p:nvSpPr>
            <p:cNvPr id="39" name="TextBox 38">
              <a:extLst>
                <a:ext uri="{FF2B5EF4-FFF2-40B4-BE49-F238E27FC236}">
                  <a16:creationId xmlns:a16="http://schemas.microsoft.com/office/drawing/2014/main" id="{C5E02FA1-86B2-4048-A3D5-6E0FC54F809A}"/>
                </a:ext>
              </a:extLst>
            </p:cNvPr>
            <p:cNvSpPr txBox="1"/>
            <p:nvPr/>
          </p:nvSpPr>
          <p:spPr>
            <a:xfrm>
              <a:off x="475058" y="2652428"/>
              <a:ext cx="11077251" cy="331784"/>
            </a:xfrm>
            <a:prstGeom prst="rect">
              <a:avLst/>
            </a:prstGeom>
          </p:spPr>
          <p:txBody>
            <a:bodyPr wrap="none" lIns="0" tIns="0" rIns="0" bIns="0" numCol="1" spcCol="360000" rtlCol="0">
              <a:noAutofit/>
            </a:bodyPr>
            <a:lstStyle/>
            <a:p>
              <a:pPr algn="l">
                <a:lnSpc>
                  <a:spcPct val="110000"/>
                </a:lnSpc>
                <a:tabLst/>
              </a:pPr>
              <a:r>
                <a:rPr lang="en-US" sz="1600" b="1" dirty="0">
                  <a:solidFill>
                    <a:schemeClr val="tx1">
                      <a:lumMod val="50000"/>
                    </a:schemeClr>
                  </a:solidFill>
                  <a:latin typeface="Roboto Condensed Light" panose="02000000000000000000" pitchFamily="2" charset="0"/>
                  <a:ea typeface="Roboto Condensed Light" panose="02000000000000000000" pitchFamily="2" charset="0"/>
                </a:rPr>
                <a:t>Stories and Tasks                                                                                             Features                                                                               Epics and Capabilities</a:t>
              </a:r>
              <a:endParaRPr lang="en-CA" sz="16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grpSp>
      <p:sp>
        <p:nvSpPr>
          <p:cNvPr id="2" name="Title 1">
            <a:extLst>
              <a:ext uri="{FF2B5EF4-FFF2-40B4-BE49-F238E27FC236}">
                <a16:creationId xmlns:a16="http://schemas.microsoft.com/office/drawing/2014/main" id="{154B4E0C-0478-4A9D-BD4D-1AC69C75AB8F}"/>
              </a:ext>
            </a:extLst>
          </p:cNvPr>
          <p:cNvSpPr>
            <a:spLocks noGrp="1"/>
          </p:cNvSpPr>
          <p:nvPr>
            <p:ph type="title"/>
          </p:nvPr>
        </p:nvSpPr>
        <p:spPr/>
        <p:txBody>
          <a:bodyPr/>
          <a:lstStyle/>
          <a:p>
            <a:r>
              <a:rPr lang="en-CA" dirty="0"/>
              <a:t>Your ideal roadmap approach is a spectrum, not a choice</a:t>
            </a:r>
            <a:endParaRPr lang="en-US" dirty="0"/>
          </a:p>
        </p:txBody>
      </p:sp>
      <p:sp>
        <p:nvSpPr>
          <p:cNvPr id="3" name="Text Placeholder 2">
            <a:extLst>
              <a:ext uri="{FF2B5EF4-FFF2-40B4-BE49-F238E27FC236}">
                <a16:creationId xmlns:a16="http://schemas.microsoft.com/office/drawing/2014/main" id="{8CB79B99-F802-4ED5-B88F-5C6ED9005B9A}"/>
              </a:ext>
            </a:extLst>
          </p:cNvPr>
          <p:cNvSpPr>
            <a:spLocks noGrp="1"/>
          </p:cNvSpPr>
          <p:nvPr>
            <p:ph type="body" sz="quarter" idx="11"/>
          </p:nvPr>
        </p:nvSpPr>
        <p:spPr>
          <a:xfrm>
            <a:off x="337900" y="1715830"/>
            <a:ext cx="11352620" cy="669978"/>
          </a:xfrm>
          <a:prstGeom prst="rect">
            <a:avLst/>
          </a:prstGeom>
        </p:spPr>
        <p:txBody>
          <a:bodyPr/>
          <a:lstStyle/>
          <a:p>
            <a:r>
              <a:rPr lang="en-US" dirty="0"/>
              <a:t>Match your roadmap and backlog to the needs of the product.</a:t>
            </a:r>
          </a:p>
        </p:txBody>
      </p:sp>
      <p:sp>
        <p:nvSpPr>
          <p:cNvPr id="33" name="Title 1">
            <a:extLst>
              <a:ext uri="{FF2B5EF4-FFF2-40B4-BE49-F238E27FC236}">
                <a16:creationId xmlns:a16="http://schemas.microsoft.com/office/drawing/2014/main" id="{2BDCCDC1-F9B0-4DF5-A8EF-E8903CD973C0}"/>
              </a:ext>
            </a:extLst>
          </p:cNvPr>
          <p:cNvSpPr txBox="1">
            <a:spLocks/>
          </p:cNvSpPr>
          <p:nvPr/>
        </p:nvSpPr>
        <p:spPr bwMode="auto">
          <a:xfrm>
            <a:off x="2389610" y="6068132"/>
            <a:ext cx="7414368" cy="6285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lnSpc>
                <a:spcPct val="100000"/>
              </a:lnSpc>
              <a:spcAft>
                <a:spcPts val="1200"/>
              </a:spcAft>
            </a:pPr>
            <a:r>
              <a:rPr lang="en-CA" sz="1800" b="1" dirty="0">
                <a:latin typeface="Roboto Condensed Light" panose="02000000000000000000" pitchFamily="2" charset="0"/>
                <a:ea typeface="+mn-ea"/>
                <a:cs typeface="+mn-cs"/>
              </a:rPr>
              <a:t>“Product Managers do not have to choose between being tactical or strategic</a:t>
            </a:r>
            <a:r>
              <a:rPr lang="en-CA" sz="1800" b="1" dirty="0">
                <a:solidFill>
                  <a:schemeClr val="tx1">
                    <a:lumMod val="60000"/>
                    <a:lumOff val="40000"/>
                  </a:schemeClr>
                </a:solidFill>
                <a:latin typeface="Roboto Condensed Light" panose="02000000000000000000" pitchFamily="2" charset="0"/>
                <a:ea typeface="+mn-ea"/>
                <a:cs typeface="+mn-cs"/>
              </a:rPr>
              <a:t>.”  </a:t>
            </a:r>
          </a:p>
          <a:p>
            <a:pPr algn="r">
              <a:lnSpc>
                <a:spcPct val="100000"/>
              </a:lnSpc>
            </a:pPr>
            <a:r>
              <a:rPr lang="en-CA" sz="1800" b="1" dirty="0">
                <a:latin typeface="Roboto Condensed Light" panose="02000000000000000000" pitchFamily="2" charset="0"/>
                <a:ea typeface="+mn-ea"/>
                <a:cs typeface="+mn-cs"/>
              </a:rPr>
              <a:t>– Aha!, 2015</a:t>
            </a:r>
          </a:p>
        </p:txBody>
      </p:sp>
      <p:sp>
        <p:nvSpPr>
          <p:cNvPr id="8" name="Isosceles Triangle 7">
            <a:extLst>
              <a:ext uri="{FF2B5EF4-FFF2-40B4-BE49-F238E27FC236}">
                <a16:creationId xmlns:a16="http://schemas.microsoft.com/office/drawing/2014/main" id="{6773680B-BF8E-4074-9445-4FA2D3CB0F73}"/>
              </a:ext>
            </a:extLst>
          </p:cNvPr>
          <p:cNvSpPr/>
          <p:nvPr/>
        </p:nvSpPr>
        <p:spPr>
          <a:xfrm>
            <a:off x="503068" y="2279595"/>
            <a:ext cx="11221359" cy="3036302"/>
          </a:xfrm>
          <a:prstGeom prst="triangle">
            <a:avLst>
              <a:gd name="adj" fmla="val 10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10" name="Isosceles Triangle 9">
            <a:extLst>
              <a:ext uri="{FF2B5EF4-FFF2-40B4-BE49-F238E27FC236}">
                <a16:creationId xmlns:a16="http://schemas.microsoft.com/office/drawing/2014/main" id="{442C5368-E475-4595-98F4-6715FED5F94B}"/>
              </a:ext>
            </a:extLst>
          </p:cNvPr>
          <p:cNvSpPr/>
          <p:nvPr/>
        </p:nvSpPr>
        <p:spPr>
          <a:xfrm rot="10800000">
            <a:off x="503068" y="2279596"/>
            <a:ext cx="11205705" cy="3036299"/>
          </a:xfrm>
          <a:prstGeom prst="triangle">
            <a:avLst>
              <a:gd name="adj" fmla="val 100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grpSp>
        <p:nvGrpSpPr>
          <p:cNvPr id="20" name="Group 19">
            <a:extLst>
              <a:ext uri="{FF2B5EF4-FFF2-40B4-BE49-F238E27FC236}">
                <a16:creationId xmlns:a16="http://schemas.microsoft.com/office/drawing/2014/main" id="{85BCDFAA-E49B-45DF-88BA-6D34BE2BA0F4}"/>
              </a:ext>
            </a:extLst>
          </p:cNvPr>
          <p:cNvGrpSpPr/>
          <p:nvPr/>
        </p:nvGrpSpPr>
        <p:grpSpPr>
          <a:xfrm>
            <a:off x="8797599" y="4462061"/>
            <a:ext cx="2957667" cy="875392"/>
            <a:chOff x="9075707" y="2918549"/>
            <a:chExt cx="3412953" cy="768054"/>
          </a:xfrm>
          <a:solidFill>
            <a:schemeClr val="accent4">
              <a:lumMod val="20000"/>
              <a:lumOff val="80000"/>
            </a:schemeClr>
          </a:solidFill>
        </p:grpSpPr>
        <p:sp>
          <p:nvSpPr>
            <p:cNvPr id="17" name="TextBox 16">
              <a:extLst>
                <a:ext uri="{FF2B5EF4-FFF2-40B4-BE49-F238E27FC236}">
                  <a16:creationId xmlns:a16="http://schemas.microsoft.com/office/drawing/2014/main" id="{BACFB8CB-7078-4259-8510-4E5E234DF70A}"/>
                </a:ext>
              </a:extLst>
            </p:cNvPr>
            <p:cNvSpPr txBox="1"/>
            <p:nvPr/>
          </p:nvSpPr>
          <p:spPr>
            <a:xfrm>
              <a:off x="9773161" y="2918549"/>
              <a:ext cx="2715499" cy="351050"/>
            </a:xfrm>
            <a:prstGeom prst="rect">
              <a:avLst/>
            </a:prstGeom>
            <a:noFill/>
          </p:spPr>
          <p:txBody>
            <a:bodyPr wrap="square" rtlCol="0" anchor="b" anchorCtr="0">
              <a:spAutoFit/>
            </a:bodyPr>
            <a:lstStyle/>
            <a:p>
              <a:pPr algn="r"/>
              <a:r>
                <a:rPr lang="en-US" sz="2000" b="1" dirty="0">
                  <a:solidFill>
                    <a:schemeClr val="accent1">
                      <a:lumMod val="75000"/>
                    </a:schemeClr>
                  </a:solidFill>
                  <a:latin typeface="Montserrat Semi" panose="02000505000000020004" pitchFamily="2" charset="77"/>
                  <a:ea typeface="League Spartan" charset="0"/>
                  <a:cs typeface="Poppins" pitchFamily="2" charset="77"/>
                </a:rPr>
                <a:t>Strategic</a:t>
              </a:r>
            </a:p>
          </p:txBody>
        </p:sp>
        <p:sp>
          <p:nvSpPr>
            <p:cNvPr id="19" name="Subtitle 2">
              <a:extLst>
                <a:ext uri="{FF2B5EF4-FFF2-40B4-BE49-F238E27FC236}">
                  <a16:creationId xmlns:a16="http://schemas.microsoft.com/office/drawing/2014/main" id="{183EDB1A-4E41-4943-8539-001967947506}"/>
                </a:ext>
              </a:extLst>
            </p:cNvPr>
            <p:cNvSpPr txBox="1">
              <a:spLocks/>
            </p:cNvSpPr>
            <p:nvPr/>
          </p:nvSpPr>
          <p:spPr>
            <a:xfrm>
              <a:off x="9075707" y="3241041"/>
              <a:ext cx="3345294" cy="445562"/>
            </a:xfrm>
            <a:prstGeom prst="rect">
              <a:avLst/>
            </a:prstGeom>
            <a:noFill/>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800" dirty="0">
                  <a:solidFill>
                    <a:srgbClr val="000000"/>
                  </a:solidFill>
                  <a:latin typeface="Roboto Condensed Light" panose="020B0604020202020204" charset="0"/>
                  <a:ea typeface="Roboto Condensed Light" panose="020B0604020202020204" charset="0"/>
                  <a:cs typeface="Mukta ExtraLight" panose="020B0000000000000000" pitchFamily="34" charset="77"/>
                </a:rPr>
                <a:t>A roadmap that is strategic, goal-based, high-level, flexible</a:t>
              </a:r>
            </a:p>
          </p:txBody>
        </p:sp>
      </p:grpSp>
      <p:grpSp>
        <p:nvGrpSpPr>
          <p:cNvPr id="37" name="Group 36">
            <a:extLst>
              <a:ext uri="{FF2B5EF4-FFF2-40B4-BE49-F238E27FC236}">
                <a16:creationId xmlns:a16="http://schemas.microsoft.com/office/drawing/2014/main" id="{98D96F90-35F1-4FB2-9BB2-95F84C797114}"/>
              </a:ext>
            </a:extLst>
          </p:cNvPr>
          <p:cNvGrpSpPr/>
          <p:nvPr/>
        </p:nvGrpSpPr>
        <p:grpSpPr>
          <a:xfrm>
            <a:off x="547689" y="3203478"/>
            <a:ext cx="11142832" cy="1222446"/>
            <a:chOff x="211532" y="3112888"/>
            <a:chExt cx="11342522" cy="1159305"/>
          </a:xfrm>
        </p:grpSpPr>
        <p:cxnSp>
          <p:nvCxnSpPr>
            <p:cNvPr id="4" name="Straight Connector 3">
              <a:extLst>
                <a:ext uri="{FF2B5EF4-FFF2-40B4-BE49-F238E27FC236}">
                  <a16:creationId xmlns:a16="http://schemas.microsoft.com/office/drawing/2014/main" id="{5AE06493-D3C8-4A55-B681-C6581DD03A57}"/>
                </a:ext>
              </a:extLst>
            </p:cNvPr>
            <p:cNvCxnSpPr>
              <a:cxnSpLocks/>
            </p:cNvCxnSpPr>
            <p:nvPr/>
          </p:nvCxnSpPr>
          <p:spPr>
            <a:xfrm flipV="1">
              <a:off x="211532" y="3724553"/>
              <a:ext cx="11342522" cy="1"/>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23" name="Rectangular Callout 14">
              <a:extLst>
                <a:ext uri="{FF2B5EF4-FFF2-40B4-BE49-F238E27FC236}">
                  <a16:creationId xmlns:a16="http://schemas.microsoft.com/office/drawing/2014/main" id="{06A4A593-70F4-48AE-94AF-0CA887A03C56}"/>
                </a:ext>
              </a:extLst>
            </p:cNvPr>
            <p:cNvSpPr/>
            <p:nvPr/>
          </p:nvSpPr>
          <p:spPr>
            <a:xfrm>
              <a:off x="639534" y="3122716"/>
              <a:ext cx="1980728" cy="1139653"/>
            </a:xfrm>
            <a:prstGeom prst="ellipse">
              <a:avLst/>
            </a:prstGeom>
            <a:solidFill>
              <a:schemeClr val="bg1">
                <a:lumMod val="95000"/>
              </a:schemeClr>
            </a:solidFill>
            <a:ln w="127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CA" sz="1400" dirty="0">
                  <a:solidFill>
                    <a:srgbClr val="2A3843"/>
                  </a:solidFill>
                  <a:latin typeface="Roboto Condensed Light" panose="020B0604020202020204" charset="0"/>
                  <a:ea typeface="Roboto Condensed Light" panose="020B0604020202020204" charset="0"/>
                </a:rPr>
                <a:t>An internal, non-critical app is being retired.</a:t>
              </a:r>
              <a:endParaRPr lang="en-US" sz="1400" dirty="0">
                <a:solidFill>
                  <a:srgbClr val="2A3843"/>
                </a:solidFill>
                <a:latin typeface="Roboto Condensed Light" panose="020B0604020202020204" charset="0"/>
                <a:ea typeface="Roboto Condensed Light" panose="020B0604020202020204" charset="0"/>
              </a:endParaRPr>
            </a:p>
          </p:txBody>
        </p:sp>
        <p:sp>
          <p:nvSpPr>
            <p:cNvPr id="25" name="Rectangular Callout 14">
              <a:extLst>
                <a:ext uri="{FF2B5EF4-FFF2-40B4-BE49-F238E27FC236}">
                  <a16:creationId xmlns:a16="http://schemas.microsoft.com/office/drawing/2014/main" id="{F9D2BEA9-55F9-497B-8924-31F33B9A1CDA}"/>
                </a:ext>
              </a:extLst>
            </p:cNvPr>
            <p:cNvSpPr/>
            <p:nvPr/>
          </p:nvSpPr>
          <p:spPr>
            <a:xfrm>
              <a:off x="3193405" y="3127204"/>
              <a:ext cx="1980728" cy="1139653"/>
            </a:xfrm>
            <a:prstGeom prst="ellipse">
              <a:avLst/>
            </a:prstGeom>
            <a:solidFill>
              <a:schemeClr val="bg1">
                <a:lumMod val="95000"/>
              </a:schemeClr>
            </a:solidFill>
            <a:ln w="127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CA" sz="1400" dirty="0">
                  <a:solidFill>
                    <a:srgbClr val="2A3843"/>
                  </a:solidFill>
                  <a:latin typeface="Roboto Condensed Light" panose="020B0604020202020204" charset="0"/>
                  <a:ea typeface="Roboto Condensed Light" panose="020B0604020202020204" charset="0"/>
                </a:rPr>
                <a:t>An ERP expects some feature additions over the next few years.</a:t>
              </a:r>
              <a:endParaRPr lang="en-US" sz="1400" dirty="0">
                <a:solidFill>
                  <a:srgbClr val="2A3843"/>
                </a:solidFill>
                <a:latin typeface="Roboto Condensed Light" panose="020B0604020202020204" charset="0"/>
                <a:ea typeface="Roboto Condensed Light" panose="020B0604020202020204" charset="0"/>
              </a:endParaRPr>
            </a:p>
          </p:txBody>
        </p:sp>
        <p:sp>
          <p:nvSpPr>
            <p:cNvPr id="27" name="Rectangular Callout 14">
              <a:extLst>
                <a:ext uri="{FF2B5EF4-FFF2-40B4-BE49-F238E27FC236}">
                  <a16:creationId xmlns:a16="http://schemas.microsoft.com/office/drawing/2014/main" id="{9B751F30-013E-4C67-878E-4D96303A9F9A}"/>
                </a:ext>
              </a:extLst>
            </p:cNvPr>
            <p:cNvSpPr/>
            <p:nvPr/>
          </p:nvSpPr>
          <p:spPr>
            <a:xfrm>
              <a:off x="6019694" y="3112888"/>
              <a:ext cx="2521686" cy="1159305"/>
            </a:xfrm>
            <a:prstGeom prst="ellipse">
              <a:avLst/>
            </a:prstGeom>
            <a:solidFill>
              <a:schemeClr val="bg1">
                <a:lumMod val="95000"/>
              </a:schemeClr>
            </a:solidFill>
            <a:ln w="127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CA" sz="1400" dirty="0">
                  <a:solidFill>
                    <a:srgbClr val="2A3843"/>
                  </a:solidFill>
                  <a:latin typeface="Roboto Condensed Light" panose="020B0604020202020204" charset="0"/>
                  <a:ea typeface="Roboto Condensed Light" panose="020B0604020202020204" charset="0"/>
                </a:rPr>
                <a:t>A group of apps linked by one LoB needs the latest technological advancements.</a:t>
              </a:r>
              <a:endParaRPr lang="en-US" sz="1400" dirty="0">
                <a:solidFill>
                  <a:srgbClr val="2A3843"/>
                </a:solidFill>
                <a:latin typeface="Roboto Condensed Light" panose="020B0604020202020204" charset="0"/>
                <a:ea typeface="Roboto Condensed Light" panose="020B0604020202020204" charset="0"/>
              </a:endParaRPr>
            </a:p>
          </p:txBody>
        </p:sp>
        <p:sp>
          <p:nvSpPr>
            <p:cNvPr id="31" name="Rectangular Callout 14">
              <a:extLst>
                <a:ext uri="{FF2B5EF4-FFF2-40B4-BE49-F238E27FC236}">
                  <a16:creationId xmlns:a16="http://schemas.microsoft.com/office/drawing/2014/main" id="{5B0907AA-D63F-420A-9E73-C4EB824027CF}"/>
                </a:ext>
              </a:extLst>
            </p:cNvPr>
            <p:cNvSpPr/>
            <p:nvPr/>
          </p:nvSpPr>
          <p:spPr>
            <a:xfrm>
              <a:off x="9007069" y="3122715"/>
              <a:ext cx="2372645" cy="1139653"/>
            </a:xfrm>
            <a:prstGeom prst="ellipse">
              <a:avLst/>
            </a:prstGeom>
            <a:solidFill>
              <a:schemeClr val="bg1">
                <a:lumMod val="95000"/>
              </a:schemeClr>
            </a:solidFill>
            <a:ln w="127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CA" sz="1300" dirty="0">
                  <a:solidFill>
                    <a:srgbClr val="2A3843"/>
                  </a:solidFill>
                  <a:latin typeface="Roboto Condensed Light" panose="020B0604020202020204" charset="0"/>
                  <a:ea typeface="Roboto Condensed Light" panose="020B0604020202020204" charset="0"/>
                </a:rPr>
                <a:t>An associated portfolio of products that has a constantly evolving customer journey.</a:t>
              </a:r>
              <a:endParaRPr lang="en-US" sz="1300" dirty="0">
                <a:solidFill>
                  <a:srgbClr val="2A3843"/>
                </a:solidFill>
                <a:latin typeface="Roboto Condensed Light" panose="020B0604020202020204" charset="0"/>
                <a:ea typeface="Roboto Condensed Light" panose="020B0604020202020204" charset="0"/>
              </a:endParaRPr>
            </a:p>
          </p:txBody>
        </p:sp>
      </p:grpSp>
      <p:grpSp>
        <p:nvGrpSpPr>
          <p:cNvPr id="9" name="Group 8">
            <a:extLst>
              <a:ext uri="{FF2B5EF4-FFF2-40B4-BE49-F238E27FC236}">
                <a16:creationId xmlns:a16="http://schemas.microsoft.com/office/drawing/2014/main" id="{5995691D-4E07-4336-87FA-ECC4F4B23B93}"/>
              </a:ext>
            </a:extLst>
          </p:cNvPr>
          <p:cNvGrpSpPr/>
          <p:nvPr/>
        </p:nvGrpSpPr>
        <p:grpSpPr>
          <a:xfrm>
            <a:off x="447420" y="2236503"/>
            <a:ext cx="2980067" cy="910440"/>
            <a:chOff x="470957" y="2023390"/>
            <a:chExt cx="2000890" cy="863415"/>
          </a:xfrm>
        </p:grpSpPr>
        <p:sp>
          <p:nvSpPr>
            <p:cNvPr id="12" name="TextBox 11">
              <a:extLst>
                <a:ext uri="{FF2B5EF4-FFF2-40B4-BE49-F238E27FC236}">
                  <a16:creationId xmlns:a16="http://schemas.microsoft.com/office/drawing/2014/main" id="{0C4B73A1-935B-4E68-95E2-E1C6811668F1}"/>
                </a:ext>
              </a:extLst>
            </p:cNvPr>
            <p:cNvSpPr txBox="1"/>
            <p:nvPr/>
          </p:nvSpPr>
          <p:spPr>
            <a:xfrm>
              <a:off x="470957" y="2023390"/>
              <a:ext cx="1697392" cy="437819"/>
            </a:xfrm>
            <a:prstGeom prst="rect">
              <a:avLst/>
            </a:prstGeom>
            <a:noFill/>
          </p:spPr>
          <p:txBody>
            <a:bodyPr wrap="square" rtlCol="0" anchor="b" anchorCtr="0">
              <a:spAutoFit/>
            </a:bodyPr>
            <a:lstStyle/>
            <a:p>
              <a:r>
                <a:rPr lang="en-US" sz="2400" b="1" dirty="0">
                  <a:solidFill>
                    <a:schemeClr val="accent2">
                      <a:lumMod val="75000"/>
                    </a:schemeClr>
                  </a:solidFill>
                  <a:latin typeface="Montserrat Semi" panose="02000505000000020004" pitchFamily="2" charset="77"/>
                  <a:ea typeface="League Spartan" charset="0"/>
                  <a:cs typeface="Poppins" pitchFamily="2" charset="77"/>
                </a:rPr>
                <a:t>Tactical</a:t>
              </a:r>
            </a:p>
          </p:txBody>
        </p:sp>
        <p:sp>
          <p:nvSpPr>
            <p:cNvPr id="24" name="Subtitle 2">
              <a:extLst>
                <a:ext uri="{FF2B5EF4-FFF2-40B4-BE49-F238E27FC236}">
                  <a16:creationId xmlns:a16="http://schemas.microsoft.com/office/drawing/2014/main" id="{13FBAB47-5997-4BA2-9FA0-57938C10BD4A}"/>
                </a:ext>
              </a:extLst>
            </p:cNvPr>
            <p:cNvSpPr txBox="1">
              <a:spLocks/>
            </p:cNvSpPr>
            <p:nvPr/>
          </p:nvSpPr>
          <p:spPr>
            <a:xfrm>
              <a:off x="538280" y="2405204"/>
              <a:ext cx="1933567" cy="481601"/>
            </a:xfrm>
            <a:prstGeom prst="rect">
              <a:avLst/>
            </a:prstGeom>
            <a:noFill/>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800" dirty="0">
                  <a:solidFill>
                    <a:srgbClr val="000000"/>
                  </a:solidFill>
                  <a:latin typeface="Roboto Condensed Light" panose="020B0604020202020204" charset="0"/>
                  <a:ea typeface="Roboto Condensed Light" panose="020B0604020202020204" charset="0"/>
                  <a:cs typeface="Mukta ExtraLight" panose="020B0000000000000000" pitchFamily="34" charset="77"/>
                </a:rPr>
                <a:t>A roadmap that is technical, committed, and detailed.</a:t>
              </a:r>
            </a:p>
          </p:txBody>
        </p:sp>
      </p:grpSp>
    </p:spTree>
    <p:extLst>
      <p:ext uri="{BB962C8B-B14F-4D97-AF65-F5344CB8AC3E}">
        <p14:creationId xmlns:p14="http://schemas.microsoft.com/office/powerpoint/2010/main" val="347323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0ECB-A176-840F-D128-14A6F915D582}"/>
              </a:ext>
            </a:extLst>
          </p:cNvPr>
          <p:cNvSpPr>
            <a:spLocks noGrp="1"/>
          </p:cNvSpPr>
          <p:nvPr>
            <p:ph type="title"/>
          </p:nvPr>
        </p:nvSpPr>
        <p:spPr>
          <a:xfrm>
            <a:off x="354106" y="530021"/>
            <a:ext cx="11220578" cy="971470"/>
          </a:xfrm>
        </p:spPr>
        <p:txBody>
          <a:bodyPr/>
          <a:lstStyle/>
          <a:p>
            <a:r>
              <a:rPr lang="en-US" dirty="0"/>
              <a:t>Executive Summary</a:t>
            </a:r>
          </a:p>
        </p:txBody>
      </p:sp>
      <p:sp>
        <p:nvSpPr>
          <p:cNvPr id="3" name="Text Placeholder 2">
            <a:extLst>
              <a:ext uri="{FF2B5EF4-FFF2-40B4-BE49-F238E27FC236}">
                <a16:creationId xmlns:a16="http://schemas.microsoft.com/office/drawing/2014/main" id="{468387D4-0B35-224F-26D6-8B65F4972810}"/>
              </a:ext>
            </a:extLst>
          </p:cNvPr>
          <p:cNvSpPr>
            <a:spLocks noGrp="1"/>
          </p:cNvSpPr>
          <p:nvPr>
            <p:ph type="body" sz="quarter" idx="13"/>
          </p:nvPr>
        </p:nvSpPr>
        <p:spPr/>
        <p:txBody>
          <a:bodyPr/>
          <a:lstStyle/>
          <a:p>
            <a:r>
              <a:rPr lang="en-US" dirty="0"/>
              <a:t>Your Challenge</a:t>
            </a:r>
          </a:p>
        </p:txBody>
      </p:sp>
      <p:sp>
        <p:nvSpPr>
          <p:cNvPr id="4" name="Text Placeholder 3">
            <a:extLst>
              <a:ext uri="{FF2B5EF4-FFF2-40B4-BE49-F238E27FC236}">
                <a16:creationId xmlns:a16="http://schemas.microsoft.com/office/drawing/2014/main" id="{3E82C52A-442A-AF70-7A3D-E811D6DE9917}"/>
              </a:ext>
            </a:extLst>
          </p:cNvPr>
          <p:cNvSpPr>
            <a:spLocks noGrp="1"/>
          </p:cNvSpPr>
          <p:nvPr>
            <p:ph type="body" sz="quarter" idx="15"/>
          </p:nvPr>
        </p:nvSpPr>
        <p:spPr/>
        <p:txBody>
          <a:bodyPr/>
          <a:lstStyle/>
          <a:p>
            <a:r>
              <a:rPr lang="en-US" dirty="0"/>
              <a:t>Common Obstacles</a:t>
            </a:r>
          </a:p>
        </p:txBody>
      </p:sp>
      <p:sp>
        <p:nvSpPr>
          <p:cNvPr id="5" name="Text Placeholder 4">
            <a:extLst>
              <a:ext uri="{FF2B5EF4-FFF2-40B4-BE49-F238E27FC236}">
                <a16:creationId xmlns:a16="http://schemas.microsoft.com/office/drawing/2014/main" id="{CD51B942-5BAC-D010-3CBA-3ACCC3D83837}"/>
              </a:ext>
            </a:extLst>
          </p:cNvPr>
          <p:cNvSpPr>
            <a:spLocks noGrp="1"/>
          </p:cNvSpPr>
          <p:nvPr>
            <p:ph type="body" sz="quarter" idx="17"/>
          </p:nvPr>
        </p:nvSpPr>
        <p:spPr/>
        <p:txBody>
          <a:bodyPr/>
          <a:lstStyle/>
          <a:p>
            <a:r>
              <a:rPr lang="en-US" dirty="0"/>
              <a:t>Info-Tech’s Approach</a:t>
            </a:r>
          </a:p>
        </p:txBody>
      </p:sp>
      <p:sp>
        <p:nvSpPr>
          <p:cNvPr id="6" name="Text Placeholder 5">
            <a:extLst>
              <a:ext uri="{FF2B5EF4-FFF2-40B4-BE49-F238E27FC236}">
                <a16:creationId xmlns:a16="http://schemas.microsoft.com/office/drawing/2014/main" id="{E508FE07-46CE-232F-6CB3-487378AA392F}"/>
              </a:ext>
            </a:extLst>
          </p:cNvPr>
          <p:cNvSpPr>
            <a:spLocks noGrp="1"/>
          </p:cNvSpPr>
          <p:nvPr>
            <p:ph type="body" sz="quarter" idx="18"/>
          </p:nvPr>
        </p:nvSpPr>
        <p:spPr>
          <a:xfrm>
            <a:off x="371475" y="1991757"/>
            <a:ext cx="3658265" cy="3190736"/>
          </a:xfrm>
        </p:spPr>
        <p:txBody>
          <a:bodyPr/>
          <a:lstStyle/>
          <a:p>
            <a:r>
              <a:rPr lang="en-US" dirty="0"/>
              <a:t>Products are the lifeblood of an organization. They deliver the capabilities needed to deliver value to customers, internal users, and stakeholders.</a:t>
            </a:r>
          </a:p>
          <a:p>
            <a:r>
              <a:rPr lang="en-US" dirty="0"/>
              <a:t>The shift to becoming a product organization is intended to continually increase the value you provide to the broader organization as you grow </a:t>
            </a:r>
            <a:br>
              <a:rPr lang="en-US" dirty="0"/>
            </a:br>
            <a:r>
              <a:rPr lang="en-US" dirty="0"/>
              <a:t>and evolve.</a:t>
            </a:r>
          </a:p>
          <a:p>
            <a:r>
              <a:rPr lang="en-US" dirty="0"/>
              <a:t>You need to clearly convey the direction and strategy of your product portfolio to gain alignment, support, and funding from your organization.</a:t>
            </a:r>
          </a:p>
        </p:txBody>
      </p:sp>
      <p:sp>
        <p:nvSpPr>
          <p:cNvPr id="7" name="Text Placeholder 6">
            <a:extLst>
              <a:ext uri="{FF2B5EF4-FFF2-40B4-BE49-F238E27FC236}">
                <a16:creationId xmlns:a16="http://schemas.microsoft.com/office/drawing/2014/main" id="{6E0D8403-F788-9E1F-19AA-406A658FC382}"/>
              </a:ext>
            </a:extLst>
          </p:cNvPr>
          <p:cNvSpPr>
            <a:spLocks noGrp="1"/>
          </p:cNvSpPr>
          <p:nvPr>
            <p:ph type="body" sz="quarter" idx="19"/>
          </p:nvPr>
        </p:nvSpPr>
        <p:spPr/>
        <p:txBody>
          <a:bodyPr/>
          <a:lstStyle/>
          <a:p>
            <a:r>
              <a:rPr lang="en-US" dirty="0"/>
              <a:t>IT organizations are traditionally organized to deliver initiatives in specific periods of time. This conflicts with product delivery, which continuously delivers value over the lifetime of a product.</a:t>
            </a:r>
          </a:p>
          <a:p>
            <a:r>
              <a:rPr lang="en-US" dirty="0"/>
              <a:t>Delivering multiple products together creates additional challenges because each product has its own pedigree, history, and goals.</a:t>
            </a:r>
          </a:p>
          <a:p>
            <a:r>
              <a:rPr lang="en-US" dirty="0"/>
              <a:t>Product owners struggle to prioritize changes to deliver product value. This creates a gap and conflict between product and enterprise goals.</a:t>
            </a:r>
          </a:p>
        </p:txBody>
      </p:sp>
      <p:sp>
        <p:nvSpPr>
          <p:cNvPr id="8" name="Text Placeholder 7">
            <a:extLst>
              <a:ext uri="{FF2B5EF4-FFF2-40B4-BE49-F238E27FC236}">
                <a16:creationId xmlns:a16="http://schemas.microsoft.com/office/drawing/2014/main" id="{AB170336-3A84-F7D5-1681-3312030ABFB4}"/>
              </a:ext>
            </a:extLst>
          </p:cNvPr>
          <p:cNvSpPr>
            <a:spLocks noGrp="1"/>
          </p:cNvSpPr>
          <p:nvPr>
            <p:ph type="body" sz="quarter" idx="20"/>
          </p:nvPr>
        </p:nvSpPr>
        <p:spPr>
          <a:xfrm>
            <a:off x="8154194" y="1991757"/>
            <a:ext cx="3542400" cy="3190736"/>
          </a:xfrm>
        </p:spPr>
        <p:txBody>
          <a:bodyPr/>
          <a:lstStyle/>
          <a:p>
            <a:pPr marL="0" indent="0">
              <a:buNone/>
            </a:pPr>
            <a:r>
              <a:rPr lang="en-US" dirty="0"/>
              <a:t>Info-Tech’s approach will guide you through:</a:t>
            </a:r>
          </a:p>
          <a:p>
            <a:r>
              <a:rPr lang="en-US" dirty="0"/>
              <a:t>Understanding your top challenges driving your product initiative.</a:t>
            </a:r>
          </a:p>
          <a:p>
            <a:r>
              <a:rPr lang="en-US" dirty="0"/>
              <a:t>Improving your transition from projects to product-centric delivery.</a:t>
            </a:r>
          </a:p>
          <a:p>
            <a:r>
              <a:rPr lang="en-US" dirty="0"/>
              <a:t>Enhancing enterprise agility and the value of change.</a:t>
            </a:r>
          </a:p>
          <a:p>
            <a:r>
              <a:rPr lang="en-US" dirty="0"/>
              <a:t>Defining products and product management in your context.</a:t>
            </a:r>
          </a:p>
          <a:p>
            <a:r>
              <a:rPr lang="en-US" dirty="0"/>
              <a:t>Connecting product management to Agile practices.</a:t>
            </a:r>
          </a:p>
          <a:p>
            <a:r>
              <a:rPr lang="en-US" dirty="0"/>
              <a:t>Committing to empowering Agile product teams.</a:t>
            </a:r>
          </a:p>
        </p:txBody>
      </p:sp>
    </p:spTree>
    <p:extLst>
      <p:ext uri="{BB962C8B-B14F-4D97-AF65-F5344CB8AC3E}">
        <p14:creationId xmlns:p14="http://schemas.microsoft.com/office/powerpoint/2010/main" val="268414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76" y="376949"/>
            <a:ext cx="11522336" cy="1130188"/>
          </a:xfrm>
        </p:spPr>
        <p:txBody>
          <a:bodyPr/>
          <a:lstStyle/>
          <a:p>
            <a:r>
              <a:rPr lang="en-US" sz="3600" dirty="0"/>
              <a:t>Multiple roadmap views can communicate differently yet tell the same truth</a:t>
            </a:r>
          </a:p>
        </p:txBody>
      </p:sp>
      <p:grpSp>
        <p:nvGrpSpPr>
          <p:cNvPr id="3" name="Group 2">
            <a:extLst>
              <a:ext uri="{FF2B5EF4-FFF2-40B4-BE49-F238E27FC236}">
                <a16:creationId xmlns:a16="http://schemas.microsoft.com/office/drawing/2014/main" id="{515CB162-8E4B-44DD-9788-A591DAA01C4F}"/>
              </a:ext>
            </a:extLst>
          </p:cNvPr>
          <p:cNvGrpSpPr/>
          <p:nvPr/>
        </p:nvGrpSpPr>
        <p:grpSpPr>
          <a:xfrm>
            <a:off x="3847477" y="1531130"/>
            <a:ext cx="8095051" cy="4675469"/>
            <a:chOff x="3847477" y="1531130"/>
            <a:chExt cx="8095051" cy="4675469"/>
          </a:xfrm>
        </p:grpSpPr>
        <p:sp>
          <p:nvSpPr>
            <p:cNvPr id="38" name="Rectangle 37">
              <a:extLst>
                <a:ext uri="{FF2B5EF4-FFF2-40B4-BE49-F238E27FC236}">
                  <a16:creationId xmlns:a16="http://schemas.microsoft.com/office/drawing/2014/main" id="{49C0B832-8926-443F-808C-08A4CB4AFED0}"/>
                </a:ext>
              </a:extLst>
            </p:cNvPr>
            <p:cNvSpPr/>
            <p:nvPr/>
          </p:nvSpPr>
          <p:spPr>
            <a:xfrm>
              <a:off x="5297156" y="2908711"/>
              <a:ext cx="6645372" cy="3297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33" name="Rectangle 32">
              <a:extLst>
                <a:ext uri="{FF2B5EF4-FFF2-40B4-BE49-F238E27FC236}">
                  <a16:creationId xmlns:a16="http://schemas.microsoft.com/office/drawing/2014/main" id="{841002D0-231D-43C9-A99E-61FA097E0E41}"/>
                </a:ext>
              </a:extLst>
            </p:cNvPr>
            <p:cNvSpPr/>
            <p:nvPr/>
          </p:nvSpPr>
          <p:spPr>
            <a:xfrm>
              <a:off x="5161101" y="2713795"/>
              <a:ext cx="6614965" cy="3299791"/>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panose="02000000000000000000" pitchFamily="2" charset="0"/>
                <a:ea typeface="+mn-ea"/>
                <a:cs typeface="+mn-cs"/>
              </a:endParaRPr>
            </a:p>
          </p:txBody>
        </p:sp>
        <p:grpSp>
          <p:nvGrpSpPr>
            <p:cNvPr id="49" name="Group 48">
              <a:extLst>
                <a:ext uri="{FF2B5EF4-FFF2-40B4-BE49-F238E27FC236}">
                  <a16:creationId xmlns:a16="http://schemas.microsoft.com/office/drawing/2014/main" id="{C1831B7B-A0D1-43FB-B9F7-962B69C40250}"/>
                </a:ext>
              </a:extLst>
            </p:cNvPr>
            <p:cNvGrpSpPr/>
            <p:nvPr/>
          </p:nvGrpSpPr>
          <p:grpSpPr>
            <a:xfrm>
              <a:off x="5161101" y="1531130"/>
              <a:ext cx="1961486" cy="1827552"/>
              <a:chOff x="1520825" y="3039941"/>
              <a:chExt cx="3922972" cy="3655103"/>
            </a:xfrm>
          </p:grpSpPr>
          <p:sp>
            <p:nvSpPr>
              <p:cNvPr id="50" name="Freeform 1">
                <a:extLst>
                  <a:ext uri="{FF2B5EF4-FFF2-40B4-BE49-F238E27FC236}">
                    <a16:creationId xmlns:a16="http://schemas.microsoft.com/office/drawing/2014/main" id="{93132331-FD01-439F-A881-4ACD4DF703A4}"/>
                  </a:ext>
                </a:extLst>
              </p:cNvPr>
              <p:cNvSpPr>
                <a:spLocks noChangeArrowheads="1"/>
              </p:cNvSpPr>
              <p:nvPr/>
            </p:nvSpPr>
            <p:spPr bwMode="auto">
              <a:xfrm>
                <a:off x="2131449"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51" name="Freeform 2">
                <a:extLst>
                  <a:ext uri="{FF2B5EF4-FFF2-40B4-BE49-F238E27FC236}">
                    <a16:creationId xmlns:a16="http://schemas.microsoft.com/office/drawing/2014/main" id="{9CB1A94B-C88C-4ECA-A5CB-1934C3EA5169}"/>
                  </a:ext>
                </a:extLst>
              </p:cNvPr>
              <p:cNvSpPr>
                <a:spLocks noChangeArrowheads="1"/>
              </p:cNvSpPr>
              <p:nvPr/>
            </p:nvSpPr>
            <p:spPr bwMode="auto">
              <a:xfrm>
                <a:off x="1520825" y="4284232"/>
                <a:ext cx="3922972" cy="2410812"/>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52" name="Freeform 3">
                <a:extLst>
                  <a:ext uri="{FF2B5EF4-FFF2-40B4-BE49-F238E27FC236}">
                    <a16:creationId xmlns:a16="http://schemas.microsoft.com/office/drawing/2014/main" id="{ED6002F2-C1DC-48C0-9C84-67A2B5909468}"/>
                  </a:ext>
                </a:extLst>
              </p:cNvPr>
              <p:cNvSpPr>
                <a:spLocks noChangeArrowheads="1"/>
              </p:cNvSpPr>
              <p:nvPr/>
            </p:nvSpPr>
            <p:spPr bwMode="auto">
              <a:xfrm>
                <a:off x="2405077"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61" name="TextBox 60">
              <a:extLst>
                <a:ext uri="{FF2B5EF4-FFF2-40B4-BE49-F238E27FC236}">
                  <a16:creationId xmlns:a16="http://schemas.microsoft.com/office/drawing/2014/main" id="{E95E62AE-8544-495C-802C-12708B8B3894}"/>
                </a:ext>
              </a:extLst>
            </p:cNvPr>
            <p:cNvSpPr txBox="1"/>
            <p:nvPr/>
          </p:nvSpPr>
          <p:spPr>
            <a:xfrm>
              <a:off x="5497176" y="2764550"/>
              <a:ext cx="1257074" cy="584775"/>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Business/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IT leaders</a:t>
              </a:r>
            </a:p>
          </p:txBody>
        </p:sp>
        <p:sp>
          <p:nvSpPr>
            <p:cNvPr id="62" name="TextBox 61">
              <a:extLst>
                <a:ext uri="{FF2B5EF4-FFF2-40B4-BE49-F238E27FC236}">
                  <a16:creationId xmlns:a16="http://schemas.microsoft.com/office/drawing/2014/main" id="{75E00C16-438C-48C8-A053-B05D9FDB6784}"/>
                </a:ext>
              </a:extLst>
            </p:cNvPr>
            <p:cNvSpPr txBox="1"/>
            <p:nvPr/>
          </p:nvSpPr>
          <p:spPr>
            <a:xfrm>
              <a:off x="5575721" y="3546483"/>
              <a:ext cx="1099980"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Portfolio</a:t>
              </a:r>
            </a:p>
          </p:txBody>
        </p:sp>
        <p:sp>
          <p:nvSpPr>
            <p:cNvPr id="63" name="Subtitle 2">
              <a:extLst>
                <a:ext uri="{FF2B5EF4-FFF2-40B4-BE49-F238E27FC236}">
                  <a16:creationId xmlns:a16="http://schemas.microsoft.com/office/drawing/2014/main" id="{1AB67385-0E4F-4358-9AD1-686CB7E3FE1C}"/>
                </a:ext>
              </a:extLst>
            </p:cNvPr>
            <p:cNvSpPr txBox="1">
              <a:spLocks/>
            </p:cNvSpPr>
            <p:nvPr/>
          </p:nvSpPr>
          <p:spPr>
            <a:xfrm>
              <a:off x="5144964" y="3950352"/>
              <a:ext cx="1961486" cy="60016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ts val="0"/>
                </a:spcBef>
                <a:spcAft>
                  <a:spcPts val="90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To provide a snapshot </a:t>
              </a:r>
              <a:b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b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of the portfolio and </a:t>
              </a:r>
              <a:b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b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priority products</a:t>
              </a:r>
            </a:p>
          </p:txBody>
        </p:sp>
        <p:sp>
          <p:nvSpPr>
            <p:cNvPr id="54" name="Freeform 1">
              <a:extLst>
                <a:ext uri="{FF2B5EF4-FFF2-40B4-BE49-F238E27FC236}">
                  <a16:creationId xmlns:a16="http://schemas.microsoft.com/office/drawing/2014/main" id="{D937AC9D-81F5-4641-B5DA-612A7BE11FAB}"/>
                </a:ext>
              </a:extLst>
            </p:cNvPr>
            <p:cNvSpPr>
              <a:spLocks noChangeArrowheads="1"/>
            </p:cNvSpPr>
            <p:nvPr/>
          </p:nvSpPr>
          <p:spPr bwMode="auto">
            <a:xfrm>
              <a:off x="7693930" y="1531130"/>
              <a:ext cx="1352302" cy="124573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accent4">
                <a:lumMod val="50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55" name="Freeform 2">
              <a:extLst>
                <a:ext uri="{FF2B5EF4-FFF2-40B4-BE49-F238E27FC236}">
                  <a16:creationId xmlns:a16="http://schemas.microsoft.com/office/drawing/2014/main" id="{23821526-B6D2-487F-966C-D61189C8B4D4}"/>
                </a:ext>
              </a:extLst>
            </p:cNvPr>
            <p:cNvSpPr>
              <a:spLocks noChangeArrowheads="1"/>
            </p:cNvSpPr>
            <p:nvPr/>
          </p:nvSpPr>
          <p:spPr bwMode="auto">
            <a:xfrm>
              <a:off x="7388618" y="2153276"/>
              <a:ext cx="1961486" cy="1205406"/>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56" name="Freeform 3">
              <a:extLst>
                <a:ext uri="{FF2B5EF4-FFF2-40B4-BE49-F238E27FC236}">
                  <a16:creationId xmlns:a16="http://schemas.microsoft.com/office/drawing/2014/main" id="{FA35F3D5-A283-453E-97A1-B0E012609480}"/>
                </a:ext>
              </a:extLst>
            </p:cNvPr>
            <p:cNvSpPr>
              <a:spLocks noChangeArrowheads="1"/>
            </p:cNvSpPr>
            <p:nvPr/>
          </p:nvSpPr>
          <p:spPr bwMode="auto">
            <a:xfrm>
              <a:off x="7830744" y="1531130"/>
              <a:ext cx="1078674" cy="124573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64" name="TextBox 63">
              <a:extLst>
                <a:ext uri="{FF2B5EF4-FFF2-40B4-BE49-F238E27FC236}">
                  <a16:creationId xmlns:a16="http://schemas.microsoft.com/office/drawing/2014/main" id="{44A8FDCA-56CA-4398-8C9C-4F0D15E0ED34}"/>
                </a:ext>
              </a:extLst>
            </p:cNvPr>
            <p:cNvSpPr txBox="1"/>
            <p:nvPr/>
          </p:nvSpPr>
          <p:spPr>
            <a:xfrm>
              <a:off x="7332066" y="2887660"/>
              <a:ext cx="2074607"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Users/Customers</a:t>
              </a:r>
            </a:p>
          </p:txBody>
        </p:sp>
        <p:sp>
          <p:nvSpPr>
            <p:cNvPr id="65" name="TextBox 64">
              <a:extLst>
                <a:ext uri="{FF2B5EF4-FFF2-40B4-BE49-F238E27FC236}">
                  <a16:creationId xmlns:a16="http://schemas.microsoft.com/office/drawing/2014/main" id="{1470D9F1-8979-4790-B422-CEBD18BDA515}"/>
                </a:ext>
              </a:extLst>
            </p:cNvPr>
            <p:cNvSpPr txBox="1"/>
            <p:nvPr/>
          </p:nvSpPr>
          <p:spPr>
            <a:xfrm>
              <a:off x="7466716" y="3546483"/>
              <a:ext cx="1805302"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Product Family</a:t>
              </a:r>
            </a:p>
          </p:txBody>
        </p:sp>
        <p:sp>
          <p:nvSpPr>
            <p:cNvPr id="66" name="Subtitle 2">
              <a:extLst>
                <a:ext uri="{FF2B5EF4-FFF2-40B4-BE49-F238E27FC236}">
                  <a16:creationId xmlns:a16="http://schemas.microsoft.com/office/drawing/2014/main" id="{6347DAF5-92F5-4327-8296-4E343C479020}"/>
                </a:ext>
              </a:extLst>
            </p:cNvPr>
            <p:cNvSpPr txBox="1">
              <a:spLocks/>
            </p:cNvSpPr>
            <p:nvPr/>
          </p:nvSpPr>
          <p:spPr>
            <a:xfrm>
              <a:off x="7388618" y="3950352"/>
              <a:ext cx="1961486" cy="71558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ts val="0"/>
                </a:spcBef>
                <a:spcAft>
                  <a:spcPts val="90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To visualize and validate product strategy</a:t>
              </a:r>
            </a:p>
            <a:p>
              <a:pPr marL="0" marR="0" lvl="0" indent="0" algn="ctr" defTabSz="1087636" rtl="0" eaLnBrk="1" fontAlgn="auto" latinLnBrk="0" hangingPunct="1">
                <a:lnSpc>
                  <a:spcPct val="100000"/>
                </a:lnSpc>
                <a:spcBef>
                  <a:spcPts val="0"/>
                </a:spcBef>
                <a:spcAft>
                  <a:spcPts val="900"/>
                </a:spcAft>
                <a:buClrTx/>
                <a:buSzTx/>
                <a:buFont typeface="Arial"/>
                <a:buNone/>
                <a:tabLst/>
                <a:defRPr/>
              </a:pPr>
              <a:endPar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endParaRPr>
            </a:p>
          </p:txBody>
        </p:sp>
        <p:sp>
          <p:nvSpPr>
            <p:cNvPr id="74" name="TextBox 73">
              <a:extLst>
                <a:ext uri="{FF2B5EF4-FFF2-40B4-BE49-F238E27FC236}">
                  <a16:creationId xmlns:a16="http://schemas.microsoft.com/office/drawing/2014/main" id="{69B60DE8-A3AF-41B6-97CB-10A13D562142}"/>
                </a:ext>
              </a:extLst>
            </p:cNvPr>
            <p:cNvSpPr txBox="1"/>
            <p:nvPr/>
          </p:nvSpPr>
          <p:spPr>
            <a:xfrm>
              <a:off x="7388618" y="4670514"/>
              <a:ext cx="1961486" cy="1015663"/>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9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Artifacts are generally grouped by product teams and consist of strategic goals and the features that realize</a:t>
              </a:r>
              <a:b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b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those goals. </a:t>
              </a:r>
            </a:p>
          </p:txBody>
        </p:sp>
        <p:grpSp>
          <p:nvGrpSpPr>
            <p:cNvPr id="79" name="Group 78">
              <a:extLst>
                <a:ext uri="{FF2B5EF4-FFF2-40B4-BE49-F238E27FC236}">
                  <a16:creationId xmlns:a16="http://schemas.microsoft.com/office/drawing/2014/main" id="{8FF9A93D-B077-4DE5-9B69-42860132318B}"/>
                </a:ext>
              </a:extLst>
            </p:cNvPr>
            <p:cNvGrpSpPr/>
            <p:nvPr/>
          </p:nvGrpSpPr>
          <p:grpSpPr>
            <a:xfrm>
              <a:off x="9772400" y="1538269"/>
              <a:ext cx="2036621" cy="4347062"/>
              <a:chOff x="6498582" y="1523948"/>
              <a:chExt cx="2036621" cy="4347062"/>
            </a:xfrm>
          </p:grpSpPr>
          <p:grpSp>
            <p:nvGrpSpPr>
              <p:cNvPr id="57" name="Group 56">
                <a:extLst>
                  <a:ext uri="{FF2B5EF4-FFF2-40B4-BE49-F238E27FC236}">
                    <a16:creationId xmlns:a16="http://schemas.microsoft.com/office/drawing/2014/main" id="{46B340E7-377B-4E95-9E08-B7E9BDE8EADE}"/>
                  </a:ext>
                </a:extLst>
              </p:cNvPr>
              <p:cNvGrpSpPr/>
              <p:nvPr/>
            </p:nvGrpSpPr>
            <p:grpSpPr>
              <a:xfrm>
                <a:off x="6498582" y="1523948"/>
                <a:ext cx="1994440" cy="1829923"/>
                <a:chOff x="5789722" y="3039941"/>
                <a:chExt cx="3988880" cy="3659845"/>
              </a:xfrm>
            </p:grpSpPr>
            <p:sp>
              <p:nvSpPr>
                <p:cNvPr id="58" name="Freeform 1">
                  <a:extLst>
                    <a:ext uri="{FF2B5EF4-FFF2-40B4-BE49-F238E27FC236}">
                      <a16:creationId xmlns:a16="http://schemas.microsoft.com/office/drawing/2014/main" id="{8E4EDB2F-8F49-4A1B-B674-962E64950D55}"/>
                    </a:ext>
                  </a:extLst>
                </p:cNvPr>
                <p:cNvSpPr>
                  <a:spLocks noChangeArrowheads="1"/>
                </p:cNvSpPr>
                <p:nvPr/>
              </p:nvSpPr>
              <p:spPr bwMode="auto">
                <a:xfrm>
                  <a:off x="6484706"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59" name="Freeform 2">
                  <a:extLst>
                    <a:ext uri="{FF2B5EF4-FFF2-40B4-BE49-F238E27FC236}">
                      <a16:creationId xmlns:a16="http://schemas.microsoft.com/office/drawing/2014/main" id="{E67C8C6A-7DFB-4280-8377-663676A49B77}"/>
                    </a:ext>
                  </a:extLst>
                </p:cNvPr>
                <p:cNvSpPr>
                  <a:spLocks noChangeArrowheads="1"/>
                </p:cNvSpPr>
                <p:nvPr/>
              </p:nvSpPr>
              <p:spPr bwMode="auto">
                <a:xfrm>
                  <a:off x="5789722" y="4288975"/>
                  <a:ext cx="3988880" cy="2410811"/>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60" name="Freeform 3">
                  <a:extLst>
                    <a:ext uri="{FF2B5EF4-FFF2-40B4-BE49-F238E27FC236}">
                      <a16:creationId xmlns:a16="http://schemas.microsoft.com/office/drawing/2014/main" id="{75880EF2-22AB-40BD-866A-EDC29274C509}"/>
                    </a:ext>
                  </a:extLst>
                </p:cNvPr>
                <p:cNvSpPr>
                  <a:spLocks noChangeArrowheads="1"/>
                </p:cNvSpPr>
                <p:nvPr/>
              </p:nvSpPr>
              <p:spPr bwMode="auto">
                <a:xfrm>
                  <a:off x="6758334"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tx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67" name="TextBox 66">
                <a:extLst>
                  <a:ext uri="{FF2B5EF4-FFF2-40B4-BE49-F238E27FC236}">
                    <a16:creationId xmlns:a16="http://schemas.microsoft.com/office/drawing/2014/main" id="{D488664A-FE26-4831-80BE-E7BEBBA2595B}"/>
                  </a:ext>
                </a:extLst>
              </p:cNvPr>
              <p:cNvSpPr txBox="1"/>
              <p:nvPr/>
            </p:nvSpPr>
            <p:spPr>
              <a:xfrm>
                <a:off x="6617256" y="2880478"/>
                <a:ext cx="1808508"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Delivery teams</a:t>
                </a:r>
              </a:p>
            </p:txBody>
          </p:sp>
          <p:sp>
            <p:nvSpPr>
              <p:cNvPr id="68" name="TextBox 67">
                <a:extLst>
                  <a:ext uri="{FF2B5EF4-FFF2-40B4-BE49-F238E27FC236}">
                    <a16:creationId xmlns:a16="http://schemas.microsoft.com/office/drawing/2014/main" id="{293197E0-D2B6-4DEC-A19E-F6E95048E418}"/>
                  </a:ext>
                </a:extLst>
              </p:cNvPr>
              <p:cNvSpPr txBox="1"/>
              <p:nvPr/>
            </p:nvSpPr>
            <p:spPr>
              <a:xfrm>
                <a:off x="6809614" y="3539301"/>
                <a:ext cx="1423788"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Technology	</a:t>
                </a:r>
              </a:p>
            </p:txBody>
          </p:sp>
          <p:sp>
            <p:nvSpPr>
              <p:cNvPr id="69" name="Subtitle 2">
                <a:extLst>
                  <a:ext uri="{FF2B5EF4-FFF2-40B4-BE49-F238E27FC236}">
                    <a16:creationId xmlns:a16="http://schemas.microsoft.com/office/drawing/2014/main" id="{720F8B5B-9E7D-4188-A6BF-45FD36DA06EF}"/>
                  </a:ext>
                </a:extLst>
              </p:cNvPr>
              <p:cNvSpPr txBox="1">
                <a:spLocks/>
              </p:cNvSpPr>
              <p:nvPr/>
            </p:nvSpPr>
            <p:spPr>
              <a:xfrm>
                <a:off x="6540762" y="3943170"/>
                <a:ext cx="1961486" cy="4154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ts val="0"/>
                  </a:spcBef>
                  <a:spcAft>
                    <a:spcPts val="90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To coordinate broad technology and architecture decisions</a:t>
                </a:r>
              </a:p>
            </p:txBody>
          </p:sp>
          <p:sp>
            <p:nvSpPr>
              <p:cNvPr id="76" name="TextBox 75">
                <a:extLst>
                  <a:ext uri="{FF2B5EF4-FFF2-40B4-BE49-F238E27FC236}">
                    <a16:creationId xmlns:a16="http://schemas.microsoft.com/office/drawing/2014/main" id="{EC1D89D2-D282-4BEA-B05F-DDD6BA577C57}"/>
                  </a:ext>
                </a:extLst>
              </p:cNvPr>
              <p:cNvSpPr txBox="1"/>
              <p:nvPr/>
            </p:nvSpPr>
            <p:spPr>
              <a:xfrm>
                <a:off x="6498583" y="4670681"/>
                <a:ext cx="2036620" cy="120032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9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Artifacts are grouped by </a:t>
                </a:r>
                <a:b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b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the teams who deliver </a:t>
                </a:r>
                <a:b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b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that work and consist of technical capabilities that support the broader delivery of value for the product family.</a:t>
                </a:r>
              </a:p>
            </p:txBody>
          </p:sp>
        </p:grpSp>
        <p:sp>
          <p:nvSpPr>
            <p:cNvPr id="78" name="TextBox 77">
              <a:extLst>
                <a:ext uri="{FF2B5EF4-FFF2-40B4-BE49-F238E27FC236}">
                  <a16:creationId xmlns:a16="http://schemas.microsoft.com/office/drawing/2014/main" id="{D86700A1-F3D0-4229-86E2-1EA8309F519A}"/>
                </a:ext>
              </a:extLst>
            </p:cNvPr>
            <p:cNvSpPr txBox="1"/>
            <p:nvPr/>
          </p:nvSpPr>
          <p:spPr>
            <a:xfrm>
              <a:off x="5361141" y="4646315"/>
              <a:ext cx="1727862" cy="120032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9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rPr>
                <a:t>Line items or sections of the roadmap are made up of individual products; an artifact represents a disposition at its highest level.</a:t>
              </a:r>
            </a:p>
          </p:txBody>
        </p:sp>
        <p:cxnSp>
          <p:nvCxnSpPr>
            <p:cNvPr id="83" name="Straight Connector 82">
              <a:extLst>
                <a:ext uri="{FF2B5EF4-FFF2-40B4-BE49-F238E27FC236}">
                  <a16:creationId xmlns:a16="http://schemas.microsoft.com/office/drawing/2014/main" id="{3433DE88-F591-4D15-BE95-23891735E72C}"/>
                </a:ext>
              </a:extLst>
            </p:cNvPr>
            <p:cNvCxnSpPr>
              <a:cxnSpLocks/>
            </p:cNvCxnSpPr>
            <p:nvPr/>
          </p:nvCxnSpPr>
          <p:spPr>
            <a:xfrm>
              <a:off x="5161101" y="3892176"/>
              <a:ext cx="661496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E2693DE-6444-442C-AC8B-6ADD422DD012}"/>
                </a:ext>
              </a:extLst>
            </p:cNvPr>
            <p:cNvCxnSpPr>
              <a:cxnSpLocks/>
            </p:cNvCxnSpPr>
            <p:nvPr/>
          </p:nvCxnSpPr>
          <p:spPr>
            <a:xfrm>
              <a:off x="5168764" y="4625054"/>
              <a:ext cx="660730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77132CB0-8D81-4AA6-A441-5DFECEA77913}"/>
                </a:ext>
              </a:extLst>
            </p:cNvPr>
            <p:cNvSpPr txBox="1"/>
            <p:nvPr/>
          </p:nvSpPr>
          <p:spPr>
            <a:xfrm>
              <a:off x="3847477" y="2848424"/>
              <a:ext cx="1268985" cy="338554"/>
            </a:xfrm>
            <a:prstGeom prst="rect">
              <a:avLst/>
            </a:prstGeom>
          </p:spPr>
          <p:txBody>
            <a:bodyPr wrap="square" rtlCol="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Audience</a:t>
              </a:r>
            </a:p>
          </p:txBody>
        </p:sp>
        <p:sp>
          <p:nvSpPr>
            <p:cNvPr id="88" name="TextBox 87">
              <a:extLst>
                <a:ext uri="{FF2B5EF4-FFF2-40B4-BE49-F238E27FC236}">
                  <a16:creationId xmlns:a16="http://schemas.microsoft.com/office/drawing/2014/main" id="{CD74E177-B13A-4EB8-8FCD-57A4A5B5E84E}"/>
                </a:ext>
              </a:extLst>
            </p:cNvPr>
            <p:cNvSpPr txBox="1"/>
            <p:nvPr/>
          </p:nvSpPr>
          <p:spPr>
            <a:xfrm>
              <a:off x="3992880" y="3345728"/>
              <a:ext cx="1184421" cy="584775"/>
            </a:xfrm>
            <a:prstGeom prst="rect">
              <a:avLst/>
            </a:prstGeom>
          </p:spPr>
          <p:txBody>
            <a:bodyPr wrap="square" rtlCol="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Roadmap </a:t>
              </a:r>
            </a:p>
            <a:p>
              <a:pPr marL="0" marR="0" lvl="0" indent="0" algn="r" defTabSz="554492"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View</a:t>
              </a:r>
            </a:p>
          </p:txBody>
        </p:sp>
        <p:sp>
          <p:nvSpPr>
            <p:cNvPr id="90" name="TextBox 89">
              <a:extLst>
                <a:ext uri="{FF2B5EF4-FFF2-40B4-BE49-F238E27FC236}">
                  <a16:creationId xmlns:a16="http://schemas.microsoft.com/office/drawing/2014/main" id="{6A6C1771-C689-4F93-B0C3-B6D18BF8B521}"/>
                </a:ext>
              </a:extLst>
            </p:cNvPr>
            <p:cNvSpPr txBox="1"/>
            <p:nvPr/>
          </p:nvSpPr>
          <p:spPr>
            <a:xfrm>
              <a:off x="3884001" y="4115605"/>
              <a:ext cx="1268985" cy="338554"/>
            </a:xfrm>
            <a:prstGeom prst="rect">
              <a:avLst/>
            </a:prstGeom>
          </p:spPr>
          <p:txBody>
            <a:bodyPr wrap="square" rtlCol="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Objectives</a:t>
              </a:r>
            </a:p>
          </p:txBody>
        </p:sp>
        <p:sp>
          <p:nvSpPr>
            <p:cNvPr id="92" name="TextBox 91">
              <a:extLst>
                <a:ext uri="{FF2B5EF4-FFF2-40B4-BE49-F238E27FC236}">
                  <a16:creationId xmlns:a16="http://schemas.microsoft.com/office/drawing/2014/main" id="{C47503F1-DD71-417F-9EAF-130315954F85}"/>
                </a:ext>
              </a:extLst>
            </p:cNvPr>
            <p:cNvSpPr txBox="1"/>
            <p:nvPr/>
          </p:nvSpPr>
          <p:spPr>
            <a:xfrm>
              <a:off x="3859162" y="4917356"/>
              <a:ext cx="1268985" cy="338554"/>
            </a:xfrm>
            <a:prstGeom prst="rect">
              <a:avLst/>
            </a:prstGeom>
          </p:spPr>
          <p:txBody>
            <a:bodyPr wrap="square" rtlCol="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Artifacts</a:t>
              </a:r>
            </a:p>
          </p:txBody>
        </p:sp>
        <p:sp>
          <p:nvSpPr>
            <p:cNvPr id="28" name="Freeform 61">
              <a:extLst>
                <a:ext uri="{FF2B5EF4-FFF2-40B4-BE49-F238E27FC236}">
                  <a16:creationId xmlns:a16="http://schemas.microsoft.com/office/drawing/2014/main" id="{6A585D5A-6E0C-49CB-9787-F252F74148B6}"/>
                </a:ext>
              </a:extLst>
            </p:cNvPr>
            <p:cNvSpPr>
              <a:spLocks noChangeAspect="1"/>
            </p:cNvSpPr>
            <p:nvPr/>
          </p:nvSpPr>
          <p:spPr bwMode="auto">
            <a:xfrm>
              <a:off x="10597719" y="1969024"/>
              <a:ext cx="464818" cy="464818"/>
            </a:xfrm>
            <a:custGeom>
              <a:avLst/>
              <a:gdLst>
                <a:gd name="T0" fmla="*/ 2147483646 w 496"/>
                <a:gd name="T1" fmla="*/ 2147483646 h 496"/>
                <a:gd name="T2" fmla="*/ 2147483646 w 496"/>
                <a:gd name="T3" fmla="*/ 2147483646 h 496"/>
                <a:gd name="T4" fmla="*/ 2147483646 w 496"/>
                <a:gd name="T5" fmla="*/ 2147483646 h 496"/>
                <a:gd name="T6" fmla="*/ 2147483646 w 496"/>
                <a:gd name="T7" fmla="*/ 2147483646 h 496"/>
                <a:gd name="T8" fmla="*/ 2147483646 w 496"/>
                <a:gd name="T9" fmla="*/ 2147483646 h 496"/>
                <a:gd name="T10" fmla="*/ 2147483646 w 496"/>
                <a:gd name="T11" fmla="*/ 2147483646 h 496"/>
                <a:gd name="T12" fmla="*/ 2147483646 w 496"/>
                <a:gd name="T13" fmla="*/ 2147483646 h 496"/>
                <a:gd name="T14" fmla="*/ 2147483646 w 496"/>
                <a:gd name="T15" fmla="*/ 2147483646 h 496"/>
                <a:gd name="T16" fmla="*/ 2147483646 w 496"/>
                <a:gd name="T17" fmla="*/ 2147483646 h 496"/>
                <a:gd name="T18" fmla="*/ 2147483646 w 496"/>
                <a:gd name="T19" fmla="*/ 2147483646 h 496"/>
                <a:gd name="T20" fmla="*/ 2147483646 w 496"/>
                <a:gd name="T21" fmla="*/ 2147483646 h 496"/>
                <a:gd name="T22" fmla="*/ 2147483646 w 496"/>
                <a:gd name="T23" fmla="*/ 2147483646 h 496"/>
                <a:gd name="T24" fmla="*/ 2147483646 w 496"/>
                <a:gd name="T25" fmla="*/ 2147483646 h 496"/>
                <a:gd name="T26" fmla="*/ 2147483646 w 496"/>
                <a:gd name="T27" fmla="*/ 2147483646 h 496"/>
                <a:gd name="T28" fmla="*/ 2147483646 w 496"/>
                <a:gd name="T29" fmla="*/ 2147483646 h 496"/>
                <a:gd name="T30" fmla="*/ 2147483646 w 496"/>
                <a:gd name="T31" fmla="*/ 2147483646 h 496"/>
                <a:gd name="T32" fmla="*/ 2147483646 w 496"/>
                <a:gd name="T33" fmla="*/ 2147483646 h 496"/>
                <a:gd name="T34" fmla="*/ 2147483646 w 496"/>
                <a:gd name="T35" fmla="*/ 2147483646 h 496"/>
                <a:gd name="T36" fmla="*/ 2147483646 w 496"/>
                <a:gd name="T37" fmla="*/ 2147483646 h 496"/>
                <a:gd name="T38" fmla="*/ 2147483646 w 496"/>
                <a:gd name="T39" fmla="*/ 2147483646 h 496"/>
                <a:gd name="T40" fmla="*/ 2147483646 w 496"/>
                <a:gd name="T41" fmla="*/ 2147483646 h 496"/>
                <a:gd name="T42" fmla="*/ 2147483646 w 496"/>
                <a:gd name="T43" fmla="*/ 2147483646 h 496"/>
                <a:gd name="T44" fmla="*/ 2147483646 w 496"/>
                <a:gd name="T45" fmla="*/ 2147483646 h 496"/>
                <a:gd name="T46" fmla="*/ 2147483646 w 496"/>
                <a:gd name="T47" fmla="*/ 2147483646 h 496"/>
                <a:gd name="T48" fmla="*/ 2147483646 w 496"/>
                <a:gd name="T49" fmla="*/ 2147483646 h 496"/>
                <a:gd name="T50" fmla="*/ 2147483646 w 496"/>
                <a:gd name="T51" fmla="*/ 2147483646 h 496"/>
                <a:gd name="T52" fmla="*/ 2147483646 w 496"/>
                <a:gd name="T53" fmla="*/ 2147483646 h 496"/>
                <a:gd name="T54" fmla="*/ 2147483646 w 496"/>
                <a:gd name="T55" fmla="*/ 2147483646 h 496"/>
                <a:gd name="T56" fmla="*/ 1685395135 w 496"/>
                <a:gd name="T57" fmla="*/ 2147483646 h 496"/>
                <a:gd name="T58" fmla="*/ 1685395135 w 496"/>
                <a:gd name="T59" fmla="*/ 2147483646 h 496"/>
                <a:gd name="T60" fmla="*/ 2147483646 w 496"/>
                <a:gd name="T61" fmla="*/ 2147483646 h 496"/>
                <a:gd name="T62" fmla="*/ 2147483646 w 496"/>
                <a:gd name="T63" fmla="*/ 2147483646 h 496"/>
                <a:gd name="T64" fmla="*/ 2147483646 w 496"/>
                <a:gd name="T65" fmla="*/ 2147483646 h 496"/>
                <a:gd name="T66" fmla="*/ 2147483646 w 496"/>
                <a:gd name="T67" fmla="*/ 2147483646 h 496"/>
                <a:gd name="T68" fmla="*/ 2147483646 w 496"/>
                <a:gd name="T69" fmla="*/ 2147483646 h 496"/>
                <a:gd name="T70" fmla="*/ 2147483646 w 496"/>
                <a:gd name="T71" fmla="*/ 2147483646 h 496"/>
                <a:gd name="T72" fmla="*/ 2147483646 w 496"/>
                <a:gd name="T73" fmla="*/ 2147483646 h 496"/>
                <a:gd name="T74" fmla="*/ 2147483646 w 496"/>
                <a:gd name="T75" fmla="*/ 2147483646 h 496"/>
                <a:gd name="T76" fmla="*/ 2147483646 w 496"/>
                <a:gd name="T77" fmla="*/ 2147483646 h 496"/>
                <a:gd name="T78" fmla="*/ 2147483646 w 496"/>
                <a:gd name="T79" fmla="*/ 2147483646 h 496"/>
                <a:gd name="T80" fmla="*/ 2147483646 w 496"/>
                <a:gd name="T81" fmla="*/ 2147483646 h 496"/>
                <a:gd name="T82" fmla="*/ 2147483646 w 496"/>
                <a:gd name="T83" fmla="*/ 2147483646 h 496"/>
                <a:gd name="T84" fmla="*/ 2147483646 w 496"/>
                <a:gd name="T85" fmla="*/ 2147483646 h 496"/>
                <a:gd name="T86" fmla="*/ 2147483646 w 496"/>
                <a:gd name="T87" fmla="*/ 2147483646 h 496"/>
                <a:gd name="T88" fmla="*/ 2147483646 w 496"/>
                <a:gd name="T89" fmla="*/ 2147483646 h 496"/>
                <a:gd name="T90" fmla="*/ 2147483646 w 496"/>
                <a:gd name="T91" fmla="*/ 2147483646 h 496"/>
                <a:gd name="T92" fmla="*/ 2147483646 w 496"/>
                <a:gd name="T93" fmla="*/ 2147483646 h 496"/>
                <a:gd name="T94" fmla="*/ 2147483646 w 496"/>
                <a:gd name="T95" fmla="*/ 2147483646 h 496"/>
                <a:gd name="T96" fmla="*/ 2147483646 w 496"/>
                <a:gd name="T97" fmla="*/ 2147483646 h 496"/>
                <a:gd name="T98" fmla="*/ 2147483646 w 496"/>
                <a:gd name="T99" fmla="*/ 2147483646 h 496"/>
                <a:gd name="T100" fmla="*/ 2147483646 w 496"/>
                <a:gd name="T101" fmla="*/ 2147483646 h 496"/>
                <a:gd name="T102" fmla="*/ 2147483646 w 496"/>
                <a:gd name="T103" fmla="*/ 2147483646 h 496"/>
                <a:gd name="T104" fmla="*/ 2147483646 w 496"/>
                <a:gd name="T105" fmla="*/ 2147483646 h 4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6" h="496">
                  <a:moveTo>
                    <a:pt x="399" y="144"/>
                  </a:moveTo>
                  <a:lnTo>
                    <a:pt x="353" y="98"/>
                  </a:lnTo>
                  <a:lnTo>
                    <a:pt x="384" y="67"/>
                  </a:lnTo>
                  <a:lnTo>
                    <a:pt x="429" y="113"/>
                  </a:lnTo>
                  <a:lnTo>
                    <a:pt x="399" y="144"/>
                  </a:lnTo>
                  <a:close/>
                  <a:moveTo>
                    <a:pt x="83" y="368"/>
                  </a:moveTo>
                  <a:lnTo>
                    <a:pt x="315" y="136"/>
                  </a:lnTo>
                  <a:lnTo>
                    <a:pt x="361" y="183"/>
                  </a:lnTo>
                  <a:lnTo>
                    <a:pt x="129" y="414"/>
                  </a:lnTo>
                  <a:lnTo>
                    <a:pt x="66" y="430"/>
                  </a:lnTo>
                  <a:lnTo>
                    <a:pt x="83" y="368"/>
                  </a:lnTo>
                  <a:close/>
                  <a:moveTo>
                    <a:pt x="487" y="95"/>
                  </a:moveTo>
                  <a:lnTo>
                    <a:pt x="402" y="10"/>
                  </a:lnTo>
                  <a:cubicBezTo>
                    <a:pt x="392" y="0"/>
                    <a:pt x="375" y="0"/>
                    <a:pt x="364" y="10"/>
                  </a:cubicBezTo>
                  <a:lnTo>
                    <a:pt x="40" y="335"/>
                  </a:lnTo>
                  <a:cubicBezTo>
                    <a:pt x="40" y="335"/>
                    <a:pt x="40" y="336"/>
                    <a:pt x="39" y="337"/>
                  </a:cubicBezTo>
                  <a:cubicBezTo>
                    <a:pt x="38" y="337"/>
                    <a:pt x="38" y="338"/>
                    <a:pt x="37" y="338"/>
                  </a:cubicBezTo>
                  <a:cubicBezTo>
                    <a:pt x="36" y="339"/>
                    <a:pt x="36" y="340"/>
                    <a:pt x="36" y="341"/>
                  </a:cubicBezTo>
                  <a:cubicBezTo>
                    <a:pt x="35" y="342"/>
                    <a:pt x="35" y="342"/>
                    <a:pt x="35" y="343"/>
                  </a:cubicBezTo>
                  <a:cubicBezTo>
                    <a:pt x="34" y="344"/>
                    <a:pt x="34" y="345"/>
                    <a:pt x="34" y="346"/>
                  </a:cubicBezTo>
                  <a:cubicBezTo>
                    <a:pt x="34" y="346"/>
                    <a:pt x="33" y="346"/>
                    <a:pt x="33" y="347"/>
                  </a:cubicBezTo>
                  <a:lnTo>
                    <a:pt x="2" y="462"/>
                  </a:lnTo>
                  <a:cubicBezTo>
                    <a:pt x="0" y="471"/>
                    <a:pt x="2" y="481"/>
                    <a:pt x="10" y="488"/>
                  </a:cubicBezTo>
                  <a:cubicBezTo>
                    <a:pt x="15" y="493"/>
                    <a:pt x="21" y="495"/>
                    <a:pt x="28" y="495"/>
                  </a:cubicBezTo>
                  <a:cubicBezTo>
                    <a:pt x="31" y="495"/>
                    <a:pt x="33" y="495"/>
                    <a:pt x="35" y="495"/>
                  </a:cubicBezTo>
                  <a:lnTo>
                    <a:pt x="150" y="464"/>
                  </a:lnTo>
                  <a:cubicBezTo>
                    <a:pt x="151" y="464"/>
                    <a:pt x="151" y="464"/>
                    <a:pt x="152" y="464"/>
                  </a:cubicBezTo>
                  <a:cubicBezTo>
                    <a:pt x="152" y="463"/>
                    <a:pt x="153" y="463"/>
                    <a:pt x="154" y="463"/>
                  </a:cubicBezTo>
                  <a:cubicBezTo>
                    <a:pt x="155" y="462"/>
                    <a:pt x="156" y="462"/>
                    <a:pt x="156" y="462"/>
                  </a:cubicBezTo>
                  <a:cubicBezTo>
                    <a:pt x="157" y="461"/>
                    <a:pt x="158" y="460"/>
                    <a:pt x="159" y="460"/>
                  </a:cubicBezTo>
                  <a:cubicBezTo>
                    <a:pt x="159" y="459"/>
                    <a:pt x="161" y="459"/>
                    <a:pt x="161" y="458"/>
                  </a:cubicBezTo>
                  <a:cubicBezTo>
                    <a:pt x="162" y="458"/>
                    <a:pt x="162" y="457"/>
                    <a:pt x="162" y="457"/>
                  </a:cubicBezTo>
                  <a:lnTo>
                    <a:pt x="487" y="133"/>
                  </a:lnTo>
                  <a:cubicBezTo>
                    <a:pt x="492" y="127"/>
                    <a:pt x="495" y="121"/>
                    <a:pt x="495" y="113"/>
                  </a:cubicBezTo>
                  <a:cubicBezTo>
                    <a:pt x="495" y="106"/>
                    <a:pt x="492" y="100"/>
                    <a:pt x="487" y="95"/>
                  </a:cubicBezTo>
                  <a:close/>
                </a:path>
              </a:pathLst>
            </a:custGeom>
            <a:solidFill>
              <a:schemeClr val="bg1"/>
            </a:solidFill>
            <a:ln>
              <a:noFill/>
            </a:ln>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0" name="Freeform 995">
              <a:extLst>
                <a:ext uri="{FF2B5EF4-FFF2-40B4-BE49-F238E27FC236}">
                  <a16:creationId xmlns:a16="http://schemas.microsoft.com/office/drawing/2014/main" id="{AF8B81D9-1C63-43E4-A9B4-5F28CCD833C9}"/>
                </a:ext>
              </a:extLst>
            </p:cNvPr>
            <p:cNvSpPr>
              <a:spLocks noChangeAspect="1" noChangeArrowheads="1"/>
            </p:cNvSpPr>
            <p:nvPr/>
          </p:nvSpPr>
          <p:spPr bwMode="auto">
            <a:xfrm>
              <a:off x="5869886" y="1907191"/>
              <a:ext cx="528754" cy="527170"/>
            </a:xfrm>
            <a:custGeom>
              <a:avLst/>
              <a:gdLst>
                <a:gd name="T0" fmla="*/ 870300 w 291739"/>
                <a:gd name="T1" fmla="*/ 5583938 h 291741"/>
                <a:gd name="T2" fmla="*/ 1172429 w 291739"/>
                <a:gd name="T3" fmla="*/ 3605616 h 291741"/>
                <a:gd name="T4" fmla="*/ 1481711 w 291739"/>
                <a:gd name="T5" fmla="*/ 5583938 h 291741"/>
                <a:gd name="T6" fmla="*/ 654579 w 291739"/>
                <a:gd name="T7" fmla="*/ 3385794 h 291741"/>
                <a:gd name="T8" fmla="*/ 4524677 w 291739"/>
                <a:gd name="T9" fmla="*/ 3350280 h 291741"/>
                <a:gd name="T10" fmla="*/ 3644465 w 291739"/>
                <a:gd name="T11" fmla="*/ 3350280 h 291741"/>
                <a:gd name="T12" fmla="*/ 1260313 w 291739"/>
                <a:gd name="T13" fmla="*/ 2788517 h 291741"/>
                <a:gd name="T14" fmla="*/ 1077489 w 291739"/>
                <a:gd name="T15" fmla="*/ 2840092 h 291741"/>
                <a:gd name="T16" fmla="*/ 1172568 w 291739"/>
                <a:gd name="T17" fmla="*/ 2160457 h 291741"/>
                <a:gd name="T18" fmla="*/ 1172568 w 291739"/>
                <a:gd name="T19" fmla="*/ 2466455 h 291741"/>
                <a:gd name="T20" fmla="*/ 1172568 w 291739"/>
                <a:gd name="T21" fmla="*/ 2160457 h 291741"/>
                <a:gd name="T22" fmla="*/ 1260313 w 291739"/>
                <a:gd name="T23" fmla="*/ 1877940 h 291741"/>
                <a:gd name="T24" fmla="*/ 1077489 w 291739"/>
                <a:gd name="T25" fmla="*/ 1746873 h 291741"/>
                <a:gd name="T26" fmla="*/ 4904520 w 291739"/>
                <a:gd name="T27" fmla="*/ 1612185 h 291741"/>
                <a:gd name="T28" fmla="*/ 4721979 w 291739"/>
                <a:gd name="T29" fmla="*/ 3007716 h 291741"/>
                <a:gd name="T30" fmla="*/ 3390905 w 291739"/>
                <a:gd name="T31" fmla="*/ 1534241 h 291741"/>
                <a:gd name="T32" fmla="*/ 3390905 w 291739"/>
                <a:gd name="T33" fmla="*/ 3092708 h 291741"/>
                <a:gd name="T34" fmla="*/ 3390905 w 291739"/>
                <a:gd name="T35" fmla="*/ 1534241 h 291741"/>
                <a:gd name="T36" fmla="*/ 4524677 w 291739"/>
                <a:gd name="T37" fmla="*/ 1245223 h 291741"/>
                <a:gd name="T38" fmla="*/ 3644465 w 291739"/>
                <a:gd name="T39" fmla="*/ 1245223 h 291741"/>
                <a:gd name="T40" fmla="*/ 5744731 w 291739"/>
                <a:gd name="T41" fmla="*/ 469626 h 291741"/>
                <a:gd name="T42" fmla="*/ 5593469 w 291739"/>
                <a:gd name="T43" fmla="*/ 646752 h 291741"/>
                <a:gd name="T44" fmla="*/ 5823931 w 291739"/>
                <a:gd name="T45" fmla="*/ 4046937 h 291741"/>
                <a:gd name="T46" fmla="*/ 5226144 w 291739"/>
                <a:gd name="T47" fmla="*/ 5640797 h 291741"/>
                <a:gd name="T48" fmla="*/ 5067690 w 291739"/>
                <a:gd name="T49" fmla="*/ 5697462 h 291741"/>
                <a:gd name="T50" fmla="*/ 4174565 w 291739"/>
                <a:gd name="T51" fmla="*/ 5669129 h 291741"/>
                <a:gd name="T52" fmla="*/ 4001715 w 291739"/>
                <a:gd name="T53" fmla="*/ 4139058 h 291741"/>
                <a:gd name="T54" fmla="*/ 3022160 w 291739"/>
                <a:gd name="T55" fmla="*/ 5754125 h 291741"/>
                <a:gd name="T56" fmla="*/ 3483103 w 291739"/>
                <a:gd name="T57" fmla="*/ 4139058 h 291741"/>
                <a:gd name="T58" fmla="*/ 2431548 w 291739"/>
                <a:gd name="T59" fmla="*/ 3961930 h 291741"/>
                <a:gd name="T60" fmla="*/ 2662044 w 291739"/>
                <a:gd name="T61" fmla="*/ 1525155 h 291741"/>
                <a:gd name="T62" fmla="*/ 5413413 w 291739"/>
                <a:gd name="T63" fmla="*/ 3961930 h 291741"/>
                <a:gd name="T64" fmla="*/ 3403904 w 291739"/>
                <a:gd name="T65" fmla="*/ 561742 h 291741"/>
                <a:gd name="T66" fmla="*/ 1985214 w 291739"/>
                <a:gd name="T67" fmla="*/ 1208969 h 291741"/>
                <a:gd name="T68" fmla="*/ 1172429 w 291739"/>
                <a:gd name="T69" fmla="*/ 1428733 h 291741"/>
                <a:gd name="T70" fmla="*/ 179802 w 291739"/>
                <a:gd name="T71" fmla="*/ 1761996 h 291741"/>
                <a:gd name="T72" fmla="*/ 474712 w 291739"/>
                <a:gd name="T73" fmla="*/ 3322004 h 291741"/>
                <a:gd name="T74" fmla="*/ 654579 w 291739"/>
                <a:gd name="T75" fmla="*/ 1840021 h 291741"/>
                <a:gd name="T76" fmla="*/ 1690303 w 291739"/>
                <a:gd name="T77" fmla="*/ 2130737 h 291741"/>
                <a:gd name="T78" fmla="*/ 3020957 w 291739"/>
                <a:gd name="T79" fmla="*/ 542406 h 291741"/>
                <a:gd name="T80" fmla="*/ 2866338 w 291739"/>
                <a:gd name="T81" fmla="*/ 218050 h 291741"/>
                <a:gd name="T82" fmla="*/ 3100078 w 291739"/>
                <a:gd name="T83" fmla="*/ 769293 h 291741"/>
                <a:gd name="T84" fmla="*/ 1870105 w 291739"/>
                <a:gd name="T85" fmla="*/ 5378336 h 291741"/>
                <a:gd name="T86" fmla="*/ 870300 w 291739"/>
                <a:gd name="T87" fmla="*/ 5754125 h 291741"/>
                <a:gd name="T88" fmla="*/ 323661 w 291739"/>
                <a:gd name="T89" fmla="*/ 3648162 h 291741"/>
                <a:gd name="T90" fmla="*/ 561055 w 291739"/>
                <a:gd name="T91" fmla="*/ 1194797 h 291741"/>
                <a:gd name="T92" fmla="*/ 2632563 w 291739"/>
                <a:gd name="T93" fmla="*/ 308383 h 291741"/>
                <a:gd name="T94" fmla="*/ 830979 w 291739"/>
                <a:gd name="T95" fmla="*/ 500932 h 291741"/>
                <a:gd name="T96" fmla="*/ 1169000 w 291739"/>
                <a:gd name="T97" fmla="*/ 176403 h 291741"/>
                <a:gd name="T98" fmla="*/ 1169000 w 291739"/>
                <a:gd name="T99" fmla="*/ 994856 h 2917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1739" h="291741">
                  <a:moveTo>
                    <a:pt x="32788" y="171664"/>
                  </a:moveTo>
                  <a:lnTo>
                    <a:pt x="32788" y="272687"/>
                  </a:lnTo>
                  <a:cubicBezTo>
                    <a:pt x="32788" y="278439"/>
                    <a:pt x="37472" y="283112"/>
                    <a:pt x="43597" y="283112"/>
                  </a:cubicBezTo>
                  <a:cubicBezTo>
                    <a:pt x="49723" y="283112"/>
                    <a:pt x="54046" y="278439"/>
                    <a:pt x="54046" y="272687"/>
                  </a:cubicBezTo>
                  <a:lnTo>
                    <a:pt x="54046" y="187123"/>
                  </a:lnTo>
                  <a:cubicBezTo>
                    <a:pt x="54046" y="184966"/>
                    <a:pt x="56208" y="182809"/>
                    <a:pt x="58730" y="182809"/>
                  </a:cubicBezTo>
                  <a:cubicBezTo>
                    <a:pt x="60892" y="182809"/>
                    <a:pt x="63054" y="184966"/>
                    <a:pt x="63054" y="187123"/>
                  </a:cubicBezTo>
                  <a:lnTo>
                    <a:pt x="63054" y="272687"/>
                  </a:lnTo>
                  <a:cubicBezTo>
                    <a:pt x="63054" y="278439"/>
                    <a:pt x="68098" y="283112"/>
                    <a:pt x="74224" y="283112"/>
                  </a:cubicBezTo>
                  <a:cubicBezTo>
                    <a:pt x="79989" y="283112"/>
                    <a:pt x="84673" y="278439"/>
                    <a:pt x="84673" y="272687"/>
                  </a:cubicBezTo>
                  <a:lnTo>
                    <a:pt x="84673" y="171664"/>
                  </a:lnTo>
                  <a:lnTo>
                    <a:pt x="32788" y="171664"/>
                  </a:lnTo>
                  <a:close/>
                  <a:moveTo>
                    <a:pt x="186865" y="165100"/>
                  </a:moveTo>
                  <a:lnTo>
                    <a:pt x="222353" y="165100"/>
                  </a:lnTo>
                  <a:cubicBezTo>
                    <a:pt x="224504" y="165100"/>
                    <a:pt x="226655" y="167298"/>
                    <a:pt x="226655" y="169863"/>
                  </a:cubicBezTo>
                  <a:cubicBezTo>
                    <a:pt x="226655" y="172061"/>
                    <a:pt x="224504" y="174259"/>
                    <a:pt x="222353" y="174259"/>
                  </a:cubicBezTo>
                  <a:lnTo>
                    <a:pt x="186865" y="174259"/>
                  </a:lnTo>
                  <a:cubicBezTo>
                    <a:pt x="184356" y="174259"/>
                    <a:pt x="182563" y="172061"/>
                    <a:pt x="182563" y="169863"/>
                  </a:cubicBezTo>
                  <a:cubicBezTo>
                    <a:pt x="182563" y="167298"/>
                    <a:pt x="184356" y="165100"/>
                    <a:pt x="186865" y="165100"/>
                  </a:cubicBezTo>
                  <a:close/>
                  <a:moveTo>
                    <a:pt x="58737" y="136525"/>
                  </a:moveTo>
                  <a:cubicBezTo>
                    <a:pt x="60935" y="136525"/>
                    <a:pt x="63133" y="138766"/>
                    <a:pt x="63133" y="141381"/>
                  </a:cubicBezTo>
                  <a:lnTo>
                    <a:pt x="63133" y="143996"/>
                  </a:lnTo>
                  <a:cubicBezTo>
                    <a:pt x="63133" y="146610"/>
                    <a:pt x="60935" y="148852"/>
                    <a:pt x="58737" y="148852"/>
                  </a:cubicBezTo>
                  <a:cubicBezTo>
                    <a:pt x="56173" y="148852"/>
                    <a:pt x="53975" y="146610"/>
                    <a:pt x="53975" y="143996"/>
                  </a:cubicBezTo>
                  <a:lnTo>
                    <a:pt x="53975" y="141381"/>
                  </a:lnTo>
                  <a:cubicBezTo>
                    <a:pt x="53975" y="138766"/>
                    <a:pt x="56173" y="136525"/>
                    <a:pt x="58737" y="136525"/>
                  </a:cubicBezTo>
                  <a:close/>
                  <a:moveTo>
                    <a:pt x="58737" y="109538"/>
                  </a:moveTo>
                  <a:cubicBezTo>
                    <a:pt x="60935" y="109538"/>
                    <a:pt x="63133" y="111703"/>
                    <a:pt x="63133" y="114228"/>
                  </a:cubicBezTo>
                  <a:lnTo>
                    <a:pt x="63133" y="121084"/>
                  </a:lnTo>
                  <a:cubicBezTo>
                    <a:pt x="63133" y="123248"/>
                    <a:pt x="60935" y="125052"/>
                    <a:pt x="58737" y="125052"/>
                  </a:cubicBezTo>
                  <a:cubicBezTo>
                    <a:pt x="56173" y="125052"/>
                    <a:pt x="53975" y="123248"/>
                    <a:pt x="53975" y="121084"/>
                  </a:cubicBezTo>
                  <a:lnTo>
                    <a:pt x="53975" y="114228"/>
                  </a:lnTo>
                  <a:cubicBezTo>
                    <a:pt x="53975" y="111703"/>
                    <a:pt x="56173" y="109538"/>
                    <a:pt x="58737" y="109538"/>
                  </a:cubicBezTo>
                  <a:close/>
                  <a:moveTo>
                    <a:pt x="58737" y="84138"/>
                  </a:moveTo>
                  <a:cubicBezTo>
                    <a:pt x="60935" y="84138"/>
                    <a:pt x="63133" y="86353"/>
                    <a:pt x="63133" y="88568"/>
                  </a:cubicBezTo>
                  <a:lnTo>
                    <a:pt x="63133" y="95214"/>
                  </a:lnTo>
                  <a:cubicBezTo>
                    <a:pt x="63133" y="97798"/>
                    <a:pt x="60935" y="99644"/>
                    <a:pt x="58737" y="99644"/>
                  </a:cubicBezTo>
                  <a:cubicBezTo>
                    <a:pt x="56173" y="99644"/>
                    <a:pt x="53975" y="97798"/>
                    <a:pt x="53975" y="95214"/>
                  </a:cubicBezTo>
                  <a:lnTo>
                    <a:pt x="53975" y="88568"/>
                  </a:lnTo>
                  <a:cubicBezTo>
                    <a:pt x="53975" y="86353"/>
                    <a:pt x="56173" y="84138"/>
                    <a:pt x="58737" y="84138"/>
                  </a:cubicBezTo>
                  <a:close/>
                  <a:moveTo>
                    <a:pt x="240729" y="77788"/>
                  </a:moveTo>
                  <a:cubicBezTo>
                    <a:pt x="243396" y="77788"/>
                    <a:pt x="245682" y="79225"/>
                    <a:pt x="245682" y="81739"/>
                  </a:cubicBezTo>
                  <a:lnTo>
                    <a:pt x="245682" y="152494"/>
                  </a:lnTo>
                  <a:cubicBezTo>
                    <a:pt x="245682" y="155008"/>
                    <a:pt x="243396" y="156804"/>
                    <a:pt x="240729" y="156804"/>
                  </a:cubicBezTo>
                  <a:cubicBezTo>
                    <a:pt x="238824" y="156804"/>
                    <a:pt x="236538" y="155008"/>
                    <a:pt x="236538" y="152494"/>
                  </a:cubicBezTo>
                  <a:lnTo>
                    <a:pt x="236538" y="81739"/>
                  </a:lnTo>
                  <a:cubicBezTo>
                    <a:pt x="236538" y="79225"/>
                    <a:pt x="238824" y="77788"/>
                    <a:pt x="240729" y="77788"/>
                  </a:cubicBezTo>
                  <a:close/>
                  <a:moveTo>
                    <a:pt x="169862" y="77788"/>
                  </a:moveTo>
                  <a:cubicBezTo>
                    <a:pt x="171694" y="77788"/>
                    <a:pt x="174258" y="79225"/>
                    <a:pt x="174258" y="81739"/>
                  </a:cubicBezTo>
                  <a:lnTo>
                    <a:pt x="174258" y="152494"/>
                  </a:lnTo>
                  <a:cubicBezTo>
                    <a:pt x="174258" y="155008"/>
                    <a:pt x="171694" y="156804"/>
                    <a:pt x="169862" y="156804"/>
                  </a:cubicBezTo>
                  <a:cubicBezTo>
                    <a:pt x="167298" y="156804"/>
                    <a:pt x="165100" y="155008"/>
                    <a:pt x="165100" y="152494"/>
                  </a:cubicBezTo>
                  <a:lnTo>
                    <a:pt x="165100" y="81739"/>
                  </a:lnTo>
                  <a:cubicBezTo>
                    <a:pt x="165100" y="79225"/>
                    <a:pt x="167298" y="77788"/>
                    <a:pt x="169862" y="77788"/>
                  </a:cubicBezTo>
                  <a:close/>
                  <a:moveTo>
                    <a:pt x="186865" y="58738"/>
                  </a:moveTo>
                  <a:lnTo>
                    <a:pt x="222353" y="58738"/>
                  </a:lnTo>
                  <a:cubicBezTo>
                    <a:pt x="224504" y="58738"/>
                    <a:pt x="226655" y="60936"/>
                    <a:pt x="226655" y="63134"/>
                  </a:cubicBezTo>
                  <a:cubicBezTo>
                    <a:pt x="226655" y="65699"/>
                    <a:pt x="224504" y="67897"/>
                    <a:pt x="222353" y="67897"/>
                  </a:cubicBezTo>
                  <a:lnTo>
                    <a:pt x="186865" y="67897"/>
                  </a:lnTo>
                  <a:cubicBezTo>
                    <a:pt x="184356" y="67897"/>
                    <a:pt x="182563" y="65699"/>
                    <a:pt x="182563" y="63134"/>
                  </a:cubicBezTo>
                  <a:cubicBezTo>
                    <a:pt x="182563" y="60936"/>
                    <a:pt x="184356" y="58738"/>
                    <a:pt x="186865" y="58738"/>
                  </a:cubicBezTo>
                  <a:close/>
                  <a:moveTo>
                    <a:pt x="174841" y="23813"/>
                  </a:moveTo>
                  <a:lnTo>
                    <a:pt x="287771" y="23813"/>
                  </a:lnTo>
                  <a:cubicBezTo>
                    <a:pt x="289575" y="23813"/>
                    <a:pt x="291739" y="25968"/>
                    <a:pt x="291739" y="28482"/>
                  </a:cubicBezTo>
                  <a:cubicBezTo>
                    <a:pt x="291739" y="30996"/>
                    <a:pt x="289575" y="32792"/>
                    <a:pt x="287771" y="32792"/>
                  </a:cubicBezTo>
                  <a:lnTo>
                    <a:pt x="280194" y="32792"/>
                  </a:lnTo>
                  <a:lnTo>
                    <a:pt x="280194" y="200875"/>
                  </a:lnTo>
                  <a:lnTo>
                    <a:pt x="287771" y="200875"/>
                  </a:lnTo>
                  <a:cubicBezTo>
                    <a:pt x="289575" y="200875"/>
                    <a:pt x="291739" y="202671"/>
                    <a:pt x="291739" y="205185"/>
                  </a:cubicBezTo>
                  <a:cubicBezTo>
                    <a:pt x="291739" y="207699"/>
                    <a:pt x="289575" y="209854"/>
                    <a:pt x="287771" y="209854"/>
                  </a:cubicBezTo>
                  <a:lnTo>
                    <a:pt x="234734" y="209854"/>
                  </a:lnTo>
                  <a:lnTo>
                    <a:pt x="261793" y="285995"/>
                  </a:lnTo>
                  <a:cubicBezTo>
                    <a:pt x="262876" y="288149"/>
                    <a:pt x="261433" y="291023"/>
                    <a:pt x="259268" y="291741"/>
                  </a:cubicBezTo>
                  <a:cubicBezTo>
                    <a:pt x="258546" y="291741"/>
                    <a:pt x="258185" y="291741"/>
                    <a:pt x="257825" y="291741"/>
                  </a:cubicBezTo>
                  <a:cubicBezTo>
                    <a:pt x="256381" y="291741"/>
                    <a:pt x="254578" y="291023"/>
                    <a:pt x="253856" y="288868"/>
                  </a:cubicBezTo>
                  <a:lnTo>
                    <a:pt x="225353" y="209854"/>
                  </a:lnTo>
                  <a:lnTo>
                    <a:pt x="209117" y="209854"/>
                  </a:lnTo>
                  <a:lnTo>
                    <a:pt x="209117" y="287431"/>
                  </a:lnTo>
                  <a:cubicBezTo>
                    <a:pt x="209117" y="290304"/>
                    <a:pt x="206953" y="291741"/>
                    <a:pt x="204427" y="291741"/>
                  </a:cubicBezTo>
                  <a:cubicBezTo>
                    <a:pt x="202262" y="291741"/>
                    <a:pt x="200458" y="290304"/>
                    <a:pt x="200458" y="287431"/>
                  </a:cubicBezTo>
                  <a:lnTo>
                    <a:pt x="200458" y="209854"/>
                  </a:lnTo>
                  <a:lnTo>
                    <a:pt x="184222" y="209854"/>
                  </a:lnTo>
                  <a:lnTo>
                    <a:pt x="155719" y="288868"/>
                  </a:lnTo>
                  <a:cubicBezTo>
                    <a:pt x="154997" y="291023"/>
                    <a:pt x="153194" y="291741"/>
                    <a:pt x="151390" y="291741"/>
                  </a:cubicBezTo>
                  <a:cubicBezTo>
                    <a:pt x="151029" y="291741"/>
                    <a:pt x="150668" y="291741"/>
                    <a:pt x="149586" y="291741"/>
                  </a:cubicBezTo>
                  <a:cubicBezTo>
                    <a:pt x="147782" y="291023"/>
                    <a:pt x="146338" y="288149"/>
                    <a:pt x="147060" y="285995"/>
                  </a:cubicBezTo>
                  <a:lnTo>
                    <a:pt x="174480" y="209854"/>
                  </a:lnTo>
                  <a:lnTo>
                    <a:pt x="121804" y="209854"/>
                  </a:lnTo>
                  <a:cubicBezTo>
                    <a:pt x="119640" y="209854"/>
                    <a:pt x="117475" y="207699"/>
                    <a:pt x="117475" y="205185"/>
                  </a:cubicBezTo>
                  <a:cubicBezTo>
                    <a:pt x="117475" y="202671"/>
                    <a:pt x="119640" y="200875"/>
                    <a:pt x="121804" y="200875"/>
                  </a:cubicBezTo>
                  <a:lnTo>
                    <a:pt x="129381" y="200875"/>
                  </a:lnTo>
                  <a:lnTo>
                    <a:pt x="129381" y="81278"/>
                  </a:lnTo>
                  <a:cubicBezTo>
                    <a:pt x="129381" y="78763"/>
                    <a:pt x="131185" y="77327"/>
                    <a:pt x="133350" y="77327"/>
                  </a:cubicBezTo>
                  <a:cubicBezTo>
                    <a:pt x="135875" y="77327"/>
                    <a:pt x="138401" y="78763"/>
                    <a:pt x="138401" y="81278"/>
                  </a:cubicBezTo>
                  <a:lnTo>
                    <a:pt x="138401" y="200875"/>
                  </a:lnTo>
                  <a:lnTo>
                    <a:pt x="271174" y="200875"/>
                  </a:lnTo>
                  <a:lnTo>
                    <a:pt x="271174" y="32792"/>
                  </a:lnTo>
                  <a:lnTo>
                    <a:pt x="174841" y="32792"/>
                  </a:lnTo>
                  <a:cubicBezTo>
                    <a:pt x="172676" y="32792"/>
                    <a:pt x="170512" y="30996"/>
                    <a:pt x="170512" y="28482"/>
                  </a:cubicBezTo>
                  <a:cubicBezTo>
                    <a:pt x="170512" y="25968"/>
                    <a:pt x="172676" y="23813"/>
                    <a:pt x="174841" y="23813"/>
                  </a:cubicBezTo>
                  <a:close/>
                  <a:moveTo>
                    <a:pt x="138359" y="22108"/>
                  </a:moveTo>
                  <a:lnTo>
                    <a:pt x="99445" y="61295"/>
                  </a:lnTo>
                  <a:cubicBezTo>
                    <a:pt x="93680" y="66687"/>
                    <a:pt x="86834" y="69563"/>
                    <a:pt x="78547" y="69563"/>
                  </a:cubicBezTo>
                  <a:lnTo>
                    <a:pt x="62694" y="69563"/>
                  </a:lnTo>
                  <a:cubicBezTo>
                    <a:pt x="62333" y="71361"/>
                    <a:pt x="60532" y="72439"/>
                    <a:pt x="58730" y="72439"/>
                  </a:cubicBezTo>
                  <a:cubicBezTo>
                    <a:pt x="56568" y="72439"/>
                    <a:pt x="54767" y="71361"/>
                    <a:pt x="54407" y="69563"/>
                  </a:cubicBezTo>
                  <a:lnTo>
                    <a:pt x="28104" y="69563"/>
                  </a:lnTo>
                  <a:cubicBezTo>
                    <a:pt x="17295" y="69563"/>
                    <a:pt x="9008" y="78192"/>
                    <a:pt x="9008" y="89336"/>
                  </a:cubicBezTo>
                  <a:lnTo>
                    <a:pt x="9008" y="168429"/>
                  </a:lnTo>
                  <a:cubicBezTo>
                    <a:pt x="9008" y="172743"/>
                    <a:pt x="12250" y="176338"/>
                    <a:pt x="16214" y="176338"/>
                  </a:cubicBezTo>
                  <a:cubicBezTo>
                    <a:pt x="20537" y="176338"/>
                    <a:pt x="23780" y="172743"/>
                    <a:pt x="23780" y="168429"/>
                  </a:cubicBezTo>
                  <a:lnTo>
                    <a:pt x="23780" y="93291"/>
                  </a:lnTo>
                  <a:cubicBezTo>
                    <a:pt x="23780" y="90774"/>
                    <a:pt x="25582" y="88617"/>
                    <a:pt x="28104" y="88617"/>
                  </a:cubicBezTo>
                  <a:cubicBezTo>
                    <a:pt x="30626" y="88617"/>
                    <a:pt x="32788" y="90774"/>
                    <a:pt x="32788" y="93291"/>
                  </a:cubicBezTo>
                  <a:lnTo>
                    <a:pt x="32788" y="162676"/>
                  </a:lnTo>
                  <a:lnTo>
                    <a:pt x="84673" y="162676"/>
                  </a:lnTo>
                  <a:lnTo>
                    <a:pt x="84673" y="108031"/>
                  </a:lnTo>
                  <a:cubicBezTo>
                    <a:pt x="84673" y="100841"/>
                    <a:pt x="87195" y="94729"/>
                    <a:pt x="91879" y="90055"/>
                  </a:cubicBezTo>
                  <a:lnTo>
                    <a:pt x="149168" y="32534"/>
                  </a:lnTo>
                  <a:cubicBezTo>
                    <a:pt x="150249" y="31455"/>
                    <a:pt x="151330" y="29298"/>
                    <a:pt x="151330" y="27500"/>
                  </a:cubicBezTo>
                  <a:cubicBezTo>
                    <a:pt x="151330" y="25343"/>
                    <a:pt x="150249" y="23186"/>
                    <a:pt x="149168" y="22108"/>
                  </a:cubicBezTo>
                  <a:cubicBezTo>
                    <a:pt x="146286" y="19232"/>
                    <a:pt x="141241" y="19232"/>
                    <a:pt x="138359" y="22108"/>
                  </a:cubicBezTo>
                  <a:close/>
                  <a:moveTo>
                    <a:pt x="143583" y="11053"/>
                  </a:moveTo>
                  <a:cubicBezTo>
                    <a:pt x="147907" y="11053"/>
                    <a:pt x="152231" y="12581"/>
                    <a:pt x="155293" y="15637"/>
                  </a:cubicBezTo>
                  <a:cubicBezTo>
                    <a:pt x="158536" y="18872"/>
                    <a:pt x="159977" y="22827"/>
                    <a:pt x="159977" y="27500"/>
                  </a:cubicBezTo>
                  <a:cubicBezTo>
                    <a:pt x="159977" y="31815"/>
                    <a:pt x="158536" y="35769"/>
                    <a:pt x="155293" y="39005"/>
                  </a:cubicBezTo>
                  <a:lnTo>
                    <a:pt x="98004" y="96167"/>
                  </a:lnTo>
                  <a:cubicBezTo>
                    <a:pt x="95482" y="99403"/>
                    <a:pt x="93680" y="103357"/>
                    <a:pt x="93680" y="108031"/>
                  </a:cubicBezTo>
                  <a:lnTo>
                    <a:pt x="93680" y="272687"/>
                  </a:lnTo>
                  <a:cubicBezTo>
                    <a:pt x="93680" y="283112"/>
                    <a:pt x="84673" y="291741"/>
                    <a:pt x="74224" y="291741"/>
                  </a:cubicBezTo>
                  <a:cubicBezTo>
                    <a:pt x="67738" y="291741"/>
                    <a:pt x="62333" y="288865"/>
                    <a:pt x="58730" y="284910"/>
                  </a:cubicBezTo>
                  <a:cubicBezTo>
                    <a:pt x="54767" y="288865"/>
                    <a:pt x="49723" y="291741"/>
                    <a:pt x="43597" y="291741"/>
                  </a:cubicBezTo>
                  <a:cubicBezTo>
                    <a:pt x="32788" y="291741"/>
                    <a:pt x="23780" y="283112"/>
                    <a:pt x="23780" y="272687"/>
                  </a:cubicBezTo>
                  <a:lnTo>
                    <a:pt x="23780" y="183169"/>
                  </a:lnTo>
                  <a:cubicBezTo>
                    <a:pt x="21618" y="184247"/>
                    <a:pt x="19096" y="184966"/>
                    <a:pt x="16214" y="184966"/>
                  </a:cubicBezTo>
                  <a:cubicBezTo>
                    <a:pt x="7206" y="184966"/>
                    <a:pt x="0" y="177416"/>
                    <a:pt x="0" y="168429"/>
                  </a:cubicBezTo>
                  <a:lnTo>
                    <a:pt x="0" y="89336"/>
                  </a:lnTo>
                  <a:cubicBezTo>
                    <a:pt x="0" y="73158"/>
                    <a:pt x="12611" y="60576"/>
                    <a:pt x="28104" y="60576"/>
                  </a:cubicBezTo>
                  <a:lnTo>
                    <a:pt x="78547" y="60576"/>
                  </a:lnTo>
                  <a:cubicBezTo>
                    <a:pt x="84312" y="60576"/>
                    <a:pt x="89357" y="58778"/>
                    <a:pt x="92960" y="54464"/>
                  </a:cubicBezTo>
                  <a:lnTo>
                    <a:pt x="131873" y="15637"/>
                  </a:lnTo>
                  <a:cubicBezTo>
                    <a:pt x="134936" y="12581"/>
                    <a:pt x="139260" y="11053"/>
                    <a:pt x="143583" y="11053"/>
                  </a:cubicBezTo>
                  <a:close/>
                  <a:moveTo>
                    <a:pt x="58558" y="8944"/>
                  </a:moveTo>
                  <a:cubicBezTo>
                    <a:pt x="49551" y="8944"/>
                    <a:pt x="41624" y="16098"/>
                    <a:pt x="41624" y="25400"/>
                  </a:cubicBezTo>
                  <a:cubicBezTo>
                    <a:pt x="41624" y="34344"/>
                    <a:pt x="49551" y="41498"/>
                    <a:pt x="58558" y="41498"/>
                  </a:cubicBezTo>
                  <a:cubicBezTo>
                    <a:pt x="67565" y="41498"/>
                    <a:pt x="74770" y="34344"/>
                    <a:pt x="74770" y="25400"/>
                  </a:cubicBezTo>
                  <a:cubicBezTo>
                    <a:pt x="74770" y="16098"/>
                    <a:pt x="67565" y="8944"/>
                    <a:pt x="58558" y="8944"/>
                  </a:cubicBezTo>
                  <a:close/>
                  <a:moveTo>
                    <a:pt x="58558" y="0"/>
                  </a:moveTo>
                  <a:cubicBezTo>
                    <a:pt x="72609" y="0"/>
                    <a:pt x="83777" y="11090"/>
                    <a:pt x="83777" y="25400"/>
                  </a:cubicBezTo>
                  <a:cubicBezTo>
                    <a:pt x="83777" y="39352"/>
                    <a:pt x="72609" y="50442"/>
                    <a:pt x="58558" y="50442"/>
                  </a:cubicBezTo>
                  <a:cubicBezTo>
                    <a:pt x="44507" y="50442"/>
                    <a:pt x="33338" y="39352"/>
                    <a:pt x="33338" y="25400"/>
                  </a:cubicBezTo>
                  <a:cubicBezTo>
                    <a:pt x="33338" y="11090"/>
                    <a:pt x="44507" y="0"/>
                    <a:pt x="58558"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32" name="Freeform 957">
              <a:extLst>
                <a:ext uri="{FF2B5EF4-FFF2-40B4-BE49-F238E27FC236}">
                  <a16:creationId xmlns:a16="http://schemas.microsoft.com/office/drawing/2014/main" id="{6CD16917-3050-4864-BE7A-2AD098733F0B}"/>
                </a:ext>
              </a:extLst>
            </p:cNvPr>
            <p:cNvSpPr>
              <a:spLocks noChangeAspect="1" noChangeArrowheads="1"/>
            </p:cNvSpPr>
            <p:nvPr/>
          </p:nvSpPr>
          <p:spPr bwMode="auto">
            <a:xfrm>
              <a:off x="8118879" y="1965475"/>
              <a:ext cx="500963" cy="459974"/>
            </a:xfrm>
            <a:custGeom>
              <a:avLst/>
              <a:gdLst>
                <a:gd name="T0" fmla="*/ 4491830 w 288440"/>
                <a:gd name="T1" fmla="*/ 4648269 h 264755"/>
                <a:gd name="T2" fmla="*/ 4309230 w 288440"/>
                <a:gd name="T3" fmla="*/ 4648269 h 264755"/>
                <a:gd name="T4" fmla="*/ 1385179 w 288440"/>
                <a:gd name="T5" fmla="*/ 4560562 h 264755"/>
                <a:gd name="T6" fmla="*/ 1385179 w 288440"/>
                <a:gd name="T7" fmla="*/ 4743299 h 264755"/>
                <a:gd name="T8" fmla="*/ 1385179 w 288440"/>
                <a:gd name="T9" fmla="*/ 4560562 h 264755"/>
                <a:gd name="T10" fmla="*/ 3897188 w 288440"/>
                <a:gd name="T11" fmla="*/ 4620341 h 264755"/>
                <a:gd name="T12" fmla="*/ 4890222 w 288440"/>
                <a:gd name="T13" fmla="*/ 4620341 h 264755"/>
                <a:gd name="T14" fmla="*/ 1364222 w 288440"/>
                <a:gd name="T15" fmla="*/ 4136652 h 264755"/>
                <a:gd name="T16" fmla="*/ 1364222 w 288440"/>
                <a:gd name="T17" fmla="*/ 5111145 h 264755"/>
                <a:gd name="T18" fmla="*/ 1364222 w 288440"/>
                <a:gd name="T19" fmla="*/ 4136652 h 264755"/>
                <a:gd name="T20" fmla="*/ 2033437 w 288440"/>
                <a:gd name="T21" fmla="*/ 4535010 h 264755"/>
                <a:gd name="T22" fmla="*/ 4393710 w 288440"/>
                <a:gd name="T23" fmla="*/ 3958824 h 264755"/>
                <a:gd name="T24" fmla="*/ 4393710 w 288440"/>
                <a:gd name="T25" fmla="*/ 5281844 h 264755"/>
                <a:gd name="T26" fmla="*/ 2033437 w 288440"/>
                <a:gd name="T27" fmla="*/ 4712826 h 264755"/>
                <a:gd name="T28" fmla="*/ 695032 w 288440"/>
                <a:gd name="T29" fmla="*/ 4620341 h 264755"/>
                <a:gd name="T30" fmla="*/ 1870452 w 288440"/>
                <a:gd name="T31" fmla="*/ 2903030 h 264755"/>
                <a:gd name="T32" fmla="*/ 753914 w 288440"/>
                <a:gd name="T33" fmla="*/ 3162339 h 264755"/>
                <a:gd name="T34" fmla="*/ 1971304 w 288440"/>
                <a:gd name="T35" fmla="*/ 3493693 h 264755"/>
                <a:gd name="T36" fmla="*/ 3419218 w 288440"/>
                <a:gd name="T37" fmla="*/ 2816584 h 264755"/>
                <a:gd name="T38" fmla="*/ 2151393 w 288440"/>
                <a:gd name="T39" fmla="*/ 3493693 h 264755"/>
                <a:gd name="T40" fmla="*/ 3419218 w 288440"/>
                <a:gd name="T41" fmla="*/ 2816584 h 264755"/>
                <a:gd name="T42" fmla="*/ 3599350 w 288440"/>
                <a:gd name="T43" fmla="*/ 2809382 h 264755"/>
                <a:gd name="T44" fmla="*/ 4398899 w 288440"/>
                <a:gd name="T45" fmla="*/ 3493693 h 264755"/>
                <a:gd name="T46" fmla="*/ 4895981 w 288440"/>
                <a:gd name="T47" fmla="*/ 2744576 h 264755"/>
                <a:gd name="T48" fmla="*/ 436948 w 288440"/>
                <a:gd name="T49" fmla="*/ 2247500 h 264755"/>
                <a:gd name="T50" fmla="*/ 1848842 w 288440"/>
                <a:gd name="T51" fmla="*/ 2730158 h 264755"/>
                <a:gd name="T52" fmla="*/ 3347190 w 288440"/>
                <a:gd name="T53" fmla="*/ 1959345 h 264755"/>
                <a:gd name="T54" fmla="*/ 2021737 w 288440"/>
                <a:gd name="T55" fmla="*/ 2715752 h 264755"/>
                <a:gd name="T56" fmla="*/ 3347190 w 288440"/>
                <a:gd name="T57" fmla="*/ 1959345 h 264755"/>
                <a:gd name="T58" fmla="*/ 3520068 w 288440"/>
                <a:gd name="T59" fmla="*/ 1944947 h 264755"/>
                <a:gd name="T60" fmla="*/ 4895981 w 288440"/>
                <a:gd name="T61" fmla="*/ 2564462 h 264755"/>
                <a:gd name="T62" fmla="*/ 1618319 w 288440"/>
                <a:gd name="T63" fmla="*/ 1361468 h 264755"/>
                <a:gd name="T64" fmla="*/ 379299 w 288440"/>
                <a:gd name="T65" fmla="*/ 2074619 h 264755"/>
                <a:gd name="T66" fmla="*/ 1618319 w 288440"/>
                <a:gd name="T67" fmla="*/ 1361468 h 264755"/>
                <a:gd name="T68" fmla="*/ 1791224 w 288440"/>
                <a:gd name="T69" fmla="*/ 1332639 h 264755"/>
                <a:gd name="T70" fmla="*/ 3332818 w 288440"/>
                <a:gd name="T71" fmla="*/ 1793695 h 264755"/>
                <a:gd name="T72" fmla="*/ 4895981 w 288440"/>
                <a:gd name="T73" fmla="*/ 886036 h 264755"/>
                <a:gd name="T74" fmla="*/ 3505669 w 288440"/>
                <a:gd name="T75" fmla="*/ 1772066 h 264755"/>
                <a:gd name="T76" fmla="*/ 4895981 w 288440"/>
                <a:gd name="T77" fmla="*/ 886036 h 264755"/>
                <a:gd name="T78" fmla="*/ 5760382 w 288440"/>
                <a:gd name="T79" fmla="*/ 86452 h 264755"/>
                <a:gd name="T80" fmla="*/ 5068850 w 288440"/>
                <a:gd name="T81" fmla="*/ 792428 h 264755"/>
                <a:gd name="T82" fmla="*/ 4398899 w 288440"/>
                <a:gd name="T83" fmla="*/ 3666574 h 264755"/>
                <a:gd name="T84" fmla="*/ 595391 w 288440"/>
                <a:gd name="T85" fmla="*/ 3219989 h 264755"/>
                <a:gd name="T86" fmla="*/ 11929 w 288440"/>
                <a:gd name="T87" fmla="*/ 1440725 h 264755"/>
                <a:gd name="T88" fmla="*/ 4895981 w 288440"/>
                <a:gd name="T89" fmla="*/ 705961 h 2647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440" h="264755">
                  <a:moveTo>
                    <a:pt x="220348" y="228600"/>
                  </a:moveTo>
                  <a:cubicBezTo>
                    <a:pt x="223015" y="228600"/>
                    <a:pt x="224920" y="230432"/>
                    <a:pt x="224920" y="232996"/>
                  </a:cubicBezTo>
                  <a:cubicBezTo>
                    <a:pt x="224920" y="235561"/>
                    <a:pt x="223015" y="237759"/>
                    <a:pt x="220348" y="237759"/>
                  </a:cubicBezTo>
                  <a:cubicBezTo>
                    <a:pt x="217681" y="237759"/>
                    <a:pt x="215776" y="235561"/>
                    <a:pt x="215776" y="232996"/>
                  </a:cubicBezTo>
                  <a:cubicBezTo>
                    <a:pt x="215776" y="230432"/>
                    <a:pt x="217681" y="228600"/>
                    <a:pt x="220348" y="228600"/>
                  </a:cubicBezTo>
                  <a:close/>
                  <a:moveTo>
                    <a:pt x="69360" y="228600"/>
                  </a:moveTo>
                  <a:cubicBezTo>
                    <a:pt x="71925" y="228600"/>
                    <a:pt x="74123" y="230432"/>
                    <a:pt x="74123" y="232996"/>
                  </a:cubicBezTo>
                  <a:cubicBezTo>
                    <a:pt x="74123" y="235561"/>
                    <a:pt x="71925" y="237759"/>
                    <a:pt x="69360" y="237759"/>
                  </a:cubicBezTo>
                  <a:cubicBezTo>
                    <a:pt x="66796" y="237759"/>
                    <a:pt x="64964" y="235561"/>
                    <a:pt x="64964" y="232996"/>
                  </a:cubicBezTo>
                  <a:cubicBezTo>
                    <a:pt x="64964" y="230432"/>
                    <a:pt x="66796" y="228600"/>
                    <a:pt x="69360" y="228600"/>
                  </a:cubicBezTo>
                  <a:close/>
                  <a:moveTo>
                    <a:pt x="220006" y="207351"/>
                  </a:moveTo>
                  <a:cubicBezTo>
                    <a:pt x="206314" y="207351"/>
                    <a:pt x="195144" y="218047"/>
                    <a:pt x="195144" y="231596"/>
                  </a:cubicBezTo>
                  <a:cubicBezTo>
                    <a:pt x="195144" y="245145"/>
                    <a:pt x="206314" y="256198"/>
                    <a:pt x="220006" y="256198"/>
                  </a:cubicBezTo>
                  <a:cubicBezTo>
                    <a:pt x="233338" y="256198"/>
                    <a:pt x="244868" y="245145"/>
                    <a:pt x="244868" y="231596"/>
                  </a:cubicBezTo>
                  <a:cubicBezTo>
                    <a:pt x="244868" y="218047"/>
                    <a:pt x="233338" y="207351"/>
                    <a:pt x="220006" y="207351"/>
                  </a:cubicBezTo>
                  <a:close/>
                  <a:moveTo>
                    <a:pt x="68311" y="207351"/>
                  </a:moveTo>
                  <a:cubicBezTo>
                    <a:pt x="54979" y="207351"/>
                    <a:pt x="43809" y="218047"/>
                    <a:pt x="43809" y="231596"/>
                  </a:cubicBezTo>
                  <a:cubicBezTo>
                    <a:pt x="43809" y="245145"/>
                    <a:pt x="54979" y="256198"/>
                    <a:pt x="68311" y="256198"/>
                  </a:cubicBezTo>
                  <a:cubicBezTo>
                    <a:pt x="82363" y="256198"/>
                    <a:pt x="93173" y="245145"/>
                    <a:pt x="93173" y="231596"/>
                  </a:cubicBezTo>
                  <a:cubicBezTo>
                    <a:pt x="93173" y="218047"/>
                    <a:pt x="82363" y="207351"/>
                    <a:pt x="68311" y="207351"/>
                  </a:cubicBezTo>
                  <a:close/>
                  <a:moveTo>
                    <a:pt x="68311" y="198437"/>
                  </a:moveTo>
                  <a:cubicBezTo>
                    <a:pt x="85606" y="198437"/>
                    <a:pt x="99659" y="210916"/>
                    <a:pt x="101821" y="227318"/>
                  </a:cubicBezTo>
                  <a:lnTo>
                    <a:pt x="186856" y="227318"/>
                  </a:lnTo>
                  <a:cubicBezTo>
                    <a:pt x="189018" y="210916"/>
                    <a:pt x="203071" y="198437"/>
                    <a:pt x="220006" y="198437"/>
                  </a:cubicBezTo>
                  <a:cubicBezTo>
                    <a:pt x="238382" y="198437"/>
                    <a:pt x="253516" y="213412"/>
                    <a:pt x="253516" y="231596"/>
                  </a:cubicBezTo>
                  <a:cubicBezTo>
                    <a:pt x="253516" y="249424"/>
                    <a:pt x="238382" y="264755"/>
                    <a:pt x="220006" y="264755"/>
                  </a:cubicBezTo>
                  <a:cubicBezTo>
                    <a:pt x="203071" y="264755"/>
                    <a:pt x="189018" y="251920"/>
                    <a:pt x="186856" y="236231"/>
                  </a:cubicBezTo>
                  <a:lnTo>
                    <a:pt x="101821" y="236231"/>
                  </a:lnTo>
                  <a:cubicBezTo>
                    <a:pt x="99659" y="251920"/>
                    <a:pt x="85606" y="264755"/>
                    <a:pt x="68311" y="264755"/>
                  </a:cubicBezTo>
                  <a:cubicBezTo>
                    <a:pt x="49934" y="264755"/>
                    <a:pt x="34801" y="249424"/>
                    <a:pt x="34801" y="231596"/>
                  </a:cubicBezTo>
                  <a:cubicBezTo>
                    <a:pt x="34801" y="213412"/>
                    <a:pt x="49934" y="198437"/>
                    <a:pt x="68311" y="198437"/>
                  </a:cubicBezTo>
                  <a:close/>
                  <a:moveTo>
                    <a:pt x="93659" y="145515"/>
                  </a:moveTo>
                  <a:lnTo>
                    <a:pt x="34143" y="148403"/>
                  </a:lnTo>
                  <a:lnTo>
                    <a:pt x="37750" y="158513"/>
                  </a:lnTo>
                  <a:cubicBezTo>
                    <a:pt x="40996" y="168624"/>
                    <a:pt x="50375" y="175123"/>
                    <a:pt x="61196" y="175123"/>
                  </a:cubicBezTo>
                  <a:lnTo>
                    <a:pt x="98709" y="175123"/>
                  </a:lnTo>
                  <a:lnTo>
                    <a:pt x="93659" y="145515"/>
                  </a:lnTo>
                  <a:close/>
                  <a:moveTo>
                    <a:pt x="171211" y="141182"/>
                  </a:moveTo>
                  <a:lnTo>
                    <a:pt x="102677" y="144792"/>
                  </a:lnTo>
                  <a:lnTo>
                    <a:pt x="107727" y="175123"/>
                  </a:lnTo>
                  <a:lnTo>
                    <a:pt x="174457" y="175123"/>
                  </a:lnTo>
                  <a:lnTo>
                    <a:pt x="171211" y="141182"/>
                  </a:lnTo>
                  <a:close/>
                  <a:moveTo>
                    <a:pt x="245156" y="137571"/>
                  </a:moveTo>
                  <a:lnTo>
                    <a:pt x="180229" y="140821"/>
                  </a:lnTo>
                  <a:lnTo>
                    <a:pt x="183475" y="175123"/>
                  </a:lnTo>
                  <a:lnTo>
                    <a:pt x="220267" y="175123"/>
                  </a:lnTo>
                  <a:cubicBezTo>
                    <a:pt x="233613" y="175123"/>
                    <a:pt x="245156" y="164291"/>
                    <a:pt x="245156" y="150570"/>
                  </a:cubicBezTo>
                  <a:lnTo>
                    <a:pt x="245156" y="137571"/>
                  </a:lnTo>
                  <a:close/>
                  <a:moveTo>
                    <a:pt x="87167" y="106157"/>
                  </a:moveTo>
                  <a:lnTo>
                    <a:pt x="21879" y="112656"/>
                  </a:lnTo>
                  <a:lnTo>
                    <a:pt x="31257" y="139737"/>
                  </a:lnTo>
                  <a:lnTo>
                    <a:pt x="92577" y="136849"/>
                  </a:lnTo>
                  <a:lnTo>
                    <a:pt x="87167" y="106157"/>
                  </a:lnTo>
                  <a:close/>
                  <a:moveTo>
                    <a:pt x="167604" y="98213"/>
                  </a:moveTo>
                  <a:lnTo>
                    <a:pt x="96184" y="105435"/>
                  </a:lnTo>
                  <a:lnTo>
                    <a:pt x="101234" y="136127"/>
                  </a:lnTo>
                  <a:lnTo>
                    <a:pt x="170850" y="132877"/>
                  </a:lnTo>
                  <a:lnTo>
                    <a:pt x="167604" y="98213"/>
                  </a:lnTo>
                  <a:close/>
                  <a:moveTo>
                    <a:pt x="245156" y="90992"/>
                  </a:moveTo>
                  <a:lnTo>
                    <a:pt x="176261" y="97491"/>
                  </a:lnTo>
                  <a:lnTo>
                    <a:pt x="179507" y="131794"/>
                  </a:lnTo>
                  <a:lnTo>
                    <a:pt x="245156" y="128544"/>
                  </a:lnTo>
                  <a:lnTo>
                    <a:pt x="245156" y="90992"/>
                  </a:lnTo>
                  <a:close/>
                  <a:moveTo>
                    <a:pt x="81035" y="68244"/>
                  </a:moveTo>
                  <a:lnTo>
                    <a:pt x="9976" y="77993"/>
                  </a:lnTo>
                  <a:lnTo>
                    <a:pt x="18993" y="103991"/>
                  </a:lnTo>
                  <a:lnTo>
                    <a:pt x="85724" y="97491"/>
                  </a:lnTo>
                  <a:lnTo>
                    <a:pt x="81035" y="68244"/>
                  </a:lnTo>
                  <a:close/>
                  <a:moveTo>
                    <a:pt x="163636" y="56328"/>
                  </a:moveTo>
                  <a:lnTo>
                    <a:pt x="89692" y="66799"/>
                  </a:lnTo>
                  <a:lnTo>
                    <a:pt x="94741" y="96769"/>
                  </a:lnTo>
                  <a:lnTo>
                    <a:pt x="166883" y="89909"/>
                  </a:lnTo>
                  <a:lnTo>
                    <a:pt x="163636" y="56328"/>
                  </a:lnTo>
                  <a:close/>
                  <a:moveTo>
                    <a:pt x="245156" y="44413"/>
                  </a:moveTo>
                  <a:lnTo>
                    <a:pt x="172293" y="55245"/>
                  </a:lnTo>
                  <a:lnTo>
                    <a:pt x="175539" y="88825"/>
                  </a:lnTo>
                  <a:lnTo>
                    <a:pt x="245156" y="81965"/>
                  </a:lnTo>
                  <a:lnTo>
                    <a:pt x="245156" y="44413"/>
                  </a:lnTo>
                  <a:close/>
                  <a:moveTo>
                    <a:pt x="284473" y="0"/>
                  </a:moveTo>
                  <a:cubicBezTo>
                    <a:pt x="286637" y="0"/>
                    <a:pt x="288440" y="1805"/>
                    <a:pt x="288440" y="4333"/>
                  </a:cubicBezTo>
                  <a:cubicBezTo>
                    <a:pt x="288440" y="6860"/>
                    <a:pt x="286637" y="9027"/>
                    <a:pt x="284473" y="9027"/>
                  </a:cubicBezTo>
                  <a:cubicBezTo>
                    <a:pt x="267519" y="9027"/>
                    <a:pt x="253813" y="22748"/>
                    <a:pt x="253813" y="39719"/>
                  </a:cubicBezTo>
                  <a:lnTo>
                    <a:pt x="253813" y="150570"/>
                  </a:lnTo>
                  <a:cubicBezTo>
                    <a:pt x="253813" y="168985"/>
                    <a:pt x="238663" y="183789"/>
                    <a:pt x="220267" y="183789"/>
                  </a:cubicBezTo>
                  <a:lnTo>
                    <a:pt x="61196" y="183789"/>
                  </a:lnTo>
                  <a:cubicBezTo>
                    <a:pt x="46768" y="183789"/>
                    <a:pt x="34143" y="175123"/>
                    <a:pt x="29814" y="161402"/>
                  </a:cubicBezTo>
                  <a:lnTo>
                    <a:pt x="237" y="75826"/>
                  </a:lnTo>
                  <a:cubicBezTo>
                    <a:pt x="-124" y="74743"/>
                    <a:pt x="-124" y="72938"/>
                    <a:pt x="597" y="72216"/>
                  </a:cubicBezTo>
                  <a:cubicBezTo>
                    <a:pt x="958" y="71132"/>
                    <a:pt x="2401" y="70049"/>
                    <a:pt x="3483" y="70049"/>
                  </a:cubicBezTo>
                  <a:lnTo>
                    <a:pt x="245156" y="35386"/>
                  </a:lnTo>
                  <a:cubicBezTo>
                    <a:pt x="247320" y="15526"/>
                    <a:pt x="263912" y="0"/>
                    <a:pt x="284473"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pic>
        <p:nvPicPr>
          <p:cNvPr id="1034" name="Picture 10">
            <a:extLst>
              <a:ext uri="{FF2B5EF4-FFF2-40B4-BE49-F238E27FC236}">
                <a16:creationId xmlns:a16="http://schemas.microsoft.com/office/drawing/2014/main" id="{A930781D-CBB6-49D1-B776-2022372B9FBD}"/>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48339" y="1498600"/>
            <a:ext cx="4074694" cy="535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014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FA1DE6-E39A-4DDF-92C5-2754801F9F73}"/>
              </a:ext>
            </a:extLst>
          </p:cNvPr>
          <p:cNvSpPr>
            <a:spLocks noGrp="1"/>
          </p:cNvSpPr>
          <p:nvPr>
            <p:ph type="title"/>
          </p:nvPr>
        </p:nvSpPr>
        <p:spPr>
          <a:xfrm>
            <a:off x="335626" y="181769"/>
            <a:ext cx="11522336" cy="1130188"/>
          </a:xfrm>
        </p:spPr>
        <p:txBody>
          <a:bodyPr/>
          <a:lstStyle/>
          <a:p>
            <a:r>
              <a:rPr lang="en-US" sz="3200" dirty="0">
                <a:solidFill>
                  <a:srgbClr val="4A4A4A"/>
                </a:solidFill>
              </a:rPr>
              <a:t>Before connecting your family roadmap to products, think about what each roadmap typically presents</a:t>
            </a:r>
          </a:p>
        </p:txBody>
      </p:sp>
      <p:grpSp>
        <p:nvGrpSpPr>
          <p:cNvPr id="18" name="Group 17">
            <a:extLst>
              <a:ext uri="{FF2B5EF4-FFF2-40B4-BE49-F238E27FC236}">
                <a16:creationId xmlns:a16="http://schemas.microsoft.com/office/drawing/2014/main" id="{B73729D7-FDBA-41E3-B383-930EE10E14FE}"/>
              </a:ext>
            </a:extLst>
          </p:cNvPr>
          <p:cNvGrpSpPr/>
          <p:nvPr/>
        </p:nvGrpSpPr>
        <p:grpSpPr>
          <a:xfrm>
            <a:off x="1704655" y="1654103"/>
            <a:ext cx="3314784" cy="2308492"/>
            <a:chOff x="1649465" y="2667635"/>
            <a:chExt cx="2815462" cy="2060276"/>
          </a:xfrm>
        </p:grpSpPr>
        <p:sp>
          <p:nvSpPr>
            <p:cNvPr id="5" name="Bent-Up Arrow 2">
              <a:extLst>
                <a:ext uri="{FF2B5EF4-FFF2-40B4-BE49-F238E27FC236}">
                  <a16:creationId xmlns:a16="http://schemas.microsoft.com/office/drawing/2014/main" id="{81842704-34EA-45F9-BEE2-431A514FFE88}"/>
                </a:ext>
              </a:extLst>
            </p:cNvPr>
            <p:cNvSpPr/>
            <p:nvPr/>
          </p:nvSpPr>
          <p:spPr>
            <a:xfrm rot="5400000">
              <a:off x="1911876" y="3105226"/>
              <a:ext cx="663990" cy="781429"/>
            </a:xfrm>
            <a:prstGeom prst="bentUpArrow">
              <a:avLst>
                <a:gd name="adj1" fmla="val 32840"/>
                <a:gd name="adj2" fmla="val 25000"/>
                <a:gd name="adj3" fmla="val 35780"/>
              </a:avLst>
            </a:prstGeom>
            <a:solidFill>
              <a:schemeClr val="accent4">
                <a:lumMod val="5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Freeform 17">
              <a:extLst>
                <a:ext uri="{FF2B5EF4-FFF2-40B4-BE49-F238E27FC236}">
                  <a16:creationId xmlns:a16="http://schemas.microsoft.com/office/drawing/2014/main" id="{42FD4825-CF47-4F71-AFD3-BBA1AE6E7E9A}"/>
                </a:ext>
              </a:extLst>
            </p:cNvPr>
            <p:cNvSpPr/>
            <p:nvPr/>
          </p:nvSpPr>
          <p:spPr>
            <a:xfrm>
              <a:off x="1649465" y="2667635"/>
              <a:ext cx="781429" cy="496309"/>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8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Vision</a:t>
              </a:r>
              <a:endParaRPr kumimoji="0" lang="en-CA" sz="14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7" name="Bent-Up Arrow 19">
              <a:extLst>
                <a:ext uri="{FF2B5EF4-FFF2-40B4-BE49-F238E27FC236}">
                  <a16:creationId xmlns:a16="http://schemas.microsoft.com/office/drawing/2014/main" id="{3A1A8274-D4E8-4DCF-9CA9-51EDF034155D}"/>
                </a:ext>
              </a:extLst>
            </p:cNvPr>
            <p:cNvSpPr/>
            <p:nvPr/>
          </p:nvSpPr>
          <p:spPr>
            <a:xfrm rot="5400000">
              <a:off x="2936681" y="3868742"/>
              <a:ext cx="663990" cy="781429"/>
            </a:xfrm>
            <a:prstGeom prst="bentUpArrow">
              <a:avLst>
                <a:gd name="adj1" fmla="val 32840"/>
                <a:gd name="adj2" fmla="val 25000"/>
                <a:gd name="adj3" fmla="val 35780"/>
              </a:avLst>
            </a:prstGeom>
            <a:solidFill>
              <a:schemeClr val="accent4">
                <a:lumMod val="5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8" name="Freeform 20">
              <a:extLst>
                <a:ext uri="{FF2B5EF4-FFF2-40B4-BE49-F238E27FC236}">
                  <a16:creationId xmlns:a16="http://schemas.microsoft.com/office/drawing/2014/main" id="{32D08C41-F725-443E-BFFB-DE529F641338}"/>
                </a:ext>
              </a:extLst>
            </p:cNvPr>
            <p:cNvSpPr/>
            <p:nvPr/>
          </p:nvSpPr>
          <p:spPr>
            <a:xfrm>
              <a:off x="2626638" y="3437651"/>
              <a:ext cx="736889" cy="447472"/>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8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Goals</a:t>
              </a:r>
            </a:p>
          </p:txBody>
        </p:sp>
        <p:sp>
          <p:nvSpPr>
            <p:cNvPr id="9" name="Freeform 22">
              <a:extLst>
                <a:ext uri="{FF2B5EF4-FFF2-40B4-BE49-F238E27FC236}">
                  <a16:creationId xmlns:a16="http://schemas.microsoft.com/office/drawing/2014/main" id="{C6C776C9-8830-40CF-93BC-246D5C41C1FE}"/>
                </a:ext>
              </a:extLst>
            </p:cNvPr>
            <p:cNvSpPr/>
            <p:nvPr/>
          </p:nvSpPr>
          <p:spPr>
            <a:xfrm>
              <a:off x="3629079" y="4141842"/>
              <a:ext cx="835848" cy="586069"/>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8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Value Stream</a:t>
              </a:r>
              <a:endParaRPr kumimoji="0" lang="en-CA" sz="14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grpSp>
      <p:sp>
        <p:nvSpPr>
          <p:cNvPr id="31" name="TextBox 30">
            <a:extLst>
              <a:ext uri="{FF2B5EF4-FFF2-40B4-BE49-F238E27FC236}">
                <a16:creationId xmlns:a16="http://schemas.microsoft.com/office/drawing/2014/main" id="{C634092C-F777-4DB0-92B4-9C8427D9EA9A}"/>
              </a:ext>
            </a:extLst>
          </p:cNvPr>
          <p:cNvSpPr txBox="1"/>
          <p:nvPr/>
        </p:nvSpPr>
        <p:spPr>
          <a:xfrm>
            <a:off x="1478022" y="4729243"/>
            <a:ext cx="2428621" cy="555469"/>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76B7"/>
                </a:solidFill>
                <a:effectLst/>
                <a:uLnTx/>
                <a:uFillTx/>
                <a:latin typeface="Roboto Condensed Light" panose="02000000000000000000" pitchFamily="2" charset="0"/>
                <a:ea typeface="Roboto Condensed Light" panose="02000000000000000000" pitchFamily="2" charset="0"/>
                <a:cs typeface="+mn-cs"/>
              </a:rPr>
              <a:t>Your product family</a:t>
            </a:r>
          </a:p>
        </p:txBody>
      </p:sp>
      <p:sp>
        <p:nvSpPr>
          <p:cNvPr id="10" name="Rectangle 9">
            <a:extLst>
              <a:ext uri="{FF2B5EF4-FFF2-40B4-BE49-F238E27FC236}">
                <a16:creationId xmlns:a16="http://schemas.microsoft.com/office/drawing/2014/main" id="{BBDFCEB9-EEE5-43C6-A872-19E0F748F8FB}"/>
              </a:ext>
            </a:extLst>
          </p:cNvPr>
          <p:cNvSpPr/>
          <p:nvPr/>
        </p:nvSpPr>
        <p:spPr>
          <a:xfrm>
            <a:off x="1322235" y="1113082"/>
            <a:ext cx="5049989" cy="4152668"/>
          </a:xfrm>
          <a:custGeom>
            <a:avLst/>
            <a:gdLst>
              <a:gd name="connsiteX0" fmla="*/ 0 w 5049989"/>
              <a:gd name="connsiteY0" fmla="*/ 0 h 4152668"/>
              <a:gd name="connsiteX1" fmla="*/ 5049989 w 5049989"/>
              <a:gd name="connsiteY1" fmla="*/ 0 h 4152668"/>
              <a:gd name="connsiteX2" fmla="*/ 5049989 w 5049989"/>
              <a:gd name="connsiteY2" fmla="*/ 4152668 h 4152668"/>
              <a:gd name="connsiteX3" fmla="*/ 0 w 5049989"/>
              <a:gd name="connsiteY3" fmla="*/ 4152668 h 4152668"/>
              <a:gd name="connsiteX4" fmla="*/ 0 w 5049989"/>
              <a:gd name="connsiteY4" fmla="*/ 0 h 415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989" h="4152668" extrusionOk="0">
                <a:moveTo>
                  <a:pt x="0" y="0"/>
                </a:moveTo>
                <a:cubicBezTo>
                  <a:pt x="590796" y="118645"/>
                  <a:pt x="2756670" y="116012"/>
                  <a:pt x="5049989" y="0"/>
                </a:cubicBezTo>
                <a:cubicBezTo>
                  <a:pt x="4917107" y="1274313"/>
                  <a:pt x="5134940" y="3722524"/>
                  <a:pt x="5049989" y="4152668"/>
                </a:cubicBezTo>
                <a:cubicBezTo>
                  <a:pt x="2848681" y="4287268"/>
                  <a:pt x="1158862" y="3995472"/>
                  <a:pt x="0" y="4152668"/>
                </a:cubicBezTo>
                <a:cubicBezTo>
                  <a:pt x="-20187" y="3217325"/>
                  <a:pt x="-152480" y="1200576"/>
                  <a:pt x="0" y="0"/>
                </a:cubicBezTo>
                <a:close/>
              </a:path>
            </a:pathLst>
          </a:custGeom>
          <a:noFill/>
          <a:ln>
            <a:extLst>
              <a:ext uri="{C807C97D-BFC1-408E-A445-0C87EB9F89A2}">
                <ask:lineSketchStyleProps xmlns:ask="http://schemas.microsoft.com/office/drawing/2018/sketchyshapes" sd="1219033472">
                  <a:prstGeom prst="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25" name="Rectangle 24">
            <a:extLst>
              <a:ext uri="{FF2B5EF4-FFF2-40B4-BE49-F238E27FC236}">
                <a16:creationId xmlns:a16="http://schemas.microsoft.com/office/drawing/2014/main" id="{AE0752A9-EAC9-44D6-AD69-F828327931EE}"/>
              </a:ext>
            </a:extLst>
          </p:cNvPr>
          <p:cNvSpPr/>
          <p:nvPr/>
        </p:nvSpPr>
        <p:spPr>
          <a:xfrm>
            <a:off x="7022004" y="1265483"/>
            <a:ext cx="5049989" cy="4250052"/>
          </a:xfrm>
          <a:custGeom>
            <a:avLst/>
            <a:gdLst>
              <a:gd name="connsiteX0" fmla="*/ 0 w 5049989"/>
              <a:gd name="connsiteY0" fmla="*/ 0 h 4250052"/>
              <a:gd name="connsiteX1" fmla="*/ 5049989 w 5049989"/>
              <a:gd name="connsiteY1" fmla="*/ 0 h 4250052"/>
              <a:gd name="connsiteX2" fmla="*/ 5049989 w 5049989"/>
              <a:gd name="connsiteY2" fmla="*/ 4250052 h 4250052"/>
              <a:gd name="connsiteX3" fmla="*/ 0 w 5049989"/>
              <a:gd name="connsiteY3" fmla="*/ 4250052 h 4250052"/>
              <a:gd name="connsiteX4" fmla="*/ 0 w 5049989"/>
              <a:gd name="connsiteY4" fmla="*/ 0 h 425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989" h="4250052" extrusionOk="0">
                <a:moveTo>
                  <a:pt x="0" y="0"/>
                </a:moveTo>
                <a:cubicBezTo>
                  <a:pt x="590796" y="118645"/>
                  <a:pt x="2756670" y="116012"/>
                  <a:pt x="5049989" y="0"/>
                </a:cubicBezTo>
                <a:cubicBezTo>
                  <a:pt x="4917107" y="1664330"/>
                  <a:pt x="5134940" y="3547541"/>
                  <a:pt x="5049989" y="4250052"/>
                </a:cubicBezTo>
                <a:cubicBezTo>
                  <a:pt x="2848681" y="4384652"/>
                  <a:pt x="1158862" y="4092856"/>
                  <a:pt x="0" y="4250052"/>
                </a:cubicBezTo>
                <a:cubicBezTo>
                  <a:pt x="-20187" y="2960445"/>
                  <a:pt x="-152480" y="1458662"/>
                  <a:pt x="0" y="0"/>
                </a:cubicBezTo>
                <a:close/>
              </a:path>
            </a:pathLst>
          </a:custGeom>
          <a:noFill/>
          <a:ln>
            <a:extLst>
              <a:ext uri="{C807C97D-BFC1-408E-A445-0C87EB9F89A2}">
                <ask:lineSketchStyleProps xmlns:ask="http://schemas.microsoft.com/office/drawing/2018/sketchyshapes" sd="1219033472">
                  <a:prstGeom prst="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29" name="Rectangle 28">
            <a:extLst>
              <a:ext uri="{FF2B5EF4-FFF2-40B4-BE49-F238E27FC236}">
                <a16:creationId xmlns:a16="http://schemas.microsoft.com/office/drawing/2014/main" id="{632260EC-9DEA-4B38-B8F7-1D04CA38DE8E}"/>
              </a:ext>
            </a:extLst>
          </p:cNvPr>
          <p:cNvSpPr/>
          <p:nvPr/>
        </p:nvSpPr>
        <p:spPr>
          <a:xfrm>
            <a:off x="7246152" y="1438275"/>
            <a:ext cx="4896320" cy="4250052"/>
          </a:xfrm>
          <a:custGeom>
            <a:avLst/>
            <a:gdLst>
              <a:gd name="connsiteX0" fmla="*/ 0 w 4896320"/>
              <a:gd name="connsiteY0" fmla="*/ 0 h 4250052"/>
              <a:gd name="connsiteX1" fmla="*/ 4896320 w 4896320"/>
              <a:gd name="connsiteY1" fmla="*/ 0 h 4250052"/>
              <a:gd name="connsiteX2" fmla="*/ 4896320 w 4896320"/>
              <a:gd name="connsiteY2" fmla="*/ 4250052 h 4250052"/>
              <a:gd name="connsiteX3" fmla="*/ 0 w 4896320"/>
              <a:gd name="connsiteY3" fmla="*/ 4250052 h 4250052"/>
              <a:gd name="connsiteX4" fmla="*/ 0 w 4896320"/>
              <a:gd name="connsiteY4" fmla="*/ 0 h 425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320" h="4250052" extrusionOk="0">
                <a:moveTo>
                  <a:pt x="0" y="0"/>
                </a:moveTo>
                <a:cubicBezTo>
                  <a:pt x="1495015" y="118645"/>
                  <a:pt x="2627952" y="116012"/>
                  <a:pt x="4896320" y="0"/>
                </a:cubicBezTo>
                <a:cubicBezTo>
                  <a:pt x="4763438" y="1664330"/>
                  <a:pt x="4981271" y="3547541"/>
                  <a:pt x="4896320" y="4250052"/>
                </a:cubicBezTo>
                <a:cubicBezTo>
                  <a:pt x="2985259" y="4384652"/>
                  <a:pt x="1618496" y="4092856"/>
                  <a:pt x="0" y="4250052"/>
                </a:cubicBezTo>
                <a:cubicBezTo>
                  <a:pt x="-20187" y="2960445"/>
                  <a:pt x="-152480" y="1458662"/>
                  <a:pt x="0" y="0"/>
                </a:cubicBezTo>
                <a:close/>
              </a:path>
            </a:pathLst>
          </a:custGeom>
          <a:noFill/>
          <a:ln>
            <a:extLst>
              <a:ext uri="{C807C97D-BFC1-408E-A445-0C87EB9F89A2}">
                <ask:lineSketchStyleProps xmlns:ask="http://schemas.microsoft.com/office/drawing/2018/sketchyshapes" sd="1219033472">
                  <a:prstGeom prst="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24" name="Rectangle 23">
            <a:extLst>
              <a:ext uri="{FF2B5EF4-FFF2-40B4-BE49-F238E27FC236}">
                <a16:creationId xmlns:a16="http://schemas.microsoft.com/office/drawing/2014/main" id="{07CC1B9F-48B5-46CC-BF01-7B9EA6B7D4F7}"/>
              </a:ext>
            </a:extLst>
          </p:cNvPr>
          <p:cNvSpPr/>
          <p:nvPr/>
        </p:nvSpPr>
        <p:spPr>
          <a:xfrm>
            <a:off x="6869604" y="1113083"/>
            <a:ext cx="5049989" cy="4250052"/>
          </a:xfrm>
          <a:custGeom>
            <a:avLst/>
            <a:gdLst>
              <a:gd name="connsiteX0" fmla="*/ 0 w 5049989"/>
              <a:gd name="connsiteY0" fmla="*/ 0 h 4250052"/>
              <a:gd name="connsiteX1" fmla="*/ 5049989 w 5049989"/>
              <a:gd name="connsiteY1" fmla="*/ 0 h 4250052"/>
              <a:gd name="connsiteX2" fmla="*/ 5049989 w 5049989"/>
              <a:gd name="connsiteY2" fmla="*/ 4250052 h 4250052"/>
              <a:gd name="connsiteX3" fmla="*/ 0 w 5049989"/>
              <a:gd name="connsiteY3" fmla="*/ 4250052 h 4250052"/>
              <a:gd name="connsiteX4" fmla="*/ 0 w 5049989"/>
              <a:gd name="connsiteY4" fmla="*/ 0 h 425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989" h="4250052" fill="none" extrusionOk="0">
                <a:moveTo>
                  <a:pt x="0" y="0"/>
                </a:moveTo>
                <a:cubicBezTo>
                  <a:pt x="2506449" y="-49533"/>
                  <a:pt x="2590655" y="-14809"/>
                  <a:pt x="5049989" y="0"/>
                </a:cubicBezTo>
                <a:cubicBezTo>
                  <a:pt x="5137628" y="2049463"/>
                  <a:pt x="4977310" y="3332615"/>
                  <a:pt x="5049989" y="4250052"/>
                </a:cubicBezTo>
                <a:cubicBezTo>
                  <a:pt x="4224651" y="4201821"/>
                  <a:pt x="1091800" y="4334507"/>
                  <a:pt x="0" y="4250052"/>
                </a:cubicBezTo>
                <a:cubicBezTo>
                  <a:pt x="-38581" y="3317385"/>
                  <a:pt x="63341" y="1288859"/>
                  <a:pt x="0" y="0"/>
                </a:cubicBezTo>
                <a:close/>
              </a:path>
              <a:path w="5049989" h="4250052" stroke="0" extrusionOk="0">
                <a:moveTo>
                  <a:pt x="0" y="0"/>
                </a:moveTo>
                <a:cubicBezTo>
                  <a:pt x="590796" y="118645"/>
                  <a:pt x="2756670" y="116012"/>
                  <a:pt x="5049989" y="0"/>
                </a:cubicBezTo>
                <a:cubicBezTo>
                  <a:pt x="4917107" y="1664330"/>
                  <a:pt x="5134940" y="3547541"/>
                  <a:pt x="5049989" y="4250052"/>
                </a:cubicBezTo>
                <a:cubicBezTo>
                  <a:pt x="2848681" y="4384652"/>
                  <a:pt x="1158862" y="4092856"/>
                  <a:pt x="0" y="4250052"/>
                </a:cubicBezTo>
                <a:cubicBezTo>
                  <a:pt x="-20187" y="2960445"/>
                  <a:pt x="-152480" y="1458662"/>
                  <a:pt x="0" y="0"/>
                </a:cubicBezTo>
                <a:close/>
              </a:path>
            </a:pathLst>
          </a:custGeom>
          <a:solidFill>
            <a:schemeClr val="bg1"/>
          </a:solidFill>
          <a:ln>
            <a:extLst>
              <a:ext uri="{C807C97D-BFC1-408E-A445-0C87EB9F89A2}">
                <ask:lineSketchStyleProps xmlns:ask="http://schemas.microsoft.com/office/drawing/2018/sketchyshapes" sd="1219033472">
                  <a:prstGeom prst="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0" name="Freeform 22">
            <a:extLst>
              <a:ext uri="{FF2B5EF4-FFF2-40B4-BE49-F238E27FC236}">
                <a16:creationId xmlns:a16="http://schemas.microsoft.com/office/drawing/2014/main" id="{13F77A05-58E5-42E8-BC72-9017B406E723}"/>
              </a:ext>
            </a:extLst>
          </p:cNvPr>
          <p:cNvSpPr/>
          <p:nvPr/>
        </p:nvSpPr>
        <p:spPr>
          <a:xfrm>
            <a:off x="8104371" y="2243271"/>
            <a:ext cx="1197063" cy="526903"/>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8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Epics/ Goals</a:t>
            </a:r>
            <a:endParaRPr kumimoji="0" lang="en-CA" sz="14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4" name="Bent-Up Arrow 19">
            <a:extLst>
              <a:ext uri="{FF2B5EF4-FFF2-40B4-BE49-F238E27FC236}">
                <a16:creationId xmlns:a16="http://schemas.microsoft.com/office/drawing/2014/main" id="{3C68C2EF-CD23-4EED-89C7-F20CC7231E47}"/>
              </a:ext>
            </a:extLst>
          </p:cNvPr>
          <p:cNvSpPr/>
          <p:nvPr/>
        </p:nvSpPr>
        <p:spPr>
          <a:xfrm rot="5400000">
            <a:off x="7203866" y="1839410"/>
            <a:ext cx="874098" cy="926912"/>
          </a:xfrm>
          <a:prstGeom prst="bentUpArrow">
            <a:avLst>
              <a:gd name="adj1" fmla="val 32840"/>
              <a:gd name="adj2" fmla="val 25000"/>
              <a:gd name="adj3" fmla="val 35780"/>
            </a:avLst>
          </a:prstGeom>
          <a:solidFill>
            <a:schemeClr val="accent4">
              <a:lumMod val="50000"/>
            </a:schemeClr>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5" name="Freeform 22">
            <a:extLst>
              <a:ext uri="{FF2B5EF4-FFF2-40B4-BE49-F238E27FC236}">
                <a16:creationId xmlns:a16="http://schemas.microsoft.com/office/drawing/2014/main" id="{A13B5835-9BC4-405C-A9D2-F46A1A5D8927}"/>
              </a:ext>
            </a:extLst>
          </p:cNvPr>
          <p:cNvSpPr/>
          <p:nvPr/>
        </p:nvSpPr>
        <p:spPr>
          <a:xfrm>
            <a:off x="6951525" y="1430151"/>
            <a:ext cx="1292340" cy="435666"/>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8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Vision</a:t>
            </a:r>
            <a:endParaRPr kumimoji="0" lang="en-CA" sz="14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7" name="Freeform 22">
            <a:extLst>
              <a:ext uri="{FF2B5EF4-FFF2-40B4-BE49-F238E27FC236}">
                <a16:creationId xmlns:a16="http://schemas.microsoft.com/office/drawing/2014/main" id="{E747389E-6690-47A0-8F97-734D47EA86CD}"/>
              </a:ext>
            </a:extLst>
          </p:cNvPr>
          <p:cNvSpPr/>
          <p:nvPr/>
        </p:nvSpPr>
        <p:spPr>
          <a:xfrm>
            <a:off x="9282437" y="2988494"/>
            <a:ext cx="1536641" cy="526903"/>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8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Capabilities</a:t>
            </a:r>
            <a:endParaRPr kumimoji="0" lang="en-CA" sz="14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40" name="Freeform 22">
            <a:extLst>
              <a:ext uri="{FF2B5EF4-FFF2-40B4-BE49-F238E27FC236}">
                <a16:creationId xmlns:a16="http://schemas.microsoft.com/office/drawing/2014/main" id="{BFC40B26-09D4-44D9-8BB9-6E73B03915B3}"/>
              </a:ext>
            </a:extLst>
          </p:cNvPr>
          <p:cNvSpPr/>
          <p:nvPr/>
        </p:nvSpPr>
        <p:spPr>
          <a:xfrm>
            <a:off x="10410695" y="4729243"/>
            <a:ext cx="1492828" cy="526903"/>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8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User Stories/Tasks</a:t>
            </a:r>
            <a:endParaRPr kumimoji="0" lang="en-CA" sz="14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41" name="Arrow: Right 40">
            <a:extLst>
              <a:ext uri="{FF2B5EF4-FFF2-40B4-BE49-F238E27FC236}">
                <a16:creationId xmlns:a16="http://schemas.microsoft.com/office/drawing/2014/main" id="{F42F2DB6-85F8-4AB7-9C04-20C36793AE13}"/>
              </a:ext>
            </a:extLst>
          </p:cNvPr>
          <p:cNvSpPr/>
          <p:nvPr/>
        </p:nvSpPr>
        <p:spPr>
          <a:xfrm rot="5400000">
            <a:off x="11040192" y="4319252"/>
            <a:ext cx="421434" cy="423007"/>
          </a:xfrm>
          <a:prstGeom prst="rightArrow">
            <a:avLst/>
          </a:prstGeom>
          <a:solidFill>
            <a:schemeClr val="tx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39" name="Freeform 22">
            <a:extLst>
              <a:ext uri="{FF2B5EF4-FFF2-40B4-BE49-F238E27FC236}">
                <a16:creationId xmlns:a16="http://schemas.microsoft.com/office/drawing/2014/main" id="{1669BE42-71D6-47BE-823D-D40EFF7CFAE9}"/>
              </a:ext>
            </a:extLst>
          </p:cNvPr>
          <p:cNvSpPr/>
          <p:nvPr/>
        </p:nvSpPr>
        <p:spPr>
          <a:xfrm>
            <a:off x="10652379" y="3802950"/>
            <a:ext cx="1197063" cy="526903"/>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8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Features</a:t>
            </a:r>
            <a:endParaRPr kumimoji="0" lang="en-CA" sz="14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8" name="Bent-Up Arrow 19">
            <a:extLst>
              <a:ext uri="{FF2B5EF4-FFF2-40B4-BE49-F238E27FC236}">
                <a16:creationId xmlns:a16="http://schemas.microsoft.com/office/drawing/2014/main" id="{BAE95603-BB2B-48CC-A764-0171DEDD9DF2}"/>
              </a:ext>
            </a:extLst>
          </p:cNvPr>
          <p:cNvSpPr/>
          <p:nvPr/>
        </p:nvSpPr>
        <p:spPr>
          <a:xfrm rot="5400000">
            <a:off x="9832695" y="3371268"/>
            <a:ext cx="739088" cy="1043594"/>
          </a:xfrm>
          <a:prstGeom prst="bentUpArrow">
            <a:avLst>
              <a:gd name="adj1" fmla="val 32840"/>
              <a:gd name="adj2" fmla="val 25000"/>
              <a:gd name="adj3" fmla="val 35780"/>
            </a:avLst>
          </a:prstGeom>
          <a:solidFill>
            <a:schemeClr val="accent4">
              <a:lumMod val="50000"/>
            </a:schemeClr>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 name="Arrow: Right 1">
            <a:extLst>
              <a:ext uri="{FF2B5EF4-FFF2-40B4-BE49-F238E27FC236}">
                <a16:creationId xmlns:a16="http://schemas.microsoft.com/office/drawing/2014/main" id="{0409E8DF-0075-4202-ADBA-5089DF0DC0FF}"/>
              </a:ext>
            </a:extLst>
          </p:cNvPr>
          <p:cNvSpPr/>
          <p:nvPr/>
        </p:nvSpPr>
        <p:spPr>
          <a:xfrm>
            <a:off x="1046886" y="1658934"/>
            <a:ext cx="711555" cy="533516"/>
          </a:xfrm>
          <a:prstGeom prst="rightArrow">
            <a:avLst/>
          </a:prstGeom>
          <a:solidFill>
            <a:schemeClr val="accent4">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2" name="Freeform 22">
            <a:extLst>
              <a:ext uri="{FF2B5EF4-FFF2-40B4-BE49-F238E27FC236}">
                <a16:creationId xmlns:a16="http://schemas.microsoft.com/office/drawing/2014/main" id="{ADD622E6-6A74-4C9A-A1FC-BFD399BBC5CB}"/>
              </a:ext>
            </a:extLst>
          </p:cNvPr>
          <p:cNvSpPr/>
          <p:nvPr/>
        </p:nvSpPr>
        <p:spPr>
          <a:xfrm>
            <a:off x="92099" y="1539782"/>
            <a:ext cx="990319" cy="671629"/>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4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Enterprise Goals</a:t>
            </a:r>
            <a:endParaRPr kumimoji="0" lang="en-CA" sz="11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43" name="Arrow: Right 42">
            <a:extLst>
              <a:ext uri="{FF2B5EF4-FFF2-40B4-BE49-F238E27FC236}">
                <a16:creationId xmlns:a16="http://schemas.microsoft.com/office/drawing/2014/main" id="{2861CF48-16C4-4111-AA11-D23D09388EF0}"/>
              </a:ext>
            </a:extLst>
          </p:cNvPr>
          <p:cNvSpPr/>
          <p:nvPr/>
        </p:nvSpPr>
        <p:spPr>
          <a:xfrm>
            <a:off x="6279885" y="4385146"/>
            <a:ext cx="711555" cy="533516"/>
          </a:xfrm>
          <a:prstGeom prst="rightArrow">
            <a:avLst/>
          </a:prstGeom>
          <a:solidFill>
            <a:schemeClr val="accent4">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3" name="Freeform 22">
            <a:extLst>
              <a:ext uri="{FF2B5EF4-FFF2-40B4-BE49-F238E27FC236}">
                <a16:creationId xmlns:a16="http://schemas.microsoft.com/office/drawing/2014/main" id="{BCDB5102-000B-4D3C-998D-43ACBCDECFCF}"/>
              </a:ext>
            </a:extLst>
          </p:cNvPr>
          <p:cNvSpPr/>
          <p:nvPr/>
        </p:nvSpPr>
        <p:spPr>
          <a:xfrm>
            <a:off x="5059274" y="4266919"/>
            <a:ext cx="1185372" cy="656677"/>
          </a:xfrm>
          <a:custGeom>
            <a:avLst/>
            <a:gdLst>
              <a:gd name="connsiteX0" fmla="*/ 0 w 1614192"/>
              <a:gd name="connsiteY0" fmla="*/ 188351 h 1129882"/>
              <a:gd name="connsiteX1" fmla="*/ 188351 w 1614192"/>
              <a:gd name="connsiteY1" fmla="*/ 0 h 1129882"/>
              <a:gd name="connsiteX2" fmla="*/ 1425841 w 1614192"/>
              <a:gd name="connsiteY2" fmla="*/ 0 h 1129882"/>
              <a:gd name="connsiteX3" fmla="*/ 1614192 w 1614192"/>
              <a:gd name="connsiteY3" fmla="*/ 188351 h 1129882"/>
              <a:gd name="connsiteX4" fmla="*/ 1614192 w 1614192"/>
              <a:gd name="connsiteY4" fmla="*/ 941531 h 1129882"/>
              <a:gd name="connsiteX5" fmla="*/ 1425841 w 1614192"/>
              <a:gd name="connsiteY5" fmla="*/ 1129882 h 1129882"/>
              <a:gd name="connsiteX6" fmla="*/ 188351 w 1614192"/>
              <a:gd name="connsiteY6" fmla="*/ 1129882 h 1129882"/>
              <a:gd name="connsiteX7" fmla="*/ 0 w 1614192"/>
              <a:gd name="connsiteY7" fmla="*/ 941531 h 1129882"/>
              <a:gd name="connsiteX8" fmla="*/ 0 w 1614192"/>
              <a:gd name="connsiteY8" fmla="*/ 188351 h 112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92" h="1129882">
                <a:moveTo>
                  <a:pt x="0" y="188351"/>
                </a:moveTo>
                <a:cubicBezTo>
                  <a:pt x="0" y="84328"/>
                  <a:pt x="84328" y="0"/>
                  <a:pt x="188351" y="0"/>
                </a:cubicBezTo>
                <a:lnTo>
                  <a:pt x="1425841" y="0"/>
                </a:lnTo>
                <a:cubicBezTo>
                  <a:pt x="1529864" y="0"/>
                  <a:pt x="1614192" y="84328"/>
                  <a:pt x="1614192" y="188351"/>
                </a:cubicBezTo>
                <a:lnTo>
                  <a:pt x="1614192" y="941531"/>
                </a:lnTo>
                <a:cubicBezTo>
                  <a:pt x="1614192" y="1045554"/>
                  <a:pt x="1529864" y="1129882"/>
                  <a:pt x="1425841" y="1129882"/>
                </a:cubicBezTo>
                <a:lnTo>
                  <a:pt x="188351" y="1129882"/>
                </a:lnTo>
                <a:cubicBezTo>
                  <a:pt x="84328" y="1129882"/>
                  <a:pt x="0" y="1045554"/>
                  <a:pt x="0" y="941531"/>
                </a:cubicBezTo>
                <a:lnTo>
                  <a:pt x="0" y="1883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46" tIns="123746" rIns="123746" bIns="12374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CA" sz="16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Capabilities</a:t>
            </a:r>
            <a:endParaRPr kumimoji="0" lang="en-CA" sz="11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19" name="Bent-Up Arrow 19">
            <a:extLst>
              <a:ext uri="{FF2B5EF4-FFF2-40B4-BE49-F238E27FC236}">
                <a16:creationId xmlns:a16="http://schemas.microsoft.com/office/drawing/2014/main" id="{F3A495A1-EC48-4E85-8B7C-731AD3FFD2E9}"/>
              </a:ext>
            </a:extLst>
          </p:cNvPr>
          <p:cNvSpPr/>
          <p:nvPr/>
        </p:nvSpPr>
        <p:spPr>
          <a:xfrm rot="5400000">
            <a:off x="4331130" y="4054099"/>
            <a:ext cx="864285" cy="649718"/>
          </a:xfrm>
          <a:prstGeom prst="bentUpArrow">
            <a:avLst>
              <a:gd name="adj1" fmla="val 32840"/>
              <a:gd name="adj2" fmla="val 25000"/>
              <a:gd name="adj3" fmla="val 35780"/>
            </a:avLst>
          </a:prstGeom>
          <a:solidFill>
            <a:schemeClr val="accent4">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p>
            <a:endParaRPr lang="en-US" dirty="0"/>
          </a:p>
        </p:txBody>
      </p:sp>
      <p:sp>
        <p:nvSpPr>
          <p:cNvPr id="36" name="Bent-Up Arrow 19">
            <a:extLst>
              <a:ext uri="{FF2B5EF4-FFF2-40B4-BE49-F238E27FC236}">
                <a16:creationId xmlns:a16="http://schemas.microsoft.com/office/drawing/2014/main" id="{52EF2A6A-847F-4545-8DC1-0A7141EEA681}"/>
              </a:ext>
            </a:extLst>
          </p:cNvPr>
          <p:cNvSpPr/>
          <p:nvPr/>
        </p:nvSpPr>
        <p:spPr>
          <a:xfrm rot="5400000">
            <a:off x="8526423" y="2577791"/>
            <a:ext cx="658828" cy="1043594"/>
          </a:xfrm>
          <a:prstGeom prst="bentUpArrow">
            <a:avLst>
              <a:gd name="adj1" fmla="val 32840"/>
              <a:gd name="adj2" fmla="val 25000"/>
              <a:gd name="adj3" fmla="val 35780"/>
            </a:avLst>
          </a:prstGeom>
          <a:solidFill>
            <a:schemeClr val="accent4">
              <a:lumMod val="50000"/>
            </a:schemeClr>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3" name="TextBox 32">
            <a:extLst>
              <a:ext uri="{FF2B5EF4-FFF2-40B4-BE49-F238E27FC236}">
                <a16:creationId xmlns:a16="http://schemas.microsoft.com/office/drawing/2014/main" id="{15F0F3D4-6B30-4BD1-AE8E-2B0EB8A59012}"/>
              </a:ext>
            </a:extLst>
          </p:cNvPr>
          <p:cNvSpPr txBox="1"/>
          <p:nvPr/>
        </p:nvSpPr>
        <p:spPr>
          <a:xfrm>
            <a:off x="7053056" y="4787015"/>
            <a:ext cx="1347957" cy="452534"/>
          </a:xfrm>
          <a:prstGeom prst="rect">
            <a:avLst/>
          </a:prstGeom>
          <a:solidFill>
            <a:schemeClr val="bg1">
              <a:alpha val="60000"/>
            </a:schemeClr>
          </a:solidFill>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76B7"/>
                </a:solidFill>
                <a:effectLst/>
                <a:uLnTx/>
                <a:uFillTx/>
                <a:latin typeface="Roboto Condensed Light" panose="02000000000000000000" pitchFamily="2" charset="0"/>
                <a:ea typeface="Roboto Condensed Light" panose="02000000000000000000" pitchFamily="2" charset="0"/>
                <a:cs typeface="+mn-cs"/>
              </a:rPr>
              <a:t>Products</a:t>
            </a:r>
          </a:p>
        </p:txBody>
      </p:sp>
      <p:grpSp>
        <p:nvGrpSpPr>
          <p:cNvPr id="46" name="Group 45">
            <a:extLst>
              <a:ext uri="{FF2B5EF4-FFF2-40B4-BE49-F238E27FC236}">
                <a16:creationId xmlns:a16="http://schemas.microsoft.com/office/drawing/2014/main" id="{632DBBA7-5D9C-4CB6-9D54-957898D7ED45}"/>
              </a:ext>
            </a:extLst>
          </p:cNvPr>
          <p:cNvGrpSpPr/>
          <p:nvPr/>
        </p:nvGrpSpPr>
        <p:grpSpPr>
          <a:xfrm>
            <a:off x="214588" y="5422127"/>
            <a:ext cx="6540716" cy="1342531"/>
            <a:chOff x="6353842" y="3127248"/>
            <a:chExt cx="3887438" cy="1664208"/>
          </a:xfrm>
        </p:grpSpPr>
        <p:sp>
          <p:nvSpPr>
            <p:cNvPr id="47" name="Rectangle 46">
              <a:extLst>
                <a:ext uri="{FF2B5EF4-FFF2-40B4-BE49-F238E27FC236}">
                  <a16:creationId xmlns:a16="http://schemas.microsoft.com/office/drawing/2014/main" id="{160001F7-D785-4397-A873-1C8CF0650666}"/>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ontserrat Medium" panose="00000600000000000000" pitchFamily="2" charset="0"/>
                  <a:ea typeface="Roboto Condensed Light" panose="02000000000000000000" pitchFamily="2" charset="0"/>
                  <a:cs typeface="+mn-cs"/>
                </a:rPr>
                <a:t>Info-Tech Insight</a:t>
              </a:r>
            </a:p>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Your product family roadmap and product roadmap tell different stories. The product family roadmap represents the overall connection of products to the enterprise strategy, while the product roadmap focuses on the fulfillment of the product’s vision.</a:t>
              </a:r>
            </a:p>
          </p:txBody>
        </p:sp>
        <p:sp>
          <p:nvSpPr>
            <p:cNvPr id="48" name="Rectangle 47">
              <a:extLst>
                <a:ext uri="{FF2B5EF4-FFF2-40B4-BE49-F238E27FC236}">
                  <a16:creationId xmlns:a16="http://schemas.microsoft.com/office/drawing/2014/main" id="{BC215728-7E02-4451-9EE5-3C52C389B65F}"/>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2576B7"/>
                </a:solidFill>
                <a:effectLst/>
                <a:uLnTx/>
                <a:uFillTx/>
                <a:latin typeface="Roboto Condensed Light" panose="02000000000000000000" pitchFamily="2" charset="0"/>
                <a:ea typeface="Roboto Condensed Light" panose="02000000000000000000" pitchFamily="2" charset="0"/>
                <a:cs typeface="+mn-cs"/>
              </a:endParaRPr>
            </a:p>
          </p:txBody>
        </p:sp>
      </p:grpSp>
    </p:spTree>
    <p:extLst>
      <p:ext uri="{BB962C8B-B14F-4D97-AF65-F5344CB8AC3E}">
        <p14:creationId xmlns:p14="http://schemas.microsoft.com/office/powerpoint/2010/main" val="2944922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92AA4-3E2B-E54F-8E75-9284B59BE4F7}"/>
              </a:ext>
            </a:extLst>
          </p:cNvPr>
          <p:cNvSpPr>
            <a:spLocks noGrp="1"/>
          </p:cNvSpPr>
          <p:nvPr>
            <p:ph type="title"/>
          </p:nvPr>
        </p:nvSpPr>
        <p:spPr/>
        <p:txBody>
          <a:bodyPr/>
          <a:lstStyle/>
          <a:p>
            <a:r>
              <a:rPr lang="en-CA" dirty="0"/>
              <a:t>Typical elements of a product family roadmap </a:t>
            </a:r>
            <a:endParaRPr lang="en-US" dirty="0"/>
          </a:p>
        </p:txBody>
      </p:sp>
      <p:sp>
        <p:nvSpPr>
          <p:cNvPr id="6" name="Text Placeholder 5">
            <a:extLst>
              <a:ext uri="{FF2B5EF4-FFF2-40B4-BE49-F238E27FC236}">
                <a16:creationId xmlns:a16="http://schemas.microsoft.com/office/drawing/2014/main" id="{CBE8C3F2-3CC6-2243-BAD9-195811320E43}"/>
              </a:ext>
            </a:extLst>
          </p:cNvPr>
          <p:cNvSpPr>
            <a:spLocks noGrp="1"/>
          </p:cNvSpPr>
          <p:nvPr>
            <p:ph type="body" sz="quarter" idx="11"/>
          </p:nvPr>
        </p:nvSpPr>
        <p:spPr/>
        <p:txBody>
          <a:bodyPr/>
          <a:lstStyle/>
          <a:p>
            <a:r>
              <a:rPr lang="en-US" dirty="0"/>
              <a:t>While there are others, these represent what will commonly appear across most family-based roadmaps.</a:t>
            </a:r>
          </a:p>
        </p:txBody>
      </p:sp>
      <p:grpSp>
        <p:nvGrpSpPr>
          <p:cNvPr id="11" name="Group 10">
            <a:extLst>
              <a:ext uri="{FF2B5EF4-FFF2-40B4-BE49-F238E27FC236}">
                <a16:creationId xmlns:a16="http://schemas.microsoft.com/office/drawing/2014/main" id="{6BAC1D2A-0BDC-4F05-8F3F-A086FF779A4A}"/>
              </a:ext>
            </a:extLst>
          </p:cNvPr>
          <p:cNvGrpSpPr/>
          <p:nvPr/>
        </p:nvGrpSpPr>
        <p:grpSpPr>
          <a:xfrm>
            <a:off x="2530401" y="2607898"/>
            <a:ext cx="9218556" cy="2664627"/>
            <a:chOff x="2494105" y="2264864"/>
            <a:chExt cx="9218556" cy="2664627"/>
          </a:xfrm>
        </p:grpSpPr>
        <p:sp>
          <p:nvSpPr>
            <p:cNvPr id="58" name="Rectangle 57">
              <a:extLst>
                <a:ext uri="{FF2B5EF4-FFF2-40B4-BE49-F238E27FC236}">
                  <a16:creationId xmlns:a16="http://schemas.microsoft.com/office/drawing/2014/main" id="{9FEB43EB-4F16-354E-9979-9EB23ED52A6F}"/>
                </a:ext>
              </a:extLst>
            </p:cNvPr>
            <p:cNvSpPr/>
            <p:nvPr/>
          </p:nvSpPr>
          <p:spPr>
            <a:xfrm>
              <a:off x="9768767" y="2264864"/>
              <a:ext cx="1943894" cy="320040"/>
            </a:xfrm>
            <a:prstGeom prst="rect">
              <a:avLst/>
            </a:prstGeom>
            <a:solidFill>
              <a:schemeClr val="bg1">
                <a:lumMod val="6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 name="Rectangle 1">
              <a:extLst>
                <a:ext uri="{FF2B5EF4-FFF2-40B4-BE49-F238E27FC236}">
                  <a16:creationId xmlns:a16="http://schemas.microsoft.com/office/drawing/2014/main" id="{0A30F0D9-F77B-EC4B-8A4D-4916619240AE}"/>
                </a:ext>
              </a:extLst>
            </p:cNvPr>
            <p:cNvSpPr/>
            <p:nvPr/>
          </p:nvSpPr>
          <p:spPr>
            <a:xfrm>
              <a:off x="3938278" y="4231478"/>
              <a:ext cx="7770813" cy="509922"/>
            </a:xfrm>
            <a:prstGeom prst="rect">
              <a:avLst/>
            </a:prstGeom>
            <a:solidFill>
              <a:schemeClr val="accent1">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 name="Rectangle 11">
              <a:extLst>
                <a:ext uri="{FF2B5EF4-FFF2-40B4-BE49-F238E27FC236}">
                  <a16:creationId xmlns:a16="http://schemas.microsoft.com/office/drawing/2014/main" id="{85AB5A03-AAF4-134D-BBC3-0DDA65953800}"/>
                </a:ext>
              </a:extLst>
            </p:cNvPr>
            <p:cNvSpPr/>
            <p:nvPr/>
          </p:nvSpPr>
          <p:spPr>
            <a:xfrm>
              <a:off x="3938278" y="3642197"/>
              <a:ext cx="7770813" cy="566645"/>
            </a:xfrm>
            <a:prstGeom prst="rect">
              <a:avLst/>
            </a:prstGeom>
            <a:solidFill>
              <a:schemeClr val="accent5">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6" name="Rectangle 15">
              <a:extLst>
                <a:ext uri="{FF2B5EF4-FFF2-40B4-BE49-F238E27FC236}">
                  <a16:creationId xmlns:a16="http://schemas.microsoft.com/office/drawing/2014/main" id="{4CA8553D-05CD-C749-B369-D4E3AD5C5466}"/>
                </a:ext>
              </a:extLst>
            </p:cNvPr>
            <p:cNvSpPr/>
            <p:nvPr/>
          </p:nvSpPr>
          <p:spPr>
            <a:xfrm>
              <a:off x="3938278" y="2742469"/>
              <a:ext cx="7770813" cy="813369"/>
            </a:xfrm>
            <a:prstGeom prst="rect">
              <a:avLst/>
            </a:prstGeom>
            <a:solidFill>
              <a:schemeClr val="accent4">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31" name="Rectangle 30">
              <a:extLst>
                <a:ext uri="{FF2B5EF4-FFF2-40B4-BE49-F238E27FC236}">
                  <a16:creationId xmlns:a16="http://schemas.microsoft.com/office/drawing/2014/main" id="{84B99A97-5E35-9E41-9628-F85E0AABA6D2}"/>
                </a:ext>
              </a:extLst>
            </p:cNvPr>
            <p:cNvSpPr/>
            <p:nvPr/>
          </p:nvSpPr>
          <p:spPr>
            <a:xfrm>
              <a:off x="2494105" y="4239293"/>
              <a:ext cx="1444172" cy="548640"/>
            </a:xfrm>
            <a:prstGeom prst="rect">
              <a:avLst/>
            </a:prstGeom>
            <a:solidFill>
              <a:schemeClr val="accent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38" name="Rectangle 37">
              <a:extLst>
                <a:ext uri="{FF2B5EF4-FFF2-40B4-BE49-F238E27FC236}">
                  <a16:creationId xmlns:a16="http://schemas.microsoft.com/office/drawing/2014/main" id="{8668F85B-1EBE-9C41-8FEB-518D1F98823C}"/>
                </a:ext>
              </a:extLst>
            </p:cNvPr>
            <p:cNvSpPr/>
            <p:nvPr/>
          </p:nvSpPr>
          <p:spPr>
            <a:xfrm>
              <a:off x="2494105" y="3642198"/>
              <a:ext cx="1444172" cy="548640"/>
            </a:xfrm>
            <a:prstGeom prst="rect">
              <a:avLst/>
            </a:prstGeom>
            <a:solidFill>
              <a:schemeClr val="accent5"/>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1" name="Rectangle 40">
              <a:extLst>
                <a:ext uri="{FF2B5EF4-FFF2-40B4-BE49-F238E27FC236}">
                  <a16:creationId xmlns:a16="http://schemas.microsoft.com/office/drawing/2014/main" id="{57D8AF34-A3D0-7F4C-89E7-49097C5EA4E7}"/>
                </a:ext>
              </a:extLst>
            </p:cNvPr>
            <p:cNvSpPr/>
            <p:nvPr/>
          </p:nvSpPr>
          <p:spPr>
            <a:xfrm>
              <a:off x="2494105" y="2732877"/>
              <a:ext cx="1444172" cy="822069"/>
            </a:xfrm>
            <a:prstGeom prst="rect">
              <a:avLst/>
            </a:prstGeom>
            <a:solidFill>
              <a:schemeClr val="accent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59" name="Rectangle 58">
              <a:extLst>
                <a:ext uri="{FF2B5EF4-FFF2-40B4-BE49-F238E27FC236}">
                  <a16:creationId xmlns:a16="http://schemas.microsoft.com/office/drawing/2014/main" id="{5858AE07-DFB7-A44C-9595-E739952486C2}"/>
                </a:ext>
              </a:extLst>
            </p:cNvPr>
            <p:cNvSpPr/>
            <p:nvPr/>
          </p:nvSpPr>
          <p:spPr>
            <a:xfrm>
              <a:off x="7825667" y="2264864"/>
              <a:ext cx="1943894" cy="320040"/>
            </a:xfrm>
            <a:prstGeom prst="rect">
              <a:avLst/>
            </a:prstGeom>
            <a:solidFill>
              <a:schemeClr val="bg1">
                <a:lumMod val="5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60" name="Rectangle 59">
              <a:extLst>
                <a:ext uri="{FF2B5EF4-FFF2-40B4-BE49-F238E27FC236}">
                  <a16:creationId xmlns:a16="http://schemas.microsoft.com/office/drawing/2014/main" id="{8579AF1F-BBF5-0245-B148-68FC1F252381}"/>
                </a:ext>
              </a:extLst>
            </p:cNvPr>
            <p:cNvSpPr/>
            <p:nvPr/>
          </p:nvSpPr>
          <p:spPr>
            <a:xfrm>
              <a:off x="5882964" y="2264864"/>
              <a:ext cx="1943894" cy="320040"/>
            </a:xfrm>
            <a:prstGeom prst="rect">
              <a:avLst/>
            </a:prstGeom>
            <a:solidFill>
              <a:schemeClr val="accent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61" name="Rectangle 60">
              <a:extLst>
                <a:ext uri="{FF2B5EF4-FFF2-40B4-BE49-F238E27FC236}">
                  <a16:creationId xmlns:a16="http://schemas.microsoft.com/office/drawing/2014/main" id="{B3942193-334E-C948-895E-76C9CF3E84B8}"/>
                </a:ext>
              </a:extLst>
            </p:cNvPr>
            <p:cNvSpPr/>
            <p:nvPr/>
          </p:nvSpPr>
          <p:spPr>
            <a:xfrm>
              <a:off x="3938277" y="2264864"/>
              <a:ext cx="1943894" cy="320040"/>
            </a:xfrm>
            <a:prstGeom prst="rect">
              <a:avLst/>
            </a:prstGeom>
            <a:solidFill>
              <a:schemeClr val="accent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64" name="TextBox 63">
              <a:extLst>
                <a:ext uri="{FF2B5EF4-FFF2-40B4-BE49-F238E27FC236}">
                  <a16:creationId xmlns:a16="http://schemas.microsoft.com/office/drawing/2014/main" id="{D036481A-C105-C34D-BA4C-E71C1E50575E}"/>
                </a:ext>
              </a:extLst>
            </p:cNvPr>
            <p:cNvSpPr txBox="1"/>
            <p:nvPr/>
          </p:nvSpPr>
          <p:spPr>
            <a:xfrm>
              <a:off x="4473834" y="2285270"/>
              <a:ext cx="875561" cy="276999"/>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Q3 XXXX</a:t>
              </a:r>
            </a:p>
          </p:txBody>
        </p:sp>
        <p:sp>
          <p:nvSpPr>
            <p:cNvPr id="65" name="TextBox 64">
              <a:extLst>
                <a:ext uri="{FF2B5EF4-FFF2-40B4-BE49-F238E27FC236}">
                  <a16:creationId xmlns:a16="http://schemas.microsoft.com/office/drawing/2014/main" id="{69600111-C67C-6C4F-9EE2-B9EEE328EBB7}"/>
                </a:ext>
              </a:extLst>
            </p:cNvPr>
            <p:cNvSpPr txBox="1"/>
            <p:nvPr/>
          </p:nvSpPr>
          <p:spPr>
            <a:xfrm>
              <a:off x="6409918" y="2285270"/>
              <a:ext cx="889988" cy="276999"/>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Q4 XXXX</a:t>
              </a:r>
            </a:p>
          </p:txBody>
        </p:sp>
        <p:sp>
          <p:nvSpPr>
            <p:cNvPr id="66" name="TextBox 65">
              <a:extLst>
                <a:ext uri="{FF2B5EF4-FFF2-40B4-BE49-F238E27FC236}">
                  <a16:creationId xmlns:a16="http://schemas.microsoft.com/office/drawing/2014/main" id="{0B98171B-A26A-B34E-BF14-50357B934834}"/>
                </a:ext>
              </a:extLst>
            </p:cNvPr>
            <p:cNvSpPr txBox="1"/>
            <p:nvPr/>
          </p:nvSpPr>
          <p:spPr>
            <a:xfrm>
              <a:off x="8380675" y="2285270"/>
              <a:ext cx="833883" cy="276999"/>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1H XXXY</a:t>
              </a:r>
            </a:p>
          </p:txBody>
        </p:sp>
        <p:sp>
          <p:nvSpPr>
            <p:cNvPr id="67" name="TextBox 66">
              <a:extLst>
                <a:ext uri="{FF2B5EF4-FFF2-40B4-BE49-F238E27FC236}">
                  <a16:creationId xmlns:a16="http://schemas.microsoft.com/office/drawing/2014/main" id="{A32A1493-BA49-DF42-ACF4-B45B542F1B71}"/>
                </a:ext>
              </a:extLst>
            </p:cNvPr>
            <p:cNvSpPr txBox="1"/>
            <p:nvPr/>
          </p:nvSpPr>
          <p:spPr>
            <a:xfrm>
              <a:off x="10308546" y="2285270"/>
              <a:ext cx="864340" cy="276999"/>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2H XXXY</a:t>
              </a:r>
            </a:p>
          </p:txBody>
        </p:sp>
        <p:sp>
          <p:nvSpPr>
            <p:cNvPr id="87" name="Rounded Rectangle 86">
              <a:extLst>
                <a:ext uri="{FF2B5EF4-FFF2-40B4-BE49-F238E27FC236}">
                  <a16:creationId xmlns:a16="http://schemas.microsoft.com/office/drawing/2014/main" id="{335FFFBB-22C5-5C49-926B-733B2564C5EF}"/>
                </a:ext>
              </a:extLst>
            </p:cNvPr>
            <p:cNvSpPr/>
            <p:nvPr/>
          </p:nvSpPr>
          <p:spPr>
            <a:xfrm>
              <a:off x="9309611" y="4558520"/>
              <a:ext cx="2331720" cy="182880"/>
            </a:xfrm>
            <a:prstGeom prst="roundRect">
              <a:avLst>
                <a:gd name="adj" fmla="val 50000"/>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90" name="Rounded Rectangle 89">
              <a:extLst>
                <a:ext uri="{FF2B5EF4-FFF2-40B4-BE49-F238E27FC236}">
                  <a16:creationId xmlns:a16="http://schemas.microsoft.com/office/drawing/2014/main" id="{0B1C6948-B0E5-ED4B-AC86-4E2316827BF0}"/>
                </a:ext>
              </a:extLst>
            </p:cNvPr>
            <p:cNvSpPr/>
            <p:nvPr/>
          </p:nvSpPr>
          <p:spPr>
            <a:xfrm>
              <a:off x="6280886" y="4275505"/>
              <a:ext cx="3899798" cy="182880"/>
            </a:xfrm>
            <a:prstGeom prst="roundRect">
              <a:avLst>
                <a:gd name="adj" fmla="val 50000"/>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93" name="Rounded Rectangle 92">
              <a:extLst>
                <a:ext uri="{FF2B5EF4-FFF2-40B4-BE49-F238E27FC236}">
                  <a16:creationId xmlns:a16="http://schemas.microsoft.com/office/drawing/2014/main" id="{923F7672-1EC6-B246-8208-38C91B15A851}"/>
                </a:ext>
              </a:extLst>
            </p:cNvPr>
            <p:cNvSpPr/>
            <p:nvPr/>
          </p:nvSpPr>
          <p:spPr>
            <a:xfrm>
              <a:off x="4019189" y="3964422"/>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96" name="Rounded Rectangle 95">
              <a:extLst>
                <a:ext uri="{FF2B5EF4-FFF2-40B4-BE49-F238E27FC236}">
                  <a16:creationId xmlns:a16="http://schemas.microsoft.com/office/drawing/2014/main" id="{B2DD11B2-3CCB-A64F-B849-F131296BF74D}"/>
                </a:ext>
              </a:extLst>
            </p:cNvPr>
            <p:cNvSpPr/>
            <p:nvPr/>
          </p:nvSpPr>
          <p:spPr>
            <a:xfrm>
              <a:off x="6617429" y="3964422"/>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99" name="Rounded Rectangle 98">
              <a:extLst>
                <a:ext uri="{FF2B5EF4-FFF2-40B4-BE49-F238E27FC236}">
                  <a16:creationId xmlns:a16="http://schemas.microsoft.com/office/drawing/2014/main" id="{15DDAB46-34DB-D848-956E-117A52D51BEB}"/>
                </a:ext>
              </a:extLst>
            </p:cNvPr>
            <p:cNvSpPr/>
            <p:nvPr/>
          </p:nvSpPr>
          <p:spPr>
            <a:xfrm>
              <a:off x="9194490" y="3964422"/>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2" name="Rounded Rectangle 101">
              <a:extLst>
                <a:ext uri="{FF2B5EF4-FFF2-40B4-BE49-F238E27FC236}">
                  <a16:creationId xmlns:a16="http://schemas.microsoft.com/office/drawing/2014/main" id="{6E424DA3-FDDC-8F43-A641-66F58CF03C30}"/>
                </a:ext>
              </a:extLst>
            </p:cNvPr>
            <p:cNvSpPr/>
            <p:nvPr/>
          </p:nvSpPr>
          <p:spPr>
            <a:xfrm>
              <a:off x="8454919" y="3686332"/>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5" name="Rounded Rectangle 104">
              <a:extLst>
                <a:ext uri="{FF2B5EF4-FFF2-40B4-BE49-F238E27FC236}">
                  <a16:creationId xmlns:a16="http://schemas.microsoft.com/office/drawing/2014/main" id="{5C36B513-636E-4146-BF96-A3B3CAA29547}"/>
                </a:ext>
              </a:extLst>
            </p:cNvPr>
            <p:cNvSpPr/>
            <p:nvPr/>
          </p:nvSpPr>
          <p:spPr>
            <a:xfrm>
              <a:off x="6139855" y="3686332"/>
              <a:ext cx="2229391"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8" name="Rounded Rectangle 107">
              <a:extLst>
                <a:ext uri="{FF2B5EF4-FFF2-40B4-BE49-F238E27FC236}">
                  <a16:creationId xmlns:a16="http://schemas.microsoft.com/office/drawing/2014/main" id="{456561F8-D132-574C-B711-4089783597AE}"/>
                </a:ext>
              </a:extLst>
            </p:cNvPr>
            <p:cNvSpPr/>
            <p:nvPr/>
          </p:nvSpPr>
          <p:spPr>
            <a:xfrm>
              <a:off x="4013666" y="3686332"/>
              <a:ext cx="2057400" cy="182880"/>
            </a:xfrm>
            <a:prstGeom prst="roundRect">
              <a:avLst>
                <a:gd name="adj" fmla="val 50000"/>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14" name="Rounded Rectangle 113">
              <a:extLst>
                <a:ext uri="{FF2B5EF4-FFF2-40B4-BE49-F238E27FC236}">
                  <a16:creationId xmlns:a16="http://schemas.microsoft.com/office/drawing/2014/main" id="{7701D90D-64DD-144B-92F1-2431D3A49C54}"/>
                </a:ext>
              </a:extLst>
            </p:cNvPr>
            <p:cNvSpPr/>
            <p:nvPr/>
          </p:nvSpPr>
          <p:spPr>
            <a:xfrm>
              <a:off x="4013666" y="2780782"/>
              <a:ext cx="2057400"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17" name="Rounded Rectangle 116">
              <a:extLst>
                <a:ext uri="{FF2B5EF4-FFF2-40B4-BE49-F238E27FC236}">
                  <a16:creationId xmlns:a16="http://schemas.microsoft.com/office/drawing/2014/main" id="{6C1F6DCC-1827-7D4E-9ECC-5943B3956859}"/>
                </a:ext>
              </a:extLst>
            </p:cNvPr>
            <p:cNvSpPr/>
            <p:nvPr/>
          </p:nvSpPr>
          <p:spPr>
            <a:xfrm>
              <a:off x="6280886" y="2779872"/>
              <a:ext cx="3899798"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0" name="Rounded Rectangle 119">
              <a:extLst>
                <a:ext uri="{FF2B5EF4-FFF2-40B4-BE49-F238E27FC236}">
                  <a16:creationId xmlns:a16="http://schemas.microsoft.com/office/drawing/2014/main" id="{4FCF3EAE-4938-9246-B5FB-98286078923C}"/>
                </a:ext>
              </a:extLst>
            </p:cNvPr>
            <p:cNvSpPr/>
            <p:nvPr/>
          </p:nvSpPr>
          <p:spPr>
            <a:xfrm>
              <a:off x="4019189" y="3039989"/>
              <a:ext cx="2229391"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3" name="Rounded Rectangle 122">
              <a:extLst>
                <a:ext uri="{FF2B5EF4-FFF2-40B4-BE49-F238E27FC236}">
                  <a16:creationId xmlns:a16="http://schemas.microsoft.com/office/drawing/2014/main" id="{1398DAEF-5ECA-F543-98FE-3D65C98C76EB}"/>
                </a:ext>
              </a:extLst>
            </p:cNvPr>
            <p:cNvSpPr/>
            <p:nvPr/>
          </p:nvSpPr>
          <p:spPr>
            <a:xfrm>
              <a:off x="6617429" y="3039989"/>
              <a:ext cx="2229391"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6" name="Rounded Rectangle 125">
              <a:extLst>
                <a:ext uri="{FF2B5EF4-FFF2-40B4-BE49-F238E27FC236}">
                  <a16:creationId xmlns:a16="http://schemas.microsoft.com/office/drawing/2014/main" id="{0015C36D-91FE-BF47-BA99-BFD14F901DD1}"/>
                </a:ext>
              </a:extLst>
            </p:cNvPr>
            <p:cNvSpPr/>
            <p:nvPr/>
          </p:nvSpPr>
          <p:spPr>
            <a:xfrm>
              <a:off x="9194490" y="3039989"/>
              <a:ext cx="2229391"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9" name="Rounded Rectangle 128">
              <a:extLst>
                <a:ext uri="{FF2B5EF4-FFF2-40B4-BE49-F238E27FC236}">
                  <a16:creationId xmlns:a16="http://schemas.microsoft.com/office/drawing/2014/main" id="{9B712EE8-1096-CE4A-B6A8-581E53A72307}"/>
                </a:ext>
              </a:extLst>
            </p:cNvPr>
            <p:cNvSpPr/>
            <p:nvPr/>
          </p:nvSpPr>
          <p:spPr>
            <a:xfrm>
              <a:off x="5475121" y="3325983"/>
              <a:ext cx="2057400"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32" name="Rounded Rectangle 131">
              <a:extLst>
                <a:ext uri="{FF2B5EF4-FFF2-40B4-BE49-F238E27FC236}">
                  <a16:creationId xmlns:a16="http://schemas.microsoft.com/office/drawing/2014/main" id="{53A65453-BD3C-B14F-AD58-C5BAC068F0B0}"/>
                </a:ext>
              </a:extLst>
            </p:cNvPr>
            <p:cNvSpPr/>
            <p:nvPr/>
          </p:nvSpPr>
          <p:spPr>
            <a:xfrm>
              <a:off x="7742341" y="3325073"/>
              <a:ext cx="3899798" cy="182880"/>
            </a:xfrm>
            <a:prstGeom prst="roundRect">
              <a:avLst>
                <a:gd name="adj" fmla="val 50000"/>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cxnSp>
          <p:nvCxnSpPr>
            <p:cNvPr id="104" name="Straight Connector 103">
              <a:extLst>
                <a:ext uri="{FF2B5EF4-FFF2-40B4-BE49-F238E27FC236}">
                  <a16:creationId xmlns:a16="http://schemas.microsoft.com/office/drawing/2014/main" id="{C5F56623-907B-4A9F-BA77-0D029F9B1E6D}"/>
                </a:ext>
              </a:extLst>
            </p:cNvPr>
            <p:cNvCxnSpPr/>
            <p:nvPr/>
          </p:nvCxnSpPr>
          <p:spPr>
            <a:xfrm flipH="1">
              <a:off x="5819606" y="2425208"/>
              <a:ext cx="6350" cy="2504283"/>
            </a:xfrm>
            <a:prstGeom prst="line">
              <a:avLst/>
            </a:prstGeom>
            <a:ln w="762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D38476B-BC24-41C5-AD9E-19A22FB5C770}"/>
                </a:ext>
              </a:extLst>
            </p:cNvPr>
            <p:cNvCxnSpPr/>
            <p:nvPr/>
          </p:nvCxnSpPr>
          <p:spPr>
            <a:xfrm flipH="1">
              <a:off x="7815793" y="2377267"/>
              <a:ext cx="6350" cy="2504283"/>
            </a:xfrm>
            <a:prstGeom prst="line">
              <a:avLst/>
            </a:prstGeom>
            <a:ln w="762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B4865C8-AEEA-4DF9-8A89-A33795D14F60}"/>
              </a:ext>
            </a:extLst>
          </p:cNvPr>
          <p:cNvSpPr txBox="1"/>
          <p:nvPr/>
        </p:nvSpPr>
        <p:spPr>
          <a:xfrm>
            <a:off x="6766808" y="5457320"/>
            <a:ext cx="2549313" cy="1015663"/>
          </a:xfrm>
          <a:prstGeom prst="wedgeRectCallout">
            <a:avLst>
              <a:gd name="adj1" fmla="val 6802"/>
              <a:gd name="adj2" fmla="val -118343"/>
            </a:avLst>
          </a:prstGeom>
          <a:solidFill>
            <a:schemeClr val="bg1">
              <a:lumMod val="95000"/>
            </a:schemeClr>
          </a:solidFill>
          <a:ln>
            <a:solidFill>
              <a:schemeClr val="tx1">
                <a:lumMod val="40000"/>
                <a:lumOff val="60000"/>
              </a:schemeClr>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Milestone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These are points in the timeline when established sets of artifacts are complete. This is a critical tool in the alignment of products in each family.</a:t>
            </a:r>
            <a:endParaRPr kumimoji="0" lang="en-US" sz="1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endParaRPr>
          </a:p>
        </p:txBody>
      </p:sp>
      <p:sp>
        <p:nvSpPr>
          <p:cNvPr id="8" name="TextBox 7">
            <a:extLst>
              <a:ext uri="{FF2B5EF4-FFF2-40B4-BE49-F238E27FC236}">
                <a16:creationId xmlns:a16="http://schemas.microsoft.com/office/drawing/2014/main" id="{6AE8F703-1181-4F8A-B052-D0BA003A8BF9}"/>
              </a:ext>
            </a:extLst>
          </p:cNvPr>
          <p:cNvSpPr txBox="1"/>
          <p:nvPr/>
        </p:nvSpPr>
        <p:spPr>
          <a:xfrm>
            <a:off x="9250854" y="1378699"/>
            <a:ext cx="2034659" cy="830997"/>
          </a:xfrm>
          <a:prstGeom prst="wedgeRectCallout">
            <a:avLst>
              <a:gd name="adj1" fmla="val 381"/>
              <a:gd name="adj2" fmla="val 114908"/>
            </a:avLst>
          </a:prstGeom>
          <a:solidFill>
            <a:schemeClr val="bg1">
              <a:lumMod val="95000"/>
            </a:schemeClr>
          </a:solidFill>
          <a:ln>
            <a:solidFill>
              <a:schemeClr val="tx1">
                <a:lumMod val="40000"/>
                <a:lumOff val="60000"/>
              </a:schemeClr>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Time Horizon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This </a:t>
            </a:r>
            <a:r>
              <a:rPr lang="en-CA" sz="1200" dirty="0">
                <a:solidFill>
                  <a:srgbClr val="494949"/>
                </a:solidFill>
                <a:latin typeface="Roboto Condensed Light" panose="020B0604020202020204" charset="0"/>
                <a:ea typeface="Roboto Condensed Light" panose="020B0604020202020204" charset="0"/>
              </a:rPr>
              <a:t>shows s</a:t>
            </a:r>
            <a:r>
              <a:rPr kumimoji="0" lang="en-CA"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separate periods within the projected timeline, covered by the roadmap.</a:t>
            </a:r>
            <a:endParaRPr kumimoji="0" lang="en-US" sz="1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endParaRPr>
          </a:p>
        </p:txBody>
      </p:sp>
      <p:sp>
        <p:nvSpPr>
          <p:cNvPr id="9" name="TextBox 8">
            <a:extLst>
              <a:ext uri="{FF2B5EF4-FFF2-40B4-BE49-F238E27FC236}">
                <a16:creationId xmlns:a16="http://schemas.microsoft.com/office/drawing/2014/main" id="{A77D76C0-F5BE-4AC2-BCBE-7730D89F6C9D}"/>
              </a:ext>
            </a:extLst>
          </p:cNvPr>
          <p:cNvSpPr txBox="1"/>
          <p:nvPr/>
        </p:nvSpPr>
        <p:spPr>
          <a:xfrm>
            <a:off x="354106" y="2482080"/>
            <a:ext cx="2034659" cy="1200329"/>
          </a:xfrm>
          <a:prstGeom prst="wedgeRectCallout">
            <a:avLst>
              <a:gd name="adj1" fmla="val 66537"/>
              <a:gd name="adj2" fmla="val 54811"/>
            </a:avLst>
          </a:prstGeom>
          <a:solidFill>
            <a:schemeClr val="bg1">
              <a:lumMod val="95000"/>
            </a:schemeClr>
          </a:solidFill>
          <a:ln>
            <a:solidFill>
              <a:schemeClr val="tx1">
                <a:lumMod val="40000"/>
                <a:lumOff val="60000"/>
              </a:schemeClr>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Group/Category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Groups are collections of artifacts. In a product family context, these are usually </a:t>
            </a:r>
            <a:r>
              <a:rPr kumimoji="0" lang="en-US" sz="12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product family goals,</a:t>
            </a: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 </a:t>
            </a:r>
            <a:r>
              <a:rPr kumimoji="0" lang="en-US" sz="12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value streams, </a:t>
            </a: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or </a:t>
            </a:r>
            <a:r>
              <a:rPr kumimoji="0" lang="en-US" sz="12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products.</a:t>
            </a:r>
          </a:p>
        </p:txBody>
      </p:sp>
      <p:sp>
        <p:nvSpPr>
          <p:cNvPr id="36" name="TextBox 35">
            <a:extLst>
              <a:ext uri="{FF2B5EF4-FFF2-40B4-BE49-F238E27FC236}">
                <a16:creationId xmlns:a16="http://schemas.microsoft.com/office/drawing/2014/main" id="{EAD2BACD-C4E7-4AF3-9D34-C1E3D444EBA7}"/>
              </a:ext>
            </a:extLst>
          </p:cNvPr>
          <p:cNvSpPr txBox="1"/>
          <p:nvPr/>
        </p:nvSpPr>
        <p:spPr>
          <a:xfrm>
            <a:off x="1109689" y="5272525"/>
            <a:ext cx="4215613" cy="830997"/>
          </a:xfrm>
          <a:prstGeom prst="wedgeRectCallout">
            <a:avLst>
              <a:gd name="adj1" fmla="val 47352"/>
              <a:gd name="adj2" fmla="val -158753"/>
            </a:avLst>
          </a:prstGeom>
          <a:solidFill>
            <a:schemeClr val="bg1">
              <a:lumMod val="95000"/>
            </a:schemeClr>
          </a:solidFill>
          <a:ln>
            <a:solidFill>
              <a:schemeClr val="tx1">
                <a:lumMod val="40000"/>
                <a:lumOff val="60000"/>
              </a:schemeClr>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Artifact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An artifact is one of many kinds of tangible byproducts produced during the delivery of products. For a product family, the artifacts represented are </a:t>
            </a:r>
            <a:r>
              <a:rPr kumimoji="0" lang="en-US" sz="12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capabilities</a:t>
            </a: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 or </a:t>
            </a:r>
            <a:r>
              <a:rPr kumimoji="0" lang="en-US" sz="1200" b="1"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value streams.</a:t>
            </a:r>
          </a:p>
        </p:txBody>
      </p:sp>
    </p:spTree>
    <p:extLst>
      <p:ext uri="{BB962C8B-B14F-4D97-AF65-F5344CB8AC3E}">
        <p14:creationId xmlns:p14="http://schemas.microsoft.com/office/powerpoint/2010/main" val="3611647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553679CD-34B8-4DC7-A8FA-79CF3352C745}"/>
              </a:ext>
            </a:extLst>
          </p:cNvPr>
          <p:cNvSpPr/>
          <p:nvPr/>
        </p:nvSpPr>
        <p:spPr>
          <a:xfrm>
            <a:off x="6450455" y="2847717"/>
            <a:ext cx="5647436" cy="3487498"/>
          </a:xfrm>
          <a:prstGeom prst="rect">
            <a:avLst/>
          </a:prstGeom>
          <a:solidFill>
            <a:schemeClr val="tx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8" name="Rectangle 17">
            <a:extLst>
              <a:ext uri="{FF2B5EF4-FFF2-40B4-BE49-F238E27FC236}">
                <a16:creationId xmlns:a16="http://schemas.microsoft.com/office/drawing/2014/main" id="{6D721B1A-0A9E-4E26-9B42-FE0D26113EB7}"/>
              </a:ext>
            </a:extLst>
          </p:cNvPr>
          <p:cNvSpPr/>
          <p:nvPr/>
        </p:nvSpPr>
        <p:spPr>
          <a:xfrm>
            <a:off x="72127" y="2695316"/>
            <a:ext cx="5573290" cy="3487498"/>
          </a:xfrm>
          <a:prstGeom prst="rect">
            <a:avLst/>
          </a:prstGeom>
          <a:solidFill>
            <a:schemeClr val="tx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68" name="Title 67">
            <a:extLst>
              <a:ext uri="{FF2B5EF4-FFF2-40B4-BE49-F238E27FC236}">
                <a16:creationId xmlns:a16="http://schemas.microsoft.com/office/drawing/2014/main" id="{D24C5B13-C0C2-4B4A-9ADB-AEA42D7ACAAD}"/>
              </a:ext>
            </a:extLst>
          </p:cNvPr>
          <p:cNvSpPr>
            <a:spLocks noGrp="1"/>
          </p:cNvSpPr>
          <p:nvPr>
            <p:ph type="title"/>
          </p:nvPr>
        </p:nvSpPr>
        <p:spPr/>
        <p:txBody>
          <a:bodyPr/>
          <a:lstStyle/>
          <a:p>
            <a:r>
              <a:rPr lang="en-US" dirty="0"/>
              <a:t>Connecting your product family roadmaps to product roadmaps</a:t>
            </a:r>
            <a:endParaRPr lang="en-CA" dirty="0"/>
          </a:p>
        </p:txBody>
      </p:sp>
      <p:sp>
        <p:nvSpPr>
          <p:cNvPr id="6" name="Text Placeholder 5">
            <a:extLst>
              <a:ext uri="{FF2B5EF4-FFF2-40B4-BE49-F238E27FC236}">
                <a16:creationId xmlns:a16="http://schemas.microsoft.com/office/drawing/2014/main" id="{03CFF49A-F0E4-4977-8CA0-3FCD247B2C0F}"/>
              </a:ext>
            </a:extLst>
          </p:cNvPr>
          <p:cNvSpPr>
            <a:spLocks noGrp="1"/>
          </p:cNvSpPr>
          <p:nvPr>
            <p:ph type="body" sz="quarter" idx="11"/>
          </p:nvPr>
        </p:nvSpPr>
        <p:spPr/>
        <p:txBody>
          <a:bodyPr/>
          <a:lstStyle/>
          <a:p>
            <a:r>
              <a:rPr lang="en-US" sz="1600" dirty="0"/>
              <a:t>Your product and product family roadmaps should be connected at an artifact level that is common between both. Typically this is done with capabilities, but it can be done at a more granular level if an understanding of capabilities isn’t available.</a:t>
            </a:r>
          </a:p>
        </p:txBody>
      </p:sp>
      <p:sp>
        <p:nvSpPr>
          <p:cNvPr id="38" name="Rectangle 37">
            <a:extLst>
              <a:ext uri="{FF2B5EF4-FFF2-40B4-BE49-F238E27FC236}">
                <a16:creationId xmlns:a16="http://schemas.microsoft.com/office/drawing/2014/main" id="{C960D8CB-10F2-45E1-8E63-FDEC4C863863}"/>
              </a:ext>
            </a:extLst>
          </p:cNvPr>
          <p:cNvSpPr/>
          <p:nvPr/>
        </p:nvSpPr>
        <p:spPr>
          <a:xfrm>
            <a:off x="1552346" y="5113408"/>
            <a:ext cx="3988253" cy="515638"/>
          </a:xfrm>
          <a:prstGeom prst="rect">
            <a:avLst/>
          </a:prstGeom>
          <a:solidFill>
            <a:srgbClr val="2576B7">
              <a:lumMod val="20000"/>
              <a:lumOff val="80000"/>
            </a:srgbClr>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39" name="Rectangle 38">
            <a:extLst>
              <a:ext uri="{FF2B5EF4-FFF2-40B4-BE49-F238E27FC236}">
                <a16:creationId xmlns:a16="http://schemas.microsoft.com/office/drawing/2014/main" id="{ABB5FB8D-6B21-4081-BB42-6D16C2A905BD}"/>
              </a:ext>
            </a:extLst>
          </p:cNvPr>
          <p:cNvSpPr/>
          <p:nvPr/>
        </p:nvSpPr>
        <p:spPr>
          <a:xfrm>
            <a:off x="1552346" y="4517143"/>
            <a:ext cx="3988253" cy="566645"/>
          </a:xfrm>
          <a:prstGeom prst="rect">
            <a:avLst/>
          </a:prstGeom>
          <a:solidFill>
            <a:srgbClr val="B3242E">
              <a:lumMod val="20000"/>
              <a:lumOff val="80000"/>
            </a:srgbClr>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0" name="Rectangle 39">
            <a:extLst>
              <a:ext uri="{FF2B5EF4-FFF2-40B4-BE49-F238E27FC236}">
                <a16:creationId xmlns:a16="http://schemas.microsoft.com/office/drawing/2014/main" id="{B79D996F-4D53-4A84-80F2-C9212D5D6229}"/>
              </a:ext>
            </a:extLst>
          </p:cNvPr>
          <p:cNvSpPr/>
          <p:nvPr/>
        </p:nvSpPr>
        <p:spPr>
          <a:xfrm>
            <a:off x="1552346" y="3651385"/>
            <a:ext cx="3988253" cy="836549"/>
          </a:xfrm>
          <a:prstGeom prst="rect">
            <a:avLst/>
          </a:prstGeom>
          <a:solidFill>
            <a:srgbClr val="289D48">
              <a:lumMod val="20000"/>
              <a:lumOff val="80000"/>
            </a:srgbClr>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1" name="Rectangle 40">
            <a:extLst>
              <a:ext uri="{FF2B5EF4-FFF2-40B4-BE49-F238E27FC236}">
                <a16:creationId xmlns:a16="http://schemas.microsoft.com/office/drawing/2014/main" id="{A06A1296-0935-4941-970C-CACCF72FAFB8}"/>
              </a:ext>
            </a:extLst>
          </p:cNvPr>
          <p:cNvSpPr/>
          <p:nvPr/>
        </p:nvSpPr>
        <p:spPr>
          <a:xfrm>
            <a:off x="146273" y="5106424"/>
            <a:ext cx="1406072" cy="521876"/>
          </a:xfrm>
          <a:prstGeom prst="rect">
            <a:avLst/>
          </a:prstGeom>
          <a:solidFill>
            <a:srgbClr val="2576B7"/>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Goal 3</a:t>
            </a:r>
          </a:p>
        </p:txBody>
      </p:sp>
      <p:sp>
        <p:nvSpPr>
          <p:cNvPr id="42" name="Rectangle 41">
            <a:extLst>
              <a:ext uri="{FF2B5EF4-FFF2-40B4-BE49-F238E27FC236}">
                <a16:creationId xmlns:a16="http://schemas.microsoft.com/office/drawing/2014/main" id="{08084255-DCA7-45BB-B9A0-CAD98F0C0A92}"/>
              </a:ext>
            </a:extLst>
          </p:cNvPr>
          <p:cNvSpPr/>
          <p:nvPr/>
        </p:nvSpPr>
        <p:spPr>
          <a:xfrm>
            <a:off x="146273" y="4516252"/>
            <a:ext cx="1406072" cy="551460"/>
          </a:xfrm>
          <a:prstGeom prst="rect">
            <a:avLst/>
          </a:prstGeom>
          <a:solidFill>
            <a:srgbClr val="B3242E"/>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Goal 2</a:t>
            </a:r>
          </a:p>
        </p:txBody>
      </p:sp>
      <p:sp>
        <p:nvSpPr>
          <p:cNvPr id="43" name="Rectangle 42">
            <a:extLst>
              <a:ext uri="{FF2B5EF4-FFF2-40B4-BE49-F238E27FC236}">
                <a16:creationId xmlns:a16="http://schemas.microsoft.com/office/drawing/2014/main" id="{E9F17B79-F7C5-4FBA-B821-34C7C3AB664E}"/>
              </a:ext>
            </a:extLst>
          </p:cNvPr>
          <p:cNvSpPr/>
          <p:nvPr/>
        </p:nvSpPr>
        <p:spPr>
          <a:xfrm>
            <a:off x="146273" y="3651929"/>
            <a:ext cx="1406072" cy="835113"/>
          </a:xfrm>
          <a:prstGeom prst="rect">
            <a:avLst/>
          </a:prstGeom>
          <a:solidFill>
            <a:srgbClr val="289D48"/>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Goal 1</a:t>
            </a:r>
          </a:p>
        </p:txBody>
      </p:sp>
      <p:grpSp>
        <p:nvGrpSpPr>
          <p:cNvPr id="21" name="Group 20">
            <a:extLst>
              <a:ext uri="{FF2B5EF4-FFF2-40B4-BE49-F238E27FC236}">
                <a16:creationId xmlns:a16="http://schemas.microsoft.com/office/drawing/2014/main" id="{2F6CAE91-ED15-4A56-914F-F53CB4942734}"/>
              </a:ext>
            </a:extLst>
          </p:cNvPr>
          <p:cNvGrpSpPr/>
          <p:nvPr/>
        </p:nvGrpSpPr>
        <p:grpSpPr>
          <a:xfrm>
            <a:off x="1552345" y="3311514"/>
            <a:ext cx="3988253" cy="320040"/>
            <a:chOff x="1563707" y="2374996"/>
            <a:chExt cx="3888581" cy="320040"/>
          </a:xfrm>
        </p:grpSpPr>
        <p:sp>
          <p:nvSpPr>
            <p:cNvPr id="45" name="Rectangle 44">
              <a:extLst>
                <a:ext uri="{FF2B5EF4-FFF2-40B4-BE49-F238E27FC236}">
                  <a16:creationId xmlns:a16="http://schemas.microsoft.com/office/drawing/2014/main" id="{BDC8D04C-A639-4533-9A7A-E8D241433EAC}"/>
                </a:ext>
              </a:extLst>
            </p:cNvPr>
            <p:cNvSpPr/>
            <p:nvPr/>
          </p:nvSpPr>
          <p:spPr>
            <a:xfrm>
              <a:off x="3508394" y="2374996"/>
              <a:ext cx="1943894" cy="320040"/>
            </a:xfrm>
            <a:prstGeom prst="rect">
              <a:avLst/>
            </a:prstGeom>
            <a:solidFill>
              <a:srgbClr val="5E3391"/>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6" name="Rectangle 45">
              <a:extLst>
                <a:ext uri="{FF2B5EF4-FFF2-40B4-BE49-F238E27FC236}">
                  <a16:creationId xmlns:a16="http://schemas.microsoft.com/office/drawing/2014/main" id="{192EEC25-57E9-43AA-8557-4F827A782FF3}"/>
                </a:ext>
              </a:extLst>
            </p:cNvPr>
            <p:cNvSpPr/>
            <p:nvPr/>
          </p:nvSpPr>
          <p:spPr>
            <a:xfrm>
              <a:off x="1563707" y="2374996"/>
              <a:ext cx="1943894" cy="320040"/>
            </a:xfrm>
            <a:prstGeom prst="rect">
              <a:avLst/>
            </a:prstGeom>
            <a:solidFill>
              <a:srgbClr val="2576B7"/>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7" name="TextBox 46">
              <a:extLst>
                <a:ext uri="{FF2B5EF4-FFF2-40B4-BE49-F238E27FC236}">
                  <a16:creationId xmlns:a16="http://schemas.microsoft.com/office/drawing/2014/main" id="{4A844D2A-1276-46E5-A14C-3CE5A633E87A}"/>
                </a:ext>
              </a:extLst>
            </p:cNvPr>
            <p:cNvSpPr txBox="1"/>
            <p:nvPr/>
          </p:nvSpPr>
          <p:spPr>
            <a:xfrm>
              <a:off x="2350133" y="2395402"/>
              <a:ext cx="373820" cy="276999"/>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Q1	</a:t>
              </a:r>
            </a:p>
          </p:txBody>
        </p:sp>
        <p:sp>
          <p:nvSpPr>
            <p:cNvPr id="48" name="TextBox 47">
              <a:extLst>
                <a:ext uri="{FF2B5EF4-FFF2-40B4-BE49-F238E27FC236}">
                  <a16:creationId xmlns:a16="http://schemas.microsoft.com/office/drawing/2014/main" id="{50C28198-0FA0-4FF8-9FBB-E7FB172A1E4D}"/>
                </a:ext>
              </a:extLst>
            </p:cNvPr>
            <p:cNvSpPr txBox="1"/>
            <p:nvPr/>
          </p:nvSpPr>
          <p:spPr>
            <a:xfrm>
              <a:off x="4278202" y="2395402"/>
              <a:ext cx="404278" cy="276999"/>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Q2</a:t>
              </a:r>
            </a:p>
          </p:txBody>
        </p:sp>
      </p:grpSp>
      <p:sp>
        <p:nvSpPr>
          <p:cNvPr id="52" name="Rounded Rectangle 89">
            <a:extLst>
              <a:ext uri="{FF2B5EF4-FFF2-40B4-BE49-F238E27FC236}">
                <a16:creationId xmlns:a16="http://schemas.microsoft.com/office/drawing/2014/main" id="{008063AE-9661-42CA-95D9-70D32E0C5E0C}"/>
              </a:ext>
            </a:extLst>
          </p:cNvPr>
          <p:cNvSpPr/>
          <p:nvPr/>
        </p:nvSpPr>
        <p:spPr>
          <a:xfrm>
            <a:off x="3894954" y="5150451"/>
            <a:ext cx="1511142" cy="194022"/>
          </a:xfrm>
          <a:prstGeom prst="roundRect">
            <a:avLst>
              <a:gd name="adj" fmla="val 50000"/>
            </a:avLst>
          </a:prstGeom>
          <a:solidFill>
            <a:srgbClr val="2576B7"/>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Family Capability</a:t>
            </a:r>
          </a:p>
        </p:txBody>
      </p:sp>
      <p:sp>
        <p:nvSpPr>
          <p:cNvPr id="53" name="Rounded Rectangle 92">
            <a:extLst>
              <a:ext uri="{FF2B5EF4-FFF2-40B4-BE49-F238E27FC236}">
                <a16:creationId xmlns:a16="http://schemas.microsoft.com/office/drawing/2014/main" id="{9CD88D9D-E4CF-4778-A35B-929C0347FE6F}"/>
              </a:ext>
            </a:extLst>
          </p:cNvPr>
          <p:cNvSpPr/>
          <p:nvPr/>
        </p:nvSpPr>
        <p:spPr>
          <a:xfrm>
            <a:off x="1633257" y="4839368"/>
            <a:ext cx="2229391" cy="182880"/>
          </a:xfrm>
          <a:prstGeom prst="roundRect">
            <a:avLst>
              <a:gd name="adj" fmla="val 50000"/>
            </a:avLst>
          </a:prstGeom>
          <a:solidFill>
            <a:srgbClr val="B3242E"/>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Epic</a:t>
            </a:r>
          </a:p>
        </p:txBody>
      </p:sp>
      <p:sp>
        <p:nvSpPr>
          <p:cNvPr id="54" name="Rounded Rectangle 95">
            <a:extLst>
              <a:ext uri="{FF2B5EF4-FFF2-40B4-BE49-F238E27FC236}">
                <a16:creationId xmlns:a16="http://schemas.microsoft.com/office/drawing/2014/main" id="{F7CF2C2D-0AA5-41D7-A75B-1E6C36363535}"/>
              </a:ext>
            </a:extLst>
          </p:cNvPr>
          <p:cNvSpPr/>
          <p:nvPr/>
        </p:nvSpPr>
        <p:spPr>
          <a:xfrm>
            <a:off x="4231498" y="4839367"/>
            <a:ext cx="1204714" cy="182881"/>
          </a:xfrm>
          <a:prstGeom prst="roundRect">
            <a:avLst>
              <a:gd name="adj" fmla="val 50000"/>
            </a:avLst>
          </a:prstGeom>
          <a:solidFill>
            <a:srgbClr val="B3242E"/>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Family Capability</a:t>
            </a:r>
          </a:p>
        </p:txBody>
      </p:sp>
      <p:sp>
        <p:nvSpPr>
          <p:cNvPr id="57" name="Rounded Rectangle 104">
            <a:extLst>
              <a:ext uri="{FF2B5EF4-FFF2-40B4-BE49-F238E27FC236}">
                <a16:creationId xmlns:a16="http://schemas.microsoft.com/office/drawing/2014/main" id="{69AFF2DC-B4F3-4D8A-9596-437B633E7C4E}"/>
              </a:ext>
            </a:extLst>
          </p:cNvPr>
          <p:cNvSpPr/>
          <p:nvPr/>
        </p:nvSpPr>
        <p:spPr>
          <a:xfrm>
            <a:off x="3753923" y="4561277"/>
            <a:ext cx="1652173" cy="182881"/>
          </a:xfrm>
          <a:prstGeom prst="roundRect">
            <a:avLst>
              <a:gd name="adj" fmla="val 50000"/>
            </a:avLst>
          </a:prstGeom>
          <a:solidFill>
            <a:srgbClr val="B3242E"/>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Epic</a:t>
            </a:r>
          </a:p>
        </p:txBody>
      </p:sp>
      <p:sp>
        <p:nvSpPr>
          <p:cNvPr id="58" name="Rounded Rectangle 107">
            <a:extLst>
              <a:ext uri="{FF2B5EF4-FFF2-40B4-BE49-F238E27FC236}">
                <a16:creationId xmlns:a16="http://schemas.microsoft.com/office/drawing/2014/main" id="{101CB1A5-2720-46C8-910A-8F7BD165AEB3}"/>
              </a:ext>
            </a:extLst>
          </p:cNvPr>
          <p:cNvSpPr/>
          <p:nvPr/>
        </p:nvSpPr>
        <p:spPr>
          <a:xfrm>
            <a:off x="1627734" y="4561278"/>
            <a:ext cx="2057400" cy="182880"/>
          </a:xfrm>
          <a:prstGeom prst="roundRect">
            <a:avLst>
              <a:gd name="adj" fmla="val 50000"/>
            </a:avLst>
          </a:prstGeom>
          <a:solidFill>
            <a:srgbClr val="B3242E"/>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Family Capability</a:t>
            </a:r>
          </a:p>
        </p:txBody>
      </p:sp>
      <p:sp>
        <p:nvSpPr>
          <p:cNvPr id="59" name="Rounded Rectangle 113">
            <a:extLst>
              <a:ext uri="{FF2B5EF4-FFF2-40B4-BE49-F238E27FC236}">
                <a16:creationId xmlns:a16="http://schemas.microsoft.com/office/drawing/2014/main" id="{74C79F87-6E65-424F-9683-03F72E9647E3}"/>
              </a:ext>
            </a:extLst>
          </p:cNvPr>
          <p:cNvSpPr/>
          <p:nvPr/>
        </p:nvSpPr>
        <p:spPr>
          <a:xfrm>
            <a:off x="1627734" y="3712878"/>
            <a:ext cx="2057400"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Family Capability</a:t>
            </a:r>
          </a:p>
        </p:txBody>
      </p:sp>
      <p:sp>
        <p:nvSpPr>
          <p:cNvPr id="60" name="Rounded Rectangle 116">
            <a:extLst>
              <a:ext uri="{FF2B5EF4-FFF2-40B4-BE49-F238E27FC236}">
                <a16:creationId xmlns:a16="http://schemas.microsoft.com/office/drawing/2014/main" id="{EC5FAB02-17CA-4B7E-AEEA-95E47B6BD1EF}"/>
              </a:ext>
            </a:extLst>
          </p:cNvPr>
          <p:cNvSpPr/>
          <p:nvPr/>
        </p:nvSpPr>
        <p:spPr>
          <a:xfrm>
            <a:off x="3894954" y="3711968"/>
            <a:ext cx="1534907"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Theme</a:t>
            </a:r>
          </a:p>
        </p:txBody>
      </p:sp>
      <p:sp>
        <p:nvSpPr>
          <p:cNvPr id="61" name="Rounded Rectangle 119">
            <a:extLst>
              <a:ext uri="{FF2B5EF4-FFF2-40B4-BE49-F238E27FC236}">
                <a16:creationId xmlns:a16="http://schemas.microsoft.com/office/drawing/2014/main" id="{792ABB33-ADFA-429F-BBE9-8DAF8B11CF65}"/>
              </a:ext>
            </a:extLst>
          </p:cNvPr>
          <p:cNvSpPr/>
          <p:nvPr/>
        </p:nvSpPr>
        <p:spPr>
          <a:xfrm>
            <a:off x="1633257" y="3972085"/>
            <a:ext cx="2229391"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Theme</a:t>
            </a:r>
          </a:p>
        </p:txBody>
      </p:sp>
      <p:sp>
        <p:nvSpPr>
          <p:cNvPr id="62" name="Rounded Rectangle 122">
            <a:extLst>
              <a:ext uri="{FF2B5EF4-FFF2-40B4-BE49-F238E27FC236}">
                <a16:creationId xmlns:a16="http://schemas.microsoft.com/office/drawing/2014/main" id="{39625CA9-710F-48BD-96EE-4C635FD47797}"/>
              </a:ext>
            </a:extLst>
          </p:cNvPr>
          <p:cNvSpPr/>
          <p:nvPr/>
        </p:nvSpPr>
        <p:spPr>
          <a:xfrm>
            <a:off x="4231498" y="3972085"/>
            <a:ext cx="1309102"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Family Capability</a:t>
            </a:r>
          </a:p>
        </p:txBody>
      </p:sp>
      <p:sp>
        <p:nvSpPr>
          <p:cNvPr id="64" name="Rounded Rectangle 128">
            <a:extLst>
              <a:ext uri="{FF2B5EF4-FFF2-40B4-BE49-F238E27FC236}">
                <a16:creationId xmlns:a16="http://schemas.microsoft.com/office/drawing/2014/main" id="{429F4B8C-1FC7-4BFF-BAFE-795E40B55992}"/>
              </a:ext>
            </a:extLst>
          </p:cNvPr>
          <p:cNvSpPr/>
          <p:nvPr/>
        </p:nvSpPr>
        <p:spPr>
          <a:xfrm>
            <a:off x="3089189" y="4258079"/>
            <a:ext cx="2057400"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Family Capability</a:t>
            </a:r>
          </a:p>
        </p:txBody>
      </p:sp>
      <p:sp>
        <p:nvSpPr>
          <p:cNvPr id="73" name="Rounded Rectangle 89">
            <a:extLst>
              <a:ext uri="{FF2B5EF4-FFF2-40B4-BE49-F238E27FC236}">
                <a16:creationId xmlns:a16="http://schemas.microsoft.com/office/drawing/2014/main" id="{A763BF8C-B4BB-4087-8550-A0F0F927B856}"/>
              </a:ext>
            </a:extLst>
          </p:cNvPr>
          <p:cNvSpPr/>
          <p:nvPr/>
        </p:nvSpPr>
        <p:spPr>
          <a:xfrm>
            <a:off x="2740668" y="5367109"/>
            <a:ext cx="1511142" cy="194022"/>
          </a:xfrm>
          <a:prstGeom prst="roundRect">
            <a:avLst>
              <a:gd name="adj" fmla="val 50000"/>
            </a:avLst>
          </a:prstGeom>
          <a:solidFill>
            <a:srgbClr val="2576B7"/>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Family Capability</a:t>
            </a:r>
          </a:p>
        </p:txBody>
      </p:sp>
      <p:sp>
        <p:nvSpPr>
          <p:cNvPr id="95" name="Rectangle 94">
            <a:extLst>
              <a:ext uri="{FF2B5EF4-FFF2-40B4-BE49-F238E27FC236}">
                <a16:creationId xmlns:a16="http://schemas.microsoft.com/office/drawing/2014/main" id="{8A96C8C6-2A67-4606-9F39-A17320A6FC6E}"/>
              </a:ext>
            </a:extLst>
          </p:cNvPr>
          <p:cNvSpPr/>
          <p:nvPr/>
        </p:nvSpPr>
        <p:spPr>
          <a:xfrm>
            <a:off x="840397" y="2645523"/>
            <a:ext cx="4586512" cy="646331"/>
          </a:xfrm>
          <a:prstGeom prst="rect">
            <a:avLst/>
          </a:prstGeom>
          <a:noFill/>
        </p:spPr>
        <p:txBody>
          <a:bodyPr wrap="none" lIns="91440" tIns="45720" rIns="91440" bIns="4572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2576B7"/>
                </a:solidFill>
                <a:effectLst>
                  <a:outerShdw blurRad="38100" dist="25400" dir="5400000" algn="ctr" rotWithShape="0">
                    <a:srgbClr val="6E747A">
                      <a:alpha val="43000"/>
                    </a:srgbClr>
                  </a:outerShdw>
                </a:effectLst>
                <a:uLnTx/>
                <a:uFillTx/>
                <a:latin typeface="Roboto Condensed Light" panose="02000000000000000000" pitchFamily="2" charset="0"/>
                <a:ea typeface="+mn-ea"/>
                <a:cs typeface="+mn-cs"/>
              </a:rPr>
              <a:t>Product Family Roadmap</a:t>
            </a:r>
          </a:p>
        </p:txBody>
      </p:sp>
      <p:grpSp>
        <p:nvGrpSpPr>
          <p:cNvPr id="32" name="Group 31">
            <a:extLst>
              <a:ext uri="{FF2B5EF4-FFF2-40B4-BE49-F238E27FC236}">
                <a16:creationId xmlns:a16="http://schemas.microsoft.com/office/drawing/2014/main" id="{96581C93-8653-4524-9969-3B116DFCACFE}"/>
              </a:ext>
            </a:extLst>
          </p:cNvPr>
          <p:cNvGrpSpPr/>
          <p:nvPr/>
        </p:nvGrpSpPr>
        <p:grpSpPr>
          <a:xfrm>
            <a:off x="6330139" y="2672147"/>
            <a:ext cx="5647436" cy="3510668"/>
            <a:chOff x="6433856" y="1963924"/>
            <a:chExt cx="5647436" cy="3510668"/>
          </a:xfrm>
        </p:grpSpPr>
        <p:sp>
          <p:nvSpPr>
            <p:cNvPr id="90" name="Rectangle 89">
              <a:extLst>
                <a:ext uri="{FF2B5EF4-FFF2-40B4-BE49-F238E27FC236}">
                  <a16:creationId xmlns:a16="http://schemas.microsoft.com/office/drawing/2014/main" id="{2F2D96A5-4080-487D-B3A5-CD2C6AABD9E1}"/>
                </a:ext>
              </a:extLst>
            </p:cNvPr>
            <p:cNvSpPr/>
            <p:nvPr/>
          </p:nvSpPr>
          <p:spPr>
            <a:xfrm>
              <a:off x="6433856" y="1987094"/>
              <a:ext cx="5647436" cy="3487498"/>
            </a:xfrm>
            <a:prstGeom prst="rect">
              <a:avLst/>
            </a:prstGeom>
            <a:solidFill>
              <a:schemeClr val="tx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75" name="Rectangle 74">
              <a:extLst>
                <a:ext uri="{FF2B5EF4-FFF2-40B4-BE49-F238E27FC236}">
                  <a16:creationId xmlns:a16="http://schemas.microsoft.com/office/drawing/2014/main" id="{28E4AF57-1BA1-4350-BB1C-D24C4C59BA63}"/>
                </a:ext>
              </a:extLst>
            </p:cNvPr>
            <p:cNvSpPr/>
            <p:nvPr/>
          </p:nvSpPr>
          <p:spPr>
            <a:xfrm>
              <a:off x="6584254" y="1963924"/>
              <a:ext cx="3523721" cy="646331"/>
            </a:xfrm>
            <a:prstGeom prst="rect">
              <a:avLst/>
            </a:prstGeom>
            <a:noFill/>
          </p:spPr>
          <p:txBody>
            <a:bodyPr wrap="none" lIns="91440" tIns="45720" rIns="91440" bIns="4572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2576B7"/>
                  </a:solidFill>
                  <a:effectLst>
                    <a:outerShdw blurRad="38100" dist="25400" dir="5400000" algn="ctr" rotWithShape="0">
                      <a:srgbClr val="6E747A">
                        <a:alpha val="43000"/>
                      </a:srgbClr>
                    </a:outerShdw>
                  </a:effectLst>
                  <a:uLnTx/>
                  <a:uFillTx/>
                  <a:latin typeface="Roboto Condensed Light" panose="02000000000000000000" pitchFamily="2" charset="0"/>
                  <a:ea typeface="+mn-ea"/>
                  <a:cs typeface="+mn-cs"/>
                </a:rPr>
                <a:t>Product Roadmaps</a:t>
              </a:r>
            </a:p>
          </p:txBody>
        </p:sp>
        <p:sp>
          <p:nvSpPr>
            <p:cNvPr id="96" name="Rectangle 95">
              <a:extLst>
                <a:ext uri="{FF2B5EF4-FFF2-40B4-BE49-F238E27FC236}">
                  <a16:creationId xmlns:a16="http://schemas.microsoft.com/office/drawing/2014/main" id="{F2E03002-8E45-4E58-8634-D5AB6DF2C62D}"/>
                </a:ext>
              </a:extLst>
            </p:cNvPr>
            <p:cNvSpPr/>
            <p:nvPr/>
          </p:nvSpPr>
          <p:spPr>
            <a:xfrm>
              <a:off x="8002611" y="4744722"/>
              <a:ext cx="3988253" cy="521876"/>
            </a:xfrm>
            <a:prstGeom prst="rect">
              <a:avLst/>
            </a:prstGeom>
            <a:solidFill>
              <a:srgbClr val="2576B7">
                <a:lumMod val="20000"/>
                <a:lumOff val="80000"/>
              </a:srgbClr>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98" name="Rectangle 97">
              <a:extLst>
                <a:ext uri="{FF2B5EF4-FFF2-40B4-BE49-F238E27FC236}">
                  <a16:creationId xmlns:a16="http://schemas.microsoft.com/office/drawing/2014/main" id="{F0F0F0C6-9520-42E0-B7CB-F574C77370DF}"/>
                </a:ext>
              </a:extLst>
            </p:cNvPr>
            <p:cNvSpPr/>
            <p:nvPr/>
          </p:nvSpPr>
          <p:spPr>
            <a:xfrm>
              <a:off x="8002611" y="4155441"/>
              <a:ext cx="3988253" cy="566645"/>
            </a:xfrm>
            <a:prstGeom prst="rect">
              <a:avLst/>
            </a:prstGeom>
            <a:solidFill>
              <a:srgbClr val="B3242E">
                <a:lumMod val="20000"/>
                <a:lumOff val="80000"/>
              </a:srgbClr>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99" name="Rectangle 98">
              <a:extLst>
                <a:ext uri="{FF2B5EF4-FFF2-40B4-BE49-F238E27FC236}">
                  <a16:creationId xmlns:a16="http://schemas.microsoft.com/office/drawing/2014/main" id="{178C29C2-F2EC-4873-AC37-D73C3DE5619A}"/>
                </a:ext>
              </a:extLst>
            </p:cNvPr>
            <p:cNvSpPr/>
            <p:nvPr/>
          </p:nvSpPr>
          <p:spPr>
            <a:xfrm>
              <a:off x="8002611" y="3301951"/>
              <a:ext cx="3988253" cy="847342"/>
            </a:xfrm>
            <a:prstGeom prst="rect">
              <a:avLst/>
            </a:prstGeom>
            <a:solidFill>
              <a:srgbClr val="289D48">
                <a:lumMod val="20000"/>
                <a:lumOff val="80000"/>
              </a:srgbClr>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0" name="Rectangle 99">
              <a:extLst>
                <a:ext uri="{FF2B5EF4-FFF2-40B4-BE49-F238E27FC236}">
                  <a16:creationId xmlns:a16="http://schemas.microsoft.com/office/drawing/2014/main" id="{2EE0F601-3051-41B3-9F6B-BBDCB83E9138}"/>
                </a:ext>
              </a:extLst>
            </p:cNvPr>
            <p:cNvSpPr/>
            <p:nvPr/>
          </p:nvSpPr>
          <p:spPr>
            <a:xfrm>
              <a:off x="6596538" y="4744722"/>
              <a:ext cx="1406072" cy="521876"/>
            </a:xfrm>
            <a:prstGeom prst="rect">
              <a:avLst/>
            </a:prstGeom>
            <a:solidFill>
              <a:srgbClr val="2576B7"/>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Capability 3</a:t>
              </a:r>
            </a:p>
          </p:txBody>
        </p:sp>
        <p:sp>
          <p:nvSpPr>
            <p:cNvPr id="101" name="Rectangle 100">
              <a:extLst>
                <a:ext uri="{FF2B5EF4-FFF2-40B4-BE49-F238E27FC236}">
                  <a16:creationId xmlns:a16="http://schemas.microsoft.com/office/drawing/2014/main" id="{3710140A-BEDD-4E08-B0C4-014A2DA8C2C7}"/>
                </a:ext>
              </a:extLst>
            </p:cNvPr>
            <p:cNvSpPr/>
            <p:nvPr/>
          </p:nvSpPr>
          <p:spPr>
            <a:xfrm>
              <a:off x="6596538" y="4152257"/>
              <a:ext cx="1406072" cy="566645"/>
            </a:xfrm>
            <a:prstGeom prst="rect">
              <a:avLst/>
            </a:prstGeom>
            <a:solidFill>
              <a:srgbClr val="B3242E"/>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Capability 2</a:t>
              </a:r>
            </a:p>
          </p:txBody>
        </p:sp>
        <p:sp>
          <p:nvSpPr>
            <p:cNvPr id="102" name="Rectangle 101">
              <a:extLst>
                <a:ext uri="{FF2B5EF4-FFF2-40B4-BE49-F238E27FC236}">
                  <a16:creationId xmlns:a16="http://schemas.microsoft.com/office/drawing/2014/main" id="{EF636982-0A41-41CD-BFB1-9369BC9F6CC5}"/>
                </a:ext>
              </a:extLst>
            </p:cNvPr>
            <p:cNvSpPr/>
            <p:nvPr/>
          </p:nvSpPr>
          <p:spPr>
            <a:xfrm>
              <a:off x="6596538" y="3313287"/>
              <a:ext cx="1406072" cy="835113"/>
            </a:xfrm>
            <a:prstGeom prst="rect">
              <a:avLst/>
            </a:prstGeom>
            <a:solidFill>
              <a:srgbClr val="289D48"/>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Capability 1</a:t>
              </a:r>
            </a:p>
          </p:txBody>
        </p:sp>
        <p:grpSp>
          <p:nvGrpSpPr>
            <p:cNvPr id="31" name="Group 30">
              <a:extLst>
                <a:ext uri="{FF2B5EF4-FFF2-40B4-BE49-F238E27FC236}">
                  <a16:creationId xmlns:a16="http://schemas.microsoft.com/office/drawing/2014/main" id="{7B6B53AA-8C54-408F-BC14-00332D0501FF}"/>
                </a:ext>
              </a:extLst>
            </p:cNvPr>
            <p:cNvGrpSpPr/>
            <p:nvPr/>
          </p:nvGrpSpPr>
          <p:grpSpPr>
            <a:xfrm>
              <a:off x="8002610" y="2961504"/>
              <a:ext cx="3988253" cy="320040"/>
              <a:chOff x="8002610" y="2858318"/>
              <a:chExt cx="3888581" cy="320040"/>
            </a:xfrm>
          </p:grpSpPr>
          <p:sp>
            <p:nvSpPr>
              <p:cNvPr id="103" name="Rectangle 102">
                <a:extLst>
                  <a:ext uri="{FF2B5EF4-FFF2-40B4-BE49-F238E27FC236}">
                    <a16:creationId xmlns:a16="http://schemas.microsoft.com/office/drawing/2014/main" id="{38237AB9-D351-4305-9744-B2AC042409CA}"/>
                  </a:ext>
                </a:extLst>
              </p:cNvPr>
              <p:cNvSpPr/>
              <p:nvPr/>
            </p:nvSpPr>
            <p:spPr>
              <a:xfrm>
                <a:off x="9947297" y="2858318"/>
                <a:ext cx="1943894" cy="320040"/>
              </a:xfrm>
              <a:prstGeom prst="rect">
                <a:avLst/>
              </a:prstGeom>
              <a:solidFill>
                <a:srgbClr val="5E3391"/>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4" name="Rectangle 103">
                <a:extLst>
                  <a:ext uri="{FF2B5EF4-FFF2-40B4-BE49-F238E27FC236}">
                    <a16:creationId xmlns:a16="http://schemas.microsoft.com/office/drawing/2014/main" id="{03DE32F1-99C3-4F88-86E0-5459E8A4C972}"/>
                  </a:ext>
                </a:extLst>
              </p:cNvPr>
              <p:cNvSpPr/>
              <p:nvPr/>
            </p:nvSpPr>
            <p:spPr>
              <a:xfrm>
                <a:off x="8002610" y="2858318"/>
                <a:ext cx="1943894" cy="320040"/>
              </a:xfrm>
              <a:prstGeom prst="rect">
                <a:avLst/>
              </a:prstGeom>
              <a:solidFill>
                <a:srgbClr val="2576B7"/>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5" name="TextBox 104">
                <a:extLst>
                  <a:ext uri="{FF2B5EF4-FFF2-40B4-BE49-F238E27FC236}">
                    <a16:creationId xmlns:a16="http://schemas.microsoft.com/office/drawing/2014/main" id="{33763097-4C25-4BC9-8B9D-CE563224ACE7}"/>
                  </a:ext>
                </a:extLst>
              </p:cNvPr>
              <p:cNvSpPr txBox="1"/>
              <p:nvPr/>
            </p:nvSpPr>
            <p:spPr>
              <a:xfrm>
                <a:off x="8789036" y="2878724"/>
                <a:ext cx="373820" cy="276999"/>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Q1</a:t>
                </a:r>
              </a:p>
            </p:txBody>
          </p:sp>
          <p:sp>
            <p:nvSpPr>
              <p:cNvPr id="106" name="TextBox 105">
                <a:extLst>
                  <a:ext uri="{FF2B5EF4-FFF2-40B4-BE49-F238E27FC236}">
                    <a16:creationId xmlns:a16="http://schemas.microsoft.com/office/drawing/2014/main" id="{72ABF710-7994-47DE-BB59-3B564E661C46}"/>
                  </a:ext>
                </a:extLst>
              </p:cNvPr>
              <p:cNvSpPr txBox="1"/>
              <p:nvPr/>
            </p:nvSpPr>
            <p:spPr>
              <a:xfrm>
                <a:off x="10717105" y="2878724"/>
                <a:ext cx="404278" cy="276999"/>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Q2</a:t>
                </a:r>
              </a:p>
            </p:txBody>
          </p:sp>
        </p:grpSp>
        <p:sp>
          <p:nvSpPr>
            <p:cNvPr id="107" name="Rounded Rectangle 89">
              <a:extLst>
                <a:ext uri="{FF2B5EF4-FFF2-40B4-BE49-F238E27FC236}">
                  <a16:creationId xmlns:a16="http://schemas.microsoft.com/office/drawing/2014/main" id="{C82174E0-4AB8-4D70-A021-E18947C7C1BA}"/>
                </a:ext>
              </a:extLst>
            </p:cNvPr>
            <p:cNvSpPr/>
            <p:nvPr/>
          </p:nvSpPr>
          <p:spPr>
            <a:xfrm>
              <a:off x="10345219" y="4788749"/>
              <a:ext cx="1511142" cy="194022"/>
            </a:xfrm>
            <a:prstGeom prst="roundRect">
              <a:avLst>
                <a:gd name="adj" fmla="val 50000"/>
              </a:avLst>
            </a:prstGeom>
            <a:solidFill>
              <a:srgbClr val="2576B7"/>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8" name="Rounded Rectangle 92">
              <a:extLst>
                <a:ext uri="{FF2B5EF4-FFF2-40B4-BE49-F238E27FC236}">
                  <a16:creationId xmlns:a16="http://schemas.microsoft.com/office/drawing/2014/main" id="{CB09D1A5-1F99-45D9-B316-027812A33CC4}"/>
                </a:ext>
              </a:extLst>
            </p:cNvPr>
            <p:cNvSpPr/>
            <p:nvPr/>
          </p:nvSpPr>
          <p:spPr>
            <a:xfrm>
              <a:off x="8083522" y="4477666"/>
              <a:ext cx="2229391" cy="182880"/>
            </a:xfrm>
            <a:prstGeom prst="roundRect">
              <a:avLst>
                <a:gd name="adj" fmla="val 50000"/>
              </a:avLst>
            </a:prstGeom>
            <a:solidFill>
              <a:srgbClr val="B3242E"/>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9" name="Rounded Rectangle 95">
              <a:extLst>
                <a:ext uri="{FF2B5EF4-FFF2-40B4-BE49-F238E27FC236}">
                  <a16:creationId xmlns:a16="http://schemas.microsoft.com/office/drawing/2014/main" id="{00C51D58-7116-48AD-BC16-4D1EEE66E94A}"/>
                </a:ext>
              </a:extLst>
            </p:cNvPr>
            <p:cNvSpPr/>
            <p:nvPr/>
          </p:nvSpPr>
          <p:spPr>
            <a:xfrm>
              <a:off x="10681763" y="4477665"/>
              <a:ext cx="1204714" cy="182881"/>
            </a:xfrm>
            <a:prstGeom prst="roundRect">
              <a:avLst>
                <a:gd name="adj" fmla="val 50000"/>
              </a:avLst>
            </a:prstGeom>
            <a:solidFill>
              <a:srgbClr val="B3242E"/>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Product C Feature</a:t>
              </a:r>
            </a:p>
          </p:txBody>
        </p:sp>
        <p:sp>
          <p:nvSpPr>
            <p:cNvPr id="110" name="Rounded Rectangle 104">
              <a:extLst>
                <a:ext uri="{FF2B5EF4-FFF2-40B4-BE49-F238E27FC236}">
                  <a16:creationId xmlns:a16="http://schemas.microsoft.com/office/drawing/2014/main" id="{2C17B17B-493C-410E-803D-BA7275E7D448}"/>
                </a:ext>
              </a:extLst>
            </p:cNvPr>
            <p:cNvSpPr/>
            <p:nvPr/>
          </p:nvSpPr>
          <p:spPr>
            <a:xfrm>
              <a:off x="10204188" y="4199575"/>
              <a:ext cx="1652173" cy="182881"/>
            </a:xfrm>
            <a:prstGeom prst="roundRect">
              <a:avLst>
                <a:gd name="adj" fmla="val 50000"/>
              </a:avLst>
            </a:prstGeom>
            <a:solidFill>
              <a:srgbClr val="B3242E"/>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Product A Stories</a:t>
              </a:r>
            </a:p>
          </p:txBody>
        </p:sp>
        <p:sp>
          <p:nvSpPr>
            <p:cNvPr id="111" name="Rounded Rectangle 107">
              <a:extLst>
                <a:ext uri="{FF2B5EF4-FFF2-40B4-BE49-F238E27FC236}">
                  <a16:creationId xmlns:a16="http://schemas.microsoft.com/office/drawing/2014/main" id="{CBDAF9D9-A690-4CA9-ADB9-4E892B2C3059}"/>
                </a:ext>
              </a:extLst>
            </p:cNvPr>
            <p:cNvSpPr/>
            <p:nvPr/>
          </p:nvSpPr>
          <p:spPr>
            <a:xfrm>
              <a:off x="8077999" y="4199576"/>
              <a:ext cx="2057400" cy="182880"/>
            </a:xfrm>
            <a:prstGeom prst="roundRect">
              <a:avLst>
                <a:gd name="adj" fmla="val 50000"/>
              </a:avLst>
            </a:prstGeom>
            <a:solidFill>
              <a:srgbClr val="B3242E"/>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 Product B Feature</a:t>
              </a:r>
            </a:p>
          </p:txBody>
        </p:sp>
        <p:sp>
          <p:nvSpPr>
            <p:cNvPr id="112" name="Rounded Rectangle 113">
              <a:extLst>
                <a:ext uri="{FF2B5EF4-FFF2-40B4-BE49-F238E27FC236}">
                  <a16:creationId xmlns:a16="http://schemas.microsoft.com/office/drawing/2014/main" id="{0FD4337F-CBC1-47F4-A002-E952A4B0869B}"/>
                </a:ext>
              </a:extLst>
            </p:cNvPr>
            <p:cNvSpPr/>
            <p:nvPr/>
          </p:nvSpPr>
          <p:spPr>
            <a:xfrm>
              <a:off x="8077999" y="3374236"/>
              <a:ext cx="2057400"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Product A Feature</a:t>
              </a:r>
            </a:p>
          </p:txBody>
        </p:sp>
        <p:sp>
          <p:nvSpPr>
            <p:cNvPr id="113" name="Rounded Rectangle 116">
              <a:extLst>
                <a:ext uri="{FF2B5EF4-FFF2-40B4-BE49-F238E27FC236}">
                  <a16:creationId xmlns:a16="http://schemas.microsoft.com/office/drawing/2014/main" id="{CF800F91-AB28-4B2C-86CC-76E20C13706A}"/>
                </a:ext>
              </a:extLst>
            </p:cNvPr>
            <p:cNvSpPr/>
            <p:nvPr/>
          </p:nvSpPr>
          <p:spPr>
            <a:xfrm>
              <a:off x="10345219" y="3373326"/>
              <a:ext cx="1534907"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Epic</a:t>
              </a:r>
            </a:p>
          </p:txBody>
        </p:sp>
        <p:sp>
          <p:nvSpPr>
            <p:cNvPr id="114" name="Rounded Rectangle 119">
              <a:extLst>
                <a:ext uri="{FF2B5EF4-FFF2-40B4-BE49-F238E27FC236}">
                  <a16:creationId xmlns:a16="http://schemas.microsoft.com/office/drawing/2014/main" id="{573A70EB-56A0-4A46-AD03-09133F5179AE}"/>
                </a:ext>
              </a:extLst>
            </p:cNvPr>
            <p:cNvSpPr/>
            <p:nvPr/>
          </p:nvSpPr>
          <p:spPr>
            <a:xfrm>
              <a:off x="8083522" y="3633443"/>
              <a:ext cx="2229391"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Product B Feature</a:t>
              </a:r>
            </a:p>
          </p:txBody>
        </p:sp>
        <p:sp>
          <p:nvSpPr>
            <p:cNvPr id="115" name="Rounded Rectangle 122">
              <a:extLst>
                <a:ext uri="{FF2B5EF4-FFF2-40B4-BE49-F238E27FC236}">
                  <a16:creationId xmlns:a16="http://schemas.microsoft.com/office/drawing/2014/main" id="{0FA2D9DB-91CE-41DC-B1BB-EBA72DDD7768}"/>
                </a:ext>
              </a:extLst>
            </p:cNvPr>
            <p:cNvSpPr/>
            <p:nvPr/>
          </p:nvSpPr>
          <p:spPr>
            <a:xfrm>
              <a:off x="10681763" y="3633443"/>
              <a:ext cx="1309102"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Product D Feature</a:t>
              </a:r>
            </a:p>
          </p:txBody>
        </p:sp>
        <p:sp>
          <p:nvSpPr>
            <p:cNvPr id="116" name="Rounded Rectangle 128">
              <a:extLst>
                <a:ext uri="{FF2B5EF4-FFF2-40B4-BE49-F238E27FC236}">
                  <a16:creationId xmlns:a16="http://schemas.microsoft.com/office/drawing/2014/main" id="{AE99A9B0-0DDC-44EF-A774-E6A5B3989275}"/>
                </a:ext>
              </a:extLst>
            </p:cNvPr>
            <p:cNvSpPr/>
            <p:nvPr/>
          </p:nvSpPr>
          <p:spPr>
            <a:xfrm>
              <a:off x="9539454" y="3919437"/>
              <a:ext cx="2057400" cy="182880"/>
            </a:xfrm>
            <a:prstGeom prst="roundRect">
              <a:avLst>
                <a:gd name="adj" fmla="val 50000"/>
              </a:avLst>
            </a:prstGeom>
            <a:solidFill>
              <a:srgbClr val="289D48"/>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Epic</a:t>
              </a:r>
            </a:p>
          </p:txBody>
        </p:sp>
        <p:sp>
          <p:nvSpPr>
            <p:cNvPr id="117" name="Rounded Rectangle 89">
              <a:extLst>
                <a:ext uri="{FF2B5EF4-FFF2-40B4-BE49-F238E27FC236}">
                  <a16:creationId xmlns:a16="http://schemas.microsoft.com/office/drawing/2014/main" id="{CD7D658A-9E06-455B-950A-378AE6DB2E60}"/>
                </a:ext>
              </a:extLst>
            </p:cNvPr>
            <p:cNvSpPr/>
            <p:nvPr/>
          </p:nvSpPr>
          <p:spPr>
            <a:xfrm>
              <a:off x="9190933" y="5005407"/>
              <a:ext cx="1511142" cy="194022"/>
            </a:xfrm>
            <a:prstGeom prst="roundRect">
              <a:avLst>
                <a:gd name="adj" fmla="val 50000"/>
              </a:avLst>
            </a:prstGeom>
            <a:solidFill>
              <a:srgbClr val="2576B7"/>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cxnSp>
        <p:nvCxnSpPr>
          <p:cNvPr id="120" name="Straight Arrow Connector 119">
            <a:extLst>
              <a:ext uri="{FF2B5EF4-FFF2-40B4-BE49-F238E27FC236}">
                <a16:creationId xmlns:a16="http://schemas.microsoft.com/office/drawing/2014/main" id="{FD2A5408-B2EA-4207-9601-5DA5306F1415}"/>
              </a:ext>
            </a:extLst>
          </p:cNvPr>
          <p:cNvCxnSpPr>
            <a:cxnSpLocks/>
          </p:cNvCxnSpPr>
          <p:nvPr/>
        </p:nvCxnSpPr>
        <p:spPr>
          <a:xfrm>
            <a:off x="5146589" y="4331394"/>
            <a:ext cx="1346232" cy="289567"/>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BA187BC7-2AC6-4D4C-8345-A05BD1B14DB5}"/>
              </a:ext>
            </a:extLst>
          </p:cNvPr>
          <p:cNvCxnSpPr>
            <a:cxnSpLocks/>
            <a:stCxn id="54" idx="3"/>
          </p:cNvCxnSpPr>
          <p:nvPr/>
        </p:nvCxnSpPr>
        <p:spPr>
          <a:xfrm>
            <a:off x="5436212" y="4930808"/>
            <a:ext cx="1056609" cy="2129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210D6A99-A112-4E40-B7AF-F753A47E72A1}"/>
              </a:ext>
            </a:extLst>
          </p:cNvPr>
          <p:cNvCxnSpPr>
            <a:cxnSpLocks/>
          </p:cNvCxnSpPr>
          <p:nvPr/>
        </p:nvCxnSpPr>
        <p:spPr>
          <a:xfrm>
            <a:off x="5436212" y="5496972"/>
            <a:ext cx="1086725" cy="24976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EADA12D-8BC7-45C9-B713-B701FE8D2B2E}"/>
              </a:ext>
            </a:extLst>
          </p:cNvPr>
          <p:cNvGrpSpPr/>
          <p:nvPr/>
        </p:nvGrpSpPr>
        <p:grpSpPr>
          <a:xfrm>
            <a:off x="708374" y="5551563"/>
            <a:ext cx="1499970" cy="426193"/>
            <a:chOff x="611440" y="4805947"/>
            <a:chExt cx="1499970" cy="426193"/>
          </a:xfrm>
        </p:grpSpPr>
        <p:sp>
          <p:nvSpPr>
            <p:cNvPr id="3" name="TextBox 2">
              <a:extLst>
                <a:ext uri="{FF2B5EF4-FFF2-40B4-BE49-F238E27FC236}">
                  <a16:creationId xmlns:a16="http://schemas.microsoft.com/office/drawing/2014/main" id="{C05B37BD-A108-4CA8-981D-36ECE77A610F}"/>
                </a:ext>
              </a:extLst>
            </p:cNvPr>
            <p:cNvSpPr txBox="1"/>
            <p:nvPr/>
          </p:nvSpPr>
          <p:spPr>
            <a:xfrm>
              <a:off x="827599" y="4984932"/>
              <a:ext cx="1283811" cy="221183"/>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Level of Hierarchy</a:t>
              </a:r>
              <a:endParaRPr kumimoji="0" lang="en-CA" sz="14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5" name="Straight Connector 4">
              <a:extLst>
                <a:ext uri="{FF2B5EF4-FFF2-40B4-BE49-F238E27FC236}">
                  <a16:creationId xmlns:a16="http://schemas.microsoft.com/office/drawing/2014/main" id="{79D920C6-6B80-4A49-819B-52C880398B13}"/>
                </a:ext>
              </a:extLst>
            </p:cNvPr>
            <p:cNvCxnSpPr>
              <a:cxnSpLocks/>
            </p:cNvCxnSpPr>
            <p:nvPr/>
          </p:nvCxnSpPr>
          <p:spPr>
            <a:xfrm flipH="1" flipV="1">
              <a:off x="611440" y="4805947"/>
              <a:ext cx="117266" cy="4261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6629CC2-6290-41A3-B448-B74AF30340A3}"/>
                </a:ext>
              </a:extLst>
            </p:cNvPr>
            <p:cNvCxnSpPr>
              <a:cxnSpLocks/>
            </p:cNvCxnSpPr>
            <p:nvPr/>
          </p:nvCxnSpPr>
          <p:spPr>
            <a:xfrm>
              <a:off x="728706" y="5224120"/>
              <a:ext cx="1286045"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1C6F7B4-8E5F-440A-B72D-C79D71BBC5FC}"/>
              </a:ext>
            </a:extLst>
          </p:cNvPr>
          <p:cNvGrpSpPr/>
          <p:nvPr/>
        </p:nvGrpSpPr>
        <p:grpSpPr>
          <a:xfrm>
            <a:off x="3580929" y="5542142"/>
            <a:ext cx="926645" cy="486631"/>
            <a:chOff x="3537284" y="4783515"/>
            <a:chExt cx="926645" cy="486631"/>
          </a:xfrm>
        </p:grpSpPr>
        <p:sp>
          <p:nvSpPr>
            <p:cNvPr id="63" name="TextBox 62">
              <a:extLst>
                <a:ext uri="{FF2B5EF4-FFF2-40B4-BE49-F238E27FC236}">
                  <a16:creationId xmlns:a16="http://schemas.microsoft.com/office/drawing/2014/main" id="{FD5D6840-9CA0-4830-98B2-94E60FA40C03}"/>
                </a:ext>
              </a:extLst>
            </p:cNvPr>
            <p:cNvSpPr txBox="1"/>
            <p:nvPr/>
          </p:nvSpPr>
          <p:spPr>
            <a:xfrm>
              <a:off x="3793039" y="4978697"/>
              <a:ext cx="670890" cy="291449"/>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Artifact</a:t>
              </a:r>
              <a:endParaRPr kumimoji="0" lang="en-CA" sz="14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70" name="Straight Connector 69">
              <a:extLst>
                <a:ext uri="{FF2B5EF4-FFF2-40B4-BE49-F238E27FC236}">
                  <a16:creationId xmlns:a16="http://schemas.microsoft.com/office/drawing/2014/main" id="{F9E398C4-D2A3-4FF5-ABA4-FB0479EA6CE3}"/>
                </a:ext>
              </a:extLst>
            </p:cNvPr>
            <p:cNvCxnSpPr>
              <a:cxnSpLocks/>
            </p:cNvCxnSpPr>
            <p:nvPr/>
          </p:nvCxnSpPr>
          <p:spPr>
            <a:xfrm flipH="1" flipV="1">
              <a:off x="3537284" y="4783515"/>
              <a:ext cx="157812" cy="4440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07CFA00-DC08-4488-AA78-6DC1EAE49D95}"/>
                </a:ext>
              </a:extLst>
            </p:cNvPr>
            <p:cNvCxnSpPr>
              <a:cxnSpLocks/>
            </p:cNvCxnSpPr>
            <p:nvPr/>
          </p:nvCxnSpPr>
          <p:spPr>
            <a:xfrm>
              <a:off x="3686125" y="5212498"/>
              <a:ext cx="605138"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19" name="Rounded Rectangle 89">
            <a:extLst>
              <a:ext uri="{FF2B5EF4-FFF2-40B4-BE49-F238E27FC236}">
                <a16:creationId xmlns:a16="http://schemas.microsoft.com/office/drawing/2014/main" id="{BB82E9E4-C08E-4039-AE53-103E0DA17AF1}"/>
              </a:ext>
            </a:extLst>
          </p:cNvPr>
          <p:cNvSpPr/>
          <p:nvPr/>
        </p:nvSpPr>
        <p:spPr>
          <a:xfrm>
            <a:off x="4257460" y="5367109"/>
            <a:ext cx="1148636" cy="194022"/>
          </a:xfrm>
          <a:prstGeom prst="roundRect">
            <a:avLst>
              <a:gd name="adj" fmla="val 50000"/>
            </a:avLst>
          </a:prstGeom>
          <a:solidFill>
            <a:srgbClr val="2576B7"/>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Roboto Condensed Light" panose="02000000000000000000" pitchFamily="2" charset="0"/>
                <a:ea typeface="+mn-ea"/>
                <a:cs typeface="+mn-cs"/>
              </a:rPr>
              <a:t>Family Capability</a:t>
            </a:r>
          </a:p>
        </p:txBody>
      </p:sp>
      <p:sp>
        <p:nvSpPr>
          <p:cNvPr id="123" name="Text Placeholder 5">
            <a:extLst>
              <a:ext uri="{FF2B5EF4-FFF2-40B4-BE49-F238E27FC236}">
                <a16:creationId xmlns:a16="http://schemas.microsoft.com/office/drawing/2014/main" id="{781FEAE1-61FD-4E62-A605-35C127CC56EA}"/>
              </a:ext>
            </a:extLst>
          </p:cNvPr>
          <p:cNvSpPr txBox="1">
            <a:spLocks/>
          </p:cNvSpPr>
          <p:nvPr/>
        </p:nvSpPr>
        <p:spPr>
          <a:xfrm>
            <a:off x="-82689" y="-521809"/>
            <a:ext cx="10629612"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1800" b="0" i="0" u="none" strike="noStrike" kern="1200" cap="none" spc="0" normalizeH="0" baseline="0" noProof="0" dirty="0">
              <a:ln>
                <a:noFill/>
              </a:ln>
              <a:solidFill>
                <a:srgbClr val="2576B7">
                  <a:lumMod val="75000"/>
                </a:srgbClr>
              </a:solidFill>
              <a:effectLst/>
              <a:uLnTx/>
              <a:uFillTx/>
              <a:latin typeface="Montserrat SemiBold"/>
              <a:ea typeface="+mn-ea"/>
              <a:cs typeface="+mn-cs"/>
            </a:endParaRPr>
          </a:p>
        </p:txBody>
      </p:sp>
    </p:spTree>
    <p:extLst>
      <p:ext uri="{BB962C8B-B14F-4D97-AF65-F5344CB8AC3E}">
        <p14:creationId xmlns:p14="http://schemas.microsoft.com/office/powerpoint/2010/main" val="3082778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2800" dirty="0"/>
              <a:t>Your communication objectives are linked to your audience; ensure you know your audience and speak their language</a:t>
            </a:r>
            <a:endParaRPr lang="en-US" sz="2800" dirty="0"/>
          </a:p>
        </p:txBody>
      </p:sp>
      <p:grpSp>
        <p:nvGrpSpPr>
          <p:cNvPr id="6" name="Group 5">
            <a:extLst>
              <a:ext uri="{FF2B5EF4-FFF2-40B4-BE49-F238E27FC236}">
                <a16:creationId xmlns:a16="http://schemas.microsoft.com/office/drawing/2014/main" id="{D3B2B23C-E458-4CDF-A5DD-41D3619A5C0F}"/>
              </a:ext>
            </a:extLst>
          </p:cNvPr>
          <p:cNvGrpSpPr/>
          <p:nvPr/>
        </p:nvGrpSpPr>
        <p:grpSpPr>
          <a:xfrm>
            <a:off x="-1" y="1347174"/>
            <a:ext cx="12193589" cy="5251919"/>
            <a:chOff x="-1" y="1347174"/>
            <a:chExt cx="12193589" cy="5251919"/>
          </a:xfrm>
        </p:grpSpPr>
        <p:sp>
          <p:nvSpPr>
            <p:cNvPr id="8" name="Rectangle 7">
              <a:extLst>
                <a:ext uri="{FF2B5EF4-FFF2-40B4-BE49-F238E27FC236}">
                  <a16:creationId xmlns:a16="http://schemas.microsoft.com/office/drawing/2014/main" id="{3D5DFC81-A814-4274-B607-91E0B45A2A00}"/>
                </a:ext>
              </a:extLst>
            </p:cNvPr>
            <p:cNvSpPr/>
            <p:nvPr/>
          </p:nvSpPr>
          <p:spPr>
            <a:xfrm>
              <a:off x="-1" y="2139664"/>
              <a:ext cx="12193589" cy="1390333"/>
            </a:xfrm>
            <a:prstGeom prst="rect">
              <a:avLst/>
            </a:prstGeom>
            <a:solidFill>
              <a:srgbClr val="89898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ALIGN </a:t>
              </a:r>
              <a:br>
                <a:rPr kumimoji="0" lang="en-CA" sz="2000" b="1"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br>
              <a:r>
                <a:rPr kumimoji="0" lang="en-CA" sz="2000" b="1"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PRODUCT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TEAMS</a:t>
              </a:r>
            </a:p>
          </p:txBody>
        </p:sp>
        <p:sp>
          <p:nvSpPr>
            <p:cNvPr id="9" name="Rectangle 8">
              <a:extLst>
                <a:ext uri="{FF2B5EF4-FFF2-40B4-BE49-F238E27FC236}">
                  <a16:creationId xmlns:a16="http://schemas.microsoft.com/office/drawing/2014/main" id="{F95D8607-9CFD-41FE-9D69-9D24377D0736}"/>
                </a:ext>
              </a:extLst>
            </p:cNvPr>
            <p:cNvSpPr/>
            <p:nvPr/>
          </p:nvSpPr>
          <p:spPr>
            <a:xfrm>
              <a:off x="-1" y="3529997"/>
              <a:ext cx="12193589" cy="1390333"/>
            </a:xfrm>
            <a:prstGeom prst="rect">
              <a:avLst/>
            </a:prstGeom>
            <a:solidFill>
              <a:srgbClr val="2576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SHOWCASE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CHANGES</a:t>
              </a:r>
            </a:p>
          </p:txBody>
        </p:sp>
        <p:sp>
          <p:nvSpPr>
            <p:cNvPr id="12" name="Rectangle 11">
              <a:extLst>
                <a:ext uri="{FF2B5EF4-FFF2-40B4-BE49-F238E27FC236}">
                  <a16:creationId xmlns:a16="http://schemas.microsoft.com/office/drawing/2014/main" id="{942183F5-79E3-4209-ABAA-AE229478CC42}"/>
                </a:ext>
              </a:extLst>
            </p:cNvPr>
            <p:cNvSpPr/>
            <p:nvPr/>
          </p:nvSpPr>
          <p:spPr>
            <a:xfrm>
              <a:off x="-1" y="4926069"/>
              <a:ext cx="12193589" cy="13903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ARTICULATE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RESOURCE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REQUIREMENTS</a:t>
              </a:r>
            </a:p>
          </p:txBody>
        </p:sp>
        <p:grpSp>
          <p:nvGrpSpPr>
            <p:cNvPr id="2" name="Group 1">
              <a:extLst>
                <a:ext uri="{FF2B5EF4-FFF2-40B4-BE49-F238E27FC236}">
                  <a16:creationId xmlns:a16="http://schemas.microsoft.com/office/drawing/2014/main" id="{7C94BF73-CFAA-4A00-B742-2FE9B997B088}"/>
                </a:ext>
              </a:extLst>
            </p:cNvPr>
            <p:cNvGrpSpPr/>
            <p:nvPr/>
          </p:nvGrpSpPr>
          <p:grpSpPr>
            <a:xfrm>
              <a:off x="4701147" y="1347174"/>
              <a:ext cx="2739390" cy="4979003"/>
              <a:chOff x="4653912" y="1347174"/>
              <a:chExt cx="2739390" cy="4979003"/>
            </a:xfrm>
          </p:grpSpPr>
          <p:sp>
            <p:nvSpPr>
              <p:cNvPr id="66" name="Freeform 65"/>
              <p:cNvSpPr/>
              <p:nvPr/>
            </p:nvSpPr>
            <p:spPr>
              <a:xfrm>
                <a:off x="5450260" y="4593810"/>
                <a:ext cx="1664661" cy="1655995"/>
              </a:xfrm>
              <a:custGeom>
                <a:avLst/>
                <a:gdLst>
                  <a:gd name="connsiteX0" fmla="*/ 0 w 2483993"/>
                  <a:gd name="connsiteY0" fmla="*/ 0 h 1655995"/>
                  <a:gd name="connsiteX1" fmla="*/ 2483993 w 2483993"/>
                  <a:gd name="connsiteY1" fmla="*/ 0 h 1655995"/>
                  <a:gd name="connsiteX2" fmla="*/ 2483993 w 2483993"/>
                  <a:gd name="connsiteY2" fmla="*/ 1655995 h 1655995"/>
                  <a:gd name="connsiteX3" fmla="*/ 0 w 2483993"/>
                  <a:gd name="connsiteY3" fmla="*/ 1655995 h 1655995"/>
                  <a:gd name="connsiteX4" fmla="*/ 0 w 2483993"/>
                  <a:gd name="connsiteY4" fmla="*/ 0 h 165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993" h="1655995">
                    <a:moveTo>
                      <a:pt x="0" y="0"/>
                    </a:moveTo>
                    <a:lnTo>
                      <a:pt x="2483993" y="0"/>
                    </a:lnTo>
                    <a:lnTo>
                      <a:pt x="2483993" y="1655995"/>
                    </a:lnTo>
                    <a:lnTo>
                      <a:pt x="0" y="1655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1" indent="0" algn="r" defTabSz="1111250" rtl="0" eaLnBrk="1" fontAlgn="auto" latinLnBrk="0" hangingPunct="1">
                  <a:lnSpc>
                    <a:spcPct val="90000"/>
                  </a:lnSpc>
                  <a:spcBef>
                    <a:spcPct val="0"/>
                  </a:spcBef>
                  <a:spcAft>
                    <a:spcPct val="15000"/>
                  </a:spcAft>
                  <a:buClrTx/>
                  <a:buSzTx/>
                  <a:buFontTx/>
                  <a:buNone/>
                  <a:tabLst/>
                  <a:defRPr/>
                </a:pPr>
                <a:endParaRPr kumimoji="0" lang="en-CA" sz="1600" b="0" i="0" u="none" strike="noStrike" kern="1200" cap="none" spc="0" normalizeH="0" baseline="0" noProof="0" dirty="0">
                  <a:ln>
                    <a:noFill/>
                  </a:ln>
                  <a:solidFill>
                    <a:srgbClr val="494949">
                      <a:hueOff val="0"/>
                      <a:satOff val="0"/>
                      <a:lumOff val="0"/>
                      <a:alphaOff val="0"/>
                    </a:srgbClr>
                  </a:solidFill>
                  <a:effectLst/>
                  <a:uLnTx/>
                  <a:uFillTx/>
                  <a:latin typeface="Roboto" panose="02000000000000000000" pitchFamily="2" charset="0"/>
                  <a:ea typeface="+mn-ea"/>
                  <a:cs typeface="+mn-cs"/>
                </a:endParaRPr>
              </a:p>
            </p:txBody>
          </p:sp>
          <p:sp>
            <p:nvSpPr>
              <p:cNvPr id="78" name="Oval 77">
                <a:extLst>
                  <a:ext uri="{FF2B5EF4-FFF2-40B4-BE49-F238E27FC236}">
                    <a16:creationId xmlns:a16="http://schemas.microsoft.com/office/drawing/2014/main" id="{12107827-F516-453A-B6F6-6F9B0ED3CFF6}"/>
                  </a:ext>
                </a:extLst>
              </p:cNvPr>
              <p:cNvSpPr/>
              <p:nvPr/>
            </p:nvSpPr>
            <p:spPr>
              <a:xfrm>
                <a:off x="4775167" y="2184370"/>
                <a:ext cx="1360564" cy="1334612"/>
              </a:xfrm>
              <a:prstGeom prst="ellipse">
                <a:avLst/>
              </a:prstGeom>
              <a:solidFill>
                <a:schemeClr val="bg1">
                  <a:lumMod val="85000"/>
                </a:schemeClr>
              </a:solidFill>
              <a:ln>
                <a:solidFill>
                  <a:srgbClr val="7E8F9D"/>
                </a:solidFill>
              </a:ln>
              <a:effectLst/>
              <a:scene3d>
                <a:camera prst="orthographicFront">
                  <a:rot lat="0" lon="0" rev="0"/>
                </a:camera>
                <a:lightRig rig="contrasting" dir="t">
                  <a:rot lat="0" lon="0" rev="7800000"/>
                </a:lightRig>
              </a:scene3d>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3945" tIns="253945" rIns="253945" bIns="2539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79" name="TextBox 78">
                <a:extLst>
                  <a:ext uri="{FF2B5EF4-FFF2-40B4-BE49-F238E27FC236}">
                    <a16:creationId xmlns:a16="http://schemas.microsoft.com/office/drawing/2014/main" id="{64EC4A21-D5A1-4E70-B296-AF2C82796AE3}"/>
                  </a:ext>
                </a:extLst>
              </p:cNvPr>
              <p:cNvSpPr txBox="1"/>
              <p:nvPr/>
            </p:nvSpPr>
            <p:spPr>
              <a:xfrm>
                <a:off x="4921331" y="2966343"/>
                <a:ext cx="1068231" cy="362232"/>
              </a:xfrm>
              <a:prstGeom prst="rect">
                <a:avLst/>
              </a:prstGeom>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Architects</a:t>
                </a:r>
                <a:endParaRPr kumimoji="0" lang="en-CA" sz="1600" b="0" i="0" u="none" strike="noStrike" kern="1200" cap="none" spc="0" normalizeH="0" baseline="0" noProof="0" dirty="0">
                  <a:ln>
                    <a:noFill/>
                  </a:ln>
                  <a:solidFill>
                    <a:srgbClr val="5E6E87"/>
                  </a:solidFill>
                  <a:effectLst/>
                  <a:uLnTx/>
                  <a:uFillTx/>
                  <a:latin typeface="Roboto Condensed Light" panose="020B0604020202020204" charset="0"/>
                  <a:ea typeface="Roboto Condensed Light" panose="020B0604020202020204" charset="0"/>
                  <a:cs typeface="+mn-cs"/>
                </a:endParaRPr>
              </a:p>
            </p:txBody>
          </p:sp>
          <p:pic>
            <p:nvPicPr>
              <p:cNvPr id="77" name="Picture 76">
                <a:extLst>
                  <a:ext uri="{FF2B5EF4-FFF2-40B4-BE49-F238E27FC236}">
                    <a16:creationId xmlns:a16="http://schemas.microsoft.com/office/drawing/2014/main" id="{E4483229-C74E-4666-8265-852BC24E21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0720" y="2173674"/>
                <a:ext cx="1015184" cy="1012943"/>
              </a:xfrm>
              <a:prstGeom prst="rect">
                <a:avLst/>
              </a:prstGeom>
            </p:spPr>
          </p:pic>
          <p:sp>
            <p:nvSpPr>
              <p:cNvPr id="83" name="Oval 82">
                <a:extLst>
                  <a:ext uri="{FF2B5EF4-FFF2-40B4-BE49-F238E27FC236}">
                    <a16:creationId xmlns:a16="http://schemas.microsoft.com/office/drawing/2014/main" id="{F964845F-4C30-4845-9EF6-EE25A22A574F}"/>
                  </a:ext>
                </a:extLst>
              </p:cNvPr>
              <p:cNvSpPr/>
              <p:nvPr/>
            </p:nvSpPr>
            <p:spPr>
              <a:xfrm>
                <a:off x="5962496" y="2199839"/>
                <a:ext cx="1352701" cy="1297070"/>
              </a:xfrm>
              <a:prstGeom prst="ellipse">
                <a:avLst/>
              </a:prstGeom>
              <a:solidFill>
                <a:schemeClr val="bg1">
                  <a:lumMod val="85000"/>
                </a:schemeClr>
              </a:solidFill>
              <a:ln>
                <a:solidFill>
                  <a:srgbClr val="7E8F9D"/>
                </a:solidFill>
              </a:ln>
              <a:effectLst/>
              <a:scene3d>
                <a:camera prst="orthographicFront">
                  <a:rot lat="0" lon="0" rev="0"/>
                </a:camera>
                <a:lightRig rig="contrasting" dir="t">
                  <a:rot lat="0" lon="0" rev="7800000"/>
                </a:lightRig>
              </a:scene3d>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3945" tIns="253945" rIns="253945" bIns="2539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84" name="TextBox 83">
                <a:extLst>
                  <a:ext uri="{FF2B5EF4-FFF2-40B4-BE49-F238E27FC236}">
                    <a16:creationId xmlns:a16="http://schemas.microsoft.com/office/drawing/2014/main" id="{B16B3242-F0C6-4C04-8811-CE55FBBC7589}"/>
                  </a:ext>
                </a:extLst>
              </p:cNvPr>
              <p:cNvSpPr txBox="1"/>
              <p:nvPr/>
            </p:nvSpPr>
            <p:spPr>
              <a:xfrm>
                <a:off x="5974323" y="2959815"/>
                <a:ext cx="1418979" cy="338554"/>
              </a:xfrm>
              <a:prstGeom prst="rect">
                <a:avLst/>
              </a:prstGeom>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Product Owners</a:t>
                </a:r>
                <a:endParaRPr kumimoji="0" lang="en-CA" sz="1600" b="0" i="0" u="none" strike="noStrike" kern="1200" cap="none" spc="0" normalizeH="0" baseline="0" noProof="0" dirty="0">
                  <a:ln>
                    <a:noFill/>
                  </a:ln>
                  <a:solidFill>
                    <a:srgbClr val="5E6E87"/>
                  </a:solidFill>
                  <a:effectLst/>
                  <a:uLnTx/>
                  <a:uFillTx/>
                  <a:latin typeface="Roboto Condensed Light" panose="020B0604020202020204" charset="0"/>
                  <a:ea typeface="Roboto Condensed Light" panose="020B0604020202020204" charset="0"/>
                  <a:cs typeface="+mn-cs"/>
                </a:endParaRPr>
              </a:p>
            </p:txBody>
          </p:sp>
          <p:pic>
            <p:nvPicPr>
              <p:cNvPr id="82" name="Picture 81">
                <a:extLst>
                  <a:ext uri="{FF2B5EF4-FFF2-40B4-BE49-F238E27FC236}">
                    <a16:creationId xmlns:a16="http://schemas.microsoft.com/office/drawing/2014/main" id="{EB5857CC-D22F-44AC-A03B-9A78E037F5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173" y="2229562"/>
                <a:ext cx="1009317" cy="984449"/>
              </a:xfrm>
              <a:prstGeom prst="rect">
                <a:avLst/>
              </a:prstGeom>
            </p:spPr>
          </p:pic>
          <p:sp>
            <p:nvSpPr>
              <p:cNvPr id="90" name="Oval 89">
                <a:extLst>
                  <a:ext uri="{FF2B5EF4-FFF2-40B4-BE49-F238E27FC236}">
                    <a16:creationId xmlns:a16="http://schemas.microsoft.com/office/drawing/2014/main" id="{535002BF-1F05-4AAF-8A85-2520C659F8E2}"/>
                  </a:ext>
                </a:extLst>
              </p:cNvPr>
              <p:cNvSpPr/>
              <p:nvPr/>
            </p:nvSpPr>
            <p:spPr>
              <a:xfrm>
                <a:off x="4775167" y="3645616"/>
                <a:ext cx="1328397" cy="1297536"/>
              </a:xfrm>
              <a:prstGeom prst="ellipse">
                <a:avLst/>
              </a:prstGeom>
              <a:solidFill>
                <a:schemeClr val="accent1">
                  <a:lumMod val="20000"/>
                  <a:lumOff val="80000"/>
                </a:schemeClr>
              </a:solidFill>
              <a:ln>
                <a:solidFill>
                  <a:srgbClr val="7E8F9D"/>
                </a:solidFill>
              </a:ln>
              <a:effectLst/>
              <a:scene3d>
                <a:camera prst="orthographicFront">
                  <a:rot lat="0" lon="0" rev="0"/>
                </a:camera>
                <a:lightRig rig="contrasting" dir="t">
                  <a:rot lat="0" lon="0" rev="7800000"/>
                </a:lightRig>
              </a:scene3d>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3945" tIns="253945" rIns="253945" bIns="2539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91" name="TextBox 90">
                <a:extLst>
                  <a:ext uri="{FF2B5EF4-FFF2-40B4-BE49-F238E27FC236}">
                    <a16:creationId xmlns:a16="http://schemas.microsoft.com/office/drawing/2014/main" id="{26AA0A98-AA52-4C31-9CE6-077886861F2B}"/>
                  </a:ext>
                </a:extLst>
              </p:cNvPr>
              <p:cNvSpPr txBox="1"/>
              <p:nvPr/>
            </p:nvSpPr>
            <p:spPr>
              <a:xfrm>
                <a:off x="4927673" y="4405865"/>
                <a:ext cx="1115265" cy="534497"/>
              </a:xfrm>
              <a:prstGeom prst="rect">
                <a:avLst/>
              </a:prstGeom>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Bus. Process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Owners</a:t>
                </a:r>
                <a:endParaRPr kumimoji="0" lang="en-CA" sz="1200" b="0" i="0" u="none" strike="noStrike" kern="1200" cap="none" spc="0" normalizeH="0" baseline="0" noProof="0" dirty="0">
                  <a:ln>
                    <a:noFill/>
                  </a:ln>
                  <a:solidFill>
                    <a:srgbClr val="5E6E87"/>
                  </a:solidFill>
                  <a:effectLst/>
                  <a:uLnTx/>
                  <a:uFillTx/>
                  <a:latin typeface="Roboto Condensed Light" panose="020B0604020202020204" charset="0"/>
                  <a:ea typeface="Roboto Condensed Light" panose="020B0604020202020204" charset="0"/>
                  <a:cs typeface="+mn-cs"/>
                </a:endParaRPr>
              </a:p>
            </p:txBody>
          </p:sp>
          <p:pic>
            <p:nvPicPr>
              <p:cNvPr id="89" name="Picture 88">
                <a:extLst>
                  <a:ext uri="{FF2B5EF4-FFF2-40B4-BE49-F238E27FC236}">
                    <a16:creationId xmlns:a16="http://schemas.microsoft.com/office/drawing/2014/main" id="{1D87447D-C6EE-42B3-BC4F-EA303B392C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0720" y="3635217"/>
                <a:ext cx="991183" cy="984803"/>
              </a:xfrm>
              <a:prstGeom prst="rect">
                <a:avLst/>
              </a:prstGeom>
            </p:spPr>
          </p:pic>
          <p:sp>
            <p:nvSpPr>
              <p:cNvPr id="95" name="Oval 94">
                <a:extLst>
                  <a:ext uri="{FF2B5EF4-FFF2-40B4-BE49-F238E27FC236}">
                    <a16:creationId xmlns:a16="http://schemas.microsoft.com/office/drawing/2014/main" id="{DA82AF12-CB5F-47BD-A2A0-33BADE809F8F}"/>
                  </a:ext>
                </a:extLst>
              </p:cNvPr>
              <p:cNvSpPr/>
              <p:nvPr/>
            </p:nvSpPr>
            <p:spPr>
              <a:xfrm>
                <a:off x="5962496" y="3673945"/>
                <a:ext cx="1299179" cy="1250880"/>
              </a:xfrm>
              <a:prstGeom prst="ellipse">
                <a:avLst/>
              </a:prstGeom>
              <a:solidFill>
                <a:schemeClr val="accent1">
                  <a:lumMod val="20000"/>
                  <a:lumOff val="80000"/>
                </a:schemeClr>
              </a:solidFill>
              <a:ln>
                <a:solidFill>
                  <a:srgbClr val="7E8F9D"/>
                </a:solidFill>
              </a:ln>
              <a:effectLst/>
              <a:scene3d>
                <a:camera prst="orthographicFront">
                  <a:rot lat="0" lon="0" rev="0"/>
                </a:camera>
                <a:lightRig rig="contrasting" dir="t">
                  <a:rot lat="0" lon="0" rev="7800000"/>
                </a:lightRig>
              </a:scene3d>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3945" tIns="253945" rIns="253945" bIns="2539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CA" sz="20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96" name="TextBox 95">
                <a:extLst>
                  <a:ext uri="{FF2B5EF4-FFF2-40B4-BE49-F238E27FC236}">
                    <a16:creationId xmlns:a16="http://schemas.microsoft.com/office/drawing/2014/main" id="{72908D5C-17AD-48E4-B2F9-B1CF6A5AAE6B}"/>
                  </a:ext>
                </a:extLst>
              </p:cNvPr>
              <p:cNvSpPr txBox="1"/>
              <p:nvPr/>
            </p:nvSpPr>
            <p:spPr>
              <a:xfrm>
                <a:off x="6104991" y="4405865"/>
                <a:ext cx="1042320" cy="383767"/>
              </a:xfrm>
              <a:prstGeom prst="rect">
                <a:avLst/>
              </a:prstGeom>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End Users</a:t>
                </a:r>
                <a:endParaRPr kumimoji="0" lang="en-CA" sz="1600" b="0" i="0" u="none" strike="noStrike" kern="1200" cap="none" spc="0" normalizeH="0" baseline="0" noProof="0" dirty="0">
                  <a:ln>
                    <a:noFill/>
                  </a:ln>
                  <a:solidFill>
                    <a:srgbClr val="5E6E87"/>
                  </a:solidFill>
                  <a:effectLst/>
                  <a:uLnTx/>
                  <a:uFillTx/>
                  <a:latin typeface="Roboto Condensed Light" panose="020B0604020202020204" charset="0"/>
                  <a:ea typeface="Roboto Condensed Light" panose="020B0604020202020204" charset="0"/>
                  <a:cs typeface="+mn-cs"/>
                </a:endParaRPr>
              </a:p>
            </p:txBody>
          </p:sp>
          <p:pic>
            <p:nvPicPr>
              <p:cNvPr id="94" name="Picture 93">
                <a:extLst>
                  <a:ext uri="{FF2B5EF4-FFF2-40B4-BE49-F238E27FC236}">
                    <a16:creationId xmlns:a16="http://schemas.microsoft.com/office/drawing/2014/main" id="{3CE14C83-BA52-4AC0-A436-9C36C536BD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5173" y="3663920"/>
                <a:ext cx="969382" cy="949392"/>
              </a:xfrm>
              <a:prstGeom prst="rect">
                <a:avLst/>
              </a:prstGeom>
            </p:spPr>
          </p:pic>
          <p:sp>
            <p:nvSpPr>
              <p:cNvPr id="100" name="Oval 99">
                <a:extLst>
                  <a:ext uri="{FF2B5EF4-FFF2-40B4-BE49-F238E27FC236}">
                    <a16:creationId xmlns:a16="http://schemas.microsoft.com/office/drawing/2014/main" id="{1D19D838-5F55-4102-8247-61F1E3AFF7A0}"/>
                  </a:ext>
                </a:extLst>
              </p:cNvPr>
              <p:cNvSpPr/>
              <p:nvPr/>
            </p:nvSpPr>
            <p:spPr>
              <a:xfrm>
                <a:off x="4775167" y="4998265"/>
                <a:ext cx="1332000" cy="1296000"/>
              </a:xfrm>
              <a:prstGeom prst="ellipse">
                <a:avLst/>
              </a:prstGeom>
              <a:solidFill>
                <a:schemeClr val="accent1">
                  <a:lumMod val="20000"/>
                  <a:lumOff val="80000"/>
                </a:schemeClr>
              </a:solidFill>
              <a:ln>
                <a:solidFill>
                  <a:srgbClr val="7E8F9D"/>
                </a:solidFill>
              </a:ln>
              <a:effectLst/>
              <a:scene3d>
                <a:camera prst="orthographicFront">
                  <a:rot lat="0" lon="0" rev="0"/>
                </a:camera>
                <a:lightRig rig="contrasting" dir="t">
                  <a:rot lat="0" lon="0" rev="7800000"/>
                </a:lightRig>
              </a:scene3d>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3945" tIns="253945" rIns="253945" bIns="2539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CA" sz="14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101" name="TextBox 100">
                <a:extLst>
                  <a:ext uri="{FF2B5EF4-FFF2-40B4-BE49-F238E27FC236}">
                    <a16:creationId xmlns:a16="http://schemas.microsoft.com/office/drawing/2014/main" id="{AE9E683C-F918-4BD1-AFDD-A4DC7B981696}"/>
                  </a:ext>
                </a:extLst>
              </p:cNvPr>
              <p:cNvSpPr txBox="1"/>
              <p:nvPr/>
            </p:nvSpPr>
            <p:spPr>
              <a:xfrm>
                <a:off x="5020183" y="5751821"/>
                <a:ext cx="883575" cy="430887"/>
              </a:xfrm>
              <a:prstGeom prst="rect">
                <a:avLst/>
              </a:prstGeom>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IT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Management</a:t>
                </a:r>
                <a:endParaRPr kumimoji="0" lang="en-CA" sz="1100" b="0" i="0" u="none" strike="noStrike" kern="1200" cap="none" spc="0" normalizeH="0" baseline="0" noProof="0" dirty="0">
                  <a:ln>
                    <a:noFill/>
                  </a:ln>
                  <a:solidFill>
                    <a:srgbClr val="5E6E87"/>
                  </a:solidFill>
                  <a:effectLst/>
                  <a:uLnTx/>
                  <a:uFillTx/>
                  <a:latin typeface="Roboto Condensed Light" panose="020B0604020202020204" charset="0"/>
                  <a:ea typeface="Roboto Condensed Light" panose="020B0604020202020204" charset="0"/>
                  <a:cs typeface="+mn-cs"/>
                </a:endParaRPr>
              </a:p>
            </p:txBody>
          </p:sp>
          <p:pic>
            <p:nvPicPr>
              <p:cNvPr id="99" name="Picture 98">
                <a:extLst>
                  <a:ext uri="{FF2B5EF4-FFF2-40B4-BE49-F238E27FC236}">
                    <a16:creationId xmlns:a16="http://schemas.microsoft.com/office/drawing/2014/main" id="{C96A56B2-7269-45FE-9E9C-A7F9681B27E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30720" y="4993770"/>
                <a:ext cx="990000" cy="996016"/>
              </a:xfrm>
              <a:prstGeom prst="rect">
                <a:avLst/>
              </a:prstGeom>
            </p:spPr>
          </p:pic>
          <p:sp>
            <p:nvSpPr>
              <p:cNvPr id="105" name="Oval 104">
                <a:extLst>
                  <a:ext uri="{FF2B5EF4-FFF2-40B4-BE49-F238E27FC236}">
                    <a16:creationId xmlns:a16="http://schemas.microsoft.com/office/drawing/2014/main" id="{0129486F-7AA1-4502-8C61-9A0DA35C8481}"/>
                  </a:ext>
                </a:extLst>
              </p:cNvPr>
              <p:cNvSpPr/>
              <p:nvPr/>
            </p:nvSpPr>
            <p:spPr>
              <a:xfrm>
                <a:off x="5962496" y="4959225"/>
                <a:ext cx="1299720" cy="1289107"/>
              </a:xfrm>
              <a:prstGeom prst="ellipse">
                <a:avLst/>
              </a:prstGeom>
              <a:solidFill>
                <a:schemeClr val="accent1">
                  <a:lumMod val="20000"/>
                  <a:lumOff val="80000"/>
                </a:schemeClr>
              </a:solidFill>
              <a:ln>
                <a:solidFill>
                  <a:srgbClr val="7E8F9D"/>
                </a:solidFill>
              </a:ln>
              <a:effectLst/>
              <a:scene3d>
                <a:camera prst="orthographicFront">
                  <a:rot lat="0" lon="0" rev="0"/>
                </a:camera>
                <a:lightRig rig="contrasting" dir="t">
                  <a:rot lat="0" lon="0" rev="7800000"/>
                </a:lightRig>
              </a:scene3d>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3945" tIns="253945" rIns="253945" bIns="2539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106" name="TextBox 105">
                <a:extLst>
                  <a:ext uri="{FF2B5EF4-FFF2-40B4-BE49-F238E27FC236}">
                    <a16:creationId xmlns:a16="http://schemas.microsoft.com/office/drawing/2014/main" id="{61759E41-5DFC-43AE-88EC-EA3CF9BA178F}"/>
                  </a:ext>
                </a:extLst>
              </p:cNvPr>
              <p:cNvSpPr txBox="1"/>
              <p:nvPr/>
            </p:nvSpPr>
            <p:spPr>
              <a:xfrm>
                <a:off x="6168649" y="5724883"/>
                <a:ext cx="938077" cy="461666"/>
              </a:xfrm>
              <a:prstGeom prst="rect">
                <a:avLst/>
              </a:prstGeom>
            </p:spPr>
            <p:txBody>
              <a:bodyPr wrap="non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Business</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2576B7"/>
                    </a:solidFill>
                    <a:effectLst/>
                    <a:uLnTx/>
                    <a:uFillTx/>
                    <a:latin typeface="Roboto Condensed Light" panose="020B0604020202020204" charset="0"/>
                    <a:ea typeface="Roboto Condensed Light" panose="020B0604020202020204" charset="0"/>
                    <a:cs typeface="+mn-cs"/>
                  </a:rPr>
                  <a:t>Stakeholders</a:t>
                </a:r>
                <a:endParaRPr kumimoji="0" lang="en-CA" sz="1200" b="0" i="0" u="none" strike="noStrike" kern="1200" cap="none" spc="0" normalizeH="0" baseline="0" noProof="0" dirty="0">
                  <a:ln>
                    <a:noFill/>
                  </a:ln>
                  <a:solidFill>
                    <a:srgbClr val="5E6E87"/>
                  </a:solidFill>
                  <a:effectLst/>
                  <a:uLnTx/>
                  <a:uFillTx/>
                  <a:latin typeface="Roboto Condensed Light" panose="020B0604020202020204" charset="0"/>
                  <a:ea typeface="Roboto Condensed Light" panose="020B0604020202020204" charset="0"/>
                  <a:cs typeface="+mn-cs"/>
                </a:endParaRPr>
              </a:p>
            </p:txBody>
          </p:sp>
          <p:pic>
            <p:nvPicPr>
              <p:cNvPr id="104" name="Picture 103">
                <a:extLst>
                  <a:ext uri="{FF2B5EF4-FFF2-40B4-BE49-F238E27FC236}">
                    <a16:creationId xmlns:a16="http://schemas.microsoft.com/office/drawing/2014/main" id="{44AC552D-F83A-451F-939D-FE6E9CA214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15173" y="4948894"/>
                <a:ext cx="969785" cy="978405"/>
              </a:xfrm>
              <a:prstGeom prst="rect">
                <a:avLst/>
              </a:prstGeom>
            </p:spPr>
          </p:pic>
          <p:sp>
            <p:nvSpPr>
              <p:cNvPr id="29" name="Freeform 2">
                <a:extLst>
                  <a:ext uri="{FF2B5EF4-FFF2-40B4-BE49-F238E27FC236}">
                    <a16:creationId xmlns:a16="http://schemas.microsoft.com/office/drawing/2014/main" id="{07921E07-D248-4642-A28C-6D01D09DF5E6}"/>
                  </a:ext>
                </a:extLst>
              </p:cNvPr>
              <p:cNvSpPr>
                <a:spLocks noChangeArrowheads="1"/>
              </p:cNvSpPr>
              <p:nvPr/>
            </p:nvSpPr>
            <p:spPr bwMode="auto">
              <a:xfrm>
                <a:off x="4653912" y="1347174"/>
                <a:ext cx="2688055" cy="4979003"/>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alpha val="23000"/>
                </a:schemeClr>
              </a:solidFill>
              <a:ln>
                <a:noFill/>
              </a:ln>
              <a:effectLst/>
            </p:spPr>
            <p:txBody>
              <a:bodyPr wrap="none"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I need to talk to...</a:t>
                </a:r>
              </a:p>
            </p:txBody>
          </p:sp>
        </p:grpSp>
        <p:grpSp>
          <p:nvGrpSpPr>
            <p:cNvPr id="4" name="Group 3">
              <a:extLst>
                <a:ext uri="{FF2B5EF4-FFF2-40B4-BE49-F238E27FC236}">
                  <a16:creationId xmlns:a16="http://schemas.microsoft.com/office/drawing/2014/main" id="{EC86F07E-9599-4B01-ABAF-EC9C43495856}"/>
                </a:ext>
              </a:extLst>
            </p:cNvPr>
            <p:cNvGrpSpPr/>
            <p:nvPr/>
          </p:nvGrpSpPr>
          <p:grpSpPr>
            <a:xfrm>
              <a:off x="7949905" y="1347174"/>
              <a:ext cx="4072399" cy="4979003"/>
              <a:chOff x="7949905" y="1347174"/>
              <a:chExt cx="4072399" cy="4979003"/>
            </a:xfrm>
          </p:grpSpPr>
          <p:sp>
            <p:nvSpPr>
              <p:cNvPr id="30" name="Freeform 2">
                <a:extLst>
                  <a:ext uri="{FF2B5EF4-FFF2-40B4-BE49-F238E27FC236}">
                    <a16:creationId xmlns:a16="http://schemas.microsoft.com/office/drawing/2014/main" id="{61EDD405-35C0-46EF-BBEE-986100F37773}"/>
                  </a:ext>
                </a:extLst>
              </p:cNvPr>
              <p:cNvSpPr>
                <a:spLocks noChangeArrowheads="1"/>
              </p:cNvSpPr>
              <p:nvPr/>
            </p:nvSpPr>
            <p:spPr bwMode="auto">
              <a:xfrm>
                <a:off x="7949905" y="1347174"/>
                <a:ext cx="4072399" cy="4979003"/>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alpha val="23000"/>
                </a:schemeClr>
              </a:solidFill>
              <a:ln>
                <a:noFill/>
              </a:ln>
              <a:effectLst/>
            </p:spPr>
            <p:txBody>
              <a:bodyPr wrap="none"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Because they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are focused on...</a:t>
                </a:r>
              </a:p>
            </p:txBody>
          </p:sp>
          <p:sp>
            <p:nvSpPr>
              <p:cNvPr id="59" name="Freeform 58"/>
              <p:cNvSpPr/>
              <p:nvPr/>
            </p:nvSpPr>
            <p:spPr>
              <a:xfrm>
                <a:off x="10460096" y="2142456"/>
                <a:ext cx="1536398" cy="1410365"/>
              </a:xfrm>
              <a:custGeom>
                <a:avLst/>
                <a:gdLst>
                  <a:gd name="connsiteX0" fmla="*/ 0 w 2483993"/>
                  <a:gd name="connsiteY0" fmla="*/ 0 h 1655995"/>
                  <a:gd name="connsiteX1" fmla="*/ 2483993 w 2483993"/>
                  <a:gd name="connsiteY1" fmla="*/ 0 h 1655995"/>
                  <a:gd name="connsiteX2" fmla="*/ 2483993 w 2483993"/>
                  <a:gd name="connsiteY2" fmla="*/ 1655995 h 1655995"/>
                  <a:gd name="connsiteX3" fmla="*/ 0 w 2483993"/>
                  <a:gd name="connsiteY3" fmla="*/ 1655995 h 1655995"/>
                  <a:gd name="connsiteX4" fmla="*/ 0 w 2483993"/>
                  <a:gd name="connsiteY4" fmla="*/ 0 h 165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993" h="1655995">
                    <a:moveTo>
                      <a:pt x="0" y="0"/>
                    </a:moveTo>
                    <a:lnTo>
                      <a:pt x="2483993" y="0"/>
                    </a:lnTo>
                    <a:lnTo>
                      <a:pt x="2483993" y="1655995"/>
                    </a:lnTo>
                    <a:lnTo>
                      <a:pt x="0" y="1655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1" indent="0" algn="l" defTabSz="1111250" rtl="0" eaLnBrk="1" fontAlgn="auto" latinLnBrk="0" hangingPunct="1">
                  <a:lnSpc>
                    <a:spcPct val="90000"/>
                  </a:lnSpc>
                  <a:spcBef>
                    <a:spcPct val="0"/>
                  </a:spcBef>
                  <a:spcAft>
                    <a:spcPct val="150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A product that delivers value against a common set of goals and objectives.</a:t>
                </a:r>
                <a:endParaRPr kumimoji="0" lang="en-CA" sz="18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55" name="Freeform 54"/>
              <p:cNvSpPr/>
              <p:nvPr/>
            </p:nvSpPr>
            <p:spPr>
              <a:xfrm>
                <a:off x="10458225" y="3538528"/>
                <a:ext cx="1532066" cy="1410366"/>
              </a:xfrm>
              <a:custGeom>
                <a:avLst/>
                <a:gdLst>
                  <a:gd name="connsiteX0" fmla="*/ 0 w 2483993"/>
                  <a:gd name="connsiteY0" fmla="*/ 0 h 1655436"/>
                  <a:gd name="connsiteX1" fmla="*/ 2483993 w 2483993"/>
                  <a:gd name="connsiteY1" fmla="*/ 0 h 1655436"/>
                  <a:gd name="connsiteX2" fmla="*/ 2483993 w 2483993"/>
                  <a:gd name="connsiteY2" fmla="*/ 1655436 h 1655436"/>
                  <a:gd name="connsiteX3" fmla="*/ 0 w 2483993"/>
                  <a:gd name="connsiteY3" fmla="*/ 1655436 h 1655436"/>
                  <a:gd name="connsiteX4" fmla="*/ 0 w 2483993"/>
                  <a:gd name="connsiteY4" fmla="*/ 0 h 165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993" h="1655436">
                    <a:moveTo>
                      <a:pt x="0" y="0"/>
                    </a:moveTo>
                    <a:lnTo>
                      <a:pt x="2483993" y="0"/>
                    </a:lnTo>
                    <a:lnTo>
                      <a:pt x="2483993" y="1655436"/>
                    </a:lnTo>
                    <a:lnTo>
                      <a:pt x="0" y="16554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1" indent="0" algn="l" defTabSz="1111250" rtl="0" eaLnBrk="1" fontAlgn="auto" latinLnBrk="0" hangingPunct="1">
                  <a:lnSpc>
                    <a:spcPct val="90000"/>
                  </a:lnSpc>
                  <a:spcBef>
                    <a:spcPct val="0"/>
                  </a:spcBef>
                  <a:spcAft>
                    <a:spcPct val="150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A group of functionality that business customers see as a single unit.</a:t>
                </a:r>
                <a:endParaRPr kumimoji="0" lang="en-CA" sz="14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57" name="Freeform 56"/>
              <p:cNvSpPr/>
              <p:nvPr/>
            </p:nvSpPr>
            <p:spPr>
              <a:xfrm>
                <a:off x="10458225" y="4928860"/>
                <a:ext cx="1538205" cy="1397317"/>
              </a:xfrm>
              <a:custGeom>
                <a:avLst/>
                <a:gdLst>
                  <a:gd name="connsiteX0" fmla="*/ 0 w 2483993"/>
                  <a:gd name="connsiteY0" fmla="*/ 0 h 1655995"/>
                  <a:gd name="connsiteX1" fmla="*/ 2483993 w 2483993"/>
                  <a:gd name="connsiteY1" fmla="*/ 0 h 1655995"/>
                  <a:gd name="connsiteX2" fmla="*/ 2483993 w 2483993"/>
                  <a:gd name="connsiteY2" fmla="*/ 1655995 h 1655995"/>
                  <a:gd name="connsiteX3" fmla="*/ 0 w 2483993"/>
                  <a:gd name="connsiteY3" fmla="*/ 1655995 h 1655995"/>
                  <a:gd name="connsiteX4" fmla="*/ 0 w 2483993"/>
                  <a:gd name="connsiteY4" fmla="*/ 0 h 165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993" h="1655995">
                    <a:moveTo>
                      <a:pt x="0" y="0"/>
                    </a:moveTo>
                    <a:lnTo>
                      <a:pt x="2483993" y="0"/>
                    </a:lnTo>
                    <a:lnTo>
                      <a:pt x="2483993" y="1655995"/>
                    </a:lnTo>
                    <a:lnTo>
                      <a:pt x="0" y="1655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1" indent="0" algn="l" defTabSz="1111250" rtl="0" eaLnBrk="1" fontAlgn="auto" latinLnBrk="0" hangingPunct="1">
                  <a:lnSpc>
                    <a:spcPct val="90000"/>
                  </a:lnSpc>
                  <a:spcBef>
                    <a:spcPct val="0"/>
                  </a:spcBef>
                  <a:spcAft>
                    <a:spcPct val="150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An initiative that those with the money see as a single budget.</a:t>
                </a:r>
                <a:endParaRPr kumimoji="0" lang="en-CA" sz="14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31" name="TextBox 30">
                <a:extLst>
                  <a:ext uri="{FF2B5EF4-FFF2-40B4-BE49-F238E27FC236}">
                    <a16:creationId xmlns:a16="http://schemas.microsoft.com/office/drawing/2014/main" id="{FF49B6ED-E4B1-4FB7-A84F-7ECC0D586906}"/>
                  </a:ext>
                </a:extLst>
              </p:cNvPr>
              <p:cNvSpPr txBox="1"/>
              <p:nvPr/>
            </p:nvSpPr>
            <p:spPr>
              <a:xfrm>
                <a:off x="8082405" y="2432771"/>
                <a:ext cx="914400" cy="914400"/>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PRODUCTS</a:t>
                </a:r>
              </a:p>
            </p:txBody>
          </p:sp>
          <p:sp>
            <p:nvSpPr>
              <p:cNvPr id="33" name="TextBox 32">
                <a:extLst>
                  <a:ext uri="{FF2B5EF4-FFF2-40B4-BE49-F238E27FC236}">
                    <a16:creationId xmlns:a16="http://schemas.microsoft.com/office/drawing/2014/main" id="{53302D5F-B4D8-4287-A878-A3850CE1290C}"/>
                  </a:ext>
                </a:extLst>
              </p:cNvPr>
              <p:cNvSpPr txBox="1"/>
              <p:nvPr/>
            </p:nvSpPr>
            <p:spPr>
              <a:xfrm>
                <a:off x="8082405" y="3767512"/>
                <a:ext cx="914400" cy="914400"/>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FUNCTIONALITY</a:t>
                </a:r>
              </a:p>
            </p:txBody>
          </p:sp>
          <p:sp>
            <p:nvSpPr>
              <p:cNvPr id="36" name="TextBox 35">
                <a:extLst>
                  <a:ext uri="{FF2B5EF4-FFF2-40B4-BE49-F238E27FC236}">
                    <a16:creationId xmlns:a16="http://schemas.microsoft.com/office/drawing/2014/main" id="{36EF3E70-82F3-4096-B01D-01F1BDF498FD}"/>
                  </a:ext>
                </a:extLst>
              </p:cNvPr>
              <p:cNvSpPr txBox="1"/>
              <p:nvPr/>
            </p:nvSpPr>
            <p:spPr>
              <a:xfrm>
                <a:off x="8082405" y="5172566"/>
                <a:ext cx="914400" cy="914400"/>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FUNDING</a:t>
                </a:r>
              </a:p>
            </p:txBody>
          </p:sp>
          <p:pic>
            <p:nvPicPr>
              <p:cNvPr id="117" name="Picture 116">
                <a:extLst>
                  <a:ext uri="{FF2B5EF4-FFF2-40B4-BE49-F238E27FC236}">
                    <a16:creationId xmlns:a16="http://schemas.microsoft.com/office/drawing/2014/main" id="{763FB93F-66A3-47CE-9F27-1BABCE59E6E1}"/>
                  </a:ext>
                </a:extLst>
              </p:cNvPr>
              <p:cNvPicPr>
                <a:picLocks noChangeAspect="1"/>
              </p:cNvPicPr>
              <p:nvPr/>
            </p:nvPicPr>
            <p:blipFill>
              <a:blip r:embed="rId9" cstate="email">
                <a:alphaModFix amt="34000"/>
                <a:extLst>
                  <a:ext uri="{28A0092B-C50C-407E-A947-70E740481C1C}">
                    <a14:useLocalDpi xmlns:a14="http://schemas.microsoft.com/office/drawing/2010/main"/>
                  </a:ext>
                </a:extLst>
              </a:blip>
              <a:stretch>
                <a:fillRect/>
              </a:stretch>
            </p:blipFill>
            <p:spPr>
              <a:xfrm>
                <a:off x="9328085" y="5096587"/>
                <a:ext cx="1045093" cy="1045093"/>
              </a:xfrm>
              <a:prstGeom prst="rect">
                <a:avLst/>
              </a:prstGeom>
            </p:spPr>
          </p:pic>
          <p:pic>
            <p:nvPicPr>
              <p:cNvPr id="119" name="Picture 118">
                <a:extLst>
                  <a:ext uri="{FF2B5EF4-FFF2-40B4-BE49-F238E27FC236}">
                    <a16:creationId xmlns:a16="http://schemas.microsoft.com/office/drawing/2014/main" id="{851162DB-5E89-4D7E-961F-2BAB458A2E8B}"/>
                  </a:ext>
                </a:extLst>
              </p:cNvPr>
              <p:cNvPicPr>
                <a:picLocks noChangeAspect="1"/>
              </p:cNvPicPr>
              <p:nvPr/>
            </p:nvPicPr>
            <p:blipFill>
              <a:blip r:embed="rId10" cstate="email">
                <a:alphaModFix amt="34000"/>
                <a:extLst>
                  <a:ext uri="{28A0092B-C50C-407E-A947-70E740481C1C}">
                    <a14:useLocalDpi xmlns:a14="http://schemas.microsoft.com/office/drawing/2010/main"/>
                  </a:ext>
                </a:extLst>
              </a:blip>
              <a:stretch>
                <a:fillRect/>
              </a:stretch>
            </p:blipFill>
            <p:spPr>
              <a:xfrm>
                <a:off x="9309713" y="3701734"/>
                <a:ext cx="1063920" cy="1063920"/>
              </a:xfrm>
              <a:prstGeom prst="rect">
                <a:avLst/>
              </a:prstGeom>
            </p:spPr>
          </p:pic>
          <p:pic>
            <p:nvPicPr>
              <p:cNvPr id="121" name="Picture 120">
                <a:extLst>
                  <a:ext uri="{FF2B5EF4-FFF2-40B4-BE49-F238E27FC236}">
                    <a16:creationId xmlns:a16="http://schemas.microsoft.com/office/drawing/2014/main" id="{DE15A8E7-04A8-4DC0-AC8B-06BF6D70B210}"/>
                  </a:ext>
                </a:extLst>
              </p:cNvPr>
              <p:cNvPicPr>
                <a:picLocks noChangeAspect="1"/>
              </p:cNvPicPr>
              <p:nvPr/>
            </p:nvPicPr>
            <p:blipFill>
              <a:blip r:embed="rId11" cstate="email">
                <a:alphaModFix amt="34000"/>
                <a:extLst>
                  <a:ext uri="{28A0092B-C50C-407E-A947-70E740481C1C}">
                    <a14:useLocalDpi xmlns:a14="http://schemas.microsoft.com/office/drawing/2010/main"/>
                  </a:ext>
                </a:extLst>
              </a:blip>
              <a:stretch>
                <a:fillRect/>
              </a:stretch>
            </p:blipFill>
            <p:spPr>
              <a:xfrm>
                <a:off x="9355110" y="2261060"/>
                <a:ext cx="1107144" cy="1107144"/>
              </a:xfrm>
              <a:prstGeom prst="rect">
                <a:avLst/>
              </a:prstGeom>
            </p:spPr>
          </p:pic>
        </p:grpSp>
        <p:grpSp>
          <p:nvGrpSpPr>
            <p:cNvPr id="3" name="Group 2">
              <a:extLst>
                <a:ext uri="{FF2B5EF4-FFF2-40B4-BE49-F238E27FC236}">
                  <a16:creationId xmlns:a16="http://schemas.microsoft.com/office/drawing/2014/main" id="{E3F1BCE2-9F0E-41FE-80E0-4178C387A9BA}"/>
                </a:ext>
              </a:extLst>
            </p:cNvPr>
            <p:cNvGrpSpPr/>
            <p:nvPr/>
          </p:nvGrpSpPr>
          <p:grpSpPr>
            <a:xfrm>
              <a:off x="-1" y="1347174"/>
              <a:ext cx="4191780" cy="5251919"/>
              <a:chOff x="-1" y="1347174"/>
              <a:chExt cx="4191780" cy="5251919"/>
            </a:xfrm>
          </p:grpSpPr>
          <p:sp>
            <p:nvSpPr>
              <p:cNvPr id="61" name="TextBox 60"/>
              <p:cNvSpPr txBox="1"/>
              <p:nvPr/>
            </p:nvSpPr>
            <p:spPr>
              <a:xfrm>
                <a:off x="-1" y="6322094"/>
                <a:ext cx="2213776" cy="276999"/>
              </a:xfrm>
              <a:prstGeom prst="rect">
                <a:avLst/>
              </a:prstGeom>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Adapted from: Martin Fowler</a:t>
                </a:r>
              </a:p>
            </p:txBody>
          </p:sp>
          <p:sp>
            <p:nvSpPr>
              <p:cNvPr id="63" name="Freeform 62"/>
              <p:cNvSpPr/>
              <p:nvPr/>
            </p:nvSpPr>
            <p:spPr>
              <a:xfrm>
                <a:off x="2425391" y="2173674"/>
                <a:ext cx="1360564" cy="1420920"/>
              </a:xfrm>
              <a:custGeom>
                <a:avLst/>
                <a:gdLst>
                  <a:gd name="connsiteX0" fmla="*/ 0 w 2483993"/>
                  <a:gd name="connsiteY0" fmla="*/ 0 h 1655995"/>
                  <a:gd name="connsiteX1" fmla="*/ 2483993 w 2483993"/>
                  <a:gd name="connsiteY1" fmla="*/ 0 h 1655995"/>
                  <a:gd name="connsiteX2" fmla="*/ 2483993 w 2483993"/>
                  <a:gd name="connsiteY2" fmla="*/ 1655995 h 1655995"/>
                  <a:gd name="connsiteX3" fmla="*/ 0 w 2483993"/>
                  <a:gd name="connsiteY3" fmla="*/ 1655995 h 1655995"/>
                  <a:gd name="connsiteX4" fmla="*/ 0 w 2483993"/>
                  <a:gd name="connsiteY4" fmla="*/ 0 h 165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993" h="1655995">
                    <a:moveTo>
                      <a:pt x="0" y="0"/>
                    </a:moveTo>
                    <a:lnTo>
                      <a:pt x="2483993" y="0"/>
                    </a:lnTo>
                    <a:lnTo>
                      <a:pt x="2483993" y="1655995"/>
                    </a:lnTo>
                    <a:lnTo>
                      <a:pt x="0" y="1655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1" indent="0" algn="r" defTabSz="111125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Get my delivery teams on the same page.</a:t>
                </a:r>
                <a:endParaRPr kumimoji="0" lang="en-CA" sz="20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65" name="Freeform 64"/>
              <p:cNvSpPr/>
              <p:nvPr/>
            </p:nvSpPr>
            <p:spPr>
              <a:xfrm>
                <a:off x="2358751" y="3450515"/>
                <a:ext cx="1512613" cy="1655995"/>
              </a:xfrm>
              <a:custGeom>
                <a:avLst/>
                <a:gdLst>
                  <a:gd name="connsiteX0" fmla="*/ 0 w 2483993"/>
                  <a:gd name="connsiteY0" fmla="*/ 0 h 1655995"/>
                  <a:gd name="connsiteX1" fmla="*/ 2483993 w 2483993"/>
                  <a:gd name="connsiteY1" fmla="*/ 0 h 1655995"/>
                  <a:gd name="connsiteX2" fmla="*/ 2483993 w 2483993"/>
                  <a:gd name="connsiteY2" fmla="*/ 1655995 h 1655995"/>
                  <a:gd name="connsiteX3" fmla="*/ 0 w 2483993"/>
                  <a:gd name="connsiteY3" fmla="*/ 1655995 h 1655995"/>
                  <a:gd name="connsiteX4" fmla="*/ 0 w 2483993"/>
                  <a:gd name="connsiteY4" fmla="*/ 0 h 165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993" h="1655995">
                    <a:moveTo>
                      <a:pt x="0" y="0"/>
                    </a:moveTo>
                    <a:lnTo>
                      <a:pt x="2483993" y="0"/>
                    </a:lnTo>
                    <a:lnTo>
                      <a:pt x="2483993" y="1655995"/>
                    </a:lnTo>
                    <a:lnTo>
                      <a:pt x="0" y="1655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1" indent="0" algn="r" defTabSz="111125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Inform users and customers of product strategy.</a:t>
                </a:r>
                <a:endParaRPr kumimoji="0" lang="en-CA" sz="20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sp>
            <p:nvSpPr>
              <p:cNvPr id="25" name="Freeform 64">
                <a:extLst>
                  <a:ext uri="{FF2B5EF4-FFF2-40B4-BE49-F238E27FC236}">
                    <a16:creationId xmlns:a16="http://schemas.microsoft.com/office/drawing/2014/main" id="{3C4E35E4-FF91-4297-AE91-148809B4EDA5}"/>
                  </a:ext>
                </a:extLst>
              </p:cNvPr>
              <p:cNvSpPr/>
              <p:nvPr/>
            </p:nvSpPr>
            <p:spPr>
              <a:xfrm>
                <a:off x="2213775" y="5065071"/>
                <a:ext cx="1646778" cy="1164480"/>
              </a:xfrm>
              <a:custGeom>
                <a:avLst/>
                <a:gdLst>
                  <a:gd name="connsiteX0" fmla="*/ 0 w 2483993"/>
                  <a:gd name="connsiteY0" fmla="*/ 0 h 1655995"/>
                  <a:gd name="connsiteX1" fmla="*/ 2483993 w 2483993"/>
                  <a:gd name="connsiteY1" fmla="*/ 0 h 1655995"/>
                  <a:gd name="connsiteX2" fmla="*/ 2483993 w 2483993"/>
                  <a:gd name="connsiteY2" fmla="*/ 1655995 h 1655995"/>
                  <a:gd name="connsiteX3" fmla="*/ 0 w 2483993"/>
                  <a:gd name="connsiteY3" fmla="*/ 1655995 h 1655995"/>
                  <a:gd name="connsiteX4" fmla="*/ 0 w 2483993"/>
                  <a:gd name="connsiteY4" fmla="*/ 0 h 165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993" h="1655995">
                    <a:moveTo>
                      <a:pt x="0" y="0"/>
                    </a:moveTo>
                    <a:lnTo>
                      <a:pt x="2483993" y="0"/>
                    </a:lnTo>
                    <a:lnTo>
                      <a:pt x="2483993" y="1655995"/>
                    </a:lnTo>
                    <a:lnTo>
                      <a:pt x="0" y="1655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1" indent="0" algn="r" defTabSz="111125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rPr>
                  <a:t>Inform the business of product development requirements.</a:t>
                </a:r>
                <a:endParaRPr kumimoji="0" lang="en-CA" sz="20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pic>
            <p:nvPicPr>
              <p:cNvPr id="38" name="Picture 37">
                <a:extLst>
                  <a:ext uri="{FF2B5EF4-FFF2-40B4-BE49-F238E27FC236}">
                    <a16:creationId xmlns:a16="http://schemas.microsoft.com/office/drawing/2014/main" id="{BCBAB256-4757-4FB4-B480-5102B5083C22}"/>
                  </a:ext>
                </a:extLst>
              </p:cNvPr>
              <p:cNvPicPr>
                <a:picLocks noChangeAspect="1"/>
              </p:cNvPicPr>
              <p:nvPr/>
            </p:nvPicPr>
            <p:blipFill>
              <a:blip r:embed="rId12" cstate="email">
                <a:alphaModFix amt="34000"/>
                <a:extLst>
                  <a:ext uri="{28A0092B-C50C-407E-A947-70E740481C1C}">
                    <a14:useLocalDpi xmlns:a14="http://schemas.microsoft.com/office/drawing/2010/main"/>
                  </a:ext>
                </a:extLst>
              </a:blip>
              <a:stretch>
                <a:fillRect/>
              </a:stretch>
            </p:blipFill>
            <p:spPr>
              <a:xfrm>
                <a:off x="1129743" y="2040509"/>
                <a:ext cx="1655209" cy="1655209"/>
              </a:xfrm>
              <a:prstGeom prst="rect">
                <a:avLst/>
              </a:prstGeom>
            </p:spPr>
          </p:pic>
          <p:pic>
            <p:nvPicPr>
              <p:cNvPr id="41" name="Picture 40">
                <a:extLst>
                  <a:ext uri="{FF2B5EF4-FFF2-40B4-BE49-F238E27FC236}">
                    <a16:creationId xmlns:a16="http://schemas.microsoft.com/office/drawing/2014/main" id="{956E1148-7339-4FB6-BAFB-17B017B183BD}"/>
                  </a:ext>
                </a:extLst>
              </p:cNvPr>
              <p:cNvPicPr>
                <a:picLocks noChangeAspect="1"/>
              </p:cNvPicPr>
              <p:nvPr/>
            </p:nvPicPr>
            <p:blipFill>
              <a:blip r:embed="rId13" cstate="email">
                <a:alphaModFix amt="34000"/>
                <a:extLst>
                  <a:ext uri="{28A0092B-C50C-407E-A947-70E740481C1C}">
                    <a14:useLocalDpi xmlns:a14="http://schemas.microsoft.com/office/drawing/2010/main"/>
                  </a:ext>
                </a:extLst>
              </a:blip>
              <a:stretch>
                <a:fillRect/>
              </a:stretch>
            </p:blipFill>
            <p:spPr>
              <a:xfrm>
                <a:off x="1239970" y="3511805"/>
                <a:ext cx="1434755" cy="1434755"/>
              </a:xfrm>
              <a:prstGeom prst="rect">
                <a:avLst/>
              </a:prstGeom>
            </p:spPr>
          </p:pic>
          <p:pic>
            <p:nvPicPr>
              <p:cNvPr id="46" name="Picture 45">
                <a:extLst>
                  <a:ext uri="{FF2B5EF4-FFF2-40B4-BE49-F238E27FC236}">
                    <a16:creationId xmlns:a16="http://schemas.microsoft.com/office/drawing/2014/main" id="{BFDAC0A8-5DB0-4605-9552-3AF95395FFEF}"/>
                  </a:ext>
                </a:extLst>
              </p:cNvPr>
              <p:cNvPicPr>
                <a:picLocks noChangeAspect="1"/>
              </p:cNvPicPr>
              <p:nvPr/>
            </p:nvPicPr>
            <p:blipFill>
              <a:blip r:embed="rId14" cstate="email">
                <a:alphaModFix amt="34000"/>
                <a:extLst>
                  <a:ext uri="{28A0092B-C50C-407E-A947-70E740481C1C}">
                    <a14:useLocalDpi xmlns:a14="http://schemas.microsoft.com/office/drawing/2010/main"/>
                  </a:ext>
                </a:extLst>
              </a:blip>
              <a:stretch>
                <a:fillRect/>
              </a:stretch>
            </p:blipFill>
            <p:spPr>
              <a:xfrm>
                <a:off x="1386542" y="5039797"/>
                <a:ext cx="1141609" cy="1141609"/>
              </a:xfrm>
              <a:prstGeom prst="rect">
                <a:avLst/>
              </a:prstGeom>
            </p:spPr>
          </p:pic>
          <p:sp>
            <p:nvSpPr>
              <p:cNvPr id="27" name="Freeform 2">
                <a:extLst>
                  <a:ext uri="{FF2B5EF4-FFF2-40B4-BE49-F238E27FC236}">
                    <a16:creationId xmlns:a16="http://schemas.microsoft.com/office/drawing/2014/main" id="{7BC74E16-D05D-4134-B4F0-470AA6A726E4}"/>
                  </a:ext>
                </a:extLst>
              </p:cNvPr>
              <p:cNvSpPr>
                <a:spLocks noChangeArrowheads="1"/>
              </p:cNvSpPr>
              <p:nvPr/>
            </p:nvSpPr>
            <p:spPr bwMode="auto">
              <a:xfrm>
                <a:off x="80530" y="1347174"/>
                <a:ext cx="4111249" cy="4979003"/>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alpha val="23000"/>
                </a:schemeClr>
              </a:solidFill>
              <a:ln>
                <a:noFill/>
              </a:ln>
              <a:effectLst/>
            </p:spPr>
            <p:txBody>
              <a:bodyPr wrap="none"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I want to...</a:t>
                </a:r>
              </a:p>
            </p:txBody>
          </p:sp>
        </p:grpSp>
      </p:grpSp>
    </p:spTree>
    <p:extLst>
      <p:ext uri="{BB962C8B-B14F-4D97-AF65-F5344CB8AC3E}">
        <p14:creationId xmlns:p14="http://schemas.microsoft.com/office/powerpoint/2010/main" val="4253597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9E69-60B8-4D62-A5A1-697400398718}"/>
              </a:ext>
            </a:extLst>
          </p:cNvPr>
          <p:cNvSpPr>
            <a:spLocks noGrp="1"/>
          </p:cNvSpPr>
          <p:nvPr>
            <p:ph type="title"/>
          </p:nvPr>
        </p:nvSpPr>
        <p:spPr/>
        <p:txBody>
          <a:bodyPr/>
          <a:lstStyle/>
          <a:p>
            <a:r>
              <a:rPr lang="en-US" dirty="0">
                <a:solidFill>
                  <a:srgbClr val="4A4A4A"/>
                </a:solidFill>
              </a:rPr>
              <a:t>Product roadmaps guide delivery and communicate your strategy</a:t>
            </a:r>
            <a:endParaRPr lang="en-CA" dirty="0">
              <a:solidFill>
                <a:srgbClr val="4A4A4A"/>
              </a:solidFill>
            </a:endParaRPr>
          </a:p>
        </p:txBody>
      </p:sp>
      <p:sp>
        <p:nvSpPr>
          <p:cNvPr id="3" name="Text Placeholder 2">
            <a:extLst>
              <a:ext uri="{FF2B5EF4-FFF2-40B4-BE49-F238E27FC236}">
                <a16:creationId xmlns:a16="http://schemas.microsoft.com/office/drawing/2014/main" id="{066329BD-2B25-4B6A-90DF-308FE46F3F89}"/>
              </a:ext>
            </a:extLst>
          </p:cNvPr>
          <p:cNvSpPr>
            <a:spLocks noGrp="1"/>
          </p:cNvSpPr>
          <p:nvPr>
            <p:ph type="body" sz="quarter" idx="11"/>
          </p:nvPr>
        </p:nvSpPr>
        <p:spPr/>
        <p:txBody>
          <a:bodyPr/>
          <a:lstStyle/>
          <a:p>
            <a:r>
              <a:rPr lang="en-US" sz="1600" dirty="0"/>
              <a:t>In </a:t>
            </a:r>
            <a:r>
              <a:rPr lang="en-US" sz="1600" i="1" dirty="0">
                <a:hlinkClick r:id="rId3"/>
              </a:rPr>
              <a:t>Deliver on Your Digital Product Vision</a:t>
            </a:r>
            <a:r>
              <a:rPr lang="en-US" sz="1600" dirty="0"/>
              <a:t>, we demonstrate how the product roadmap is core to value realization. The product roadmap is your communicated path, and as a product owner, you use it to align teams and changes to your defined goals while aligning your product to enterprise goals and strategy.</a:t>
            </a:r>
          </a:p>
        </p:txBody>
      </p:sp>
      <p:grpSp>
        <p:nvGrpSpPr>
          <p:cNvPr id="186" name="Group 185">
            <a:extLst>
              <a:ext uri="{FF2B5EF4-FFF2-40B4-BE49-F238E27FC236}">
                <a16:creationId xmlns:a16="http://schemas.microsoft.com/office/drawing/2014/main" id="{5A87BA01-C1AF-4797-B60D-355AC4CCDDB9}"/>
              </a:ext>
            </a:extLst>
          </p:cNvPr>
          <p:cNvGrpSpPr/>
          <p:nvPr/>
        </p:nvGrpSpPr>
        <p:grpSpPr>
          <a:xfrm>
            <a:off x="8854819" y="3023819"/>
            <a:ext cx="3098478" cy="2749978"/>
            <a:chOff x="8515294" y="2711794"/>
            <a:chExt cx="3522393" cy="3284380"/>
          </a:xfrm>
        </p:grpSpPr>
        <p:sp>
          <p:nvSpPr>
            <p:cNvPr id="188" name="Rectangle 187">
              <a:extLst>
                <a:ext uri="{FF2B5EF4-FFF2-40B4-BE49-F238E27FC236}">
                  <a16:creationId xmlns:a16="http://schemas.microsoft.com/office/drawing/2014/main" id="{DCA8C990-4CBA-49F3-BC59-77CEF227782F}"/>
                </a:ext>
              </a:extLst>
            </p:cNvPr>
            <p:cNvSpPr/>
            <p:nvPr/>
          </p:nvSpPr>
          <p:spPr>
            <a:xfrm>
              <a:off x="8525637" y="2726200"/>
              <a:ext cx="3512050" cy="3269603"/>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Montserrat Medium" panose="00000600000000000000" pitchFamily="2" charset="0"/>
                  <a:ea typeface="Roboto Condensed Light" panose="02000000000000000000" pitchFamily="2" charset="0"/>
                </a:rPr>
                <a:t>Info-Tech Insight</a:t>
              </a:r>
            </a:p>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The quality of your product backlog – and your ability to realize business value from your delivery pipeline – is directly related to the input, content, and prioritization of items in your product roadmap.</a:t>
              </a:r>
              <a:endParaRPr kumimoji="0" lang="en-US" sz="16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endParaRPr>
            </a:p>
          </p:txBody>
        </p:sp>
        <p:sp>
          <p:nvSpPr>
            <p:cNvPr id="189" name="Rectangle 188">
              <a:extLst>
                <a:ext uri="{FF2B5EF4-FFF2-40B4-BE49-F238E27FC236}">
                  <a16:creationId xmlns:a16="http://schemas.microsoft.com/office/drawing/2014/main" id="{F1CDC4F8-DD61-4543-BD0B-3E5EAA775DF1}"/>
                </a:ext>
              </a:extLst>
            </p:cNvPr>
            <p:cNvSpPr/>
            <p:nvPr/>
          </p:nvSpPr>
          <p:spPr>
            <a:xfrm>
              <a:off x="8515294" y="2711794"/>
              <a:ext cx="3512850" cy="3284380"/>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126" name="Pentagon 79">
            <a:extLst>
              <a:ext uri="{FF2B5EF4-FFF2-40B4-BE49-F238E27FC236}">
                <a16:creationId xmlns:a16="http://schemas.microsoft.com/office/drawing/2014/main" id="{F3650103-A232-4758-9089-1FEAFD61BCBA}"/>
              </a:ext>
            </a:extLst>
          </p:cNvPr>
          <p:cNvSpPr/>
          <p:nvPr/>
        </p:nvSpPr>
        <p:spPr>
          <a:xfrm>
            <a:off x="4182166" y="4186654"/>
            <a:ext cx="2484453" cy="662213"/>
          </a:xfrm>
          <a:prstGeom prst="homePlate">
            <a:avLst/>
          </a:prstGeom>
          <a:solidFill>
            <a:srgbClr val="FFFFFF"/>
          </a:solidFill>
          <a:ln w="25400" cap="flat" cmpd="sng" algn="ctr">
            <a:solidFill>
              <a:srgbClr val="B0C53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sp>
        <p:nvSpPr>
          <p:cNvPr id="127" name="Oval 126">
            <a:extLst>
              <a:ext uri="{FF2B5EF4-FFF2-40B4-BE49-F238E27FC236}">
                <a16:creationId xmlns:a16="http://schemas.microsoft.com/office/drawing/2014/main" id="{7FDF91F7-7F3F-4A79-BAE1-077116E7220B}"/>
              </a:ext>
            </a:extLst>
          </p:cNvPr>
          <p:cNvSpPr/>
          <p:nvPr/>
        </p:nvSpPr>
        <p:spPr>
          <a:xfrm>
            <a:off x="6124131" y="4438062"/>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8" name="Oval 127">
            <a:extLst>
              <a:ext uri="{FF2B5EF4-FFF2-40B4-BE49-F238E27FC236}">
                <a16:creationId xmlns:a16="http://schemas.microsoft.com/office/drawing/2014/main" id="{94A189CE-9443-42A7-BDB7-7EBCE44F3799}"/>
              </a:ext>
            </a:extLst>
          </p:cNvPr>
          <p:cNvSpPr/>
          <p:nvPr/>
        </p:nvSpPr>
        <p:spPr>
          <a:xfrm>
            <a:off x="5792021" y="4438062"/>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9" name="Oval 128">
            <a:extLst>
              <a:ext uri="{FF2B5EF4-FFF2-40B4-BE49-F238E27FC236}">
                <a16:creationId xmlns:a16="http://schemas.microsoft.com/office/drawing/2014/main" id="{5D6A836B-0D05-47D4-A563-037434A817CE}"/>
              </a:ext>
            </a:extLst>
          </p:cNvPr>
          <p:cNvSpPr/>
          <p:nvPr/>
        </p:nvSpPr>
        <p:spPr>
          <a:xfrm>
            <a:off x="5459914" y="4438062"/>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0" name="Oval 129">
            <a:extLst>
              <a:ext uri="{FF2B5EF4-FFF2-40B4-BE49-F238E27FC236}">
                <a16:creationId xmlns:a16="http://schemas.microsoft.com/office/drawing/2014/main" id="{C4AA1ACA-997B-454A-BE35-842B90026F8C}"/>
              </a:ext>
            </a:extLst>
          </p:cNvPr>
          <p:cNvSpPr/>
          <p:nvPr/>
        </p:nvSpPr>
        <p:spPr>
          <a:xfrm>
            <a:off x="5127806" y="4438062"/>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1" name="Oval 130">
            <a:extLst>
              <a:ext uri="{FF2B5EF4-FFF2-40B4-BE49-F238E27FC236}">
                <a16:creationId xmlns:a16="http://schemas.microsoft.com/office/drawing/2014/main" id="{507AF6D4-F206-4AFC-8A0A-D1AEAFC4E14D}"/>
              </a:ext>
            </a:extLst>
          </p:cNvPr>
          <p:cNvSpPr/>
          <p:nvPr/>
        </p:nvSpPr>
        <p:spPr>
          <a:xfrm>
            <a:off x="4795698" y="4438062"/>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2" name="Oval 131">
            <a:extLst>
              <a:ext uri="{FF2B5EF4-FFF2-40B4-BE49-F238E27FC236}">
                <a16:creationId xmlns:a16="http://schemas.microsoft.com/office/drawing/2014/main" id="{154658F3-7077-48C3-BE45-52079DE91573}"/>
              </a:ext>
            </a:extLst>
          </p:cNvPr>
          <p:cNvSpPr/>
          <p:nvPr/>
        </p:nvSpPr>
        <p:spPr>
          <a:xfrm>
            <a:off x="4463843" y="4438184"/>
            <a:ext cx="163405" cy="159154"/>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3" name="Freeform 86">
            <a:extLst>
              <a:ext uri="{FF2B5EF4-FFF2-40B4-BE49-F238E27FC236}">
                <a16:creationId xmlns:a16="http://schemas.microsoft.com/office/drawing/2014/main" id="{338BF6B4-F3EA-4AF9-85CD-E97934C67866}"/>
              </a:ext>
            </a:extLst>
          </p:cNvPr>
          <p:cNvSpPr/>
          <p:nvPr/>
        </p:nvSpPr>
        <p:spPr>
          <a:xfrm>
            <a:off x="2685582" y="3711688"/>
            <a:ext cx="1655083" cy="1612146"/>
          </a:xfrm>
          <a:custGeom>
            <a:avLst/>
            <a:gdLst>
              <a:gd name="connsiteX0" fmla="*/ 0 w 1969024"/>
              <a:gd name="connsiteY0" fmla="*/ 984587 h 1969173"/>
              <a:gd name="connsiteX1" fmla="*/ 984512 w 1969024"/>
              <a:gd name="connsiteY1" fmla="*/ 0 h 1969173"/>
              <a:gd name="connsiteX2" fmla="*/ 1969024 w 1969024"/>
              <a:gd name="connsiteY2" fmla="*/ 984587 h 1969173"/>
              <a:gd name="connsiteX3" fmla="*/ 984512 w 1969024"/>
              <a:gd name="connsiteY3" fmla="*/ 1969174 h 1969173"/>
              <a:gd name="connsiteX4" fmla="*/ 0 w 1969024"/>
              <a:gd name="connsiteY4" fmla="*/ 984587 h 1969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024" h="1969173">
                <a:moveTo>
                  <a:pt x="0" y="984587"/>
                </a:moveTo>
                <a:cubicBezTo>
                  <a:pt x="0" y="440815"/>
                  <a:pt x="440781" y="0"/>
                  <a:pt x="984512" y="0"/>
                </a:cubicBezTo>
                <a:cubicBezTo>
                  <a:pt x="1528243" y="0"/>
                  <a:pt x="1969024" y="440815"/>
                  <a:pt x="1969024" y="984587"/>
                </a:cubicBezTo>
                <a:cubicBezTo>
                  <a:pt x="1969024" y="1528359"/>
                  <a:pt x="1528243" y="1969174"/>
                  <a:pt x="984512" y="1969174"/>
                </a:cubicBezTo>
                <a:cubicBezTo>
                  <a:pt x="440781" y="1969174"/>
                  <a:pt x="0" y="1528359"/>
                  <a:pt x="0" y="984587"/>
                </a:cubicBezTo>
                <a:close/>
              </a:path>
            </a:pathLst>
          </a:custGeom>
          <a:solidFill>
            <a:srgbClr val="B0C534"/>
          </a:solidFill>
          <a:ln w="25400" cap="flat" cmpd="sng" algn="ctr">
            <a:solidFill>
              <a:srgbClr val="B0C534"/>
            </a:solidFill>
            <a:prstDash val="solid"/>
          </a:ln>
          <a:effectLst/>
        </p:spPr>
        <p:txBody>
          <a:bodyPr spcFirstLastPara="0" vert="horz" wrap="square" lIns="318837" tIns="318859" rIns="318837" bIns="318859"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CA" sz="16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roadmap</a:t>
            </a:r>
          </a:p>
        </p:txBody>
      </p:sp>
      <p:sp>
        <p:nvSpPr>
          <p:cNvPr id="134" name="Oval 133">
            <a:extLst>
              <a:ext uri="{FF2B5EF4-FFF2-40B4-BE49-F238E27FC236}">
                <a16:creationId xmlns:a16="http://schemas.microsoft.com/office/drawing/2014/main" id="{1EB2E722-3DB8-40D9-8FB6-31DF7FF91653}"/>
              </a:ext>
            </a:extLst>
          </p:cNvPr>
          <p:cNvSpPr/>
          <p:nvPr/>
        </p:nvSpPr>
        <p:spPr>
          <a:xfrm>
            <a:off x="2762495" y="3452587"/>
            <a:ext cx="327315" cy="318490"/>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5" name="Oval 134">
            <a:extLst>
              <a:ext uri="{FF2B5EF4-FFF2-40B4-BE49-F238E27FC236}">
                <a16:creationId xmlns:a16="http://schemas.microsoft.com/office/drawing/2014/main" id="{F29BB80C-1CA0-4E16-BB32-253E329145D3}"/>
              </a:ext>
            </a:extLst>
          </p:cNvPr>
          <p:cNvSpPr/>
          <p:nvPr/>
        </p:nvSpPr>
        <p:spPr>
          <a:xfrm>
            <a:off x="2578019" y="3303652"/>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6" name="Oval 135">
            <a:extLst>
              <a:ext uri="{FF2B5EF4-FFF2-40B4-BE49-F238E27FC236}">
                <a16:creationId xmlns:a16="http://schemas.microsoft.com/office/drawing/2014/main" id="{F72467C0-C7C5-4BED-ADE6-146E107557FC}"/>
              </a:ext>
            </a:extLst>
          </p:cNvPr>
          <p:cNvSpPr/>
          <p:nvPr/>
        </p:nvSpPr>
        <p:spPr>
          <a:xfrm>
            <a:off x="2240294" y="3199027"/>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7" name="Oval 136">
            <a:extLst>
              <a:ext uri="{FF2B5EF4-FFF2-40B4-BE49-F238E27FC236}">
                <a16:creationId xmlns:a16="http://schemas.microsoft.com/office/drawing/2014/main" id="{16C49053-8AFD-4EE2-85AB-0AD2D0BE6DA9}"/>
              </a:ext>
            </a:extLst>
          </p:cNvPr>
          <p:cNvSpPr/>
          <p:nvPr/>
        </p:nvSpPr>
        <p:spPr>
          <a:xfrm>
            <a:off x="1903147" y="3199027"/>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8" name="Oval 137">
            <a:extLst>
              <a:ext uri="{FF2B5EF4-FFF2-40B4-BE49-F238E27FC236}">
                <a16:creationId xmlns:a16="http://schemas.microsoft.com/office/drawing/2014/main" id="{1CCE48AA-95BF-4824-AC8D-6FA4FFEFBFCD}"/>
              </a:ext>
            </a:extLst>
          </p:cNvPr>
          <p:cNvSpPr/>
          <p:nvPr/>
        </p:nvSpPr>
        <p:spPr>
          <a:xfrm>
            <a:off x="1566000" y="3199027"/>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9" name="Oval 138">
            <a:extLst>
              <a:ext uri="{FF2B5EF4-FFF2-40B4-BE49-F238E27FC236}">
                <a16:creationId xmlns:a16="http://schemas.microsoft.com/office/drawing/2014/main" id="{D503CB65-7646-4696-8C28-E3CD8B7143CC}"/>
              </a:ext>
            </a:extLst>
          </p:cNvPr>
          <p:cNvSpPr/>
          <p:nvPr/>
        </p:nvSpPr>
        <p:spPr>
          <a:xfrm>
            <a:off x="1228854" y="3199027"/>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0" name="Oval 139">
            <a:extLst>
              <a:ext uri="{FF2B5EF4-FFF2-40B4-BE49-F238E27FC236}">
                <a16:creationId xmlns:a16="http://schemas.microsoft.com/office/drawing/2014/main" id="{3EB1C800-D16F-4CD4-A6FD-C1E16C8BD96F}"/>
              </a:ext>
            </a:extLst>
          </p:cNvPr>
          <p:cNvSpPr/>
          <p:nvPr/>
        </p:nvSpPr>
        <p:spPr>
          <a:xfrm>
            <a:off x="891128" y="3199027"/>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1" name="Oval 140">
            <a:extLst>
              <a:ext uri="{FF2B5EF4-FFF2-40B4-BE49-F238E27FC236}">
                <a16:creationId xmlns:a16="http://schemas.microsoft.com/office/drawing/2014/main" id="{39A5E751-C480-4F69-A0A8-46BAFC5995FC}"/>
              </a:ext>
            </a:extLst>
          </p:cNvPr>
          <p:cNvSpPr/>
          <p:nvPr/>
        </p:nvSpPr>
        <p:spPr>
          <a:xfrm>
            <a:off x="553982" y="3199027"/>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2" name="Freeform 95">
            <a:extLst>
              <a:ext uri="{FF2B5EF4-FFF2-40B4-BE49-F238E27FC236}">
                <a16:creationId xmlns:a16="http://schemas.microsoft.com/office/drawing/2014/main" id="{EFD12A24-F2DC-42FC-B270-32FE85D2A0C1}"/>
              </a:ext>
            </a:extLst>
          </p:cNvPr>
          <p:cNvSpPr/>
          <p:nvPr/>
        </p:nvSpPr>
        <p:spPr>
          <a:xfrm>
            <a:off x="551669" y="2805145"/>
            <a:ext cx="1845921" cy="398190"/>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Vision and leadership</a:t>
            </a:r>
          </a:p>
        </p:txBody>
      </p:sp>
      <p:sp>
        <p:nvSpPr>
          <p:cNvPr id="143" name="Oval 142">
            <a:extLst>
              <a:ext uri="{FF2B5EF4-FFF2-40B4-BE49-F238E27FC236}">
                <a16:creationId xmlns:a16="http://schemas.microsoft.com/office/drawing/2014/main" id="{35AE56F3-0847-433E-B268-778CFB3FCD3C}"/>
              </a:ext>
            </a:extLst>
          </p:cNvPr>
          <p:cNvSpPr/>
          <p:nvPr/>
        </p:nvSpPr>
        <p:spPr>
          <a:xfrm>
            <a:off x="2331086" y="3951403"/>
            <a:ext cx="327315" cy="318490"/>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4" name="Oval 143">
            <a:extLst>
              <a:ext uri="{FF2B5EF4-FFF2-40B4-BE49-F238E27FC236}">
                <a16:creationId xmlns:a16="http://schemas.microsoft.com/office/drawing/2014/main" id="{4B31B5CE-A322-42B8-B7DE-12F1194B578E}"/>
              </a:ext>
            </a:extLst>
          </p:cNvPr>
          <p:cNvSpPr/>
          <p:nvPr/>
        </p:nvSpPr>
        <p:spPr>
          <a:xfrm>
            <a:off x="2059866" y="401663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5" name="Oval 144">
            <a:extLst>
              <a:ext uri="{FF2B5EF4-FFF2-40B4-BE49-F238E27FC236}">
                <a16:creationId xmlns:a16="http://schemas.microsoft.com/office/drawing/2014/main" id="{D3DA9BBD-08B9-4A7F-B5DC-11F5281E605F}"/>
              </a:ext>
            </a:extLst>
          </p:cNvPr>
          <p:cNvSpPr/>
          <p:nvPr/>
        </p:nvSpPr>
        <p:spPr>
          <a:xfrm>
            <a:off x="1748742" y="401663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6" name="Oval 145">
            <a:extLst>
              <a:ext uri="{FF2B5EF4-FFF2-40B4-BE49-F238E27FC236}">
                <a16:creationId xmlns:a16="http://schemas.microsoft.com/office/drawing/2014/main" id="{F99E215D-6C05-4D29-B9D9-51AFA909E73E}"/>
              </a:ext>
            </a:extLst>
          </p:cNvPr>
          <p:cNvSpPr/>
          <p:nvPr/>
        </p:nvSpPr>
        <p:spPr>
          <a:xfrm>
            <a:off x="1438196" y="401663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7" name="Oval 146">
            <a:extLst>
              <a:ext uri="{FF2B5EF4-FFF2-40B4-BE49-F238E27FC236}">
                <a16:creationId xmlns:a16="http://schemas.microsoft.com/office/drawing/2014/main" id="{0276059A-3988-4260-B048-CDB405652513}"/>
              </a:ext>
            </a:extLst>
          </p:cNvPr>
          <p:cNvSpPr/>
          <p:nvPr/>
        </p:nvSpPr>
        <p:spPr>
          <a:xfrm>
            <a:off x="1127652" y="401663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8" name="Oval 147">
            <a:extLst>
              <a:ext uri="{FF2B5EF4-FFF2-40B4-BE49-F238E27FC236}">
                <a16:creationId xmlns:a16="http://schemas.microsoft.com/office/drawing/2014/main" id="{985B10E2-35FD-4322-B4C6-28DFFB333918}"/>
              </a:ext>
            </a:extLst>
          </p:cNvPr>
          <p:cNvSpPr/>
          <p:nvPr/>
        </p:nvSpPr>
        <p:spPr>
          <a:xfrm>
            <a:off x="816528" y="401663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9" name="Oval 148">
            <a:extLst>
              <a:ext uri="{FF2B5EF4-FFF2-40B4-BE49-F238E27FC236}">
                <a16:creationId xmlns:a16="http://schemas.microsoft.com/office/drawing/2014/main" id="{673B0118-F1BF-4C89-B814-83A99C25ACB7}"/>
              </a:ext>
            </a:extLst>
          </p:cNvPr>
          <p:cNvSpPr/>
          <p:nvPr/>
        </p:nvSpPr>
        <p:spPr>
          <a:xfrm>
            <a:off x="505984" y="401663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0" name="Freeform 103">
            <a:extLst>
              <a:ext uri="{FF2B5EF4-FFF2-40B4-BE49-F238E27FC236}">
                <a16:creationId xmlns:a16="http://schemas.microsoft.com/office/drawing/2014/main" id="{01C09920-43E8-4D2C-BB8C-3FDB74BCF5D6}"/>
              </a:ext>
            </a:extLst>
          </p:cNvPr>
          <p:cNvSpPr/>
          <p:nvPr/>
        </p:nvSpPr>
        <p:spPr>
          <a:xfrm>
            <a:off x="504827" y="3624296"/>
            <a:ext cx="1717539" cy="398190"/>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Strategy and market research</a:t>
            </a:r>
          </a:p>
        </p:txBody>
      </p:sp>
      <p:sp>
        <p:nvSpPr>
          <p:cNvPr id="151" name="Oval 150">
            <a:extLst>
              <a:ext uri="{FF2B5EF4-FFF2-40B4-BE49-F238E27FC236}">
                <a16:creationId xmlns:a16="http://schemas.microsoft.com/office/drawing/2014/main" id="{CA921E51-311E-4E5C-82B4-014EBFAAEAEA}"/>
              </a:ext>
            </a:extLst>
          </p:cNvPr>
          <p:cNvSpPr/>
          <p:nvPr/>
        </p:nvSpPr>
        <p:spPr>
          <a:xfrm>
            <a:off x="2331086" y="4716703"/>
            <a:ext cx="327315" cy="318490"/>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2" name="Oval 151">
            <a:extLst>
              <a:ext uri="{FF2B5EF4-FFF2-40B4-BE49-F238E27FC236}">
                <a16:creationId xmlns:a16="http://schemas.microsoft.com/office/drawing/2014/main" id="{7B5A2B77-373B-45E3-A26E-2616E967D3FE}"/>
              </a:ext>
            </a:extLst>
          </p:cNvPr>
          <p:cNvSpPr/>
          <p:nvPr/>
        </p:nvSpPr>
        <p:spPr>
          <a:xfrm>
            <a:off x="2059866" y="490625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3" name="Oval 152">
            <a:extLst>
              <a:ext uri="{FF2B5EF4-FFF2-40B4-BE49-F238E27FC236}">
                <a16:creationId xmlns:a16="http://schemas.microsoft.com/office/drawing/2014/main" id="{D0E35F58-23BF-426A-9668-C4C2E083457E}"/>
              </a:ext>
            </a:extLst>
          </p:cNvPr>
          <p:cNvSpPr/>
          <p:nvPr/>
        </p:nvSpPr>
        <p:spPr>
          <a:xfrm>
            <a:off x="1748742" y="490625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4" name="Oval 153">
            <a:extLst>
              <a:ext uri="{FF2B5EF4-FFF2-40B4-BE49-F238E27FC236}">
                <a16:creationId xmlns:a16="http://schemas.microsoft.com/office/drawing/2014/main" id="{2F4E4ED6-6031-4CA6-ADA2-0E55E34706C4}"/>
              </a:ext>
            </a:extLst>
          </p:cNvPr>
          <p:cNvSpPr/>
          <p:nvPr/>
        </p:nvSpPr>
        <p:spPr>
          <a:xfrm>
            <a:off x="1438196" y="490625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5" name="Oval 154">
            <a:extLst>
              <a:ext uri="{FF2B5EF4-FFF2-40B4-BE49-F238E27FC236}">
                <a16:creationId xmlns:a16="http://schemas.microsoft.com/office/drawing/2014/main" id="{F664311B-23C1-4736-9159-CF84FE0DA4C1}"/>
              </a:ext>
            </a:extLst>
          </p:cNvPr>
          <p:cNvSpPr/>
          <p:nvPr/>
        </p:nvSpPr>
        <p:spPr>
          <a:xfrm>
            <a:off x="1127652" y="490625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6" name="Oval 155">
            <a:extLst>
              <a:ext uri="{FF2B5EF4-FFF2-40B4-BE49-F238E27FC236}">
                <a16:creationId xmlns:a16="http://schemas.microsoft.com/office/drawing/2014/main" id="{9DB192A3-F8F9-467C-8FBF-2F281602611E}"/>
              </a:ext>
            </a:extLst>
          </p:cNvPr>
          <p:cNvSpPr/>
          <p:nvPr/>
        </p:nvSpPr>
        <p:spPr>
          <a:xfrm>
            <a:off x="816528" y="490625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7" name="Oval 156">
            <a:extLst>
              <a:ext uri="{FF2B5EF4-FFF2-40B4-BE49-F238E27FC236}">
                <a16:creationId xmlns:a16="http://schemas.microsoft.com/office/drawing/2014/main" id="{6DA376DA-E14C-4014-A61F-3AC92C8CD624}"/>
              </a:ext>
            </a:extLst>
          </p:cNvPr>
          <p:cNvSpPr/>
          <p:nvPr/>
        </p:nvSpPr>
        <p:spPr>
          <a:xfrm>
            <a:off x="505984" y="4906259"/>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8" name="Freeform 111">
            <a:extLst>
              <a:ext uri="{FF2B5EF4-FFF2-40B4-BE49-F238E27FC236}">
                <a16:creationId xmlns:a16="http://schemas.microsoft.com/office/drawing/2014/main" id="{930719A7-BCAB-43F9-937B-B4D4A8898ECA}"/>
              </a:ext>
            </a:extLst>
          </p:cNvPr>
          <p:cNvSpPr/>
          <p:nvPr/>
        </p:nvSpPr>
        <p:spPr>
          <a:xfrm>
            <a:off x="504827" y="4512069"/>
            <a:ext cx="1717539" cy="398190"/>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lifecycle management</a:t>
            </a:r>
          </a:p>
        </p:txBody>
      </p:sp>
      <p:sp>
        <p:nvSpPr>
          <p:cNvPr id="159" name="Oval 158">
            <a:extLst>
              <a:ext uri="{FF2B5EF4-FFF2-40B4-BE49-F238E27FC236}">
                <a16:creationId xmlns:a16="http://schemas.microsoft.com/office/drawing/2014/main" id="{AEEEF53C-BC98-4565-94DF-ECB4B76718C6}"/>
              </a:ext>
            </a:extLst>
          </p:cNvPr>
          <p:cNvSpPr/>
          <p:nvPr/>
        </p:nvSpPr>
        <p:spPr>
          <a:xfrm>
            <a:off x="2762495" y="5266906"/>
            <a:ext cx="327315" cy="318490"/>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0" name="Oval 159">
            <a:extLst>
              <a:ext uri="{FF2B5EF4-FFF2-40B4-BE49-F238E27FC236}">
                <a16:creationId xmlns:a16="http://schemas.microsoft.com/office/drawing/2014/main" id="{EAB1E52F-209E-4ECF-915F-E291136FD6AA}"/>
              </a:ext>
            </a:extLst>
          </p:cNvPr>
          <p:cNvSpPr/>
          <p:nvPr/>
        </p:nvSpPr>
        <p:spPr>
          <a:xfrm>
            <a:off x="2575127" y="5572472"/>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1" name="Oval 160">
            <a:extLst>
              <a:ext uri="{FF2B5EF4-FFF2-40B4-BE49-F238E27FC236}">
                <a16:creationId xmlns:a16="http://schemas.microsoft.com/office/drawing/2014/main" id="{59A049D0-319B-4F4C-9A2E-A24E08DA7232}"/>
              </a:ext>
            </a:extLst>
          </p:cNvPr>
          <p:cNvSpPr/>
          <p:nvPr/>
        </p:nvSpPr>
        <p:spPr>
          <a:xfrm>
            <a:off x="2238559" y="5722948"/>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2" name="Oval 161">
            <a:extLst>
              <a:ext uri="{FF2B5EF4-FFF2-40B4-BE49-F238E27FC236}">
                <a16:creationId xmlns:a16="http://schemas.microsoft.com/office/drawing/2014/main" id="{ECE55608-73D4-4844-A856-8B098A57E5CE}"/>
              </a:ext>
            </a:extLst>
          </p:cNvPr>
          <p:cNvSpPr/>
          <p:nvPr/>
        </p:nvSpPr>
        <p:spPr>
          <a:xfrm>
            <a:off x="1901413" y="5722948"/>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3" name="Oval 162">
            <a:extLst>
              <a:ext uri="{FF2B5EF4-FFF2-40B4-BE49-F238E27FC236}">
                <a16:creationId xmlns:a16="http://schemas.microsoft.com/office/drawing/2014/main" id="{6FC6A095-6CF4-4640-9109-307A69891D5D}"/>
              </a:ext>
            </a:extLst>
          </p:cNvPr>
          <p:cNvSpPr/>
          <p:nvPr/>
        </p:nvSpPr>
        <p:spPr>
          <a:xfrm>
            <a:off x="1564844" y="5722948"/>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4" name="Oval 163">
            <a:extLst>
              <a:ext uri="{FF2B5EF4-FFF2-40B4-BE49-F238E27FC236}">
                <a16:creationId xmlns:a16="http://schemas.microsoft.com/office/drawing/2014/main" id="{26B8F87A-95FA-4F02-8736-3C85F794D583}"/>
              </a:ext>
            </a:extLst>
          </p:cNvPr>
          <p:cNvSpPr/>
          <p:nvPr/>
        </p:nvSpPr>
        <p:spPr>
          <a:xfrm>
            <a:off x="1228275" y="5722948"/>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5" name="Oval 164">
            <a:extLst>
              <a:ext uri="{FF2B5EF4-FFF2-40B4-BE49-F238E27FC236}">
                <a16:creationId xmlns:a16="http://schemas.microsoft.com/office/drawing/2014/main" id="{FC6C2AE5-248C-420B-9E73-81C4E5669E1B}"/>
              </a:ext>
            </a:extLst>
          </p:cNvPr>
          <p:cNvSpPr/>
          <p:nvPr/>
        </p:nvSpPr>
        <p:spPr>
          <a:xfrm>
            <a:off x="891128" y="5722948"/>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6" name="Oval 165">
            <a:extLst>
              <a:ext uri="{FF2B5EF4-FFF2-40B4-BE49-F238E27FC236}">
                <a16:creationId xmlns:a16="http://schemas.microsoft.com/office/drawing/2014/main" id="{AE23579E-21D2-4F89-AA87-A5E6E8BD643F}"/>
              </a:ext>
            </a:extLst>
          </p:cNvPr>
          <p:cNvSpPr/>
          <p:nvPr/>
        </p:nvSpPr>
        <p:spPr>
          <a:xfrm>
            <a:off x="554561" y="5722948"/>
            <a:ext cx="163657" cy="159399"/>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7" name="Freeform 120">
            <a:extLst>
              <a:ext uri="{FF2B5EF4-FFF2-40B4-BE49-F238E27FC236}">
                <a16:creationId xmlns:a16="http://schemas.microsoft.com/office/drawing/2014/main" id="{C5FA7F63-0EAE-4F77-8759-EC70751F6A73}"/>
              </a:ext>
            </a:extLst>
          </p:cNvPr>
          <p:cNvSpPr/>
          <p:nvPr/>
        </p:nvSpPr>
        <p:spPr>
          <a:xfrm>
            <a:off x="551669" y="5323527"/>
            <a:ext cx="1999748" cy="398190"/>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Business alignment and financials</a:t>
            </a:r>
          </a:p>
        </p:txBody>
      </p:sp>
      <p:sp>
        <p:nvSpPr>
          <p:cNvPr id="168" name="TextBox 167">
            <a:extLst>
              <a:ext uri="{FF2B5EF4-FFF2-40B4-BE49-F238E27FC236}">
                <a16:creationId xmlns:a16="http://schemas.microsoft.com/office/drawing/2014/main" id="{2F8CE8AD-F72A-46DB-8AD9-3180DDE8E314}"/>
              </a:ext>
            </a:extLst>
          </p:cNvPr>
          <p:cNvSpPr txBox="1"/>
          <p:nvPr/>
        </p:nvSpPr>
        <p:spPr>
          <a:xfrm>
            <a:off x="3070729" y="3460154"/>
            <a:ext cx="740911" cy="261610"/>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Guides</a:t>
            </a:r>
          </a:p>
        </p:txBody>
      </p:sp>
      <p:sp>
        <p:nvSpPr>
          <p:cNvPr id="169" name="TextBox 168">
            <a:extLst>
              <a:ext uri="{FF2B5EF4-FFF2-40B4-BE49-F238E27FC236}">
                <a16:creationId xmlns:a16="http://schemas.microsoft.com/office/drawing/2014/main" id="{7B441758-1CA7-46F0-BDD4-E684308C3AFE}"/>
              </a:ext>
            </a:extLst>
          </p:cNvPr>
          <p:cNvSpPr txBox="1"/>
          <p:nvPr/>
        </p:nvSpPr>
        <p:spPr>
          <a:xfrm>
            <a:off x="3112566" y="5340503"/>
            <a:ext cx="740911" cy="253916"/>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Validates</a:t>
            </a:r>
          </a:p>
        </p:txBody>
      </p:sp>
      <p:sp>
        <p:nvSpPr>
          <p:cNvPr id="170" name="TextBox 169">
            <a:extLst>
              <a:ext uri="{FF2B5EF4-FFF2-40B4-BE49-F238E27FC236}">
                <a16:creationId xmlns:a16="http://schemas.microsoft.com/office/drawing/2014/main" id="{61DC410A-CFA9-4AE2-B933-3ABBFB1B50AB}"/>
              </a:ext>
            </a:extLst>
          </p:cNvPr>
          <p:cNvSpPr txBox="1"/>
          <p:nvPr/>
        </p:nvSpPr>
        <p:spPr>
          <a:xfrm>
            <a:off x="2204672" y="3739984"/>
            <a:ext cx="740911" cy="261610"/>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Justifies</a:t>
            </a:r>
          </a:p>
        </p:txBody>
      </p:sp>
      <p:sp>
        <p:nvSpPr>
          <p:cNvPr id="171" name="TextBox 170">
            <a:extLst>
              <a:ext uri="{FF2B5EF4-FFF2-40B4-BE49-F238E27FC236}">
                <a16:creationId xmlns:a16="http://schemas.microsoft.com/office/drawing/2014/main" id="{482C322A-ED80-48C5-BD8F-572F2450BB64}"/>
              </a:ext>
            </a:extLst>
          </p:cNvPr>
          <p:cNvSpPr txBox="1"/>
          <p:nvPr/>
        </p:nvSpPr>
        <p:spPr>
          <a:xfrm>
            <a:off x="1999330" y="4451321"/>
            <a:ext cx="740911" cy="253916"/>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Manages</a:t>
            </a:r>
          </a:p>
        </p:txBody>
      </p:sp>
      <p:sp>
        <p:nvSpPr>
          <p:cNvPr id="172" name="Freeform 126">
            <a:extLst>
              <a:ext uri="{FF2B5EF4-FFF2-40B4-BE49-F238E27FC236}">
                <a16:creationId xmlns:a16="http://schemas.microsoft.com/office/drawing/2014/main" id="{653214F6-4E30-4F64-8883-9FC0D0BDD328}"/>
              </a:ext>
            </a:extLst>
          </p:cNvPr>
          <p:cNvSpPr/>
          <p:nvPr/>
        </p:nvSpPr>
        <p:spPr>
          <a:xfrm>
            <a:off x="4463842" y="3771078"/>
            <a:ext cx="1823946" cy="398190"/>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Delivery capacity and throughput</a:t>
            </a:r>
          </a:p>
        </p:txBody>
      </p:sp>
      <p:sp>
        <p:nvSpPr>
          <p:cNvPr id="173" name="TextBox 172">
            <a:extLst>
              <a:ext uri="{FF2B5EF4-FFF2-40B4-BE49-F238E27FC236}">
                <a16:creationId xmlns:a16="http://schemas.microsoft.com/office/drawing/2014/main" id="{17C76064-35A3-45EA-BF92-BCFCC0E760DC}"/>
              </a:ext>
            </a:extLst>
          </p:cNvPr>
          <p:cNvSpPr txBox="1"/>
          <p:nvPr/>
        </p:nvSpPr>
        <p:spPr>
          <a:xfrm>
            <a:off x="4182167" y="3522787"/>
            <a:ext cx="1518232" cy="261610"/>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Is constrained by</a:t>
            </a:r>
          </a:p>
        </p:txBody>
      </p:sp>
      <p:sp>
        <p:nvSpPr>
          <p:cNvPr id="174" name="TextBox 173">
            <a:extLst>
              <a:ext uri="{FF2B5EF4-FFF2-40B4-BE49-F238E27FC236}">
                <a16:creationId xmlns:a16="http://schemas.microsoft.com/office/drawing/2014/main" id="{5291BB68-BD15-43B0-B1CE-01CE3F2DB601}"/>
              </a:ext>
            </a:extLst>
          </p:cNvPr>
          <p:cNvSpPr txBox="1"/>
          <p:nvPr/>
        </p:nvSpPr>
        <p:spPr>
          <a:xfrm>
            <a:off x="4361440" y="4610373"/>
            <a:ext cx="2015940" cy="261610"/>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100" b="1" i="0" u="none" strike="noStrike" kern="0" cap="none" spc="0" normalizeH="0" baseline="0" noProof="0" dirty="0">
                <a:ln>
                  <a:noFill/>
                </a:ln>
                <a:solidFill>
                  <a:srgbClr val="B0C534"/>
                </a:solidFill>
                <a:effectLst/>
                <a:uLnTx/>
                <a:uFillTx/>
                <a:latin typeface="Roboto Condensed Light" panose="020B0604020202020204" charset="0"/>
              </a:rPr>
              <a:t>Product delivery pipeline</a:t>
            </a:r>
          </a:p>
        </p:txBody>
      </p:sp>
      <p:grpSp>
        <p:nvGrpSpPr>
          <p:cNvPr id="176" name="Group 175">
            <a:extLst>
              <a:ext uri="{FF2B5EF4-FFF2-40B4-BE49-F238E27FC236}">
                <a16:creationId xmlns:a16="http://schemas.microsoft.com/office/drawing/2014/main" id="{240EE1BF-C3E8-49C4-ADE8-B14AB5EC252E}"/>
              </a:ext>
            </a:extLst>
          </p:cNvPr>
          <p:cNvGrpSpPr/>
          <p:nvPr/>
        </p:nvGrpSpPr>
        <p:grpSpPr>
          <a:xfrm>
            <a:off x="6710846" y="3222350"/>
            <a:ext cx="1135527" cy="1843307"/>
            <a:chOff x="7493688" y="1738476"/>
            <a:chExt cx="1297439" cy="2106138"/>
          </a:xfrm>
        </p:grpSpPr>
        <p:sp>
          <p:nvSpPr>
            <p:cNvPr id="177" name="TextBox 176">
              <a:extLst>
                <a:ext uri="{FF2B5EF4-FFF2-40B4-BE49-F238E27FC236}">
                  <a16:creationId xmlns:a16="http://schemas.microsoft.com/office/drawing/2014/main" id="{16E22533-DCB2-40B9-90DC-36FB8408826D}"/>
                </a:ext>
              </a:extLst>
            </p:cNvPr>
            <p:cNvSpPr txBox="1"/>
            <p:nvPr/>
          </p:nvSpPr>
          <p:spPr>
            <a:xfrm>
              <a:off x="7493688" y="2810267"/>
              <a:ext cx="1297439" cy="527493"/>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Business value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realization</a:t>
              </a:r>
            </a:p>
          </p:txBody>
        </p:sp>
        <p:sp>
          <p:nvSpPr>
            <p:cNvPr id="178" name="Rounded Rectangle 3">
              <a:extLst>
                <a:ext uri="{FF2B5EF4-FFF2-40B4-BE49-F238E27FC236}">
                  <a16:creationId xmlns:a16="http://schemas.microsoft.com/office/drawing/2014/main" id="{087B46BC-9AF0-4683-B5EE-AD22330EF9AC}"/>
                </a:ext>
              </a:extLst>
            </p:cNvPr>
            <p:cNvSpPr/>
            <p:nvPr/>
          </p:nvSpPr>
          <p:spPr>
            <a:xfrm>
              <a:off x="7493688" y="2606917"/>
              <a:ext cx="1297438" cy="1237697"/>
            </a:xfrm>
            <a:prstGeom prst="roundRect">
              <a:avLst/>
            </a:prstGeom>
            <a:no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43F54"/>
                </a:solidFill>
                <a:effectLst/>
                <a:uLnTx/>
                <a:uFillTx/>
                <a:latin typeface="Roboto Condensed Light" panose="020B0604020202020204" charset="0"/>
                <a:ea typeface="+mn-ea"/>
                <a:cs typeface="+mn-cs"/>
              </a:endParaRPr>
            </a:p>
          </p:txBody>
        </p:sp>
        <p:sp>
          <p:nvSpPr>
            <p:cNvPr id="179" name="U-Turn Arrow 4">
              <a:extLst>
                <a:ext uri="{FF2B5EF4-FFF2-40B4-BE49-F238E27FC236}">
                  <a16:creationId xmlns:a16="http://schemas.microsoft.com/office/drawing/2014/main" id="{7CAD90AB-0D87-41A6-8EAF-C1313296471A}"/>
                </a:ext>
              </a:extLst>
            </p:cNvPr>
            <p:cNvSpPr/>
            <p:nvPr/>
          </p:nvSpPr>
          <p:spPr>
            <a:xfrm>
              <a:off x="7711761" y="1738476"/>
              <a:ext cx="861294" cy="859655"/>
            </a:xfrm>
            <a:prstGeom prst="uturnArrow">
              <a:avLst>
                <a:gd name="adj1" fmla="val 25000"/>
                <a:gd name="adj2" fmla="val 25000"/>
                <a:gd name="adj3" fmla="val 0"/>
                <a:gd name="adj4" fmla="val 43750"/>
                <a:gd name="adj5" fmla="val 75000"/>
              </a:avLst>
            </a:prstGeom>
            <a:solidFill>
              <a:srgbClr val="FFFFFF"/>
            </a:solid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grpSp>
      <p:grpSp>
        <p:nvGrpSpPr>
          <p:cNvPr id="4" name="Group 3">
            <a:extLst>
              <a:ext uri="{FF2B5EF4-FFF2-40B4-BE49-F238E27FC236}">
                <a16:creationId xmlns:a16="http://schemas.microsoft.com/office/drawing/2014/main" id="{EE85C0AC-FE55-4506-8799-01E107763E33}"/>
              </a:ext>
            </a:extLst>
          </p:cNvPr>
          <p:cNvGrpSpPr/>
          <p:nvPr/>
        </p:nvGrpSpPr>
        <p:grpSpPr>
          <a:xfrm>
            <a:off x="3673518" y="4176038"/>
            <a:ext cx="890436" cy="1579481"/>
            <a:chOff x="3582639" y="4333955"/>
            <a:chExt cx="890436" cy="1579481"/>
          </a:xfrm>
        </p:grpSpPr>
        <p:sp>
          <p:nvSpPr>
            <p:cNvPr id="180" name="Freeform 126">
              <a:extLst>
                <a:ext uri="{FF2B5EF4-FFF2-40B4-BE49-F238E27FC236}">
                  <a16:creationId xmlns:a16="http://schemas.microsoft.com/office/drawing/2014/main" id="{6A8DB88E-2620-4AE9-8DDD-BBAD895215CF}"/>
                </a:ext>
              </a:extLst>
            </p:cNvPr>
            <p:cNvSpPr/>
            <p:nvPr/>
          </p:nvSpPr>
          <p:spPr>
            <a:xfrm>
              <a:off x="3582639" y="5515247"/>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Tiered product backlog</a:t>
              </a:r>
            </a:p>
          </p:txBody>
        </p:sp>
        <p:grpSp>
          <p:nvGrpSpPr>
            <p:cNvPr id="181" name="Group 180">
              <a:extLst>
                <a:ext uri="{FF2B5EF4-FFF2-40B4-BE49-F238E27FC236}">
                  <a16:creationId xmlns:a16="http://schemas.microsoft.com/office/drawing/2014/main" id="{C0671260-8A01-4172-B6B2-0309AF11C330}"/>
                </a:ext>
              </a:extLst>
            </p:cNvPr>
            <p:cNvGrpSpPr/>
            <p:nvPr/>
          </p:nvGrpSpPr>
          <p:grpSpPr>
            <a:xfrm>
              <a:off x="3765664" y="4333955"/>
              <a:ext cx="507333" cy="1249298"/>
              <a:chOff x="1079275" y="1658199"/>
              <a:chExt cx="2016366" cy="4965257"/>
            </a:xfrm>
          </p:grpSpPr>
          <p:grpSp>
            <p:nvGrpSpPr>
              <p:cNvPr id="182" name="Group 181">
                <a:extLst>
                  <a:ext uri="{FF2B5EF4-FFF2-40B4-BE49-F238E27FC236}">
                    <a16:creationId xmlns:a16="http://schemas.microsoft.com/office/drawing/2014/main" id="{085DA545-461F-4D36-A627-60644D89820E}"/>
                  </a:ext>
                </a:extLst>
              </p:cNvPr>
              <p:cNvGrpSpPr/>
              <p:nvPr/>
            </p:nvGrpSpPr>
            <p:grpSpPr>
              <a:xfrm>
                <a:off x="1104012" y="4769202"/>
                <a:ext cx="1953156" cy="1854254"/>
                <a:chOff x="9167341" y="3945732"/>
                <a:chExt cx="2196878" cy="1899435"/>
              </a:xfrm>
            </p:grpSpPr>
            <p:grpSp>
              <p:nvGrpSpPr>
                <p:cNvPr id="234" name="Group 233">
                  <a:extLst>
                    <a:ext uri="{FF2B5EF4-FFF2-40B4-BE49-F238E27FC236}">
                      <a16:creationId xmlns:a16="http://schemas.microsoft.com/office/drawing/2014/main" id="{B379518F-5593-476B-8EAC-416BBB623CB7}"/>
                    </a:ext>
                  </a:extLst>
                </p:cNvPr>
                <p:cNvGrpSpPr/>
                <p:nvPr/>
              </p:nvGrpSpPr>
              <p:grpSpPr>
                <a:xfrm>
                  <a:off x="9167341" y="3945732"/>
                  <a:ext cx="2196878" cy="1899435"/>
                  <a:chOff x="4094667" y="3883635"/>
                  <a:chExt cx="2196878" cy="1899435"/>
                </a:xfrm>
              </p:grpSpPr>
              <p:grpSp>
                <p:nvGrpSpPr>
                  <p:cNvPr id="239" name="Group 238">
                    <a:extLst>
                      <a:ext uri="{FF2B5EF4-FFF2-40B4-BE49-F238E27FC236}">
                        <a16:creationId xmlns:a16="http://schemas.microsoft.com/office/drawing/2014/main" id="{2AC109A0-D657-4CB5-B997-93B4618211CB}"/>
                      </a:ext>
                    </a:extLst>
                  </p:cNvPr>
                  <p:cNvGrpSpPr/>
                  <p:nvPr/>
                </p:nvGrpSpPr>
                <p:grpSpPr>
                  <a:xfrm>
                    <a:off x="4094667" y="4254804"/>
                    <a:ext cx="2191747" cy="1528266"/>
                    <a:chOff x="9013793" y="7690035"/>
                    <a:chExt cx="6350065" cy="3655638"/>
                  </a:xfrm>
                </p:grpSpPr>
                <p:sp>
                  <p:nvSpPr>
                    <p:cNvPr id="246" name="Freeform 1">
                      <a:extLst>
                        <a:ext uri="{FF2B5EF4-FFF2-40B4-BE49-F238E27FC236}">
                          <a16:creationId xmlns:a16="http://schemas.microsoft.com/office/drawing/2014/main" id="{68575171-AAEB-430F-9E50-FACEBC355D08}"/>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7" name="Freeform 2">
                      <a:extLst>
                        <a:ext uri="{FF2B5EF4-FFF2-40B4-BE49-F238E27FC236}">
                          <a16:creationId xmlns:a16="http://schemas.microsoft.com/office/drawing/2014/main" id="{0EA97FBB-C420-4E34-8AA1-4546D4BAF135}"/>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8" name="Freeform 3">
                      <a:extLst>
                        <a:ext uri="{FF2B5EF4-FFF2-40B4-BE49-F238E27FC236}">
                          <a16:creationId xmlns:a16="http://schemas.microsoft.com/office/drawing/2014/main" id="{A044E7F4-92A7-43D1-BDE0-D43A4BA4135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40" name="Group 239">
                    <a:extLst>
                      <a:ext uri="{FF2B5EF4-FFF2-40B4-BE49-F238E27FC236}">
                        <a16:creationId xmlns:a16="http://schemas.microsoft.com/office/drawing/2014/main" id="{25CFB4A9-8512-4EFD-BDDB-F0187C930C3B}"/>
                      </a:ext>
                    </a:extLst>
                  </p:cNvPr>
                  <p:cNvGrpSpPr/>
                  <p:nvPr/>
                </p:nvGrpSpPr>
                <p:grpSpPr>
                  <a:xfrm>
                    <a:off x="4099687" y="3883635"/>
                    <a:ext cx="2191858" cy="1555569"/>
                    <a:chOff x="9013793" y="7690035"/>
                    <a:chExt cx="6350387" cy="3720947"/>
                  </a:xfrm>
                </p:grpSpPr>
                <p:sp>
                  <p:nvSpPr>
                    <p:cNvPr id="241" name="Freeform 1">
                      <a:extLst>
                        <a:ext uri="{FF2B5EF4-FFF2-40B4-BE49-F238E27FC236}">
                          <a16:creationId xmlns:a16="http://schemas.microsoft.com/office/drawing/2014/main" id="{52590B62-1D4C-421D-89C0-561C6AC635DC}"/>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2" name="Freeform 2">
                      <a:extLst>
                        <a:ext uri="{FF2B5EF4-FFF2-40B4-BE49-F238E27FC236}">
                          <a16:creationId xmlns:a16="http://schemas.microsoft.com/office/drawing/2014/main" id="{23F46027-B359-42F8-9C01-FDDF554398B0}"/>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3" name="Freeform 3">
                      <a:extLst>
                        <a:ext uri="{FF2B5EF4-FFF2-40B4-BE49-F238E27FC236}">
                          <a16:creationId xmlns:a16="http://schemas.microsoft.com/office/drawing/2014/main" id="{07ACDCC9-5D10-4861-A278-278E9ECA55B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4" name="Freeform 2">
                      <a:extLst>
                        <a:ext uri="{FF2B5EF4-FFF2-40B4-BE49-F238E27FC236}">
                          <a16:creationId xmlns:a16="http://schemas.microsoft.com/office/drawing/2014/main" id="{262C2964-C54A-4D3C-B4C8-885A7AD0B7B3}"/>
                        </a:ext>
                      </a:extLst>
                    </p:cNvPr>
                    <p:cNvSpPr>
                      <a:spLocks noChangeArrowheads="1"/>
                    </p:cNvSpPr>
                    <p:nvPr/>
                  </p:nvSpPr>
                  <p:spPr bwMode="auto">
                    <a:xfrm>
                      <a:off x="12189146" y="9310694"/>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5" name="Freeform 3">
                      <a:extLst>
                        <a:ext uri="{FF2B5EF4-FFF2-40B4-BE49-F238E27FC236}">
                          <a16:creationId xmlns:a16="http://schemas.microsoft.com/office/drawing/2014/main" id="{D1EF8DA1-E345-4315-BEB4-4159AF01943A}"/>
                        </a:ext>
                      </a:extLst>
                    </p:cNvPr>
                    <p:cNvSpPr>
                      <a:spLocks noChangeArrowheads="1"/>
                    </p:cNvSpPr>
                    <p:nvPr/>
                  </p:nvSpPr>
                  <p:spPr bwMode="auto">
                    <a:xfrm>
                      <a:off x="9014115" y="9310694"/>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35" name="Rectangle 234">
                  <a:extLst>
                    <a:ext uri="{FF2B5EF4-FFF2-40B4-BE49-F238E27FC236}">
                      <a16:creationId xmlns:a16="http://schemas.microsoft.com/office/drawing/2014/main" id="{D04C91B4-D46E-4BE9-9169-C507D7CC768E}"/>
                    </a:ext>
                  </a:extLst>
                </p:cNvPr>
                <p:cNvSpPr/>
                <p:nvPr/>
              </p:nvSpPr>
              <p:spPr>
                <a:xfrm rot="19691976" flipV="1">
                  <a:off x="9468009" y="4382566"/>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6" name="Rectangle 235">
                  <a:extLst>
                    <a:ext uri="{FF2B5EF4-FFF2-40B4-BE49-F238E27FC236}">
                      <a16:creationId xmlns:a16="http://schemas.microsoft.com/office/drawing/2014/main" id="{60793B6B-2DF7-403D-873A-79095AE55951}"/>
                    </a:ext>
                  </a:extLst>
                </p:cNvPr>
                <p:cNvSpPr/>
                <p:nvPr/>
              </p:nvSpPr>
              <p:spPr>
                <a:xfrm rot="19691976" flipV="1">
                  <a:off x="9681642" y="45165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7" name="Rectangle 236">
                  <a:extLst>
                    <a:ext uri="{FF2B5EF4-FFF2-40B4-BE49-F238E27FC236}">
                      <a16:creationId xmlns:a16="http://schemas.microsoft.com/office/drawing/2014/main" id="{AF50BD3C-9A2C-4653-B844-60601CBCCCA9}"/>
                    </a:ext>
                  </a:extLst>
                </p:cNvPr>
                <p:cNvSpPr/>
                <p:nvPr/>
              </p:nvSpPr>
              <p:spPr>
                <a:xfrm rot="19691976" flipV="1">
                  <a:off x="9876023" y="464852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8" name="Rectangle 237">
                  <a:extLst>
                    <a:ext uri="{FF2B5EF4-FFF2-40B4-BE49-F238E27FC236}">
                      <a16:creationId xmlns:a16="http://schemas.microsoft.com/office/drawing/2014/main" id="{8CD5C7DC-9BEF-4A36-8909-1E5D9A4CE10E}"/>
                    </a:ext>
                  </a:extLst>
                </p:cNvPr>
                <p:cNvSpPr/>
                <p:nvPr/>
              </p:nvSpPr>
              <p:spPr>
                <a:xfrm rot="19691976" flipV="1">
                  <a:off x="10072989" y="479278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3" name="Group 182">
                <a:extLst>
                  <a:ext uri="{FF2B5EF4-FFF2-40B4-BE49-F238E27FC236}">
                    <a16:creationId xmlns:a16="http://schemas.microsoft.com/office/drawing/2014/main" id="{13397AC4-4E34-44A9-A50D-8657E47EBF97}"/>
                  </a:ext>
                </a:extLst>
              </p:cNvPr>
              <p:cNvGrpSpPr/>
              <p:nvPr/>
            </p:nvGrpSpPr>
            <p:grpSpPr>
              <a:xfrm>
                <a:off x="1120456" y="3896368"/>
                <a:ext cx="1961199" cy="1874329"/>
                <a:chOff x="4896249" y="2011917"/>
                <a:chExt cx="2205925" cy="1920000"/>
              </a:xfrm>
            </p:grpSpPr>
            <p:grpSp>
              <p:nvGrpSpPr>
                <p:cNvPr id="220" name="Group 219">
                  <a:extLst>
                    <a:ext uri="{FF2B5EF4-FFF2-40B4-BE49-F238E27FC236}">
                      <a16:creationId xmlns:a16="http://schemas.microsoft.com/office/drawing/2014/main" id="{F0B0028E-4A89-4559-96ED-9AA391DCE42E}"/>
                    </a:ext>
                  </a:extLst>
                </p:cNvPr>
                <p:cNvGrpSpPr/>
                <p:nvPr/>
              </p:nvGrpSpPr>
              <p:grpSpPr>
                <a:xfrm>
                  <a:off x="4896249" y="2011917"/>
                  <a:ext cx="2205925" cy="1920000"/>
                  <a:chOff x="7334479" y="1793880"/>
                  <a:chExt cx="2205925" cy="1920000"/>
                </a:xfrm>
              </p:grpSpPr>
              <p:grpSp>
                <p:nvGrpSpPr>
                  <p:cNvPr id="226" name="Group 225">
                    <a:extLst>
                      <a:ext uri="{FF2B5EF4-FFF2-40B4-BE49-F238E27FC236}">
                        <a16:creationId xmlns:a16="http://schemas.microsoft.com/office/drawing/2014/main" id="{053E9B54-5F87-44C0-B5ED-BD15A967EE69}"/>
                      </a:ext>
                    </a:extLst>
                  </p:cNvPr>
                  <p:cNvGrpSpPr/>
                  <p:nvPr/>
                </p:nvGrpSpPr>
                <p:grpSpPr>
                  <a:xfrm>
                    <a:off x="7334479" y="2206821"/>
                    <a:ext cx="2205838" cy="1507059"/>
                    <a:chOff x="9031287" y="8812076"/>
                    <a:chExt cx="6390890" cy="3604913"/>
                  </a:xfrm>
                </p:grpSpPr>
                <p:sp>
                  <p:nvSpPr>
                    <p:cNvPr id="231" name="Freeform 1">
                      <a:extLst>
                        <a:ext uri="{FF2B5EF4-FFF2-40B4-BE49-F238E27FC236}">
                          <a16:creationId xmlns:a16="http://schemas.microsoft.com/office/drawing/2014/main" id="{18A1D8B2-D8CC-4ABC-A170-3D6B5FDF2071}"/>
                        </a:ext>
                      </a:extLst>
                    </p:cNvPr>
                    <p:cNvSpPr>
                      <a:spLocks noChangeArrowheads="1"/>
                    </p:cNvSpPr>
                    <p:nvPr/>
                  </p:nvSpPr>
                  <p:spPr bwMode="auto">
                    <a:xfrm>
                      <a:off x="9072115" y="8812076"/>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2" name="Freeform 2">
                      <a:extLst>
                        <a:ext uri="{FF2B5EF4-FFF2-40B4-BE49-F238E27FC236}">
                          <a16:creationId xmlns:a16="http://schemas.microsoft.com/office/drawing/2014/main" id="{B39F7A29-611C-4633-9EB7-8A252CDB6116}"/>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3" name="Freeform 3">
                      <a:extLst>
                        <a:ext uri="{FF2B5EF4-FFF2-40B4-BE49-F238E27FC236}">
                          <a16:creationId xmlns:a16="http://schemas.microsoft.com/office/drawing/2014/main" id="{7A4A128A-1A14-4A2B-9394-D0D52EE258DF}"/>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27" name="Group 226">
                    <a:extLst>
                      <a:ext uri="{FF2B5EF4-FFF2-40B4-BE49-F238E27FC236}">
                        <a16:creationId xmlns:a16="http://schemas.microsoft.com/office/drawing/2014/main" id="{A2907528-6688-4D3A-9645-3CFA27795E3A}"/>
                      </a:ext>
                    </a:extLst>
                  </p:cNvPr>
                  <p:cNvGrpSpPr/>
                  <p:nvPr/>
                </p:nvGrpSpPr>
                <p:grpSpPr>
                  <a:xfrm>
                    <a:off x="7348657" y="1793880"/>
                    <a:ext cx="2191747" cy="1528265"/>
                    <a:chOff x="9031287" y="8761351"/>
                    <a:chExt cx="6350065" cy="3655638"/>
                  </a:xfrm>
                </p:grpSpPr>
                <p:sp>
                  <p:nvSpPr>
                    <p:cNvPr id="228" name="Freeform 1">
                      <a:extLst>
                        <a:ext uri="{FF2B5EF4-FFF2-40B4-BE49-F238E27FC236}">
                          <a16:creationId xmlns:a16="http://schemas.microsoft.com/office/drawing/2014/main" id="{B0254476-C78D-40B7-9041-17145B53805D}"/>
                        </a:ext>
                      </a:extLst>
                    </p:cNvPr>
                    <p:cNvSpPr>
                      <a:spLocks noChangeArrowheads="1"/>
                    </p:cNvSpPr>
                    <p:nvPr/>
                  </p:nvSpPr>
                  <p:spPr bwMode="auto">
                    <a:xfrm>
                      <a:off x="9031290" y="8761351"/>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29" name="Freeform 2">
                      <a:extLst>
                        <a:ext uri="{FF2B5EF4-FFF2-40B4-BE49-F238E27FC236}">
                          <a16:creationId xmlns:a16="http://schemas.microsoft.com/office/drawing/2014/main" id="{5607924F-AAD7-494A-9C43-B0BD09E709D1}"/>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0" name="Freeform 3">
                      <a:extLst>
                        <a:ext uri="{FF2B5EF4-FFF2-40B4-BE49-F238E27FC236}">
                          <a16:creationId xmlns:a16="http://schemas.microsoft.com/office/drawing/2014/main" id="{A0FECC4A-D192-489D-820C-EC78FC59AB54}"/>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grpSp>
              <p:nvGrpSpPr>
                <p:cNvPr id="221" name="Group 220">
                  <a:extLst>
                    <a:ext uri="{FF2B5EF4-FFF2-40B4-BE49-F238E27FC236}">
                      <a16:creationId xmlns:a16="http://schemas.microsoft.com/office/drawing/2014/main" id="{C06BE1FF-75D7-4DA6-B9A8-7F7C0590E9DB}"/>
                    </a:ext>
                  </a:extLst>
                </p:cNvPr>
                <p:cNvGrpSpPr/>
                <p:nvPr/>
              </p:nvGrpSpPr>
              <p:grpSpPr>
                <a:xfrm>
                  <a:off x="5149313" y="2415192"/>
                  <a:ext cx="1721537" cy="490652"/>
                  <a:chOff x="5149313" y="2415192"/>
                  <a:chExt cx="1721537" cy="490652"/>
                </a:xfrm>
              </p:grpSpPr>
              <p:sp>
                <p:nvSpPr>
                  <p:cNvPr id="222" name="Rectangle 221">
                    <a:extLst>
                      <a:ext uri="{FF2B5EF4-FFF2-40B4-BE49-F238E27FC236}">
                        <a16:creationId xmlns:a16="http://schemas.microsoft.com/office/drawing/2014/main" id="{FEC0A6C2-DB3E-40B9-BAE1-5C2D813D11B9}"/>
                      </a:ext>
                    </a:extLst>
                  </p:cNvPr>
                  <p:cNvSpPr/>
                  <p:nvPr/>
                </p:nvSpPr>
                <p:spPr>
                  <a:xfrm rot="19691976" flipV="1">
                    <a:off x="5149313" y="2415192"/>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3" name="Rectangle 222">
                    <a:extLst>
                      <a:ext uri="{FF2B5EF4-FFF2-40B4-BE49-F238E27FC236}">
                        <a16:creationId xmlns:a16="http://schemas.microsoft.com/office/drawing/2014/main" id="{E7ECA147-12C5-4DC8-8A9D-15A595121019}"/>
                      </a:ext>
                    </a:extLst>
                  </p:cNvPr>
                  <p:cNvSpPr/>
                  <p:nvPr/>
                </p:nvSpPr>
                <p:spPr>
                  <a:xfrm rot="19691976" flipV="1">
                    <a:off x="5399413" y="2587418"/>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4" name="Rectangle 223">
                    <a:extLst>
                      <a:ext uri="{FF2B5EF4-FFF2-40B4-BE49-F238E27FC236}">
                        <a16:creationId xmlns:a16="http://schemas.microsoft.com/office/drawing/2014/main" id="{768BBEE2-AD4C-4A3E-8255-5D36245B5719}"/>
                      </a:ext>
                    </a:extLst>
                  </p:cNvPr>
                  <p:cNvSpPr/>
                  <p:nvPr/>
                </p:nvSpPr>
                <p:spPr>
                  <a:xfrm rot="19691976" flipV="1">
                    <a:off x="5625586" y="2721599"/>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5" name="Rectangle 224">
                    <a:extLst>
                      <a:ext uri="{FF2B5EF4-FFF2-40B4-BE49-F238E27FC236}">
                        <a16:creationId xmlns:a16="http://schemas.microsoft.com/office/drawing/2014/main" id="{33574F46-E72A-47DD-8F1A-5ACE17991740}"/>
                      </a:ext>
                    </a:extLst>
                  </p:cNvPr>
                  <p:cNvSpPr/>
                  <p:nvPr/>
                </p:nvSpPr>
                <p:spPr>
                  <a:xfrm rot="19691976" flipV="1">
                    <a:off x="5825167" y="286012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nvGrpSpPr>
              <p:cNvPr id="184" name="Group 183">
                <a:extLst>
                  <a:ext uri="{FF2B5EF4-FFF2-40B4-BE49-F238E27FC236}">
                    <a16:creationId xmlns:a16="http://schemas.microsoft.com/office/drawing/2014/main" id="{2C8B6F8F-E4BC-4601-A340-B4A481E31D90}"/>
                  </a:ext>
                </a:extLst>
              </p:cNvPr>
              <p:cNvGrpSpPr/>
              <p:nvPr/>
            </p:nvGrpSpPr>
            <p:grpSpPr>
              <a:xfrm>
                <a:off x="1134459" y="2922385"/>
                <a:ext cx="1961182" cy="1873214"/>
                <a:chOff x="7350655" y="1701761"/>
                <a:chExt cx="2205906" cy="1918857"/>
              </a:xfrm>
            </p:grpSpPr>
            <p:grpSp>
              <p:nvGrpSpPr>
                <p:cNvPr id="207" name="Group 206">
                  <a:extLst>
                    <a:ext uri="{FF2B5EF4-FFF2-40B4-BE49-F238E27FC236}">
                      <a16:creationId xmlns:a16="http://schemas.microsoft.com/office/drawing/2014/main" id="{1DA9AD8D-FCFA-4F60-AD11-918F242B1245}"/>
                    </a:ext>
                  </a:extLst>
                </p:cNvPr>
                <p:cNvGrpSpPr/>
                <p:nvPr/>
              </p:nvGrpSpPr>
              <p:grpSpPr>
                <a:xfrm>
                  <a:off x="7350655" y="1701761"/>
                  <a:ext cx="2205906" cy="1918857"/>
                  <a:chOff x="9589129" y="1533694"/>
                  <a:chExt cx="2205906" cy="1918857"/>
                </a:xfrm>
              </p:grpSpPr>
              <p:grpSp>
                <p:nvGrpSpPr>
                  <p:cNvPr id="212" name="Group 211">
                    <a:extLst>
                      <a:ext uri="{FF2B5EF4-FFF2-40B4-BE49-F238E27FC236}">
                        <a16:creationId xmlns:a16="http://schemas.microsoft.com/office/drawing/2014/main" id="{1649D104-BDDB-4354-9A77-CF1696410923}"/>
                      </a:ext>
                    </a:extLst>
                  </p:cNvPr>
                  <p:cNvGrpSpPr/>
                  <p:nvPr/>
                </p:nvGrpSpPr>
                <p:grpSpPr>
                  <a:xfrm>
                    <a:off x="9589129" y="1925867"/>
                    <a:ext cx="2191746" cy="1526684"/>
                    <a:chOff x="9013793" y="2910462"/>
                    <a:chExt cx="6350062" cy="3651855"/>
                  </a:xfrm>
                </p:grpSpPr>
                <p:sp>
                  <p:nvSpPr>
                    <p:cNvPr id="217" name="Freeform 10">
                      <a:extLst>
                        <a:ext uri="{FF2B5EF4-FFF2-40B4-BE49-F238E27FC236}">
                          <a16:creationId xmlns:a16="http://schemas.microsoft.com/office/drawing/2014/main" id="{DF587E83-3EF2-4C73-B194-B39C9760F037}"/>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8" name="Freeform 11">
                      <a:extLst>
                        <a:ext uri="{FF2B5EF4-FFF2-40B4-BE49-F238E27FC236}">
                          <a16:creationId xmlns:a16="http://schemas.microsoft.com/office/drawing/2014/main" id="{52F122AD-C2E6-4583-97C1-F9FA7413462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9" name="Freeform 12">
                      <a:extLst>
                        <a:ext uri="{FF2B5EF4-FFF2-40B4-BE49-F238E27FC236}">
                          <a16:creationId xmlns:a16="http://schemas.microsoft.com/office/drawing/2014/main" id="{6C2A66F6-8879-4695-BC55-9D2955505DE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13" name="Group 212">
                    <a:extLst>
                      <a:ext uri="{FF2B5EF4-FFF2-40B4-BE49-F238E27FC236}">
                        <a16:creationId xmlns:a16="http://schemas.microsoft.com/office/drawing/2014/main" id="{10914B50-80AA-4144-A93F-5D142CDEDCCE}"/>
                      </a:ext>
                    </a:extLst>
                  </p:cNvPr>
                  <p:cNvGrpSpPr/>
                  <p:nvPr/>
                </p:nvGrpSpPr>
                <p:grpSpPr>
                  <a:xfrm>
                    <a:off x="9603289" y="1533694"/>
                    <a:ext cx="2191746" cy="1526684"/>
                    <a:chOff x="9013793" y="2910462"/>
                    <a:chExt cx="6350062" cy="3651855"/>
                  </a:xfrm>
                </p:grpSpPr>
                <p:sp>
                  <p:nvSpPr>
                    <p:cNvPr id="214" name="Freeform 10">
                      <a:extLst>
                        <a:ext uri="{FF2B5EF4-FFF2-40B4-BE49-F238E27FC236}">
                          <a16:creationId xmlns:a16="http://schemas.microsoft.com/office/drawing/2014/main" id="{35D4A4DA-2582-4349-9A9C-4670A952B251}"/>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5" name="Freeform 11">
                      <a:extLst>
                        <a:ext uri="{FF2B5EF4-FFF2-40B4-BE49-F238E27FC236}">
                          <a16:creationId xmlns:a16="http://schemas.microsoft.com/office/drawing/2014/main" id="{CD8112D5-2119-425B-A1BB-F3565D35DF0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6" name="Freeform 12">
                      <a:extLst>
                        <a:ext uri="{FF2B5EF4-FFF2-40B4-BE49-F238E27FC236}">
                          <a16:creationId xmlns:a16="http://schemas.microsoft.com/office/drawing/2014/main" id="{2B259503-BC9F-4FE7-9C56-CBC1F9A39F4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08" name="Rectangle 207">
                  <a:extLst>
                    <a:ext uri="{FF2B5EF4-FFF2-40B4-BE49-F238E27FC236}">
                      <a16:creationId xmlns:a16="http://schemas.microsoft.com/office/drawing/2014/main" id="{7CF72E91-FB0B-4C6E-8909-707F8AA965F8}"/>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09" name="Rectangle 208">
                  <a:extLst>
                    <a:ext uri="{FF2B5EF4-FFF2-40B4-BE49-F238E27FC236}">
                      <a16:creationId xmlns:a16="http://schemas.microsoft.com/office/drawing/2014/main" id="{652E50E5-5ECA-40DF-86F9-B21BA7D52929}"/>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0" name="Rectangle 209">
                  <a:extLst>
                    <a:ext uri="{FF2B5EF4-FFF2-40B4-BE49-F238E27FC236}">
                      <a16:creationId xmlns:a16="http://schemas.microsoft.com/office/drawing/2014/main" id="{96AB6334-39A9-4100-B7F9-83C6748CC15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1" name="Rectangle 210">
                  <a:extLst>
                    <a:ext uri="{FF2B5EF4-FFF2-40B4-BE49-F238E27FC236}">
                      <a16:creationId xmlns:a16="http://schemas.microsoft.com/office/drawing/2014/main" id="{3564F92A-0FE5-4C68-A91E-2BBADE264D4C}"/>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5" name="Group 184">
                <a:extLst>
                  <a:ext uri="{FF2B5EF4-FFF2-40B4-BE49-F238E27FC236}">
                    <a16:creationId xmlns:a16="http://schemas.microsoft.com/office/drawing/2014/main" id="{88B6F98A-EDA6-436E-A55D-EB2DCEA32531}"/>
                  </a:ext>
                </a:extLst>
              </p:cNvPr>
              <p:cNvGrpSpPr/>
              <p:nvPr/>
            </p:nvGrpSpPr>
            <p:grpSpPr>
              <a:xfrm>
                <a:off x="1079275" y="1658199"/>
                <a:ext cx="1961182" cy="1873214"/>
                <a:chOff x="7350655" y="1701761"/>
                <a:chExt cx="2205906" cy="1918857"/>
              </a:xfrm>
            </p:grpSpPr>
            <p:grpSp>
              <p:nvGrpSpPr>
                <p:cNvPr id="194" name="Group 193">
                  <a:extLst>
                    <a:ext uri="{FF2B5EF4-FFF2-40B4-BE49-F238E27FC236}">
                      <a16:creationId xmlns:a16="http://schemas.microsoft.com/office/drawing/2014/main" id="{B6C12839-9524-4FC5-AE2B-0035BB86B8EA}"/>
                    </a:ext>
                  </a:extLst>
                </p:cNvPr>
                <p:cNvGrpSpPr/>
                <p:nvPr/>
              </p:nvGrpSpPr>
              <p:grpSpPr>
                <a:xfrm>
                  <a:off x="7350655" y="1701761"/>
                  <a:ext cx="2205906" cy="1918857"/>
                  <a:chOff x="9589129" y="1533694"/>
                  <a:chExt cx="2205906" cy="1918857"/>
                </a:xfrm>
              </p:grpSpPr>
              <p:grpSp>
                <p:nvGrpSpPr>
                  <p:cNvPr id="199" name="Group 198">
                    <a:extLst>
                      <a:ext uri="{FF2B5EF4-FFF2-40B4-BE49-F238E27FC236}">
                        <a16:creationId xmlns:a16="http://schemas.microsoft.com/office/drawing/2014/main" id="{CD8AF4CB-E863-4CD4-921A-B86D6C954469}"/>
                      </a:ext>
                    </a:extLst>
                  </p:cNvPr>
                  <p:cNvGrpSpPr/>
                  <p:nvPr/>
                </p:nvGrpSpPr>
                <p:grpSpPr>
                  <a:xfrm>
                    <a:off x="9589129" y="1925867"/>
                    <a:ext cx="2191746" cy="1526684"/>
                    <a:chOff x="9013793" y="2910462"/>
                    <a:chExt cx="6350062" cy="3651855"/>
                  </a:xfrm>
                </p:grpSpPr>
                <p:sp>
                  <p:nvSpPr>
                    <p:cNvPr id="204" name="Freeform 10">
                      <a:extLst>
                        <a:ext uri="{FF2B5EF4-FFF2-40B4-BE49-F238E27FC236}">
                          <a16:creationId xmlns:a16="http://schemas.microsoft.com/office/drawing/2014/main" id="{7F570DDD-B554-4F6D-B91B-0A1D2597C62F}"/>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5" name="Freeform 11">
                      <a:extLst>
                        <a:ext uri="{FF2B5EF4-FFF2-40B4-BE49-F238E27FC236}">
                          <a16:creationId xmlns:a16="http://schemas.microsoft.com/office/drawing/2014/main" id="{62569F4C-25BF-4D8C-91E9-0FF83A14EB37}"/>
                        </a:ext>
                      </a:extLst>
                    </p:cNvPr>
                    <p:cNvSpPr>
                      <a:spLocks noChangeArrowheads="1"/>
                    </p:cNvSpPr>
                    <p:nvPr/>
                  </p:nvSpPr>
                  <p:spPr bwMode="auto">
                    <a:xfrm>
                      <a:off x="12188826" y="4442712"/>
                      <a:ext cx="3175029" cy="2096506"/>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6" name="Freeform 12">
                      <a:extLst>
                        <a:ext uri="{FF2B5EF4-FFF2-40B4-BE49-F238E27FC236}">
                          <a16:creationId xmlns:a16="http://schemas.microsoft.com/office/drawing/2014/main" id="{B98FF34B-95E3-49FB-9259-D04FEEC14709}"/>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00" name="Group 199">
                    <a:extLst>
                      <a:ext uri="{FF2B5EF4-FFF2-40B4-BE49-F238E27FC236}">
                        <a16:creationId xmlns:a16="http://schemas.microsoft.com/office/drawing/2014/main" id="{11F763F9-F452-4165-8391-06FB9BE451B3}"/>
                      </a:ext>
                    </a:extLst>
                  </p:cNvPr>
                  <p:cNvGrpSpPr/>
                  <p:nvPr/>
                </p:nvGrpSpPr>
                <p:grpSpPr>
                  <a:xfrm>
                    <a:off x="9603289" y="1533694"/>
                    <a:ext cx="2191746" cy="1526684"/>
                    <a:chOff x="9013793" y="2910462"/>
                    <a:chExt cx="6350062" cy="3651855"/>
                  </a:xfrm>
                </p:grpSpPr>
                <p:sp>
                  <p:nvSpPr>
                    <p:cNvPr id="201" name="Freeform 10">
                      <a:extLst>
                        <a:ext uri="{FF2B5EF4-FFF2-40B4-BE49-F238E27FC236}">
                          <a16:creationId xmlns:a16="http://schemas.microsoft.com/office/drawing/2014/main" id="{F64754F1-945D-4AEE-AD38-341F9415237B}"/>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2" name="Freeform 11">
                      <a:extLst>
                        <a:ext uri="{FF2B5EF4-FFF2-40B4-BE49-F238E27FC236}">
                          <a16:creationId xmlns:a16="http://schemas.microsoft.com/office/drawing/2014/main" id="{8A0F7596-6D87-44BB-B916-E72F1474CCEE}"/>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3" name="Freeform 12">
                      <a:extLst>
                        <a:ext uri="{FF2B5EF4-FFF2-40B4-BE49-F238E27FC236}">
                          <a16:creationId xmlns:a16="http://schemas.microsoft.com/office/drawing/2014/main" id="{DC4A90D7-595B-4C26-ACF9-630E36FBDCEC}"/>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195" name="Rectangle 194">
                  <a:extLst>
                    <a:ext uri="{FF2B5EF4-FFF2-40B4-BE49-F238E27FC236}">
                      <a16:creationId xmlns:a16="http://schemas.microsoft.com/office/drawing/2014/main" id="{36864551-6136-41FD-9853-C5D56F398D8F}"/>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6" name="Rectangle 195">
                  <a:extLst>
                    <a:ext uri="{FF2B5EF4-FFF2-40B4-BE49-F238E27FC236}">
                      <a16:creationId xmlns:a16="http://schemas.microsoft.com/office/drawing/2014/main" id="{1D9EC0E1-C027-43C8-A291-94C2CF8BCB60}"/>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7" name="Rectangle 196">
                  <a:extLst>
                    <a:ext uri="{FF2B5EF4-FFF2-40B4-BE49-F238E27FC236}">
                      <a16:creationId xmlns:a16="http://schemas.microsoft.com/office/drawing/2014/main" id="{52E9667E-E88C-486A-BAFA-E671AF7BBE0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8" name="Rectangle 197">
                  <a:extLst>
                    <a:ext uri="{FF2B5EF4-FFF2-40B4-BE49-F238E27FC236}">
                      <a16:creationId xmlns:a16="http://schemas.microsoft.com/office/drawing/2014/main" id="{D1DE5E5A-B4AC-4F99-871B-EAFEF500B2D4}"/>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sp>
        <p:nvSpPr>
          <p:cNvPr id="187" name="Freeform 126">
            <a:extLst>
              <a:ext uri="{FF2B5EF4-FFF2-40B4-BE49-F238E27FC236}">
                <a16:creationId xmlns:a16="http://schemas.microsoft.com/office/drawing/2014/main" id="{04F65FE8-38E8-4824-875D-C99E6BC1D097}"/>
              </a:ext>
            </a:extLst>
          </p:cNvPr>
          <p:cNvSpPr/>
          <p:nvPr/>
        </p:nvSpPr>
        <p:spPr>
          <a:xfrm>
            <a:off x="4913563" y="4843848"/>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B0C534"/>
                </a:solidFill>
                <a:effectLst/>
                <a:uLnTx/>
                <a:uFillTx/>
                <a:latin typeface="Roboto Condensed Light" panose="020B0604020202020204" charset="0"/>
                <a:ea typeface="+mn-ea"/>
                <a:cs typeface="+mn-cs"/>
              </a:rPr>
              <a:t>Sprint backlog</a:t>
            </a:r>
          </a:p>
        </p:txBody>
      </p:sp>
      <p:sp>
        <p:nvSpPr>
          <p:cNvPr id="5" name="Text Placeholder 2">
            <a:extLst>
              <a:ext uri="{FF2B5EF4-FFF2-40B4-BE49-F238E27FC236}">
                <a16:creationId xmlns:a16="http://schemas.microsoft.com/office/drawing/2014/main" id="{98E98A5E-49E3-1BEE-74C7-63C684FFD1C0}"/>
              </a:ext>
            </a:extLst>
          </p:cNvPr>
          <p:cNvSpPr txBox="1">
            <a:spLocks/>
          </p:cNvSpPr>
          <p:nvPr/>
        </p:nvSpPr>
        <p:spPr>
          <a:xfrm>
            <a:off x="4245210" y="6023257"/>
            <a:ext cx="4129125" cy="300702"/>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20000"/>
              </a:spcBef>
              <a:spcAft>
                <a:spcPct val="0"/>
              </a:spcAft>
              <a:buClr>
                <a:srgbClr val="333333"/>
              </a:buClr>
              <a:buSzPct val="120000"/>
              <a:buFont typeface="Arial" pitchFamily="34" charset="0"/>
              <a:buNone/>
              <a:tabLst/>
              <a:defRPr/>
            </a:pPr>
            <a:r>
              <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Adapted from:</a:t>
            </a:r>
            <a:r>
              <a:rPr kumimoji="0" lang="en-CA" sz="1000" b="0"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 romanpichler, 2016. </a:t>
            </a:r>
            <a:endPar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endParaRPr>
          </a:p>
        </p:txBody>
      </p:sp>
    </p:spTree>
    <p:extLst>
      <p:ext uri="{BB962C8B-B14F-4D97-AF65-F5344CB8AC3E}">
        <p14:creationId xmlns:p14="http://schemas.microsoft.com/office/powerpoint/2010/main" val="2483147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FB63-1005-483D-9073-7728ACE01058}"/>
              </a:ext>
            </a:extLst>
          </p:cNvPr>
          <p:cNvSpPr>
            <a:spLocks noGrp="1"/>
          </p:cNvSpPr>
          <p:nvPr>
            <p:ph type="title"/>
          </p:nvPr>
        </p:nvSpPr>
        <p:spPr/>
        <p:txBody>
          <a:bodyPr/>
          <a:lstStyle/>
          <a:p>
            <a:r>
              <a:rPr lang="en-US" dirty="0"/>
              <a:t>Business value is a key component to drive better decision making</a:t>
            </a:r>
            <a:endParaRPr lang="en-CA" dirty="0"/>
          </a:p>
        </p:txBody>
      </p:sp>
      <p:grpSp>
        <p:nvGrpSpPr>
          <p:cNvPr id="13" name="Group 12">
            <a:extLst>
              <a:ext uri="{FF2B5EF4-FFF2-40B4-BE49-F238E27FC236}">
                <a16:creationId xmlns:a16="http://schemas.microsoft.com/office/drawing/2014/main" id="{A1F8E157-697A-2A4A-7B7E-2F2606F996CA}"/>
              </a:ext>
            </a:extLst>
          </p:cNvPr>
          <p:cNvGrpSpPr/>
          <p:nvPr/>
        </p:nvGrpSpPr>
        <p:grpSpPr>
          <a:xfrm>
            <a:off x="3003498" y="1864464"/>
            <a:ext cx="6186592" cy="4993536"/>
            <a:chOff x="2143125" y="923925"/>
            <a:chExt cx="7086600" cy="5829300"/>
          </a:xfrm>
        </p:grpSpPr>
        <p:pic>
          <p:nvPicPr>
            <p:cNvPr id="15" name="Picture 14">
              <a:extLst>
                <a:ext uri="{FF2B5EF4-FFF2-40B4-BE49-F238E27FC236}">
                  <a16:creationId xmlns:a16="http://schemas.microsoft.com/office/drawing/2014/main" id="{1D16523D-76EF-8B68-471B-B43D53EACF0A}"/>
                </a:ext>
              </a:extLst>
            </p:cNvPr>
            <p:cNvPicPr>
              <a:picLocks/>
            </p:cNvPicPr>
            <p:nvPr/>
          </p:nvPicPr>
          <p:blipFill>
            <a:blip r:embed="rId3">
              <a:extLst>
                <a:ext uri="{28A0092B-C50C-407E-A947-70E740481C1C}">
                  <a14:useLocalDpi xmlns:a14="http://schemas.microsoft.com/office/drawing/2010/main"/>
                </a:ext>
              </a:extLst>
            </a:blip>
            <a:stretch>
              <a:fillRect/>
            </a:stretch>
          </p:blipFill>
          <p:spPr>
            <a:xfrm>
              <a:off x="2143125" y="923925"/>
              <a:ext cx="7086600" cy="5829300"/>
            </a:xfrm>
            <a:prstGeom prst="rect">
              <a:avLst/>
            </a:prstGeom>
          </p:spPr>
        </p:pic>
        <p:sp>
          <p:nvSpPr>
            <p:cNvPr id="16" name="TextBox 15">
              <a:extLst>
                <a:ext uri="{FF2B5EF4-FFF2-40B4-BE49-F238E27FC236}">
                  <a16:creationId xmlns:a16="http://schemas.microsoft.com/office/drawing/2014/main" id="{6D55F005-7355-7983-B161-74EA443119DE}"/>
                </a:ext>
              </a:extLst>
            </p:cNvPr>
            <p:cNvSpPr txBox="1"/>
            <p:nvPr/>
          </p:nvSpPr>
          <p:spPr>
            <a:xfrm>
              <a:off x="2533650" y="3444116"/>
              <a:ext cx="1428750" cy="1185654"/>
            </a:xfrm>
            <a:prstGeom prst="rect">
              <a:avLst/>
            </a:prstGeom>
          </p:spPr>
          <p:txBody>
            <a:bodyPr wrap="square" rtlCol="0" anchor="ctr">
              <a:spAutoFit/>
            </a:bodyPr>
            <a:lstStyle/>
            <a:p>
              <a:pPr algn="ctr"/>
              <a:r>
                <a:rPr lang="en-US" sz="2000" dirty="0">
                  <a:solidFill>
                    <a:srgbClr val="D1DE82"/>
                  </a:solidFill>
                  <a:latin typeface="Roboto Black" panose="02000000000000000000" pitchFamily="2" charset="0"/>
                  <a:ea typeface="Roboto Black" panose="02000000000000000000" pitchFamily="2" charset="0"/>
                </a:rPr>
                <a:t>Balanced</a:t>
              </a:r>
              <a:br>
                <a:rPr lang="en-US" sz="2000" dirty="0">
                  <a:solidFill>
                    <a:srgbClr val="D1DE82"/>
                  </a:solidFill>
                  <a:latin typeface="Roboto Black" panose="02000000000000000000" pitchFamily="2" charset="0"/>
                  <a:ea typeface="Roboto Black" panose="02000000000000000000" pitchFamily="2" charset="0"/>
                </a:rPr>
              </a:br>
              <a:r>
                <a:rPr lang="en-US" sz="2000" dirty="0">
                  <a:solidFill>
                    <a:srgbClr val="D1DE82"/>
                  </a:solidFill>
                  <a:latin typeface="Roboto Black" panose="02000000000000000000" pitchFamily="2" charset="0"/>
                  <a:ea typeface="Roboto Black" panose="02000000000000000000" pitchFamily="2" charset="0"/>
                </a:rPr>
                <a:t>business</a:t>
              </a:r>
              <a:br>
                <a:rPr lang="en-US" sz="2000" dirty="0">
                  <a:solidFill>
                    <a:srgbClr val="D1DE82"/>
                  </a:solidFill>
                  <a:latin typeface="Roboto Black" panose="02000000000000000000" pitchFamily="2" charset="0"/>
                  <a:ea typeface="Roboto Black" panose="02000000000000000000" pitchFamily="2" charset="0"/>
                </a:rPr>
              </a:br>
              <a:r>
                <a:rPr lang="en-US" sz="2000" dirty="0">
                  <a:solidFill>
                    <a:srgbClr val="D1DE82"/>
                  </a:solidFill>
                  <a:latin typeface="Roboto Black" panose="02000000000000000000" pitchFamily="2" charset="0"/>
                  <a:ea typeface="Roboto Black" panose="02000000000000000000" pitchFamily="2" charset="0"/>
                </a:rPr>
                <a:t>value</a:t>
              </a:r>
              <a:endParaRPr lang="en-CA" sz="2000" dirty="0">
                <a:solidFill>
                  <a:srgbClr val="D1DE82"/>
                </a:solidFill>
                <a:latin typeface="Roboto Black" panose="02000000000000000000" pitchFamily="2" charset="0"/>
                <a:ea typeface="Roboto Black" panose="02000000000000000000" pitchFamily="2" charset="0"/>
              </a:endParaRPr>
            </a:p>
          </p:txBody>
        </p:sp>
        <p:sp>
          <p:nvSpPr>
            <p:cNvPr id="17" name="TextBox 16">
              <a:extLst>
                <a:ext uri="{FF2B5EF4-FFF2-40B4-BE49-F238E27FC236}">
                  <a16:creationId xmlns:a16="http://schemas.microsoft.com/office/drawing/2014/main" id="{4D0AD1CD-5693-9441-E30B-97D2BB32EBE1}"/>
                </a:ext>
              </a:extLst>
            </p:cNvPr>
            <p:cNvSpPr txBox="1"/>
            <p:nvPr/>
          </p:nvSpPr>
          <p:spPr>
            <a:xfrm>
              <a:off x="4972050" y="4776284"/>
              <a:ext cx="1428750" cy="826364"/>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18" name="TextBox 17">
              <a:extLst>
                <a:ext uri="{FF2B5EF4-FFF2-40B4-BE49-F238E27FC236}">
                  <a16:creationId xmlns:a16="http://schemas.microsoft.com/office/drawing/2014/main" id="{2C3842F5-3FD2-2A79-DC53-7A7064C9606E}"/>
                </a:ext>
              </a:extLst>
            </p:cNvPr>
            <p:cNvSpPr txBox="1"/>
            <p:nvPr/>
          </p:nvSpPr>
          <p:spPr>
            <a:xfrm>
              <a:off x="7515227" y="3623759"/>
              <a:ext cx="1428750" cy="826364"/>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19" name="TextBox 18">
              <a:extLst>
                <a:ext uri="{FF2B5EF4-FFF2-40B4-BE49-F238E27FC236}">
                  <a16:creationId xmlns:a16="http://schemas.microsoft.com/office/drawing/2014/main" id="{1A3EF964-35FF-12C5-9C0D-73B584CF02CD}"/>
                </a:ext>
              </a:extLst>
            </p:cNvPr>
            <p:cNvSpPr txBox="1"/>
            <p:nvPr/>
          </p:nvSpPr>
          <p:spPr>
            <a:xfrm>
              <a:off x="7162800" y="1709235"/>
              <a:ext cx="1428750" cy="826364"/>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20" name="TextBox 19">
              <a:extLst>
                <a:ext uri="{FF2B5EF4-FFF2-40B4-BE49-F238E27FC236}">
                  <a16:creationId xmlns:a16="http://schemas.microsoft.com/office/drawing/2014/main" id="{FB9C9263-75BD-4F45-65E0-D5226D66841F}"/>
                </a:ext>
              </a:extLst>
            </p:cNvPr>
            <p:cNvSpPr txBox="1"/>
            <p:nvPr/>
          </p:nvSpPr>
          <p:spPr>
            <a:xfrm>
              <a:off x="2752725" y="1709235"/>
              <a:ext cx="1428750" cy="826364"/>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21" name="TextBox 20">
              <a:extLst>
                <a:ext uri="{FF2B5EF4-FFF2-40B4-BE49-F238E27FC236}">
                  <a16:creationId xmlns:a16="http://schemas.microsoft.com/office/drawing/2014/main" id="{C91F2A21-5930-1AA6-93D4-898A592BA8C0}"/>
                </a:ext>
              </a:extLst>
            </p:cNvPr>
            <p:cNvSpPr txBox="1"/>
            <p:nvPr/>
          </p:nvSpPr>
          <p:spPr>
            <a:xfrm>
              <a:off x="4972050" y="975489"/>
              <a:ext cx="1428750" cy="826364"/>
            </a:xfrm>
            <a:prstGeom prst="rect">
              <a:avLst/>
            </a:prstGeom>
          </p:spPr>
          <p:txBody>
            <a:bodyPr wrap="square" rtlCol="0" anchor="ctr">
              <a:spAutoFit/>
            </a:bodyPr>
            <a:lstStyle/>
            <a:p>
              <a:pPr algn="ctr"/>
              <a:r>
                <a:rPr lang="en-US" sz="2000" dirty="0">
                  <a:solidFill>
                    <a:schemeClr val="bg1"/>
                  </a:solidFill>
                  <a:latin typeface="Roboto Black" panose="02000000000000000000" pitchFamily="2" charset="0"/>
                  <a:ea typeface="Roboto Black" panose="02000000000000000000" pitchFamily="2" charset="0"/>
                </a:rPr>
                <a:t>Other criteria</a:t>
              </a:r>
              <a:endParaRPr lang="en-CA" sz="2000" dirty="0">
                <a:solidFill>
                  <a:schemeClr val="bg1"/>
                </a:solidFill>
                <a:latin typeface="Roboto Black" panose="02000000000000000000" pitchFamily="2" charset="0"/>
                <a:ea typeface="Roboto Black" panose="02000000000000000000" pitchFamily="2" charset="0"/>
              </a:endParaRPr>
            </a:p>
          </p:txBody>
        </p:sp>
        <p:sp>
          <p:nvSpPr>
            <p:cNvPr id="22" name="TextBox 21">
              <a:extLst>
                <a:ext uri="{FF2B5EF4-FFF2-40B4-BE49-F238E27FC236}">
                  <a16:creationId xmlns:a16="http://schemas.microsoft.com/office/drawing/2014/main" id="{07A25D93-ECBE-F7EF-8FAD-676B554E5EC1}"/>
                </a:ext>
              </a:extLst>
            </p:cNvPr>
            <p:cNvSpPr txBox="1"/>
            <p:nvPr/>
          </p:nvSpPr>
          <p:spPr>
            <a:xfrm>
              <a:off x="4181475" y="2446303"/>
              <a:ext cx="2981325" cy="1257511"/>
            </a:xfrm>
            <a:prstGeom prst="rect">
              <a:avLst/>
            </a:prstGeom>
          </p:spPr>
          <p:txBody>
            <a:bodyPr wrap="square" rtlCol="0" anchor="ctr">
              <a:spAutoFit/>
            </a:bodyPr>
            <a:lstStyle/>
            <a:p>
              <a:pPr algn="ctr"/>
              <a:r>
                <a:rPr lang="en-US" sz="3200" b="1" dirty="0">
                  <a:latin typeface="Exo" panose="02000303000000000000" pitchFamily="2" charset="0"/>
                  <a:ea typeface="Roboto Black" panose="02000000000000000000" pitchFamily="2" charset="0"/>
                </a:rPr>
                <a:t>Better</a:t>
              </a:r>
              <a:br>
                <a:rPr lang="en-US" sz="3200" b="1" dirty="0">
                  <a:latin typeface="Exo" panose="02000303000000000000" pitchFamily="2" charset="0"/>
                  <a:ea typeface="Roboto Black" panose="02000000000000000000" pitchFamily="2" charset="0"/>
                </a:rPr>
              </a:br>
              <a:r>
                <a:rPr lang="en-US" sz="3200" b="1" dirty="0">
                  <a:latin typeface="Exo" panose="02000303000000000000" pitchFamily="2" charset="0"/>
                  <a:ea typeface="Roboto Black" panose="02000000000000000000" pitchFamily="2" charset="0"/>
                </a:rPr>
                <a:t>decisions</a:t>
              </a:r>
              <a:endParaRPr lang="en-CA" sz="3200" b="1" dirty="0">
                <a:latin typeface="Exo" panose="02000303000000000000" pitchFamily="2" charset="0"/>
                <a:ea typeface="Roboto Black" panose="02000000000000000000" pitchFamily="2" charset="0"/>
              </a:endParaRPr>
            </a:p>
          </p:txBody>
        </p:sp>
      </p:grpSp>
    </p:spTree>
    <p:extLst>
      <p:ext uri="{BB962C8B-B14F-4D97-AF65-F5344CB8AC3E}">
        <p14:creationId xmlns:p14="http://schemas.microsoft.com/office/powerpoint/2010/main" val="4291324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8075C-F60B-43C4-ACA9-B9918E7755C8}"/>
              </a:ext>
            </a:extLst>
          </p:cNvPr>
          <p:cNvSpPr>
            <a:spLocks noGrp="1"/>
          </p:cNvSpPr>
          <p:nvPr>
            <p:ph type="title"/>
          </p:nvPr>
        </p:nvSpPr>
        <p:spPr/>
        <p:txBody>
          <a:bodyPr/>
          <a:lstStyle/>
          <a:p>
            <a:r>
              <a:rPr lang="en-US" sz="3600" dirty="0"/>
              <a:t>Get a clear picture of how your products and services drive customer and business value</a:t>
            </a:r>
            <a:endParaRPr lang="en-CA" sz="3600" dirty="0"/>
          </a:p>
        </p:txBody>
      </p:sp>
      <p:sp>
        <p:nvSpPr>
          <p:cNvPr id="3" name="Text Placeholder 2">
            <a:extLst>
              <a:ext uri="{FF2B5EF4-FFF2-40B4-BE49-F238E27FC236}">
                <a16:creationId xmlns:a16="http://schemas.microsoft.com/office/drawing/2014/main" id="{CA5F20AF-3B8D-184B-057F-9DB4DC198464}"/>
              </a:ext>
            </a:extLst>
          </p:cNvPr>
          <p:cNvSpPr>
            <a:spLocks noGrp="1"/>
          </p:cNvSpPr>
          <p:nvPr>
            <p:ph type="body" sz="quarter" idx="11"/>
          </p:nvPr>
        </p:nvSpPr>
        <p:spPr>
          <a:xfrm>
            <a:off x="354105" y="1674956"/>
            <a:ext cx="11352620" cy="777495"/>
          </a:xfrm>
        </p:spPr>
        <p:txBody>
          <a:bodyPr>
            <a:normAutofit fontScale="70000" lnSpcReduction="20000"/>
          </a:bodyPr>
          <a:lstStyle/>
          <a:p>
            <a:r>
              <a:rPr lang="en-US" dirty="0"/>
              <a:t>Business value definitions must come from the business, not IT. They are the keepers of the organization’s mission, vision, or mandates. Make the business the authority on value, then form a partnership that defines that value in the context of your products. Outline the business value sources that define the success criteria of your products and services. Note that these drivers should tie back to your holistic business strategy. Business value is divided into four categories.</a:t>
            </a:r>
          </a:p>
        </p:txBody>
      </p:sp>
      <p:sp>
        <p:nvSpPr>
          <p:cNvPr id="16" name="Rectangle 15">
            <a:extLst>
              <a:ext uri="{FF2B5EF4-FFF2-40B4-BE49-F238E27FC236}">
                <a16:creationId xmlns:a16="http://schemas.microsoft.com/office/drawing/2014/main" id="{D6560C86-9593-4765-ACBE-1428EE45746C}"/>
              </a:ext>
            </a:extLst>
          </p:cNvPr>
          <p:cNvSpPr/>
          <p:nvPr/>
        </p:nvSpPr>
        <p:spPr>
          <a:xfrm>
            <a:off x="934529" y="2513602"/>
            <a:ext cx="2145139" cy="369332"/>
          </a:xfrm>
          <a:prstGeom prst="rect">
            <a:avLst/>
          </a:prstGeom>
        </p:spPr>
        <p:txBody>
          <a:bodyPr wrap="none">
            <a:spAutoFit/>
          </a:bodyPr>
          <a:lstStyle/>
          <a:p>
            <a:r>
              <a:rPr lang="en-CA" sz="1800" b="1" dirty="0">
                <a:solidFill>
                  <a:schemeClr val="accent3"/>
                </a:solidFill>
                <a:latin typeface="Roboto Condensed Light" panose="02000000000000000000" pitchFamily="2" charset="0"/>
                <a:ea typeface="Roboto Condensed Light" panose="02000000000000000000" pitchFamily="2" charset="0"/>
              </a:rPr>
              <a:t>Business value matrix </a:t>
            </a:r>
            <a:endParaRPr lang="en-CA" sz="1800" dirty="0">
              <a:solidFill>
                <a:schemeClr val="accent3"/>
              </a:solidFill>
              <a:latin typeface="Roboto Condensed Light" panose="02000000000000000000" pitchFamily="2" charset="0"/>
              <a:ea typeface="Roboto Condensed Light" panose="02000000000000000000" pitchFamily="2" charset="0"/>
            </a:endParaRPr>
          </a:p>
        </p:txBody>
      </p:sp>
      <p:grpSp>
        <p:nvGrpSpPr>
          <p:cNvPr id="24" name="Group 23">
            <a:extLst>
              <a:ext uri="{FF2B5EF4-FFF2-40B4-BE49-F238E27FC236}">
                <a16:creationId xmlns:a16="http://schemas.microsoft.com/office/drawing/2014/main" id="{C00983A2-B765-41C5-9A16-927AFF3A6FBA}"/>
              </a:ext>
            </a:extLst>
          </p:cNvPr>
          <p:cNvGrpSpPr/>
          <p:nvPr/>
        </p:nvGrpSpPr>
        <p:grpSpPr>
          <a:xfrm>
            <a:off x="140974" y="2819879"/>
            <a:ext cx="3634131" cy="2490498"/>
            <a:chOff x="826774" y="2834440"/>
            <a:chExt cx="3634131" cy="2490498"/>
          </a:xfrm>
        </p:grpSpPr>
        <p:grpSp>
          <p:nvGrpSpPr>
            <p:cNvPr id="7" name="Group 3">
              <a:extLst>
                <a:ext uri="{FF2B5EF4-FFF2-40B4-BE49-F238E27FC236}">
                  <a16:creationId xmlns:a16="http://schemas.microsoft.com/office/drawing/2014/main" id="{18B0085D-D2FD-44E7-BF3B-409237471B03}"/>
                </a:ext>
              </a:extLst>
            </p:cNvPr>
            <p:cNvGrpSpPr/>
            <p:nvPr/>
          </p:nvGrpSpPr>
          <p:grpSpPr>
            <a:xfrm>
              <a:off x="826774" y="2834440"/>
              <a:ext cx="3634131" cy="2490498"/>
              <a:chOff x="3154952" y="1844282"/>
              <a:chExt cx="5936469" cy="3977172"/>
            </a:xfrm>
          </p:grpSpPr>
          <p:sp>
            <p:nvSpPr>
              <p:cNvPr id="8" name="TextBox 7">
                <a:extLst>
                  <a:ext uri="{FF2B5EF4-FFF2-40B4-BE49-F238E27FC236}">
                    <a16:creationId xmlns:a16="http://schemas.microsoft.com/office/drawing/2014/main" id="{E0BBF935-F4F2-429A-B2F6-AA7D488E170E}"/>
                  </a:ext>
                </a:extLst>
              </p:cNvPr>
              <p:cNvSpPr txBox="1"/>
              <p:nvPr/>
            </p:nvSpPr>
            <p:spPr>
              <a:xfrm>
                <a:off x="5810292" y="5379104"/>
                <a:ext cx="945823" cy="442350"/>
              </a:xfrm>
              <a:prstGeom prst="rect">
                <a:avLst/>
              </a:prstGeom>
            </p:spPr>
            <p:txBody>
              <a:bodyPr wrap="none" rtlCol="0">
                <a:spAutoFit/>
              </a:bodyPr>
              <a:lstStyle/>
              <a:p>
                <a:r>
                  <a:rPr lang="en-CA" sz="1200" b="1" dirty="0">
                    <a:solidFill>
                      <a:srgbClr val="7F919F"/>
                    </a:solidFill>
                    <a:latin typeface="Roboto Condensed Light" panose="02000000000000000000" pitchFamily="2" charset="0"/>
                    <a:ea typeface="Roboto Condensed Light" panose="02000000000000000000" pitchFamily="2" charset="0"/>
                  </a:rPr>
                  <a:t>Inward</a:t>
                </a:r>
                <a:endParaRPr lang="en-US" sz="1200" b="1" dirty="0">
                  <a:solidFill>
                    <a:srgbClr val="7F919F"/>
                  </a:solidFill>
                  <a:latin typeface="Roboto Condensed Light" panose="02000000000000000000" pitchFamily="2" charset="0"/>
                  <a:ea typeface="Roboto Condensed Light" panose="02000000000000000000" pitchFamily="2" charset="0"/>
                </a:endParaRPr>
              </a:p>
            </p:txBody>
          </p:sp>
          <p:sp>
            <p:nvSpPr>
              <p:cNvPr id="9" name="TextBox 20">
                <a:extLst>
                  <a:ext uri="{FF2B5EF4-FFF2-40B4-BE49-F238E27FC236}">
                    <a16:creationId xmlns:a16="http://schemas.microsoft.com/office/drawing/2014/main" id="{D84916F5-BBE6-4E0B-AC0C-0CC483B087F2}"/>
                  </a:ext>
                </a:extLst>
              </p:cNvPr>
              <p:cNvSpPr txBox="1"/>
              <p:nvPr/>
            </p:nvSpPr>
            <p:spPr>
              <a:xfrm>
                <a:off x="5687209" y="1844282"/>
                <a:ext cx="1097699" cy="442350"/>
              </a:xfrm>
              <a:prstGeom prst="rect">
                <a:avLst/>
              </a:prstGeom>
            </p:spPr>
            <p:txBody>
              <a:bodyPr wrap="none" rtlCol="0">
                <a:spAutoFit/>
              </a:bodyPr>
              <a:lstStyle/>
              <a:p>
                <a:r>
                  <a:rPr lang="en-CA" sz="1200" b="1" dirty="0">
                    <a:solidFill>
                      <a:srgbClr val="7F919F"/>
                    </a:solidFill>
                    <a:latin typeface="Roboto Condensed Light" panose="02000000000000000000" pitchFamily="2" charset="0"/>
                    <a:ea typeface="Roboto Condensed Light" panose="02000000000000000000" pitchFamily="2" charset="0"/>
                  </a:rPr>
                  <a:t>Outward</a:t>
                </a:r>
                <a:endParaRPr lang="en-US" sz="1200" b="1" dirty="0">
                  <a:solidFill>
                    <a:srgbClr val="7F919F"/>
                  </a:solidFill>
                  <a:latin typeface="Roboto Condensed Light" panose="02000000000000000000" pitchFamily="2" charset="0"/>
                  <a:ea typeface="Roboto Condensed Light" panose="02000000000000000000" pitchFamily="2" charset="0"/>
                </a:endParaRPr>
              </a:p>
            </p:txBody>
          </p:sp>
          <p:sp>
            <p:nvSpPr>
              <p:cNvPr id="10" name="TextBox 21">
                <a:extLst>
                  <a:ext uri="{FF2B5EF4-FFF2-40B4-BE49-F238E27FC236}">
                    <a16:creationId xmlns:a16="http://schemas.microsoft.com/office/drawing/2014/main" id="{88F48F09-5AAF-4363-B930-39B6DD793012}"/>
                  </a:ext>
                </a:extLst>
              </p:cNvPr>
              <p:cNvSpPr txBox="1"/>
              <p:nvPr/>
            </p:nvSpPr>
            <p:spPr>
              <a:xfrm>
                <a:off x="3154952" y="3479026"/>
                <a:ext cx="1525567" cy="737251"/>
              </a:xfrm>
              <a:prstGeom prst="rect">
                <a:avLst/>
              </a:prstGeom>
            </p:spPr>
            <p:txBody>
              <a:bodyPr wrap="square" rtlCol="0">
                <a:spAutoFit/>
              </a:bodyPr>
              <a:lstStyle/>
              <a:p>
                <a:pPr algn="ctr"/>
                <a:r>
                  <a:rPr lang="en-CA" sz="1200" b="1" dirty="0">
                    <a:solidFill>
                      <a:srgbClr val="7F919F"/>
                    </a:solidFill>
                    <a:latin typeface="Roboto Condensed Light" panose="02000000000000000000" pitchFamily="2" charset="0"/>
                    <a:ea typeface="Roboto Condensed Light" panose="02000000000000000000" pitchFamily="2" charset="0"/>
                  </a:rPr>
                  <a:t>Human benefit</a:t>
                </a:r>
              </a:p>
            </p:txBody>
          </p:sp>
          <p:sp>
            <p:nvSpPr>
              <p:cNvPr id="11" name="TextBox 22">
                <a:extLst>
                  <a:ext uri="{FF2B5EF4-FFF2-40B4-BE49-F238E27FC236}">
                    <a16:creationId xmlns:a16="http://schemas.microsoft.com/office/drawing/2014/main" id="{BEB70E31-C5A9-4CBC-8B51-DC5951FF43A1}"/>
                  </a:ext>
                </a:extLst>
              </p:cNvPr>
              <p:cNvSpPr txBox="1"/>
              <p:nvPr/>
            </p:nvSpPr>
            <p:spPr>
              <a:xfrm>
                <a:off x="7687812" y="3479026"/>
                <a:ext cx="1403609" cy="737251"/>
              </a:xfrm>
              <a:prstGeom prst="rect">
                <a:avLst/>
              </a:prstGeom>
            </p:spPr>
            <p:txBody>
              <a:bodyPr wrap="square" rtlCol="0">
                <a:spAutoFit/>
              </a:bodyPr>
              <a:lstStyle/>
              <a:p>
                <a:pPr algn="ctr"/>
                <a:r>
                  <a:rPr lang="en-CA" sz="1200" b="1" dirty="0">
                    <a:solidFill>
                      <a:srgbClr val="7F919F"/>
                    </a:solidFill>
                    <a:latin typeface="Roboto Condensed Light" panose="02000000000000000000" pitchFamily="2" charset="0"/>
                    <a:ea typeface="Roboto Condensed Light" panose="02000000000000000000" pitchFamily="2" charset="0"/>
                  </a:rPr>
                  <a:t>Financial benefit</a:t>
                </a:r>
                <a:endParaRPr lang="en-US" sz="1200" b="1" dirty="0">
                  <a:solidFill>
                    <a:srgbClr val="7F919F"/>
                  </a:solidFill>
                  <a:latin typeface="Roboto Condensed Light" panose="02000000000000000000" pitchFamily="2" charset="0"/>
                  <a:ea typeface="Roboto Condensed Light" panose="02000000000000000000" pitchFamily="2" charset="0"/>
                </a:endParaRPr>
              </a:p>
            </p:txBody>
          </p:sp>
          <p:sp>
            <p:nvSpPr>
              <p:cNvPr id="12" name="Rectangle 23">
                <a:extLst>
                  <a:ext uri="{FF2B5EF4-FFF2-40B4-BE49-F238E27FC236}">
                    <a16:creationId xmlns:a16="http://schemas.microsoft.com/office/drawing/2014/main" id="{36E40E7C-130C-4147-BC88-35E722B5B58E}"/>
                  </a:ext>
                </a:extLst>
              </p:cNvPr>
              <p:cNvSpPr/>
              <p:nvPr/>
            </p:nvSpPr>
            <p:spPr>
              <a:xfrm>
                <a:off x="4653087" y="2237414"/>
                <a:ext cx="1457735" cy="145389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latin typeface="Roboto Condensed Light" panose="02000000000000000000" pitchFamily="2" charset="0"/>
                    <a:ea typeface="Roboto Condensed Light" panose="02000000000000000000" pitchFamily="2" charset="0"/>
                  </a:rPr>
                  <a:t>Reach customers</a:t>
                </a:r>
                <a:endParaRPr lang="en-US" sz="1200" b="1" dirty="0">
                  <a:latin typeface="Roboto Condensed Light" panose="02000000000000000000" pitchFamily="2" charset="0"/>
                  <a:ea typeface="Roboto Condensed Light" panose="02000000000000000000" pitchFamily="2" charset="0"/>
                </a:endParaRPr>
              </a:p>
            </p:txBody>
          </p:sp>
          <p:sp>
            <p:nvSpPr>
              <p:cNvPr id="13" name="Rectangle 24">
                <a:extLst>
                  <a:ext uri="{FF2B5EF4-FFF2-40B4-BE49-F238E27FC236}">
                    <a16:creationId xmlns:a16="http://schemas.microsoft.com/office/drawing/2014/main" id="{1F4620B0-DC05-4F6A-9005-FC3ADA8525BE}"/>
                  </a:ext>
                </a:extLst>
              </p:cNvPr>
              <p:cNvSpPr/>
              <p:nvPr/>
            </p:nvSpPr>
            <p:spPr>
              <a:xfrm>
                <a:off x="4653085" y="3891620"/>
                <a:ext cx="1457735" cy="1453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latin typeface="Roboto Condensed Light" panose="02000000000000000000" pitchFamily="2" charset="0"/>
                    <a:ea typeface="Roboto Condensed Light" panose="02000000000000000000" pitchFamily="2" charset="0"/>
                  </a:rPr>
                  <a:t>Enhance services</a:t>
                </a:r>
                <a:endParaRPr lang="en-US" sz="1200" b="1" dirty="0">
                  <a:latin typeface="Roboto Condensed Light" panose="02000000000000000000" pitchFamily="2" charset="0"/>
                  <a:ea typeface="Roboto Condensed Light" panose="02000000000000000000" pitchFamily="2" charset="0"/>
                </a:endParaRPr>
              </a:p>
            </p:txBody>
          </p:sp>
          <p:sp>
            <p:nvSpPr>
              <p:cNvPr id="14" name="Rectangle 25">
                <a:extLst>
                  <a:ext uri="{FF2B5EF4-FFF2-40B4-BE49-F238E27FC236}">
                    <a16:creationId xmlns:a16="http://schemas.microsoft.com/office/drawing/2014/main" id="{A3D0CD69-DA85-4677-AF8D-78B89D76672C}"/>
                  </a:ext>
                </a:extLst>
              </p:cNvPr>
              <p:cNvSpPr/>
              <p:nvPr/>
            </p:nvSpPr>
            <p:spPr>
              <a:xfrm>
                <a:off x="6335179" y="3891620"/>
                <a:ext cx="1457735" cy="145389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latin typeface="Roboto Condensed Light" panose="02000000000000000000" pitchFamily="2" charset="0"/>
                    <a:ea typeface="Roboto Condensed Light" panose="02000000000000000000" pitchFamily="2" charset="0"/>
                  </a:rPr>
                  <a:t>Reduce </a:t>
                </a:r>
              </a:p>
              <a:p>
                <a:pPr algn="ctr"/>
                <a:r>
                  <a:rPr lang="en-CA" sz="1200" b="1" dirty="0">
                    <a:latin typeface="Roboto Condensed Light" panose="02000000000000000000" pitchFamily="2" charset="0"/>
                    <a:ea typeface="Roboto Condensed Light" panose="02000000000000000000" pitchFamily="2" charset="0"/>
                  </a:rPr>
                  <a:t>costs</a:t>
                </a:r>
                <a:endParaRPr lang="en-US" sz="1200" b="1" dirty="0">
                  <a:latin typeface="Roboto Condensed Light" panose="02000000000000000000" pitchFamily="2" charset="0"/>
                  <a:ea typeface="Roboto Condensed Light" panose="02000000000000000000" pitchFamily="2" charset="0"/>
                </a:endParaRPr>
              </a:p>
            </p:txBody>
          </p:sp>
          <p:sp>
            <p:nvSpPr>
              <p:cNvPr id="15" name="Rectangle 26">
                <a:extLst>
                  <a:ext uri="{FF2B5EF4-FFF2-40B4-BE49-F238E27FC236}">
                    <a16:creationId xmlns:a16="http://schemas.microsoft.com/office/drawing/2014/main" id="{11C9784C-CB05-4D8B-9623-295375A44AC5}"/>
                  </a:ext>
                </a:extLst>
              </p:cNvPr>
              <p:cNvSpPr/>
              <p:nvPr/>
            </p:nvSpPr>
            <p:spPr>
              <a:xfrm>
                <a:off x="6335177" y="2237414"/>
                <a:ext cx="1457735" cy="145389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latin typeface="Roboto Condensed Light" panose="02000000000000000000" pitchFamily="2" charset="0"/>
                    <a:ea typeface="Roboto Condensed Light" panose="02000000000000000000" pitchFamily="2" charset="0"/>
                  </a:rPr>
                  <a:t>Increase revenue</a:t>
                </a:r>
                <a:endParaRPr lang="en-US" sz="1200" b="1" dirty="0">
                  <a:latin typeface="Roboto Condensed Light" panose="02000000000000000000" pitchFamily="2" charset="0"/>
                  <a:ea typeface="Roboto Condensed Light" panose="02000000000000000000" pitchFamily="2" charset="0"/>
                </a:endParaRPr>
              </a:p>
            </p:txBody>
          </p:sp>
        </p:grpSp>
        <p:cxnSp>
          <p:nvCxnSpPr>
            <p:cNvPr id="17" name="Straight Arrow Connector 16">
              <a:extLst>
                <a:ext uri="{FF2B5EF4-FFF2-40B4-BE49-F238E27FC236}">
                  <a16:creationId xmlns:a16="http://schemas.microsoft.com/office/drawing/2014/main" id="{3066D20A-2069-4734-908F-0D1FD9F81B00}"/>
                </a:ext>
              </a:extLst>
            </p:cNvPr>
            <p:cNvCxnSpPr/>
            <p:nvPr/>
          </p:nvCxnSpPr>
          <p:spPr>
            <a:xfrm>
              <a:off x="2701819" y="3047980"/>
              <a:ext cx="0" cy="20086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81DEAA7-5182-4FF5-8BB3-192F327EF6A6}"/>
                </a:ext>
              </a:extLst>
            </p:cNvPr>
            <p:cNvCxnSpPr/>
            <p:nvPr/>
          </p:nvCxnSpPr>
          <p:spPr>
            <a:xfrm rot="16200000">
              <a:off x="2696907" y="3052898"/>
              <a:ext cx="0" cy="20086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509DAFE6-606A-427E-A66B-D7EB61A39F87}"/>
              </a:ext>
            </a:extLst>
          </p:cNvPr>
          <p:cNvSpPr/>
          <p:nvPr/>
        </p:nvSpPr>
        <p:spPr>
          <a:xfrm>
            <a:off x="3843452" y="2722946"/>
            <a:ext cx="5001016" cy="2523768"/>
          </a:xfrm>
          <a:prstGeom prst="rect">
            <a:avLst/>
          </a:prstGeom>
        </p:spPr>
        <p:txBody>
          <a:bodyPr wrap="square">
            <a:spAutoFit/>
          </a:bodyPr>
          <a:lstStyle/>
          <a:p>
            <a:r>
              <a:rPr lang="en-CA" sz="1600" b="1" dirty="0">
                <a:solidFill>
                  <a:schemeClr val="accent1"/>
                </a:solidFill>
                <a:latin typeface="Roboto Condensed Light" panose="02000000000000000000" pitchFamily="2" charset="0"/>
                <a:ea typeface="Roboto Condensed Light" panose="02000000000000000000" pitchFamily="2" charset="0"/>
              </a:rPr>
              <a:t>Financial benefits vs. improved capabilities</a:t>
            </a:r>
          </a:p>
          <a:p>
            <a:pPr marL="171450" lvl="1" indent="-171450">
              <a:buFont typeface="Arial" panose="020B0604020202020204" pitchFamily="34" charset="0"/>
              <a:buChar char="•"/>
            </a:pPr>
            <a:r>
              <a:rPr lang="en-CA" sz="1400" b="1" dirty="0">
                <a:latin typeface="Roboto Condensed Light" panose="02000000000000000000" pitchFamily="2" charset="0"/>
                <a:ea typeface="Roboto Condensed Light" panose="02000000000000000000" pitchFamily="2" charset="0"/>
              </a:rPr>
              <a:t>Financial benefits </a:t>
            </a:r>
            <a:r>
              <a:rPr lang="en-CA" sz="1400" dirty="0">
                <a:latin typeface="Roboto Condensed Light" panose="02000000000000000000" pitchFamily="2" charset="0"/>
                <a:ea typeface="Roboto Condensed Light" panose="02000000000000000000" pitchFamily="2" charset="0"/>
              </a:rPr>
              <a:t>refer to the degree to which the value source can be measured through monetary metrics and is often quite tangible.</a:t>
            </a:r>
          </a:p>
          <a:p>
            <a:pPr marL="171450" lvl="1" indent="-171450">
              <a:buFont typeface="Arial" panose="020B0604020202020204" pitchFamily="34" charset="0"/>
              <a:buChar char="•"/>
            </a:pPr>
            <a:r>
              <a:rPr lang="en-CA" sz="1400" b="1" dirty="0">
                <a:latin typeface="Roboto Condensed Light" panose="02000000000000000000" pitchFamily="2" charset="0"/>
                <a:ea typeface="Roboto Condensed Light" panose="02000000000000000000" pitchFamily="2" charset="0"/>
              </a:rPr>
              <a:t>Human benefits </a:t>
            </a:r>
            <a:r>
              <a:rPr lang="en-CA" sz="1400" dirty="0">
                <a:latin typeface="Roboto Condensed Light" panose="02000000000000000000" pitchFamily="2" charset="0"/>
                <a:ea typeface="Roboto Condensed Light" panose="02000000000000000000" pitchFamily="2" charset="0"/>
              </a:rPr>
              <a:t>refers to how a product or service can deliver value through a user’s experience.</a:t>
            </a:r>
          </a:p>
          <a:p>
            <a:r>
              <a:rPr lang="en-CA" sz="1600" b="1" dirty="0">
                <a:solidFill>
                  <a:schemeClr val="accent1"/>
                </a:solidFill>
                <a:latin typeface="Roboto Condensed Light" panose="02000000000000000000" pitchFamily="2" charset="0"/>
                <a:ea typeface="Roboto Condensed Light" panose="02000000000000000000" pitchFamily="2" charset="0"/>
              </a:rPr>
              <a:t>Inward vs. outward orientation</a:t>
            </a:r>
          </a:p>
          <a:p>
            <a:pPr marL="171450" lvl="1" indent="-171450">
              <a:buFont typeface="Arial" panose="020B0604020202020204" pitchFamily="34" charset="0"/>
              <a:buChar char="•"/>
            </a:pPr>
            <a:r>
              <a:rPr lang="en-US" sz="1400" b="1" dirty="0">
                <a:latin typeface="Roboto Condensed Light" panose="02000000000000000000" pitchFamily="2" charset="0"/>
                <a:ea typeface="Roboto Condensed Light" panose="02000000000000000000" pitchFamily="2" charset="0"/>
              </a:rPr>
              <a:t>Inward</a:t>
            </a:r>
            <a:r>
              <a:rPr lang="en-US" sz="1400" dirty="0">
                <a:latin typeface="Roboto Condensed Light" panose="02000000000000000000" pitchFamily="2" charset="0"/>
                <a:ea typeface="Roboto Condensed Light" panose="02000000000000000000" pitchFamily="2" charset="0"/>
              </a:rPr>
              <a:t> refers to value sources that have an internal impact and improve your organization’s effectiveness and efficiency in performing its operations.</a:t>
            </a:r>
          </a:p>
          <a:p>
            <a:pPr marL="171450" lvl="1" indent="-171450">
              <a:buFont typeface="Arial" panose="020B0604020202020204" pitchFamily="34" charset="0"/>
              <a:buChar char="•"/>
            </a:pPr>
            <a:r>
              <a:rPr lang="en-US" sz="1400" b="1" dirty="0">
                <a:latin typeface="Roboto Condensed Light" panose="02000000000000000000" pitchFamily="2" charset="0"/>
                <a:ea typeface="Roboto Condensed Light" panose="02000000000000000000" pitchFamily="2" charset="0"/>
              </a:rPr>
              <a:t>Outward</a:t>
            </a:r>
            <a:r>
              <a:rPr lang="en-US" sz="1400" dirty="0">
                <a:latin typeface="Roboto Condensed Light" panose="02000000000000000000" pitchFamily="2" charset="0"/>
                <a:ea typeface="Roboto Condensed Light" panose="02000000000000000000" pitchFamily="2" charset="0"/>
              </a:rPr>
              <a:t> refers to value sources that come from your interaction with external factors, such as the market or your customers.</a:t>
            </a:r>
          </a:p>
        </p:txBody>
      </p:sp>
      <p:sp>
        <p:nvSpPr>
          <p:cNvPr id="20" name="Rectangle 19">
            <a:extLst>
              <a:ext uri="{FF2B5EF4-FFF2-40B4-BE49-F238E27FC236}">
                <a16:creationId xmlns:a16="http://schemas.microsoft.com/office/drawing/2014/main" id="{FD5D3D3F-2056-4CEC-A438-1BBCC27F1C30}"/>
              </a:ext>
            </a:extLst>
          </p:cNvPr>
          <p:cNvSpPr/>
          <p:nvPr/>
        </p:nvSpPr>
        <p:spPr>
          <a:xfrm>
            <a:off x="8925656" y="5371529"/>
            <a:ext cx="2772000" cy="13003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nchorCtr="0"/>
          <a:lstStyle/>
          <a:p>
            <a:pPr algn="ctr">
              <a:spcAft>
                <a:spcPts val="600"/>
              </a:spcAft>
            </a:pPr>
            <a:r>
              <a:rPr lang="en-CA" sz="1400" b="1" dirty="0">
                <a:latin typeface="Roboto Condensed Light" panose="02000000000000000000" pitchFamily="2" charset="0"/>
                <a:ea typeface="Roboto Condensed Light" panose="02000000000000000000" pitchFamily="2" charset="0"/>
              </a:rPr>
              <a:t>Reach customers </a:t>
            </a:r>
          </a:p>
          <a:p>
            <a:r>
              <a:rPr lang="en-CA" sz="1400" dirty="0">
                <a:latin typeface="Roboto Condensed Light" panose="02000000000000000000" pitchFamily="2" charset="0"/>
                <a:ea typeface="Roboto Condensed Light" panose="02000000000000000000" pitchFamily="2" charset="0"/>
              </a:rPr>
              <a:t>Application functions that enable and improve the interaction with customers or produce market information and insights.</a:t>
            </a:r>
            <a:endParaRPr lang="en-US" sz="1400" dirty="0">
              <a:latin typeface="Roboto Condensed Light" panose="02000000000000000000" pitchFamily="2" charset="0"/>
              <a:ea typeface="Roboto Condensed Light" panose="02000000000000000000" pitchFamily="2" charset="0"/>
            </a:endParaRPr>
          </a:p>
        </p:txBody>
      </p:sp>
      <p:sp>
        <p:nvSpPr>
          <p:cNvPr id="21" name="Rectangle 20">
            <a:extLst>
              <a:ext uri="{FF2B5EF4-FFF2-40B4-BE49-F238E27FC236}">
                <a16:creationId xmlns:a16="http://schemas.microsoft.com/office/drawing/2014/main" id="{55C841C0-201E-48A7-97E8-0446B49419EF}"/>
              </a:ext>
            </a:extLst>
          </p:cNvPr>
          <p:cNvSpPr/>
          <p:nvPr/>
        </p:nvSpPr>
        <p:spPr>
          <a:xfrm>
            <a:off x="366095" y="5371529"/>
            <a:ext cx="2772000" cy="13003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nchorCtr="0"/>
          <a:lstStyle/>
          <a:p>
            <a:pPr algn="ctr">
              <a:spcAft>
                <a:spcPts val="600"/>
              </a:spcAft>
            </a:pPr>
            <a:r>
              <a:rPr lang="en-CA" sz="1400" b="1" dirty="0">
                <a:latin typeface="Roboto Condensed Light" panose="02000000000000000000" pitchFamily="2" charset="0"/>
                <a:ea typeface="Roboto Condensed Light" panose="02000000000000000000" pitchFamily="2" charset="0"/>
              </a:rPr>
              <a:t>Increase revenue</a:t>
            </a:r>
          </a:p>
          <a:p>
            <a:r>
              <a:rPr lang="en-CA" sz="1400" dirty="0">
                <a:latin typeface="Roboto Condensed Light" panose="02000000000000000000" pitchFamily="2" charset="0"/>
                <a:ea typeface="Roboto Condensed Light" panose="02000000000000000000" pitchFamily="2" charset="0"/>
              </a:rPr>
              <a:t>Product or service functions that are specifically related to the impact on your organization’s ability to generate revenue.</a:t>
            </a:r>
            <a:endParaRPr lang="en-US" sz="1400" dirty="0">
              <a:latin typeface="Roboto Condensed Light" panose="02000000000000000000" pitchFamily="2" charset="0"/>
              <a:ea typeface="Roboto Condensed Light" panose="02000000000000000000" pitchFamily="2" charset="0"/>
            </a:endParaRPr>
          </a:p>
        </p:txBody>
      </p:sp>
      <p:sp>
        <p:nvSpPr>
          <p:cNvPr id="22" name="Rectangle 21">
            <a:extLst>
              <a:ext uri="{FF2B5EF4-FFF2-40B4-BE49-F238E27FC236}">
                <a16:creationId xmlns:a16="http://schemas.microsoft.com/office/drawing/2014/main" id="{9E91C470-7D7A-4E3E-83DF-249795C43B2F}"/>
              </a:ext>
            </a:extLst>
          </p:cNvPr>
          <p:cNvSpPr/>
          <p:nvPr/>
        </p:nvSpPr>
        <p:spPr>
          <a:xfrm>
            <a:off x="3219282" y="5371528"/>
            <a:ext cx="2772000" cy="130031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nchorCtr="0"/>
          <a:lstStyle/>
          <a:p>
            <a:pPr algn="ctr">
              <a:spcAft>
                <a:spcPts val="600"/>
              </a:spcAft>
            </a:pPr>
            <a:r>
              <a:rPr lang="en-CA" sz="1400" b="1" dirty="0">
                <a:latin typeface="Roboto Condensed Light" panose="02000000000000000000" pitchFamily="2" charset="0"/>
                <a:ea typeface="Roboto Condensed Light" panose="02000000000000000000" pitchFamily="2" charset="0"/>
              </a:rPr>
              <a:t>Reduce costs</a:t>
            </a:r>
          </a:p>
          <a:p>
            <a:r>
              <a:rPr lang="en-CA" sz="1400" dirty="0">
                <a:latin typeface="Roboto Condensed Light" panose="02000000000000000000" pitchFamily="2" charset="0"/>
                <a:ea typeface="Roboto Condensed Light" panose="02000000000000000000" pitchFamily="2" charset="0"/>
              </a:rPr>
              <a:t>Reduction of overhead. </a:t>
            </a:r>
            <a:r>
              <a:rPr lang="en-CA" sz="1400" dirty="0">
                <a:latin typeface="Roboto Condensed Light" panose="02000000000000000000" pitchFamily="2" charset="0"/>
                <a:ea typeface="Roboto Condensed Light" panose="02000000000000000000" pitchFamily="2" charset="0"/>
                <a:cs typeface="Arial" panose="020B0604020202020204" pitchFamily="34" charset="0"/>
              </a:rPr>
              <a:t>The ways in which your product limits the operational costs of business functions. </a:t>
            </a:r>
            <a:endParaRPr lang="en-US" sz="1400" dirty="0">
              <a:latin typeface="Roboto Condensed Light" panose="02000000000000000000" pitchFamily="2" charset="0"/>
              <a:ea typeface="Roboto Condensed Light" panose="02000000000000000000" pitchFamily="2" charset="0"/>
            </a:endParaRPr>
          </a:p>
        </p:txBody>
      </p:sp>
      <p:sp>
        <p:nvSpPr>
          <p:cNvPr id="23" name="Rectangle 22">
            <a:extLst>
              <a:ext uri="{FF2B5EF4-FFF2-40B4-BE49-F238E27FC236}">
                <a16:creationId xmlns:a16="http://schemas.microsoft.com/office/drawing/2014/main" id="{C15C833C-E989-484D-BB54-41C79BB51709}"/>
              </a:ext>
            </a:extLst>
          </p:cNvPr>
          <p:cNvSpPr/>
          <p:nvPr/>
        </p:nvSpPr>
        <p:spPr>
          <a:xfrm>
            <a:off x="6072469" y="5371529"/>
            <a:ext cx="2772000" cy="13003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nchorCtr="0"/>
          <a:lstStyle/>
          <a:p>
            <a:pPr algn="ctr">
              <a:spcAft>
                <a:spcPts val="600"/>
              </a:spcAft>
            </a:pPr>
            <a:r>
              <a:rPr lang="en-CA" sz="1400" b="1" dirty="0">
                <a:latin typeface="Roboto Condensed Light" panose="02000000000000000000" pitchFamily="2" charset="0"/>
                <a:ea typeface="Roboto Condensed Light" panose="02000000000000000000" pitchFamily="2" charset="0"/>
              </a:rPr>
              <a:t>Enhance services</a:t>
            </a:r>
          </a:p>
          <a:p>
            <a:r>
              <a:rPr lang="en-CA" sz="1400" dirty="0">
                <a:latin typeface="Roboto Condensed Light" panose="02000000000000000000" pitchFamily="2" charset="0"/>
                <a:ea typeface="Roboto Condensed Light" panose="02000000000000000000" pitchFamily="2" charset="0"/>
                <a:cs typeface="Arial" panose="020B0604020202020204" pitchFamily="34" charset="0"/>
              </a:rPr>
              <a:t>Functions that enable business capabilities that improve the organization’s ability to perform its internal operations.</a:t>
            </a:r>
            <a:endParaRPr lang="en-US" sz="1400" dirty="0">
              <a:latin typeface="Roboto Condensed Light" panose="02000000000000000000" pitchFamily="2" charset="0"/>
              <a:ea typeface="Roboto Condensed Light" panose="02000000000000000000" pitchFamily="2" charset="0"/>
              <a:cs typeface="Arial" panose="020B0604020202020204" pitchFamily="34" charset="0"/>
            </a:endParaRPr>
          </a:p>
        </p:txBody>
      </p:sp>
      <p:grpSp>
        <p:nvGrpSpPr>
          <p:cNvPr id="4" name="Group 3">
            <a:extLst>
              <a:ext uri="{FF2B5EF4-FFF2-40B4-BE49-F238E27FC236}">
                <a16:creationId xmlns:a16="http://schemas.microsoft.com/office/drawing/2014/main" id="{8A92D6D1-5E0C-2226-661B-F3A0CE51A531}"/>
              </a:ext>
            </a:extLst>
          </p:cNvPr>
          <p:cNvGrpSpPr/>
          <p:nvPr/>
        </p:nvGrpSpPr>
        <p:grpSpPr>
          <a:xfrm>
            <a:off x="8660674" y="2903698"/>
            <a:ext cx="3301963" cy="2406679"/>
            <a:chOff x="826774" y="2834440"/>
            <a:chExt cx="3634131" cy="2490498"/>
          </a:xfrm>
        </p:grpSpPr>
        <p:grpSp>
          <p:nvGrpSpPr>
            <p:cNvPr id="5" name="Group 3">
              <a:extLst>
                <a:ext uri="{FF2B5EF4-FFF2-40B4-BE49-F238E27FC236}">
                  <a16:creationId xmlns:a16="http://schemas.microsoft.com/office/drawing/2014/main" id="{85E4CD91-513D-6CC8-19E8-19BEE00CCBC9}"/>
                </a:ext>
              </a:extLst>
            </p:cNvPr>
            <p:cNvGrpSpPr/>
            <p:nvPr/>
          </p:nvGrpSpPr>
          <p:grpSpPr>
            <a:xfrm>
              <a:off x="826774" y="2834440"/>
              <a:ext cx="3634131" cy="2490498"/>
              <a:chOff x="3154952" y="1844282"/>
              <a:chExt cx="5936469" cy="3977172"/>
            </a:xfrm>
          </p:grpSpPr>
          <p:sp>
            <p:nvSpPr>
              <p:cNvPr id="27" name="TextBox 26">
                <a:extLst>
                  <a:ext uri="{FF2B5EF4-FFF2-40B4-BE49-F238E27FC236}">
                    <a16:creationId xmlns:a16="http://schemas.microsoft.com/office/drawing/2014/main" id="{A0CAA4A4-CBCC-07FB-2D3E-F6259FB3C00F}"/>
                  </a:ext>
                </a:extLst>
              </p:cNvPr>
              <p:cNvSpPr txBox="1"/>
              <p:nvPr/>
            </p:nvSpPr>
            <p:spPr>
              <a:xfrm>
                <a:off x="5810292" y="5379104"/>
                <a:ext cx="945823" cy="442350"/>
              </a:xfrm>
              <a:prstGeom prst="rect">
                <a:avLst/>
              </a:prstGeom>
            </p:spPr>
            <p:txBody>
              <a:bodyPr wrap="none" rtlCol="0">
                <a:spAutoFit/>
              </a:bodyPr>
              <a:lstStyle/>
              <a:p>
                <a:r>
                  <a:rPr lang="en-CA" sz="1200" b="1" dirty="0">
                    <a:solidFill>
                      <a:srgbClr val="7F919F"/>
                    </a:solidFill>
                    <a:latin typeface="Roboto Condensed Light" panose="02000000000000000000" pitchFamily="2" charset="0"/>
                    <a:ea typeface="Roboto Condensed Light" panose="02000000000000000000" pitchFamily="2" charset="0"/>
                  </a:rPr>
                  <a:t>Inward</a:t>
                </a:r>
                <a:endParaRPr lang="en-US" sz="1200" b="1" dirty="0">
                  <a:solidFill>
                    <a:srgbClr val="7F919F"/>
                  </a:solidFill>
                  <a:latin typeface="Roboto Condensed Light" panose="02000000000000000000" pitchFamily="2" charset="0"/>
                  <a:ea typeface="Roboto Condensed Light" panose="02000000000000000000" pitchFamily="2" charset="0"/>
                </a:endParaRPr>
              </a:p>
            </p:txBody>
          </p:sp>
          <p:sp>
            <p:nvSpPr>
              <p:cNvPr id="28" name="TextBox 20">
                <a:extLst>
                  <a:ext uri="{FF2B5EF4-FFF2-40B4-BE49-F238E27FC236}">
                    <a16:creationId xmlns:a16="http://schemas.microsoft.com/office/drawing/2014/main" id="{D0AF953D-C090-2450-E486-C8A18049125E}"/>
                  </a:ext>
                </a:extLst>
              </p:cNvPr>
              <p:cNvSpPr txBox="1"/>
              <p:nvPr/>
            </p:nvSpPr>
            <p:spPr>
              <a:xfrm>
                <a:off x="5687209" y="1844282"/>
                <a:ext cx="1097699" cy="442350"/>
              </a:xfrm>
              <a:prstGeom prst="rect">
                <a:avLst/>
              </a:prstGeom>
            </p:spPr>
            <p:txBody>
              <a:bodyPr wrap="none" rtlCol="0">
                <a:spAutoFit/>
              </a:bodyPr>
              <a:lstStyle/>
              <a:p>
                <a:r>
                  <a:rPr lang="en-CA" sz="1200" b="1" dirty="0">
                    <a:solidFill>
                      <a:srgbClr val="7F919F"/>
                    </a:solidFill>
                    <a:latin typeface="Roboto Condensed Light" panose="02000000000000000000" pitchFamily="2" charset="0"/>
                    <a:ea typeface="Roboto Condensed Light" panose="02000000000000000000" pitchFamily="2" charset="0"/>
                  </a:rPr>
                  <a:t>Outward</a:t>
                </a:r>
                <a:endParaRPr lang="en-US" sz="1200" b="1" dirty="0">
                  <a:solidFill>
                    <a:srgbClr val="7F919F"/>
                  </a:solidFill>
                  <a:latin typeface="Roboto Condensed Light" panose="02000000000000000000" pitchFamily="2" charset="0"/>
                  <a:ea typeface="Roboto Condensed Light" panose="02000000000000000000" pitchFamily="2" charset="0"/>
                </a:endParaRPr>
              </a:p>
            </p:txBody>
          </p:sp>
          <p:sp>
            <p:nvSpPr>
              <p:cNvPr id="29" name="TextBox 21">
                <a:extLst>
                  <a:ext uri="{FF2B5EF4-FFF2-40B4-BE49-F238E27FC236}">
                    <a16:creationId xmlns:a16="http://schemas.microsoft.com/office/drawing/2014/main" id="{4209393F-4320-85E3-530C-3669B4806989}"/>
                  </a:ext>
                </a:extLst>
              </p:cNvPr>
              <p:cNvSpPr txBox="1"/>
              <p:nvPr/>
            </p:nvSpPr>
            <p:spPr>
              <a:xfrm>
                <a:off x="3154952" y="3479027"/>
                <a:ext cx="1525567" cy="762927"/>
              </a:xfrm>
              <a:prstGeom prst="rect">
                <a:avLst/>
              </a:prstGeom>
            </p:spPr>
            <p:txBody>
              <a:bodyPr wrap="square" rtlCol="0">
                <a:spAutoFit/>
              </a:bodyPr>
              <a:lstStyle/>
              <a:p>
                <a:pPr algn="ctr"/>
                <a:r>
                  <a:rPr lang="en-CA" sz="1200" b="1" dirty="0">
                    <a:solidFill>
                      <a:srgbClr val="7F919F"/>
                    </a:solidFill>
                    <a:latin typeface="Roboto Condensed Light" panose="02000000000000000000" pitchFamily="2" charset="0"/>
                    <a:ea typeface="Roboto Condensed Light" panose="02000000000000000000" pitchFamily="2" charset="0"/>
                  </a:rPr>
                  <a:t>Human benefit</a:t>
                </a:r>
              </a:p>
            </p:txBody>
          </p:sp>
          <p:sp>
            <p:nvSpPr>
              <p:cNvPr id="30" name="TextBox 22">
                <a:extLst>
                  <a:ext uri="{FF2B5EF4-FFF2-40B4-BE49-F238E27FC236}">
                    <a16:creationId xmlns:a16="http://schemas.microsoft.com/office/drawing/2014/main" id="{5CA26848-ED9E-26C9-704B-389D3C977541}"/>
                  </a:ext>
                </a:extLst>
              </p:cNvPr>
              <p:cNvSpPr txBox="1"/>
              <p:nvPr/>
            </p:nvSpPr>
            <p:spPr>
              <a:xfrm>
                <a:off x="7687811" y="3479027"/>
                <a:ext cx="1403610" cy="762927"/>
              </a:xfrm>
              <a:prstGeom prst="rect">
                <a:avLst/>
              </a:prstGeom>
            </p:spPr>
            <p:txBody>
              <a:bodyPr wrap="square" rtlCol="0">
                <a:spAutoFit/>
              </a:bodyPr>
              <a:lstStyle/>
              <a:p>
                <a:pPr algn="ctr"/>
                <a:r>
                  <a:rPr lang="en-CA" sz="1200" b="1" dirty="0">
                    <a:solidFill>
                      <a:srgbClr val="7F919F"/>
                    </a:solidFill>
                    <a:latin typeface="Roboto Condensed Light" panose="02000000000000000000" pitchFamily="2" charset="0"/>
                    <a:ea typeface="Roboto Condensed Light" panose="02000000000000000000" pitchFamily="2" charset="0"/>
                  </a:rPr>
                  <a:t>Financial benefit</a:t>
                </a:r>
                <a:endParaRPr lang="en-US" sz="1200" b="1" dirty="0">
                  <a:solidFill>
                    <a:srgbClr val="7F919F"/>
                  </a:solidFill>
                  <a:latin typeface="Roboto Condensed Light" panose="02000000000000000000" pitchFamily="2" charset="0"/>
                  <a:ea typeface="Roboto Condensed Light" panose="02000000000000000000" pitchFamily="2" charset="0"/>
                </a:endParaRPr>
              </a:p>
            </p:txBody>
          </p:sp>
          <p:sp>
            <p:nvSpPr>
              <p:cNvPr id="31" name="Rectangle 23">
                <a:extLst>
                  <a:ext uri="{FF2B5EF4-FFF2-40B4-BE49-F238E27FC236}">
                    <a16:creationId xmlns:a16="http://schemas.microsoft.com/office/drawing/2014/main" id="{0F2D5BBE-648A-D886-1B3A-7BA645A26929}"/>
                  </a:ext>
                </a:extLst>
              </p:cNvPr>
              <p:cNvSpPr/>
              <p:nvPr/>
            </p:nvSpPr>
            <p:spPr>
              <a:xfrm>
                <a:off x="4653087" y="2237414"/>
                <a:ext cx="1457735" cy="145389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latin typeface="Roboto Condensed Light" panose="02000000000000000000" pitchFamily="2" charset="0"/>
                    <a:ea typeface="Roboto Condensed Light" panose="02000000000000000000" pitchFamily="2" charset="0"/>
                  </a:rPr>
                  <a:t>?</a:t>
                </a:r>
                <a:endParaRPr lang="en-US" sz="1200" b="1" dirty="0">
                  <a:latin typeface="Roboto Condensed Light" panose="02000000000000000000" pitchFamily="2" charset="0"/>
                  <a:ea typeface="Roboto Condensed Light" panose="02000000000000000000" pitchFamily="2" charset="0"/>
                </a:endParaRPr>
              </a:p>
            </p:txBody>
          </p:sp>
          <p:sp>
            <p:nvSpPr>
              <p:cNvPr id="32" name="Rectangle 24">
                <a:extLst>
                  <a:ext uri="{FF2B5EF4-FFF2-40B4-BE49-F238E27FC236}">
                    <a16:creationId xmlns:a16="http://schemas.microsoft.com/office/drawing/2014/main" id="{004487C6-B968-F2FB-65E4-960C68559BB8}"/>
                  </a:ext>
                </a:extLst>
              </p:cNvPr>
              <p:cNvSpPr/>
              <p:nvPr/>
            </p:nvSpPr>
            <p:spPr>
              <a:xfrm>
                <a:off x="4653085" y="3891620"/>
                <a:ext cx="1457735" cy="1453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latin typeface="Roboto Condensed Light" panose="02000000000000000000" pitchFamily="2" charset="0"/>
                    <a:ea typeface="Roboto Condensed Light" panose="02000000000000000000" pitchFamily="2" charset="0"/>
                  </a:rPr>
                  <a:t>?</a:t>
                </a:r>
                <a:endParaRPr lang="en-US" sz="1200" b="1" dirty="0">
                  <a:latin typeface="Roboto Condensed Light" panose="02000000000000000000" pitchFamily="2" charset="0"/>
                  <a:ea typeface="Roboto Condensed Light" panose="02000000000000000000" pitchFamily="2" charset="0"/>
                </a:endParaRPr>
              </a:p>
            </p:txBody>
          </p:sp>
          <p:sp>
            <p:nvSpPr>
              <p:cNvPr id="33" name="Rectangle 25">
                <a:extLst>
                  <a:ext uri="{FF2B5EF4-FFF2-40B4-BE49-F238E27FC236}">
                    <a16:creationId xmlns:a16="http://schemas.microsoft.com/office/drawing/2014/main" id="{DFD46E1C-9750-2AC4-12C2-176542E987B6}"/>
                  </a:ext>
                </a:extLst>
              </p:cNvPr>
              <p:cNvSpPr/>
              <p:nvPr/>
            </p:nvSpPr>
            <p:spPr>
              <a:xfrm>
                <a:off x="6335179" y="3891620"/>
                <a:ext cx="1457735" cy="145389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latin typeface="Roboto Condensed Light" panose="02000000000000000000" pitchFamily="2" charset="0"/>
                    <a:ea typeface="Roboto Condensed Light" panose="02000000000000000000" pitchFamily="2" charset="0"/>
                  </a:rPr>
                  <a:t>?</a:t>
                </a:r>
                <a:endParaRPr lang="en-US" sz="1200" b="1" dirty="0">
                  <a:latin typeface="Roboto Condensed Light" panose="02000000000000000000" pitchFamily="2" charset="0"/>
                  <a:ea typeface="Roboto Condensed Light" panose="02000000000000000000" pitchFamily="2" charset="0"/>
                </a:endParaRPr>
              </a:p>
            </p:txBody>
          </p:sp>
          <p:sp>
            <p:nvSpPr>
              <p:cNvPr id="34" name="Rectangle 26">
                <a:extLst>
                  <a:ext uri="{FF2B5EF4-FFF2-40B4-BE49-F238E27FC236}">
                    <a16:creationId xmlns:a16="http://schemas.microsoft.com/office/drawing/2014/main" id="{1630C6E0-D6FF-1B69-76FC-71E6B97DD301}"/>
                  </a:ext>
                </a:extLst>
              </p:cNvPr>
              <p:cNvSpPr/>
              <p:nvPr/>
            </p:nvSpPr>
            <p:spPr>
              <a:xfrm>
                <a:off x="6335177" y="2237414"/>
                <a:ext cx="1457735" cy="145389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latin typeface="Roboto Condensed Light" panose="02000000000000000000" pitchFamily="2" charset="0"/>
                    <a:ea typeface="Roboto Condensed Light" panose="02000000000000000000" pitchFamily="2" charset="0"/>
                  </a:rPr>
                  <a:t>?</a:t>
                </a:r>
                <a:endParaRPr lang="en-US" sz="1200" b="1" dirty="0">
                  <a:latin typeface="Roboto Condensed Light" panose="02000000000000000000" pitchFamily="2" charset="0"/>
                  <a:ea typeface="Roboto Condensed Light" panose="02000000000000000000" pitchFamily="2" charset="0"/>
                </a:endParaRPr>
              </a:p>
            </p:txBody>
          </p:sp>
        </p:grpSp>
        <p:cxnSp>
          <p:nvCxnSpPr>
            <p:cNvPr id="25" name="Straight Arrow Connector 24">
              <a:extLst>
                <a:ext uri="{FF2B5EF4-FFF2-40B4-BE49-F238E27FC236}">
                  <a16:creationId xmlns:a16="http://schemas.microsoft.com/office/drawing/2014/main" id="{0A79FB15-566F-B98A-5F9B-7550E46AAB80}"/>
                </a:ext>
              </a:extLst>
            </p:cNvPr>
            <p:cNvCxnSpPr/>
            <p:nvPr/>
          </p:nvCxnSpPr>
          <p:spPr>
            <a:xfrm>
              <a:off x="2701819" y="3047980"/>
              <a:ext cx="0" cy="20086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0FEC620-E250-FB7B-5B17-F77E7A691073}"/>
                </a:ext>
              </a:extLst>
            </p:cNvPr>
            <p:cNvCxnSpPr/>
            <p:nvPr/>
          </p:nvCxnSpPr>
          <p:spPr>
            <a:xfrm rot="16200000">
              <a:off x="2696907" y="3052898"/>
              <a:ext cx="0" cy="20086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6CD4823E-E1E4-5BAF-E41A-2B75A0F12642}"/>
              </a:ext>
            </a:extLst>
          </p:cNvPr>
          <p:cNvSpPr/>
          <p:nvPr/>
        </p:nvSpPr>
        <p:spPr>
          <a:xfrm>
            <a:off x="9559149" y="2587415"/>
            <a:ext cx="1630575" cy="369332"/>
          </a:xfrm>
          <a:prstGeom prst="rect">
            <a:avLst/>
          </a:prstGeom>
          <a:noFill/>
        </p:spPr>
        <p:txBody>
          <a:bodyPr wrap="none" lIns="91440" tIns="45720" rIns="91440" bIns="45720">
            <a:spAutoFit/>
          </a:bodyPr>
          <a:lstStyle/>
          <a:p>
            <a:pPr algn="ctr"/>
            <a:r>
              <a:rPr lang="en-US" sz="1800" b="0" cap="none" spc="0" dirty="0">
                <a:ln w="0"/>
                <a:solidFill>
                  <a:schemeClr val="accent1"/>
                </a:solidFill>
                <a:effectLst>
                  <a:outerShdw blurRad="38100" dist="25400" dir="5400000" algn="ctr" rotWithShape="0">
                    <a:srgbClr val="6E747A">
                      <a:alpha val="43000"/>
                    </a:srgbClr>
                  </a:outerShdw>
                </a:effectLst>
                <a:latin typeface="Roboto Condensed Light" panose="02000000000000000000" pitchFamily="2" charset="0"/>
              </a:rPr>
              <a:t>Our value drivers</a:t>
            </a:r>
          </a:p>
        </p:txBody>
      </p:sp>
      <p:sp>
        <p:nvSpPr>
          <p:cNvPr id="36" name="Arrow: Right 35">
            <a:extLst>
              <a:ext uri="{FF2B5EF4-FFF2-40B4-BE49-F238E27FC236}">
                <a16:creationId xmlns:a16="http://schemas.microsoft.com/office/drawing/2014/main" id="{2ABA6F21-1D47-C42D-2A74-8D4382BD12D2}"/>
              </a:ext>
            </a:extLst>
          </p:cNvPr>
          <p:cNvSpPr/>
          <p:nvPr/>
        </p:nvSpPr>
        <p:spPr>
          <a:xfrm>
            <a:off x="8844468" y="3521271"/>
            <a:ext cx="557550" cy="263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Tree>
    <p:extLst>
      <p:ext uri="{BB962C8B-B14F-4D97-AF65-F5344CB8AC3E}">
        <p14:creationId xmlns:p14="http://schemas.microsoft.com/office/powerpoint/2010/main" val="2184405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8075C-F60B-43C4-ACA9-B9918E7755C8}"/>
              </a:ext>
            </a:extLst>
          </p:cNvPr>
          <p:cNvSpPr>
            <a:spLocks noGrp="1"/>
          </p:cNvSpPr>
          <p:nvPr>
            <p:ph type="title"/>
          </p:nvPr>
        </p:nvSpPr>
        <p:spPr/>
        <p:txBody>
          <a:bodyPr/>
          <a:lstStyle/>
          <a:p>
            <a:r>
              <a:rPr lang="en-US" sz="3600" dirty="0"/>
              <a:t>Get a clear picture of how your products and services drive customer and business value</a:t>
            </a:r>
            <a:endParaRPr lang="en-CA" sz="3600" dirty="0"/>
          </a:p>
        </p:txBody>
      </p:sp>
      <p:sp>
        <p:nvSpPr>
          <p:cNvPr id="3" name="Text Placeholder 2">
            <a:extLst>
              <a:ext uri="{FF2B5EF4-FFF2-40B4-BE49-F238E27FC236}">
                <a16:creationId xmlns:a16="http://schemas.microsoft.com/office/drawing/2014/main" id="{CA5F20AF-3B8D-184B-057F-9DB4DC198464}"/>
              </a:ext>
            </a:extLst>
          </p:cNvPr>
          <p:cNvSpPr>
            <a:spLocks noGrp="1"/>
          </p:cNvSpPr>
          <p:nvPr>
            <p:ph type="body" sz="quarter" idx="11"/>
          </p:nvPr>
        </p:nvSpPr>
        <p:spPr>
          <a:xfrm>
            <a:off x="354105" y="1674956"/>
            <a:ext cx="11352620" cy="578007"/>
          </a:xfrm>
        </p:spPr>
        <p:txBody>
          <a:bodyPr>
            <a:normAutofit fontScale="92500" lnSpcReduction="20000"/>
          </a:bodyPr>
          <a:lstStyle/>
          <a:p>
            <a:r>
              <a:rPr lang="en-US" dirty="0">
                <a:latin typeface="+mn-lt"/>
              </a:rPr>
              <a:t>Value cannot always be represented by revenue or reduced expenses. However, the full spectrum of sources of values is not always apparent or obvious. See the many ways in which a product or service can bring value to your organization.</a:t>
            </a:r>
          </a:p>
        </p:txBody>
      </p:sp>
      <p:sp>
        <p:nvSpPr>
          <p:cNvPr id="5" name="Rectangle 4">
            <a:extLst>
              <a:ext uri="{FF2B5EF4-FFF2-40B4-BE49-F238E27FC236}">
                <a16:creationId xmlns:a16="http://schemas.microsoft.com/office/drawing/2014/main" id="{6A9A5F49-8CA1-6BFB-8E29-51DFD6908A83}"/>
              </a:ext>
            </a:extLst>
          </p:cNvPr>
          <p:cNvSpPr/>
          <p:nvPr/>
        </p:nvSpPr>
        <p:spPr>
          <a:xfrm>
            <a:off x="3630034" y="2429749"/>
            <a:ext cx="4933521" cy="2723823"/>
          </a:xfrm>
          <a:prstGeom prst="rect">
            <a:avLst/>
          </a:prstGeom>
        </p:spPr>
        <p:txBody>
          <a:bodyPr wrap="square">
            <a:spAutoFit/>
          </a:bodyPr>
          <a:lstStyle/>
          <a:p>
            <a:pPr defTabSz="914400" fontAlgn="base">
              <a:spcBef>
                <a:spcPct val="0"/>
              </a:spcBef>
              <a:spcAft>
                <a:spcPct val="0"/>
              </a:spcAft>
              <a:defRPr/>
            </a:pPr>
            <a:r>
              <a:rPr lang="en-CA" sz="1400" b="1" dirty="0">
                <a:solidFill>
                  <a:srgbClr val="29475F"/>
                </a:solidFill>
                <a:latin typeface="Montserrat SemiBold" panose="00000700000000000000" pitchFamily="2" charset="0"/>
                <a:cs typeface="Arial" charset="0"/>
              </a:rPr>
              <a:t>Financial benefits vs. improved capabilities</a:t>
            </a:r>
            <a:endParaRPr lang="en-CA" sz="1200" b="1" dirty="0">
              <a:solidFill>
                <a:srgbClr val="29475F"/>
              </a:solidFill>
              <a:latin typeface="Montserrat SemiBold" panose="00000700000000000000" pitchFamily="2" charset="0"/>
              <a:cs typeface="Arial" charset="0"/>
            </a:endParaRPr>
          </a:p>
          <a:p>
            <a:pPr marL="742950" lvl="1" indent="-285750" defTabSz="914400" fontAlgn="base">
              <a:spcBef>
                <a:spcPct val="0"/>
              </a:spcBef>
              <a:spcAft>
                <a:spcPct val="0"/>
              </a:spcAft>
              <a:buFont typeface="Arial" panose="020B0604020202020204" pitchFamily="34" charset="0"/>
              <a:buChar char="•"/>
              <a:defRPr/>
            </a:pPr>
            <a:r>
              <a:rPr lang="en-CA" sz="1300" b="1" dirty="0">
                <a:cs typeface="Arial" charset="0"/>
              </a:rPr>
              <a:t>Improved capabilities </a:t>
            </a:r>
            <a:r>
              <a:rPr lang="en-CA" sz="1300" dirty="0">
                <a:solidFill>
                  <a:srgbClr val="333333"/>
                </a:solidFill>
                <a:cs typeface="Arial" charset="0"/>
              </a:rPr>
              <a:t>refers to the enhancement of business capabilities and skill sets.</a:t>
            </a:r>
          </a:p>
          <a:p>
            <a:pPr marL="742950" lvl="1" indent="-285750" defTabSz="914400" fontAlgn="base">
              <a:spcBef>
                <a:spcPct val="0"/>
              </a:spcBef>
              <a:spcAft>
                <a:spcPct val="0"/>
              </a:spcAft>
              <a:buFont typeface="Arial" panose="020B0604020202020204" pitchFamily="34" charset="0"/>
              <a:buChar char="•"/>
              <a:defRPr/>
            </a:pPr>
            <a:r>
              <a:rPr lang="en-CA" sz="1300" b="1" dirty="0">
                <a:cs typeface="Arial" charset="0"/>
              </a:rPr>
              <a:t>Financial benefits </a:t>
            </a:r>
            <a:r>
              <a:rPr lang="en-CA" sz="1300" dirty="0">
                <a:solidFill>
                  <a:srgbClr val="333333"/>
                </a:solidFill>
                <a:cs typeface="Arial" charset="0"/>
              </a:rPr>
              <a:t>refers to the degree in which the value source can be measured through monetary metrics and is often highly tangible.</a:t>
            </a:r>
          </a:p>
          <a:p>
            <a:pPr marL="457200" lvl="1" defTabSz="914400" fontAlgn="base">
              <a:spcBef>
                <a:spcPct val="0"/>
              </a:spcBef>
              <a:spcAft>
                <a:spcPct val="0"/>
              </a:spcAft>
              <a:defRPr/>
            </a:pPr>
            <a:endParaRPr lang="en-CA" sz="1300" dirty="0">
              <a:solidFill>
                <a:srgbClr val="333333"/>
              </a:solidFill>
              <a:latin typeface="+mj-lt"/>
              <a:cs typeface="Arial" charset="0"/>
            </a:endParaRPr>
          </a:p>
          <a:p>
            <a:pPr defTabSz="914400" fontAlgn="base">
              <a:spcBef>
                <a:spcPct val="0"/>
              </a:spcBef>
              <a:spcAft>
                <a:spcPct val="0"/>
              </a:spcAft>
              <a:defRPr/>
            </a:pPr>
            <a:r>
              <a:rPr lang="en-CA" sz="1400" b="1" dirty="0">
                <a:solidFill>
                  <a:srgbClr val="29475F"/>
                </a:solidFill>
                <a:latin typeface="+mj-lt"/>
                <a:cs typeface="Arial" charset="0"/>
              </a:rPr>
              <a:t>Inward vs. outward orientation</a:t>
            </a:r>
          </a:p>
          <a:p>
            <a:pPr marL="742950" lvl="1" indent="-285750" defTabSz="914400" fontAlgn="base">
              <a:spcBef>
                <a:spcPct val="0"/>
              </a:spcBef>
              <a:spcAft>
                <a:spcPct val="0"/>
              </a:spcAft>
              <a:buFont typeface="Arial" panose="020B0604020202020204" pitchFamily="34" charset="0"/>
              <a:buChar char="•"/>
              <a:defRPr/>
            </a:pPr>
            <a:r>
              <a:rPr lang="en-US" sz="1300" b="1" dirty="0">
                <a:cs typeface="Arial" charset="0"/>
              </a:rPr>
              <a:t>Inward</a:t>
            </a:r>
            <a:r>
              <a:rPr lang="en-US" sz="1300" dirty="0">
                <a:cs typeface="Arial" charset="0"/>
              </a:rPr>
              <a:t> </a:t>
            </a:r>
            <a:r>
              <a:rPr lang="en-US" sz="1300" dirty="0">
                <a:solidFill>
                  <a:srgbClr val="333333"/>
                </a:solidFill>
                <a:cs typeface="Arial" charset="0"/>
              </a:rPr>
              <a:t>refers to value sources that have an internal impact an organization’s effectiveness and efficiency in performing its operations.</a:t>
            </a:r>
          </a:p>
          <a:p>
            <a:pPr marL="742950" lvl="1" indent="-285750" defTabSz="914400" fontAlgn="base">
              <a:spcBef>
                <a:spcPct val="0"/>
              </a:spcBef>
              <a:spcAft>
                <a:spcPct val="0"/>
              </a:spcAft>
              <a:buFont typeface="Arial" panose="020B0604020202020204" pitchFamily="34" charset="0"/>
              <a:buChar char="•"/>
              <a:defRPr/>
            </a:pPr>
            <a:r>
              <a:rPr lang="en-US" sz="1300" b="1" dirty="0">
                <a:cs typeface="Arial" charset="0"/>
              </a:rPr>
              <a:t>Outward</a:t>
            </a:r>
            <a:r>
              <a:rPr lang="en-US" sz="1300" dirty="0">
                <a:solidFill>
                  <a:srgbClr val="66ADC1"/>
                </a:solidFill>
                <a:cs typeface="Arial" charset="0"/>
              </a:rPr>
              <a:t> </a:t>
            </a:r>
            <a:r>
              <a:rPr lang="en-US" sz="1300" dirty="0">
                <a:solidFill>
                  <a:srgbClr val="333333"/>
                </a:solidFill>
                <a:cs typeface="Arial" charset="0"/>
              </a:rPr>
              <a:t>refers to value sources that come from interactions with external factors, such as the market or your customers.</a:t>
            </a:r>
          </a:p>
        </p:txBody>
      </p:sp>
      <p:grpSp>
        <p:nvGrpSpPr>
          <p:cNvPr id="6" name="Group 5">
            <a:extLst>
              <a:ext uri="{FF2B5EF4-FFF2-40B4-BE49-F238E27FC236}">
                <a16:creationId xmlns:a16="http://schemas.microsoft.com/office/drawing/2014/main" id="{F55A543C-86C2-E516-1064-D7412A3DDE9E}"/>
              </a:ext>
            </a:extLst>
          </p:cNvPr>
          <p:cNvGrpSpPr/>
          <p:nvPr/>
        </p:nvGrpSpPr>
        <p:grpSpPr>
          <a:xfrm>
            <a:off x="142231" y="2375374"/>
            <a:ext cx="2868094" cy="2789383"/>
            <a:chOff x="611270" y="2082014"/>
            <a:chExt cx="2868094" cy="2789383"/>
          </a:xfrm>
        </p:grpSpPr>
        <p:sp>
          <p:nvSpPr>
            <p:cNvPr id="25" name="Rectangle 24">
              <a:extLst>
                <a:ext uri="{FF2B5EF4-FFF2-40B4-BE49-F238E27FC236}">
                  <a16:creationId xmlns:a16="http://schemas.microsoft.com/office/drawing/2014/main" id="{FA568C4B-24E2-72EC-4D63-2D7EA485F3EA}"/>
                </a:ext>
              </a:extLst>
            </p:cNvPr>
            <p:cNvSpPr/>
            <p:nvPr/>
          </p:nvSpPr>
          <p:spPr>
            <a:xfrm>
              <a:off x="611270" y="2082014"/>
              <a:ext cx="2868094" cy="369332"/>
            </a:xfrm>
            <a:prstGeom prst="rect">
              <a:avLst/>
            </a:prstGeom>
          </p:spPr>
          <p:txBody>
            <a:bodyPr wrap="none">
              <a:spAutoFit/>
            </a:bodyPr>
            <a:lstStyle/>
            <a:p>
              <a:pPr algn="ctr" defTabSz="914400" fontAlgn="base">
                <a:spcBef>
                  <a:spcPct val="0"/>
                </a:spcBef>
                <a:spcAft>
                  <a:spcPct val="0"/>
                </a:spcAft>
                <a:defRPr/>
              </a:pPr>
              <a:r>
                <a:rPr lang="en-CA" sz="1800" b="1" dirty="0">
                  <a:latin typeface="Montserrat SemiBold" panose="00000700000000000000" pitchFamily="2" charset="0"/>
                  <a:cs typeface="Arial" charset="0"/>
                </a:rPr>
                <a:t>Business value matrix </a:t>
              </a:r>
              <a:endParaRPr lang="en-CA" sz="1800" dirty="0">
                <a:latin typeface="Montserrat SemiBold" panose="00000700000000000000" pitchFamily="2" charset="0"/>
                <a:cs typeface="Arial" charset="0"/>
              </a:endParaRPr>
            </a:p>
          </p:txBody>
        </p:sp>
        <p:grpSp>
          <p:nvGrpSpPr>
            <p:cNvPr id="26" name="Group 25">
              <a:extLst>
                <a:ext uri="{FF2B5EF4-FFF2-40B4-BE49-F238E27FC236}">
                  <a16:creationId xmlns:a16="http://schemas.microsoft.com/office/drawing/2014/main" id="{71FE5C92-B943-635B-7430-A39EF406BD93}"/>
                </a:ext>
              </a:extLst>
            </p:cNvPr>
            <p:cNvGrpSpPr/>
            <p:nvPr/>
          </p:nvGrpSpPr>
          <p:grpSpPr>
            <a:xfrm rot="16200000">
              <a:off x="818929" y="2428108"/>
              <a:ext cx="2447505" cy="2439073"/>
              <a:chOff x="745237" y="2394824"/>
              <a:chExt cx="2447505" cy="2439073"/>
            </a:xfrm>
          </p:grpSpPr>
          <p:grpSp>
            <p:nvGrpSpPr>
              <p:cNvPr id="27" name="Group 3">
                <a:extLst>
                  <a:ext uri="{FF2B5EF4-FFF2-40B4-BE49-F238E27FC236}">
                    <a16:creationId xmlns:a16="http://schemas.microsoft.com/office/drawing/2014/main" id="{0A5C3AAD-8274-7C1E-FE08-5FEAC1A8140C}"/>
                  </a:ext>
                </a:extLst>
              </p:cNvPr>
              <p:cNvGrpSpPr/>
              <p:nvPr/>
            </p:nvGrpSpPr>
            <p:grpSpPr>
              <a:xfrm>
                <a:off x="745237" y="2394824"/>
                <a:ext cx="2447505" cy="2439073"/>
                <a:chOff x="4145463" y="1838870"/>
                <a:chExt cx="3998078" cy="3895051"/>
              </a:xfrm>
            </p:grpSpPr>
            <p:sp>
              <p:nvSpPr>
                <p:cNvPr id="30" name="TextBox 7">
                  <a:extLst>
                    <a:ext uri="{FF2B5EF4-FFF2-40B4-BE49-F238E27FC236}">
                      <a16:creationId xmlns:a16="http://schemas.microsoft.com/office/drawing/2014/main" id="{D56EDAA3-8F74-FEAF-0537-86A8E63F1AA6}"/>
                    </a:ext>
                  </a:extLst>
                </p:cNvPr>
                <p:cNvSpPr txBox="1"/>
                <p:nvPr/>
              </p:nvSpPr>
              <p:spPr>
                <a:xfrm>
                  <a:off x="5193614" y="5365296"/>
                  <a:ext cx="2032524" cy="368625"/>
                </a:xfrm>
                <a:prstGeom prst="rect">
                  <a:avLst/>
                </a:prstGeom>
              </p:spPr>
              <p:txBody>
                <a:bodyPr wrap="none" rtlCol="0">
                  <a:spAutoFit/>
                </a:bodyPr>
                <a:lstStyle/>
                <a:p>
                  <a:pPr defTabSz="914400" fontAlgn="base">
                    <a:spcBef>
                      <a:spcPct val="0"/>
                    </a:spcBef>
                    <a:spcAft>
                      <a:spcPct val="0"/>
                    </a:spcAft>
                    <a:defRPr/>
                  </a:pPr>
                  <a:r>
                    <a:rPr lang="en-CA" sz="900" b="1" kern="0" dirty="0">
                      <a:solidFill>
                        <a:srgbClr val="7F919F"/>
                      </a:solidFill>
                      <a:latin typeface="Montserrat SemiBold" panose="00000700000000000000" pitchFamily="2" charset="0"/>
                      <a:cs typeface="Arial" charset="0"/>
                    </a:rPr>
                    <a:t>Financial benefits</a:t>
                  </a:r>
                  <a:endParaRPr lang="en-US" sz="900" b="1" kern="0" dirty="0">
                    <a:solidFill>
                      <a:srgbClr val="7F919F"/>
                    </a:solidFill>
                    <a:latin typeface="Montserrat SemiBold" panose="00000700000000000000" pitchFamily="2" charset="0"/>
                    <a:cs typeface="Arial" charset="0"/>
                  </a:endParaRPr>
                </a:p>
              </p:txBody>
            </p:sp>
            <p:sp>
              <p:nvSpPr>
                <p:cNvPr id="31" name="TextBox 20">
                  <a:extLst>
                    <a:ext uri="{FF2B5EF4-FFF2-40B4-BE49-F238E27FC236}">
                      <a16:creationId xmlns:a16="http://schemas.microsoft.com/office/drawing/2014/main" id="{A7D3A156-F14B-F373-EB7E-FEAEE2ED7F9C}"/>
                    </a:ext>
                  </a:extLst>
                </p:cNvPr>
                <p:cNvSpPr txBox="1"/>
                <p:nvPr/>
              </p:nvSpPr>
              <p:spPr>
                <a:xfrm>
                  <a:off x="5005075" y="1838870"/>
                  <a:ext cx="2409597" cy="368625"/>
                </a:xfrm>
                <a:prstGeom prst="rect">
                  <a:avLst/>
                </a:prstGeom>
              </p:spPr>
              <p:txBody>
                <a:bodyPr wrap="none" rtlCol="0">
                  <a:spAutoFit/>
                </a:bodyPr>
                <a:lstStyle/>
                <a:p>
                  <a:pPr defTabSz="914400" fontAlgn="base">
                    <a:spcBef>
                      <a:spcPct val="0"/>
                    </a:spcBef>
                    <a:spcAft>
                      <a:spcPct val="0"/>
                    </a:spcAft>
                    <a:defRPr/>
                  </a:pPr>
                  <a:r>
                    <a:rPr lang="en-CA" sz="900" b="1" kern="0" dirty="0">
                      <a:solidFill>
                        <a:srgbClr val="7F919F"/>
                      </a:solidFill>
                      <a:latin typeface="Montserrat SemiBold" panose="00000700000000000000" pitchFamily="2" charset="0"/>
                      <a:cs typeface="Arial" charset="0"/>
                    </a:rPr>
                    <a:t>Improved capabilities</a:t>
                  </a:r>
                  <a:endParaRPr lang="en-US" sz="900" b="1" kern="0" dirty="0">
                    <a:solidFill>
                      <a:srgbClr val="7F919F"/>
                    </a:solidFill>
                    <a:latin typeface="Montserrat SemiBold" panose="00000700000000000000" pitchFamily="2" charset="0"/>
                    <a:cs typeface="Arial" charset="0"/>
                  </a:endParaRPr>
                </a:p>
              </p:txBody>
            </p:sp>
            <p:sp>
              <p:nvSpPr>
                <p:cNvPr id="32" name="TextBox 21">
                  <a:extLst>
                    <a:ext uri="{FF2B5EF4-FFF2-40B4-BE49-F238E27FC236}">
                      <a16:creationId xmlns:a16="http://schemas.microsoft.com/office/drawing/2014/main" id="{BEA31AF8-12A8-A0AF-93D8-E528973613A7}"/>
                    </a:ext>
                  </a:extLst>
                </p:cNvPr>
                <p:cNvSpPr txBox="1"/>
                <p:nvPr/>
              </p:nvSpPr>
              <p:spPr>
                <a:xfrm rot="5400000">
                  <a:off x="3588303" y="3600565"/>
                  <a:ext cx="1491392" cy="377071"/>
                </a:xfrm>
                <a:prstGeom prst="rect">
                  <a:avLst/>
                </a:prstGeom>
              </p:spPr>
              <p:txBody>
                <a:bodyPr wrap="square" rtlCol="0">
                  <a:spAutoFit/>
                </a:bodyPr>
                <a:lstStyle/>
                <a:p>
                  <a:pPr algn="ctr" defTabSz="914400" fontAlgn="base">
                    <a:spcBef>
                      <a:spcPct val="0"/>
                    </a:spcBef>
                    <a:spcAft>
                      <a:spcPct val="0"/>
                    </a:spcAft>
                    <a:defRPr/>
                  </a:pPr>
                  <a:r>
                    <a:rPr lang="en-CA" sz="900" b="1" kern="0" dirty="0">
                      <a:solidFill>
                        <a:srgbClr val="7F919F"/>
                      </a:solidFill>
                      <a:latin typeface="Montserrat SemiBold" panose="00000700000000000000" pitchFamily="2" charset="0"/>
                      <a:cs typeface="Arial" charset="0"/>
                    </a:rPr>
                    <a:t>Inward</a:t>
                  </a:r>
                </a:p>
              </p:txBody>
            </p:sp>
            <p:sp>
              <p:nvSpPr>
                <p:cNvPr id="33" name="TextBox 22">
                  <a:extLst>
                    <a:ext uri="{FF2B5EF4-FFF2-40B4-BE49-F238E27FC236}">
                      <a16:creationId xmlns:a16="http://schemas.microsoft.com/office/drawing/2014/main" id="{0FFFF6EE-1292-8824-8E4C-2A46C2AD20BA}"/>
                    </a:ext>
                  </a:extLst>
                </p:cNvPr>
                <p:cNvSpPr txBox="1"/>
                <p:nvPr/>
              </p:nvSpPr>
              <p:spPr>
                <a:xfrm rot="5400000">
                  <a:off x="7268922" y="3578162"/>
                  <a:ext cx="1372167" cy="377071"/>
                </a:xfrm>
                <a:prstGeom prst="rect">
                  <a:avLst/>
                </a:prstGeom>
              </p:spPr>
              <p:txBody>
                <a:bodyPr wrap="square" rtlCol="0">
                  <a:spAutoFit/>
                </a:bodyPr>
                <a:lstStyle/>
                <a:p>
                  <a:pPr algn="ctr" defTabSz="914400" fontAlgn="base">
                    <a:spcBef>
                      <a:spcPct val="0"/>
                    </a:spcBef>
                    <a:spcAft>
                      <a:spcPct val="0"/>
                    </a:spcAft>
                    <a:defRPr/>
                  </a:pPr>
                  <a:r>
                    <a:rPr lang="en-CA" sz="900" b="1" kern="0" dirty="0">
                      <a:solidFill>
                        <a:srgbClr val="7F919F"/>
                      </a:solidFill>
                      <a:latin typeface="Montserrat SemiBold" panose="00000700000000000000" pitchFamily="2" charset="0"/>
                      <a:cs typeface="Arial" charset="0"/>
                    </a:rPr>
                    <a:t>Outward</a:t>
                  </a:r>
                  <a:endParaRPr lang="en-US" sz="900" b="1" kern="0" dirty="0">
                    <a:solidFill>
                      <a:srgbClr val="7F919F"/>
                    </a:solidFill>
                    <a:latin typeface="Montserrat SemiBold" panose="00000700000000000000" pitchFamily="2" charset="0"/>
                    <a:cs typeface="Arial" charset="0"/>
                  </a:endParaRPr>
                </a:p>
              </p:txBody>
            </p:sp>
            <p:sp>
              <p:nvSpPr>
                <p:cNvPr id="34" name="Rectangle 23">
                  <a:extLst>
                    <a:ext uri="{FF2B5EF4-FFF2-40B4-BE49-F238E27FC236}">
                      <a16:creationId xmlns:a16="http://schemas.microsoft.com/office/drawing/2014/main" id="{B039AF9D-1ABA-A246-3D33-8BBB71325AB1}"/>
                    </a:ext>
                  </a:extLst>
                </p:cNvPr>
                <p:cNvSpPr/>
                <p:nvPr/>
              </p:nvSpPr>
              <p:spPr>
                <a:xfrm>
                  <a:off x="4653087" y="2237414"/>
                  <a:ext cx="1457735" cy="1453896"/>
                </a:xfrm>
                <a:prstGeom prst="rect">
                  <a:avLst/>
                </a:prstGeom>
                <a:solidFill>
                  <a:srgbClr val="29475F">
                    <a:lumMod val="40000"/>
                    <a:lumOff val="60000"/>
                  </a:srgbClr>
                </a:solidFill>
                <a:ln w="25400" cap="flat" cmpd="sng" algn="ctr">
                  <a:noFill/>
                  <a:prstDash val="solid"/>
                </a:ln>
                <a:effectLst/>
              </p:spPr>
              <p:txBody>
                <a:bodyPr vert="vert" rtlCol="0" anchor="ctr"/>
                <a:lstStyle/>
                <a:p>
                  <a:pPr algn="ctr" defTabSz="914400" fontAlgn="base">
                    <a:spcBef>
                      <a:spcPct val="0"/>
                    </a:spcBef>
                    <a:spcAft>
                      <a:spcPct val="0"/>
                    </a:spcAft>
                    <a:defRPr/>
                  </a:pPr>
                  <a:r>
                    <a:rPr lang="en-CA" sz="900" b="1" kern="0" dirty="0">
                      <a:solidFill>
                        <a:srgbClr val="FFFFFF"/>
                      </a:solidFill>
                      <a:latin typeface="Arial"/>
                    </a:rPr>
                    <a:t>Enhance Services</a:t>
                  </a:r>
                  <a:endParaRPr lang="en-US" sz="900" b="1" kern="0" dirty="0">
                    <a:solidFill>
                      <a:srgbClr val="FFFFFF"/>
                    </a:solidFill>
                    <a:latin typeface="Arial"/>
                  </a:endParaRPr>
                </a:p>
              </p:txBody>
            </p:sp>
            <p:sp>
              <p:nvSpPr>
                <p:cNvPr id="35" name="Rectangle 24">
                  <a:extLst>
                    <a:ext uri="{FF2B5EF4-FFF2-40B4-BE49-F238E27FC236}">
                      <a16:creationId xmlns:a16="http://schemas.microsoft.com/office/drawing/2014/main" id="{2337D0FF-E9CA-76F1-4282-1B46684E2EFA}"/>
                    </a:ext>
                  </a:extLst>
                </p:cNvPr>
                <p:cNvSpPr/>
                <p:nvPr/>
              </p:nvSpPr>
              <p:spPr>
                <a:xfrm>
                  <a:off x="4653085" y="3891620"/>
                  <a:ext cx="1457735" cy="1453896"/>
                </a:xfrm>
                <a:prstGeom prst="rect">
                  <a:avLst/>
                </a:prstGeom>
                <a:solidFill>
                  <a:srgbClr val="29475F"/>
                </a:solidFill>
                <a:ln w="25400" cap="flat" cmpd="sng" algn="ctr">
                  <a:noFill/>
                  <a:prstDash val="solid"/>
                </a:ln>
                <a:effectLst/>
              </p:spPr>
              <p:txBody>
                <a:bodyPr vert="vert" rtlCol="0" anchor="ctr"/>
                <a:lstStyle/>
                <a:p>
                  <a:pPr algn="ctr" defTabSz="914400" fontAlgn="base">
                    <a:spcBef>
                      <a:spcPct val="0"/>
                    </a:spcBef>
                    <a:spcAft>
                      <a:spcPct val="0"/>
                    </a:spcAft>
                    <a:defRPr/>
                  </a:pPr>
                  <a:r>
                    <a:rPr lang="en-CA" sz="900" b="1" kern="0" dirty="0">
                      <a:solidFill>
                        <a:srgbClr val="FFFFFF"/>
                      </a:solidFill>
                      <a:latin typeface="Arial"/>
                    </a:rPr>
                    <a:t>Reduce Costs</a:t>
                  </a:r>
                  <a:endParaRPr lang="en-US" sz="900" b="1" kern="0" dirty="0">
                    <a:solidFill>
                      <a:srgbClr val="FFFFFF"/>
                    </a:solidFill>
                    <a:latin typeface="Arial"/>
                  </a:endParaRPr>
                </a:p>
              </p:txBody>
            </p:sp>
            <p:sp>
              <p:nvSpPr>
                <p:cNvPr id="36" name="Rectangle 25">
                  <a:extLst>
                    <a:ext uri="{FF2B5EF4-FFF2-40B4-BE49-F238E27FC236}">
                      <a16:creationId xmlns:a16="http://schemas.microsoft.com/office/drawing/2014/main" id="{B319ACD2-AD00-630D-B18F-93ED9E8259E0}"/>
                    </a:ext>
                  </a:extLst>
                </p:cNvPr>
                <p:cNvSpPr/>
                <p:nvPr/>
              </p:nvSpPr>
              <p:spPr>
                <a:xfrm>
                  <a:off x="6335179" y="3891620"/>
                  <a:ext cx="1457735" cy="1453896"/>
                </a:xfrm>
                <a:prstGeom prst="rect">
                  <a:avLst/>
                </a:prstGeom>
                <a:solidFill>
                  <a:srgbClr val="7CADD4"/>
                </a:solidFill>
                <a:ln w="25400" cap="flat" cmpd="sng" algn="ctr">
                  <a:noFill/>
                  <a:prstDash val="solid"/>
                </a:ln>
                <a:effectLst/>
              </p:spPr>
              <p:txBody>
                <a:bodyPr vert="vert" rtlCol="0" anchor="ctr"/>
                <a:lstStyle/>
                <a:p>
                  <a:pPr algn="ctr" defTabSz="914400" fontAlgn="base">
                    <a:spcBef>
                      <a:spcPct val="0"/>
                    </a:spcBef>
                    <a:spcAft>
                      <a:spcPct val="0"/>
                    </a:spcAft>
                    <a:defRPr/>
                  </a:pPr>
                  <a:r>
                    <a:rPr lang="en-CA" sz="900" b="1" kern="0" dirty="0">
                      <a:solidFill>
                        <a:srgbClr val="FFFFFF"/>
                      </a:solidFill>
                      <a:latin typeface="Arial"/>
                    </a:rPr>
                    <a:t>Demonstrate Value</a:t>
                  </a:r>
                  <a:endParaRPr lang="en-US" sz="900" b="1" kern="0" dirty="0">
                    <a:solidFill>
                      <a:srgbClr val="FFFFFF"/>
                    </a:solidFill>
                    <a:latin typeface="Arial"/>
                  </a:endParaRPr>
                </a:p>
              </p:txBody>
            </p:sp>
            <p:sp>
              <p:nvSpPr>
                <p:cNvPr id="37" name="Rectangle 26">
                  <a:extLst>
                    <a:ext uri="{FF2B5EF4-FFF2-40B4-BE49-F238E27FC236}">
                      <a16:creationId xmlns:a16="http://schemas.microsoft.com/office/drawing/2014/main" id="{6C0A3FD3-005B-604D-6A8E-EFEC2C24FD86}"/>
                    </a:ext>
                  </a:extLst>
                </p:cNvPr>
                <p:cNvSpPr/>
                <p:nvPr/>
              </p:nvSpPr>
              <p:spPr>
                <a:xfrm>
                  <a:off x="6335177" y="2237414"/>
                  <a:ext cx="1457735" cy="1453896"/>
                </a:xfrm>
                <a:prstGeom prst="rect">
                  <a:avLst/>
                </a:prstGeom>
                <a:solidFill>
                  <a:srgbClr val="F17A26"/>
                </a:solidFill>
                <a:ln w="25400" cap="flat" cmpd="sng" algn="ctr">
                  <a:noFill/>
                  <a:prstDash val="solid"/>
                </a:ln>
                <a:effectLst/>
              </p:spPr>
              <p:txBody>
                <a:bodyPr vert="vert" rtlCol="0" anchor="ctr"/>
                <a:lstStyle/>
                <a:p>
                  <a:pPr algn="ctr" defTabSz="914400" fontAlgn="base">
                    <a:spcBef>
                      <a:spcPct val="0"/>
                    </a:spcBef>
                    <a:spcAft>
                      <a:spcPct val="0"/>
                    </a:spcAft>
                    <a:defRPr/>
                  </a:pPr>
                  <a:r>
                    <a:rPr lang="en-CA" sz="900" b="1" kern="0" dirty="0">
                      <a:solidFill>
                        <a:srgbClr val="FFFFFF"/>
                      </a:solidFill>
                      <a:latin typeface="Arial"/>
                    </a:rPr>
                    <a:t>Reach Customers</a:t>
                  </a:r>
                  <a:endParaRPr lang="en-US" sz="900" b="1" kern="0" dirty="0">
                    <a:solidFill>
                      <a:srgbClr val="FFFFFF"/>
                    </a:solidFill>
                    <a:latin typeface="Arial"/>
                  </a:endParaRPr>
                </a:p>
              </p:txBody>
            </p:sp>
          </p:grpSp>
          <p:cxnSp>
            <p:nvCxnSpPr>
              <p:cNvPr id="28" name="Straight Arrow Connector 27">
                <a:extLst>
                  <a:ext uri="{FF2B5EF4-FFF2-40B4-BE49-F238E27FC236}">
                    <a16:creationId xmlns:a16="http://schemas.microsoft.com/office/drawing/2014/main" id="{DD6F20DB-6A27-A56E-9EAA-1B013DB55438}"/>
                  </a:ext>
                </a:extLst>
              </p:cNvPr>
              <p:cNvCxnSpPr/>
              <p:nvPr/>
            </p:nvCxnSpPr>
            <p:spPr>
              <a:xfrm>
                <a:off x="2013921" y="2611753"/>
                <a:ext cx="0" cy="2008605"/>
              </a:xfrm>
              <a:prstGeom prst="straightConnector1">
                <a:avLst/>
              </a:prstGeom>
              <a:noFill/>
              <a:ln w="9525" cap="flat" cmpd="sng" algn="ctr">
                <a:solidFill>
                  <a:srgbClr val="29475F">
                    <a:shade val="95000"/>
                    <a:satMod val="105000"/>
                  </a:srgbClr>
                </a:solidFill>
                <a:prstDash val="solid"/>
                <a:headEnd type="triangle"/>
                <a:tailEnd type="triangle"/>
              </a:ln>
              <a:effectLst/>
            </p:spPr>
          </p:cxnSp>
          <p:cxnSp>
            <p:nvCxnSpPr>
              <p:cNvPr id="29" name="Straight Arrow Connector 28">
                <a:extLst>
                  <a:ext uri="{FF2B5EF4-FFF2-40B4-BE49-F238E27FC236}">
                    <a16:creationId xmlns:a16="http://schemas.microsoft.com/office/drawing/2014/main" id="{A730BA9F-76C2-49C3-BDB1-1A341E18332F}"/>
                  </a:ext>
                </a:extLst>
              </p:cNvPr>
              <p:cNvCxnSpPr/>
              <p:nvPr/>
            </p:nvCxnSpPr>
            <p:spPr>
              <a:xfrm rot="16200000">
                <a:off x="2009009" y="2616671"/>
                <a:ext cx="0" cy="2008605"/>
              </a:xfrm>
              <a:prstGeom prst="straightConnector1">
                <a:avLst/>
              </a:prstGeom>
              <a:noFill/>
              <a:ln w="9525" cap="flat" cmpd="sng" algn="ctr">
                <a:solidFill>
                  <a:srgbClr val="29475F">
                    <a:shade val="95000"/>
                    <a:satMod val="105000"/>
                  </a:srgbClr>
                </a:solidFill>
                <a:prstDash val="solid"/>
                <a:headEnd type="triangle"/>
                <a:tailEnd type="triangle"/>
              </a:ln>
              <a:effectLst/>
            </p:spPr>
          </p:cxnSp>
        </p:grpSp>
      </p:grpSp>
      <p:sp>
        <p:nvSpPr>
          <p:cNvPr id="38" name="Rectangle 37">
            <a:extLst>
              <a:ext uri="{FF2B5EF4-FFF2-40B4-BE49-F238E27FC236}">
                <a16:creationId xmlns:a16="http://schemas.microsoft.com/office/drawing/2014/main" id="{20708460-5BFA-7D07-CF61-785374EC59A7}"/>
              </a:ext>
            </a:extLst>
          </p:cNvPr>
          <p:cNvSpPr/>
          <p:nvPr/>
        </p:nvSpPr>
        <p:spPr>
          <a:xfrm>
            <a:off x="9147485" y="5313374"/>
            <a:ext cx="2560320" cy="1280160"/>
          </a:xfrm>
          <a:prstGeom prst="rect">
            <a:avLst/>
          </a:prstGeom>
          <a:solidFill>
            <a:srgbClr val="299D48"/>
          </a:solidFill>
          <a:ln w="25400" cap="flat" cmpd="sng" algn="ctr">
            <a:noFill/>
            <a:prstDash val="solid"/>
          </a:ln>
          <a:effectLst/>
        </p:spPr>
        <p:txBody>
          <a:bodyPr lIns="36000" rIns="36000" rtlCol="0" anchor="t" anchorCtr="0"/>
          <a:lstStyle/>
          <a:p>
            <a:pPr algn="ctr" defTabSz="914400" fontAlgn="base">
              <a:spcBef>
                <a:spcPct val="0"/>
              </a:spcBef>
              <a:spcAft>
                <a:spcPct val="0"/>
              </a:spcAft>
              <a:defRPr/>
            </a:pPr>
            <a:r>
              <a:rPr lang="en-CA" sz="1600" b="1" kern="0" dirty="0">
                <a:solidFill>
                  <a:srgbClr val="FFFFFF"/>
                </a:solidFill>
              </a:rPr>
              <a:t>Reach customers </a:t>
            </a:r>
            <a:br>
              <a:rPr lang="en-CA" sz="1800" b="1" kern="0" dirty="0">
                <a:solidFill>
                  <a:srgbClr val="FFFFFF"/>
                </a:solidFill>
              </a:rPr>
            </a:br>
            <a:r>
              <a:rPr lang="en-CA" sz="1200" kern="0" dirty="0">
                <a:solidFill>
                  <a:srgbClr val="FFFFFF"/>
                </a:solidFill>
              </a:rPr>
              <a:t>Products and services that enable and improve the interaction with customers or produce practical market information and insights.</a:t>
            </a:r>
            <a:endParaRPr lang="en-US" sz="1100" kern="0" dirty="0">
              <a:solidFill>
                <a:srgbClr val="FFFFFF"/>
              </a:solidFill>
            </a:endParaRPr>
          </a:p>
        </p:txBody>
      </p:sp>
      <p:sp>
        <p:nvSpPr>
          <p:cNvPr id="39" name="Rectangle 38">
            <a:extLst>
              <a:ext uri="{FF2B5EF4-FFF2-40B4-BE49-F238E27FC236}">
                <a16:creationId xmlns:a16="http://schemas.microsoft.com/office/drawing/2014/main" id="{589630A3-CF3C-7FAB-3FAF-EA3686D98D67}"/>
              </a:ext>
            </a:extLst>
          </p:cNvPr>
          <p:cNvSpPr/>
          <p:nvPr/>
        </p:nvSpPr>
        <p:spPr>
          <a:xfrm>
            <a:off x="517152" y="5313374"/>
            <a:ext cx="2560320" cy="1280160"/>
          </a:xfrm>
          <a:prstGeom prst="rect">
            <a:avLst/>
          </a:prstGeom>
          <a:solidFill>
            <a:srgbClr val="96B8D2"/>
          </a:solidFill>
          <a:ln w="25400" cap="flat" cmpd="sng" algn="ctr">
            <a:noFill/>
            <a:prstDash val="solid"/>
          </a:ln>
          <a:effectLst/>
        </p:spPr>
        <p:txBody>
          <a:bodyPr lIns="36000" rIns="36000" rtlCol="0" anchor="t" anchorCtr="0"/>
          <a:lstStyle/>
          <a:p>
            <a:pPr algn="ctr" defTabSz="914400" fontAlgn="base">
              <a:spcBef>
                <a:spcPct val="0"/>
              </a:spcBef>
              <a:spcAft>
                <a:spcPct val="0"/>
              </a:spcAft>
              <a:defRPr/>
            </a:pPr>
            <a:r>
              <a:rPr lang="en-CA" sz="1600" b="1" kern="0" dirty="0">
                <a:solidFill>
                  <a:srgbClr val="FFFFFF"/>
                </a:solidFill>
              </a:rPr>
              <a:t>Demonstrate value</a:t>
            </a:r>
            <a:endParaRPr lang="en-US" sz="1600" b="1" kern="0" dirty="0">
              <a:solidFill>
                <a:srgbClr val="FFFFFF"/>
              </a:solidFill>
            </a:endParaRPr>
          </a:p>
          <a:p>
            <a:pPr algn="ctr" defTabSz="914400" fontAlgn="base">
              <a:spcBef>
                <a:spcPct val="0"/>
              </a:spcBef>
              <a:spcAft>
                <a:spcPct val="0"/>
              </a:spcAft>
              <a:defRPr/>
            </a:pPr>
            <a:r>
              <a:rPr lang="en-CA" sz="1200" b="1" kern="0" dirty="0">
                <a:solidFill>
                  <a:srgbClr val="FFFFFF"/>
                </a:solidFill>
              </a:rPr>
              <a:t>(Return on investment)</a:t>
            </a:r>
            <a:endParaRPr lang="en-CA" sz="1800" b="1" kern="0" dirty="0">
              <a:solidFill>
                <a:srgbClr val="FFFFFF"/>
              </a:solidFill>
            </a:endParaRPr>
          </a:p>
          <a:p>
            <a:pPr defTabSz="914400" fontAlgn="base">
              <a:spcBef>
                <a:spcPct val="0"/>
              </a:spcBef>
              <a:spcAft>
                <a:spcPct val="0"/>
              </a:spcAft>
              <a:defRPr/>
            </a:pPr>
            <a:r>
              <a:rPr lang="en-CA" sz="1200" kern="0" dirty="0">
                <a:solidFill>
                  <a:srgbClr val="FFFFFF"/>
                </a:solidFill>
              </a:rPr>
              <a:t>Products and services that are specifically related to the impact on an organization’s ability to create a return on investment.</a:t>
            </a:r>
            <a:endParaRPr lang="en-US" sz="1600" kern="0" dirty="0">
              <a:solidFill>
                <a:srgbClr val="FFFFFF"/>
              </a:solidFill>
            </a:endParaRPr>
          </a:p>
        </p:txBody>
      </p:sp>
      <p:sp>
        <p:nvSpPr>
          <p:cNvPr id="40" name="Rectangle 39">
            <a:extLst>
              <a:ext uri="{FF2B5EF4-FFF2-40B4-BE49-F238E27FC236}">
                <a16:creationId xmlns:a16="http://schemas.microsoft.com/office/drawing/2014/main" id="{7DB17503-0B8B-4865-122B-E8C5F84E4721}"/>
              </a:ext>
            </a:extLst>
          </p:cNvPr>
          <p:cNvSpPr/>
          <p:nvPr/>
        </p:nvSpPr>
        <p:spPr>
          <a:xfrm>
            <a:off x="3352800" y="5313374"/>
            <a:ext cx="2743994" cy="1280160"/>
          </a:xfrm>
          <a:prstGeom prst="rect">
            <a:avLst/>
          </a:prstGeom>
          <a:solidFill>
            <a:srgbClr val="29475F"/>
          </a:solidFill>
          <a:ln w="25400" cap="flat" cmpd="sng" algn="ctr">
            <a:noFill/>
            <a:prstDash val="solid"/>
          </a:ln>
          <a:effectLst/>
        </p:spPr>
        <p:txBody>
          <a:bodyPr lIns="36000" rIns="36000" rtlCol="0" anchor="t" anchorCtr="0"/>
          <a:lstStyle/>
          <a:p>
            <a:pPr algn="ctr" defTabSz="914400" fontAlgn="base">
              <a:spcBef>
                <a:spcPct val="0"/>
              </a:spcBef>
              <a:spcAft>
                <a:spcPct val="0"/>
              </a:spcAft>
              <a:defRPr/>
            </a:pPr>
            <a:r>
              <a:rPr lang="en-CA" sz="1600" b="1" kern="0" dirty="0">
                <a:solidFill>
                  <a:srgbClr val="FFFFFF"/>
                </a:solidFill>
              </a:rPr>
              <a:t>Reduce costs</a:t>
            </a:r>
          </a:p>
          <a:p>
            <a:pPr defTabSz="914400" fontAlgn="base">
              <a:spcBef>
                <a:spcPct val="0"/>
              </a:spcBef>
              <a:spcAft>
                <a:spcPct val="0"/>
              </a:spcAft>
              <a:defRPr/>
            </a:pPr>
            <a:r>
              <a:rPr lang="en-CA" sz="1200" kern="0" dirty="0">
                <a:solidFill>
                  <a:srgbClr val="FFFFFF"/>
                </a:solidFill>
              </a:rPr>
              <a:t>Products and services that reduce overhead. They typically are less related to broad strategic vision or goals and more simply limit expenses that would occur had the product or service not been put in place. </a:t>
            </a:r>
            <a:endParaRPr lang="en-US" sz="1200" kern="0" dirty="0">
              <a:solidFill>
                <a:srgbClr val="FFFFFF"/>
              </a:solidFill>
            </a:endParaRPr>
          </a:p>
        </p:txBody>
      </p:sp>
      <p:sp>
        <p:nvSpPr>
          <p:cNvPr id="41" name="Rectangle 40">
            <a:extLst>
              <a:ext uri="{FF2B5EF4-FFF2-40B4-BE49-F238E27FC236}">
                <a16:creationId xmlns:a16="http://schemas.microsoft.com/office/drawing/2014/main" id="{B4EE278B-2B7A-59C1-DDA3-39D778533A6E}"/>
              </a:ext>
            </a:extLst>
          </p:cNvPr>
          <p:cNvSpPr/>
          <p:nvPr/>
        </p:nvSpPr>
        <p:spPr>
          <a:xfrm>
            <a:off x="6341979" y="5313374"/>
            <a:ext cx="2560320" cy="1280160"/>
          </a:xfrm>
          <a:prstGeom prst="rect">
            <a:avLst/>
          </a:prstGeom>
          <a:solidFill>
            <a:srgbClr val="96B8D2"/>
          </a:solidFill>
          <a:ln w="25400" cap="flat" cmpd="sng" algn="ctr">
            <a:noFill/>
            <a:prstDash val="solid"/>
          </a:ln>
          <a:effectLst/>
        </p:spPr>
        <p:txBody>
          <a:bodyPr lIns="36000" rIns="36000" rtlCol="0" anchor="t" anchorCtr="0"/>
          <a:lstStyle/>
          <a:p>
            <a:pPr algn="ctr" defTabSz="914400" fontAlgn="base">
              <a:spcBef>
                <a:spcPct val="0"/>
              </a:spcBef>
              <a:spcAft>
                <a:spcPct val="0"/>
              </a:spcAft>
              <a:defRPr/>
            </a:pPr>
            <a:r>
              <a:rPr lang="en-CA" sz="1600" b="1" kern="0" dirty="0">
                <a:solidFill>
                  <a:srgbClr val="FFFFFF"/>
                </a:solidFill>
              </a:rPr>
              <a:t>Enhance services</a:t>
            </a:r>
          </a:p>
          <a:p>
            <a:pPr defTabSz="914400" fontAlgn="base">
              <a:spcBef>
                <a:spcPct val="0"/>
              </a:spcBef>
              <a:spcAft>
                <a:spcPct val="0"/>
              </a:spcAft>
              <a:defRPr/>
            </a:pPr>
            <a:r>
              <a:rPr lang="en-CA" sz="1200" kern="0" dirty="0">
                <a:solidFill>
                  <a:srgbClr val="FFFFFF"/>
                </a:solidFill>
              </a:rPr>
              <a:t>Products and services that enable business capabilities and improve an organization’s ability to perform its internal operations.</a:t>
            </a:r>
            <a:endParaRPr lang="en-US" sz="1200" kern="0" dirty="0">
              <a:solidFill>
                <a:srgbClr val="FFFFFF"/>
              </a:solidFill>
            </a:endParaRPr>
          </a:p>
        </p:txBody>
      </p:sp>
      <p:grpSp>
        <p:nvGrpSpPr>
          <p:cNvPr id="42" name="Group 41">
            <a:extLst>
              <a:ext uri="{FF2B5EF4-FFF2-40B4-BE49-F238E27FC236}">
                <a16:creationId xmlns:a16="http://schemas.microsoft.com/office/drawing/2014/main" id="{FE16794F-0AB3-E338-9CD6-0064C404497A}"/>
              </a:ext>
            </a:extLst>
          </p:cNvPr>
          <p:cNvGrpSpPr/>
          <p:nvPr/>
        </p:nvGrpSpPr>
        <p:grpSpPr>
          <a:xfrm>
            <a:off x="9267653" y="2381580"/>
            <a:ext cx="2439072" cy="2789384"/>
            <a:chOff x="823146" y="2082014"/>
            <a:chExt cx="2439072" cy="2789384"/>
          </a:xfrm>
        </p:grpSpPr>
        <p:sp>
          <p:nvSpPr>
            <p:cNvPr id="43" name="Rectangle 42">
              <a:extLst>
                <a:ext uri="{FF2B5EF4-FFF2-40B4-BE49-F238E27FC236}">
                  <a16:creationId xmlns:a16="http://schemas.microsoft.com/office/drawing/2014/main" id="{C7FBC84B-ED23-231C-04C2-F4DE0E84C6A6}"/>
                </a:ext>
              </a:extLst>
            </p:cNvPr>
            <p:cNvSpPr/>
            <p:nvPr/>
          </p:nvSpPr>
          <p:spPr>
            <a:xfrm>
              <a:off x="917444" y="2082014"/>
              <a:ext cx="2255747" cy="369332"/>
            </a:xfrm>
            <a:prstGeom prst="rect">
              <a:avLst/>
            </a:prstGeom>
          </p:spPr>
          <p:txBody>
            <a:bodyPr wrap="none">
              <a:spAutoFit/>
            </a:bodyPr>
            <a:lstStyle/>
            <a:p>
              <a:pPr algn="ctr" defTabSz="914400" fontAlgn="base">
                <a:spcBef>
                  <a:spcPct val="0"/>
                </a:spcBef>
                <a:spcAft>
                  <a:spcPct val="0"/>
                </a:spcAft>
                <a:defRPr/>
              </a:pPr>
              <a:r>
                <a:rPr lang="en-CA" sz="1800" b="1" dirty="0">
                  <a:solidFill>
                    <a:schemeClr val="accent1"/>
                  </a:solidFill>
                  <a:latin typeface="Montserrat SemiBold" panose="00000700000000000000" pitchFamily="2" charset="0"/>
                  <a:cs typeface="Arial" charset="0"/>
                </a:rPr>
                <a:t>Our value matrix </a:t>
              </a:r>
              <a:endParaRPr lang="en-CA" sz="1800" dirty="0">
                <a:solidFill>
                  <a:schemeClr val="accent1"/>
                </a:solidFill>
                <a:latin typeface="Montserrat SemiBold" panose="00000700000000000000" pitchFamily="2" charset="0"/>
                <a:cs typeface="Arial" charset="0"/>
              </a:endParaRPr>
            </a:p>
          </p:txBody>
        </p:sp>
        <p:grpSp>
          <p:nvGrpSpPr>
            <p:cNvPr id="44" name="Group 43">
              <a:extLst>
                <a:ext uri="{FF2B5EF4-FFF2-40B4-BE49-F238E27FC236}">
                  <a16:creationId xmlns:a16="http://schemas.microsoft.com/office/drawing/2014/main" id="{34A92D3A-F92D-88C6-EA1E-71EE43BDD71D}"/>
                </a:ext>
              </a:extLst>
            </p:cNvPr>
            <p:cNvGrpSpPr/>
            <p:nvPr/>
          </p:nvGrpSpPr>
          <p:grpSpPr>
            <a:xfrm rot="16200000">
              <a:off x="813664" y="2422844"/>
              <a:ext cx="2458036" cy="2439072"/>
              <a:chOff x="745237" y="2394824"/>
              <a:chExt cx="2458036" cy="2439072"/>
            </a:xfrm>
          </p:grpSpPr>
          <p:grpSp>
            <p:nvGrpSpPr>
              <p:cNvPr id="45" name="Group 3">
                <a:extLst>
                  <a:ext uri="{FF2B5EF4-FFF2-40B4-BE49-F238E27FC236}">
                    <a16:creationId xmlns:a16="http://schemas.microsoft.com/office/drawing/2014/main" id="{942CF1E4-EA73-3BF6-794C-31996BCD9B5D}"/>
                  </a:ext>
                </a:extLst>
              </p:cNvPr>
              <p:cNvGrpSpPr/>
              <p:nvPr/>
            </p:nvGrpSpPr>
            <p:grpSpPr>
              <a:xfrm>
                <a:off x="745237" y="2394824"/>
                <a:ext cx="2458036" cy="2439072"/>
                <a:chOff x="4145463" y="1838871"/>
                <a:chExt cx="4015282" cy="3895050"/>
              </a:xfrm>
            </p:grpSpPr>
            <p:sp>
              <p:nvSpPr>
                <p:cNvPr id="48" name="TextBox 7">
                  <a:extLst>
                    <a:ext uri="{FF2B5EF4-FFF2-40B4-BE49-F238E27FC236}">
                      <a16:creationId xmlns:a16="http://schemas.microsoft.com/office/drawing/2014/main" id="{FF17127C-F95B-0978-6A52-A67C2CBDBA58}"/>
                    </a:ext>
                  </a:extLst>
                </p:cNvPr>
                <p:cNvSpPr txBox="1"/>
                <p:nvPr/>
              </p:nvSpPr>
              <p:spPr>
                <a:xfrm>
                  <a:off x="5193614" y="5365296"/>
                  <a:ext cx="2032524" cy="368625"/>
                </a:xfrm>
                <a:prstGeom prst="rect">
                  <a:avLst/>
                </a:prstGeom>
              </p:spPr>
              <p:txBody>
                <a:bodyPr wrap="none" rtlCol="0">
                  <a:spAutoFit/>
                </a:bodyPr>
                <a:lstStyle/>
                <a:p>
                  <a:pPr defTabSz="914400" fontAlgn="base">
                    <a:spcBef>
                      <a:spcPct val="0"/>
                    </a:spcBef>
                    <a:spcAft>
                      <a:spcPct val="0"/>
                    </a:spcAft>
                    <a:defRPr/>
                  </a:pPr>
                  <a:r>
                    <a:rPr lang="en-CA" sz="900" b="1" kern="0" dirty="0">
                      <a:solidFill>
                        <a:srgbClr val="7F919F"/>
                      </a:solidFill>
                      <a:latin typeface="Montserrat SemiBold" panose="00000700000000000000" pitchFamily="2" charset="0"/>
                      <a:cs typeface="Arial" charset="0"/>
                    </a:rPr>
                    <a:t>Financial benefits</a:t>
                  </a:r>
                  <a:endParaRPr lang="en-US" sz="900" b="1" kern="0" dirty="0">
                    <a:solidFill>
                      <a:srgbClr val="7F919F"/>
                    </a:solidFill>
                    <a:latin typeface="Montserrat SemiBold" panose="00000700000000000000" pitchFamily="2" charset="0"/>
                    <a:cs typeface="Arial" charset="0"/>
                  </a:endParaRPr>
                </a:p>
              </p:txBody>
            </p:sp>
            <p:sp>
              <p:nvSpPr>
                <p:cNvPr id="49" name="TextBox 20">
                  <a:extLst>
                    <a:ext uri="{FF2B5EF4-FFF2-40B4-BE49-F238E27FC236}">
                      <a16:creationId xmlns:a16="http://schemas.microsoft.com/office/drawing/2014/main" id="{6960F93D-57CA-2E90-3BD7-C67091F2206E}"/>
                    </a:ext>
                  </a:extLst>
                </p:cNvPr>
                <p:cNvSpPr txBox="1"/>
                <p:nvPr/>
              </p:nvSpPr>
              <p:spPr>
                <a:xfrm>
                  <a:off x="5005077" y="1838871"/>
                  <a:ext cx="2409597" cy="368625"/>
                </a:xfrm>
                <a:prstGeom prst="rect">
                  <a:avLst/>
                </a:prstGeom>
              </p:spPr>
              <p:txBody>
                <a:bodyPr wrap="none" rtlCol="0">
                  <a:spAutoFit/>
                </a:bodyPr>
                <a:lstStyle/>
                <a:p>
                  <a:pPr defTabSz="914400" fontAlgn="base">
                    <a:spcBef>
                      <a:spcPct val="0"/>
                    </a:spcBef>
                    <a:spcAft>
                      <a:spcPct val="0"/>
                    </a:spcAft>
                    <a:defRPr/>
                  </a:pPr>
                  <a:r>
                    <a:rPr lang="en-CA" sz="900" b="1" kern="0" dirty="0">
                      <a:solidFill>
                        <a:srgbClr val="7F919F"/>
                      </a:solidFill>
                      <a:latin typeface="Montserrat SemiBold" panose="00000700000000000000" pitchFamily="2" charset="0"/>
                      <a:cs typeface="Arial" charset="0"/>
                    </a:rPr>
                    <a:t>Improved capabilities</a:t>
                  </a:r>
                  <a:endParaRPr lang="en-US" sz="900" b="1" kern="0" dirty="0">
                    <a:solidFill>
                      <a:srgbClr val="7F919F"/>
                    </a:solidFill>
                    <a:latin typeface="Montserrat SemiBold" panose="00000700000000000000" pitchFamily="2" charset="0"/>
                    <a:cs typeface="Arial" charset="0"/>
                  </a:endParaRPr>
                </a:p>
              </p:txBody>
            </p:sp>
            <p:sp>
              <p:nvSpPr>
                <p:cNvPr id="50" name="TextBox 21">
                  <a:extLst>
                    <a:ext uri="{FF2B5EF4-FFF2-40B4-BE49-F238E27FC236}">
                      <a16:creationId xmlns:a16="http://schemas.microsoft.com/office/drawing/2014/main" id="{157F7F19-E60D-4A25-6370-639FD84FD6E5}"/>
                    </a:ext>
                  </a:extLst>
                </p:cNvPr>
                <p:cNvSpPr txBox="1"/>
                <p:nvPr/>
              </p:nvSpPr>
              <p:spPr>
                <a:xfrm rot="5400000">
                  <a:off x="3588303" y="3600565"/>
                  <a:ext cx="1491392" cy="377071"/>
                </a:xfrm>
                <a:prstGeom prst="rect">
                  <a:avLst/>
                </a:prstGeom>
              </p:spPr>
              <p:txBody>
                <a:bodyPr wrap="square" rtlCol="0">
                  <a:spAutoFit/>
                </a:bodyPr>
                <a:lstStyle/>
                <a:p>
                  <a:pPr algn="ctr" defTabSz="914400" fontAlgn="base">
                    <a:spcBef>
                      <a:spcPct val="0"/>
                    </a:spcBef>
                    <a:spcAft>
                      <a:spcPct val="0"/>
                    </a:spcAft>
                    <a:defRPr/>
                  </a:pPr>
                  <a:r>
                    <a:rPr lang="en-CA" sz="900" b="1" kern="0" dirty="0">
                      <a:solidFill>
                        <a:srgbClr val="7F919F"/>
                      </a:solidFill>
                      <a:latin typeface="Montserrat SemiBold" panose="00000700000000000000" pitchFamily="2" charset="0"/>
                      <a:cs typeface="Arial" charset="0"/>
                    </a:rPr>
                    <a:t>Inward</a:t>
                  </a:r>
                </a:p>
              </p:txBody>
            </p:sp>
            <p:sp>
              <p:nvSpPr>
                <p:cNvPr id="51" name="TextBox 22">
                  <a:extLst>
                    <a:ext uri="{FF2B5EF4-FFF2-40B4-BE49-F238E27FC236}">
                      <a16:creationId xmlns:a16="http://schemas.microsoft.com/office/drawing/2014/main" id="{C26CB9BF-791D-29B0-A0FE-7A24A4EE79EC}"/>
                    </a:ext>
                  </a:extLst>
                </p:cNvPr>
                <p:cNvSpPr txBox="1"/>
                <p:nvPr/>
              </p:nvSpPr>
              <p:spPr>
                <a:xfrm rot="5400000">
                  <a:off x="7286125" y="3600565"/>
                  <a:ext cx="1372167" cy="377072"/>
                </a:xfrm>
                <a:prstGeom prst="rect">
                  <a:avLst/>
                </a:prstGeom>
              </p:spPr>
              <p:txBody>
                <a:bodyPr wrap="square" rtlCol="0">
                  <a:spAutoFit/>
                </a:bodyPr>
                <a:lstStyle/>
                <a:p>
                  <a:pPr algn="ctr" defTabSz="914400" fontAlgn="base">
                    <a:spcBef>
                      <a:spcPct val="0"/>
                    </a:spcBef>
                    <a:spcAft>
                      <a:spcPct val="0"/>
                    </a:spcAft>
                    <a:defRPr/>
                  </a:pPr>
                  <a:r>
                    <a:rPr lang="en-CA" sz="900" b="1" kern="0" dirty="0">
                      <a:solidFill>
                        <a:srgbClr val="7F919F"/>
                      </a:solidFill>
                      <a:latin typeface="Montserrat SemiBold" panose="00000700000000000000" pitchFamily="2" charset="0"/>
                      <a:cs typeface="Arial" charset="0"/>
                    </a:rPr>
                    <a:t>Outward</a:t>
                  </a:r>
                  <a:endParaRPr lang="en-US" sz="900" b="1" kern="0" dirty="0">
                    <a:solidFill>
                      <a:srgbClr val="7F919F"/>
                    </a:solidFill>
                    <a:latin typeface="Montserrat SemiBold" panose="00000700000000000000" pitchFamily="2" charset="0"/>
                    <a:cs typeface="Arial" charset="0"/>
                  </a:endParaRPr>
                </a:p>
              </p:txBody>
            </p:sp>
            <p:sp>
              <p:nvSpPr>
                <p:cNvPr id="52" name="Rectangle 23">
                  <a:extLst>
                    <a:ext uri="{FF2B5EF4-FFF2-40B4-BE49-F238E27FC236}">
                      <a16:creationId xmlns:a16="http://schemas.microsoft.com/office/drawing/2014/main" id="{8CB0DCB2-591A-7D65-14DD-20B66BE53FE4}"/>
                    </a:ext>
                  </a:extLst>
                </p:cNvPr>
                <p:cNvSpPr/>
                <p:nvPr/>
              </p:nvSpPr>
              <p:spPr>
                <a:xfrm>
                  <a:off x="4653087" y="2237414"/>
                  <a:ext cx="1457735" cy="1453896"/>
                </a:xfrm>
                <a:prstGeom prst="rect">
                  <a:avLst/>
                </a:prstGeom>
                <a:solidFill>
                  <a:srgbClr val="29475F">
                    <a:lumMod val="40000"/>
                    <a:lumOff val="60000"/>
                  </a:srgbClr>
                </a:solidFill>
                <a:ln w="25400" cap="flat" cmpd="sng" algn="ctr">
                  <a:noFill/>
                  <a:prstDash val="solid"/>
                </a:ln>
                <a:effectLst/>
              </p:spPr>
              <p:txBody>
                <a:bodyPr vert="vert" rtlCol="0" anchor="ctr"/>
                <a:lstStyle/>
                <a:p>
                  <a:pPr algn="ctr" defTabSz="914400" fontAlgn="base">
                    <a:spcBef>
                      <a:spcPct val="0"/>
                    </a:spcBef>
                    <a:spcAft>
                      <a:spcPct val="0"/>
                    </a:spcAft>
                    <a:defRPr/>
                  </a:pPr>
                  <a:r>
                    <a:rPr lang="en-CA" sz="900" b="1" kern="0" dirty="0">
                      <a:solidFill>
                        <a:srgbClr val="FFFFFF"/>
                      </a:solidFill>
                      <a:latin typeface="Arial"/>
                    </a:rPr>
                    <a:t>Value</a:t>
                  </a:r>
                  <a:endParaRPr lang="en-US" sz="900" b="1" kern="0" dirty="0">
                    <a:solidFill>
                      <a:srgbClr val="FFFFFF"/>
                    </a:solidFill>
                    <a:latin typeface="Arial"/>
                  </a:endParaRPr>
                </a:p>
              </p:txBody>
            </p:sp>
            <p:sp>
              <p:nvSpPr>
                <p:cNvPr id="53" name="Rectangle 24">
                  <a:extLst>
                    <a:ext uri="{FF2B5EF4-FFF2-40B4-BE49-F238E27FC236}">
                      <a16:creationId xmlns:a16="http://schemas.microsoft.com/office/drawing/2014/main" id="{523F892E-BE9D-B543-06AC-D8EFFB8AA4BB}"/>
                    </a:ext>
                  </a:extLst>
                </p:cNvPr>
                <p:cNvSpPr/>
                <p:nvPr/>
              </p:nvSpPr>
              <p:spPr>
                <a:xfrm>
                  <a:off x="4653085" y="3891620"/>
                  <a:ext cx="1457735" cy="1453896"/>
                </a:xfrm>
                <a:prstGeom prst="rect">
                  <a:avLst/>
                </a:prstGeom>
                <a:solidFill>
                  <a:srgbClr val="29475F"/>
                </a:solidFill>
                <a:ln w="25400" cap="flat" cmpd="sng" algn="ctr">
                  <a:noFill/>
                  <a:prstDash val="solid"/>
                </a:ln>
                <a:effectLst/>
              </p:spPr>
              <p:txBody>
                <a:bodyPr vert="vert" rtlCol="0" anchor="ctr"/>
                <a:lstStyle/>
                <a:p>
                  <a:pPr algn="ctr" defTabSz="914400" fontAlgn="base">
                    <a:spcBef>
                      <a:spcPct val="0"/>
                    </a:spcBef>
                    <a:spcAft>
                      <a:spcPct val="0"/>
                    </a:spcAft>
                    <a:defRPr/>
                  </a:pPr>
                  <a:r>
                    <a:rPr lang="en-CA" sz="900" b="1" kern="0" dirty="0">
                      <a:solidFill>
                        <a:srgbClr val="FFFFFF"/>
                      </a:solidFill>
                      <a:latin typeface="Arial"/>
                    </a:rPr>
                    <a:t>Value</a:t>
                  </a:r>
                  <a:endParaRPr lang="en-US" sz="900" b="1" kern="0" dirty="0">
                    <a:solidFill>
                      <a:srgbClr val="FFFFFF"/>
                    </a:solidFill>
                    <a:latin typeface="Arial"/>
                  </a:endParaRPr>
                </a:p>
              </p:txBody>
            </p:sp>
            <p:sp>
              <p:nvSpPr>
                <p:cNvPr id="54" name="Rectangle 25">
                  <a:extLst>
                    <a:ext uri="{FF2B5EF4-FFF2-40B4-BE49-F238E27FC236}">
                      <a16:creationId xmlns:a16="http://schemas.microsoft.com/office/drawing/2014/main" id="{286B07BB-6FFE-2D8B-DA11-E8058D45115A}"/>
                    </a:ext>
                  </a:extLst>
                </p:cNvPr>
                <p:cNvSpPr/>
                <p:nvPr/>
              </p:nvSpPr>
              <p:spPr>
                <a:xfrm>
                  <a:off x="6335179" y="3891620"/>
                  <a:ext cx="1457735" cy="1453896"/>
                </a:xfrm>
                <a:prstGeom prst="rect">
                  <a:avLst/>
                </a:prstGeom>
                <a:solidFill>
                  <a:srgbClr val="7CADD4"/>
                </a:solidFill>
                <a:ln w="25400" cap="flat" cmpd="sng" algn="ctr">
                  <a:noFill/>
                  <a:prstDash val="solid"/>
                </a:ln>
                <a:effectLst/>
              </p:spPr>
              <p:txBody>
                <a:bodyPr vert="vert" rtlCol="0" anchor="ctr"/>
                <a:lstStyle/>
                <a:p>
                  <a:pPr algn="ctr" defTabSz="914400" fontAlgn="base">
                    <a:spcBef>
                      <a:spcPct val="0"/>
                    </a:spcBef>
                    <a:spcAft>
                      <a:spcPct val="0"/>
                    </a:spcAft>
                    <a:defRPr/>
                  </a:pPr>
                  <a:r>
                    <a:rPr lang="en-CA" sz="900" b="1" kern="0" dirty="0">
                      <a:solidFill>
                        <a:srgbClr val="FFFFFF"/>
                      </a:solidFill>
                      <a:latin typeface="Arial"/>
                    </a:rPr>
                    <a:t>Value</a:t>
                  </a:r>
                  <a:endParaRPr lang="en-US" sz="900" b="1" kern="0" dirty="0">
                    <a:solidFill>
                      <a:srgbClr val="FFFFFF"/>
                    </a:solidFill>
                    <a:latin typeface="Arial"/>
                  </a:endParaRPr>
                </a:p>
              </p:txBody>
            </p:sp>
            <p:sp>
              <p:nvSpPr>
                <p:cNvPr id="55" name="Rectangle 26">
                  <a:extLst>
                    <a:ext uri="{FF2B5EF4-FFF2-40B4-BE49-F238E27FC236}">
                      <a16:creationId xmlns:a16="http://schemas.microsoft.com/office/drawing/2014/main" id="{38ED89F7-2533-C922-1BB7-6EEBDA08B622}"/>
                    </a:ext>
                  </a:extLst>
                </p:cNvPr>
                <p:cNvSpPr/>
                <p:nvPr/>
              </p:nvSpPr>
              <p:spPr>
                <a:xfrm>
                  <a:off x="6335177" y="2237414"/>
                  <a:ext cx="1457735" cy="1453896"/>
                </a:xfrm>
                <a:prstGeom prst="rect">
                  <a:avLst/>
                </a:prstGeom>
                <a:solidFill>
                  <a:srgbClr val="F17A26"/>
                </a:solidFill>
                <a:ln w="25400" cap="flat" cmpd="sng" algn="ctr">
                  <a:noFill/>
                  <a:prstDash val="solid"/>
                </a:ln>
                <a:effectLst/>
              </p:spPr>
              <p:txBody>
                <a:bodyPr vert="vert" rtlCol="0" anchor="ctr"/>
                <a:lstStyle/>
                <a:p>
                  <a:pPr algn="ctr" defTabSz="914400" fontAlgn="base">
                    <a:spcBef>
                      <a:spcPct val="0"/>
                    </a:spcBef>
                    <a:spcAft>
                      <a:spcPct val="0"/>
                    </a:spcAft>
                    <a:defRPr/>
                  </a:pPr>
                  <a:r>
                    <a:rPr lang="en-CA" sz="900" b="1" kern="0" dirty="0">
                      <a:solidFill>
                        <a:srgbClr val="FFFFFF"/>
                      </a:solidFill>
                      <a:latin typeface="Arial"/>
                    </a:rPr>
                    <a:t>Value</a:t>
                  </a:r>
                  <a:endParaRPr lang="en-US" sz="900" b="1" kern="0" dirty="0">
                    <a:solidFill>
                      <a:srgbClr val="FFFFFF"/>
                    </a:solidFill>
                    <a:latin typeface="Arial"/>
                  </a:endParaRPr>
                </a:p>
              </p:txBody>
            </p:sp>
          </p:grpSp>
          <p:cxnSp>
            <p:nvCxnSpPr>
              <p:cNvPr id="46" name="Straight Arrow Connector 45">
                <a:extLst>
                  <a:ext uri="{FF2B5EF4-FFF2-40B4-BE49-F238E27FC236}">
                    <a16:creationId xmlns:a16="http://schemas.microsoft.com/office/drawing/2014/main" id="{EB17A455-D8AB-57B1-C305-7CD972277DDE}"/>
                  </a:ext>
                </a:extLst>
              </p:cNvPr>
              <p:cNvCxnSpPr/>
              <p:nvPr/>
            </p:nvCxnSpPr>
            <p:spPr>
              <a:xfrm>
                <a:off x="2013921" y="2611753"/>
                <a:ext cx="0" cy="2008605"/>
              </a:xfrm>
              <a:prstGeom prst="straightConnector1">
                <a:avLst/>
              </a:prstGeom>
              <a:noFill/>
              <a:ln w="9525" cap="flat" cmpd="sng" algn="ctr">
                <a:solidFill>
                  <a:srgbClr val="29475F">
                    <a:shade val="95000"/>
                    <a:satMod val="105000"/>
                  </a:srgbClr>
                </a:solidFill>
                <a:prstDash val="solid"/>
                <a:headEnd type="triangle"/>
                <a:tailEnd type="triangle"/>
              </a:ln>
              <a:effectLst/>
            </p:spPr>
          </p:cxnSp>
          <p:cxnSp>
            <p:nvCxnSpPr>
              <p:cNvPr id="47" name="Straight Arrow Connector 46">
                <a:extLst>
                  <a:ext uri="{FF2B5EF4-FFF2-40B4-BE49-F238E27FC236}">
                    <a16:creationId xmlns:a16="http://schemas.microsoft.com/office/drawing/2014/main" id="{E55261E8-F829-7C1B-1595-3628E3D782C5}"/>
                  </a:ext>
                </a:extLst>
              </p:cNvPr>
              <p:cNvCxnSpPr/>
              <p:nvPr/>
            </p:nvCxnSpPr>
            <p:spPr>
              <a:xfrm rot="16200000">
                <a:off x="2009009" y="2616671"/>
                <a:ext cx="0" cy="2008605"/>
              </a:xfrm>
              <a:prstGeom prst="straightConnector1">
                <a:avLst/>
              </a:prstGeom>
              <a:noFill/>
              <a:ln w="9525" cap="flat" cmpd="sng" algn="ctr">
                <a:solidFill>
                  <a:srgbClr val="29475F">
                    <a:shade val="95000"/>
                    <a:satMod val="105000"/>
                  </a:srgbClr>
                </a:solidFill>
                <a:prstDash val="solid"/>
                <a:headEnd type="triangle"/>
                <a:tailEnd type="triangle"/>
              </a:ln>
              <a:effectLst/>
            </p:spPr>
          </p:cxnSp>
        </p:grpSp>
      </p:grpSp>
      <p:sp>
        <p:nvSpPr>
          <p:cNvPr id="56" name="Arrow: Right 55">
            <a:extLst>
              <a:ext uri="{FF2B5EF4-FFF2-40B4-BE49-F238E27FC236}">
                <a16:creationId xmlns:a16="http://schemas.microsoft.com/office/drawing/2014/main" id="{E15A4C30-248E-030B-27A8-106480197A7F}"/>
              </a:ext>
            </a:extLst>
          </p:cNvPr>
          <p:cNvSpPr/>
          <p:nvPr/>
        </p:nvSpPr>
        <p:spPr>
          <a:xfrm>
            <a:off x="8700734" y="3775437"/>
            <a:ext cx="557550" cy="263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Tree>
    <p:extLst>
      <p:ext uri="{BB962C8B-B14F-4D97-AF65-F5344CB8AC3E}">
        <p14:creationId xmlns:p14="http://schemas.microsoft.com/office/powerpoint/2010/main" val="3690119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0ABF0-1C63-4C08-8118-36E8E11CABDA}"/>
              </a:ext>
            </a:extLst>
          </p:cNvPr>
          <p:cNvSpPr>
            <a:spLocks noGrp="1"/>
          </p:cNvSpPr>
          <p:nvPr>
            <p:ph type="title"/>
          </p:nvPr>
        </p:nvSpPr>
        <p:spPr/>
        <p:txBody>
          <a:bodyPr/>
          <a:lstStyle/>
          <a:p>
            <a:r>
              <a:rPr lang="en-US" dirty="0"/>
              <a:t>What is a value score?</a:t>
            </a:r>
            <a:endParaRPr lang="en-CA" dirty="0"/>
          </a:p>
        </p:txBody>
      </p:sp>
      <p:sp>
        <p:nvSpPr>
          <p:cNvPr id="26" name="Rectangle 25">
            <a:extLst>
              <a:ext uri="{FF2B5EF4-FFF2-40B4-BE49-F238E27FC236}">
                <a16:creationId xmlns:a16="http://schemas.microsoft.com/office/drawing/2014/main" id="{43D0ED9E-4A7E-44EE-87EB-E2B9BB081157}"/>
              </a:ext>
            </a:extLst>
          </p:cNvPr>
          <p:cNvSpPr/>
          <p:nvPr/>
        </p:nvSpPr>
        <p:spPr>
          <a:xfrm>
            <a:off x="8381538" y="1406604"/>
            <a:ext cx="2034531" cy="461665"/>
          </a:xfrm>
          <a:prstGeom prst="rect">
            <a:avLst/>
          </a:prstGeom>
        </p:spPr>
        <p:txBody>
          <a:bodyPr wrap="none" rtlCol="0" anchor="ctr">
            <a:spAutoFit/>
          </a:bodyPr>
          <a:lstStyle/>
          <a:p>
            <a:r>
              <a:rPr lang="en-CA" sz="2400" b="1" dirty="0">
                <a:latin typeface="Roboto Condensed Light" panose="02000000000000000000" pitchFamily="2" charset="0"/>
              </a:rPr>
              <a:t>=     Value score</a:t>
            </a:r>
          </a:p>
        </p:txBody>
      </p:sp>
      <p:sp>
        <p:nvSpPr>
          <p:cNvPr id="29" name="TextBox 28">
            <a:extLst>
              <a:ext uri="{FF2B5EF4-FFF2-40B4-BE49-F238E27FC236}">
                <a16:creationId xmlns:a16="http://schemas.microsoft.com/office/drawing/2014/main" id="{ED499445-D64A-4939-B7D0-5BDE70A3F8DD}"/>
              </a:ext>
            </a:extLst>
          </p:cNvPr>
          <p:cNvSpPr txBox="1"/>
          <p:nvPr/>
        </p:nvSpPr>
        <p:spPr>
          <a:xfrm>
            <a:off x="4652994" y="1356939"/>
            <a:ext cx="354584" cy="461665"/>
          </a:xfrm>
          <a:prstGeom prst="rect">
            <a:avLst/>
          </a:prstGeom>
        </p:spPr>
        <p:txBody>
          <a:bodyPr wrap="none" rtlCol="0">
            <a:spAutoFit/>
          </a:bodyPr>
          <a:lstStyle/>
          <a:p>
            <a:r>
              <a:rPr lang="en-US" sz="2400" b="1" dirty="0">
                <a:latin typeface="Roboto Condensed Light" panose="02000000000000000000" pitchFamily="2" charset="0"/>
              </a:rPr>
              <a:t>X</a:t>
            </a:r>
            <a:endParaRPr lang="en-CA" sz="2400" b="1" dirty="0">
              <a:latin typeface="Roboto Condensed Light" panose="02000000000000000000" pitchFamily="2" charset="0"/>
            </a:endParaRPr>
          </a:p>
        </p:txBody>
      </p:sp>
      <p:grpSp>
        <p:nvGrpSpPr>
          <p:cNvPr id="6" name="Group 5">
            <a:extLst>
              <a:ext uri="{FF2B5EF4-FFF2-40B4-BE49-F238E27FC236}">
                <a16:creationId xmlns:a16="http://schemas.microsoft.com/office/drawing/2014/main" id="{36ECEEF8-0DD4-4EC8-9DA4-300AA4D5D733}"/>
              </a:ext>
            </a:extLst>
          </p:cNvPr>
          <p:cNvGrpSpPr/>
          <p:nvPr/>
        </p:nvGrpSpPr>
        <p:grpSpPr>
          <a:xfrm>
            <a:off x="1647163" y="1349437"/>
            <a:ext cx="2637702" cy="1576290"/>
            <a:chOff x="1774987" y="1564457"/>
            <a:chExt cx="2637702" cy="1576290"/>
          </a:xfrm>
        </p:grpSpPr>
        <p:sp>
          <p:nvSpPr>
            <p:cNvPr id="28" name="Rectangle 27">
              <a:extLst>
                <a:ext uri="{FF2B5EF4-FFF2-40B4-BE49-F238E27FC236}">
                  <a16:creationId xmlns:a16="http://schemas.microsoft.com/office/drawing/2014/main" id="{12ED9E76-2151-4479-A199-37671E00C097}"/>
                </a:ext>
              </a:extLst>
            </p:cNvPr>
            <p:cNvSpPr/>
            <p:nvPr/>
          </p:nvSpPr>
          <p:spPr>
            <a:xfrm>
              <a:off x="1774987" y="1564457"/>
              <a:ext cx="2637702" cy="576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800" b="1" dirty="0">
                  <a:solidFill>
                    <a:srgbClr val="000000"/>
                  </a:solidFill>
                  <a:latin typeface="Roboto Condensed Light" panose="02000000000000000000" pitchFamily="2" charset="0"/>
                  <a:ea typeface="Roboto Condensed Light" panose="02000000000000000000" pitchFamily="2" charset="0"/>
                </a:rPr>
                <a:t>Importance of the </a:t>
              </a:r>
            </a:p>
            <a:p>
              <a:pPr algn="ctr"/>
              <a:r>
                <a:rPr lang="en-CA" sz="1800" b="1" dirty="0">
                  <a:solidFill>
                    <a:srgbClr val="000000"/>
                  </a:solidFill>
                  <a:latin typeface="Roboto Condensed Light" panose="02000000000000000000" pitchFamily="2" charset="0"/>
                  <a:ea typeface="Roboto Condensed Light" panose="02000000000000000000" pitchFamily="2" charset="0"/>
                </a:rPr>
                <a:t>value driver</a:t>
              </a:r>
              <a:endParaRPr lang="en-US" sz="1800" b="1" dirty="0">
                <a:solidFill>
                  <a:srgbClr val="000000"/>
                </a:solidFill>
                <a:latin typeface="Roboto Condensed Light" panose="02000000000000000000" pitchFamily="2" charset="0"/>
                <a:ea typeface="Roboto Condensed Light" panose="02000000000000000000" pitchFamily="2" charset="0"/>
              </a:endParaRPr>
            </a:p>
          </p:txBody>
        </p:sp>
        <p:sp>
          <p:nvSpPr>
            <p:cNvPr id="30" name="Speech Bubble: Rectangle with Corners Rounded 29">
              <a:extLst>
                <a:ext uri="{FF2B5EF4-FFF2-40B4-BE49-F238E27FC236}">
                  <a16:creationId xmlns:a16="http://schemas.microsoft.com/office/drawing/2014/main" id="{8D912C4B-8F77-4CD2-9A0A-ED07F209AC85}"/>
                </a:ext>
              </a:extLst>
            </p:cNvPr>
            <p:cNvSpPr/>
            <p:nvPr/>
          </p:nvSpPr>
          <p:spPr>
            <a:xfrm>
              <a:off x="2359747" y="2409227"/>
              <a:ext cx="2052942" cy="731520"/>
            </a:xfrm>
            <a:prstGeom prst="wedgeRoundRectCallout">
              <a:avLst>
                <a:gd name="adj1" fmla="val -20833"/>
                <a:gd name="adj2" fmla="val -8273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latin typeface="Roboto Condensed Light" panose="02000000000000000000" pitchFamily="2" charset="0"/>
                  <a:ea typeface="Roboto Condensed Light" panose="02000000000000000000" pitchFamily="2" charset="0"/>
                </a:rPr>
                <a:t>Key drivers to your key management goals </a:t>
              </a:r>
              <a:endParaRPr lang="en-CA" sz="1600" dirty="0">
                <a:latin typeface="Roboto Condensed Light" panose="02000000000000000000" pitchFamily="2" charset="0"/>
                <a:ea typeface="Roboto Condensed Light" panose="02000000000000000000" pitchFamily="2" charset="0"/>
              </a:endParaRPr>
            </a:p>
          </p:txBody>
        </p:sp>
      </p:grpSp>
      <p:grpSp>
        <p:nvGrpSpPr>
          <p:cNvPr id="7" name="Group 6">
            <a:extLst>
              <a:ext uri="{FF2B5EF4-FFF2-40B4-BE49-F238E27FC236}">
                <a16:creationId xmlns:a16="http://schemas.microsoft.com/office/drawing/2014/main" id="{625D46A3-87CC-47D0-AB94-958F4E0BD217}"/>
              </a:ext>
            </a:extLst>
          </p:cNvPr>
          <p:cNvGrpSpPr/>
          <p:nvPr/>
        </p:nvGrpSpPr>
        <p:grpSpPr>
          <a:xfrm>
            <a:off x="5375707" y="1364443"/>
            <a:ext cx="2637702" cy="1576290"/>
            <a:chOff x="6091639" y="1558442"/>
            <a:chExt cx="2637702" cy="1576290"/>
          </a:xfrm>
        </p:grpSpPr>
        <p:sp>
          <p:nvSpPr>
            <p:cNvPr id="27" name="Rectangle 26">
              <a:extLst>
                <a:ext uri="{FF2B5EF4-FFF2-40B4-BE49-F238E27FC236}">
                  <a16:creationId xmlns:a16="http://schemas.microsoft.com/office/drawing/2014/main" id="{DE18897D-4820-4BED-91AE-E63EACA3D6EB}"/>
                </a:ext>
              </a:extLst>
            </p:cNvPr>
            <p:cNvSpPr/>
            <p:nvPr/>
          </p:nvSpPr>
          <p:spPr>
            <a:xfrm>
              <a:off x="6091639" y="1558442"/>
              <a:ext cx="2637702" cy="576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800" b="1" dirty="0">
                  <a:solidFill>
                    <a:srgbClr val="000000"/>
                  </a:solidFill>
                  <a:latin typeface="Roboto Condensed Light" panose="02000000000000000000" pitchFamily="2" charset="0"/>
                  <a:ea typeface="Roboto Condensed Light" panose="02000000000000000000" pitchFamily="2" charset="0"/>
                </a:rPr>
                <a:t>Impact of value source</a:t>
              </a:r>
              <a:endParaRPr lang="en-US" sz="1800" b="1" dirty="0">
                <a:solidFill>
                  <a:srgbClr val="000000"/>
                </a:solidFill>
                <a:latin typeface="Roboto Condensed Light" panose="02000000000000000000" pitchFamily="2" charset="0"/>
                <a:ea typeface="Roboto Condensed Light" panose="02000000000000000000" pitchFamily="2" charset="0"/>
              </a:endParaRPr>
            </a:p>
          </p:txBody>
        </p:sp>
        <p:sp>
          <p:nvSpPr>
            <p:cNvPr id="31" name="Speech Bubble: Rectangle with Corners Rounded 30">
              <a:extLst>
                <a:ext uri="{FF2B5EF4-FFF2-40B4-BE49-F238E27FC236}">
                  <a16:creationId xmlns:a16="http://schemas.microsoft.com/office/drawing/2014/main" id="{3EC87044-945B-404B-A3F3-D055F058B00B}"/>
                </a:ext>
              </a:extLst>
            </p:cNvPr>
            <p:cNvSpPr/>
            <p:nvPr/>
          </p:nvSpPr>
          <p:spPr>
            <a:xfrm>
              <a:off x="7264907" y="2403212"/>
              <a:ext cx="1464434" cy="731520"/>
            </a:xfrm>
            <a:prstGeom prst="wedgeRoundRectCallout">
              <a:avLst>
                <a:gd name="adj1" fmla="val -21428"/>
                <a:gd name="adj2" fmla="val -8511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latin typeface="Roboto Condensed Light" panose="02000000000000000000" pitchFamily="2" charset="0"/>
                  <a:ea typeface="Roboto Condensed Light" panose="02000000000000000000" pitchFamily="2" charset="0"/>
                </a:rPr>
                <a:t>Ability to affect the Value Driver </a:t>
              </a:r>
              <a:endParaRPr lang="en-CA" sz="1600" dirty="0">
                <a:latin typeface="Roboto Condensed Light" panose="02000000000000000000" pitchFamily="2" charset="0"/>
                <a:ea typeface="Roboto Condensed Light" panose="02000000000000000000" pitchFamily="2" charset="0"/>
              </a:endParaRPr>
            </a:p>
          </p:txBody>
        </p:sp>
      </p:grpSp>
      <p:pic>
        <p:nvPicPr>
          <p:cNvPr id="5" name="Picture 4" descr="A close-up of a balance&#10;&#10;Description automatically generated">
            <a:extLst>
              <a:ext uri="{FF2B5EF4-FFF2-40B4-BE49-F238E27FC236}">
                <a16:creationId xmlns:a16="http://schemas.microsoft.com/office/drawing/2014/main" id="{B1F02E73-80C1-2188-04E7-34979711E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829" y="3313838"/>
            <a:ext cx="5156913" cy="3348000"/>
          </a:xfrm>
          <a:prstGeom prst="rect">
            <a:avLst/>
          </a:prstGeom>
        </p:spPr>
      </p:pic>
    </p:spTree>
    <p:extLst>
      <p:ext uri="{BB962C8B-B14F-4D97-AF65-F5344CB8AC3E}">
        <p14:creationId xmlns:p14="http://schemas.microsoft.com/office/powerpoint/2010/main" val="3168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C6A71DD-A08E-409B-A860-D2E7E9F40825}"/>
              </a:ext>
            </a:extLst>
          </p:cNvPr>
          <p:cNvPicPr>
            <a:picLocks noChangeAspect="1"/>
          </p:cNvPicPr>
          <p:nvPr/>
        </p:nvPicPr>
        <p:blipFill>
          <a:blip r:embed="rId2">
            <a:alphaModFix amt="70000"/>
          </a:blip>
          <a:stretch>
            <a:fillRect/>
          </a:stretch>
        </p:blipFill>
        <p:spPr>
          <a:xfrm>
            <a:off x="3287331" y="0"/>
            <a:ext cx="8906257" cy="6858000"/>
          </a:xfrm>
          <a:prstGeom prst="rect">
            <a:avLst/>
          </a:prstGeom>
        </p:spPr>
      </p:pic>
      <p:sp>
        <p:nvSpPr>
          <p:cNvPr id="16" name="Title 15">
            <a:extLst>
              <a:ext uri="{FF2B5EF4-FFF2-40B4-BE49-F238E27FC236}">
                <a16:creationId xmlns:a16="http://schemas.microsoft.com/office/drawing/2014/main" id="{86EDBCB7-4BDF-4545-B0A8-1B2792D0661E}"/>
              </a:ext>
            </a:extLst>
          </p:cNvPr>
          <p:cNvSpPr>
            <a:spLocks noGrp="1"/>
          </p:cNvSpPr>
          <p:nvPr>
            <p:ph type="title"/>
          </p:nvPr>
        </p:nvSpPr>
        <p:spPr/>
        <p:txBody>
          <a:bodyPr/>
          <a:lstStyle/>
          <a:p>
            <a:r>
              <a:rPr lang="en-CA" dirty="0"/>
              <a:t>Objective of this Session</a:t>
            </a:r>
          </a:p>
        </p:txBody>
      </p:sp>
      <p:sp>
        <p:nvSpPr>
          <p:cNvPr id="17" name="Text Placeholder 16">
            <a:extLst>
              <a:ext uri="{FF2B5EF4-FFF2-40B4-BE49-F238E27FC236}">
                <a16:creationId xmlns:a16="http://schemas.microsoft.com/office/drawing/2014/main" id="{AE08E7E5-23BF-4215-B184-5958DFF8142E}"/>
              </a:ext>
            </a:extLst>
          </p:cNvPr>
          <p:cNvSpPr>
            <a:spLocks noGrp="1"/>
          </p:cNvSpPr>
          <p:nvPr>
            <p:ph type="body" sz="quarter" idx="12"/>
          </p:nvPr>
        </p:nvSpPr>
        <p:spPr>
          <a:xfrm>
            <a:off x="3929926" y="1260147"/>
            <a:ext cx="7424644" cy="4337706"/>
          </a:xfrm>
        </p:spPr>
        <p:txBody>
          <a:bodyPr numCol="1"/>
          <a:lstStyle/>
          <a:p>
            <a:pPr algn="ctr"/>
            <a:r>
              <a:rPr lang="en-US" sz="4000" dirty="0"/>
              <a:t>To develop a common understanding and foundation for product management, so as leaders </a:t>
            </a:r>
            <a:br>
              <a:rPr lang="en-US" sz="4000" dirty="0"/>
            </a:br>
            <a:r>
              <a:rPr lang="en-US" sz="4000" dirty="0"/>
              <a:t>we better understand how to lead product owners, product managers, and their teams. </a:t>
            </a:r>
          </a:p>
        </p:txBody>
      </p:sp>
    </p:spTree>
    <p:extLst>
      <p:ext uri="{BB962C8B-B14F-4D97-AF65-F5344CB8AC3E}">
        <p14:creationId xmlns:p14="http://schemas.microsoft.com/office/powerpoint/2010/main" val="1552975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0ABF0-1C63-4C08-8118-36E8E11CABDA}"/>
              </a:ext>
            </a:extLst>
          </p:cNvPr>
          <p:cNvSpPr>
            <a:spLocks noGrp="1"/>
          </p:cNvSpPr>
          <p:nvPr>
            <p:ph type="title"/>
          </p:nvPr>
        </p:nvSpPr>
        <p:spPr/>
        <p:txBody>
          <a:bodyPr/>
          <a:lstStyle/>
          <a:p>
            <a:r>
              <a:rPr lang="en-US" dirty="0"/>
              <a:t>What is a balanced value score?</a:t>
            </a:r>
            <a:endParaRPr lang="en-CA" dirty="0"/>
          </a:p>
        </p:txBody>
      </p:sp>
      <p:pic>
        <p:nvPicPr>
          <p:cNvPr id="33" name="Picture 32" descr="A picture containing table, scale, device&#10;&#10;Description automatically generated">
            <a:extLst>
              <a:ext uri="{FF2B5EF4-FFF2-40B4-BE49-F238E27FC236}">
                <a16:creationId xmlns:a16="http://schemas.microsoft.com/office/drawing/2014/main" id="{ED4FC8F2-AE20-4D73-9281-12452F2F5F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46264"/>
            <a:ext cx="5677081" cy="5677081"/>
          </a:xfrm>
          <a:prstGeom prst="rect">
            <a:avLst/>
          </a:prstGeom>
          <a:ln>
            <a:noFill/>
          </a:ln>
          <a:effectLst>
            <a:softEdge rad="112500"/>
          </a:effectLst>
        </p:spPr>
      </p:pic>
      <p:grpSp>
        <p:nvGrpSpPr>
          <p:cNvPr id="63" name="Group 62">
            <a:extLst>
              <a:ext uri="{FF2B5EF4-FFF2-40B4-BE49-F238E27FC236}">
                <a16:creationId xmlns:a16="http://schemas.microsoft.com/office/drawing/2014/main" id="{284F803E-1D3D-4559-96AB-1463601D9672}"/>
              </a:ext>
            </a:extLst>
          </p:cNvPr>
          <p:cNvGrpSpPr/>
          <p:nvPr/>
        </p:nvGrpSpPr>
        <p:grpSpPr>
          <a:xfrm>
            <a:off x="5904490" y="1522440"/>
            <a:ext cx="5933452" cy="4321662"/>
            <a:chOff x="5759681" y="1272835"/>
            <a:chExt cx="5933452" cy="4321662"/>
          </a:xfrm>
        </p:grpSpPr>
        <p:sp>
          <p:nvSpPr>
            <p:cNvPr id="64" name="Rectangle 63">
              <a:extLst>
                <a:ext uri="{FF2B5EF4-FFF2-40B4-BE49-F238E27FC236}">
                  <a16:creationId xmlns:a16="http://schemas.microsoft.com/office/drawing/2014/main" id="{DACC288C-8858-4F16-A754-BC2097BB7CDB}"/>
                </a:ext>
              </a:extLst>
            </p:cNvPr>
            <p:cNvSpPr/>
            <p:nvPr/>
          </p:nvSpPr>
          <p:spPr>
            <a:xfrm>
              <a:off x="9081719" y="2089444"/>
              <a:ext cx="2592000" cy="360000"/>
            </a:xfrm>
            <a:prstGeom prst="rect">
              <a:avLst/>
            </a:prstGeom>
            <a:solidFill>
              <a:srgbClr val="C00000"/>
            </a:solidFill>
            <a:ln w="25400" cap="flat" cmpd="sng" algn="ctr">
              <a:solidFill>
                <a:srgbClr val="C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Impact of value source</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5" name="Rectangle 64">
              <a:extLst>
                <a:ext uri="{FF2B5EF4-FFF2-40B4-BE49-F238E27FC236}">
                  <a16:creationId xmlns:a16="http://schemas.microsoft.com/office/drawing/2014/main" id="{E8B30ADA-656A-48CB-A298-2DE5F81D3EE7}"/>
                </a:ext>
              </a:extLst>
            </p:cNvPr>
            <p:cNvSpPr/>
            <p:nvPr/>
          </p:nvSpPr>
          <p:spPr>
            <a:xfrm>
              <a:off x="9081719" y="2872322"/>
              <a:ext cx="2592000" cy="360000"/>
            </a:xfrm>
            <a:prstGeom prst="rect">
              <a:avLst/>
            </a:prstGeom>
            <a:solidFill>
              <a:srgbClr val="299D48"/>
            </a:solidFill>
            <a:ln w="25400" cap="flat" cmpd="sng" algn="ctr">
              <a:solidFill>
                <a:srgbClr val="8494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Impact of value source</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6" name="Rectangle 65">
              <a:extLst>
                <a:ext uri="{FF2B5EF4-FFF2-40B4-BE49-F238E27FC236}">
                  <a16:creationId xmlns:a16="http://schemas.microsoft.com/office/drawing/2014/main" id="{80A7AF71-E318-4DAF-96E1-7E35A437B7A2}"/>
                </a:ext>
              </a:extLst>
            </p:cNvPr>
            <p:cNvSpPr/>
            <p:nvPr/>
          </p:nvSpPr>
          <p:spPr>
            <a:xfrm>
              <a:off x="9101133" y="3655200"/>
              <a:ext cx="2592000" cy="360000"/>
            </a:xfrm>
            <a:prstGeom prst="rect">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Impact of value source</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7" name="Rectangle 66">
              <a:extLst>
                <a:ext uri="{FF2B5EF4-FFF2-40B4-BE49-F238E27FC236}">
                  <a16:creationId xmlns:a16="http://schemas.microsoft.com/office/drawing/2014/main" id="{A71BD9A8-0A35-4D83-9D45-7D9880F499CB}"/>
                </a:ext>
              </a:extLst>
            </p:cNvPr>
            <p:cNvSpPr/>
            <p:nvPr/>
          </p:nvSpPr>
          <p:spPr>
            <a:xfrm>
              <a:off x="9081719" y="4438079"/>
              <a:ext cx="2592000" cy="360000"/>
            </a:xfrm>
            <a:prstGeom prst="rect">
              <a:avLst/>
            </a:prstGeom>
            <a:solidFill>
              <a:srgbClr val="2576B7"/>
            </a:solidFill>
            <a:ln w="25400" cap="flat" cmpd="sng" algn="ctr">
              <a:solidFill>
                <a:srgbClr val="96B8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Impact of value source</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8" name="Rectangle 67">
              <a:extLst>
                <a:ext uri="{FF2B5EF4-FFF2-40B4-BE49-F238E27FC236}">
                  <a16:creationId xmlns:a16="http://schemas.microsoft.com/office/drawing/2014/main" id="{2623B7EA-4F1B-4FCD-A2FC-8B054F657959}"/>
                </a:ext>
              </a:extLst>
            </p:cNvPr>
            <p:cNvSpPr/>
            <p:nvPr/>
          </p:nvSpPr>
          <p:spPr>
            <a:xfrm>
              <a:off x="6095999" y="5225165"/>
              <a:ext cx="5577719" cy="360000"/>
            </a:xfrm>
            <a:prstGeom prst="rect">
              <a:avLst/>
            </a:prstGeom>
            <a:solidFill>
              <a:srgbClr val="414141"/>
            </a:solidFill>
            <a:ln w="25400" cap="flat" cmpd="sng" algn="ctr">
              <a:solidFill>
                <a:srgbClr val="B0C534">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Balanced business value score </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69" name="TextBox 68">
              <a:extLst>
                <a:ext uri="{FF2B5EF4-FFF2-40B4-BE49-F238E27FC236}">
                  <a16:creationId xmlns:a16="http://schemas.microsoft.com/office/drawing/2014/main" id="{EEA13B62-A376-4591-BAFE-816A5215E939}"/>
                </a:ext>
              </a:extLst>
            </p:cNvPr>
            <p:cNvSpPr txBox="1"/>
            <p:nvPr/>
          </p:nvSpPr>
          <p:spPr>
            <a:xfrm>
              <a:off x="5759681" y="2083339"/>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0" name="TextBox 69">
              <a:extLst>
                <a:ext uri="{FF2B5EF4-FFF2-40B4-BE49-F238E27FC236}">
                  <a16:creationId xmlns:a16="http://schemas.microsoft.com/office/drawing/2014/main" id="{9C70C00A-C40F-4A62-B47D-F3E4D80809D8}"/>
                </a:ext>
              </a:extLst>
            </p:cNvPr>
            <p:cNvSpPr txBox="1"/>
            <p:nvPr/>
          </p:nvSpPr>
          <p:spPr>
            <a:xfrm>
              <a:off x="5759681" y="2867656"/>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1" name="TextBox 70">
              <a:extLst>
                <a:ext uri="{FF2B5EF4-FFF2-40B4-BE49-F238E27FC236}">
                  <a16:creationId xmlns:a16="http://schemas.microsoft.com/office/drawing/2014/main" id="{488F35A8-2A79-41C8-BF17-0AD432E2BD6C}"/>
                </a:ext>
              </a:extLst>
            </p:cNvPr>
            <p:cNvSpPr txBox="1"/>
            <p:nvPr/>
          </p:nvSpPr>
          <p:spPr>
            <a:xfrm>
              <a:off x="5759681" y="3656531"/>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2" name="TextBox 71">
              <a:extLst>
                <a:ext uri="{FF2B5EF4-FFF2-40B4-BE49-F238E27FC236}">
                  <a16:creationId xmlns:a16="http://schemas.microsoft.com/office/drawing/2014/main" id="{F0977E3B-9AAB-464E-B629-C5507F261480}"/>
                </a:ext>
              </a:extLst>
            </p:cNvPr>
            <p:cNvSpPr txBox="1"/>
            <p:nvPr/>
          </p:nvSpPr>
          <p:spPr>
            <a:xfrm>
              <a:off x="5759681" y="4428747"/>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3" name="TextBox 72">
              <a:extLst>
                <a:ext uri="{FF2B5EF4-FFF2-40B4-BE49-F238E27FC236}">
                  <a16:creationId xmlns:a16="http://schemas.microsoft.com/office/drawing/2014/main" id="{5715DADB-8040-448A-864E-5AF251278541}"/>
                </a:ext>
              </a:extLst>
            </p:cNvPr>
            <p:cNvSpPr txBox="1"/>
            <p:nvPr/>
          </p:nvSpPr>
          <p:spPr>
            <a:xfrm>
              <a:off x="5759681" y="5225165"/>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4" name="TextBox 73">
              <a:extLst>
                <a:ext uri="{FF2B5EF4-FFF2-40B4-BE49-F238E27FC236}">
                  <a16:creationId xmlns:a16="http://schemas.microsoft.com/office/drawing/2014/main" id="{72910DAE-F785-456D-8E05-977C53B23CC6}"/>
                </a:ext>
              </a:extLst>
            </p:cNvPr>
            <p:cNvSpPr txBox="1"/>
            <p:nvPr/>
          </p:nvSpPr>
          <p:spPr>
            <a:xfrm>
              <a:off x="8770881" y="2089444"/>
              <a:ext cx="261852"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x</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5" name="TextBox 74">
              <a:extLst>
                <a:ext uri="{FF2B5EF4-FFF2-40B4-BE49-F238E27FC236}">
                  <a16:creationId xmlns:a16="http://schemas.microsoft.com/office/drawing/2014/main" id="{37D2300A-89E0-4280-98A8-078C8B788C80}"/>
                </a:ext>
              </a:extLst>
            </p:cNvPr>
            <p:cNvSpPr txBox="1"/>
            <p:nvPr/>
          </p:nvSpPr>
          <p:spPr>
            <a:xfrm>
              <a:off x="8778971" y="2872322"/>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x</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6" name="TextBox 75">
              <a:extLst>
                <a:ext uri="{FF2B5EF4-FFF2-40B4-BE49-F238E27FC236}">
                  <a16:creationId xmlns:a16="http://schemas.microsoft.com/office/drawing/2014/main" id="{39481E93-1066-4ABA-AACC-D3B1C9C11B55}"/>
                </a:ext>
              </a:extLst>
            </p:cNvPr>
            <p:cNvSpPr txBox="1"/>
            <p:nvPr/>
          </p:nvSpPr>
          <p:spPr>
            <a:xfrm>
              <a:off x="8778971" y="3655200"/>
              <a:ext cx="24567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x</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7" name="TextBox 76">
              <a:extLst>
                <a:ext uri="{FF2B5EF4-FFF2-40B4-BE49-F238E27FC236}">
                  <a16:creationId xmlns:a16="http://schemas.microsoft.com/office/drawing/2014/main" id="{072DDDAD-1845-4C6D-80EC-DCF32CB27A68}"/>
                </a:ext>
              </a:extLst>
            </p:cNvPr>
            <p:cNvSpPr txBox="1"/>
            <p:nvPr/>
          </p:nvSpPr>
          <p:spPr>
            <a:xfrm>
              <a:off x="8797296" y="4438079"/>
              <a:ext cx="201953" cy="369332"/>
            </a:xfrm>
            <a:prstGeom prst="rect">
              <a:avLst/>
            </a:prstGeom>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rPr>
                <a:t>x</a:t>
              </a:r>
              <a:endParaRPr kumimoji="0" lang="en-US" sz="1800" b="0" i="0" u="none" strike="noStrike" kern="0" cap="none" spc="0" normalizeH="0" baseline="0" noProof="0" dirty="0">
                <a:ln>
                  <a:noFill/>
                </a:ln>
                <a:solidFill>
                  <a:srgbClr val="333333"/>
                </a:solidFill>
                <a:effectLst/>
                <a:uLnTx/>
                <a:uFillTx/>
                <a:latin typeface="Roboto Black" panose="02000000000000000000" pitchFamily="2" charset="0"/>
                <a:ea typeface="Roboto Black" panose="02000000000000000000" pitchFamily="2" charset="0"/>
              </a:endParaRPr>
            </a:p>
          </p:txBody>
        </p:sp>
        <p:sp>
          <p:nvSpPr>
            <p:cNvPr id="78" name="Rectangle 77">
              <a:extLst>
                <a:ext uri="{FF2B5EF4-FFF2-40B4-BE49-F238E27FC236}">
                  <a16:creationId xmlns:a16="http://schemas.microsoft.com/office/drawing/2014/main" id="{F113437A-90FB-4335-BDD8-D8FDD07A1A4C}"/>
                </a:ext>
              </a:extLst>
            </p:cNvPr>
            <p:cNvSpPr/>
            <p:nvPr/>
          </p:nvSpPr>
          <p:spPr>
            <a:xfrm>
              <a:off x="6096000" y="2089444"/>
              <a:ext cx="2592000" cy="360000"/>
            </a:xfrm>
            <a:prstGeom prst="rect">
              <a:avLst/>
            </a:prstGeom>
            <a:solidFill>
              <a:srgbClr val="C00000"/>
            </a:solidFill>
            <a:ln w="25400" cap="flat" cmpd="sng" algn="ctr">
              <a:solidFill>
                <a:srgbClr val="C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Importance of value driver</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79" name="Rectangle 78">
              <a:extLst>
                <a:ext uri="{FF2B5EF4-FFF2-40B4-BE49-F238E27FC236}">
                  <a16:creationId xmlns:a16="http://schemas.microsoft.com/office/drawing/2014/main" id="{541051B5-D19A-4CAC-984D-1CDF41F14DDD}"/>
                </a:ext>
              </a:extLst>
            </p:cNvPr>
            <p:cNvSpPr/>
            <p:nvPr/>
          </p:nvSpPr>
          <p:spPr>
            <a:xfrm>
              <a:off x="6093107" y="2873291"/>
              <a:ext cx="2592000" cy="360000"/>
            </a:xfrm>
            <a:prstGeom prst="rect">
              <a:avLst/>
            </a:prstGeom>
            <a:solidFill>
              <a:srgbClr val="299D48"/>
            </a:solidFill>
            <a:ln w="25400" cap="flat" cmpd="sng" algn="ctr">
              <a:solidFill>
                <a:srgbClr val="84942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Importance of value driver</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80" name="Rectangle 79">
              <a:extLst>
                <a:ext uri="{FF2B5EF4-FFF2-40B4-BE49-F238E27FC236}">
                  <a16:creationId xmlns:a16="http://schemas.microsoft.com/office/drawing/2014/main" id="{FD44D74B-FB7A-438C-A75B-F67DFA535683}"/>
                </a:ext>
              </a:extLst>
            </p:cNvPr>
            <p:cNvSpPr/>
            <p:nvPr/>
          </p:nvSpPr>
          <p:spPr>
            <a:xfrm>
              <a:off x="6093107" y="3657138"/>
              <a:ext cx="2592000" cy="360000"/>
            </a:xfrm>
            <a:prstGeom prst="rect">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Importance of value driver</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81" name="Rectangle 80">
              <a:extLst>
                <a:ext uri="{FF2B5EF4-FFF2-40B4-BE49-F238E27FC236}">
                  <a16:creationId xmlns:a16="http://schemas.microsoft.com/office/drawing/2014/main" id="{4BD55F5A-B3A8-45C0-991F-2EE821818C18}"/>
                </a:ext>
              </a:extLst>
            </p:cNvPr>
            <p:cNvSpPr/>
            <p:nvPr/>
          </p:nvSpPr>
          <p:spPr>
            <a:xfrm>
              <a:off x="6096000" y="4440985"/>
              <a:ext cx="2592000" cy="360000"/>
            </a:xfrm>
            <a:prstGeom prst="rect">
              <a:avLst/>
            </a:prstGeom>
            <a:solidFill>
              <a:srgbClr val="2576B7"/>
            </a:solidFill>
            <a:ln w="25400" cap="flat" cmpd="sng" algn="ctr">
              <a:solidFill>
                <a:srgbClr val="96B8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Importance of value driver</a:t>
              </a:r>
              <a:endParaRPr kumimoji="0" lang="en-US" sz="1800" b="1" i="0" u="none" strike="noStrike" kern="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82" name="TextBox 81">
              <a:extLst>
                <a:ext uri="{FF2B5EF4-FFF2-40B4-BE49-F238E27FC236}">
                  <a16:creationId xmlns:a16="http://schemas.microsoft.com/office/drawing/2014/main" id="{55F9433D-C39B-4173-AEA8-6AFCDEFB94C0}"/>
                </a:ext>
              </a:extLst>
            </p:cNvPr>
            <p:cNvSpPr txBox="1"/>
            <p:nvPr/>
          </p:nvSpPr>
          <p:spPr>
            <a:xfrm>
              <a:off x="6093107" y="1272835"/>
              <a:ext cx="5577719" cy="646331"/>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33333"/>
                  </a:solidFill>
                  <a:effectLst/>
                  <a:uLnTx/>
                  <a:uFillTx/>
                  <a:latin typeface="+mj-lt"/>
                </a:rPr>
                <a:t>Build your balanced business value score using four key value drivers</a:t>
              </a:r>
              <a:endParaRPr kumimoji="0" lang="en-CA" sz="1800" b="1" i="0" u="none" strike="noStrike" kern="0" cap="none" spc="0" normalizeH="0" baseline="0" noProof="0" dirty="0">
                <a:ln>
                  <a:noFill/>
                </a:ln>
                <a:solidFill>
                  <a:srgbClr val="333333"/>
                </a:solidFill>
                <a:effectLst/>
                <a:uLnTx/>
                <a:uFillTx/>
                <a:latin typeface="+mj-lt"/>
              </a:endParaRPr>
            </a:p>
          </p:txBody>
        </p:sp>
      </p:grpSp>
      <p:cxnSp>
        <p:nvCxnSpPr>
          <p:cNvPr id="4" name="Straight Connector 3">
            <a:extLst>
              <a:ext uri="{FF2B5EF4-FFF2-40B4-BE49-F238E27FC236}">
                <a16:creationId xmlns:a16="http://schemas.microsoft.com/office/drawing/2014/main" id="{9F6513DF-1C0E-43B4-AC06-DC35648D5FBF}"/>
              </a:ext>
            </a:extLst>
          </p:cNvPr>
          <p:cNvCxnSpPr/>
          <p:nvPr/>
        </p:nvCxnSpPr>
        <p:spPr>
          <a:xfrm>
            <a:off x="6237916" y="5273749"/>
            <a:ext cx="5600026" cy="0"/>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3176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nvGraphicFramePr>
        <p:xfrm>
          <a:off x="9685337" y="-1"/>
          <a:ext cx="2508251" cy="6858001"/>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Understanding of current products</a:t>
                      </a: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List of factors that can improve business agility</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Identify enablers and blockers of product ownership</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54105" y="1674957"/>
            <a:ext cx="8962016" cy="439593"/>
          </a:xfrm>
        </p:spPr>
        <p:txBody>
          <a:bodyPr/>
          <a:lstStyle/>
          <a:p>
            <a:r>
              <a:rPr lang="en-US" sz="1800" dirty="0"/>
              <a:t>15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35971" y="2202695"/>
            <a:ext cx="8962017" cy="4357079"/>
          </a:xfrm>
        </p:spPr>
        <p:txBody>
          <a:bodyPr/>
          <a:lstStyle/>
          <a:p>
            <a:pPr marL="342900" indent="-342900">
              <a:buFont typeface="+mj-lt"/>
              <a:buAutoNum type="arabicPeriod"/>
            </a:pPr>
            <a:r>
              <a:rPr lang="en-US" sz="1600" dirty="0"/>
              <a:t>Brainstorm and discuss the key enablers that can help promote and ease your implementation of product ownership.</a:t>
            </a:r>
          </a:p>
          <a:p>
            <a:pPr marL="342900" indent="-342900">
              <a:buFont typeface="+mj-lt"/>
              <a:buAutoNum type="arabicPeriod"/>
            </a:pPr>
            <a:r>
              <a:rPr lang="en-US" sz="1600" dirty="0"/>
              <a:t>Brainstorm and discuss the key blockers (or risks) that may interrupt or derail your efforts.</a:t>
            </a:r>
          </a:p>
          <a:p>
            <a:pPr marL="342900" indent="-342900">
              <a:buFont typeface="+mj-lt"/>
              <a:buAutoNum type="arabicPeriod"/>
            </a:pPr>
            <a:r>
              <a:rPr lang="en-US" sz="1600" dirty="0"/>
              <a:t>Brainstorm mitigation activities for each blocker.</a:t>
            </a:r>
          </a:p>
        </p:txBody>
      </p:sp>
      <p:graphicFrame>
        <p:nvGraphicFramePr>
          <p:cNvPr id="6" name="Table 6">
            <a:extLst>
              <a:ext uri="{FF2B5EF4-FFF2-40B4-BE49-F238E27FC236}">
                <a16:creationId xmlns:a16="http://schemas.microsoft.com/office/drawing/2014/main" id="{60E5CF70-2529-464C-9675-696EC08F9CC0}"/>
              </a:ext>
            </a:extLst>
          </p:cNvPr>
          <p:cNvGraphicFramePr>
            <a:graphicFrameLocks noGrp="1"/>
          </p:cNvGraphicFramePr>
          <p:nvPr>
            <p:extLst>
              <p:ext uri="{D42A27DB-BD31-4B8C-83A1-F6EECF244321}">
                <p14:modId xmlns:p14="http://schemas.microsoft.com/office/powerpoint/2010/main" val="1408292490"/>
              </p:ext>
            </p:extLst>
          </p:nvPr>
        </p:nvGraphicFramePr>
        <p:xfrm>
          <a:off x="335971" y="3788585"/>
          <a:ext cx="8962016" cy="2595880"/>
        </p:xfrm>
        <a:graphic>
          <a:graphicData uri="http://schemas.openxmlformats.org/drawingml/2006/table">
            <a:tbl>
              <a:tblPr firstRow="1">
                <a:tableStyleId>{B301B821-A1FF-4177-AEE7-76D212191A09}</a:tableStyleId>
              </a:tblPr>
              <a:tblGrid>
                <a:gridCol w="2751180">
                  <a:extLst>
                    <a:ext uri="{9D8B030D-6E8A-4147-A177-3AD203B41FA5}">
                      <a16:colId xmlns:a16="http://schemas.microsoft.com/office/drawing/2014/main" val="4256201829"/>
                    </a:ext>
                  </a:extLst>
                </a:gridCol>
                <a:gridCol w="3229896">
                  <a:extLst>
                    <a:ext uri="{9D8B030D-6E8A-4147-A177-3AD203B41FA5}">
                      <a16:colId xmlns:a16="http://schemas.microsoft.com/office/drawing/2014/main" val="660313904"/>
                    </a:ext>
                  </a:extLst>
                </a:gridCol>
                <a:gridCol w="2980940">
                  <a:extLst>
                    <a:ext uri="{9D8B030D-6E8A-4147-A177-3AD203B41FA5}">
                      <a16:colId xmlns:a16="http://schemas.microsoft.com/office/drawing/2014/main" val="2130039097"/>
                    </a:ext>
                  </a:extLst>
                </a:gridCol>
              </a:tblGrid>
              <a:tr h="370840">
                <a:tc>
                  <a:txBody>
                    <a:bodyPr/>
                    <a:lstStyle/>
                    <a:p>
                      <a:r>
                        <a:rPr lang="en-US" dirty="0">
                          <a:latin typeface="Roboto Condensed Light" panose="02000000000000000000" pitchFamily="2" charset="0"/>
                        </a:rPr>
                        <a:t>Enablers</a:t>
                      </a:r>
                      <a:endParaRPr lang="en-CA" dirty="0">
                        <a:latin typeface="Roboto Condensed Light" panose="02000000000000000000" pitchFamily="2" charset="0"/>
                      </a:endParaRPr>
                    </a:p>
                  </a:txBody>
                  <a:tcPr/>
                </a:tc>
                <a:tc>
                  <a:txBody>
                    <a:bodyPr/>
                    <a:lstStyle/>
                    <a:p>
                      <a:r>
                        <a:rPr lang="en-US" dirty="0">
                          <a:latin typeface="Roboto Condensed Light" panose="02000000000000000000" pitchFamily="2" charset="0"/>
                        </a:rPr>
                        <a:t>Blockers</a:t>
                      </a:r>
                      <a:endParaRPr lang="en-CA" dirty="0">
                        <a:latin typeface="Roboto Condensed Light" panose="02000000000000000000" pitchFamily="2" charset="0"/>
                      </a:endParaRPr>
                    </a:p>
                  </a:txBody>
                  <a:tcPr/>
                </a:tc>
                <a:tc>
                  <a:txBody>
                    <a:bodyPr/>
                    <a:lstStyle/>
                    <a:p>
                      <a:r>
                        <a:rPr lang="en-US" dirty="0">
                          <a:latin typeface="Roboto Condensed Light" panose="02000000000000000000" pitchFamily="2" charset="0"/>
                        </a:rPr>
                        <a:t>Mitigation</a:t>
                      </a:r>
                      <a:endParaRPr lang="en-CA" dirty="0">
                        <a:latin typeface="Roboto Condensed Light" panose="02000000000000000000" pitchFamily="2" charset="0"/>
                      </a:endParaRPr>
                    </a:p>
                  </a:txBody>
                  <a:tcPr/>
                </a:tc>
                <a:extLst>
                  <a:ext uri="{0D108BD9-81ED-4DB2-BD59-A6C34878D82A}">
                    <a16:rowId xmlns:a16="http://schemas.microsoft.com/office/drawing/2014/main" val="355895375"/>
                  </a:ext>
                </a:extLst>
              </a:tr>
              <a:tr h="370840">
                <a:tc>
                  <a:txBody>
                    <a:bodyPr/>
                    <a:lstStyle/>
                    <a:p>
                      <a:pPr marL="0" indent="0">
                        <a:buFont typeface="Arial" panose="020B0604020202020204" pitchFamily="34" charset="0"/>
                        <a:buNone/>
                      </a:pPr>
                      <a:r>
                        <a:rPr lang="en-US" sz="1600" i="0" dirty="0">
                          <a:solidFill>
                            <a:schemeClr val="bg2">
                              <a:lumMod val="50000"/>
                            </a:schemeClr>
                          </a:solidFill>
                          <a:latin typeface="Roboto Condensed Light" panose="02000000000000000000" pitchFamily="2" charset="0"/>
                        </a:rPr>
                        <a:t>High business engagement</a:t>
                      </a:r>
                      <a:r>
                        <a:rPr lang="en-US" sz="1600" i="0" baseline="0" dirty="0">
                          <a:solidFill>
                            <a:schemeClr val="bg2">
                              <a:lumMod val="50000"/>
                            </a:schemeClr>
                          </a:solidFill>
                          <a:latin typeface="Roboto Condensed Light" panose="02000000000000000000" pitchFamily="2" charset="0"/>
                        </a:rPr>
                        <a:t> and buy-in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baseline="0" dirty="0">
                          <a:solidFill>
                            <a:schemeClr val="bg2">
                              <a:lumMod val="50000"/>
                            </a:schemeClr>
                          </a:solidFill>
                          <a:latin typeface="Roboto Condensed Light" panose="02000000000000000000" pitchFamily="2" charset="0"/>
                        </a:rPr>
                        <a:t>Significant time is required to implement and train resources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baseline="0" dirty="0">
                          <a:solidFill>
                            <a:schemeClr val="bg2">
                              <a:lumMod val="50000"/>
                            </a:schemeClr>
                          </a:solidFill>
                          <a:latin typeface="Roboto Condensed Light" panose="02000000000000000000" pitchFamily="2" charset="0"/>
                        </a:rPr>
                        <a:t>Limit the scope for pilot project to allow time to learn</a:t>
                      </a:r>
                    </a:p>
                  </a:txBody>
                  <a:tcPr/>
                </a:tc>
                <a:extLst>
                  <a:ext uri="{0D108BD9-81ED-4DB2-BD59-A6C34878D82A}">
                    <a16:rowId xmlns:a16="http://schemas.microsoft.com/office/drawing/2014/main" val="1572894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baseline="0" dirty="0">
                          <a:solidFill>
                            <a:schemeClr val="bg2">
                              <a:lumMod val="50000"/>
                            </a:schemeClr>
                          </a:solidFill>
                          <a:latin typeface="Roboto Condensed Light" panose="02000000000000000000" pitchFamily="2" charset="0"/>
                        </a:rPr>
                        <a:t>Organizational acceptance for change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baseline="0" dirty="0">
                          <a:solidFill>
                            <a:schemeClr val="bg2">
                              <a:lumMod val="50000"/>
                            </a:schemeClr>
                          </a:solidFill>
                          <a:latin typeface="Roboto Condensed Light" panose="02000000000000000000" pitchFamily="2" charset="0"/>
                        </a:rPr>
                        <a:t>Geographically distributed resources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baseline="0" dirty="0">
                          <a:solidFill>
                            <a:schemeClr val="bg2">
                              <a:lumMod val="50000"/>
                            </a:schemeClr>
                          </a:solidFill>
                          <a:latin typeface="Roboto Condensed Light" panose="02000000000000000000" pitchFamily="2" charset="0"/>
                        </a:rPr>
                        <a:t>Temporarily collocate all resources and acquire virtual communication technology</a:t>
                      </a:r>
                    </a:p>
                  </a:txBody>
                  <a:tcPr/>
                </a:tc>
                <a:extLst>
                  <a:ext uri="{0D108BD9-81ED-4DB2-BD59-A6C34878D82A}">
                    <a16:rowId xmlns:a16="http://schemas.microsoft.com/office/drawing/2014/main" val="10218787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baseline="0" dirty="0">
                          <a:solidFill>
                            <a:schemeClr val="bg2">
                              <a:lumMod val="50000"/>
                            </a:schemeClr>
                          </a:solidFill>
                          <a:latin typeface="Roboto Condensed Light" panose="02000000000000000000" pitchFamily="2" charset="0"/>
                        </a:rPr>
                        <a:t>Existing tools can be customized for BRM</a:t>
                      </a:r>
                      <a:endParaRPr lang="en-US" sz="1600" i="0" dirty="0">
                        <a:solidFill>
                          <a:schemeClr val="bg2">
                            <a:lumMod val="50000"/>
                          </a:schemeClr>
                        </a:solidFill>
                        <a:latin typeface="Roboto Condensed Light"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baseline="0" dirty="0">
                          <a:solidFill>
                            <a:schemeClr val="bg2">
                              <a:lumMod val="50000"/>
                            </a:schemeClr>
                          </a:solidFill>
                          <a:latin typeface="Roboto Condensed Light" panose="02000000000000000000" pitchFamily="2" charset="0"/>
                        </a:rPr>
                        <a:t>Difficulty injecting customers in demos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baseline="0" dirty="0">
                          <a:solidFill>
                            <a:schemeClr val="bg2">
                              <a:lumMod val="50000"/>
                            </a:schemeClr>
                          </a:solidFill>
                          <a:latin typeface="Roboto Condensed Light" panose="02000000000000000000" pitchFamily="2" charset="0"/>
                        </a:rPr>
                        <a:t>Educate customer groups on the importance of attendance and what's in it for them</a:t>
                      </a:r>
                    </a:p>
                  </a:txBody>
                  <a:tcPr/>
                </a:tc>
                <a:extLst>
                  <a:ext uri="{0D108BD9-81ED-4DB2-BD59-A6C34878D82A}">
                    <a16:rowId xmlns:a16="http://schemas.microsoft.com/office/drawing/2014/main" val="4096610894"/>
                  </a:ext>
                </a:extLst>
              </a:tr>
            </a:tbl>
          </a:graphicData>
        </a:graphic>
      </p:graphicFrame>
      <p:sp>
        <p:nvSpPr>
          <p:cNvPr id="7" name="TextBox 6">
            <a:extLst>
              <a:ext uri="{FF2B5EF4-FFF2-40B4-BE49-F238E27FC236}">
                <a16:creationId xmlns:a16="http://schemas.microsoft.com/office/drawing/2014/main" id="{ED5561E8-AE0A-E1FE-0777-85CD9C359E28}"/>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51</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360567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yellow arrow&#10;&#10;Description automatically generated">
            <a:extLst>
              <a:ext uri="{FF2B5EF4-FFF2-40B4-BE49-F238E27FC236}">
                <a16:creationId xmlns:a16="http://schemas.microsoft.com/office/drawing/2014/main" id="{E27F30B4-71C9-BDDE-2FD5-4DF302F54560}"/>
              </a:ext>
            </a:extLst>
          </p:cNvPr>
          <p:cNvPicPr>
            <a:picLocks noChangeAspect="1"/>
          </p:cNvPicPr>
          <p:nvPr/>
        </p:nvPicPr>
        <p:blipFill rotWithShape="1">
          <a:blip r:embed="rId2" cstate="print">
            <a:alphaModFix amt="62000"/>
            <a:extLst>
              <a:ext uri="{28A0092B-C50C-407E-A947-70E740481C1C}">
                <a14:useLocalDpi xmlns:a14="http://schemas.microsoft.com/office/drawing/2010/main" val="0"/>
              </a:ext>
            </a:extLst>
          </a:blip>
          <a:srcRect/>
          <a:stretch/>
        </p:blipFill>
        <p:spPr>
          <a:xfrm>
            <a:off x="3295797" y="0"/>
            <a:ext cx="8888266" cy="6858000"/>
          </a:xfrm>
          <a:prstGeom prst="rect">
            <a:avLst/>
          </a:prstGeom>
        </p:spPr>
      </p:pic>
      <p:sp>
        <p:nvSpPr>
          <p:cNvPr id="2" name="Title 1">
            <a:extLst>
              <a:ext uri="{FF2B5EF4-FFF2-40B4-BE49-F238E27FC236}">
                <a16:creationId xmlns:a16="http://schemas.microsoft.com/office/drawing/2014/main" id="{E8270FB7-7D7E-43C3-8E01-9809D9E851E4}"/>
              </a:ext>
            </a:extLst>
          </p:cNvPr>
          <p:cNvSpPr>
            <a:spLocks noGrp="1"/>
          </p:cNvSpPr>
          <p:nvPr>
            <p:ph type="title"/>
          </p:nvPr>
        </p:nvSpPr>
        <p:spPr/>
        <p:txBody>
          <a:bodyPr/>
          <a:lstStyle/>
          <a:p>
            <a:r>
              <a:rPr lang="en-US" dirty="0"/>
              <a:t>Guiding principles</a:t>
            </a:r>
            <a:endParaRPr lang="en-CA" dirty="0"/>
          </a:p>
        </p:txBody>
      </p:sp>
      <p:sp>
        <p:nvSpPr>
          <p:cNvPr id="3" name="Text Placeholder 2">
            <a:extLst>
              <a:ext uri="{FF2B5EF4-FFF2-40B4-BE49-F238E27FC236}">
                <a16:creationId xmlns:a16="http://schemas.microsoft.com/office/drawing/2014/main" id="{28169F1E-48F7-4EF3-ACBB-0DE978050057}"/>
              </a:ext>
            </a:extLst>
          </p:cNvPr>
          <p:cNvSpPr>
            <a:spLocks noGrp="1"/>
          </p:cNvSpPr>
          <p:nvPr>
            <p:ph type="body" sz="quarter" idx="11"/>
          </p:nvPr>
        </p:nvSpPr>
        <p:spPr>
          <a:xfrm>
            <a:off x="3796101" y="1263947"/>
            <a:ext cx="7898038" cy="1689100"/>
          </a:xfrm>
        </p:spPr>
        <p:txBody>
          <a:bodyPr anchor="ctr"/>
          <a:lstStyle/>
          <a:p>
            <a:pPr marL="0" indent="0" algn="ctr">
              <a:buNone/>
            </a:pPr>
            <a:r>
              <a:rPr lang="en-US" sz="3200" dirty="0">
                <a:solidFill>
                  <a:schemeClr val="accent1"/>
                </a:solidFill>
              </a:rPr>
              <a:t>Guiding principles provide your teams with rules, goals, or themes to help frame and direct decisions.</a:t>
            </a:r>
            <a:endParaRPr lang="en-CA" sz="3200" dirty="0">
              <a:solidFill>
                <a:schemeClr val="accent1"/>
              </a:solidFill>
            </a:endParaRPr>
          </a:p>
        </p:txBody>
      </p:sp>
    </p:spTree>
    <p:extLst>
      <p:ext uri="{BB962C8B-B14F-4D97-AF65-F5344CB8AC3E}">
        <p14:creationId xmlns:p14="http://schemas.microsoft.com/office/powerpoint/2010/main" val="3404711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167474-DD19-4F10-B084-B81FE9E87D60}"/>
              </a:ext>
            </a:extLst>
          </p:cNvPr>
          <p:cNvPicPr>
            <a:picLocks noChangeAspect="1"/>
          </p:cNvPicPr>
          <p:nvPr/>
        </p:nvPicPr>
        <p:blipFill>
          <a:blip r:embed="rId2"/>
          <a:stretch>
            <a:fillRect/>
          </a:stretch>
        </p:blipFill>
        <p:spPr>
          <a:xfrm>
            <a:off x="7983431" y="0"/>
            <a:ext cx="1063292" cy="6869058"/>
          </a:xfrm>
          <a:prstGeom prst="rect">
            <a:avLst/>
          </a:prstGeom>
        </p:spPr>
      </p:pic>
      <p:sp>
        <p:nvSpPr>
          <p:cNvPr id="2" name="Title 1"/>
          <p:cNvSpPr>
            <a:spLocks noGrp="1"/>
          </p:cNvSpPr>
          <p:nvPr>
            <p:ph type="title"/>
          </p:nvPr>
        </p:nvSpPr>
        <p:spPr>
          <a:xfrm>
            <a:off x="350893" y="448168"/>
            <a:ext cx="8585356" cy="1130188"/>
          </a:xfrm>
        </p:spPr>
        <p:txBody>
          <a:bodyPr/>
          <a:lstStyle/>
          <a:p>
            <a:r>
              <a:rPr lang="en-CA" sz="3200" dirty="0"/>
              <a:t>Articulate how product management will support the strategic priorities of the business with a set of product management principles </a:t>
            </a:r>
          </a:p>
        </p:txBody>
      </p:sp>
      <p:sp>
        <p:nvSpPr>
          <p:cNvPr id="16" name="Rectangle 9"/>
          <p:cNvSpPr/>
          <p:nvPr/>
        </p:nvSpPr>
        <p:spPr>
          <a:xfrm>
            <a:off x="426144" y="2681504"/>
            <a:ext cx="5544580" cy="31089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latin typeface="Roboto Condensed Light" panose="020B0604020202020204" charset="0"/>
              <a:ea typeface="Roboto Condensed Light" panose="020B0604020202020204" charset="0"/>
            </a:endParaRPr>
          </a:p>
        </p:txBody>
      </p:sp>
      <p:sp>
        <p:nvSpPr>
          <p:cNvPr id="4" name="Oval 16"/>
          <p:cNvSpPr/>
          <p:nvPr/>
        </p:nvSpPr>
        <p:spPr>
          <a:xfrm>
            <a:off x="612074" y="3145947"/>
            <a:ext cx="475551" cy="417737"/>
          </a:xfrm>
          <a:prstGeom prst="ellipse">
            <a:avLst/>
          </a:prstGeom>
          <a:solidFill>
            <a:schemeClr val="accent1"/>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rgbClr val="FFFFFF"/>
                </a:solidFill>
                <a:latin typeface="Roboto Condensed Light" panose="020B0604020202020204" charset="0"/>
                <a:ea typeface="Roboto Condensed Light" panose="020B0604020202020204" charset="0"/>
              </a:rPr>
              <a:t>1</a:t>
            </a:r>
          </a:p>
        </p:txBody>
      </p:sp>
      <p:sp>
        <p:nvSpPr>
          <p:cNvPr id="7" name="TextBox 19"/>
          <p:cNvSpPr txBox="1"/>
          <p:nvPr/>
        </p:nvSpPr>
        <p:spPr>
          <a:xfrm>
            <a:off x="1087625" y="3050836"/>
            <a:ext cx="4736996" cy="646331"/>
          </a:xfrm>
          <a:prstGeom prst="rect">
            <a:avLst/>
          </a:prstGeom>
        </p:spPr>
        <p:txBody>
          <a:bodyPr wrap="square" rtlCol="0">
            <a:spAutoFit/>
          </a:bodyPr>
          <a:lstStyle/>
          <a:p>
            <a:r>
              <a:rPr lang="en-CA" sz="1800" dirty="0">
                <a:latin typeface="Roboto Condensed Light" panose="020B0604020202020204" charset="0"/>
                <a:ea typeface="Roboto Condensed Light" panose="020B0604020202020204" charset="0"/>
              </a:rPr>
              <a:t>Review your product strategy, organization’s goals, and the organization’s target state maturity level.</a:t>
            </a:r>
          </a:p>
        </p:txBody>
      </p:sp>
      <p:sp>
        <p:nvSpPr>
          <p:cNvPr id="5" name="Oval 17"/>
          <p:cNvSpPr/>
          <p:nvPr/>
        </p:nvSpPr>
        <p:spPr>
          <a:xfrm>
            <a:off x="612074" y="4710122"/>
            <a:ext cx="475551" cy="417737"/>
          </a:xfrm>
          <a:prstGeom prst="ellipse">
            <a:avLst/>
          </a:prstGeom>
          <a:solidFill>
            <a:schemeClr val="accent1"/>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rgbClr val="FFFFFF"/>
                </a:solidFill>
                <a:latin typeface="Roboto Condensed Light" panose="020B0604020202020204" charset="0"/>
                <a:ea typeface="Roboto Condensed Light" panose="020B0604020202020204" charset="0"/>
              </a:rPr>
              <a:t>3</a:t>
            </a:r>
          </a:p>
        </p:txBody>
      </p:sp>
      <p:sp>
        <p:nvSpPr>
          <p:cNvPr id="8" name="TextBox 20"/>
          <p:cNvSpPr txBox="1"/>
          <p:nvPr/>
        </p:nvSpPr>
        <p:spPr>
          <a:xfrm>
            <a:off x="1087625" y="4518654"/>
            <a:ext cx="4736996" cy="923330"/>
          </a:xfrm>
          <a:prstGeom prst="rect">
            <a:avLst/>
          </a:prstGeom>
        </p:spPr>
        <p:txBody>
          <a:bodyPr wrap="square" rtlCol="0">
            <a:spAutoFit/>
          </a:bodyPr>
          <a:lstStyle/>
          <a:p>
            <a:r>
              <a:rPr lang="en-CA" sz="1800" dirty="0">
                <a:latin typeface="Roboto Condensed Light" panose="020B0604020202020204" charset="0"/>
                <a:ea typeface="Roboto Condensed Light" panose="020B0604020202020204" charset="0"/>
              </a:rPr>
              <a:t>What are the goals and constraints that will help you achieve your target state? These are your product management guiding principles.</a:t>
            </a:r>
          </a:p>
        </p:txBody>
      </p:sp>
      <p:sp>
        <p:nvSpPr>
          <p:cNvPr id="11" name="TextBox 22"/>
          <p:cNvSpPr txBox="1"/>
          <p:nvPr/>
        </p:nvSpPr>
        <p:spPr>
          <a:xfrm>
            <a:off x="426144" y="2515989"/>
            <a:ext cx="5544580" cy="369332"/>
          </a:xfrm>
          <a:prstGeom prst="rect">
            <a:avLst/>
          </a:prstGeom>
          <a:solidFill>
            <a:schemeClr val="accent1"/>
          </a:solidFill>
        </p:spPr>
        <p:txBody>
          <a:bodyPr wrap="square" rtlCol="0">
            <a:spAutoFit/>
          </a:bodyPr>
          <a:lstStyle/>
          <a:p>
            <a:pPr algn="ctr">
              <a:spcBef>
                <a:spcPts val="600"/>
              </a:spcBef>
              <a:spcAft>
                <a:spcPts val="600"/>
              </a:spcAft>
            </a:pPr>
            <a:r>
              <a:rPr lang="en-CA" sz="1800" b="1" dirty="0">
                <a:solidFill>
                  <a:schemeClr val="bg1"/>
                </a:solidFill>
                <a:latin typeface="Roboto Condensed Light" panose="020B0604020202020204" charset="0"/>
                <a:ea typeface="Roboto Condensed Light" panose="020B0604020202020204" charset="0"/>
              </a:rPr>
              <a:t>How to determine your product management  principles: </a:t>
            </a:r>
          </a:p>
        </p:txBody>
      </p:sp>
      <p:pic>
        <p:nvPicPr>
          <p:cNvPr id="25" name="Picture 24">
            <a:extLst>
              <a:ext uri="{FF2B5EF4-FFF2-40B4-BE49-F238E27FC236}">
                <a16:creationId xmlns:a16="http://schemas.microsoft.com/office/drawing/2014/main" id="{1ECA7B44-C611-4C17-9663-4926021D39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1024" y="2190520"/>
            <a:ext cx="5396420" cy="3599977"/>
          </a:xfrm>
          <a:prstGeom prst="rect">
            <a:avLst/>
          </a:prstGeom>
        </p:spPr>
      </p:pic>
      <p:sp>
        <p:nvSpPr>
          <p:cNvPr id="17" name="Oval 17">
            <a:extLst>
              <a:ext uri="{FF2B5EF4-FFF2-40B4-BE49-F238E27FC236}">
                <a16:creationId xmlns:a16="http://schemas.microsoft.com/office/drawing/2014/main" id="{E6730848-F8A9-400D-9253-AA36D651794F}"/>
              </a:ext>
            </a:extLst>
          </p:cNvPr>
          <p:cNvSpPr/>
          <p:nvPr/>
        </p:nvSpPr>
        <p:spPr>
          <a:xfrm>
            <a:off x="612074" y="3949680"/>
            <a:ext cx="475551" cy="417737"/>
          </a:xfrm>
          <a:prstGeom prst="ellipse">
            <a:avLst/>
          </a:prstGeom>
          <a:solidFill>
            <a:schemeClr val="accent1"/>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rgbClr val="FFFFFF"/>
                </a:solidFill>
                <a:latin typeface="Roboto Condensed Light" panose="020B0604020202020204" charset="0"/>
                <a:ea typeface="Roboto Condensed Light" panose="020B0604020202020204" charset="0"/>
              </a:rPr>
              <a:t>2</a:t>
            </a:r>
          </a:p>
        </p:txBody>
      </p:sp>
      <p:sp>
        <p:nvSpPr>
          <p:cNvPr id="18" name="TextBox 19">
            <a:extLst>
              <a:ext uri="{FF2B5EF4-FFF2-40B4-BE49-F238E27FC236}">
                <a16:creationId xmlns:a16="http://schemas.microsoft.com/office/drawing/2014/main" id="{391A6315-E4B7-4D5D-8975-4F2D868C4BBF}"/>
              </a:ext>
            </a:extLst>
          </p:cNvPr>
          <p:cNvSpPr txBox="1"/>
          <p:nvPr/>
        </p:nvSpPr>
        <p:spPr>
          <a:xfrm>
            <a:off x="1087625" y="3968366"/>
            <a:ext cx="4736996" cy="369332"/>
          </a:xfrm>
          <a:prstGeom prst="rect">
            <a:avLst/>
          </a:prstGeom>
        </p:spPr>
        <p:txBody>
          <a:bodyPr wrap="square" rtlCol="0">
            <a:spAutoFit/>
          </a:bodyPr>
          <a:lstStyle/>
          <a:p>
            <a:r>
              <a:rPr lang="en-US" sz="1800" dirty="0">
                <a:latin typeface="Roboto Condensed Light" panose="020B0604020202020204" charset="0"/>
                <a:ea typeface="Roboto Condensed Light" panose="020B0604020202020204" charset="0"/>
              </a:rPr>
              <a:t>Describe your target state for product management. </a:t>
            </a:r>
            <a:endParaRPr lang="en-CA" sz="1800" dirty="0">
              <a:latin typeface="Roboto Condensed Light" panose="020B0604020202020204" charset="0"/>
              <a:ea typeface="Roboto Condensed Light" panose="020B0604020202020204" charset="0"/>
            </a:endParaRPr>
          </a:p>
        </p:txBody>
      </p:sp>
    </p:spTree>
    <p:extLst>
      <p:ext uri="{BB962C8B-B14F-4D97-AF65-F5344CB8AC3E}">
        <p14:creationId xmlns:p14="http://schemas.microsoft.com/office/powerpoint/2010/main" val="2810755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457863803"/>
              </p:ext>
            </p:extLst>
          </p:nvPr>
        </p:nvGraphicFramePr>
        <p:xfrm>
          <a:off x="9685337" y="-1"/>
          <a:ext cx="2508251" cy="6286790"/>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65905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371013">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Stakeholder and team expectations</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Understanding of organization culture</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Enterprise strategy and priorities </a:t>
                      </a:r>
                    </a:p>
                    <a:p>
                      <a:pPr marL="173038" indent="-173038">
                        <a:lnSpc>
                          <a:spcPts val="1600"/>
                        </a:lnSpc>
                        <a:spcBef>
                          <a:spcPts val="800"/>
                        </a:spcBef>
                        <a:buFont typeface="Arial" panose="020B0604020202020204" pitchFamily="34" charset="0"/>
                        <a:buChar char="•"/>
                        <a:tabLst/>
                      </a:pP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659054">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305280">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Guiding principles for product management</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Define a set of guiding principles for product management</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800" dirty="0"/>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4" y="2344936"/>
            <a:ext cx="8962017" cy="893754"/>
          </a:xfrm>
        </p:spPr>
        <p:txBody>
          <a:bodyPr/>
          <a:lstStyle/>
          <a:p>
            <a:pPr marL="0" indent="0">
              <a:buNone/>
            </a:pPr>
            <a:r>
              <a:rPr lang="en-US" dirty="0"/>
              <a:t>Create a statement describing your target state or destination postcard. Discuss the guiding principles of product management. Your guiding principles are constraints, goals, and checkpoints for product management.</a:t>
            </a:r>
          </a:p>
        </p:txBody>
      </p:sp>
      <p:graphicFrame>
        <p:nvGraphicFramePr>
          <p:cNvPr id="7" name="Table 3">
            <a:extLst>
              <a:ext uri="{FF2B5EF4-FFF2-40B4-BE49-F238E27FC236}">
                <a16:creationId xmlns:a16="http://schemas.microsoft.com/office/drawing/2014/main" id="{393F294B-30F6-469F-A0D0-57900AE237F8}"/>
              </a:ext>
            </a:extLst>
          </p:cNvPr>
          <p:cNvGraphicFramePr>
            <a:graphicFrameLocks noGrp="1"/>
          </p:cNvGraphicFramePr>
          <p:nvPr>
            <p:extLst>
              <p:ext uri="{D42A27DB-BD31-4B8C-83A1-F6EECF244321}">
                <p14:modId xmlns:p14="http://schemas.microsoft.com/office/powerpoint/2010/main" val="3224196321"/>
              </p:ext>
            </p:extLst>
          </p:nvPr>
        </p:nvGraphicFramePr>
        <p:xfrm>
          <a:off x="354106" y="3429000"/>
          <a:ext cx="8875619" cy="3076478"/>
        </p:xfrm>
        <a:graphic>
          <a:graphicData uri="http://schemas.openxmlformats.org/drawingml/2006/table">
            <a:tbl>
              <a:tblPr firstRow="1">
                <a:tableStyleId>{B301B821-A1FF-4177-AEE7-76D212191A09}</a:tableStyleId>
              </a:tblPr>
              <a:tblGrid>
                <a:gridCol w="3748775">
                  <a:extLst>
                    <a:ext uri="{9D8B030D-6E8A-4147-A177-3AD203B41FA5}">
                      <a16:colId xmlns:a16="http://schemas.microsoft.com/office/drawing/2014/main" val="20000"/>
                    </a:ext>
                  </a:extLst>
                </a:gridCol>
                <a:gridCol w="5126844">
                  <a:extLst>
                    <a:ext uri="{9D8B030D-6E8A-4147-A177-3AD203B41FA5}">
                      <a16:colId xmlns:a16="http://schemas.microsoft.com/office/drawing/2014/main" val="20002"/>
                    </a:ext>
                  </a:extLst>
                </a:gridCol>
              </a:tblGrid>
              <a:tr h="607598">
                <a:tc>
                  <a:txBody>
                    <a:bodyPr/>
                    <a:lstStyle/>
                    <a:p>
                      <a:pPr algn="ctr"/>
                      <a:r>
                        <a:rPr lang="en-CA" sz="1600" dirty="0">
                          <a:latin typeface="Roboto Condensed Light" panose="020B0604020202020204" charset="0"/>
                          <a:ea typeface="Roboto Condensed Light" panose="020B0604020202020204" charset="0"/>
                        </a:rPr>
                        <a:t>Principle</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CA" sz="1600" dirty="0">
                          <a:latin typeface="Roboto Condensed Light" panose="020B0604020202020204" charset="0"/>
                          <a:ea typeface="Roboto Condensed Light" panose="020B0604020202020204" charset="0"/>
                        </a:rPr>
                        <a:t>Rationale</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822960">
                <a:tc>
                  <a:txBody>
                    <a:bodyPr/>
                    <a:lstStyle/>
                    <a:p>
                      <a:pPr algn="l"/>
                      <a:r>
                        <a:rPr lang="en-US" sz="1600" i="0" kern="1200" baseline="0" dirty="0">
                          <a:solidFill>
                            <a:schemeClr val="tx1"/>
                          </a:solidFill>
                          <a:latin typeface="Roboto Condensed Light" panose="020B0604020202020204" charset="0"/>
                          <a:ea typeface="Roboto Condensed Light" panose="020B0604020202020204" charset="0"/>
                        </a:rPr>
                        <a:t>Prioritize opportunities to improve customer value and retention</a:t>
                      </a:r>
                      <a:endParaRPr lang="en-CA" sz="1600" i="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600" i="0" kern="1200" baseline="0" dirty="0">
                          <a:solidFill>
                            <a:schemeClr val="tx1"/>
                          </a:solidFill>
                          <a:latin typeface="Roboto Condensed Light" panose="020B0604020202020204" charset="0"/>
                          <a:ea typeface="Roboto Condensed Light" panose="020B0604020202020204" charset="0"/>
                        </a:rPr>
                        <a:t>The organization prioritizes customer needs and opportunities above all else.</a:t>
                      </a:r>
                      <a:endParaRPr lang="en-CA" sz="1600" i="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822960">
                <a:tc>
                  <a:txBody>
                    <a:bodyPr/>
                    <a:lstStyle/>
                    <a:p>
                      <a:pPr algn="l"/>
                      <a:endParaRPr lang="en-CA" sz="16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77628947"/>
                  </a:ext>
                </a:extLst>
              </a:tr>
              <a:tr h="822960">
                <a:tc>
                  <a:txBody>
                    <a:bodyPr/>
                    <a:lstStyle/>
                    <a:p>
                      <a:pPr algn="l"/>
                      <a:endParaRPr lang="en-CA" sz="16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171450" indent="-171450" algn="l" defTabSz="914400" rtl="0" eaLnBrk="1" latinLnBrk="0" hangingPunct="1">
                        <a:buFont typeface="Arial" panose="020B0604020202020204" pitchFamily="34" charset="0"/>
                        <a:buChar char="•"/>
                      </a:pPr>
                      <a:endParaRPr lang="en-CA" sz="16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96769688"/>
                  </a:ext>
                </a:extLst>
              </a:tr>
            </a:tbl>
          </a:graphicData>
        </a:graphic>
      </p:graphicFrame>
      <p:sp>
        <p:nvSpPr>
          <p:cNvPr id="6" name="TextBox 5">
            <a:extLst>
              <a:ext uri="{FF2B5EF4-FFF2-40B4-BE49-F238E27FC236}">
                <a16:creationId xmlns:a16="http://schemas.microsoft.com/office/drawing/2014/main" id="{F1860095-E1F6-1663-CC35-C5BD33E55E08}"/>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54</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106485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09C36-A227-4081-B1F5-D4CDEA24EC4C}"/>
              </a:ext>
            </a:extLst>
          </p:cNvPr>
          <p:cNvSpPr>
            <a:spLocks noGrp="1"/>
          </p:cNvSpPr>
          <p:nvPr>
            <p:ph type="body" sz="quarter" idx="10"/>
          </p:nvPr>
        </p:nvSpPr>
        <p:spPr/>
        <p:txBody>
          <a:bodyPr/>
          <a:lstStyle/>
          <a:p>
            <a:pPr lvl="0"/>
            <a:r>
              <a:rPr lang="en-US" dirty="0"/>
              <a:t>Connecting Product Management to </a:t>
            </a:r>
            <a:br>
              <a:rPr lang="en-US" dirty="0"/>
            </a:br>
            <a:r>
              <a:rPr lang="en-US" dirty="0"/>
              <a:t>Agile Practices</a:t>
            </a:r>
            <a:endParaRPr lang="en-CA" dirty="0"/>
          </a:p>
        </p:txBody>
      </p:sp>
      <p:graphicFrame>
        <p:nvGraphicFramePr>
          <p:cNvPr id="3" name="Diagram 2">
            <a:extLst>
              <a:ext uri="{FF2B5EF4-FFF2-40B4-BE49-F238E27FC236}">
                <a16:creationId xmlns:a16="http://schemas.microsoft.com/office/drawing/2014/main" id="{3F42F3FE-4852-4FCF-B23B-42401B9129FC}"/>
              </a:ext>
            </a:extLst>
          </p:cNvPr>
          <p:cNvGraphicFramePr/>
          <p:nvPr>
            <p:extLst>
              <p:ext uri="{D42A27DB-BD31-4B8C-83A1-F6EECF244321}">
                <p14:modId xmlns:p14="http://schemas.microsoft.com/office/powerpoint/2010/main" val="104780608"/>
              </p:ext>
            </p:extLst>
          </p:nvPr>
        </p:nvGraphicFramePr>
        <p:xfrm>
          <a:off x="6956076" y="537999"/>
          <a:ext cx="5237512" cy="5782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0856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0346-B465-4DA3-A6E1-499CC43FEA26}"/>
              </a:ext>
            </a:extLst>
          </p:cNvPr>
          <p:cNvSpPr>
            <a:spLocks noGrp="1"/>
          </p:cNvSpPr>
          <p:nvPr>
            <p:ph type="title"/>
          </p:nvPr>
        </p:nvSpPr>
        <p:spPr>
          <a:xfrm>
            <a:off x="354106" y="544769"/>
            <a:ext cx="5056793" cy="1754862"/>
          </a:xfrm>
        </p:spPr>
        <p:txBody>
          <a:bodyPr/>
          <a:lstStyle/>
          <a:p>
            <a:r>
              <a:rPr lang="en-US" sz="3600" dirty="0"/>
              <a:t>Introduction: Traditional solution delivery (Waterfall)</a:t>
            </a:r>
            <a:endParaRPr lang="en-CA" sz="3600" dirty="0"/>
          </a:p>
        </p:txBody>
      </p:sp>
      <p:sp>
        <p:nvSpPr>
          <p:cNvPr id="12" name="Content Placeholder 11">
            <a:extLst>
              <a:ext uri="{FF2B5EF4-FFF2-40B4-BE49-F238E27FC236}">
                <a16:creationId xmlns:a16="http://schemas.microsoft.com/office/drawing/2014/main" id="{6E1A8433-414E-4840-9D2B-2F5B0E565EC0}"/>
              </a:ext>
            </a:extLst>
          </p:cNvPr>
          <p:cNvSpPr>
            <a:spLocks noGrp="1"/>
          </p:cNvSpPr>
          <p:nvPr>
            <p:ph type="body" sz="quarter" idx="11"/>
          </p:nvPr>
        </p:nvSpPr>
        <p:spPr/>
        <p:txBody>
          <a:bodyPr/>
          <a:lstStyle/>
          <a:p>
            <a:pPr marL="0" indent="0">
              <a:buNone/>
            </a:pPr>
            <a:r>
              <a:rPr lang="en-US" dirty="0"/>
              <a:t> </a:t>
            </a:r>
            <a:endParaRPr lang="en-CA" dirty="0"/>
          </a:p>
        </p:txBody>
      </p:sp>
      <p:sp>
        <p:nvSpPr>
          <p:cNvPr id="3" name="Text Placeholder 2">
            <a:extLst>
              <a:ext uri="{FF2B5EF4-FFF2-40B4-BE49-F238E27FC236}">
                <a16:creationId xmlns:a16="http://schemas.microsoft.com/office/drawing/2014/main" id="{523E72B9-1956-7C87-0A31-B97A0E6AB60E}"/>
              </a:ext>
            </a:extLst>
          </p:cNvPr>
          <p:cNvSpPr>
            <a:spLocks noGrp="1"/>
          </p:cNvSpPr>
          <p:nvPr>
            <p:ph type="body" sz="quarter" idx="33"/>
          </p:nvPr>
        </p:nvSpPr>
        <p:spPr>
          <a:xfrm>
            <a:off x="354104" y="2621623"/>
            <a:ext cx="4554780" cy="3691607"/>
          </a:xfrm>
        </p:spPr>
        <p:txBody>
          <a:bodyPr/>
          <a:lstStyle/>
          <a:p>
            <a:r>
              <a:rPr lang="en-US" sz="2400" dirty="0"/>
              <a:t>Step are done sequentially.</a:t>
            </a:r>
          </a:p>
          <a:p>
            <a:r>
              <a:rPr lang="en-US" sz="2400" dirty="0"/>
              <a:t>The next step cannot start until the previous step is 100% complete.</a:t>
            </a:r>
          </a:p>
          <a:p>
            <a:r>
              <a:rPr lang="en-US" sz="2400" dirty="0"/>
              <a:t>It is very difficult to go backward.</a:t>
            </a:r>
          </a:p>
          <a:p>
            <a:r>
              <a:rPr lang="en-US" sz="2400" dirty="0"/>
              <a:t>This process feels like construction.</a:t>
            </a:r>
          </a:p>
          <a:p>
            <a:endParaRPr lang="en-US" sz="2400" dirty="0"/>
          </a:p>
        </p:txBody>
      </p:sp>
      <p:sp>
        <p:nvSpPr>
          <p:cNvPr id="32" name="Rectangle 31">
            <a:extLst>
              <a:ext uri="{FF2B5EF4-FFF2-40B4-BE49-F238E27FC236}">
                <a16:creationId xmlns:a16="http://schemas.microsoft.com/office/drawing/2014/main" id="{5D4A5BFB-ACE7-4A6B-ABFD-EBA7E582E4E2}"/>
              </a:ext>
            </a:extLst>
          </p:cNvPr>
          <p:cNvSpPr/>
          <p:nvPr/>
        </p:nvSpPr>
        <p:spPr>
          <a:xfrm>
            <a:off x="5292992" y="501732"/>
            <a:ext cx="6590805" cy="5854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16" name="Arrow: Bent-Up 15">
            <a:extLst>
              <a:ext uri="{FF2B5EF4-FFF2-40B4-BE49-F238E27FC236}">
                <a16:creationId xmlns:a16="http://schemas.microsoft.com/office/drawing/2014/main" id="{E5E9D3CD-6BCC-467E-800B-88745C1CAB61}"/>
              </a:ext>
            </a:extLst>
          </p:cNvPr>
          <p:cNvSpPr/>
          <p:nvPr/>
        </p:nvSpPr>
        <p:spPr>
          <a:xfrm rot="5400000">
            <a:off x="5926861" y="1566426"/>
            <a:ext cx="685730" cy="780679"/>
          </a:xfrm>
          <a:prstGeom prst="bentUpArrow">
            <a:avLst>
              <a:gd name="adj1" fmla="val 32840"/>
              <a:gd name="adj2" fmla="val 25000"/>
              <a:gd name="adj3" fmla="val 35780"/>
            </a:avLst>
          </a:prstGeom>
          <a:solidFill>
            <a:schemeClr val="accent4">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7" name="Freeform: Shape 16">
            <a:extLst>
              <a:ext uri="{FF2B5EF4-FFF2-40B4-BE49-F238E27FC236}">
                <a16:creationId xmlns:a16="http://schemas.microsoft.com/office/drawing/2014/main" id="{E7A2BCD5-0D15-4B2A-A317-6879FA53C03E}"/>
              </a:ext>
            </a:extLst>
          </p:cNvPr>
          <p:cNvSpPr/>
          <p:nvPr/>
        </p:nvSpPr>
        <p:spPr>
          <a:xfrm>
            <a:off x="5745185" y="806280"/>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61" tIns="119461" rIns="119461" bIns="119461" numCol="1" spcCol="1270" anchor="ctr" anchorCtr="0">
            <a:noAutofit/>
          </a:bodyPr>
          <a:lstStyle/>
          <a:p>
            <a:pPr marL="0" lvl="0" indent="0" algn="ctr" defTabSz="933450">
              <a:lnSpc>
                <a:spcPct val="90000"/>
              </a:lnSpc>
              <a:spcBef>
                <a:spcPct val="0"/>
              </a:spcBef>
              <a:spcAft>
                <a:spcPct val="35000"/>
              </a:spcAft>
              <a:buNone/>
            </a:pPr>
            <a:r>
              <a:rPr lang="en-CA" sz="2100" kern="1200" dirty="0">
                <a:latin typeface="Roboto Condensed Light" panose="02000000000000000000" pitchFamily="2" charset="0"/>
              </a:rPr>
              <a:t>Intake</a:t>
            </a:r>
          </a:p>
        </p:txBody>
      </p:sp>
      <p:sp>
        <p:nvSpPr>
          <p:cNvPr id="19" name="Arrow: Bent-Up 18">
            <a:extLst>
              <a:ext uri="{FF2B5EF4-FFF2-40B4-BE49-F238E27FC236}">
                <a16:creationId xmlns:a16="http://schemas.microsoft.com/office/drawing/2014/main" id="{FF36F5DF-203B-4EE0-A941-CA77DFE688BF}"/>
              </a:ext>
            </a:extLst>
          </p:cNvPr>
          <p:cNvSpPr/>
          <p:nvPr/>
        </p:nvSpPr>
        <p:spPr>
          <a:xfrm rot="5400000">
            <a:off x="6883954" y="2474098"/>
            <a:ext cx="685730" cy="780679"/>
          </a:xfrm>
          <a:prstGeom prst="bentUpArrow">
            <a:avLst>
              <a:gd name="adj1" fmla="val 32840"/>
              <a:gd name="adj2" fmla="val 25000"/>
              <a:gd name="adj3" fmla="val 35780"/>
            </a:avLst>
          </a:prstGeom>
          <a:solidFill>
            <a:schemeClr val="accent4">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0" name="Freeform: Shape 19">
            <a:extLst>
              <a:ext uri="{FF2B5EF4-FFF2-40B4-BE49-F238E27FC236}">
                <a16:creationId xmlns:a16="http://schemas.microsoft.com/office/drawing/2014/main" id="{6AEFB696-ACE5-408A-A737-41A2D16A4EEB}"/>
              </a:ext>
            </a:extLst>
          </p:cNvPr>
          <p:cNvSpPr/>
          <p:nvPr/>
        </p:nvSpPr>
        <p:spPr>
          <a:xfrm>
            <a:off x="6702277" y="1713952"/>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61" tIns="119461" rIns="119461" bIns="119461" numCol="1" spcCol="1270" anchor="ctr" anchorCtr="0">
            <a:noAutofit/>
          </a:bodyPr>
          <a:lstStyle/>
          <a:p>
            <a:pPr marL="0" lvl="0" indent="0" algn="ctr" defTabSz="933450">
              <a:lnSpc>
                <a:spcPct val="90000"/>
              </a:lnSpc>
              <a:spcBef>
                <a:spcPct val="0"/>
              </a:spcBef>
              <a:spcAft>
                <a:spcPct val="35000"/>
              </a:spcAft>
              <a:buNone/>
            </a:pPr>
            <a:r>
              <a:rPr lang="en-CA" sz="2100" kern="1200" dirty="0">
                <a:latin typeface="Roboto Condensed Light" panose="02000000000000000000" pitchFamily="2" charset="0"/>
              </a:rPr>
              <a:t>Analyze</a:t>
            </a:r>
          </a:p>
        </p:txBody>
      </p:sp>
      <p:sp>
        <p:nvSpPr>
          <p:cNvPr id="22" name="Arrow: Bent-Up 21">
            <a:extLst>
              <a:ext uri="{FF2B5EF4-FFF2-40B4-BE49-F238E27FC236}">
                <a16:creationId xmlns:a16="http://schemas.microsoft.com/office/drawing/2014/main" id="{850E4728-AC7E-4D81-8795-DFB71CF20F69}"/>
              </a:ext>
            </a:extLst>
          </p:cNvPr>
          <p:cNvSpPr/>
          <p:nvPr/>
        </p:nvSpPr>
        <p:spPr>
          <a:xfrm rot="5400000">
            <a:off x="7841046" y="3381770"/>
            <a:ext cx="685730" cy="780679"/>
          </a:xfrm>
          <a:prstGeom prst="bentUpArrow">
            <a:avLst>
              <a:gd name="adj1" fmla="val 32840"/>
              <a:gd name="adj2" fmla="val 25000"/>
              <a:gd name="adj3" fmla="val 35780"/>
            </a:avLst>
          </a:prstGeom>
          <a:solidFill>
            <a:schemeClr val="accent4">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3" name="Freeform: Shape 22">
            <a:extLst>
              <a:ext uri="{FF2B5EF4-FFF2-40B4-BE49-F238E27FC236}">
                <a16:creationId xmlns:a16="http://schemas.microsoft.com/office/drawing/2014/main" id="{A4F224CD-432C-40AC-AC86-0BBD227DB438}"/>
              </a:ext>
            </a:extLst>
          </p:cNvPr>
          <p:cNvSpPr/>
          <p:nvPr/>
        </p:nvSpPr>
        <p:spPr>
          <a:xfrm>
            <a:off x="7659370" y="2621624"/>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61" tIns="119461" rIns="119461" bIns="119461" numCol="1" spcCol="1270" anchor="ctr" anchorCtr="0">
            <a:noAutofit/>
          </a:bodyPr>
          <a:lstStyle/>
          <a:p>
            <a:pPr marL="0" lvl="0" indent="0" algn="ctr" defTabSz="933450">
              <a:lnSpc>
                <a:spcPct val="90000"/>
              </a:lnSpc>
              <a:spcBef>
                <a:spcPct val="0"/>
              </a:spcBef>
              <a:spcAft>
                <a:spcPct val="35000"/>
              </a:spcAft>
              <a:buNone/>
            </a:pPr>
            <a:r>
              <a:rPr lang="en-CA" sz="2100" kern="1200" dirty="0">
                <a:latin typeface="Roboto Condensed Light" panose="02000000000000000000" pitchFamily="2" charset="0"/>
              </a:rPr>
              <a:t>Design</a:t>
            </a:r>
          </a:p>
        </p:txBody>
      </p:sp>
      <p:sp>
        <p:nvSpPr>
          <p:cNvPr id="25" name="Arrow: Bent-Up 24">
            <a:extLst>
              <a:ext uri="{FF2B5EF4-FFF2-40B4-BE49-F238E27FC236}">
                <a16:creationId xmlns:a16="http://schemas.microsoft.com/office/drawing/2014/main" id="{A0392093-4438-4D01-905F-174518F0838A}"/>
              </a:ext>
            </a:extLst>
          </p:cNvPr>
          <p:cNvSpPr/>
          <p:nvPr/>
        </p:nvSpPr>
        <p:spPr>
          <a:xfrm rot="5400000">
            <a:off x="8798139" y="4289442"/>
            <a:ext cx="685730" cy="780679"/>
          </a:xfrm>
          <a:prstGeom prst="bentUpArrow">
            <a:avLst>
              <a:gd name="adj1" fmla="val 32840"/>
              <a:gd name="adj2" fmla="val 25000"/>
              <a:gd name="adj3" fmla="val 35780"/>
            </a:avLst>
          </a:prstGeom>
          <a:solidFill>
            <a:schemeClr val="accent4">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6" name="Freeform: Shape 25">
            <a:extLst>
              <a:ext uri="{FF2B5EF4-FFF2-40B4-BE49-F238E27FC236}">
                <a16:creationId xmlns:a16="http://schemas.microsoft.com/office/drawing/2014/main" id="{29E40E35-E105-451F-BAA7-88D48AB13F58}"/>
              </a:ext>
            </a:extLst>
          </p:cNvPr>
          <p:cNvSpPr/>
          <p:nvPr/>
        </p:nvSpPr>
        <p:spPr>
          <a:xfrm>
            <a:off x="8616462" y="3529296"/>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61" tIns="119461" rIns="119461" bIns="119461" numCol="1" spcCol="1270" anchor="ctr" anchorCtr="0">
            <a:noAutofit/>
          </a:bodyPr>
          <a:lstStyle/>
          <a:p>
            <a:pPr marL="0" lvl="0" indent="0" algn="ctr" defTabSz="933450">
              <a:lnSpc>
                <a:spcPct val="90000"/>
              </a:lnSpc>
              <a:spcBef>
                <a:spcPct val="0"/>
              </a:spcBef>
              <a:spcAft>
                <a:spcPct val="35000"/>
              </a:spcAft>
              <a:buNone/>
            </a:pPr>
            <a:r>
              <a:rPr lang="en-CA" sz="2100" kern="1200" dirty="0">
                <a:latin typeface="Roboto Condensed Light" panose="02000000000000000000" pitchFamily="2" charset="0"/>
              </a:rPr>
              <a:t>Build + Test</a:t>
            </a:r>
          </a:p>
        </p:txBody>
      </p:sp>
      <p:sp>
        <p:nvSpPr>
          <p:cNvPr id="28" name="Arrow: Bent-Up 27">
            <a:extLst>
              <a:ext uri="{FF2B5EF4-FFF2-40B4-BE49-F238E27FC236}">
                <a16:creationId xmlns:a16="http://schemas.microsoft.com/office/drawing/2014/main" id="{458C8461-6097-463F-8C9A-7A46703420AA}"/>
              </a:ext>
            </a:extLst>
          </p:cNvPr>
          <p:cNvSpPr/>
          <p:nvPr/>
        </p:nvSpPr>
        <p:spPr>
          <a:xfrm rot="5400000">
            <a:off x="9755231" y="5197114"/>
            <a:ext cx="685730" cy="780679"/>
          </a:xfrm>
          <a:prstGeom prst="bentUpArrow">
            <a:avLst>
              <a:gd name="adj1" fmla="val 32840"/>
              <a:gd name="adj2" fmla="val 25000"/>
              <a:gd name="adj3" fmla="val 35780"/>
            </a:avLst>
          </a:prstGeom>
          <a:solidFill>
            <a:schemeClr val="accent4">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9" name="Freeform: Shape 28">
            <a:extLst>
              <a:ext uri="{FF2B5EF4-FFF2-40B4-BE49-F238E27FC236}">
                <a16:creationId xmlns:a16="http://schemas.microsoft.com/office/drawing/2014/main" id="{51C29932-9E12-41A2-ABED-E8FFD2F3E05D}"/>
              </a:ext>
            </a:extLst>
          </p:cNvPr>
          <p:cNvSpPr/>
          <p:nvPr/>
        </p:nvSpPr>
        <p:spPr>
          <a:xfrm>
            <a:off x="9520106" y="4417978"/>
            <a:ext cx="1213354"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61" tIns="119461" rIns="119461" bIns="119461" numCol="1" spcCol="1270" anchor="ctr" anchorCtr="0">
            <a:noAutofit/>
          </a:bodyPr>
          <a:lstStyle/>
          <a:p>
            <a:pPr marL="0" lvl="0" indent="0" algn="ctr" defTabSz="933450">
              <a:lnSpc>
                <a:spcPct val="90000"/>
              </a:lnSpc>
              <a:spcBef>
                <a:spcPct val="0"/>
              </a:spcBef>
              <a:spcAft>
                <a:spcPct val="35000"/>
              </a:spcAft>
              <a:buNone/>
            </a:pPr>
            <a:r>
              <a:rPr lang="en-CA" sz="2100" kern="1200" dirty="0">
                <a:latin typeface="Roboto Condensed Light" panose="02000000000000000000" pitchFamily="2" charset="0"/>
              </a:rPr>
              <a:t>Deploy</a:t>
            </a:r>
          </a:p>
          <a:p>
            <a:pPr marL="0" lvl="0" indent="0" algn="ctr" defTabSz="933450">
              <a:lnSpc>
                <a:spcPct val="90000"/>
              </a:lnSpc>
              <a:spcBef>
                <a:spcPct val="0"/>
              </a:spcBef>
              <a:spcAft>
                <a:spcPct val="35000"/>
              </a:spcAft>
              <a:buNone/>
            </a:pPr>
            <a:r>
              <a:rPr lang="en-CA" sz="2100" dirty="0">
                <a:latin typeface="Roboto Condensed Light" panose="02000000000000000000" pitchFamily="2" charset="0"/>
              </a:rPr>
              <a:t>(Deliver)</a:t>
            </a:r>
            <a:endParaRPr lang="en-CA" sz="2100" kern="1200" dirty="0">
              <a:latin typeface="Roboto Condensed Light" panose="02000000000000000000" pitchFamily="2" charset="0"/>
            </a:endParaRPr>
          </a:p>
        </p:txBody>
      </p:sp>
      <p:sp>
        <p:nvSpPr>
          <p:cNvPr id="31" name="Freeform: Shape 30">
            <a:extLst>
              <a:ext uri="{FF2B5EF4-FFF2-40B4-BE49-F238E27FC236}">
                <a16:creationId xmlns:a16="http://schemas.microsoft.com/office/drawing/2014/main" id="{E40190C8-D912-43EC-B4A5-2DDA5C5DD655}"/>
              </a:ext>
            </a:extLst>
          </p:cNvPr>
          <p:cNvSpPr/>
          <p:nvPr/>
        </p:nvSpPr>
        <p:spPr>
          <a:xfrm>
            <a:off x="10530647" y="5344640"/>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61" tIns="119461" rIns="119461" bIns="119461" numCol="1" spcCol="1270" anchor="ctr" anchorCtr="0">
            <a:noAutofit/>
          </a:bodyPr>
          <a:lstStyle/>
          <a:p>
            <a:pPr marL="0" lvl="0" indent="0" algn="ctr" defTabSz="933450">
              <a:lnSpc>
                <a:spcPct val="90000"/>
              </a:lnSpc>
              <a:spcBef>
                <a:spcPct val="0"/>
              </a:spcBef>
              <a:spcAft>
                <a:spcPct val="35000"/>
              </a:spcAft>
              <a:buNone/>
            </a:pPr>
            <a:r>
              <a:rPr lang="en-CA" sz="2100" kern="1200" dirty="0">
                <a:latin typeface="Roboto Condensed Light" panose="02000000000000000000" pitchFamily="2" charset="0"/>
              </a:rPr>
              <a:t>Operate</a:t>
            </a:r>
          </a:p>
        </p:txBody>
      </p:sp>
    </p:spTree>
    <p:extLst>
      <p:ext uri="{BB962C8B-B14F-4D97-AF65-F5344CB8AC3E}">
        <p14:creationId xmlns:p14="http://schemas.microsoft.com/office/powerpoint/2010/main" val="36534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6" grpId="0" animBg="1"/>
      <p:bldP spid="29" grpId="0" animBg="1"/>
      <p:bldP spid="31"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3195" y="339933"/>
            <a:ext cx="11352620" cy="1130188"/>
          </a:xfrm>
        </p:spPr>
        <p:txBody>
          <a:bodyPr/>
          <a:lstStyle/>
          <a:p>
            <a:r>
              <a:rPr lang="en-US" dirty="0"/>
              <a:t>What did Royce really say about Waterfall? </a:t>
            </a:r>
          </a:p>
        </p:txBody>
      </p:sp>
      <p:sp>
        <p:nvSpPr>
          <p:cNvPr id="19" name="Text Placeholder 18">
            <a:extLst>
              <a:ext uri="{FF2B5EF4-FFF2-40B4-BE49-F238E27FC236}">
                <a16:creationId xmlns:a16="http://schemas.microsoft.com/office/drawing/2014/main" id="{245D17F0-C516-B7C4-D93B-80B2134C7EF0}"/>
              </a:ext>
            </a:extLst>
          </p:cNvPr>
          <p:cNvSpPr>
            <a:spLocks noGrp="1"/>
          </p:cNvSpPr>
          <p:nvPr>
            <p:ph type="body" sz="quarter" idx="11"/>
          </p:nvPr>
        </p:nvSpPr>
        <p:spPr>
          <a:xfrm>
            <a:off x="353195" y="891569"/>
            <a:ext cx="11352620" cy="367210"/>
          </a:xfrm>
        </p:spPr>
        <p:txBody>
          <a:bodyPr/>
          <a:lstStyle/>
          <a:p>
            <a:r>
              <a:rPr lang="en-US" dirty="0"/>
              <a:t>Agile isn’t as radical or new as you might think.</a:t>
            </a:r>
          </a:p>
        </p:txBody>
      </p:sp>
      <p:sp>
        <p:nvSpPr>
          <p:cNvPr id="23" name="Rectangle 22"/>
          <p:cNvSpPr/>
          <p:nvPr/>
        </p:nvSpPr>
        <p:spPr>
          <a:xfrm>
            <a:off x="3120561" y="4431837"/>
            <a:ext cx="3334800" cy="1323439"/>
          </a:xfrm>
          <a:prstGeom prst="rect">
            <a:avLst/>
          </a:prstGeom>
        </p:spPr>
        <p:txBody>
          <a:bodyPr wrap="square">
            <a:spAutoFit/>
          </a:bodyPr>
          <a:lstStyle/>
          <a:p>
            <a:pPr algn="ctr"/>
            <a:r>
              <a:rPr lang="en-US" sz="2000" b="1" dirty="0">
                <a:solidFill>
                  <a:schemeClr val="bg1">
                    <a:lumMod val="50000"/>
                  </a:schemeClr>
                </a:solidFill>
                <a:latin typeface="Montserrat Light" panose="00000400000000000000" pitchFamily="2" charset="0"/>
              </a:rPr>
              <a:t>“I believe in this concept, but the implementation described above is risky and invites failure.”</a:t>
            </a:r>
          </a:p>
        </p:txBody>
      </p:sp>
      <p:grpSp>
        <p:nvGrpSpPr>
          <p:cNvPr id="15" name="Group 14">
            <a:extLst>
              <a:ext uri="{FF2B5EF4-FFF2-40B4-BE49-F238E27FC236}">
                <a16:creationId xmlns:a16="http://schemas.microsoft.com/office/drawing/2014/main" id="{01C85CC9-3B64-49DC-A5FA-70B4CE7D0398}"/>
              </a:ext>
            </a:extLst>
          </p:cNvPr>
          <p:cNvGrpSpPr/>
          <p:nvPr/>
        </p:nvGrpSpPr>
        <p:grpSpPr>
          <a:xfrm>
            <a:off x="6588904" y="1426456"/>
            <a:ext cx="5222820" cy="4652612"/>
            <a:chOff x="4937965" y="1507038"/>
            <a:chExt cx="5367976" cy="4700619"/>
          </a:xfrm>
        </p:grpSpPr>
        <p:sp>
          <p:nvSpPr>
            <p:cNvPr id="4" name="Rectangle 3"/>
            <p:cNvSpPr/>
            <p:nvPr/>
          </p:nvSpPr>
          <p:spPr>
            <a:xfrm>
              <a:off x="4937965" y="1507038"/>
              <a:ext cx="5332477" cy="47006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a typeface="Roboto Condensed Light" panose="02000000000000000000" pitchFamily="2" charset="0"/>
              </a:endParaRPr>
            </a:p>
          </p:txBody>
        </p:sp>
        <p:sp>
          <p:nvSpPr>
            <p:cNvPr id="29" name="Rectangle 28"/>
            <p:cNvSpPr/>
            <p:nvPr/>
          </p:nvSpPr>
          <p:spPr>
            <a:xfrm>
              <a:off x="4980714" y="1507038"/>
              <a:ext cx="5325227" cy="590809"/>
            </a:xfrm>
            <a:prstGeom prst="rect">
              <a:avLst/>
            </a:prstGeom>
          </p:spPr>
          <p:txBody>
            <a:bodyPr wrap="none">
              <a:spAutoFit/>
            </a:bodyPr>
            <a:lstStyle/>
            <a:p>
              <a:r>
                <a:rPr lang="en-US" sz="3200" b="1" dirty="0">
                  <a:solidFill>
                    <a:schemeClr val="bg1">
                      <a:lumMod val="50000"/>
                    </a:schemeClr>
                  </a:solidFill>
                  <a:latin typeface="Roboto Condensed Light" panose="02000000000000000000" pitchFamily="2" charset="0"/>
                  <a:ea typeface="Roboto Condensed Light" panose="02000000000000000000" pitchFamily="2" charset="0"/>
                </a:rPr>
                <a:t>Royce’s 5 principles for success</a:t>
              </a:r>
            </a:p>
          </p:txBody>
        </p:sp>
      </p:grpSp>
      <p:sp>
        <p:nvSpPr>
          <p:cNvPr id="3" name="TextBox 2"/>
          <p:cNvSpPr txBox="1"/>
          <p:nvPr/>
        </p:nvSpPr>
        <p:spPr>
          <a:xfrm>
            <a:off x="7195930" y="6100397"/>
            <a:ext cx="4551197" cy="261610"/>
          </a:xfrm>
          <a:prstGeom prst="rect">
            <a:avLst/>
          </a:prstGeom>
        </p:spPr>
        <p:txBody>
          <a:bodyPr wrap="square" rtlCol="0">
            <a:spAutoFit/>
          </a:bodyPr>
          <a:lstStyle/>
          <a:p>
            <a:r>
              <a:rPr lang="en-US" sz="1100" b="1" dirty="0">
                <a:latin typeface="Roboto Condensed Light" panose="02000000000000000000" pitchFamily="2" charset="0"/>
              </a:rPr>
              <a:t>Source:</a:t>
            </a:r>
            <a:r>
              <a:rPr lang="en-US" sz="1100" dirty="0">
                <a:latin typeface="Roboto Condensed Light" panose="02000000000000000000" pitchFamily="2" charset="0"/>
              </a:rPr>
              <a:t>  Royce, “Managing the Development of Large Software Systems,” 1970.</a:t>
            </a:r>
          </a:p>
        </p:txBody>
      </p:sp>
      <p:grpSp>
        <p:nvGrpSpPr>
          <p:cNvPr id="18" name="Group 17">
            <a:extLst>
              <a:ext uri="{FF2B5EF4-FFF2-40B4-BE49-F238E27FC236}">
                <a16:creationId xmlns:a16="http://schemas.microsoft.com/office/drawing/2014/main" id="{8E268716-C834-4CE0-9D33-EE2DC326C278}"/>
              </a:ext>
            </a:extLst>
          </p:cNvPr>
          <p:cNvGrpSpPr/>
          <p:nvPr/>
        </p:nvGrpSpPr>
        <p:grpSpPr>
          <a:xfrm>
            <a:off x="3272461" y="1865052"/>
            <a:ext cx="3084207" cy="2023021"/>
            <a:chOff x="3175697" y="2237320"/>
            <a:chExt cx="3084207" cy="2023021"/>
          </a:xfrm>
        </p:grpSpPr>
        <p:sp>
          <p:nvSpPr>
            <p:cNvPr id="34" name="Rectangle 33"/>
            <p:cNvSpPr/>
            <p:nvPr/>
          </p:nvSpPr>
          <p:spPr>
            <a:xfrm>
              <a:off x="3175697" y="2736341"/>
              <a:ext cx="3084207" cy="15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
          <p:nvSpPr>
            <p:cNvPr id="40" name="Text Placeholder 3"/>
            <p:cNvSpPr txBox="1">
              <a:spLocks/>
            </p:cNvSpPr>
            <p:nvPr/>
          </p:nvSpPr>
          <p:spPr>
            <a:xfrm>
              <a:off x="3298021" y="3001935"/>
              <a:ext cx="2857785" cy="1163395"/>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spcBef>
                  <a:spcPct val="20000"/>
                </a:spcBef>
                <a:defRPr/>
              </a:pPr>
              <a:r>
                <a:rPr lang="en-US" sz="1800" b="1" dirty="0">
                  <a:solidFill>
                    <a:schemeClr val="bg1"/>
                  </a:solidFill>
                  <a:latin typeface="Roboto Condensed Light" panose="02000000000000000000" pitchFamily="2" charset="0"/>
                </a:rPr>
                <a:t>Dr. Winston W. Royce first introduced the Waterfall process back in 1970. </a:t>
              </a:r>
            </a:p>
            <a:p>
              <a:pPr lvl="0">
                <a:spcBef>
                  <a:spcPct val="20000"/>
                </a:spcBef>
                <a:defRPr/>
              </a:pPr>
              <a:r>
                <a:rPr lang="en-US" sz="1800" b="1" dirty="0">
                  <a:solidFill>
                    <a:schemeClr val="bg1"/>
                  </a:solidFill>
                  <a:latin typeface="Roboto Condensed Light" panose="02000000000000000000" pitchFamily="2" charset="0"/>
                </a:rPr>
                <a:t>However, he noted:</a:t>
              </a:r>
            </a:p>
          </p:txBody>
        </p:sp>
        <p:grpSp>
          <p:nvGrpSpPr>
            <p:cNvPr id="5" name="Group 4">
              <a:extLst>
                <a:ext uri="{FF2B5EF4-FFF2-40B4-BE49-F238E27FC236}">
                  <a16:creationId xmlns:a16="http://schemas.microsoft.com/office/drawing/2014/main" id="{3BD2A43D-E6D5-44E7-A0EC-5B47FA5C751C}"/>
                </a:ext>
              </a:extLst>
            </p:cNvPr>
            <p:cNvGrpSpPr/>
            <p:nvPr/>
          </p:nvGrpSpPr>
          <p:grpSpPr>
            <a:xfrm>
              <a:off x="4300574" y="2237320"/>
              <a:ext cx="775588" cy="776236"/>
              <a:chOff x="1735721" y="2354229"/>
              <a:chExt cx="775588" cy="776236"/>
            </a:xfrm>
          </p:grpSpPr>
          <p:sp>
            <p:nvSpPr>
              <p:cNvPr id="37" name="Oval 36"/>
              <p:cNvSpPr>
                <a:spLocks noChangeAspect="1"/>
              </p:cNvSpPr>
              <p:nvPr/>
            </p:nvSpPr>
            <p:spPr>
              <a:xfrm>
                <a:off x="1735721" y="2354229"/>
                <a:ext cx="775588" cy="77623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1" dirty="0">
                  <a:solidFill>
                    <a:schemeClr val="bg1"/>
                  </a:solidFill>
                  <a:latin typeface="Roboto Condensed Light" panose="02000000000000000000" pitchFamily="2" charset="0"/>
                </a:endParaRPr>
              </a:p>
            </p:txBody>
          </p:sp>
          <p:pic>
            <p:nvPicPr>
              <p:cNvPr id="22" name="Picture 2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52455" y="2535623"/>
                <a:ext cx="334797" cy="474296"/>
              </a:xfrm>
              <a:prstGeom prst="rect">
                <a:avLst/>
              </a:prstGeom>
            </p:spPr>
          </p:pic>
        </p:grpSp>
      </p:grpSp>
      <p:grpSp>
        <p:nvGrpSpPr>
          <p:cNvPr id="16" name="Group 15">
            <a:extLst>
              <a:ext uri="{FF2B5EF4-FFF2-40B4-BE49-F238E27FC236}">
                <a16:creationId xmlns:a16="http://schemas.microsoft.com/office/drawing/2014/main" id="{84F969D9-7213-442C-A7CC-4C1334916B01}"/>
              </a:ext>
            </a:extLst>
          </p:cNvPr>
          <p:cNvGrpSpPr/>
          <p:nvPr/>
        </p:nvGrpSpPr>
        <p:grpSpPr>
          <a:xfrm>
            <a:off x="6754321" y="2021896"/>
            <a:ext cx="4702726" cy="3821643"/>
            <a:chOff x="5128656" y="2155182"/>
            <a:chExt cx="4702726" cy="3821643"/>
          </a:xfrm>
        </p:grpSpPr>
        <p:sp>
          <p:nvSpPr>
            <p:cNvPr id="27" name="Text Placeholder 3"/>
            <p:cNvSpPr txBox="1">
              <a:spLocks/>
            </p:cNvSpPr>
            <p:nvPr/>
          </p:nvSpPr>
          <p:spPr>
            <a:xfrm>
              <a:off x="9246285" y="4348914"/>
              <a:ext cx="585097"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400">
                <a:spcBef>
                  <a:spcPct val="20000"/>
                </a:spcBef>
                <a:defRPr/>
              </a:pPr>
              <a:r>
                <a:rPr lang="en-US" sz="4800" dirty="0">
                  <a:solidFill>
                    <a:schemeClr val="accent1"/>
                  </a:solidFill>
                  <a:latin typeface="Roboto Condensed Light" panose="02000000000000000000" pitchFamily="2" charset="0"/>
                  <a:ea typeface="Roboto Condensed Light" panose="02000000000000000000" pitchFamily="2" charset="0"/>
                </a:rPr>
                <a:t>04</a:t>
              </a:r>
            </a:p>
          </p:txBody>
        </p:sp>
        <p:sp>
          <p:nvSpPr>
            <p:cNvPr id="28" name="Text Placeholder 3"/>
            <p:cNvSpPr txBox="1">
              <a:spLocks/>
            </p:cNvSpPr>
            <p:nvPr/>
          </p:nvSpPr>
          <p:spPr>
            <a:xfrm>
              <a:off x="5149834" y="5229426"/>
              <a:ext cx="585097" cy="738664"/>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400">
                <a:spcBef>
                  <a:spcPct val="20000"/>
                </a:spcBef>
                <a:defRPr/>
              </a:pPr>
              <a:r>
                <a:rPr lang="en-US" sz="4800" dirty="0">
                  <a:solidFill>
                    <a:schemeClr val="accent2"/>
                  </a:solidFill>
                  <a:latin typeface="Roboto Condensed Light" panose="02000000000000000000" pitchFamily="2" charset="0"/>
                  <a:ea typeface="Roboto Condensed Light" panose="02000000000000000000" pitchFamily="2" charset="0"/>
                </a:rPr>
                <a:t>05</a:t>
              </a:r>
            </a:p>
          </p:txBody>
        </p:sp>
        <p:grpSp>
          <p:nvGrpSpPr>
            <p:cNvPr id="10" name="Group 9">
              <a:extLst>
                <a:ext uri="{FF2B5EF4-FFF2-40B4-BE49-F238E27FC236}">
                  <a16:creationId xmlns:a16="http://schemas.microsoft.com/office/drawing/2014/main" id="{B99E47A6-4F7E-49DD-8877-5D8A89D0E093}"/>
                </a:ext>
              </a:extLst>
            </p:cNvPr>
            <p:cNvGrpSpPr/>
            <p:nvPr/>
          </p:nvGrpSpPr>
          <p:grpSpPr>
            <a:xfrm>
              <a:off x="5128657" y="2155182"/>
              <a:ext cx="3998909" cy="738664"/>
              <a:chOff x="5128657" y="2155182"/>
              <a:chExt cx="3998909" cy="738664"/>
            </a:xfrm>
          </p:grpSpPr>
          <p:sp>
            <p:nvSpPr>
              <p:cNvPr id="24" name="Text Placeholder 3"/>
              <p:cNvSpPr txBox="1">
                <a:spLocks/>
              </p:cNvSpPr>
              <p:nvPr/>
            </p:nvSpPr>
            <p:spPr>
              <a:xfrm>
                <a:off x="5128657" y="2155182"/>
                <a:ext cx="585097"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400">
                  <a:spcBef>
                    <a:spcPct val="20000"/>
                  </a:spcBef>
                  <a:defRPr/>
                </a:pPr>
                <a:r>
                  <a:rPr lang="en-US" sz="4800" dirty="0">
                    <a:solidFill>
                      <a:schemeClr val="accent1"/>
                    </a:solidFill>
                    <a:latin typeface="Roboto Condensed Light" panose="02000000000000000000" pitchFamily="2" charset="0"/>
                    <a:ea typeface="Roboto Condensed Light" panose="02000000000000000000" pitchFamily="2" charset="0"/>
                  </a:rPr>
                  <a:t>01</a:t>
                </a:r>
              </a:p>
            </p:txBody>
          </p:sp>
          <p:sp>
            <p:nvSpPr>
              <p:cNvPr id="7" name="Rectangle 6">
                <a:extLst>
                  <a:ext uri="{FF2B5EF4-FFF2-40B4-BE49-F238E27FC236}">
                    <a16:creationId xmlns:a16="http://schemas.microsoft.com/office/drawing/2014/main" id="{2F53613A-94C5-4845-AB98-4C4943DCE352}"/>
                  </a:ext>
                </a:extLst>
              </p:cNvPr>
              <p:cNvSpPr/>
              <p:nvPr/>
            </p:nvSpPr>
            <p:spPr>
              <a:xfrm>
                <a:off x="5875293" y="2309645"/>
                <a:ext cx="3252273" cy="400110"/>
              </a:xfrm>
              <a:prstGeom prst="rect">
                <a:avLst/>
              </a:prstGeom>
            </p:spPr>
            <p:txBody>
              <a:bodyPr wrap="square">
                <a:spAutoFit/>
              </a:bodyPr>
              <a:lstStyle/>
              <a:p>
                <a:r>
                  <a:rPr lang="en-US" sz="2000" dirty="0">
                    <a:solidFill>
                      <a:schemeClr val="bg1">
                        <a:lumMod val="50000"/>
                      </a:schemeClr>
                    </a:solidFill>
                    <a:latin typeface="Roboto Condensed Light" panose="02000000000000000000" pitchFamily="2" charset="0"/>
                    <a:ea typeface="Roboto Condensed Light" panose="02000000000000000000" pitchFamily="2" charset="0"/>
                  </a:rPr>
                  <a:t>Complete program design first.</a:t>
                </a:r>
              </a:p>
            </p:txBody>
          </p:sp>
        </p:grpSp>
        <p:grpSp>
          <p:nvGrpSpPr>
            <p:cNvPr id="9" name="Group 8">
              <a:extLst>
                <a:ext uri="{FF2B5EF4-FFF2-40B4-BE49-F238E27FC236}">
                  <a16:creationId xmlns:a16="http://schemas.microsoft.com/office/drawing/2014/main" id="{9BF982F1-F660-485E-ADF1-331355F9D2DF}"/>
                </a:ext>
              </a:extLst>
            </p:cNvPr>
            <p:cNvGrpSpPr/>
            <p:nvPr/>
          </p:nvGrpSpPr>
          <p:grpSpPr>
            <a:xfrm>
              <a:off x="6500886" y="2767098"/>
              <a:ext cx="3330496" cy="738664"/>
              <a:chOff x="6500886" y="2767098"/>
              <a:chExt cx="3330496" cy="738664"/>
            </a:xfrm>
          </p:grpSpPr>
          <p:sp>
            <p:nvSpPr>
              <p:cNvPr id="25" name="Text Placeholder 3"/>
              <p:cNvSpPr txBox="1">
                <a:spLocks/>
              </p:cNvSpPr>
              <p:nvPr/>
            </p:nvSpPr>
            <p:spPr>
              <a:xfrm>
                <a:off x="9246285" y="2767098"/>
                <a:ext cx="585097"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400">
                  <a:spcBef>
                    <a:spcPct val="20000"/>
                  </a:spcBef>
                  <a:defRPr/>
                </a:pPr>
                <a:r>
                  <a:rPr lang="en-US" sz="4800" dirty="0">
                    <a:solidFill>
                      <a:schemeClr val="accent2"/>
                    </a:solidFill>
                    <a:latin typeface="Roboto Condensed Light" panose="02000000000000000000" pitchFamily="2" charset="0"/>
                    <a:ea typeface="Roboto Condensed Light" panose="02000000000000000000" pitchFamily="2" charset="0"/>
                  </a:rPr>
                  <a:t>02</a:t>
                </a:r>
              </a:p>
            </p:txBody>
          </p:sp>
          <p:sp>
            <p:nvSpPr>
              <p:cNvPr id="8" name="Rectangle 7">
                <a:extLst>
                  <a:ext uri="{FF2B5EF4-FFF2-40B4-BE49-F238E27FC236}">
                    <a16:creationId xmlns:a16="http://schemas.microsoft.com/office/drawing/2014/main" id="{102B4C96-39CE-41F9-90EC-5136F95C9153}"/>
                  </a:ext>
                </a:extLst>
              </p:cNvPr>
              <p:cNvSpPr/>
              <p:nvPr/>
            </p:nvSpPr>
            <p:spPr>
              <a:xfrm>
                <a:off x="6500886" y="2795113"/>
                <a:ext cx="2632377" cy="707886"/>
              </a:xfrm>
              <a:prstGeom prst="rect">
                <a:avLst/>
              </a:prstGeom>
            </p:spPr>
            <p:txBody>
              <a:bodyPr wrap="square">
                <a:spAutoFit/>
              </a:bodyPr>
              <a:lstStyle/>
              <a:p>
                <a:pPr algn="r"/>
                <a:r>
                  <a:rPr lang="en-US" sz="2000" dirty="0">
                    <a:solidFill>
                      <a:schemeClr val="bg1">
                        <a:lumMod val="50000"/>
                      </a:schemeClr>
                    </a:solidFill>
                    <a:latin typeface="Roboto Condensed Light" panose="02000000000000000000" pitchFamily="2" charset="0"/>
                    <a:ea typeface="Roboto Condensed Light" panose="02000000000000000000" pitchFamily="2" charset="0"/>
                  </a:rPr>
                  <a:t>Keep documentation current and complete.</a:t>
                </a:r>
              </a:p>
            </p:txBody>
          </p:sp>
        </p:grpSp>
        <p:grpSp>
          <p:nvGrpSpPr>
            <p:cNvPr id="12" name="Group 11">
              <a:extLst>
                <a:ext uri="{FF2B5EF4-FFF2-40B4-BE49-F238E27FC236}">
                  <a16:creationId xmlns:a16="http://schemas.microsoft.com/office/drawing/2014/main" id="{3F2672D6-3A31-4A0F-8988-0EA88A46C4A6}"/>
                </a:ext>
              </a:extLst>
            </p:cNvPr>
            <p:cNvGrpSpPr/>
            <p:nvPr/>
          </p:nvGrpSpPr>
          <p:grpSpPr>
            <a:xfrm>
              <a:off x="5128656" y="3630643"/>
              <a:ext cx="3482755" cy="738664"/>
              <a:chOff x="5128656" y="3630643"/>
              <a:chExt cx="3482755" cy="738664"/>
            </a:xfrm>
          </p:grpSpPr>
          <p:sp>
            <p:nvSpPr>
              <p:cNvPr id="26" name="Text Placeholder 3"/>
              <p:cNvSpPr txBox="1">
                <a:spLocks/>
              </p:cNvSpPr>
              <p:nvPr/>
            </p:nvSpPr>
            <p:spPr>
              <a:xfrm>
                <a:off x="5128656" y="3630643"/>
                <a:ext cx="585097"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400">
                  <a:spcBef>
                    <a:spcPct val="20000"/>
                  </a:spcBef>
                  <a:defRPr/>
                </a:pPr>
                <a:r>
                  <a:rPr lang="en-US" sz="4800" dirty="0">
                    <a:solidFill>
                      <a:schemeClr val="accent3"/>
                    </a:solidFill>
                    <a:latin typeface="Roboto Condensed Light" panose="02000000000000000000" pitchFamily="2" charset="0"/>
                    <a:ea typeface="Roboto Condensed Light" panose="02000000000000000000" pitchFamily="2" charset="0"/>
                  </a:rPr>
                  <a:t>03</a:t>
                </a:r>
              </a:p>
            </p:txBody>
          </p:sp>
          <p:sp>
            <p:nvSpPr>
              <p:cNvPr id="11" name="Rectangle 10">
                <a:extLst>
                  <a:ext uri="{FF2B5EF4-FFF2-40B4-BE49-F238E27FC236}">
                    <a16:creationId xmlns:a16="http://schemas.microsoft.com/office/drawing/2014/main" id="{A5A82271-3EA9-47D7-9C01-88B80409BA57}"/>
                  </a:ext>
                </a:extLst>
              </p:cNvPr>
              <p:cNvSpPr/>
              <p:nvPr/>
            </p:nvSpPr>
            <p:spPr>
              <a:xfrm>
                <a:off x="5838343" y="3647488"/>
                <a:ext cx="2773068" cy="707886"/>
              </a:xfrm>
              <a:prstGeom prst="rect">
                <a:avLst/>
              </a:prstGeom>
            </p:spPr>
            <p:txBody>
              <a:bodyPr wrap="square">
                <a:spAutoFit/>
              </a:bodyPr>
              <a:lstStyle/>
              <a:p>
                <a:r>
                  <a:rPr lang="en-US" sz="2000" dirty="0">
                    <a:solidFill>
                      <a:schemeClr val="bg1">
                        <a:lumMod val="50000"/>
                      </a:schemeClr>
                    </a:solidFill>
                    <a:latin typeface="Roboto Condensed Light" panose="02000000000000000000" pitchFamily="2" charset="0"/>
                    <a:ea typeface="Roboto Condensed Light" panose="02000000000000000000" pitchFamily="2" charset="0"/>
                  </a:rPr>
                  <a:t>Iterate within each phase, repeatedly.</a:t>
                </a:r>
              </a:p>
            </p:txBody>
          </p:sp>
        </p:grpSp>
        <p:sp>
          <p:nvSpPr>
            <p:cNvPr id="13" name="Rectangle 12">
              <a:extLst>
                <a:ext uri="{FF2B5EF4-FFF2-40B4-BE49-F238E27FC236}">
                  <a16:creationId xmlns:a16="http://schemas.microsoft.com/office/drawing/2014/main" id="{37D8A11E-8BD2-475C-93CF-D6BA9AB178F0}"/>
                </a:ext>
              </a:extLst>
            </p:cNvPr>
            <p:cNvSpPr/>
            <p:nvPr/>
          </p:nvSpPr>
          <p:spPr>
            <a:xfrm>
              <a:off x="6354498" y="4428101"/>
              <a:ext cx="2773068" cy="707886"/>
            </a:xfrm>
            <a:prstGeom prst="rect">
              <a:avLst/>
            </a:prstGeom>
          </p:spPr>
          <p:txBody>
            <a:bodyPr wrap="square">
              <a:spAutoFit/>
            </a:bodyPr>
            <a:lstStyle/>
            <a:p>
              <a:pPr algn="r"/>
              <a:r>
                <a:rPr lang="en-US" sz="2000" dirty="0">
                  <a:solidFill>
                    <a:schemeClr val="bg1">
                      <a:lumMod val="50000"/>
                    </a:schemeClr>
                  </a:solidFill>
                  <a:latin typeface="Roboto Condensed Light" panose="02000000000000000000" pitchFamily="2" charset="0"/>
                  <a:ea typeface="Roboto Condensed Light" panose="02000000000000000000" pitchFamily="2" charset="0"/>
                </a:rPr>
                <a:t>Plan, control, and monitor testing throughout.</a:t>
              </a:r>
            </a:p>
          </p:txBody>
        </p:sp>
        <p:sp>
          <p:nvSpPr>
            <p:cNvPr id="14" name="Rectangle 13">
              <a:extLst>
                <a:ext uri="{FF2B5EF4-FFF2-40B4-BE49-F238E27FC236}">
                  <a16:creationId xmlns:a16="http://schemas.microsoft.com/office/drawing/2014/main" id="{DB370DE2-9910-4C64-B4B0-A8C215DE0125}"/>
                </a:ext>
              </a:extLst>
            </p:cNvPr>
            <p:cNvSpPr/>
            <p:nvPr/>
          </p:nvSpPr>
          <p:spPr>
            <a:xfrm>
              <a:off x="5875293" y="5268939"/>
              <a:ext cx="3252273" cy="707886"/>
            </a:xfrm>
            <a:prstGeom prst="rect">
              <a:avLst/>
            </a:prstGeom>
          </p:spPr>
          <p:txBody>
            <a:bodyPr wrap="square">
              <a:spAutoFit/>
            </a:bodyPr>
            <a:lstStyle/>
            <a:p>
              <a:r>
                <a:rPr lang="en-US" sz="2000" dirty="0">
                  <a:solidFill>
                    <a:schemeClr val="bg1">
                      <a:lumMod val="50000"/>
                    </a:schemeClr>
                  </a:solidFill>
                  <a:latin typeface="Roboto Condensed Light" panose="02000000000000000000" pitchFamily="2" charset="0"/>
                  <a:ea typeface="Roboto Condensed Light" panose="02000000000000000000" pitchFamily="2" charset="0"/>
                </a:rPr>
                <a:t>Involve the customer formally, in depth, and continually.</a:t>
              </a:r>
            </a:p>
          </p:txBody>
        </p:sp>
      </p:grpSp>
      <p:pic>
        <p:nvPicPr>
          <p:cNvPr id="36" name="Picture 35" descr="Graphical user interface, icon&#10;&#10;Description automatically generated">
            <a:extLst>
              <a:ext uri="{FF2B5EF4-FFF2-40B4-BE49-F238E27FC236}">
                <a16:creationId xmlns:a16="http://schemas.microsoft.com/office/drawing/2014/main" id="{6CE9013B-DF4D-4FD3-8EE4-49A9278A35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35" y="1426455"/>
            <a:ext cx="2925894" cy="5431543"/>
          </a:xfrm>
          <a:prstGeom prst="rect">
            <a:avLst/>
          </a:prstGeom>
        </p:spPr>
      </p:pic>
      <p:sp>
        <p:nvSpPr>
          <p:cNvPr id="6" name="Isosceles Triangle 5">
            <a:extLst>
              <a:ext uri="{FF2B5EF4-FFF2-40B4-BE49-F238E27FC236}">
                <a16:creationId xmlns:a16="http://schemas.microsoft.com/office/drawing/2014/main" id="{370BADD4-FB76-38CE-8A41-6BD6B20FABAA}"/>
              </a:ext>
            </a:extLst>
          </p:cNvPr>
          <p:cNvSpPr/>
          <p:nvPr/>
        </p:nvSpPr>
        <p:spPr>
          <a:xfrm rot="5400000">
            <a:off x="6284033" y="3359736"/>
            <a:ext cx="381000" cy="23572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00000000000000000" pitchFamily="2" charset="0"/>
            </a:endParaRPr>
          </a:p>
        </p:txBody>
      </p:sp>
    </p:spTree>
    <p:extLst>
      <p:ext uri="{BB962C8B-B14F-4D97-AF65-F5344CB8AC3E}">
        <p14:creationId xmlns:p14="http://schemas.microsoft.com/office/powerpoint/2010/main" val="105457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C8612B0-B8F1-45B1-9234-C2ABEAF95EAD}"/>
              </a:ext>
            </a:extLst>
          </p:cNvPr>
          <p:cNvGrpSpPr/>
          <p:nvPr/>
        </p:nvGrpSpPr>
        <p:grpSpPr>
          <a:xfrm>
            <a:off x="560370" y="1656675"/>
            <a:ext cx="4499661" cy="4099161"/>
            <a:chOff x="5292992" y="501732"/>
            <a:chExt cx="6590805" cy="5854535"/>
          </a:xfrm>
        </p:grpSpPr>
        <p:sp>
          <p:nvSpPr>
            <p:cNvPr id="48" name="Rectangle 47">
              <a:extLst>
                <a:ext uri="{FF2B5EF4-FFF2-40B4-BE49-F238E27FC236}">
                  <a16:creationId xmlns:a16="http://schemas.microsoft.com/office/drawing/2014/main" id="{F82C635E-9B1A-47C4-81B9-16C77194A213}"/>
                </a:ext>
              </a:extLst>
            </p:cNvPr>
            <p:cNvSpPr/>
            <p:nvPr/>
          </p:nvSpPr>
          <p:spPr>
            <a:xfrm>
              <a:off x="5292992" y="501732"/>
              <a:ext cx="6590805" cy="5854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200" dirty="0">
                <a:solidFill>
                  <a:srgbClr val="FFFFFF"/>
                </a:solidFill>
                <a:latin typeface="Roboto Condensed Light" panose="02000000000000000000" pitchFamily="2" charset="0"/>
              </a:endParaRPr>
            </a:p>
          </p:txBody>
        </p:sp>
        <p:sp>
          <p:nvSpPr>
            <p:cNvPr id="50" name="Arrow: Bent-Up 49">
              <a:extLst>
                <a:ext uri="{FF2B5EF4-FFF2-40B4-BE49-F238E27FC236}">
                  <a16:creationId xmlns:a16="http://schemas.microsoft.com/office/drawing/2014/main" id="{2DF5A99B-2213-4129-A9A4-6CE18810ACBC}"/>
                </a:ext>
              </a:extLst>
            </p:cNvPr>
            <p:cNvSpPr/>
            <p:nvPr/>
          </p:nvSpPr>
          <p:spPr>
            <a:xfrm rot="5400000">
              <a:off x="5926861" y="1566426"/>
              <a:ext cx="685730" cy="780679"/>
            </a:xfrm>
            <a:prstGeom prst="bentUpArrow">
              <a:avLst>
                <a:gd name="adj1" fmla="val 32840"/>
                <a:gd name="adj2" fmla="val 25000"/>
                <a:gd name="adj3" fmla="val 35780"/>
              </a:avLst>
            </a:prstGeom>
            <a:solidFill>
              <a:schemeClr val="bg2">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51" name="Freeform: Shape 50">
              <a:extLst>
                <a:ext uri="{FF2B5EF4-FFF2-40B4-BE49-F238E27FC236}">
                  <a16:creationId xmlns:a16="http://schemas.microsoft.com/office/drawing/2014/main" id="{AD85F8A4-CB59-4122-87E1-C7341F1C1269}"/>
                </a:ext>
              </a:extLst>
            </p:cNvPr>
            <p:cNvSpPr/>
            <p:nvPr/>
          </p:nvSpPr>
          <p:spPr>
            <a:xfrm>
              <a:off x="5745185" y="806280"/>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45" tIns="119445" rIns="119445" bIns="119445" numCol="1" spcCol="1270" anchor="ctr" anchorCtr="0">
              <a:noAutofit/>
            </a:bodyPr>
            <a:lstStyle/>
            <a:p>
              <a:pPr algn="ctr" defTabSz="933357">
                <a:lnSpc>
                  <a:spcPct val="90000"/>
                </a:lnSpc>
                <a:spcBef>
                  <a:spcPct val="0"/>
                </a:spcBef>
                <a:spcAft>
                  <a:spcPct val="35000"/>
                </a:spcAft>
              </a:pPr>
              <a:r>
                <a:rPr lang="en-CA" sz="1200" dirty="0">
                  <a:solidFill>
                    <a:srgbClr val="FFFFFF"/>
                  </a:solidFill>
                  <a:latin typeface="Roboto Condensed Light" panose="02000000000000000000" pitchFamily="2" charset="0"/>
                </a:rPr>
                <a:t>Intake</a:t>
              </a:r>
            </a:p>
          </p:txBody>
        </p:sp>
        <p:sp>
          <p:nvSpPr>
            <p:cNvPr id="52" name="Arrow: Bent-Up 51">
              <a:extLst>
                <a:ext uri="{FF2B5EF4-FFF2-40B4-BE49-F238E27FC236}">
                  <a16:creationId xmlns:a16="http://schemas.microsoft.com/office/drawing/2014/main" id="{554073BF-E28E-4617-BA19-3A1F2A5B82B3}"/>
                </a:ext>
              </a:extLst>
            </p:cNvPr>
            <p:cNvSpPr/>
            <p:nvPr/>
          </p:nvSpPr>
          <p:spPr>
            <a:xfrm rot="5400000">
              <a:off x="6883954" y="2474098"/>
              <a:ext cx="685730" cy="780679"/>
            </a:xfrm>
            <a:prstGeom prst="bentUpArrow">
              <a:avLst>
                <a:gd name="adj1" fmla="val 32840"/>
                <a:gd name="adj2" fmla="val 25000"/>
                <a:gd name="adj3" fmla="val 35780"/>
              </a:avLst>
            </a:prstGeom>
            <a:solidFill>
              <a:schemeClr val="bg2">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53" name="Freeform: Shape 52">
              <a:extLst>
                <a:ext uri="{FF2B5EF4-FFF2-40B4-BE49-F238E27FC236}">
                  <a16:creationId xmlns:a16="http://schemas.microsoft.com/office/drawing/2014/main" id="{358D59F0-0860-4414-AF8A-21BAAD084381}"/>
                </a:ext>
              </a:extLst>
            </p:cNvPr>
            <p:cNvSpPr/>
            <p:nvPr/>
          </p:nvSpPr>
          <p:spPr>
            <a:xfrm>
              <a:off x="6702277" y="1713952"/>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45" tIns="119445" rIns="119445" bIns="119445" numCol="1" spcCol="1270" anchor="ctr" anchorCtr="0">
              <a:noAutofit/>
            </a:bodyPr>
            <a:lstStyle/>
            <a:p>
              <a:pPr algn="ctr" defTabSz="933357">
                <a:lnSpc>
                  <a:spcPct val="90000"/>
                </a:lnSpc>
                <a:spcBef>
                  <a:spcPct val="0"/>
                </a:spcBef>
                <a:spcAft>
                  <a:spcPct val="35000"/>
                </a:spcAft>
              </a:pPr>
              <a:r>
                <a:rPr lang="en-CA" sz="1200" dirty="0">
                  <a:solidFill>
                    <a:srgbClr val="FFFFFF"/>
                  </a:solidFill>
                  <a:latin typeface="Roboto Condensed Light" panose="02000000000000000000" pitchFamily="2" charset="0"/>
                </a:rPr>
                <a:t>Analyze</a:t>
              </a:r>
            </a:p>
          </p:txBody>
        </p:sp>
        <p:sp>
          <p:nvSpPr>
            <p:cNvPr id="54" name="Arrow: Bent-Up 53">
              <a:extLst>
                <a:ext uri="{FF2B5EF4-FFF2-40B4-BE49-F238E27FC236}">
                  <a16:creationId xmlns:a16="http://schemas.microsoft.com/office/drawing/2014/main" id="{3D428C26-03C0-4F87-8C27-F9F707F71B60}"/>
                </a:ext>
              </a:extLst>
            </p:cNvPr>
            <p:cNvSpPr/>
            <p:nvPr/>
          </p:nvSpPr>
          <p:spPr>
            <a:xfrm rot="5400000">
              <a:off x="7841046" y="3381770"/>
              <a:ext cx="685730" cy="780679"/>
            </a:xfrm>
            <a:prstGeom prst="bentUpArrow">
              <a:avLst>
                <a:gd name="adj1" fmla="val 32840"/>
                <a:gd name="adj2" fmla="val 25000"/>
                <a:gd name="adj3" fmla="val 35780"/>
              </a:avLst>
            </a:prstGeom>
            <a:solidFill>
              <a:schemeClr val="bg2">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56" name="Freeform: Shape 55">
              <a:extLst>
                <a:ext uri="{FF2B5EF4-FFF2-40B4-BE49-F238E27FC236}">
                  <a16:creationId xmlns:a16="http://schemas.microsoft.com/office/drawing/2014/main" id="{03CC287B-B802-4E66-AC55-73BFD94F77A1}"/>
                </a:ext>
              </a:extLst>
            </p:cNvPr>
            <p:cNvSpPr/>
            <p:nvPr/>
          </p:nvSpPr>
          <p:spPr>
            <a:xfrm>
              <a:off x="7659370" y="2621624"/>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45" tIns="119445" rIns="119445" bIns="119445" numCol="1" spcCol="1270" anchor="ctr" anchorCtr="0">
              <a:noAutofit/>
            </a:bodyPr>
            <a:lstStyle/>
            <a:p>
              <a:pPr algn="ctr" defTabSz="933357">
                <a:lnSpc>
                  <a:spcPct val="90000"/>
                </a:lnSpc>
                <a:spcBef>
                  <a:spcPct val="0"/>
                </a:spcBef>
                <a:spcAft>
                  <a:spcPct val="35000"/>
                </a:spcAft>
              </a:pPr>
              <a:r>
                <a:rPr lang="en-CA" sz="1200" dirty="0">
                  <a:solidFill>
                    <a:srgbClr val="FFFFFF"/>
                  </a:solidFill>
                  <a:latin typeface="Roboto Condensed Light" panose="02000000000000000000" pitchFamily="2" charset="0"/>
                </a:rPr>
                <a:t>Design</a:t>
              </a:r>
            </a:p>
          </p:txBody>
        </p:sp>
        <p:sp>
          <p:nvSpPr>
            <p:cNvPr id="58" name="Arrow: Bent-Up 57">
              <a:extLst>
                <a:ext uri="{FF2B5EF4-FFF2-40B4-BE49-F238E27FC236}">
                  <a16:creationId xmlns:a16="http://schemas.microsoft.com/office/drawing/2014/main" id="{7974E3C1-0893-49AD-BCA2-F9130D794EE7}"/>
                </a:ext>
              </a:extLst>
            </p:cNvPr>
            <p:cNvSpPr/>
            <p:nvPr/>
          </p:nvSpPr>
          <p:spPr>
            <a:xfrm rot="5400000">
              <a:off x="8798139" y="4289442"/>
              <a:ext cx="685730" cy="780679"/>
            </a:xfrm>
            <a:prstGeom prst="bentUpArrow">
              <a:avLst>
                <a:gd name="adj1" fmla="val 32840"/>
                <a:gd name="adj2" fmla="val 25000"/>
                <a:gd name="adj3" fmla="val 35780"/>
              </a:avLst>
            </a:prstGeom>
            <a:solidFill>
              <a:schemeClr val="bg2">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2" name="Freeform: Shape 61">
              <a:extLst>
                <a:ext uri="{FF2B5EF4-FFF2-40B4-BE49-F238E27FC236}">
                  <a16:creationId xmlns:a16="http://schemas.microsoft.com/office/drawing/2014/main" id="{EFCA4D51-E8DD-4E3E-9D9C-9C16367A588A}"/>
                </a:ext>
              </a:extLst>
            </p:cNvPr>
            <p:cNvSpPr/>
            <p:nvPr/>
          </p:nvSpPr>
          <p:spPr>
            <a:xfrm>
              <a:off x="8616462" y="3529296"/>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45" tIns="119445" rIns="119445" bIns="119445" numCol="1" spcCol="1270" anchor="ctr" anchorCtr="0">
              <a:noAutofit/>
            </a:bodyPr>
            <a:lstStyle/>
            <a:p>
              <a:pPr algn="ctr" defTabSz="933357">
                <a:lnSpc>
                  <a:spcPct val="90000"/>
                </a:lnSpc>
                <a:spcBef>
                  <a:spcPct val="0"/>
                </a:spcBef>
                <a:spcAft>
                  <a:spcPct val="35000"/>
                </a:spcAft>
              </a:pPr>
              <a:r>
                <a:rPr lang="en-CA" sz="1200" dirty="0">
                  <a:solidFill>
                    <a:srgbClr val="FFFFFF"/>
                  </a:solidFill>
                  <a:latin typeface="Roboto Condensed Light" panose="02000000000000000000" pitchFamily="2" charset="0"/>
                </a:rPr>
                <a:t>Build + Test</a:t>
              </a:r>
            </a:p>
          </p:txBody>
        </p:sp>
        <p:sp>
          <p:nvSpPr>
            <p:cNvPr id="63" name="Arrow: Bent-Up 62">
              <a:extLst>
                <a:ext uri="{FF2B5EF4-FFF2-40B4-BE49-F238E27FC236}">
                  <a16:creationId xmlns:a16="http://schemas.microsoft.com/office/drawing/2014/main" id="{4D50067A-A27B-4797-8C0B-37A94F7F99A4}"/>
                </a:ext>
              </a:extLst>
            </p:cNvPr>
            <p:cNvSpPr/>
            <p:nvPr/>
          </p:nvSpPr>
          <p:spPr>
            <a:xfrm rot="5400000">
              <a:off x="9755231" y="5197114"/>
              <a:ext cx="685730" cy="780679"/>
            </a:xfrm>
            <a:prstGeom prst="bentUpArrow">
              <a:avLst>
                <a:gd name="adj1" fmla="val 32840"/>
                <a:gd name="adj2" fmla="val 25000"/>
                <a:gd name="adj3" fmla="val 35780"/>
              </a:avLst>
            </a:prstGeom>
            <a:solidFill>
              <a:schemeClr val="bg2">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4" name="Freeform: Shape 63">
              <a:extLst>
                <a:ext uri="{FF2B5EF4-FFF2-40B4-BE49-F238E27FC236}">
                  <a16:creationId xmlns:a16="http://schemas.microsoft.com/office/drawing/2014/main" id="{1E0DF63C-534D-462C-BAC6-717C41D1D799}"/>
                </a:ext>
              </a:extLst>
            </p:cNvPr>
            <p:cNvSpPr/>
            <p:nvPr/>
          </p:nvSpPr>
          <p:spPr>
            <a:xfrm>
              <a:off x="9520106" y="4417979"/>
              <a:ext cx="1175148" cy="808018"/>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45" tIns="119445" rIns="119445" bIns="119445" numCol="1" spcCol="1270" anchor="ctr" anchorCtr="0">
              <a:noAutofit/>
            </a:bodyPr>
            <a:lstStyle/>
            <a:p>
              <a:pPr algn="ctr" defTabSz="933357">
                <a:lnSpc>
                  <a:spcPct val="90000"/>
                </a:lnSpc>
                <a:spcBef>
                  <a:spcPct val="0"/>
                </a:spcBef>
                <a:spcAft>
                  <a:spcPct val="35000"/>
                </a:spcAft>
              </a:pPr>
              <a:r>
                <a:rPr lang="en-CA" sz="1200" dirty="0">
                  <a:solidFill>
                    <a:srgbClr val="FFFFFF"/>
                  </a:solidFill>
                  <a:latin typeface="Roboto Condensed Light" panose="02000000000000000000" pitchFamily="2" charset="0"/>
                </a:rPr>
                <a:t>Deploy (Deliver)</a:t>
              </a:r>
            </a:p>
          </p:txBody>
        </p:sp>
        <p:sp>
          <p:nvSpPr>
            <p:cNvPr id="65" name="Freeform: Shape 64">
              <a:extLst>
                <a:ext uri="{FF2B5EF4-FFF2-40B4-BE49-F238E27FC236}">
                  <a16:creationId xmlns:a16="http://schemas.microsoft.com/office/drawing/2014/main" id="{C304B7DF-EE4D-4A64-953E-1CF557CE84EB}"/>
                </a:ext>
              </a:extLst>
            </p:cNvPr>
            <p:cNvSpPr/>
            <p:nvPr/>
          </p:nvSpPr>
          <p:spPr>
            <a:xfrm>
              <a:off x="10530647" y="5344640"/>
              <a:ext cx="1154366" cy="808019"/>
            </a:xfrm>
            <a:custGeom>
              <a:avLst/>
              <a:gdLst>
                <a:gd name="connsiteX0" fmla="*/ 0 w 1154366"/>
                <a:gd name="connsiteY0" fmla="*/ 134697 h 808019"/>
                <a:gd name="connsiteX1" fmla="*/ 134697 w 1154366"/>
                <a:gd name="connsiteY1" fmla="*/ 0 h 808019"/>
                <a:gd name="connsiteX2" fmla="*/ 1019669 w 1154366"/>
                <a:gd name="connsiteY2" fmla="*/ 0 h 808019"/>
                <a:gd name="connsiteX3" fmla="*/ 1154366 w 1154366"/>
                <a:gd name="connsiteY3" fmla="*/ 134697 h 808019"/>
                <a:gd name="connsiteX4" fmla="*/ 1154366 w 1154366"/>
                <a:gd name="connsiteY4" fmla="*/ 673322 h 808019"/>
                <a:gd name="connsiteX5" fmla="*/ 1019669 w 1154366"/>
                <a:gd name="connsiteY5" fmla="*/ 808019 h 808019"/>
                <a:gd name="connsiteX6" fmla="*/ 134697 w 1154366"/>
                <a:gd name="connsiteY6" fmla="*/ 808019 h 808019"/>
                <a:gd name="connsiteX7" fmla="*/ 0 w 1154366"/>
                <a:gd name="connsiteY7" fmla="*/ 673322 h 808019"/>
                <a:gd name="connsiteX8" fmla="*/ 0 w 1154366"/>
                <a:gd name="connsiteY8" fmla="*/ 134697 h 8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366" h="808019">
                  <a:moveTo>
                    <a:pt x="0" y="134697"/>
                  </a:moveTo>
                  <a:cubicBezTo>
                    <a:pt x="0" y="60306"/>
                    <a:pt x="60306" y="0"/>
                    <a:pt x="134697" y="0"/>
                  </a:cubicBezTo>
                  <a:lnTo>
                    <a:pt x="1019669" y="0"/>
                  </a:lnTo>
                  <a:cubicBezTo>
                    <a:pt x="1094060" y="0"/>
                    <a:pt x="1154366" y="60306"/>
                    <a:pt x="1154366" y="134697"/>
                  </a:cubicBezTo>
                  <a:lnTo>
                    <a:pt x="1154366" y="673322"/>
                  </a:lnTo>
                  <a:cubicBezTo>
                    <a:pt x="1154366" y="747713"/>
                    <a:pt x="1094060" y="808019"/>
                    <a:pt x="1019669" y="808019"/>
                  </a:cubicBezTo>
                  <a:lnTo>
                    <a:pt x="134697" y="808019"/>
                  </a:lnTo>
                  <a:cubicBezTo>
                    <a:pt x="60306" y="808019"/>
                    <a:pt x="0" y="747713"/>
                    <a:pt x="0" y="673322"/>
                  </a:cubicBezTo>
                  <a:lnTo>
                    <a:pt x="0" y="1346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445" tIns="119445" rIns="119445" bIns="119445" numCol="1" spcCol="1270" anchor="ctr" anchorCtr="0">
              <a:noAutofit/>
            </a:bodyPr>
            <a:lstStyle/>
            <a:p>
              <a:pPr algn="ctr" defTabSz="933357">
                <a:lnSpc>
                  <a:spcPct val="90000"/>
                </a:lnSpc>
                <a:spcBef>
                  <a:spcPct val="0"/>
                </a:spcBef>
                <a:spcAft>
                  <a:spcPct val="35000"/>
                </a:spcAft>
              </a:pPr>
              <a:r>
                <a:rPr lang="en-CA" sz="1200" dirty="0">
                  <a:solidFill>
                    <a:srgbClr val="FFFFFF"/>
                  </a:solidFill>
                  <a:latin typeface="Roboto Condensed Light" panose="02000000000000000000" pitchFamily="2" charset="0"/>
                </a:rPr>
                <a:t>Operate</a:t>
              </a:r>
            </a:p>
          </p:txBody>
        </p:sp>
      </p:grpSp>
      <p:sp>
        <p:nvSpPr>
          <p:cNvPr id="4" name="Title 3">
            <a:extLst>
              <a:ext uri="{FF2B5EF4-FFF2-40B4-BE49-F238E27FC236}">
                <a16:creationId xmlns:a16="http://schemas.microsoft.com/office/drawing/2014/main" id="{1F957BE2-7441-4852-B30E-949895FAE7A4}"/>
              </a:ext>
            </a:extLst>
          </p:cNvPr>
          <p:cNvSpPr>
            <a:spLocks noGrp="1"/>
          </p:cNvSpPr>
          <p:nvPr>
            <p:ph type="title"/>
          </p:nvPr>
        </p:nvSpPr>
        <p:spPr/>
        <p:txBody>
          <a:bodyPr/>
          <a:lstStyle/>
          <a:p>
            <a:r>
              <a:rPr lang="en-US" dirty="0"/>
              <a:t>Waterfall vs. Agile – How are they different?</a:t>
            </a:r>
            <a:endParaRPr lang="en-CA" dirty="0"/>
          </a:p>
        </p:txBody>
      </p:sp>
      <p:sp>
        <p:nvSpPr>
          <p:cNvPr id="6" name="Rectangle 5">
            <a:extLst>
              <a:ext uri="{FF2B5EF4-FFF2-40B4-BE49-F238E27FC236}">
                <a16:creationId xmlns:a16="http://schemas.microsoft.com/office/drawing/2014/main" id="{034EFC35-BFD1-4830-B341-E7204F1C17C8}"/>
              </a:ext>
            </a:extLst>
          </p:cNvPr>
          <p:cNvSpPr/>
          <p:nvPr/>
        </p:nvSpPr>
        <p:spPr>
          <a:xfrm>
            <a:off x="2449497" y="1666689"/>
            <a:ext cx="2526628" cy="923189"/>
          </a:xfrm>
          <a:prstGeom prst="rect">
            <a:avLst/>
          </a:prstGeom>
          <a:noFill/>
        </p:spPr>
        <p:txBody>
          <a:bodyPr wrap="none" lIns="91428" tIns="45714" rIns="91428" bIns="45714">
            <a:spAutoFit/>
          </a:bodyPr>
          <a:lstStyle/>
          <a:p>
            <a:pPr algn="ctr" defTabSz="554437"/>
            <a:r>
              <a:rPr lang="en-US" sz="5399" dirty="0">
                <a:ln w="0"/>
                <a:solidFill>
                  <a:srgbClr val="2576B7"/>
                </a:solidFill>
                <a:latin typeface="Roboto Condensed Light" panose="02000000000000000000" pitchFamily="2" charset="0"/>
              </a:rPr>
              <a:t>Waterfall</a:t>
            </a:r>
          </a:p>
        </p:txBody>
      </p:sp>
      <p:cxnSp>
        <p:nvCxnSpPr>
          <p:cNvPr id="11" name="Straight Connector 10">
            <a:extLst>
              <a:ext uri="{FF2B5EF4-FFF2-40B4-BE49-F238E27FC236}">
                <a16:creationId xmlns:a16="http://schemas.microsoft.com/office/drawing/2014/main" id="{96C2F9F1-8B8B-414D-9128-30EC6C9FE7F5}"/>
              </a:ext>
            </a:extLst>
          </p:cNvPr>
          <p:cNvCxnSpPr>
            <a:cxnSpLocks/>
          </p:cNvCxnSpPr>
          <p:nvPr/>
        </p:nvCxnSpPr>
        <p:spPr>
          <a:xfrm>
            <a:off x="5761217" y="1656673"/>
            <a:ext cx="0" cy="404509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9" name="Arrow: Right 48">
            <a:extLst>
              <a:ext uri="{FF2B5EF4-FFF2-40B4-BE49-F238E27FC236}">
                <a16:creationId xmlns:a16="http://schemas.microsoft.com/office/drawing/2014/main" id="{08750F8B-B11E-4154-8AF0-2466BF7E5727}"/>
              </a:ext>
            </a:extLst>
          </p:cNvPr>
          <p:cNvSpPr/>
          <p:nvPr/>
        </p:nvSpPr>
        <p:spPr>
          <a:xfrm>
            <a:off x="382932" y="1999500"/>
            <a:ext cx="399875" cy="27593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554437"/>
            <a:endParaRPr lang="en-CA" dirty="0">
              <a:solidFill>
                <a:srgbClr val="FFFFFF"/>
              </a:solidFill>
              <a:latin typeface="Roboto Condensed Light" panose="02000000000000000000" pitchFamily="2" charset="0"/>
            </a:endParaRPr>
          </a:p>
        </p:txBody>
      </p:sp>
      <p:sp>
        <p:nvSpPr>
          <p:cNvPr id="83" name="TextBox 82">
            <a:extLst>
              <a:ext uri="{FF2B5EF4-FFF2-40B4-BE49-F238E27FC236}">
                <a16:creationId xmlns:a16="http://schemas.microsoft.com/office/drawing/2014/main" id="{FAC920A2-2413-4FB8-8313-1F890E71D65D}"/>
              </a:ext>
            </a:extLst>
          </p:cNvPr>
          <p:cNvSpPr txBox="1"/>
          <p:nvPr/>
        </p:nvSpPr>
        <p:spPr>
          <a:xfrm>
            <a:off x="560368" y="5928531"/>
            <a:ext cx="5200847" cy="672294"/>
          </a:xfrm>
          <a:prstGeom prst="rect">
            <a:avLst/>
          </a:prstGeom>
        </p:spPr>
        <p:txBody>
          <a:bodyPr wrap="square" lIns="0" tIns="0" rIns="0" bIns="0" numCol="1" spcCol="360000" rtlCol="0">
            <a:noAutofit/>
          </a:bodyPr>
          <a:lstStyle/>
          <a:p>
            <a:pPr defTabSz="554437">
              <a:lnSpc>
                <a:spcPct val="110000"/>
              </a:lnSpc>
            </a:pPr>
            <a:r>
              <a:rPr lang="en-CA" sz="1600" dirty="0">
                <a:solidFill>
                  <a:srgbClr val="494949">
                    <a:lumMod val="50000"/>
                  </a:srgbClr>
                </a:solidFill>
                <a:latin typeface="Roboto Condensed Light" panose="02000000000000000000" pitchFamily="2" charset="0"/>
                <a:ea typeface="Roboto Condensed Light" panose="02000000000000000000" pitchFamily="2" charset="0"/>
                <a:cs typeface="Roboto Condensed Light" panose="02000000000000000000" pitchFamily="2" charset="0"/>
              </a:rPr>
              <a:t>A one-and-done approach (planning- and documentation-based);</a:t>
            </a:r>
          </a:p>
          <a:p>
            <a:pPr defTabSz="554437">
              <a:lnSpc>
                <a:spcPct val="110000"/>
              </a:lnSpc>
            </a:pPr>
            <a:r>
              <a:rPr lang="en-CA" sz="1600" dirty="0">
                <a:solidFill>
                  <a:srgbClr val="494949">
                    <a:lumMod val="50000"/>
                  </a:srgbClr>
                </a:solidFill>
                <a:latin typeface="Roboto Condensed Light" panose="02000000000000000000" pitchFamily="2" charset="0"/>
                <a:ea typeface="Roboto Condensed Light" panose="02000000000000000000" pitchFamily="2" charset="0"/>
                <a:cs typeface="Roboto Condensed Light" panose="02000000000000000000" pitchFamily="2" charset="0"/>
              </a:rPr>
              <a:t>elapsed time to deliver any value: months to years</a:t>
            </a:r>
          </a:p>
        </p:txBody>
      </p:sp>
      <p:cxnSp>
        <p:nvCxnSpPr>
          <p:cNvPr id="43" name="Straight Arrow Connector 42">
            <a:extLst>
              <a:ext uri="{FF2B5EF4-FFF2-40B4-BE49-F238E27FC236}">
                <a16:creationId xmlns:a16="http://schemas.microsoft.com/office/drawing/2014/main" id="{96B01CBA-D81E-4093-8915-5DFE6AEDC853}"/>
              </a:ext>
            </a:extLst>
          </p:cNvPr>
          <p:cNvCxnSpPr/>
          <p:nvPr/>
        </p:nvCxnSpPr>
        <p:spPr>
          <a:xfrm>
            <a:off x="782807" y="5667067"/>
            <a:ext cx="4143681"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9EEC4B1-10C2-45E8-B0B3-515CD98490A0}"/>
              </a:ext>
            </a:extLst>
          </p:cNvPr>
          <p:cNvSpPr txBox="1"/>
          <p:nvPr/>
        </p:nvSpPr>
        <p:spPr>
          <a:xfrm>
            <a:off x="782806" y="5401103"/>
            <a:ext cx="1206112" cy="212172"/>
          </a:xfrm>
          <a:prstGeom prst="rect">
            <a:avLst/>
          </a:prstGeom>
        </p:spPr>
        <p:txBody>
          <a:bodyPr wrap="square" lIns="0" tIns="0" rIns="0" bIns="0" numCol="1" spcCol="360000" rtlCol="0">
            <a:noAutofit/>
          </a:bodyPr>
          <a:lstStyle/>
          <a:p>
            <a:pPr defTabSz="914400">
              <a:lnSpc>
                <a:spcPct val="110000"/>
              </a:lnSpc>
            </a:pPr>
            <a:r>
              <a:rPr lang="en-US" sz="1400" b="1" dirty="0">
                <a:solidFill>
                  <a:srgbClr val="5B9BD5"/>
                </a:solidFill>
                <a:latin typeface="Roboto Condensed Light" panose="02000000000000000000" pitchFamily="2" charset="0"/>
                <a:ea typeface="Roboto Condensed Light" panose="02000000000000000000" pitchFamily="2" charset="0"/>
              </a:rPr>
              <a:t>TIME (months)</a:t>
            </a:r>
            <a:endParaRPr lang="en-CA" sz="1400" b="1" dirty="0">
              <a:solidFill>
                <a:srgbClr val="5B9BD5"/>
              </a:solidFill>
              <a:latin typeface="Roboto Condensed Light" panose="02000000000000000000" pitchFamily="2" charset="0"/>
              <a:ea typeface="Roboto Condensed Light" panose="02000000000000000000" pitchFamily="2" charset="0"/>
            </a:endParaRPr>
          </a:p>
        </p:txBody>
      </p:sp>
      <p:grpSp>
        <p:nvGrpSpPr>
          <p:cNvPr id="2" name="Group 1">
            <a:extLst>
              <a:ext uri="{FF2B5EF4-FFF2-40B4-BE49-F238E27FC236}">
                <a16:creationId xmlns:a16="http://schemas.microsoft.com/office/drawing/2014/main" id="{0CC54B70-907A-C942-9987-C8A5506FDA10}"/>
              </a:ext>
            </a:extLst>
          </p:cNvPr>
          <p:cNvGrpSpPr/>
          <p:nvPr/>
        </p:nvGrpSpPr>
        <p:grpSpPr>
          <a:xfrm>
            <a:off x="6209381" y="1644872"/>
            <a:ext cx="5630101" cy="4513782"/>
            <a:chOff x="6348734" y="1887363"/>
            <a:chExt cx="5630101" cy="4548835"/>
          </a:xfrm>
        </p:grpSpPr>
        <p:pic>
          <p:nvPicPr>
            <p:cNvPr id="74" name="Picture 73">
              <a:extLst>
                <a:ext uri="{FF2B5EF4-FFF2-40B4-BE49-F238E27FC236}">
                  <a16:creationId xmlns:a16="http://schemas.microsoft.com/office/drawing/2014/main" id="{D8082590-6B57-42A4-AB5D-680F77E9DF5C}"/>
                </a:ext>
              </a:extLst>
            </p:cNvPr>
            <p:cNvPicPr>
              <a:picLocks noChangeAspect="1"/>
            </p:cNvPicPr>
            <p:nvPr/>
          </p:nvPicPr>
          <p:blipFill>
            <a:blip r:embed="rId3"/>
            <a:stretch>
              <a:fillRect/>
            </a:stretch>
          </p:blipFill>
          <p:spPr>
            <a:xfrm>
              <a:off x="7121163" y="2256001"/>
              <a:ext cx="1038225" cy="895350"/>
            </a:xfrm>
            <a:prstGeom prst="rect">
              <a:avLst/>
            </a:prstGeom>
          </p:spPr>
        </p:pic>
        <p:grpSp>
          <p:nvGrpSpPr>
            <p:cNvPr id="18" name="Group 17">
              <a:extLst>
                <a:ext uri="{FF2B5EF4-FFF2-40B4-BE49-F238E27FC236}">
                  <a16:creationId xmlns:a16="http://schemas.microsoft.com/office/drawing/2014/main" id="{FCB25E6F-53CD-4A88-A101-602AAA9477FF}"/>
                </a:ext>
              </a:extLst>
            </p:cNvPr>
            <p:cNvGrpSpPr/>
            <p:nvPr/>
          </p:nvGrpSpPr>
          <p:grpSpPr>
            <a:xfrm>
              <a:off x="6789216" y="1887363"/>
              <a:ext cx="4976374" cy="4094460"/>
              <a:chOff x="6654583" y="1283451"/>
              <a:chExt cx="4571402" cy="3400619"/>
            </a:xfrm>
          </p:grpSpPr>
          <p:grpSp>
            <p:nvGrpSpPr>
              <p:cNvPr id="21" name="Group 20">
                <a:extLst>
                  <a:ext uri="{FF2B5EF4-FFF2-40B4-BE49-F238E27FC236}">
                    <a16:creationId xmlns:a16="http://schemas.microsoft.com/office/drawing/2014/main" id="{E3E7EA19-A4CA-4212-BC58-DF468D7F66C5}"/>
                  </a:ext>
                </a:extLst>
              </p:cNvPr>
              <p:cNvGrpSpPr/>
              <p:nvPr/>
            </p:nvGrpSpPr>
            <p:grpSpPr>
              <a:xfrm>
                <a:off x="6654583" y="1292967"/>
                <a:ext cx="4571402" cy="3391103"/>
                <a:chOff x="5292993" y="501732"/>
                <a:chExt cx="6590805" cy="5854535"/>
              </a:xfrm>
            </p:grpSpPr>
            <p:sp>
              <p:nvSpPr>
                <p:cNvPr id="24" name="Rectangle 23">
                  <a:extLst>
                    <a:ext uri="{FF2B5EF4-FFF2-40B4-BE49-F238E27FC236}">
                      <a16:creationId xmlns:a16="http://schemas.microsoft.com/office/drawing/2014/main" id="{ECF0A796-396E-4FB2-A592-9D489EAC6CF9}"/>
                    </a:ext>
                  </a:extLst>
                </p:cNvPr>
                <p:cNvSpPr/>
                <p:nvPr/>
              </p:nvSpPr>
              <p:spPr>
                <a:xfrm>
                  <a:off x="5292993" y="501732"/>
                  <a:ext cx="6590805" cy="5854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200" dirty="0">
                    <a:solidFill>
                      <a:srgbClr val="FFFFFF"/>
                    </a:solidFill>
                    <a:latin typeface="Roboto Condensed Light" panose="02000000000000000000" pitchFamily="2" charset="0"/>
                  </a:endParaRPr>
                </a:p>
              </p:txBody>
            </p:sp>
            <p:sp>
              <p:nvSpPr>
                <p:cNvPr id="27" name="Arrow: Bent-Up 26">
                  <a:extLst>
                    <a:ext uri="{FF2B5EF4-FFF2-40B4-BE49-F238E27FC236}">
                      <a16:creationId xmlns:a16="http://schemas.microsoft.com/office/drawing/2014/main" id="{93E52C47-9E0F-41E0-A8F9-EAC1483BE7E9}"/>
                    </a:ext>
                  </a:extLst>
                </p:cNvPr>
                <p:cNvSpPr/>
                <p:nvPr/>
              </p:nvSpPr>
              <p:spPr>
                <a:xfrm rot="5400000">
                  <a:off x="6578279" y="2105558"/>
                  <a:ext cx="685729" cy="780679"/>
                </a:xfrm>
                <a:prstGeom prst="bentUpArrow">
                  <a:avLst>
                    <a:gd name="adj1" fmla="val 32840"/>
                    <a:gd name="adj2" fmla="val 25000"/>
                    <a:gd name="adj3" fmla="val 35780"/>
                  </a:avLst>
                </a:prstGeom>
                <a:solidFill>
                  <a:schemeClr val="bg2">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sp>
            <p:nvSpPr>
              <p:cNvPr id="42" name="Rectangle 41">
                <a:extLst>
                  <a:ext uri="{FF2B5EF4-FFF2-40B4-BE49-F238E27FC236}">
                    <a16:creationId xmlns:a16="http://schemas.microsoft.com/office/drawing/2014/main" id="{EC3D7D18-4D52-4A4D-8399-B346209B0F8A}"/>
                  </a:ext>
                </a:extLst>
              </p:cNvPr>
              <p:cNvSpPr/>
              <p:nvPr/>
            </p:nvSpPr>
            <p:spPr>
              <a:xfrm>
                <a:off x="9796046" y="1283451"/>
                <a:ext cx="1349130" cy="766747"/>
              </a:xfrm>
              <a:prstGeom prst="rect">
                <a:avLst/>
              </a:prstGeom>
              <a:noFill/>
            </p:spPr>
            <p:txBody>
              <a:bodyPr wrap="none" lIns="91428" tIns="45714" rIns="91428" bIns="45714">
                <a:spAutoFit/>
              </a:bodyPr>
              <a:lstStyle/>
              <a:p>
                <a:pPr algn="ctr" defTabSz="554437"/>
                <a:r>
                  <a:rPr lang="en-US" sz="5399" dirty="0">
                    <a:ln w="0"/>
                    <a:solidFill>
                      <a:srgbClr val="2576B7"/>
                    </a:solidFill>
                    <a:latin typeface="Roboto Condensed Light" panose="02000000000000000000" pitchFamily="2" charset="0"/>
                  </a:rPr>
                  <a:t>Agile</a:t>
                </a:r>
              </a:p>
            </p:txBody>
          </p:sp>
        </p:grpSp>
        <p:sp>
          <p:nvSpPr>
            <p:cNvPr id="59" name="TextBox 58">
              <a:extLst>
                <a:ext uri="{FF2B5EF4-FFF2-40B4-BE49-F238E27FC236}">
                  <a16:creationId xmlns:a16="http://schemas.microsoft.com/office/drawing/2014/main" id="{819FFFE4-29D3-4939-B711-0442305A7A11}"/>
                </a:ext>
              </a:extLst>
            </p:cNvPr>
            <p:cNvSpPr txBox="1"/>
            <p:nvPr/>
          </p:nvSpPr>
          <p:spPr>
            <a:xfrm>
              <a:off x="9560074" y="4301423"/>
              <a:ext cx="595658" cy="405399"/>
            </a:xfrm>
            <a:prstGeom prst="rect">
              <a:avLst/>
            </a:prstGeom>
          </p:spPr>
          <p:txBody>
            <a:bodyPr wrap="square" lIns="0" tIns="0" rIns="0" bIns="0" numCol="1" spcCol="360000" rtlCol="0">
              <a:noAutofit/>
            </a:bodyPr>
            <a:lstStyle/>
            <a:p>
              <a:pPr defTabSz="914400">
                <a:lnSpc>
                  <a:spcPct val="110000"/>
                </a:lnSpc>
              </a:pPr>
              <a:r>
                <a:rPr lang="en-US" sz="4800" dirty="0">
                  <a:solidFill>
                    <a:prstClr val="black">
                      <a:lumMod val="50000"/>
                    </a:prstClr>
                  </a:solidFill>
                  <a:latin typeface="Roboto Condensed Light" panose="02000000000000000000" pitchFamily="2" charset="0"/>
                  <a:ea typeface="Roboto Condensed Light" panose="02000000000000000000" pitchFamily="2" charset="0"/>
                </a:rPr>
                <a:t>…</a:t>
              </a:r>
              <a:endParaRPr lang="en-CA" sz="4800" dirty="0">
                <a:solidFill>
                  <a:prstClr val="black">
                    <a:lumMod val="50000"/>
                  </a:prstClr>
                </a:solidFill>
                <a:latin typeface="Roboto Condensed Light" panose="02000000000000000000" pitchFamily="2" charset="0"/>
                <a:ea typeface="Roboto Condensed Light" panose="02000000000000000000" pitchFamily="2" charset="0"/>
              </a:endParaRPr>
            </a:p>
          </p:txBody>
        </p:sp>
        <p:sp>
          <p:nvSpPr>
            <p:cNvPr id="60" name="Arrow: Right 59">
              <a:extLst>
                <a:ext uri="{FF2B5EF4-FFF2-40B4-BE49-F238E27FC236}">
                  <a16:creationId xmlns:a16="http://schemas.microsoft.com/office/drawing/2014/main" id="{405DD059-9020-4CDC-872D-DC40E391C9C2}"/>
                </a:ext>
              </a:extLst>
            </p:cNvPr>
            <p:cNvSpPr/>
            <p:nvPr/>
          </p:nvSpPr>
          <p:spPr>
            <a:xfrm>
              <a:off x="6652169" y="2487182"/>
              <a:ext cx="399875" cy="27593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554437"/>
              <a:endParaRPr lang="en-CA" dirty="0">
                <a:solidFill>
                  <a:srgbClr val="FFFFFF"/>
                </a:solidFill>
                <a:latin typeface="Roboto Condensed Light" panose="02000000000000000000" pitchFamily="2" charset="0"/>
              </a:endParaRPr>
            </a:p>
          </p:txBody>
        </p:sp>
        <p:sp>
          <p:nvSpPr>
            <p:cNvPr id="61" name="TextBox 60">
              <a:extLst>
                <a:ext uri="{FF2B5EF4-FFF2-40B4-BE49-F238E27FC236}">
                  <a16:creationId xmlns:a16="http://schemas.microsoft.com/office/drawing/2014/main" id="{A5A462F3-9C12-4775-B3ED-3DAB9F553907}"/>
                </a:ext>
              </a:extLst>
            </p:cNvPr>
            <p:cNvSpPr txBox="1"/>
            <p:nvPr/>
          </p:nvSpPr>
          <p:spPr>
            <a:xfrm>
              <a:off x="6348734" y="2281842"/>
              <a:ext cx="440482" cy="241368"/>
            </a:xfrm>
            <a:prstGeom prst="rect">
              <a:avLst/>
            </a:prstGeom>
          </p:spPr>
          <p:txBody>
            <a:bodyPr wrap="square" lIns="0" tIns="0" rIns="0" bIns="0" numCol="1" spcCol="360000" rtlCol="0">
              <a:noAutofit/>
            </a:bodyPr>
            <a:lstStyle/>
            <a:p>
              <a:pPr defTabSz="914400">
                <a:lnSpc>
                  <a:spcPct val="110000"/>
                </a:lnSpc>
              </a:pPr>
              <a:r>
                <a:rPr lang="en-US" sz="1400" dirty="0">
                  <a:solidFill>
                    <a:prstClr val="black">
                      <a:lumMod val="50000"/>
                    </a:prstClr>
                  </a:solidFill>
                  <a:latin typeface="Roboto Condensed Light" panose="02000000000000000000" pitchFamily="2" charset="0"/>
                  <a:ea typeface="Roboto Condensed Light" panose="02000000000000000000" pitchFamily="2" charset="0"/>
                </a:rPr>
                <a:t>Intake</a:t>
              </a:r>
              <a:endParaRPr lang="en-CA" sz="1400" dirty="0">
                <a:solidFill>
                  <a:prstClr val="black">
                    <a:lumMod val="50000"/>
                  </a:prstClr>
                </a:solidFill>
                <a:latin typeface="Roboto Condensed Light" panose="02000000000000000000" pitchFamily="2" charset="0"/>
                <a:ea typeface="Roboto Condensed Light" panose="02000000000000000000" pitchFamily="2" charset="0"/>
              </a:endParaRPr>
            </a:p>
          </p:txBody>
        </p:sp>
        <p:sp>
          <p:nvSpPr>
            <p:cNvPr id="67" name="TextBox 66">
              <a:extLst>
                <a:ext uri="{FF2B5EF4-FFF2-40B4-BE49-F238E27FC236}">
                  <a16:creationId xmlns:a16="http://schemas.microsoft.com/office/drawing/2014/main" id="{7F963C00-C8F2-4EC4-8B37-44CDF5B179ED}"/>
                </a:ext>
              </a:extLst>
            </p:cNvPr>
            <p:cNvSpPr txBox="1"/>
            <p:nvPr/>
          </p:nvSpPr>
          <p:spPr>
            <a:xfrm>
              <a:off x="8204618" y="2269648"/>
              <a:ext cx="914400" cy="304659"/>
            </a:xfrm>
            <a:prstGeom prst="rect">
              <a:avLst/>
            </a:prstGeom>
          </p:spPr>
          <p:txBody>
            <a:bodyPr wrap="square" lIns="0" tIns="0" rIns="0" bIns="0" numCol="1" spcCol="360000" rtlCol="0">
              <a:noAutofit/>
            </a:bodyPr>
            <a:lstStyle/>
            <a:p>
              <a:pPr defTabSz="914400">
                <a:lnSpc>
                  <a:spcPct val="110000"/>
                </a:lnSpc>
              </a:pPr>
              <a:r>
                <a:rPr lang="en-US" sz="1400" dirty="0">
                  <a:solidFill>
                    <a:prstClr val="black">
                      <a:lumMod val="50000"/>
                    </a:prstClr>
                  </a:solidFill>
                  <a:latin typeface="Roboto Condensed Light" panose="02000000000000000000" pitchFamily="2" charset="0"/>
                  <a:ea typeface="Roboto Condensed Light" panose="02000000000000000000" pitchFamily="2" charset="0"/>
                </a:rPr>
                <a:t>Sprint 1</a:t>
              </a:r>
            </a:p>
            <a:p>
              <a:pPr defTabSz="914400">
                <a:lnSpc>
                  <a:spcPct val="110000"/>
                </a:lnSpc>
              </a:pPr>
              <a:r>
                <a:rPr lang="en-US" sz="1400" dirty="0">
                  <a:solidFill>
                    <a:prstClr val="black">
                      <a:lumMod val="50000"/>
                    </a:prstClr>
                  </a:solidFill>
                  <a:latin typeface="Roboto Condensed Light" panose="02000000000000000000" pitchFamily="2" charset="0"/>
                  <a:ea typeface="Roboto Condensed Light" panose="02000000000000000000" pitchFamily="2" charset="0"/>
                </a:rPr>
                <a:t>(1-4 Weeks)</a:t>
              </a:r>
              <a:endParaRPr lang="en-CA" sz="1400" dirty="0">
                <a:solidFill>
                  <a:prstClr val="black">
                    <a:lumMod val="50000"/>
                  </a:prstClr>
                </a:solidFill>
                <a:latin typeface="Roboto Condensed Light" panose="02000000000000000000" pitchFamily="2" charset="0"/>
                <a:ea typeface="Roboto Condensed Light" panose="02000000000000000000" pitchFamily="2" charset="0"/>
              </a:endParaRPr>
            </a:p>
          </p:txBody>
        </p:sp>
        <p:pic>
          <p:nvPicPr>
            <p:cNvPr id="77" name="Picture 76">
              <a:extLst>
                <a:ext uri="{FF2B5EF4-FFF2-40B4-BE49-F238E27FC236}">
                  <a16:creationId xmlns:a16="http://schemas.microsoft.com/office/drawing/2014/main" id="{76032309-953C-40A2-A84D-58FB7F520C64}"/>
                </a:ext>
              </a:extLst>
            </p:cNvPr>
            <p:cNvPicPr>
              <a:picLocks noChangeAspect="1"/>
            </p:cNvPicPr>
            <p:nvPr/>
          </p:nvPicPr>
          <p:blipFill>
            <a:blip r:embed="rId3"/>
            <a:stretch>
              <a:fillRect/>
            </a:stretch>
          </p:blipFill>
          <p:spPr>
            <a:xfrm>
              <a:off x="7166394" y="2245276"/>
              <a:ext cx="1038225" cy="895350"/>
            </a:xfrm>
            <a:prstGeom prst="rect">
              <a:avLst/>
            </a:prstGeom>
          </p:spPr>
        </p:pic>
        <p:sp>
          <p:nvSpPr>
            <p:cNvPr id="75" name="TextBox 74">
              <a:extLst>
                <a:ext uri="{FF2B5EF4-FFF2-40B4-BE49-F238E27FC236}">
                  <a16:creationId xmlns:a16="http://schemas.microsoft.com/office/drawing/2014/main" id="{E9BD3565-123D-4AA7-8BE9-827C5FCF71FE}"/>
                </a:ext>
              </a:extLst>
            </p:cNvPr>
            <p:cNvSpPr txBox="1"/>
            <p:nvPr/>
          </p:nvSpPr>
          <p:spPr>
            <a:xfrm>
              <a:off x="7219075" y="2241647"/>
              <a:ext cx="1337154" cy="909705"/>
            </a:xfrm>
            <a:prstGeom prst="rect">
              <a:avLst/>
            </a:prstGeom>
          </p:spPr>
          <p:txBody>
            <a:bodyPr wrap="square" lIns="0" tIns="0" rIns="0" bIns="0" numCol="1" spcCol="360000" rtlCol="0">
              <a:noAutofit/>
            </a:bodyPr>
            <a:lstStyle/>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Analyze</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Design</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Build</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Test</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a:t>
              </a:r>
              <a:r>
                <a:rPr lang="en-US" sz="110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DEMO</a:t>
              </a:r>
              <a:endPar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endParaRPr>
            </a:p>
          </p:txBody>
        </p:sp>
        <p:pic>
          <p:nvPicPr>
            <p:cNvPr id="79" name="Picture 78">
              <a:extLst>
                <a:ext uri="{FF2B5EF4-FFF2-40B4-BE49-F238E27FC236}">
                  <a16:creationId xmlns:a16="http://schemas.microsoft.com/office/drawing/2014/main" id="{32EF8784-CED6-46F0-8F61-8E36A97A6D83}"/>
                </a:ext>
              </a:extLst>
            </p:cNvPr>
            <p:cNvPicPr>
              <a:picLocks noChangeAspect="1"/>
            </p:cNvPicPr>
            <p:nvPr/>
          </p:nvPicPr>
          <p:blipFill>
            <a:blip r:embed="rId3"/>
            <a:stretch>
              <a:fillRect/>
            </a:stretch>
          </p:blipFill>
          <p:spPr>
            <a:xfrm>
              <a:off x="8286091" y="3421825"/>
              <a:ext cx="1038225" cy="895350"/>
            </a:xfrm>
            <a:prstGeom prst="rect">
              <a:avLst/>
            </a:prstGeom>
          </p:spPr>
        </p:pic>
        <p:sp>
          <p:nvSpPr>
            <p:cNvPr id="55" name="TextBox 54">
              <a:extLst>
                <a:ext uri="{FF2B5EF4-FFF2-40B4-BE49-F238E27FC236}">
                  <a16:creationId xmlns:a16="http://schemas.microsoft.com/office/drawing/2014/main" id="{EB7CC355-708F-4241-8026-84B1075F9F5E}"/>
                </a:ext>
              </a:extLst>
            </p:cNvPr>
            <p:cNvSpPr txBox="1"/>
            <p:nvPr/>
          </p:nvSpPr>
          <p:spPr>
            <a:xfrm>
              <a:off x="8358836" y="3421825"/>
              <a:ext cx="1337154" cy="701016"/>
            </a:xfrm>
            <a:prstGeom prst="rect">
              <a:avLst/>
            </a:prstGeom>
          </p:spPr>
          <p:txBody>
            <a:bodyPr wrap="square" lIns="0" tIns="0" rIns="0" bIns="0" numCol="1" spcCol="360000" rtlCol="0">
              <a:noAutofit/>
            </a:bodyPr>
            <a:lstStyle/>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Analyze</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Design</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Build</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Test</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DEMO</a:t>
              </a:r>
            </a:p>
          </p:txBody>
        </p:sp>
        <p:pic>
          <p:nvPicPr>
            <p:cNvPr id="81" name="Picture 80">
              <a:extLst>
                <a:ext uri="{FF2B5EF4-FFF2-40B4-BE49-F238E27FC236}">
                  <a16:creationId xmlns:a16="http://schemas.microsoft.com/office/drawing/2014/main" id="{AC39F501-A79F-4809-B524-776AAD016A17}"/>
                </a:ext>
              </a:extLst>
            </p:cNvPr>
            <p:cNvPicPr>
              <a:picLocks noChangeAspect="1"/>
            </p:cNvPicPr>
            <p:nvPr/>
          </p:nvPicPr>
          <p:blipFill>
            <a:blip r:embed="rId3"/>
            <a:stretch>
              <a:fillRect/>
            </a:stretch>
          </p:blipFill>
          <p:spPr>
            <a:xfrm>
              <a:off x="10028350" y="4755549"/>
              <a:ext cx="1038225" cy="895350"/>
            </a:xfrm>
            <a:prstGeom prst="rect">
              <a:avLst/>
            </a:prstGeom>
          </p:spPr>
        </p:pic>
        <p:sp>
          <p:nvSpPr>
            <p:cNvPr id="68" name="TextBox 67">
              <a:extLst>
                <a:ext uri="{FF2B5EF4-FFF2-40B4-BE49-F238E27FC236}">
                  <a16:creationId xmlns:a16="http://schemas.microsoft.com/office/drawing/2014/main" id="{D9389E51-10B8-46C7-A89E-DC8448190961}"/>
                </a:ext>
              </a:extLst>
            </p:cNvPr>
            <p:cNvSpPr txBox="1"/>
            <p:nvPr/>
          </p:nvSpPr>
          <p:spPr>
            <a:xfrm>
              <a:off x="9153264" y="3381379"/>
              <a:ext cx="914400" cy="304659"/>
            </a:xfrm>
            <a:prstGeom prst="rect">
              <a:avLst/>
            </a:prstGeom>
          </p:spPr>
          <p:txBody>
            <a:bodyPr wrap="square" lIns="0" tIns="0" rIns="0" bIns="0" numCol="1" spcCol="360000" rtlCol="0">
              <a:noAutofit/>
            </a:bodyPr>
            <a:lstStyle/>
            <a:p>
              <a:pPr defTabSz="914400">
                <a:lnSpc>
                  <a:spcPct val="110000"/>
                </a:lnSpc>
              </a:pPr>
              <a:r>
                <a:rPr lang="en-US" sz="1400" dirty="0">
                  <a:solidFill>
                    <a:prstClr val="black">
                      <a:lumMod val="50000"/>
                    </a:prstClr>
                  </a:solidFill>
                  <a:latin typeface="Roboto Condensed Light" panose="02000000000000000000" pitchFamily="2" charset="0"/>
                  <a:ea typeface="Roboto Condensed Light" panose="02000000000000000000" pitchFamily="2" charset="0"/>
                </a:rPr>
                <a:t>Sprint 2</a:t>
              </a:r>
              <a:endParaRPr lang="en-CA" sz="1400" dirty="0">
                <a:solidFill>
                  <a:prstClr val="black">
                    <a:lumMod val="50000"/>
                  </a:prstClr>
                </a:solidFill>
                <a:latin typeface="Roboto Condensed Light" panose="02000000000000000000" pitchFamily="2" charset="0"/>
                <a:ea typeface="Roboto Condensed Light" panose="02000000000000000000" pitchFamily="2" charset="0"/>
              </a:endParaRPr>
            </a:p>
          </p:txBody>
        </p:sp>
        <p:sp>
          <p:nvSpPr>
            <p:cNvPr id="69" name="TextBox 68">
              <a:extLst>
                <a:ext uri="{FF2B5EF4-FFF2-40B4-BE49-F238E27FC236}">
                  <a16:creationId xmlns:a16="http://schemas.microsoft.com/office/drawing/2014/main" id="{5ED0D41D-0906-43BB-8DB5-816B87CDAA50}"/>
                </a:ext>
              </a:extLst>
            </p:cNvPr>
            <p:cNvSpPr txBox="1"/>
            <p:nvPr/>
          </p:nvSpPr>
          <p:spPr>
            <a:xfrm>
              <a:off x="11064435" y="4706822"/>
              <a:ext cx="914400" cy="304659"/>
            </a:xfrm>
            <a:prstGeom prst="rect">
              <a:avLst/>
            </a:prstGeom>
          </p:spPr>
          <p:txBody>
            <a:bodyPr wrap="square" lIns="0" tIns="0" rIns="0" bIns="0" numCol="1" spcCol="360000" rtlCol="0">
              <a:noAutofit/>
            </a:bodyPr>
            <a:lstStyle/>
            <a:p>
              <a:pPr defTabSz="914400">
                <a:lnSpc>
                  <a:spcPct val="110000"/>
                </a:lnSpc>
              </a:pPr>
              <a:r>
                <a:rPr lang="en-US" sz="1400" dirty="0">
                  <a:solidFill>
                    <a:prstClr val="black">
                      <a:lumMod val="50000"/>
                    </a:prstClr>
                  </a:solidFill>
                  <a:latin typeface="Roboto Condensed Light" panose="02000000000000000000" pitchFamily="2" charset="0"/>
                  <a:ea typeface="Roboto Condensed Light" panose="02000000000000000000" pitchFamily="2" charset="0"/>
                </a:rPr>
                <a:t>Sprint “n”</a:t>
              </a:r>
              <a:endParaRPr lang="en-CA" sz="1400" dirty="0">
                <a:solidFill>
                  <a:prstClr val="black">
                    <a:lumMod val="50000"/>
                  </a:prstClr>
                </a:solidFill>
                <a:latin typeface="Roboto Condensed Light" panose="02000000000000000000" pitchFamily="2" charset="0"/>
                <a:ea typeface="Roboto Condensed Light" panose="02000000000000000000" pitchFamily="2" charset="0"/>
              </a:endParaRPr>
            </a:p>
          </p:txBody>
        </p:sp>
        <p:sp>
          <p:nvSpPr>
            <p:cNvPr id="57" name="TextBox 56">
              <a:extLst>
                <a:ext uri="{FF2B5EF4-FFF2-40B4-BE49-F238E27FC236}">
                  <a16:creationId xmlns:a16="http://schemas.microsoft.com/office/drawing/2014/main" id="{610AD0F2-372D-4590-9E23-892FA1886218}"/>
                </a:ext>
              </a:extLst>
            </p:cNvPr>
            <p:cNvSpPr txBox="1"/>
            <p:nvPr/>
          </p:nvSpPr>
          <p:spPr>
            <a:xfrm>
              <a:off x="10067664" y="4763066"/>
              <a:ext cx="1479040" cy="701016"/>
            </a:xfrm>
            <a:prstGeom prst="rect">
              <a:avLst/>
            </a:prstGeom>
          </p:spPr>
          <p:txBody>
            <a:bodyPr wrap="square" lIns="0" tIns="0" rIns="0" bIns="0" numCol="1" spcCol="360000" rtlCol="0">
              <a:noAutofit/>
            </a:bodyPr>
            <a:lstStyle/>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Analyze</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Design</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Build</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Test</a:t>
              </a:r>
            </a:p>
            <a:p>
              <a:pPr defTabSz="914400">
                <a:lnSpc>
                  <a:spcPct val="110000"/>
                </a:lnSpc>
              </a:pPr>
              <a:r>
                <a:rPr lang="en-US" sz="1050" b="1" dirty="0">
                  <a:solidFill>
                    <a:prstClr val="black"/>
                  </a:solidFill>
                  <a:effectLst>
                    <a:outerShdw blurRad="50800" dist="38100" algn="l" rotWithShape="0">
                      <a:prstClr val="black">
                        <a:alpha val="40000"/>
                      </a:prstClr>
                    </a:outerShdw>
                  </a:effectLst>
                  <a:latin typeface="Roboto Condensed Light" panose="02000000000000000000" pitchFamily="2" charset="0"/>
                  <a:ea typeface="Roboto Condensed Light" panose="02000000000000000000" pitchFamily="2" charset="0"/>
                </a:rPr>
                <a:t>                                   DEPLOY</a:t>
              </a:r>
            </a:p>
          </p:txBody>
        </p:sp>
        <p:sp>
          <p:nvSpPr>
            <p:cNvPr id="82" name="Arrow: Bent-Up 81">
              <a:extLst>
                <a:ext uri="{FF2B5EF4-FFF2-40B4-BE49-F238E27FC236}">
                  <a16:creationId xmlns:a16="http://schemas.microsoft.com/office/drawing/2014/main" id="{13574475-1CE1-4DE8-ABA1-98C092F911C7}"/>
                </a:ext>
              </a:extLst>
            </p:cNvPr>
            <p:cNvSpPr/>
            <p:nvPr/>
          </p:nvSpPr>
          <p:spPr>
            <a:xfrm rot="5400000">
              <a:off x="8925704" y="4227692"/>
              <a:ext cx="450905" cy="589450"/>
            </a:xfrm>
            <a:prstGeom prst="bentUpArrow">
              <a:avLst>
                <a:gd name="adj1" fmla="val 32840"/>
                <a:gd name="adj2" fmla="val 25000"/>
                <a:gd name="adj3" fmla="val 35780"/>
              </a:avLst>
            </a:prstGeom>
            <a:solidFill>
              <a:schemeClr val="bg2">
                <a:lumMod val="50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84" name="TextBox 83">
              <a:extLst>
                <a:ext uri="{FF2B5EF4-FFF2-40B4-BE49-F238E27FC236}">
                  <a16:creationId xmlns:a16="http://schemas.microsoft.com/office/drawing/2014/main" id="{8DC45A0B-B292-406C-8522-9248B9383170}"/>
                </a:ext>
              </a:extLst>
            </p:cNvPr>
            <p:cNvSpPr txBox="1"/>
            <p:nvPr/>
          </p:nvSpPr>
          <p:spPr>
            <a:xfrm>
              <a:off x="6789217" y="6154750"/>
              <a:ext cx="4580419" cy="281448"/>
            </a:xfrm>
            <a:prstGeom prst="rect">
              <a:avLst/>
            </a:prstGeom>
          </p:spPr>
          <p:txBody>
            <a:bodyPr wrap="square" lIns="0" tIns="0" rIns="0" bIns="0" numCol="1" spcCol="360000" rtlCol="0">
              <a:noAutofit/>
            </a:bodyPr>
            <a:lstStyle/>
            <a:p>
              <a:pPr defTabSz="554437">
                <a:lnSpc>
                  <a:spcPct val="110000"/>
                </a:lnSpc>
              </a:pPr>
              <a:r>
                <a:rPr lang="en-CA" sz="1600" dirty="0">
                  <a:solidFill>
                    <a:srgbClr val="494949">
                      <a:lumMod val="50000"/>
                    </a:srgbClr>
                  </a:solidFill>
                  <a:latin typeface="Roboto Condensed Light" panose="02000000000000000000" pitchFamily="2" charset="0"/>
                  <a:ea typeface="Roboto Condensed Light" panose="02000000000000000000" pitchFamily="2" charset="0"/>
                </a:rPr>
                <a:t>An iterative approach (empirical and evidence-based);</a:t>
              </a:r>
            </a:p>
            <a:p>
              <a:pPr defTabSz="554437">
                <a:lnSpc>
                  <a:spcPct val="110000"/>
                </a:lnSpc>
              </a:pPr>
              <a:r>
                <a:rPr lang="en-CA" sz="1600" dirty="0">
                  <a:solidFill>
                    <a:srgbClr val="494949">
                      <a:lumMod val="50000"/>
                    </a:srgbClr>
                  </a:solidFill>
                  <a:latin typeface="Roboto Condensed Light" panose="02000000000000000000" pitchFamily="2" charset="0"/>
                  <a:ea typeface="Roboto Condensed Light" panose="02000000000000000000" pitchFamily="2" charset="0"/>
                </a:rPr>
                <a:t>elapsed time to deliver any value: weeks</a:t>
              </a:r>
            </a:p>
          </p:txBody>
        </p:sp>
        <p:cxnSp>
          <p:nvCxnSpPr>
            <p:cNvPr id="45" name="Straight Arrow Connector 44">
              <a:extLst>
                <a:ext uri="{FF2B5EF4-FFF2-40B4-BE49-F238E27FC236}">
                  <a16:creationId xmlns:a16="http://schemas.microsoft.com/office/drawing/2014/main" id="{2D72A26C-F3AE-4A28-AD04-20C52F1A30E1}"/>
                </a:ext>
              </a:extLst>
            </p:cNvPr>
            <p:cNvCxnSpPr/>
            <p:nvPr/>
          </p:nvCxnSpPr>
          <p:spPr>
            <a:xfrm>
              <a:off x="7225955" y="5895357"/>
              <a:ext cx="4143681"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9F80484-0F0C-4A77-8091-3A8E47E1454D}"/>
                </a:ext>
              </a:extLst>
            </p:cNvPr>
            <p:cNvSpPr txBox="1"/>
            <p:nvPr/>
          </p:nvSpPr>
          <p:spPr>
            <a:xfrm>
              <a:off x="7225954" y="5629393"/>
              <a:ext cx="1206112" cy="212172"/>
            </a:xfrm>
            <a:prstGeom prst="rect">
              <a:avLst/>
            </a:prstGeom>
          </p:spPr>
          <p:txBody>
            <a:bodyPr wrap="square" lIns="0" tIns="0" rIns="0" bIns="0" numCol="1" spcCol="360000" rtlCol="0">
              <a:noAutofit/>
            </a:bodyPr>
            <a:lstStyle/>
            <a:p>
              <a:pPr defTabSz="914400">
                <a:lnSpc>
                  <a:spcPct val="110000"/>
                </a:lnSpc>
              </a:pPr>
              <a:r>
                <a:rPr lang="en-US" sz="1400" b="1" dirty="0">
                  <a:solidFill>
                    <a:srgbClr val="5B9BD5"/>
                  </a:solidFill>
                  <a:latin typeface="Roboto Condensed Light" panose="02000000000000000000" pitchFamily="2" charset="0"/>
                  <a:ea typeface="Roboto Condensed Light" panose="02000000000000000000" pitchFamily="2" charset="0"/>
                </a:rPr>
                <a:t>TIME (months)</a:t>
              </a:r>
              <a:endParaRPr lang="en-CA" sz="1400" b="1" dirty="0">
                <a:solidFill>
                  <a:srgbClr val="5B9BD5"/>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7946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0F3C68-24F6-441A-B48B-5130E07A07FD}"/>
              </a:ext>
            </a:extLst>
          </p:cNvPr>
          <p:cNvSpPr>
            <a:spLocks noGrp="1"/>
          </p:cNvSpPr>
          <p:nvPr>
            <p:ph type="title"/>
          </p:nvPr>
        </p:nvSpPr>
        <p:spPr/>
        <p:txBody>
          <a:bodyPr/>
          <a:lstStyle/>
          <a:p>
            <a:r>
              <a:rPr lang="en-US" dirty="0"/>
              <a:t>Agile is NOT just lots of mini-Waterfalls!</a:t>
            </a:r>
            <a:br>
              <a:rPr lang="en-US" dirty="0"/>
            </a:br>
            <a:r>
              <a:rPr lang="en-US" dirty="0"/>
              <a:t>Going from Waterfall to Agile is like…</a:t>
            </a:r>
          </a:p>
        </p:txBody>
      </p:sp>
      <p:sp>
        <p:nvSpPr>
          <p:cNvPr id="8" name="TextBox 7">
            <a:extLst>
              <a:ext uri="{FF2B5EF4-FFF2-40B4-BE49-F238E27FC236}">
                <a16:creationId xmlns:a16="http://schemas.microsoft.com/office/drawing/2014/main" id="{66528B43-E5ED-45C3-A8C6-C98F4D6FB906}"/>
              </a:ext>
            </a:extLst>
          </p:cNvPr>
          <p:cNvSpPr txBox="1"/>
          <p:nvPr/>
        </p:nvSpPr>
        <p:spPr>
          <a:xfrm>
            <a:off x="6614583" y="1919623"/>
            <a:ext cx="5267746" cy="3677930"/>
          </a:xfrm>
          <a:prstGeom prst="rect">
            <a:avLst/>
          </a:prstGeom>
          <a:noFill/>
        </p:spPr>
        <p:txBody>
          <a:bodyPr wrap="square" rtlCol="0">
            <a:spAutoFit/>
          </a:bodyPr>
          <a:lstStyle/>
          <a:p>
            <a:pPr defTabSz="914309">
              <a:spcAft>
                <a:spcPts val="600"/>
              </a:spcAft>
            </a:pPr>
            <a:r>
              <a:rPr lang="en-US" sz="1800" dirty="0">
                <a:solidFill>
                  <a:srgbClr val="000000"/>
                </a:solidFill>
                <a:latin typeface="Roboto Condensed Light" panose="02000000000000000000" pitchFamily="2" charset="0"/>
              </a:rPr>
              <a:t>…going from running a relay race to doing a Navy Seal log carry.</a:t>
            </a:r>
          </a:p>
          <a:p>
            <a:pPr marL="342866" indent="-342866" defTabSz="914309">
              <a:spcAft>
                <a:spcPts val="600"/>
              </a:spcAft>
              <a:buFont typeface="Arial" panose="020B0604020202020204" pitchFamily="34" charset="0"/>
              <a:buChar char="•"/>
            </a:pPr>
            <a:r>
              <a:rPr lang="en-US" sz="1800" dirty="0">
                <a:solidFill>
                  <a:srgbClr val="000000"/>
                </a:solidFill>
                <a:latin typeface="Roboto Condensed Light" panose="02000000000000000000" pitchFamily="2" charset="0"/>
              </a:rPr>
              <a:t>The skills required are very different.</a:t>
            </a:r>
          </a:p>
          <a:p>
            <a:pPr marL="342866" indent="-342866" defTabSz="914309">
              <a:spcAft>
                <a:spcPts val="600"/>
              </a:spcAft>
              <a:buFont typeface="Arial" panose="020B0604020202020204" pitchFamily="34" charset="0"/>
              <a:buChar char="•"/>
            </a:pPr>
            <a:r>
              <a:rPr lang="en-US" sz="1800" dirty="0">
                <a:solidFill>
                  <a:srgbClr val="000000"/>
                </a:solidFill>
                <a:latin typeface="Roboto Condensed Light" panose="02000000000000000000" pitchFamily="2" charset="0"/>
              </a:rPr>
              <a:t>The transition can be difficult.</a:t>
            </a:r>
          </a:p>
          <a:p>
            <a:pPr marL="342866" indent="-342866" defTabSz="914309">
              <a:spcAft>
                <a:spcPts val="600"/>
              </a:spcAft>
              <a:buFont typeface="Arial" panose="020B0604020202020204" pitchFamily="34" charset="0"/>
              <a:buChar char="•"/>
            </a:pPr>
            <a:r>
              <a:rPr lang="en-US" sz="1800" dirty="0">
                <a:solidFill>
                  <a:srgbClr val="000000"/>
                </a:solidFill>
                <a:latin typeface="Roboto Condensed Light" panose="02000000000000000000" pitchFamily="2" charset="0"/>
              </a:rPr>
              <a:t>You will have to start slow and learn as you go.</a:t>
            </a:r>
          </a:p>
          <a:p>
            <a:pPr marL="342866" indent="-342866" defTabSz="914309">
              <a:spcAft>
                <a:spcPts val="600"/>
              </a:spcAft>
              <a:buFont typeface="Arial" panose="020B0604020202020204" pitchFamily="34" charset="0"/>
              <a:buChar char="•"/>
            </a:pPr>
            <a:r>
              <a:rPr lang="en-US" sz="1800" dirty="0">
                <a:solidFill>
                  <a:srgbClr val="000000"/>
                </a:solidFill>
                <a:latin typeface="Roboto Condensed Light" panose="02000000000000000000" pitchFamily="2" charset="0"/>
              </a:rPr>
              <a:t>It’s about empowering and protecting the health of the team.</a:t>
            </a:r>
          </a:p>
          <a:p>
            <a:pPr marL="342866" indent="-342866" defTabSz="914309">
              <a:spcAft>
                <a:spcPts val="600"/>
              </a:spcAft>
              <a:buFont typeface="Arial" panose="020B0604020202020204" pitchFamily="34" charset="0"/>
              <a:buChar char="•"/>
            </a:pPr>
            <a:r>
              <a:rPr lang="en-US" sz="1800" dirty="0">
                <a:solidFill>
                  <a:srgbClr val="000000"/>
                </a:solidFill>
                <a:latin typeface="Roboto Condensed Light" panose="02000000000000000000" pitchFamily="2" charset="0"/>
              </a:rPr>
              <a:t>The power of Agile comes from harnessing the power of the team.</a:t>
            </a:r>
          </a:p>
          <a:p>
            <a:pPr marL="342866" indent="-342866" defTabSz="914309">
              <a:spcAft>
                <a:spcPts val="600"/>
              </a:spcAft>
              <a:buFont typeface="Arial" panose="020B0604020202020204" pitchFamily="34" charset="0"/>
              <a:buChar char="•"/>
            </a:pPr>
            <a:r>
              <a:rPr lang="en-US" sz="1800" dirty="0">
                <a:solidFill>
                  <a:srgbClr val="000000"/>
                </a:solidFill>
                <a:latin typeface="Roboto Condensed Light" panose="02000000000000000000" pitchFamily="2" charset="0"/>
              </a:rPr>
              <a:t>But a new team is never at peak efficiency at the start.</a:t>
            </a:r>
          </a:p>
          <a:p>
            <a:pPr marL="342866" indent="-342866" defTabSz="914309">
              <a:spcAft>
                <a:spcPts val="600"/>
              </a:spcAft>
              <a:buFont typeface="Arial" panose="020B0604020202020204" pitchFamily="34" charset="0"/>
              <a:buChar char="•"/>
            </a:pPr>
            <a:r>
              <a:rPr lang="en-US" sz="1800" dirty="0">
                <a:solidFill>
                  <a:srgbClr val="000000"/>
                </a:solidFill>
                <a:latin typeface="Roboto Condensed Light" panose="02000000000000000000" pitchFamily="2" charset="0"/>
              </a:rPr>
              <a:t>You will have to learn to be more Agile as you go.</a:t>
            </a:r>
            <a:endParaRPr lang="en-CA" sz="1800" dirty="0">
              <a:solidFill>
                <a:srgbClr val="000000"/>
              </a:solidFill>
              <a:latin typeface="Roboto Condensed Light" panose="02000000000000000000" pitchFamily="2" charset="0"/>
            </a:endParaRPr>
          </a:p>
        </p:txBody>
      </p:sp>
      <p:sp>
        <p:nvSpPr>
          <p:cNvPr id="17" name="TextBox 16">
            <a:extLst>
              <a:ext uri="{FF2B5EF4-FFF2-40B4-BE49-F238E27FC236}">
                <a16:creationId xmlns:a16="http://schemas.microsoft.com/office/drawing/2014/main" id="{804CA7E8-CAF5-407D-B3C5-97F3E9E3731B}"/>
              </a:ext>
            </a:extLst>
          </p:cNvPr>
          <p:cNvSpPr txBox="1"/>
          <p:nvPr/>
        </p:nvSpPr>
        <p:spPr>
          <a:xfrm>
            <a:off x="6332731" y="6554890"/>
            <a:ext cx="1309657" cy="246221"/>
          </a:xfrm>
          <a:prstGeom prst="rect">
            <a:avLst/>
          </a:prstGeom>
          <a:noFill/>
        </p:spPr>
        <p:txBody>
          <a:bodyPr wrap="square" rtlCol="0">
            <a:spAutoFit/>
          </a:bodyPr>
          <a:lstStyle/>
          <a:p>
            <a:pPr defTabSz="914309"/>
            <a:r>
              <a:rPr lang="en-CA" sz="1000" dirty="0">
                <a:solidFill>
                  <a:srgbClr val="000000"/>
                </a:solidFill>
                <a:latin typeface="Roboto Condensed Light" panose="02000000000000000000" pitchFamily="2" charset="0"/>
              </a:rPr>
              <a:t>Source: DVIDS Hub</a:t>
            </a:r>
          </a:p>
        </p:txBody>
      </p:sp>
      <p:grpSp>
        <p:nvGrpSpPr>
          <p:cNvPr id="29" name="Group 28">
            <a:extLst>
              <a:ext uri="{FF2B5EF4-FFF2-40B4-BE49-F238E27FC236}">
                <a16:creationId xmlns:a16="http://schemas.microsoft.com/office/drawing/2014/main" id="{FDE4CABE-B211-1F58-3F66-B599A3081F00}"/>
              </a:ext>
            </a:extLst>
          </p:cNvPr>
          <p:cNvGrpSpPr/>
          <p:nvPr/>
        </p:nvGrpSpPr>
        <p:grpSpPr>
          <a:xfrm>
            <a:off x="0" y="1804033"/>
            <a:ext cx="6424811" cy="5076121"/>
            <a:chOff x="325496" y="1344171"/>
            <a:chExt cx="6424811" cy="5076121"/>
          </a:xfrm>
        </p:grpSpPr>
        <p:pic>
          <p:nvPicPr>
            <p:cNvPr id="6" name="Picture 5">
              <a:extLst>
                <a:ext uri="{FF2B5EF4-FFF2-40B4-BE49-F238E27FC236}">
                  <a16:creationId xmlns:a16="http://schemas.microsoft.com/office/drawing/2014/main" id="{A997CA48-7991-4F3D-9C01-CAD8DA3CF780}"/>
                </a:ext>
              </a:extLst>
            </p:cNvPr>
            <p:cNvPicPr>
              <a:picLocks noChangeAspect="1"/>
            </p:cNvPicPr>
            <p:nvPr/>
          </p:nvPicPr>
          <p:blipFill>
            <a:blip r:embed="rId3"/>
            <a:srcRect/>
            <a:stretch/>
          </p:blipFill>
          <p:spPr>
            <a:xfrm>
              <a:off x="328291" y="1344171"/>
              <a:ext cx="6239336" cy="2340559"/>
            </a:xfrm>
            <a:prstGeom prst="rect">
              <a:avLst/>
            </a:prstGeom>
          </p:spPr>
        </p:pic>
        <p:pic>
          <p:nvPicPr>
            <p:cNvPr id="16" name="Picture 15">
              <a:extLst>
                <a:ext uri="{FF2B5EF4-FFF2-40B4-BE49-F238E27FC236}">
                  <a16:creationId xmlns:a16="http://schemas.microsoft.com/office/drawing/2014/main" id="{9BA24D7E-FC42-4803-B9EB-0B47961AB28C}"/>
                </a:ext>
              </a:extLst>
            </p:cNvPr>
            <p:cNvPicPr>
              <a:picLocks noChangeAspect="1"/>
            </p:cNvPicPr>
            <p:nvPr/>
          </p:nvPicPr>
          <p:blipFill>
            <a:blip r:embed="rId4"/>
            <a:stretch>
              <a:fillRect/>
            </a:stretch>
          </p:blipFill>
          <p:spPr>
            <a:xfrm>
              <a:off x="325496" y="3682807"/>
              <a:ext cx="6275687" cy="2737485"/>
            </a:xfrm>
            <a:prstGeom prst="rect">
              <a:avLst/>
            </a:prstGeom>
            <a:scene3d>
              <a:camera prst="orthographicFront">
                <a:rot lat="0" lon="10800000" rev="0"/>
              </a:camera>
              <a:lightRig rig="threePt" dir="t"/>
            </a:scene3d>
          </p:spPr>
        </p:pic>
        <p:sp>
          <p:nvSpPr>
            <p:cNvPr id="5" name="TextBox 4">
              <a:extLst>
                <a:ext uri="{FF2B5EF4-FFF2-40B4-BE49-F238E27FC236}">
                  <a16:creationId xmlns:a16="http://schemas.microsoft.com/office/drawing/2014/main" id="{46D2E9E9-B072-4AB8-9DF5-09FC9162A664}"/>
                </a:ext>
              </a:extLst>
            </p:cNvPr>
            <p:cNvSpPr txBox="1"/>
            <p:nvPr/>
          </p:nvSpPr>
          <p:spPr>
            <a:xfrm>
              <a:off x="1806504" y="1459761"/>
              <a:ext cx="1584228" cy="523152"/>
            </a:xfrm>
            <a:prstGeom prst="rect">
              <a:avLst/>
            </a:prstGeom>
            <a:noFill/>
          </p:spPr>
          <p:txBody>
            <a:bodyPr wrap="square" rtlCol="0">
              <a:spAutoFit/>
            </a:bodyPr>
            <a:lstStyle/>
            <a:p>
              <a:pPr defTabSz="914309"/>
              <a:r>
                <a:rPr lang="en-US" sz="1400" dirty="0">
                  <a:solidFill>
                    <a:srgbClr val="000000"/>
                  </a:solidFill>
                  <a:latin typeface="Roboto Condensed Light" panose="02000000000000000000" pitchFamily="2" charset="0"/>
                </a:rPr>
                <a:t>Business</a:t>
              </a:r>
            </a:p>
            <a:p>
              <a:pPr defTabSz="914309"/>
              <a:r>
                <a:rPr lang="en-US" sz="1400" dirty="0">
                  <a:solidFill>
                    <a:srgbClr val="000000"/>
                  </a:solidFill>
                  <a:latin typeface="Roboto Condensed Light" panose="02000000000000000000" pitchFamily="2" charset="0"/>
                </a:rPr>
                <a:t>analyst (BA)</a:t>
              </a:r>
              <a:endParaRPr lang="en-CA" sz="1400" dirty="0">
                <a:solidFill>
                  <a:srgbClr val="000000"/>
                </a:solidFill>
                <a:latin typeface="Roboto Condensed Light" panose="02000000000000000000" pitchFamily="2" charset="0"/>
              </a:endParaRPr>
            </a:p>
          </p:txBody>
        </p:sp>
        <p:sp>
          <p:nvSpPr>
            <p:cNvPr id="12" name="TextBox 11">
              <a:extLst>
                <a:ext uri="{FF2B5EF4-FFF2-40B4-BE49-F238E27FC236}">
                  <a16:creationId xmlns:a16="http://schemas.microsoft.com/office/drawing/2014/main" id="{F222F195-3043-44F1-89C3-4DBD6E5DD0F5}"/>
                </a:ext>
              </a:extLst>
            </p:cNvPr>
            <p:cNvSpPr txBox="1"/>
            <p:nvPr/>
          </p:nvSpPr>
          <p:spPr>
            <a:xfrm>
              <a:off x="5166079" y="1459764"/>
              <a:ext cx="1584228" cy="307737"/>
            </a:xfrm>
            <a:prstGeom prst="rect">
              <a:avLst/>
            </a:prstGeom>
            <a:noFill/>
          </p:spPr>
          <p:txBody>
            <a:bodyPr wrap="square" rtlCol="0">
              <a:spAutoFit/>
            </a:bodyPr>
            <a:lstStyle/>
            <a:p>
              <a:pPr defTabSz="914309"/>
              <a:r>
                <a:rPr lang="en-US" sz="1400" dirty="0">
                  <a:solidFill>
                    <a:srgbClr val="000000"/>
                  </a:solidFill>
                  <a:latin typeface="Roboto Condensed Light" panose="02000000000000000000" pitchFamily="2" charset="0"/>
                </a:rPr>
                <a:t>Architect (Arch)</a:t>
              </a:r>
              <a:endParaRPr lang="en-CA" sz="1400" dirty="0">
                <a:solidFill>
                  <a:srgbClr val="000000"/>
                </a:solidFill>
                <a:latin typeface="Roboto Condensed Light" panose="02000000000000000000" pitchFamily="2" charset="0"/>
              </a:endParaRPr>
            </a:p>
          </p:txBody>
        </p:sp>
        <p:sp>
          <p:nvSpPr>
            <p:cNvPr id="13" name="TextBox 12">
              <a:extLst>
                <a:ext uri="{FF2B5EF4-FFF2-40B4-BE49-F238E27FC236}">
                  <a16:creationId xmlns:a16="http://schemas.microsoft.com/office/drawing/2014/main" id="{8EC2C10B-DC19-4EF0-81C9-4DE25AB29B8B}"/>
                </a:ext>
              </a:extLst>
            </p:cNvPr>
            <p:cNvSpPr txBox="1"/>
            <p:nvPr/>
          </p:nvSpPr>
          <p:spPr>
            <a:xfrm>
              <a:off x="3223895" y="3074856"/>
              <a:ext cx="1233685" cy="307777"/>
            </a:xfrm>
            <a:prstGeom prst="rect">
              <a:avLst/>
            </a:prstGeom>
            <a:noFill/>
          </p:spPr>
          <p:txBody>
            <a:bodyPr wrap="square" rtlCol="0">
              <a:spAutoFit/>
            </a:bodyPr>
            <a:lstStyle/>
            <a:p>
              <a:pPr defTabSz="914309"/>
              <a:r>
                <a:rPr lang="en-US" sz="1400" dirty="0">
                  <a:solidFill>
                    <a:srgbClr val="FF0000"/>
                  </a:solidFill>
                  <a:latin typeface="Roboto Condensed Light" panose="02000000000000000000" pitchFamily="2" charset="0"/>
                </a:rPr>
                <a:t>Requirements</a:t>
              </a:r>
              <a:endParaRPr lang="en-CA" sz="1400" dirty="0">
                <a:solidFill>
                  <a:srgbClr val="FF0000"/>
                </a:solidFill>
                <a:latin typeface="Roboto Condensed Light" panose="02000000000000000000" pitchFamily="2" charset="0"/>
              </a:endParaRPr>
            </a:p>
          </p:txBody>
        </p:sp>
        <p:sp>
          <p:nvSpPr>
            <p:cNvPr id="14" name="TextBox 13">
              <a:extLst>
                <a:ext uri="{FF2B5EF4-FFF2-40B4-BE49-F238E27FC236}">
                  <a16:creationId xmlns:a16="http://schemas.microsoft.com/office/drawing/2014/main" id="{8E8C0D09-D29C-4BDC-9A25-762B9970D1D1}"/>
                </a:ext>
              </a:extLst>
            </p:cNvPr>
            <p:cNvSpPr txBox="1"/>
            <p:nvPr/>
          </p:nvSpPr>
          <p:spPr>
            <a:xfrm>
              <a:off x="5401219" y="3618487"/>
              <a:ext cx="556975" cy="307737"/>
            </a:xfrm>
            <a:prstGeom prst="rect">
              <a:avLst/>
            </a:prstGeom>
            <a:noFill/>
          </p:spPr>
          <p:txBody>
            <a:bodyPr wrap="square" rtlCol="0">
              <a:spAutoFit/>
            </a:bodyPr>
            <a:lstStyle/>
            <a:p>
              <a:pPr defTabSz="914309"/>
              <a:r>
                <a:rPr lang="en-US" sz="1400" dirty="0">
                  <a:solidFill>
                    <a:srgbClr val="000000"/>
                  </a:solidFill>
                  <a:latin typeface="Roboto Condensed Light" panose="02000000000000000000" pitchFamily="2" charset="0"/>
                </a:rPr>
                <a:t>Dev</a:t>
              </a:r>
              <a:endParaRPr lang="en-CA" sz="1400" dirty="0">
                <a:solidFill>
                  <a:srgbClr val="000000"/>
                </a:solidFill>
                <a:latin typeface="Roboto Condensed Light" panose="02000000000000000000" pitchFamily="2" charset="0"/>
              </a:endParaRPr>
            </a:p>
          </p:txBody>
        </p:sp>
        <p:sp>
          <p:nvSpPr>
            <p:cNvPr id="15" name="TextBox 14">
              <a:extLst>
                <a:ext uri="{FF2B5EF4-FFF2-40B4-BE49-F238E27FC236}">
                  <a16:creationId xmlns:a16="http://schemas.microsoft.com/office/drawing/2014/main" id="{D73E5C41-253E-4C45-8E14-D45DBA0D2E0A}"/>
                </a:ext>
              </a:extLst>
            </p:cNvPr>
            <p:cNvSpPr txBox="1"/>
            <p:nvPr/>
          </p:nvSpPr>
          <p:spPr>
            <a:xfrm>
              <a:off x="3359207" y="3693405"/>
              <a:ext cx="556975" cy="307737"/>
            </a:xfrm>
            <a:prstGeom prst="rect">
              <a:avLst/>
            </a:prstGeom>
            <a:noFill/>
          </p:spPr>
          <p:txBody>
            <a:bodyPr wrap="square" rtlCol="0">
              <a:spAutoFit/>
            </a:bodyPr>
            <a:lstStyle/>
            <a:p>
              <a:pPr defTabSz="914309"/>
              <a:r>
                <a:rPr lang="en-US" sz="1400" dirty="0">
                  <a:solidFill>
                    <a:srgbClr val="000000"/>
                  </a:solidFill>
                  <a:latin typeface="Roboto Condensed Light" panose="02000000000000000000" pitchFamily="2" charset="0"/>
                </a:rPr>
                <a:t>Arch</a:t>
              </a:r>
              <a:endParaRPr lang="en-CA" sz="1400" dirty="0">
                <a:solidFill>
                  <a:srgbClr val="000000"/>
                </a:solidFill>
                <a:latin typeface="Roboto Condensed Light" panose="02000000000000000000" pitchFamily="2" charset="0"/>
              </a:endParaRPr>
            </a:p>
          </p:txBody>
        </p:sp>
        <p:sp>
          <p:nvSpPr>
            <p:cNvPr id="18" name="TextBox 17">
              <a:extLst>
                <a:ext uri="{FF2B5EF4-FFF2-40B4-BE49-F238E27FC236}">
                  <a16:creationId xmlns:a16="http://schemas.microsoft.com/office/drawing/2014/main" id="{C94C950F-459C-4E31-BAEF-4C320B94935D}"/>
                </a:ext>
              </a:extLst>
            </p:cNvPr>
            <p:cNvSpPr txBox="1"/>
            <p:nvPr/>
          </p:nvSpPr>
          <p:spPr>
            <a:xfrm>
              <a:off x="4457581" y="3618488"/>
              <a:ext cx="556975" cy="307737"/>
            </a:xfrm>
            <a:prstGeom prst="rect">
              <a:avLst/>
            </a:prstGeom>
            <a:noFill/>
          </p:spPr>
          <p:txBody>
            <a:bodyPr wrap="square" rtlCol="0">
              <a:spAutoFit/>
            </a:bodyPr>
            <a:lstStyle/>
            <a:p>
              <a:pPr defTabSz="914309"/>
              <a:r>
                <a:rPr lang="en-US" sz="1400" dirty="0">
                  <a:solidFill>
                    <a:srgbClr val="000000"/>
                  </a:solidFill>
                  <a:latin typeface="Roboto Condensed Light" panose="02000000000000000000" pitchFamily="2" charset="0"/>
                </a:rPr>
                <a:t>Dev</a:t>
              </a:r>
              <a:endParaRPr lang="en-CA" sz="1400" dirty="0">
                <a:solidFill>
                  <a:srgbClr val="000000"/>
                </a:solidFill>
                <a:latin typeface="Roboto Condensed Light" panose="02000000000000000000" pitchFamily="2" charset="0"/>
              </a:endParaRPr>
            </a:p>
          </p:txBody>
        </p:sp>
        <p:sp>
          <p:nvSpPr>
            <p:cNvPr id="19" name="TextBox 18">
              <a:extLst>
                <a:ext uri="{FF2B5EF4-FFF2-40B4-BE49-F238E27FC236}">
                  <a16:creationId xmlns:a16="http://schemas.microsoft.com/office/drawing/2014/main" id="{02ED20B6-0C9F-4596-8B07-DA265A500136}"/>
                </a:ext>
              </a:extLst>
            </p:cNvPr>
            <p:cNvSpPr txBox="1"/>
            <p:nvPr/>
          </p:nvSpPr>
          <p:spPr>
            <a:xfrm>
              <a:off x="4585153" y="3934900"/>
              <a:ext cx="556975" cy="307737"/>
            </a:xfrm>
            <a:prstGeom prst="rect">
              <a:avLst/>
            </a:prstGeom>
            <a:noFill/>
          </p:spPr>
          <p:txBody>
            <a:bodyPr wrap="square" rtlCol="0">
              <a:spAutoFit/>
            </a:bodyPr>
            <a:lstStyle/>
            <a:p>
              <a:pPr defTabSz="914309"/>
              <a:r>
                <a:rPr lang="en-US" sz="1400" dirty="0">
                  <a:solidFill>
                    <a:srgbClr val="000000"/>
                  </a:solidFill>
                  <a:latin typeface="Roboto Condensed Light" panose="02000000000000000000" pitchFamily="2" charset="0"/>
                </a:rPr>
                <a:t>Dev</a:t>
              </a:r>
              <a:endParaRPr lang="en-CA" sz="1400" dirty="0">
                <a:solidFill>
                  <a:srgbClr val="000000"/>
                </a:solidFill>
                <a:latin typeface="Roboto Condensed Light" panose="02000000000000000000" pitchFamily="2" charset="0"/>
              </a:endParaRPr>
            </a:p>
          </p:txBody>
        </p:sp>
        <p:sp>
          <p:nvSpPr>
            <p:cNvPr id="20" name="TextBox 19">
              <a:extLst>
                <a:ext uri="{FF2B5EF4-FFF2-40B4-BE49-F238E27FC236}">
                  <a16:creationId xmlns:a16="http://schemas.microsoft.com/office/drawing/2014/main" id="{396AD655-3A0D-42CC-BBF5-AB8B819F6817}"/>
                </a:ext>
              </a:extLst>
            </p:cNvPr>
            <p:cNvSpPr txBox="1"/>
            <p:nvPr/>
          </p:nvSpPr>
          <p:spPr>
            <a:xfrm>
              <a:off x="2340525" y="3745149"/>
              <a:ext cx="556975" cy="307737"/>
            </a:xfrm>
            <a:prstGeom prst="rect">
              <a:avLst/>
            </a:prstGeom>
            <a:noFill/>
          </p:spPr>
          <p:txBody>
            <a:bodyPr wrap="square" rtlCol="0">
              <a:spAutoFit/>
            </a:bodyPr>
            <a:lstStyle/>
            <a:p>
              <a:pPr defTabSz="914309"/>
              <a:r>
                <a:rPr lang="en-US" sz="1400" dirty="0">
                  <a:solidFill>
                    <a:srgbClr val="000000"/>
                  </a:solidFill>
                  <a:latin typeface="Roboto Condensed Light" panose="02000000000000000000" pitchFamily="2" charset="0"/>
                </a:rPr>
                <a:t>BA</a:t>
              </a:r>
              <a:endParaRPr lang="en-CA" sz="1400" dirty="0">
                <a:solidFill>
                  <a:srgbClr val="000000"/>
                </a:solidFill>
                <a:latin typeface="Roboto Condensed Light" panose="02000000000000000000" pitchFamily="2" charset="0"/>
              </a:endParaRPr>
            </a:p>
          </p:txBody>
        </p:sp>
        <p:sp>
          <p:nvSpPr>
            <p:cNvPr id="21" name="TextBox 20">
              <a:extLst>
                <a:ext uri="{FF2B5EF4-FFF2-40B4-BE49-F238E27FC236}">
                  <a16:creationId xmlns:a16="http://schemas.microsoft.com/office/drawing/2014/main" id="{E153DA4F-0EA2-4BD1-9951-3D8364595C60}"/>
                </a:ext>
              </a:extLst>
            </p:cNvPr>
            <p:cNvSpPr txBox="1"/>
            <p:nvPr/>
          </p:nvSpPr>
          <p:spPr>
            <a:xfrm>
              <a:off x="6158226" y="3623677"/>
              <a:ext cx="556975" cy="307737"/>
            </a:xfrm>
            <a:prstGeom prst="rect">
              <a:avLst/>
            </a:prstGeom>
            <a:noFill/>
          </p:spPr>
          <p:txBody>
            <a:bodyPr wrap="square" rtlCol="0">
              <a:spAutoFit/>
            </a:bodyPr>
            <a:lstStyle/>
            <a:p>
              <a:pPr defTabSz="914309"/>
              <a:r>
                <a:rPr lang="en-US" sz="1400" dirty="0">
                  <a:solidFill>
                    <a:srgbClr val="000000"/>
                  </a:solidFill>
                  <a:latin typeface="Roboto Condensed Light" panose="02000000000000000000" pitchFamily="2" charset="0"/>
                </a:rPr>
                <a:t>Ops</a:t>
              </a:r>
              <a:endParaRPr lang="en-CA" sz="1400" dirty="0">
                <a:solidFill>
                  <a:srgbClr val="000000"/>
                </a:solidFill>
                <a:latin typeface="Roboto Condensed Light" panose="02000000000000000000" pitchFamily="2" charset="0"/>
              </a:endParaRPr>
            </a:p>
          </p:txBody>
        </p:sp>
        <p:sp>
          <p:nvSpPr>
            <p:cNvPr id="22" name="TextBox 21">
              <a:extLst>
                <a:ext uri="{FF2B5EF4-FFF2-40B4-BE49-F238E27FC236}">
                  <a16:creationId xmlns:a16="http://schemas.microsoft.com/office/drawing/2014/main" id="{865D0BC9-02B1-4AE2-B5CD-F51B59629CD8}"/>
                </a:ext>
              </a:extLst>
            </p:cNvPr>
            <p:cNvSpPr txBox="1"/>
            <p:nvPr/>
          </p:nvSpPr>
          <p:spPr>
            <a:xfrm>
              <a:off x="6098277" y="4010719"/>
              <a:ext cx="556975" cy="307737"/>
            </a:xfrm>
            <a:prstGeom prst="rect">
              <a:avLst/>
            </a:prstGeom>
            <a:noFill/>
          </p:spPr>
          <p:txBody>
            <a:bodyPr wrap="square" rtlCol="0">
              <a:spAutoFit/>
            </a:bodyPr>
            <a:lstStyle/>
            <a:p>
              <a:pPr defTabSz="914309"/>
              <a:r>
                <a:rPr lang="en-US" sz="1400" dirty="0">
                  <a:solidFill>
                    <a:srgbClr val="000000"/>
                  </a:solidFill>
                  <a:latin typeface="Roboto Condensed Light" panose="02000000000000000000" pitchFamily="2" charset="0"/>
                </a:rPr>
                <a:t>Test</a:t>
              </a:r>
              <a:endParaRPr lang="en-CA" sz="1400" dirty="0">
                <a:solidFill>
                  <a:srgbClr val="000000"/>
                </a:solidFill>
                <a:latin typeface="Roboto Condensed Light" panose="02000000000000000000" pitchFamily="2" charset="0"/>
              </a:endParaRPr>
            </a:p>
          </p:txBody>
        </p:sp>
        <p:sp>
          <p:nvSpPr>
            <p:cNvPr id="23" name="TextBox 22">
              <a:extLst>
                <a:ext uri="{FF2B5EF4-FFF2-40B4-BE49-F238E27FC236}">
                  <a16:creationId xmlns:a16="http://schemas.microsoft.com/office/drawing/2014/main" id="{E902E305-EB2F-42E3-8676-C361B1E43A2B}"/>
                </a:ext>
              </a:extLst>
            </p:cNvPr>
            <p:cNvSpPr txBox="1"/>
            <p:nvPr/>
          </p:nvSpPr>
          <p:spPr>
            <a:xfrm rot="21160931">
              <a:off x="2298917" y="4853208"/>
              <a:ext cx="1137872" cy="307777"/>
            </a:xfrm>
            <a:prstGeom prst="rect">
              <a:avLst/>
            </a:prstGeom>
            <a:noFill/>
          </p:spPr>
          <p:txBody>
            <a:bodyPr wrap="square" rtlCol="0">
              <a:spAutoFit/>
            </a:bodyPr>
            <a:lstStyle/>
            <a:p>
              <a:pPr defTabSz="914309"/>
              <a:r>
                <a:rPr lang="en-US" sz="1400" dirty="0">
                  <a:solidFill>
                    <a:schemeClr val="bg1"/>
                  </a:solidFill>
                  <a:latin typeface="Roboto Condensed Light" panose="02000000000000000000" pitchFamily="2" charset="0"/>
                </a:rPr>
                <a:t>Requirements</a:t>
              </a:r>
              <a:endParaRPr lang="en-CA" sz="1400" dirty="0">
                <a:solidFill>
                  <a:schemeClr val="bg1"/>
                </a:solidFill>
                <a:latin typeface="Roboto Condensed Light" panose="02000000000000000000" pitchFamily="2" charset="0"/>
              </a:endParaRPr>
            </a:p>
          </p:txBody>
        </p:sp>
        <p:sp>
          <p:nvSpPr>
            <p:cNvPr id="24" name="TextBox 23">
              <a:extLst>
                <a:ext uri="{FF2B5EF4-FFF2-40B4-BE49-F238E27FC236}">
                  <a16:creationId xmlns:a16="http://schemas.microsoft.com/office/drawing/2014/main" id="{01C18AE6-4015-4072-887C-2386FA366544}"/>
                </a:ext>
              </a:extLst>
            </p:cNvPr>
            <p:cNvSpPr txBox="1"/>
            <p:nvPr/>
          </p:nvSpPr>
          <p:spPr>
            <a:xfrm rot="21160931">
              <a:off x="3366562" y="4722134"/>
              <a:ext cx="795226" cy="304960"/>
            </a:xfrm>
            <a:prstGeom prst="rect">
              <a:avLst/>
            </a:prstGeom>
            <a:noFill/>
          </p:spPr>
          <p:txBody>
            <a:bodyPr wrap="square" rtlCol="0">
              <a:spAutoFit/>
            </a:bodyPr>
            <a:lstStyle/>
            <a:p>
              <a:pPr defTabSz="914309"/>
              <a:r>
                <a:rPr lang="en-US" sz="1400" dirty="0">
                  <a:solidFill>
                    <a:schemeClr val="bg1"/>
                  </a:solidFill>
                  <a:latin typeface="Roboto Condensed Light" panose="02000000000000000000" pitchFamily="2" charset="0"/>
                </a:rPr>
                <a:t>Design</a:t>
              </a:r>
              <a:endParaRPr lang="en-CA" sz="1400" dirty="0">
                <a:solidFill>
                  <a:schemeClr val="bg1"/>
                </a:solidFill>
                <a:latin typeface="Roboto Condensed Light" panose="02000000000000000000" pitchFamily="2" charset="0"/>
              </a:endParaRPr>
            </a:p>
          </p:txBody>
        </p:sp>
        <p:sp>
          <p:nvSpPr>
            <p:cNvPr id="25" name="TextBox 24">
              <a:extLst>
                <a:ext uri="{FF2B5EF4-FFF2-40B4-BE49-F238E27FC236}">
                  <a16:creationId xmlns:a16="http://schemas.microsoft.com/office/drawing/2014/main" id="{02D58AFE-790D-447F-85A1-332A5C874A94}"/>
                </a:ext>
              </a:extLst>
            </p:cNvPr>
            <p:cNvSpPr txBox="1"/>
            <p:nvPr/>
          </p:nvSpPr>
          <p:spPr>
            <a:xfrm rot="21160931">
              <a:off x="4187539" y="4624189"/>
              <a:ext cx="795226" cy="304960"/>
            </a:xfrm>
            <a:prstGeom prst="rect">
              <a:avLst/>
            </a:prstGeom>
            <a:noFill/>
          </p:spPr>
          <p:txBody>
            <a:bodyPr wrap="square" rtlCol="0">
              <a:spAutoFit/>
            </a:bodyPr>
            <a:lstStyle/>
            <a:p>
              <a:pPr defTabSz="914309"/>
              <a:r>
                <a:rPr lang="en-US" sz="1400" dirty="0">
                  <a:solidFill>
                    <a:schemeClr val="bg1"/>
                  </a:solidFill>
                  <a:latin typeface="Roboto Condensed Light" panose="02000000000000000000" pitchFamily="2" charset="0"/>
                </a:rPr>
                <a:t>Code</a:t>
              </a:r>
              <a:endParaRPr lang="en-CA" sz="1400" dirty="0">
                <a:solidFill>
                  <a:schemeClr val="bg1"/>
                </a:solidFill>
                <a:latin typeface="Roboto Condensed Light" panose="02000000000000000000" pitchFamily="2" charset="0"/>
              </a:endParaRPr>
            </a:p>
          </p:txBody>
        </p:sp>
        <p:sp>
          <p:nvSpPr>
            <p:cNvPr id="26" name="TextBox 25">
              <a:extLst>
                <a:ext uri="{FF2B5EF4-FFF2-40B4-BE49-F238E27FC236}">
                  <a16:creationId xmlns:a16="http://schemas.microsoft.com/office/drawing/2014/main" id="{DD79468F-5AA8-4E91-8774-6BC2995475D3}"/>
                </a:ext>
              </a:extLst>
            </p:cNvPr>
            <p:cNvSpPr txBox="1"/>
            <p:nvPr/>
          </p:nvSpPr>
          <p:spPr>
            <a:xfrm rot="21160931">
              <a:off x="4952031" y="4509857"/>
              <a:ext cx="795226" cy="304960"/>
            </a:xfrm>
            <a:prstGeom prst="rect">
              <a:avLst/>
            </a:prstGeom>
            <a:noFill/>
          </p:spPr>
          <p:txBody>
            <a:bodyPr wrap="square" rtlCol="0">
              <a:spAutoFit/>
            </a:bodyPr>
            <a:lstStyle/>
            <a:p>
              <a:pPr defTabSz="914309"/>
              <a:r>
                <a:rPr lang="en-US" sz="1400" dirty="0">
                  <a:solidFill>
                    <a:schemeClr val="bg1"/>
                  </a:solidFill>
                  <a:latin typeface="Roboto Condensed Light" panose="02000000000000000000" pitchFamily="2" charset="0"/>
                </a:rPr>
                <a:t>Test</a:t>
              </a:r>
              <a:endParaRPr lang="en-CA" sz="1400" dirty="0">
                <a:solidFill>
                  <a:schemeClr val="bg1"/>
                </a:solidFill>
                <a:latin typeface="Roboto Condensed Light" panose="02000000000000000000" pitchFamily="2" charset="0"/>
              </a:endParaRPr>
            </a:p>
          </p:txBody>
        </p:sp>
        <p:sp>
          <p:nvSpPr>
            <p:cNvPr id="27" name="TextBox 26">
              <a:extLst>
                <a:ext uri="{FF2B5EF4-FFF2-40B4-BE49-F238E27FC236}">
                  <a16:creationId xmlns:a16="http://schemas.microsoft.com/office/drawing/2014/main" id="{6935288A-9B40-4A68-9DEC-5CB069188772}"/>
                </a:ext>
              </a:extLst>
            </p:cNvPr>
            <p:cNvSpPr txBox="1"/>
            <p:nvPr/>
          </p:nvSpPr>
          <p:spPr>
            <a:xfrm rot="21160931">
              <a:off x="5650572" y="4404043"/>
              <a:ext cx="795226" cy="304960"/>
            </a:xfrm>
            <a:prstGeom prst="rect">
              <a:avLst/>
            </a:prstGeom>
            <a:noFill/>
          </p:spPr>
          <p:txBody>
            <a:bodyPr wrap="square" rtlCol="0">
              <a:spAutoFit/>
            </a:bodyPr>
            <a:lstStyle/>
            <a:p>
              <a:pPr defTabSz="914309"/>
              <a:r>
                <a:rPr lang="en-US" sz="1400" dirty="0">
                  <a:solidFill>
                    <a:schemeClr val="bg1"/>
                  </a:solidFill>
                  <a:latin typeface="Roboto Condensed Light" panose="02000000000000000000" pitchFamily="2" charset="0"/>
                </a:rPr>
                <a:t>Deploy</a:t>
              </a:r>
              <a:endParaRPr lang="en-CA" sz="1400" dirty="0">
                <a:solidFill>
                  <a:schemeClr val="bg1"/>
                </a:solidFill>
                <a:latin typeface="Roboto Condensed Light" panose="02000000000000000000" pitchFamily="2" charset="0"/>
              </a:endParaRPr>
            </a:p>
          </p:txBody>
        </p:sp>
        <p:sp>
          <p:nvSpPr>
            <p:cNvPr id="7" name="TextBox 6">
              <a:extLst>
                <a:ext uri="{FF2B5EF4-FFF2-40B4-BE49-F238E27FC236}">
                  <a16:creationId xmlns:a16="http://schemas.microsoft.com/office/drawing/2014/main" id="{C6554767-2F01-4AAE-B3BB-1DA2DF9FD68A}"/>
                </a:ext>
              </a:extLst>
            </p:cNvPr>
            <p:cNvSpPr txBox="1"/>
            <p:nvPr/>
          </p:nvSpPr>
          <p:spPr>
            <a:xfrm>
              <a:off x="3334616" y="1717784"/>
              <a:ext cx="1735848" cy="428451"/>
            </a:xfrm>
            <a:prstGeom prst="rect">
              <a:avLst/>
            </a:prstGeom>
            <a:noFill/>
          </p:spPr>
          <p:txBody>
            <a:bodyPr wrap="square" rtlCol="0">
              <a:spAutoFit/>
            </a:bodyPr>
            <a:lstStyle/>
            <a:p>
              <a:pPr defTabSz="914309"/>
              <a:r>
                <a:rPr lang="en-US" dirty="0">
                  <a:solidFill>
                    <a:srgbClr val="1F497D"/>
                  </a:solidFill>
                  <a:latin typeface="Roboto Condensed Light" panose="02000000000000000000" pitchFamily="2" charset="0"/>
                </a:rPr>
                <a:t>Trust the process</a:t>
              </a:r>
            </a:p>
            <a:p>
              <a:pPr defTabSz="914309"/>
              <a:r>
                <a:rPr lang="en-US" dirty="0">
                  <a:solidFill>
                    <a:srgbClr val="1F497D"/>
                  </a:solidFill>
                  <a:latin typeface="Roboto Condensed Light" panose="02000000000000000000" pitchFamily="2" charset="0"/>
                </a:rPr>
                <a:t>(Assign tasks to individuals)</a:t>
              </a:r>
              <a:endParaRPr lang="en-CA" dirty="0">
                <a:solidFill>
                  <a:srgbClr val="1F497D"/>
                </a:solidFill>
                <a:latin typeface="Roboto Condensed Light" panose="02000000000000000000" pitchFamily="2" charset="0"/>
              </a:endParaRPr>
            </a:p>
          </p:txBody>
        </p:sp>
        <p:sp>
          <p:nvSpPr>
            <p:cNvPr id="28" name="TextBox 27">
              <a:extLst>
                <a:ext uri="{FF2B5EF4-FFF2-40B4-BE49-F238E27FC236}">
                  <a16:creationId xmlns:a16="http://schemas.microsoft.com/office/drawing/2014/main" id="{E79FCC46-580E-4B75-9765-CA6CC4CD0FFC}"/>
                </a:ext>
              </a:extLst>
            </p:cNvPr>
            <p:cNvSpPr txBox="1"/>
            <p:nvPr/>
          </p:nvSpPr>
          <p:spPr>
            <a:xfrm>
              <a:off x="4032375" y="5398239"/>
              <a:ext cx="2427034" cy="475836"/>
            </a:xfrm>
            <a:prstGeom prst="rect">
              <a:avLst/>
            </a:prstGeom>
            <a:noFill/>
          </p:spPr>
          <p:txBody>
            <a:bodyPr wrap="square" rtlCol="0">
              <a:spAutoFit/>
            </a:bodyPr>
            <a:lstStyle/>
            <a:p>
              <a:pPr defTabSz="914309"/>
              <a:r>
                <a:rPr lang="en-US" sz="1400" b="1" dirty="0">
                  <a:solidFill>
                    <a:srgbClr val="FFFFFF"/>
                  </a:solidFill>
                  <a:latin typeface="Roboto Condensed Light" panose="02000000000000000000" pitchFamily="2" charset="0"/>
                </a:rPr>
                <a:t>Trust the team</a:t>
              </a:r>
            </a:p>
            <a:p>
              <a:pPr defTabSz="914309"/>
              <a:r>
                <a:rPr lang="en-US" dirty="0">
                  <a:solidFill>
                    <a:srgbClr val="FFFFFF"/>
                  </a:solidFill>
                  <a:latin typeface="Roboto Condensed Light" panose="02000000000000000000" pitchFamily="2" charset="0"/>
                </a:rPr>
                <a:t>(Assign ownership to the team)</a:t>
              </a:r>
              <a:endParaRPr lang="en-CA" dirty="0">
                <a:solidFill>
                  <a:srgbClr val="FFFFFF"/>
                </a:solidFill>
                <a:latin typeface="Roboto Condensed Light" panose="02000000000000000000" pitchFamily="2" charset="0"/>
              </a:endParaRPr>
            </a:p>
          </p:txBody>
        </p:sp>
      </p:grpSp>
    </p:spTree>
    <p:extLst>
      <p:ext uri="{BB962C8B-B14F-4D97-AF65-F5344CB8AC3E}">
        <p14:creationId xmlns:p14="http://schemas.microsoft.com/office/powerpoint/2010/main" val="161684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09C36-A227-4081-B1F5-D4CDEA24EC4C}"/>
              </a:ext>
            </a:extLst>
          </p:cNvPr>
          <p:cNvSpPr>
            <a:spLocks noGrp="1"/>
          </p:cNvSpPr>
          <p:nvPr>
            <p:ph type="body" sz="quarter" idx="10"/>
          </p:nvPr>
        </p:nvSpPr>
        <p:spPr/>
        <p:txBody>
          <a:bodyPr/>
          <a:lstStyle/>
          <a:p>
            <a:pPr lvl="0"/>
            <a:r>
              <a:rPr lang="en-US" dirty="0"/>
              <a:t>Understanding Your </a:t>
            </a:r>
            <a:br>
              <a:rPr lang="en-US" dirty="0"/>
            </a:br>
            <a:r>
              <a:rPr lang="en-US" dirty="0"/>
              <a:t>Top Challenges</a:t>
            </a:r>
            <a:endParaRPr lang="en-CA" dirty="0"/>
          </a:p>
        </p:txBody>
      </p:sp>
      <p:graphicFrame>
        <p:nvGraphicFramePr>
          <p:cNvPr id="3" name="Diagram 2">
            <a:extLst>
              <a:ext uri="{FF2B5EF4-FFF2-40B4-BE49-F238E27FC236}">
                <a16:creationId xmlns:a16="http://schemas.microsoft.com/office/drawing/2014/main" id="{3F42F3FE-4852-4FCF-B23B-42401B9129FC}"/>
              </a:ext>
            </a:extLst>
          </p:cNvPr>
          <p:cNvGraphicFramePr/>
          <p:nvPr>
            <p:extLst>
              <p:ext uri="{D42A27DB-BD31-4B8C-83A1-F6EECF244321}">
                <p14:modId xmlns:p14="http://schemas.microsoft.com/office/powerpoint/2010/main" val="3065128058"/>
              </p:ext>
            </p:extLst>
          </p:nvPr>
        </p:nvGraphicFramePr>
        <p:xfrm>
          <a:off x="6956076" y="537999"/>
          <a:ext cx="5237512" cy="5782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6431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34AAB0-DA05-4CBD-933D-35B045A68D7A}"/>
              </a:ext>
            </a:extLst>
          </p:cNvPr>
          <p:cNvGrpSpPr/>
          <p:nvPr/>
        </p:nvGrpSpPr>
        <p:grpSpPr>
          <a:xfrm>
            <a:off x="3528185" y="1108136"/>
            <a:ext cx="8468072" cy="4927736"/>
            <a:chOff x="2127224" y="1637511"/>
            <a:chExt cx="7744685" cy="3895022"/>
          </a:xfrm>
        </p:grpSpPr>
        <p:sp>
          <p:nvSpPr>
            <p:cNvPr id="9" name="Freeform 5">
              <a:extLst>
                <a:ext uri="{FF2B5EF4-FFF2-40B4-BE49-F238E27FC236}">
                  <a16:creationId xmlns:a16="http://schemas.microsoft.com/office/drawing/2014/main" id="{6ED73601-659C-4675-B84C-54FEA06AB674}"/>
                </a:ext>
              </a:extLst>
            </p:cNvPr>
            <p:cNvSpPr/>
            <p:nvPr/>
          </p:nvSpPr>
          <p:spPr>
            <a:xfrm rot="5400000">
              <a:off x="2425117" y="2070887"/>
              <a:ext cx="2679971" cy="3144455"/>
            </a:xfrm>
            <a:custGeom>
              <a:avLst/>
              <a:gdLst>
                <a:gd name="connsiteX0" fmla="*/ 0 w 4269212"/>
                <a:gd name="connsiteY0" fmla="*/ 1494224 h 4269212"/>
                <a:gd name="connsiteX1" fmla="*/ 2134606 w 4269212"/>
                <a:gd name="connsiteY1" fmla="*/ 0 h 4269212"/>
                <a:gd name="connsiteX2" fmla="*/ 4269212 w 4269212"/>
                <a:gd name="connsiteY2" fmla="*/ 1494224 h 4269212"/>
                <a:gd name="connsiteX3" fmla="*/ 3201909 w 4269212"/>
                <a:gd name="connsiteY3" fmla="*/ 1494224 h 4269212"/>
                <a:gd name="connsiteX4" fmla="*/ 3201909 w 4269212"/>
                <a:gd name="connsiteY4" fmla="*/ 4269212 h 4269212"/>
                <a:gd name="connsiteX5" fmla="*/ 1067303 w 4269212"/>
                <a:gd name="connsiteY5" fmla="*/ 4269212 h 4269212"/>
                <a:gd name="connsiteX6" fmla="*/ 1067303 w 4269212"/>
                <a:gd name="connsiteY6" fmla="*/ 1494224 h 4269212"/>
                <a:gd name="connsiteX7" fmla="*/ 0 w 4269212"/>
                <a:gd name="connsiteY7" fmla="*/ 1494224 h 426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9212" h="4269212">
                  <a:moveTo>
                    <a:pt x="1494224" y="4269212"/>
                  </a:moveTo>
                  <a:lnTo>
                    <a:pt x="0" y="2134606"/>
                  </a:lnTo>
                  <a:lnTo>
                    <a:pt x="1494224" y="0"/>
                  </a:lnTo>
                  <a:lnTo>
                    <a:pt x="1494224" y="1067303"/>
                  </a:lnTo>
                  <a:lnTo>
                    <a:pt x="4269212" y="1067303"/>
                  </a:lnTo>
                  <a:lnTo>
                    <a:pt x="4269212" y="3201909"/>
                  </a:lnTo>
                  <a:lnTo>
                    <a:pt x="1494224" y="3201909"/>
                  </a:lnTo>
                  <a:lnTo>
                    <a:pt x="1494224" y="4269212"/>
                  </a:lnTo>
                  <a:close/>
                </a:path>
              </a:pathLst>
            </a:custGeom>
            <a:gradFill>
              <a:gsLst>
                <a:gs pos="14000">
                  <a:schemeClr val="accent2">
                    <a:lumMod val="75000"/>
                  </a:schemeClr>
                </a:gs>
                <a:gs pos="67000">
                  <a:schemeClr val="bg1"/>
                </a:gs>
              </a:gsLst>
              <a:lin ang="18900000" scaled="1"/>
            </a:gra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vert270" wrap="square" lIns="875128" tIns="1195319" rIns="128016" bIns="1195319" numCol="1" spcCol="1270" anchor="ctr" anchorCtr="0">
              <a:noAutofit/>
            </a:bodyPr>
            <a:lstStyle/>
            <a:p>
              <a:pPr marL="109538" defTabSz="800100">
                <a:lnSpc>
                  <a:spcPct val="90000"/>
                </a:lnSpc>
                <a:spcBef>
                  <a:spcPct val="0"/>
                </a:spcBef>
                <a:spcAft>
                  <a:spcPts val="1200"/>
                </a:spcAft>
              </a:pPr>
              <a:endParaRPr lang="en-US" sz="1200" dirty="0">
                <a:solidFill>
                  <a:srgbClr val="243F54"/>
                </a:solidFill>
                <a:latin typeface="Roboto Condensed Light" panose="02000000000000000000" pitchFamily="2" charset="0"/>
              </a:endParaRPr>
            </a:p>
          </p:txBody>
        </p:sp>
        <p:sp>
          <p:nvSpPr>
            <p:cNvPr id="10" name="Freeform 6">
              <a:extLst>
                <a:ext uri="{FF2B5EF4-FFF2-40B4-BE49-F238E27FC236}">
                  <a16:creationId xmlns:a16="http://schemas.microsoft.com/office/drawing/2014/main" id="{DCE7D320-2769-4791-9938-6EDCFEDD5880}"/>
                </a:ext>
              </a:extLst>
            </p:cNvPr>
            <p:cNvSpPr/>
            <p:nvPr/>
          </p:nvSpPr>
          <p:spPr>
            <a:xfrm rot="5400000">
              <a:off x="7054499" y="2315683"/>
              <a:ext cx="2804362" cy="2830458"/>
            </a:xfrm>
            <a:custGeom>
              <a:avLst/>
              <a:gdLst>
                <a:gd name="connsiteX0" fmla="*/ 0 w 4269212"/>
                <a:gd name="connsiteY0" fmla="*/ 1494224 h 4269212"/>
                <a:gd name="connsiteX1" fmla="*/ 2134606 w 4269212"/>
                <a:gd name="connsiteY1" fmla="*/ 0 h 4269212"/>
                <a:gd name="connsiteX2" fmla="*/ 4269212 w 4269212"/>
                <a:gd name="connsiteY2" fmla="*/ 1494224 h 4269212"/>
                <a:gd name="connsiteX3" fmla="*/ 3201909 w 4269212"/>
                <a:gd name="connsiteY3" fmla="*/ 1494224 h 4269212"/>
                <a:gd name="connsiteX4" fmla="*/ 3201909 w 4269212"/>
                <a:gd name="connsiteY4" fmla="*/ 4269212 h 4269212"/>
                <a:gd name="connsiteX5" fmla="*/ 1067303 w 4269212"/>
                <a:gd name="connsiteY5" fmla="*/ 4269212 h 4269212"/>
                <a:gd name="connsiteX6" fmla="*/ 1067303 w 4269212"/>
                <a:gd name="connsiteY6" fmla="*/ 1494224 h 4269212"/>
                <a:gd name="connsiteX7" fmla="*/ 0 w 4269212"/>
                <a:gd name="connsiteY7" fmla="*/ 1494224 h 426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9212" h="4269212">
                  <a:moveTo>
                    <a:pt x="2774988" y="0"/>
                  </a:moveTo>
                  <a:lnTo>
                    <a:pt x="4269212" y="2134606"/>
                  </a:lnTo>
                  <a:lnTo>
                    <a:pt x="2774988" y="4269212"/>
                  </a:lnTo>
                  <a:lnTo>
                    <a:pt x="2774988" y="3201909"/>
                  </a:lnTo>
                  <a:lnTo>
                    <a:pt x="0" y="3201909"/>
                  </a:lnTo>
                  <a:lnTo>
                    <a:pt x="0" y="1067303"/>
                  </a:lnTo>
                  <a:lnTo>
                    <a:pt x="2774988" y="1067303"/>
                  </a:lnTo>
                  <a:lnTo>
                    <a:pt x="2774988" y="0"/>
                  </a:lnTo>
                  <a:close/>
                </a:path>
              </a:pathLst>
            </a:custGeom>
            <a:gradFill>
              <a:gsLst>
                <a:gs pos="71000">
                  <a:schemeClr val="accent1"/>
                </a:gs>
                <a:gs pos="25000">
                  <a:schemeClr val="bg1"/>
                </a:gs>
              </a:gsLst>
              <a:lin ang="18900000" scaled="1"/>
            </a:gradFill>
            <a:ln>
              <a:noFill/>
            </a:ln>
          </p:spPr>
          <p:style>
            <a:lnRef idx="2">
              <a:schemeClr val="lt1">
                <a:hueOff val="0"/>
                <a:satOff val="0"/>
                <a:lumOff val="0"/>
                <a:alphaOff val="0"/>
              </a:schemeClr>
            </a:lnRef>
            <a:fillRef idx="1">
              <a:schemeClr val="accent2">
                <a:hueOff val="8238624"/>
                <a:satOff val="-18233"/>
                <a:lumOff val="21764"/>
                <a:alphaOff val="0"/>
              </a:schemeClr>
            </a:fillRef>
            <a:effectRef idx="0">
              <a:schemeClr val="accent2">
                <a:hueOff val="8238624"/>
                <a:satOff val="-18233"/>
                <a:lumOff val="21764"/>
                <a:alphaOff val="0"/>
              </a:schemeClr>
            </a:effectRef>
            <a:fontRef idx="minor">
              <a:schemeClr val="lt1"/>
            </a:fontRef>
          </p:style>
          <p:txBody>
            <a:bodyPr spcFirstLastPara="0" vert="vert270" wrap="square" lIns="128016" tIns="1195319" rIns="875128" bIns="1195319" numCol="1" spcCol="1270" anchor="ctr" anchorCtr="0">
              <a:noAutofit/>
            </a:bodyPr>
            <a:lstStyle/>
            <a:p>
              <a:pPr marL="109538" defTabSz="800100">
                <a:lnSpc>
                  <a:spcPct val="90000"/>
                </a:lnSpc>
                <a:spcBef>
                  <a:spcPct val="0"/>
                </a:spcBef>
                <a:spcAft>
                  <a:spcPts val="1200"/>
                </a:spcAft>
              </a:pPr>
              <a:endParaRPr lang="en-US" sz="1200" dirty="0">
                <a:solidFill>
                  <a:srgbClr val="243F54"/>
                </a:solidFill>
                <a:latin typeface="Roboto Condensed Light" panose="02000000000000000000" pitchFamily="2" charset="0"/>
              </a:endParaRPr>
            </a:p>
          </p:txBody>
        </p:sp>
        <p:sp>
          <p:nvSpPr>
            <p:cNvPr id="11" name="Freeform: Shape 10">
              <a:extLst>
                <a:ext uri="{FF2B5EF4-FFF2-40B4-BE49-F238E27FC236}">
                  <a16:creationId xmlns:a16="http://schemas.microsoft.com/office/drawing/2014/main" id="{4E9755FF-BBB4-4B97-B590-710063AECFF0}"/>
                </a:ext>
              </a:extLst>
            </p:cNvPr>
            <p:cNvSpPr/>
            <p:nvPr/>
          </p:nvSpPr>
          <p:spPr>
            <a:xfrm>
              <a:off x="8304772" y="3846959"/>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Following a plan</a:t>
              </a:r>
              <a:endParaRPr lang="en-CA" sz="1800" dirty="0">
                <a:latin typeface="Roboto Condensed Light" panose="02000000000000000000" pitchFamily="2" charset="0"/>
                <a:ea typeface="Roboto Condensed Light" panose="02000000000000000000" pitchFamily="2" charset="0"/>
              </a:endParaRPr>
            </a:p>
          </p:txBody>
        </p:sp>
        <p:sp>
          <p:nvSpPr>
            <p:cNvPr id="12" name="Freeform: Shape 11">
              <a:extLst>
                <a:ext uri="{FF2B5EF4-FFF2-40B4-BE49-F238E27FC236}">
                  <a16:creationId xmlns:a16="http://schemas.microsoft.com/office/drawing/2014/main" id="{69CED649-5306-44C0-BDC4-92EA6B00DC3E}"/>
                </a:ext>
              </a:extLst>
            </p:cNvPr>
            <p:cNvSpPr/>
            <p:nvPr/>
          </p:nvSpPr>
          <p:spPr>
            <a:xfrm>
              <a:off x="8313090" y="3332708"/>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Contract negotiation </a:t>
              </a:r>
              <a:endParaRPr lang="en-CA" sz="1800" dirty="0">
                <a:latin typeface="Roboto Condensed Light" panose="02000000000000000000" pitchFamily="2" charset="0"/>
                <a:ea typeface="Roboto Condensed Light" panose="02000000000000000000" pitchFamily="2" charset="0"/>
              </a:endParaRPr>
            </a:p>
          </p:txBody>
        </p:sp>
        <p:sp>
          <p:nvSpPr>
            <p:cNvPr id="13" name="Freeform: Shape 12">
              <a:extLst>
                <a:ext uri="{FF2B5EF4-FFF2-40B4-BE49-F238E27FC236}">
                  <a16:creationId xmlns:a16="http://schemas.microsoft.com/office/drawing/2014/main" id="{5AF7E717-1743-47D7-857A-F70EABF952C5}"/>
                </a:ext>
              </a:extLst>
            </p:cNvPr>
            <p:cNvSpPr/>
            <p:nvPr/>
          </p:nvSpPr>
          <p:spPr>
            <a:xfrm>
              <a:off x="8306619" y="2804345"/>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Comprehensive documentation </a:t>
              </a:r>
              <a:endParaRPr lang="en-CA" sz="1800" dirty="0">
                <a:latin typeface="Roboto Condensed Light" panose="02000000000000000000" pitchFamily="2" charset="0"/>
                <a:ea typeface="Roboto Condensed Light" panose="02000000000000000000" pitchFamily="2" charset="0"/>
              </a:endParaRPr>
            </a:p>
          </p:txBody>
        </p:sp>
        <p:sp>
          <p:nvSpPr>
            <p:cNvPr id="14" name="Freeform: Shape 13">
              <a:extLst>
                <a:ext uri="{FF2B5EF4-FFF2-40B4-BE49-F238E27FC236}">
                  <a16:creationId xmlns:a16="http://schemas.microsoft.com/office/drawing/2014/main" id="{4918B565-9A22-465B-ABE0-2816B2E85D06}"/>
                </a:ext>
              </a:extLst>
            </p:cNvPr>
            <p:cNvSpPr/>
            <p:nvPr/>
          </p:nvSpPr>
          <p:spPr>
            <a:xfrm>
              <a:off x="8323255" y="2303986"/>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Processes and tools</a:t>
              </a:r>
              <a:endParaRPr lang="en-CA" sz="1800" dirty="0">
                <a:latin typeface="Roboto Condensed Light" panose="02000000000000000000" pitchFamily="2" charset="0"/>
                <a:ea typeface="Roboto Condensed Light" panose="02000000000000000000" pitchFamily="2" charset="0"/>
              </a:endParaRPr>
            </a:p>
          </p:txBody>
        </p:sp>
        <p:sp>
          <p:nvSpPr>
            <p:cNvPr id="15" name="Freeform: Shape 14">
              <a:extLst>
                <a:ext uri="{FF2B5EF4-FFF2-40B4-BE49-F238E27FC236}">
                  <a16:creationId xmlns:a16="http://schemas.microsoft.com/office/drawing/2014/main" id="{0F2A1686-142F-4D78-BE8D-4C97AE54F4FB}"/>
                </a:ext>
              </a:extLst>
            </p:cNvPr>
            <p:cNvSpPr/>
            <p:nvPr/>
          </p:nvSpPr>
          <p:spPr>
            <a:xfrm>
              <a:off x="2250935" y="3889698"/>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a:solidFill>
              <a:schemeClr val="accent2">
                <a:lumMod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Responding to change</a:t>
              </a:r>
              <a:endParaRPr lang="en-CA" sz="1800" dirty="0">
                <a:latin typeface="Roboto Condensed Light" panose="02000000000000000000" pitchFamily="2" charset="0"/>
                <a:ea typeface="Roboto Condensed Light" panose="02000000000000000000" pitchFamily="2" charset="0"/>
              </a:endParaRPr>
            </a:p>
          </p:txBody>
        </p:sp>
        <p:sp>
          <p:nvSpPr>
            <p:cNvPr id="16" name="Freeform: Shape 15">
              <a:extLst>
                <a:ext uri="{FF2B5EF4-FFF2-40B4-BE49-F238E27FC236}">
                  <a16:creationId xmlns:a16="http://schemas.microsoft.com/office/drawing/2014/main" id="{856EE6F6-71CD-416C-B540-5E6E3A54E269}"/>
                </a:ext>
              </a:extLst>
            </p:cNvPr>
            <p:cNvSpPr/>
            <p:nvPr/>
          </p:nvSpPr>
          <p:spPr>
            <a:xfrm>
              <a:off x="2230202" y="3359058"/>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a:solidFill>
              <a:schemeClr val="accent2">
                <a:lumMod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Customer collaboration </a:t>
              </a:r>
              <a:endParaRPr lang="en-CA" sz="1800" dirty="0">
                <a:latin typeface="Roboto Condensed Light" panose="02000000000000000000" pitchFamily="2" charset="0"/>
                <a:ea typeface="Roboto Condensed Light" panose="02000000000000000000" pitchFamily="2" charset="0"/>
              </a:endParaRPr>
            </a:p>
          </p:txBody>
        </p:sp>
        <p:sp>
          <p:nvSpPr>
            <p:cNvPr id="17" name="Freeform: Shape 16">
              <a:extLst>
                <a:ext uri="{FF2B5EF4-FFF2-40B4-BE49-F238E27FC236}">
                  <a16:creationId xmlns:a16="http://schemas.microsoft.com/office/drawing/2014/main" id="{506F3734-E0D8-4448-9B50-5A09F1B907ED}"/>
                </a:ext>
              </a:extLst>
            </p:cNvPr>
            <p:cNvSpPr/>
            <p:nvPr/>
          </p:nvSpPr>
          <p:spPr>
            <a:xfrm>
              <a:off x="2213607" y="2826930"/>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a:solidFill>
              <a:schemeClr val="accent2">
                <a:lumMod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Working software</a:t>
              </a:r>
              <a:endParaRPr lang="en-CA" sz="1800" dirty="0">
                <a:latin typeface="Roboto Condensed Light" panose="02000000000000000000" pitchFamily="2" charset="0"/>
                <a:ea typeface="Roboto Condensed Light" panose="02000000000000000000" pitchFamily="2" charset="0"/>
              </a:endParaRPr>
            </a:p>
          </p:txBody>
        </p:sp>
        <p:sp>
          <p:nvSpPr>
            <p:cNvPr id="18" name="Freeform: Shape 17">
              <a:extLst>
                <a:ext uri="{FF2B5EF4-FFF2-40B4-BE49-F238E27FC236}">
                  <a16:creationId xmlns:a16="http://schemas.microsoft.com/office/drawing/2014/main" id="{B058DF3F-728D-499E-BF35-BB6F423F73D4}"/>
                </a:ext>
              </a:extLst>
            </p:cNvPr>
            <p:cNvSpPr/>
            <p:nvPr/>
          </p:nvSpPr>
          <p:spPr>
            <a:xfrm>
              <a:off x="2216447" y="2316067"/>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a:solidFill>
              <a:schemeClr val="accent2">
                <a:lumMod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CA" sz="1800" dirty="0">
                  <a:latin typeface="Roboto Condensed Light" panose="02000000000000000000" pitchFamily="2" charset="0"/>
                  <a:ea typeface="Roboto Condensed Light" panose="02000000000000000000" pitchFamily="2" charset="0"/>
                </a:rPr>
                <a:t>Individuals and interactions</a:t>
              </a:r>
            </a:p>
          </p:txBody>
        </p:sp>
        <p:sp>
          <p:nvSpPr>
            <p:cNvPr id="19" name="Rectangle 18">
              <a:extLst>
                <a:ext uri="{FF2B5EF4-FFF2-40B4-BE49-F238E27FC236}">
                  <a16:creationId xmlns:a16="http://schemas.microsoft.com/office/drawing/2014/main" id="{B4748FDF-0E16-4AAC-BCE2-E6969AB0A96D}"/>
                </a:ext>
              </a:extLst>
            </p:cNvPr>
            <p:cNvSpPr/>
            <p:nvPr/>
          </p:nvSpPr>
          <p:spPr>
            <a:xfrm>
              <a:off x="5022199" y="3426669"/>
              <a:ext cx="2290809" cy="559533"/>
            </a:xfrm>
            <a:prstGeom prst="rect">
              <a:avLst/>
            </a:prstGeom>
            <a:noFill/>
          </p:spPr>
          <p:txBody>
            <a:bodyPr wrap="square" lIns="91440" tIns="45720" rIns="91440" bIns="45720">
              <a:spAutoFit/>
            </a:bodyPr>
            <a:lstStyle/>
            <a:p>
              <a:pPr algn="ctr"/>
              <a:r>
                <a:rPr lang="en-US" sz="4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Condensed Light" panose="02000000000000000000" pitchFamily="2" charset="0"/>
                </a:rPr>
                <a:t>Over</a:t>
              </a:r>
            </a:p>
          </p:txBody>
        </p:sp>
        <p:sp>
          <p:nvSpPr>
            <p:cNvPr id="20" name="Rectangle 19">
              <a:extLst>
                <a:ext uri="{FF2B5EF4-FFF2-40B4-BE49-F238E27FC236}">
                  <a16:creationId xmlns:a16="http://schemas.microsoft.com/office/drawing/2014/main" id="{A4E21D4D-E05B-431A-B88C-ACF7F7D61899}"/>
                </a:ext>
              </a:extLst>
            </p:cNvPr>
            <p:cNvSpPr/>
            <p:nvPr/>
          </p:nvSpPr>
          <p:spPr>
            <a:xfrm>
              <a:off x="5297201" y="2216483"/>
              <a:ext cx="1735549" cy="3297121"/>
            </a:xfrm>
            <a:prstGeom prst="rect">
              <a:avLst/>
            </a:prstGeom>
            <a:noFill/>
            <a:ln w="9525">
              <a:solidFill>
                <a:schemeClr val="tx2">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cxnSp>
          <p:nvCxnSpPr>
            <p:cNvPr id="21" name="Straight Connector 20">
              <a:extLst>
                <a:ext uri="{FF2B5EF4-FFF2-40B4-BE49-F238E27FC236}">
                  <a16:creationId xmlns:a16="http://schemas.microsoft.com/office/drawing/2014/main" id="{B18DEAA1-66E6-494D-BF7F-F76C5DE1A94B}"/>
                </a:ext>
              </a:extLst>
            </p:cNvPr>
            <p:cNvCxnSpPr>
              <a:cxnSpLocks/>
            </p:cNvCxnSpPr>
            <p:nvPr/>
          </p:nvCxnSpPr>
          <p:spPr>
            <a:xfrm>
              <a:off x="3650148" y="2592108"/>
              <a:ext cx="1644213" cy="0"/>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DB70C64B-AC28-4226-A9F5-14E4F4C36649}"/>
                </a:ext>
              </a:extLst>
            </p:cNvPr>
            <p:cNvCxnSpPr>
              <a:cxnSpLocks/>
            </p:cNvCxnSpPr>
            <p:nvPr/>
          </p:nvCxnSpPr>
          <p:spPr>
            <a:xfrm>
              <a:off x="3650148" y="3077822"/>
              <a:ext cx="1644213" cy="0"/>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7F20B55E-5CB1-45DD-BBC4-86E99072D560}"/>
                </a:ext>
              </a:extLst>
            </p:cNvPr>
            <p:cNvCxnSpPr>
              <a:cxnSpLocks/>
            </p:cNvCxnSpPr>
            <p:nvPr/>
          </p:nvCxnSpPr>
          <p:spPr>
            <a:xfrm>
              <a:off x="3640126" y="3583133"/>
              <a:ext cx="1654234" cy="23064"/>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BFC22C1-F258-4904-8FCC-E576B3059BE7}"/>
                </a:ext>
              </a:extLst>
            </p:cNvPr>
            <p:cNvCxnSpPr>
              <a:cxnSpLocks/>
            </p:cNvCxnSpPr>
            <p:nvPr/>
          </p:nvCxnSpPr>
          <p:spPr>
            <a:xfrm>
              <a:off x="3640127" y="4126427"/>
              <a:ext cx="1702559" cy="0"/>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4CB09F39-4177-4EA0-A03A-92E0655B7895}"/>
                </a:ext>
              </a:extLst>
            </p:cNvPr>
            <p:cNvCxnSpPr>
              <a:cxnSpLocks/>
            </p:cNvCxnSpPr>
            <p:nvPr/>
          </p:nvCxnSpPr>
          <p:spPr>
            <a:xfrm flipV="1">
              <a:off x="7025346" y="2598112"/>
              <a:ext cx="1255858" cy="4523"/>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43C1BB5A-85D5-4A1B-82AA-0B5F644F52CB}"/>
                </a:ext>
              </a:extLst>
            </p:cNvPr>
            <p:cNvCxnSpPr>
              <a:cxnSpLocks/>
            </p:cNvCxnSpPr>
            <p:nvPr/>
          </p:nvCxnSpPr>
          <p:spPr>
            <a:xfrm flipV="1">
              <a:off x="7041068" y="3079327"/>
              <a:ext cx="1263705" cy="11327"/>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AE09B96A-3F22-4EE9-9D32-E6F19E77F011}"/>
                </a:ext>
              </a:extLst>
            </p:cNvPr>
            <p:cNvCxnSpPr>
              <a:cxnSpLocks/>
            </p:cNvCxnSpPr>
            <p:nvPr/>
          </p:nvCxnSpPr>
          <p:spPr>
            <a:xfrm flipV="1">
              <a:off x="7041068" y="3572129"/>
              <a:ext cx="1263705" cy="29205"/>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C2AB7B9B-73CD-4C35-A082-29D59D861BA8}"/>
                </a:ext>
              </a:extLst>
            </p:cNvPr>
            <p:cNvCxnSpPr>
              <a:cxnSpLocks/>
            </p:cNvCxnSpPr>
            <p:nvPr/>
          </p:nvCxnSpPr>
          <p:spPr>
            <a:xfrm flipV="1">
              <a:off x="7032750" y="4083690"/>
              <a:ext cx="1248455" cy="41979"/>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11B2CDBA-7F36-4E5F-8A97-D4FD2BE6EB8B}"/>
                </a:ext>
              </a:extLst>
            </p:cNvPr>
            <p:cNvSpPr txBox="1"/>
            <p:nvPr/>
          </p:nvSpPr>
          <p:spPr>
            <a:xfrm>
              <a:off x="2192874" y="1637511"/>
              <a:ext cx="1887120" cy="364913"/>
            </a:xfrm>
            <a:prstGeom prst="rect">
              <a:avLst/>
            </a:prstGeom>
          </p:spPr>
          <p:txBody>
            <a:bodyPr wrap="none" rtlCol="0">
              <a:spAutoFit/>
            </a:bodyPr>
            <a:lstStyle/>
            <a:p>
              <a:r>
                <a:rPr lang="en-US" sz="2400" dirty="0">
                  <a:solidFill>
                    <a:schemeClr val="accent1"/>
                  </a:solidFill>
                  <a:latin typeface="Montserrat SemiBold" panose="00000700000000000000" pitchFamily="2" charset="0"/>
                  <a:ea typeface="Roboto Condensed Light" panose="02000000000000000000" pitchFamily="2" charset="0"/>
                </a:rPr>
                <a:t>We value. . .</a:t>
              </a:r>
              <a:endParaRPr lang="en-CA" sz="2400" dirty="0">
                <a:solidFill>
                  <a:schemeClr val="accent1"/>
                </a:solidFill>
                <a:latin typeface="Montserrat SemiBold" panose="00000700000000000000" pitchFamily="2" charset="0"/>
                <a:ea typeface="Roboto Condensed Light" panose="02000000000000000000" pitchFamily="2" charset="0"/>
              </a:endParaRPr>
            </a:p>
          </p:txBody>
        </p:sp>
        <p:grpSp>
          <p:nvGrpSpPr>
            <p:cNvPr id="30" name="Group 29">
              <a:extLst>
                <a:ext uri="{FF2B5EF4-FFF2-40B4-BE49-F238E27FC236}">
                  <a16:creationId xmlns:a16="http://schemas.microsoft.com/office/drawing/2014/main" id="{6B96D999-8140-41FF-AFA0-47CC3A244BFE}"/>
                </a:ext>
              </a:extLst>
            </p:cNvPr>
            <p:cNvGrpSpPr/>
            <p:nvPr/>
          </p:nvGrpSpPr>
          <p:grpSpPr>
            <a:xfrm>
              <a:off x="2127224" y="4886203"/>
              <a:ext cx="1689310" cy="646330"/>
              <a:chOff x="2165304" y="153532"/>
              <a:chExt cx="1399212" cy="407419"/>
            </a:xfrm>
          </p:grpSpPr>
          <p:sp>
            <p:nvSpPr>
              <p:cNvPr id="32" name="Rectangle: Rounded Corners 31">
                <a:extLst>
                  <a:ext uri="{FF2B5EF4-FFF2-40B4-BE49-F238E27FC236}">
                    <a16:creationId xmlns:a16="http://schemas.microsoft.com/office/drawing/2014/main" id="{5D79FC57-C474-4FA1-B663-5C171350762E}"/>
                  </a:ext>
                </a:extLst>
              </p:cNvPr>
              <p:cNvSpPr/>
              <p:nvPr/>
            </p:nvSpPr>
            <p:spPr>
              <a:xfrm>
                <a:off x="2165304" y="153532"/>
                <a:ext cx="1399212" cy="407419"/>
              </a:xfrm>
              <a:prstGeom prst="roundRect">
                <a:avLst>
                  <a:gd name="adj" fmla="val 10000"/>
                </a:avLst>
              </a:prstGeom>
              <a:solidFill>
                <a:schemeClr val="accent2">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3" name="Rectangle: Rounded Corners 4">
                <a:extLst>
                  <a:ext uri="{FF2B5EF4-FFF2-40B4-BE49-F238E27FC236}">
                    <a16:creationId xmlns:a16="http://schemas.microsoft.com/office/drawing/2014/main" id="{CE00FA18-D3F7-4769-92DC-E03B11F4EB78}"/>
                  </a:ext>
                </a:extLst>
              </p:cNvPr>
              <p:cNvSpPr txBox="1"/>
              <p:nvPr/>
            </p:nvSpPr>
            <p:spPr>
              <a:xfrm>
                <a:off x="2177237" y="165465"/>
                <a:ext cx="1375346" cy="3835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2400" dirty="0">
                    <a:solidFill>
                      <a:schemeClr val="bg1"/>
                    </a:solidFill>
                    <a:latin typeface="Roboto Condensed Light" panose="02000000000000000000" pitchFamily="2" charset="0"/>
                    <a:ea typeface="Roboto Condensed Light" panose="02000000000000000000" pitchFamily="2" charset="0"/>
                  </a:rPr>
                  <a:t>Being Agile</a:t>
                </a:r>
                <a:endParaRPr lang="en-CA" sz="2400" dirty="0">
                  <a:solidFill>
                    <a:schemeClr val="bg1"/>
                  </a:solidFill>
                  <a:latin typeface="Roboto Condensed Light" panose="02000000000000000000" pitchFamily="2" charset="0"/>
                  <a:ea typeface="Roboto Condensed Light" panose="02000000000000000000" pitchFamily="2" charset="0"/>
                </a:endParaRPr>
              </a:p>
            </p:txBody>
          </p:sp>
        </p:grpSp>
        <p:sp>
          <p:nvSpPr>
            <p:cNvPr id="31" name="Freeform: Shape 30">
              <a:extLst>
                <a:ext uri="{FF2B5EF4-FFF2-40B4-BE49-F238E27FC236}">
                  <a16:creationId xmlns:a16="http://schemas.microsoft.com/office/drawing/2014/main" id="{D0B46926-6EA4-447E-A1A0-FC614085CD43}"/>
                </a:ext>
              </a:extLst>
            </p:cNvPr>
            <p:cNvSpPr/>
            <p:nvPr/>
          </p:nvSpPr>
          <p:spPr>
            <a:xfrm>
              <a:off x="8193327" y="4880966"/>
              <a:ext cx="1613646" cy="646331"/>
            </a:xfrm>
            <a:custGeom>
              <a:avLst/>
              <a:gdLst>
                <a:gd name="connsiteX0" fmla="*/ 0 w 1399212"/>
                <a:gd name="connsiteY0" fmla="*/ 37921 h 379209"/>
                <a:gd name="connsiteX1" fmla="*/ 37921 w 1399212"/>
                <a:gd name="connsiteY1" fmla="*/ 0 h 379209"/>
                <a:gd name="connsiteX2" fmla="*/ 1361291 w 1399212"/>
                <a:gd name="connsiteY2" fmla="*/ 0 h 379209"/>
                <a:gd name="connsiteX3" fmla="*/ 1399212 w 1399212"/>
                <a:gd name="connsiteY3" fmla="*/ 37921 h 379209"/>
                <a:gd name="connsiteX4" fmla="*/ 1399212 w 1399212"/>
                <a:gd name="connsiteY4" fmla="*/ 341288 h 379209"/>
                <a:gd name="connsiteX5" fmla="*/ 1361291 w 1399212"/>
                <a:gd name="connsiteY5" fmla="*/ 379209 h 379209"/>
                <a:gd name="connsiteX6" fmla="*/ 37921 w 1399212"/>
                <a:gd name="connsiteY6" fmla="*/ 379209 h 379209"/>
                <a:gd name="connsiteX7" fmla="*/ 0 w 1399212"/>
                <a:gd name="connsiteY7" fmla="*/ 341288 h 379209"/>
                <a:gd name="connsiteX8" fmla="*/ 0 w 1399212"/>
                <a:gd name="connsiteY8" fmla="*/ 37921 h 37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379209">
                  <a:moveTo>
                    <a:pt x="0" y="37921"/>
                  </a:moveTo>
                  <a:cubicBezTo>
                    <a:pt x="0" y="16978"/>
                    <a:pt x="16978" y="0"/>
                    <a:pt x="37921" y="0"/>
                  </a:cubicBezTo>
                  <a:lnTo>
                    <a:pt x="1361291" y="0"/>
                  </a:lnTo>
                  <a:cubicBezTo>
                    <a:pt x="1382234" y="0"/>
                    <a:pt x="1399212" y="16978"/>
                    <a:pt x="1399212" y="37921"/>
                  </a:cubicBezTo>
                  <a:lnTo>
                    <a:pt x="1399212" y="341288"/>
                  </a:lnTo>
                  <a:cubicBezTo>
                    <a:pt x="1399212" y="362231"/>
                    <a:pt x="1382234" y="379209"/>
                    <a:pt x="1361291" y="379209"/>
                  </a:cubicBezTo>
                  <a:lnTo>
                    <a:pt x="37921" y="379209"/>
                  </a:lnTo>
                  <a:cubicBezTo>
                    <a:pt x="16978" y="379209"/>
                    <a:pt x="0" y="362231"/>
                    <a:pt x="0" y="341288"/>
                  </a:cubicBezTo>
                  <a:lnTo>
                    <a:pt x="0" y="37921"/>
                  </a:lnTo>
                  <a:close/>
                </a:path>
              </a:pathLst>
            </a:custGeom>
            <a:solidFill>
              <a:schemeClr val="accent1"/>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27" tIns="56827" rIns="56827" bIns="56827" numCol="1" spcCol="1270" anchor="ctr" anchorCtr="0">
              <a:noAutofit/>
            </a:bodyPr>
            <a:lstStyle/>
            <a:p>
              <a:pPr algn="ctr" defTabSz="533400">
                <a:lnSpc>
                  <a:spcPct val="90000"/>
                </a:lnSpc>
                <a:spcBef>
                  <a:spcPct val="0"/>
                </a:spcBef>
                <a:spcAft>
                  <a:spcPct val="35000"/>
                </a:spcAft>
              </a:pPr>
              <a:r>
                <a:rPr lang="en-US" sz="2400" dirty="0">
                  <a:solidFill>
                    <a:schemeClr val="bg1"/>
                  </a:solidFill>
                  <a:latin typeface="Roboto Condensed Light" panose="02000000000000000000" pitchFamily="2" charset="0"/>
                  <a:ea typeface="Roboto Condensed Light" panose="02000000000000000000" pitchFamily="2" charset="0"/>
                </a:rPr>
                <a:t>Being Prescriptive</a:t>
              </a:r>
            </a:p>
          </p:txBody>
        </p:sp>
      </p:grpSp>
      <p:sp>
        <p:nvSpPr>
          <p:cNvPr id="35" name="TextBox 34">
            <a:extLst>
              <a:ext uri="{FF2B5EF4-FFF2-40B4-BE49-F238E27FC236}">
                <a16:creationId xmlns:a16="http://schemas.microsoft.com/office/drawing/2014/main" id="{E43EA9CE-A902-4207-8675-53F2443B75CD}"/>
              </a:ext>
            </a:extLst>
          </p:cNvPr>
          <p:cNvSpPr txBox="1"/>
          <p:nvPr/>
        </p:nvSpPr>
        <p:spPr>
          <a:xfrm>
            <a:off x="229206" y="2470034"/>
            <a:ext cx="3105269" cy="1938992"/>
          </a:xfrm>
          <a:prstGeom prst="rect">
            <a:avLst/>
          </a:prstGeom>
        </p:spPr>
        <p:txBody>
          <a:bodyPr wrap="square" rtlCol="0">
            <a:spAutoFit/>
          </a:bodyPr>
          <a:lstStyle/>
          <a:p>
            <a:r>
              <a:rPr lang="en-US" sz="2400" dirty="0">
                <a:solidFill>
                  <a:schemeClr val="bg1"/>
                </a:solidFill>
                <a:latin typeface="Roboto Condensed Light" panose="02000000000000000000" pitchFamily="2" charset="0"/>
                <a:ea typeface="Roboto Condensed Light" panose="02000000000000000000" pitchFamily="2" charset="0"/>
              </a:rPr>
              <a:t>“…while there is value in the items on the right, we value the items on the left more.”  </a:t>
            </a:r>
          </a:p>
          <a:p>
            <a:r>
              <a:rPr lang="en-US" sz="2400" dirty="0">
                <a:solidFill>
                  <a:schemeClr val="bg1"/>
                </a:solidFill>
                <a:latin typeface="Roboto Condensed Light" panose="02000000000000000000" pitchFamily="2" charset="0"/>
                <a:ea typeface="Roboto Condensed Light" panose="02000000000000000000" pitchFamily="2" charset="0"/>
              </a:rPr>
              <a:t>– “The Agile Manifesto”</a:t>
            </a:r>
          </a:p>
        </p:txBody>
      </p:sp>
      <p:sp>
        <p:nvSpPr>
          <p:cNvPr id="36" name="Title 35">
            <a:extLst>
              <a:ext uri="{FF2B5EF4-FFF2-40B4-BE49-F238E27FC236}">
                <a16:creationId xmlns:a16="http://schemas.microsoft.com/office/drawing/2014/main" id="{C5C830A0-104F-4B7D-AE10-793D2EA28775}"/>
              </a:ext>
            </a:extLst>
          </p:cNvPr>
          <p:cNvSpPr>
            <a:spLocks noGrp="1"/>
          </p:cNvSpPr>
          <p:nvPr>
            <p:ph type="title"/>
          </p:nvPr>
        </p:nvSpPr>
        <p:spPr>
          <a:xfrm>
            <a:off x="354106" y="530020"/>
            <a:ext cx="2818626" cy="4171309"/>
          </a:xfrm>
        </p:spPr>
        <p:txBody>
          <a:bodyPr/>
          <a:lstStyle/>
          <a:p>
            <a:r>
              <a:rPr lang="en-US" dirty="0">
                <a:latin typeface="+mj-lt"/>
              </a:rPr>
              <a:t>Agile’s four core values</a:t>
            </a:r>
            <a:endParaRPr lang="en-CA" dirty="0">
              <a:latin typeface="+mj-lt"/>
            </a:endParaRPr>
          </a:p>
        </p:txBody>
      </p:sp>
      <p:sp>
        <p:nvSpPr>
          <p:cNvPr id="2" name="TextBox 1">
            <a:extLst>
              <a:ext uri="{FF2B5EF4-FFF2-40B4-BE49-F238E27FC236}">
                <a16:creationId xmlns:a16="http://schemas.microsoft.com/office/drawing/2014/main" id="{45169083-A1FC-2F9D-9D78-C2FC6D5C4B9D}"/>
              </a:ext>
            </a:extLst>
          </p:cNvPr>
          <p:cNvSpPr txBox="1"/>
          <p:nvPr/>
        </p:nvSpPr>
        <p:spPr>
          <a:xfrm>
            <a:off x="536713" y="4701329"/>
            <a:ext cx="2266122" cy="317932"/>
          </a:xfrm>
          <a:prstGeom prst="rect">
            <a:avLst/>
          </a:prstGeom>
        </p:spPr>
        <p:txBody>
          <a:bodyPr wrap="square" lIns="0" tIns="0" rIns="0" bIns="0" numCol="1" spcCol="360000" rtlCol="0">
            <a:noAutofit/>
          </a:bodyPr>
          <a:lstStyle/>
          <a:p>
            <a:pPr algn="l">
              <a:lnSpc>
                <a:spcPct val="110000"/>
              </a:lnSpc>
              <a:tabLst/>
            </a:pPr>
            <a:r>
              <a:rPr lang="en-US" sz="1400" dirty="0">
                <a:solidFill>
                  <a:schemeClr val="bg2"/>
                </a:solidFill>
                <a:latin typeface="Roboto Condensed Light" panose="02000000000000000000" pitchFamily="2" charset="0"/>
                <a:ea typeface="Roboto Condensed Light" panose="02000000000000000000" pitchFamily="2" charset="0"/>
              </a:rPr>
              <a:t>Source: Agile Alliance, 2022.</a:t>
            </a:r>
          </a:p>
        </p:txBody>
      </p:sp>
    </p:spTree>
    <p:extLst>
      <p:ext uri="{BB962C8B-B14F-4D97-AF65-F5344CB8AC3E}">
        <p14:creationId xmlns:p14="http://schemas.microsoft.com/office/powerpoint/2010/main" val="30445511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7BF951F3-2DAB-4200-A64A-311DAA6DB05E}"/>
              </a:ext>
            </a:extLst>
          </p:cNvPr>
          <p:cNvPicPr>
            <a:picLocks noChangeAspect="1"/>
          </p:cNvPicPr>
          <p:nvPr/>
        </p:nvPicPr>
        <p:blipFill>
          <a:blip r:embed="rId3"/>
          <a:stretch>
            <a:fillRect/>
          </a:stretch>
        </p:blipFill>
        <p:spPr>
          <a:xfrm>
            <a:off x="7957079" y="0"/>
            <a:ext cx="1330806" cy="6858000"/>
          </a:xfrm>
          <a:prstGeom prst="rect">
            <a:avLst/>
          </a:prstGeom>
        </p:spPr>
      </p:pic>
      <p:sp>
        <p:nvSpPr>
          <p:cNvPr id="2" name="Title 1"/>
          <p:cNvSpPr>
            <a:spLocks noGrp="1"/>
          </p:cNvSpPr>
          <p:nvPr>
            <p:ph type="title"/>
          </p:nvPr>
        </p:nvSpPr>
        <p:spPr>
          <a:xfrm>
            <a:off x="354106" y="107567"/>
            <a:ext cx="8480612" cy="942145"/>
          </a:xfrm>
        </p:spPr>
        <p:txBody>
          <a:bodyPr/>
          <a:lstStyle/>
          <a:p>
            <a:r>
              <a:rPr lang="en-US" dirty="0"/>
              <a:t>Be aware of common myths about Agile</a:t>
            </a:r>
          </a:p>
        </p:txBody>
      </p:sp>
      <p:sp>
        <p:nvSpPr>
          <p:cNvPr id="6" name="Text Placeholder 5">
            <a:extLst>
              <a:ext uri="{FF2B5EF4-FFF2-40B4-BE49-F238E27FC236}">
                <a16:creationId xmlns:a16="http://schemas.microsoft.com/office/drawing/2014/main" id="{43BF54B3-1A38-4265-BEAD-39A267960F8F}"/>
              </a:ext>
            </a:extLst>
          </p:cNvPr>
          <p:cNvSpPr>
            <a:spLocks noGrp="1"/>
          </p:cNvSpPr>
          <p:nvPr>
            <p:ph type="body" sz="quarter" idx="11"/>
          </p:nvPr>
        </p:nvSpPr>
        <p:spPr/>
        <p:txBody>
          <a:bodyPr/>
          <a:lstStyle/>
          <a:p>
            <a:r>
              <a:rPr lang="en-US" dirty="0"/>
              <a:t>Agile does not… </a:t>
            </a:r>
            <a:endParaRPr lang="en-CA" dirty="0"/>
          </a:p>
        </p:txBody>
      </p:sp>
      <p:grpSp>
        <p:nvGrpSpPr>
          <p:cNvPr id="40" name="Group 39">
            <a:extLst>
              <a:ext uri="{FF2B5EF4-FFF2-40B4-BE49-F238E27FC236}">
                <a16:creationId xmlns:a16="http://schemas.microsoft.com/office/drawing/2014/main" id="{E58790EF-B646-4692-813B-62494BE459F5}"/>
              </a:ext>
            </a:extLst>
          </p:cNvPr>
          <p:cNvGrpSpPr/>
          <p:nvPr/>
        </p:nvGrpSpPr>
        <p:grpSpPr>
          <a:xfrm>
            <a:off x="7891502" y="1419646"/>
            <a:ext cx="3590397" cy="4287936"/>
            <a:chOff x="7891502" y="1312070"/>
            <a:chExt cx="3590397" cy="4287936"/>
          </a:xfrm>
        </p:grpSpPr>
        <p:grpSp>
          <p:nvGrpSpPr>
            <p:cNvPr id="20" name="Group 19">
              <a:extLst>
                <a:ext uri="{FF2B5EF4-FFF2-40B4-BE49-F238E27FC236}">
                  <a16:creationId xmlns:a16="http://schemas.microsoft.com/office/drawing/2014/main" id="{D537D54D-0777-44E8-A976-A6950B62B248}"/>
                </a:ext>
              </a:extLst>
            </p:cNvPr>
            <p:cNvGrpSpPr/>
            <p:nvPr/>
          </p:nvGrpSpPr>
          <p:grpSpPr>
            <a:xfrm>
              <a:off x="7891502" y="1312070"/>
              <a:ext cx="3590397" cy="4287936"/>
              <a:chOff x="8153530" y="1861891"/>
              <a:chExt cx="3590397" cy="4287936"/>
            </a:xfrm>
          </p:grpSpPr>
          <p:sp>
            <p:nvSpPr>
              <p:cNvPr id="10" name="Rectangle 9">
                <a:extLst>
                  <a:ext uri="{FF2B5EF4-FFF2-40B4-BE49-F238E27FC236}">
                    <a16:creationId xmlns:a16="http://schemas.microsoft.com/office/drawing/2014/main" id="{6A98F43F-3529-43C4-AE9E-CD4876CC7369}"/>
                  </a:ext>
                </a:extLst>
              </p:cNvPr>
              <p:cNvSpPr/>
              <p:nvPr/>
            </p:nvSpPr>
            <p:spPr>
              <a:xfrm>
                <a:off x="8153530" y="1861891"/>
                <a:ext cx="3590397" cy="4287936"/>
              </a:xfrm>
              <a:prstGeom prst="rect">
                <a:avLst/>
              </a:prstGeom>
              <a:solidFill>
                <a:schemeClr val="tx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5" name="TextBox 4"/>
              <p:cNvSpPr txBox="1"/>
              <p:nvPr/>
            </p:nvSpPr>
            <p:spPr>
              <a:xfrm>
                <a:off x="8225982" y="1998560"/>
                <a:ext cx="3380569" cy="1692771"/>
              </a:xfrm>
              <a:prstGeom prst="rect">
                <a:avLst/>
              </a:prstGeom>
              <a:noFill/>
            </p:spPr>
            <p:txBody>
              <a:bodyPr wrap="square" rtlCol="0">
                <a:spAutoFit/>
              </a:bodyPr>
              <a:lstStyle/>
              <a:p>
                <a:pPr defTabSz="914400"/>
                <a:r>
                  <a:rPr lang="en-US" sz="1600" dirty="0">
                    <a:solidFill>
                      <a:srgbClr val="333333"/>
                    </a:solidFill>
                    <a:latin typeface="Roboto Condensed Light" panose="02000000000000000000" pitchFamily="2" charset="0"/>
                  </a:rPr>
                  <a:t>“Although Agile methods are increasingly being adopted in globally distributed settings, there is no panacea for success.”</a:t>
                </a:r>
              </a:p>
              <a:p>
                <a:pPr defTabSz="914400"/>
                <a:endParaRPr lang="en-US" sz="1600" i="1" dirty="0">
                  <a:solidFill>
                    <a:srgbClr val="333333"/>
                  </a:solidFill>
                  <a:latin typeface="Roboto Condensed Light" panose="02000000000000000000" pitchFamily="2" charset="0"/>
                </a:endParaRPr>
              </a:p>
              <a:p>
                <a:pPr algn="r" defTabSz="914400"/>
                <a:r>
                  <a:rPr lang="en-US" sz="1200" dirty="0">
                    <a:solidFill>
                      <a:srgbClr val="333333"/>
                    </a:solidFill>
                    <a:latin typeface="Roboto Condensed Light" panose="02000000000000000000" pitchFamily="2" charset="0"/>
                    <a:ea typeface="Roboto Condensed Light" panose="02000000000000000000" pitchFamily="2" charset="0"/>
                  </a:rPr>
                  <a:t>– “Negotiating Common Ground in Distributed Agile Development: A Case Study Perspective.” IEE Explore.</a:t>
                </a:r>
              </a:p>
            </p:txBody>
          </p:sp>
        </p:grpSp>
        <p:sp>
          <p:nvSpPr>
            <p:cNvPr id="39" name="TextBox 38">
              <a:extLst>
                <a:ext uri="{FF2B5EF4-FFF2-40B4-BE49-F238E27FC236}">
                  <a16:creationId xmlns:a16="http://schemas.microsoft.com/office/drawing/2014/main" id="{7F7DC67C-D966-4A40-BF2D-8DE81EC8938E}"/>
                </a:ext>
              </a:extLst>
            </p:cNvPr>
            <p:cNvSpPr txBox="1"/>
            <p:nvPr/>
          </p:nvSpPr>
          <p:spPr>
            <a:xfrm>
              <a:off x="8004486" y="3320515"/>
              <a:ext cx="3380569" cy="2123658"/>
            </a:xfrm>
            <a:prstGeom prst="rect">
              <a:avLst/>
            </a:prstGeom>
            <a:noFill/>
          </p:spPr>
          <p:txBody>
            <a:bodyPr wrap="square" rtlCol="0">
              <a:spAutoFit/>
            </a:bodyPr>
            <a:lstStyle/>
            <a:p>
              <a:pPr defTabSz="914400"/>
              <a:r>
                <a:rPr lang="en-US" sz="1600" dirty="0">
                  <a:solidFill>
                    <a:srgbClr val="333333"/>
                  </a:solidFill>
                  <a:latin typeface="Roboto Condensed Light" panose="02000000000000000000" pitchFamily="2" charset="0"/>
                </a:rPr>
                <a:t>“Without proper planning, organizations can start throwing more resources at the work which spirals into the classic Waterfall issues of managing by schedule.”</a:t>
              </a:r>
            </a:p>
            <a:p>
              <a:pPr defTabSz="914400"/>
              <a:endParaRPr lang="en-US" sz="1600" i="1" dirty="0">
                <a:solidFill>
                  <a:srgbClr val="333333"/>
                </a:solidFill>
                <a:latin typeface="Roboto Condensed Light" panose="02000000000000000000" pitchFamily="2" charset="0"/>
              </a:endParaRPr>
            </a:p>
            <a:p>
              <a:pPr algn="r" defTabSz="914400"/>
              <a:r>
                <a:rPr lang="en-US" sz="1200" dirty="0">
                  <a:solidFill>
                    <a:srgbClr val="333333"/>
                  </a:solidFill>
                  <a:latin typeface="Roboto Condensed Light" panose="02000000000000000000" pitchFamily="2" charset="0"/>
                  <a:ea typeface="Roboto Condensed Light" panose="02000000000000000000" pitchFamily="2" charset="0"/>
                </a:rPr>
                <a:t>– Kristen Morton, Associate Implementation Architect,</a:t>
              </a:r>
            </a:p>
            <a:p>
              <a:pPr algn="r" defTabSz="914400"/>
              <a:r>
                <a:rPr lang="en-US" sz="1200" dirty="0">
                  <a:solidFill>
                    <a:srgbClr val="333333"/>
                  </a:solidFill>
                  <a:latin typeface="Roboto Condensed Light" panose="02000000000000000000" pitchFamily="2" charset="0"/>
                  <a:ea typeface="Roboto Condensed Light" panose="02000000000000000000" pitchFamily="2" charset="0"/>
                </a:rPr>
                <a:t>OneShield Inc., Info-Tech Interview</a:t>
              </a:r>
            </a:p>
          </p:txBody>
        </p:sp>
      </p:grpSp>
      <p:grpSp>
        <p:nvGrpSpPr>
          <p:cNvPr id="4" name="Group 3">
            <a:extLst>
              <a:ext uri="{FF2B5EF4-FFF2-40B4-BE49-F238E27FC236}">
                <a16:creationId xmlns:a16="http://schemas.microsoft.com/office/drawing/2014/main" id="{FA4E7239-D793-4CD8-9142-364F8EF3EF73}"/>
              </a:ext>
            </a:extLst>
          </p:cNvPr>
          <p:cNvGrpSpPr/>
          <p:nvPr/>
        </p:nvGrpSpPr>
        <p:grpSpPr>
          <a:xfrm>
            <a:off x="447865" y="1650111"/>
            <a:ext cx="6863920" cy="1676065"/>
            <a:chOff x="447865" y="1650111"/>
            <a:chExt cx="6863920" cy="1676065"/>
          </a:xfrm>
        </p:grpSpPr>
        <p:grpSp>
          <p:nvGrpSpPr>
            <p:cNvPr id="41" name="Group 40">
              <a:extLst>
                <a:ext uri="{FF2B5EF4-FFF2-40B4-BE49-F238E27FC236}">
                  <a16:creationId xmlns:a16="http://schemas.microsoft.com/office/drawing/2014/main" id="{7D83E70F-2255-487B-8BA3-2DF1F6B60ECA}"/>
                </a:ext>
              </a:extLst>
            </p:cNvPr>
            <p:cNvGrpSpPr/>
            <p:nvPr/>
          </p:nvGrpSpPr>
          <p:grpSpPr>
            <a:xfrm>
              <a:off x="849065" y="1684751"/>
              <a:ext cx="6462720" cy="1641425"/>
              <a:chOff x="849065" y="1684751"/>
              <a:chExt cx="6462720" cy="1641425"/>
            </a:xfrm>
          </p:grpSpPr>
          <p:sp>
            <p:nvSpPr>
              <p:cNvPr id="13" name="Rectangle 12"/>
              <p:cNvSpPr/>
              <p:nvPr/>
            </p:nvSpPr>
            <p:spPr>
              <a:xfrm>
                <a:off x="849065" y="2072536"/>
                <a:ext cx="3608994" cy="83099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defTabSz="914400"/>
                <a:r>
                  <a:rPr lang="en-US" sz="2400" dirty="0">
                    <a:solidFill>
                      <a:srgbClr val="333333"/>
                    </a:solidFill>
                    <a:latin typeface="Roboto Condensed Light" panose="02000000000000000000" pitchFamily="2" charset="0"/>
                    <a:ea typeface="Roboto Condensed Light" panose="02000000000000000000" pitchFamily="2" charset="0"/>
                  </a:rPr>
                  <a:t>…solve development and communication issues.</a:t>
                </a:r>
              </a:p>
            </p:txBody>
          </p:sp>
          <p:pic>
            <p:nvPicPr>
              <p:cNvPr id="26" name="Picture 25">
                <a:extLst>
                  <a:ext uri="{FF2B5EF4-FFF2-40B4-BE49-F238E27FC236}">
                    <a16:creationId xmlns:a16="http://schemas.microsoft.com/office/drawing/2014/main" id="{D44931FC-2C6F-46D6-9751-221AED033B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8581" y="1684751"/>
                <a:ext cx="3133204" cy="1641425"/>
              </a:xfrm>
              <a:prstGeom prst="rect">
                <a:avLst/>
              </a:prstGeom>
            </p:spPr>
          </p:pic>
        </p:grpSp>
        <p:sp>
          <p:nvSpPr>
            <p:cNvPr id="3" name="Oval 2">
              <a:extLst>
                <a:ext uri="{FF2B5EF4-FFF2-40B4-BE49-F238E27FC236}">
                  <a16:creationId xmlns:a16="http://schemas.microsoft.com/office/drawing/2014/main" id="{542AFC58-00A4-420B-BAA2-985D267609AF}"/>
                </a:ext>
              </a:extLst>
            </p:cNvPr>
            <p:cNvSpPr/>
            <p:nvPr/>
          </p:nvSpPr>
          <p:spPr>
            <a:xfrm>
              <a:off x="447865" y="1650111"/>
              <a:ext cx="736823" cy="7017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Condensed Light" panose="02000000000000000000" pitchFamily="2" charset="0"/>
                </a:rPr>
                <a:t>1</a:t>
              </a:r>
              <a:endParaRPr lang="en-CA" sz="4400" dirty="0">
                <a:latin typeface="Roboto Condensed Light" panose="02000000000000000000" pitchFamily="2" charset="0"/>
              </a:endParaRPr>
            </a:p>
          </p:txBody>
        </p:sp>
      </p:grpSp>
      <p:grpSp>
        <p:nvGrpSpPr>
          <p:cNvPr id="7" name="Group 6">
            <a:extLst>
              <a:ext uri="{FF2B5EF4-FFF2-40B4-BE49-F238E27FC236}">
                <a16:creationId xmlns:a16="http://schemas.microsoft.com/office/drawing/2014/main" id="{DBD18E49-0BF0-4979-A570-3A382C1FD1E7}"/>
              </a:ext>
            </a:extLst>
          </p:cNvPr>
          <p:cNvGrpSpPr/>
          <p:nvPr/>
        </p:nvGrpSpPr>
        <p:grpSpPr>
          <a:xfrm>
            <a:off x="447865" y="3262294"/>
            <a:ext cx="6924529" cy="1945595"/>
            <a:chOff x="447865" y="3262294"/>
            <a:chExt cx="6924529" cy="1945595"/>
          </a:xfrm>
        </p:grpSpPr>
        <p:grpSp>
          <p:nvGrpSpPr>
            <p:cNvPr id="42" name="Group 41">
              <a:extLst>
                <a:ext uri="{FF2B5EF4-FFF2-40B4-BE49-F238E27FC236}">
                  <a16:creationId xmlns:a16="http://schemas.microsoft.com/office/drawing/2014/main" id="{011D4318-6F20-4089-8EAF-BA8D2BF7D1B4}"/>
                </a:ext>
              </a:extLst>
            </p:cNvPr>
            <p:cNvGrpSpPr/>
            <p:nvPr/>
          </p:nvGrpSpPr>
          <p:grpSpPr>
            <a:xfrm>
              <a:off x="447865" y="3262294"/>
              <a:ext cx="6458994" cy="1945595"/>
              <a:chOff x="447865" y="3262294"/>
              <a:chExt cx="6458994" cy="1945595"/>
            </a:xfrm>
          </p:grpSpPr>
          <p:sp>
            <p:nvSpPr>
              <p:cNvPr id="14" name="Rectangle 13"/>
              <p:cNvSpPr/>
              <p:nvPr/>
            </p:nvSpPr>
            <p:spPr>
              <a:xfrm>
                <a:off x="3960113" y="3801258"/>
                <a:ext cx="2946746" cy="83099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defTabSz="914400"/>
                <a:r>
                  <a:rPr lang="en-US" sz="2400" dirty="0">
                    <a:solidFill>
                      <a:srgbClr val="333333"/>
                    </a:solidFill>
                    <a:latin typeface="Roboto Condensed Light" panose="02000000000000000000" pitchFamily="2" charset="0"/>
                    <a:ea typeface="Roboto Condensed Light" panose="02000000000000000000" pitchFamily="2" charset="0"/>
                  </a:rPr>
                  <a:t>…ensure you will finish requirements faster.</a:t>
                </a:r>
              </a:p>
            </p:txBody>
          </p:sp>
          <p:pic>
            <p:nvPicPr>
              <p:cNvPr id="28" name="Picture 27">
                <a:extLst>
                  <a:ext uri="{FF2B5EF4-FFF2-40B4-BE49-F238E27FC236}">
                    <a16:creationId xmlns:a16="http://schemas.microsoft.com/office/drawing/2014/main" id="{6C8ACCD1-8317-41D3-B211-B54A02448A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865" y="3262294"/>
                <a:ext cx="3564387" cy="1945595"/>
              </a:xfrm>
              <a:prstGeom prst="rect">
                <a:avLst/>
              </a:prstGeom>
            </p:spPr>
          </p:pic>
        </p:grpSp>
        <p:sp>
          <p:nvSpPr>
            <p:cNvPr id="21" name="Oval 20">
              <a:extLst>
                <a:ext uri="{FF2B5EF4-FFF2-40B4-BE49-F238E27FC236}">
                  <a16:creationId xmlns:a16="http://schemas.microsoft.com/office/drawing/2014/main" id="{E12CCB8F-C76A-46BB-92FD-277158E287C2}"/>
                </a:ext>
              </a:extLst>
            </p:cNvPr>
            <p:cNvSpPr/>
            <p:nvPr/>
          </p:nvSpPr>
          <p:spPr>
            <a:xfrm>
              <a:off x="6635571" y="3428091"/>
              <a:ext cx="736823" cy="7017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Condensed Light" panose="02000000000000000000" pitchFamily="2" charset="0"/>
                </a:rPr>
                <a:t>2</a:t>
              </a:r>
              <a:endParaRPr lang="en-CA" sz="4400" dirty="0">
                <a:latin typeface="Roboto Condensed Light" panose="02000000000000000000" pitchFamily="2" charset="0"/>
              </a:endParaRPr>
            </a:p>
          </p:txBody>
        </p:sp>
      </p:grpSp>
      <p:grpSp>
        <p:nvGrpSpPr>
          <p:cNvPr id="8" name="Group 7">
            <a:extLst>
              <a:ext uri="{FF2B5EF4-FFF2-40B4-BE49-F238E27FC236}">
                <a16:creationId xmlns:a16="http://schemas.microsoft.com/office/drawing/2014/main" id="{D3A86EF5-8A7A-4E90-B450-532CA4AFB628}"/>
              </a:ext>
            </a:extLst>
          </p:cNvPr>
          <p:cNvGrpSpPr/>
          <p:nvPr/>
        </p:nvGrpSpPr>
        <p:grpSpPr>
          <a:xfrm>
            <a:off x="404809" y="4799727"/>
            <a:ext cx="6840771" cy="2024345"/>
            <a:chOff x="404809" y="4799727"/>
            <a:chExt cx="6840771" cy="2024345"/>
          </a:xfrm>
        </p:grpSpPr>
        <p:grpSp>
          <p:nvGrpSpPr>
            <p:cNvPr id="43" name="Group 42">
              <a:extLst>
                <a:ext uri="{FF2B5EF4-FFF2-40B4-BE49-F238E27FC236}">
                  <a16:creationId xmlns:a16="http://schemas.microsoft.com/office/drawing/2014/main" id="{79B1883C-8714-457A-AE15-0CFDD680A613}"/>
                </a:ext>
              </a:extLst>
            </p:cNvPr>
            <p:cNvGrpSpPr/>
            <p:nvPr/>
          </p:nvGrpSpPr>
          <p:grpSpPr>
            <a:xfrm>
              <a:off x="651300" y="4799727"/>
              <a:ext cx="6594280" cy="2024345"/>
              <a:chOff x="651300" y="4799727"/>
              <a:chExt cx="6594280" cy="2024345"/>
            </a:xfrm>
          </p:grpSpPr>
          <p:sp>
            <p:nvSpPr>
              <p:cNvPr id="15" name="Rectangle 14"/>
              <p:cNvSpPr/>
              <p:nvPr/>
            </p:nvSpPr>
            <p:spPr>
              <a:xfrm>
                <a:off x="651300" y="5797538"/>
                <a:ext cx="3667540" cy="830997"/>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defTabSz="914400"/>
                <a:r>
                  <a:rPr lang="en-US" sz="2400" dirty="0">
                    <a:solidFill>
                      <a:srgbClr val="333333"/>
                    </a:solidFill>
                    <a:latin typeface="Roboto Condensed Light" panose="02000000000000000000" pitchFamily="2" charset="0"/>
                    <a:ea typeface="Roboto Condensed Light" panose="02000000000000000000" pitchFamily="2" charset="0"/>
                  </a:rPr>
                  <a:t>…mean you don’t need planning and documentation.</a:t>
                </a:r>
                <a:endParaRPr lang="en-US" sz="2400" b="1" dirty="0">
                  <a:solidFill>
                    <a:srgbClr val="333333"/>
                  </a:solidFill>
                  <a:latin typeface="Roboto Condensed Light" panose="02000000000000000000" pitchFamily="2" charset="0"/>
                  <a:ea typeface="Roboto Condensed Light" panose="02000000000000000000" pitchFamily="2" charset="0"/>
                </a:endParaRPr>
              </a:p>
            </p:txBody>
          </p:sp>
          <p:pic>
            <p:nvPicPr>
              <p:cNvPr id="36" name="Picture 35">
                <a:extLst>
                  <a:ext uri="{FF2B5EF4-FFF2-40B4-BE49-F238E27FC236}">
                    <a16:creationId xmlns:a16="http://schemas.microsoft.com/office/drawing/2014/main" id="{B963DA36-7147-4939-A827-7148D869E6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4786" y="4799727"/>
                <a:ext cx="3000794" cy="2024345"/>
              </a:xfrm>
              <a:prstGeom prst="rect">
                <a:avLst/>
              </a:prstGeom>
            </p:spPr>
          </p:pic>
        </p:grpSp>
        <p:sp>
          <p:nvSpPr>
            <p:cNvPr id="23" name="Oval 22">
              <a:extLst>
                <a:ext uri="{FF2B5EF4-FFF2-40B4-BE49-F238E27FC236}">
                  <a16:creationId xmlns:a16="http://schemas.microsoft.com/office/drawing/2014/main" id="{000E41BF-9AF7-4ABE-B31C-FACDCD13E0B9}"/>
                </a:ext>
              </a:extLst>
            </p:cNvPr>
            <p:cNvSpPr/>
            <p:nvPr/>
          </p:nvSpPr>
          <p:spPr>
            <a:xfrm>
              <a:off x="404809" y="5248220"/>
              <a:ext cx="736823" cy="7017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Condensed Light" panose="02000000000000000000" pitchFamily="2" charset="0"/>
                </a:rPr>
                <a:t>3</a:t>
              </a:r>
              <a:endParaRPr lang="en-CA" sz="4400" dirty="0">
                <a:latin typeface="Roboto Condensed Light" panose="02000000000000000000" pitchFamily="2" charset="0"/>
              </a:endParaRPr>
            </a:p>
          </p:txBody>
        </p:sp>
      </p:grpSp>
    </p:spTree>
    <p:extLst>
      <p:ext uri="{BB962C8B-B14F-4D97-AF65-F5344CB8AC3E}">
        <p14:creationId xmlns:p14="http://schemas.microsoft.com/office/powerpoint/2010/main" val="25266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0" presetClass="entr" presetSubtype="0" fill="hold" nodeType="afterEffect">
                                  <p:stCondLst>
                                    <p:cond delay="50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4E11E86-D9DA-AE4D-B84A-5F86B24F0B36}"/>
              </a:ext>
            </a:extLst>
          </p:cNvPr>
          <p:cNvSpPr>
            <a:spLocks noGrp="1"/>
          </p:cNvSpPr>
          <p:nvPr>
            <p:ph type="title"/>
          </p:nvPr>
        </p:nvSpPr>
        <p:spPr/>
        <p:txBody>
          <a:bodyPr/>
          <a:lstStyle/>
          <a:p>
            <a:r>
              <a:rPr lang="en-US" dirty="0"/>
              <a:t>Projects can be a mechanism for funding product releases</a:t>
            </a:r>
            <a:endParaRPr lang="en-CA" dirty="0"/>
          </a:p>
        </p:txBody>
      </p:sp>
      <p:sp>
        <p:nvSpPr>
          <p:cNvPr id="77" name="TextBox 76">
            <a:extLst>
              <a:ext uri="{FF2B5EF4-FFF2-40B4-BE49-F238E27FC236}">
                <a16:creationId xmlns:a16="http://schemas.microsoft.com/office/drawing/2014/main" id="{28C7012F-D022-4175-B96D-64D2A9561F37}"/>
              </a:ext>
            </a:extLst>
          </p:cNvPr>
          <p:cNvSpPr txBox="1"/>
          <p:nvPr/>
        </p:nvSpPr>
        <p:spPr>
          <a:xfrm>
            <a:off x="9322318" y="1750934"/>
            <a:ext cx="2647490" cy="4462760"/>
          </a:xfrm>
          <a:prstGeom prst="rect">
            <a:avLst/>
          </a:prstGeom>
          <a:solidFill>
            <a:srgbClr val="F2F2F2"/>
          </a:solidFill>
        </p:spPr>
        <p:txBody>
          <a:bodyPr wrap="square" rtlCol="0" anchor="ctr" anchorCtr="0">
            <a:spAutoFit/>
          </a:bodyPr>
          <a:lstStyle/>
          <a:p>
            <a:pPr algn="ctr" defTabSz="914400">
              <a:spcBef>
                <a:spcPts val="1200"/>
              </a:spcBef>
            </a:pPr>
            <a:r>
              <a:rPr lang="en-US" sz="1800" b="1" dirty="0">
                <a:solidFill>
                  <a:srgbClr val="333333"/>
                </a:solidFill>
                <a:latin typeface="Roboto Condensed Light" panose="02000000000000000000" pitchFamily="2" charset="0"/>
                <a:ea typeface="Roboto Condensed Light" panose="02000000000000000000" pitchFamily="2" charset="0"/>
              </a:rPr>
              <a:t>Projects within</a:t>
            </a:r>
            <a:r>
              <a:rPr lang="en-US" sz="1800" dirty="0">
                <a:solidFill>
                  <a:srgbClr val="333333"/>
                </a:solidFill>
                <a:latin typeface="Roboto Condensed Light" panose="02000000000000000000" pitchFamily="2" charset="0"/>
                <a:ea typeface="Roboto Condensed Light" panose="02000000000000000000" pitchFamily="2" charset="0"/>
              </a:rPr>
              <a:t> </a:t>
            </a:r>
            <a:r>
              <a:rPr lang="en-US" sz="1800" b="1" dirty="0">
                <a:solidFill>
                  <a:srgbClr val="333333"/>
                </a:solidFill>
                <a:latin typeface="Roboto Condensed Light" panose="02000000000000000000" pitchFamily="2" charset="0"/>
                <a:ea typeface="Roboto Condensed Light" panose="02000000000000000000" pitchFamily="2" charset="0"/>
              </a:rPr>
              <a:t>products </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Regardless of whether you recognize yourself as a product-based or project-based shop, the same basic principles apply.</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You go through a period or periods of project-like development to build a version of an application or product. </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You also have parallel services along with your project development, which encompass the more product-based view. These may range from basic support and maintenance to full-fledged strategy teams or services like sales and marketing. </a:t>
            </a:r>
            <a:endParaRPr lang="en-CA" sz="1400" dirty="0">
              <a:solidFill>
                <a:srgbClr val="333333"/>
              </a:solidFill>
              <a:latin typeface="Roboto Condensed Light" panose="02000000000000000000" pitchFamily="2" charset="0"/>
              <a:ea typeface="Roboto Condensed Light" panose="02000000000000000000" pitchFamily="2" charset="0"/>
            </a:endParaRPr>
          </a:p>
        </p:txBody>
      </p:sp>
      <p:sp>
        <p:nvSpPr>
          <p:cNvPr id="51" name="Shape 50">
            <a:extLst>
              <a:ext uri="{FF2B5EF4-FFF2-40B4-BE49-F238E27FC236}">
                <a16:creationId xmlns:a16="http://schemas.microsoft.com/office/drawing/2014/main" id="{01D72FEF-325F-4FE8-952F-36C93D8436FB}"/>
              </a:ext>
            </a:extLst>
          </p:cNvPr>
          <p:cNvSpPr/>
          <p:nvPr/>
        </p:nvSpPr>
        <p:spPr>
          <a:xfrm>
            <a:off x="410435" y="1542660"/>
            <a:ext cx="8409798" cy="2293046"/>
          </a:xfrm>
          <a:prstGeom prst="swooshArrow">
            <a:avLst>
              <a:gd name="adj1" fmla="val 25000"/>
              <a:gd name="adj2" fmla="val 25000"/>
            </a:avLst>
          </a:prstGeom>
          <a:solidFill>
            <a:srgbClr val="29475F">
              <a:tint val="40000"/>
              <a:hueOff val="0"/>
              <a:satOff val="0"/>
              <a:lumOff val="0"/>
              <a:alphaOff val="0"/>
            </a:srgbClr>
          </a:solidFill>
          <a:ln>
            <a:noFill/>
          </a:ln>
          <a:effectLst/>
        </p:spPr>
        <p:txBody>
          <a:bodyPr/>
          <a:lstStyle/>
          <a:p>
            <a:endParaRPr lang="en-US" dirty="0"/>
          </a:p>
        </p:txBody>
      </p:sp>
      <p:sp>
        <p:nvSpPr>
          <p:cNvPr id="58" name="TextBox 57">
            <a:extLst>
              <a:ext uri="{FF2B5EF4-FFF2-40B4-BE49-F238E27FC236}">
                <a16:creationId xmlns:a16="http://schemas.microsoft.com/office/drawing/2014/main" id="{62D96D03-2FAD-466F-B095-39545B5B043D}"/>
              </a:ext>
            </a:extLst>
          </p:cNvPr>
          <p:cNvSpPr txBox="1"/>
          <p:nvPr/>
        </p:nvSpPr>
        <p:spPr>
          <a:xfrm rot="20978641">
            <a:off x="2596568" y="2051474"/>
            <a:ext cx="4847073" cy="702916"/>
          </a:xfrm>
          <a:prstGeom prst="rect">
            <a:avLst/>
          </a:prstGeom>
        </p:spPr>
        <p:txBody>
          <a:bodyPr wrap="square" rtlCol="0">
            <a:prstTxWarp prst="textArchUp">
              <a:avLst>
                <a:gd name="adj" fmla="val 10928305"/>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Continuous delivery of value</a:t>
            </a:r>
            <a:endParaRPr kumimoji="0" lang="en-CA" sz="1600" b="1"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grpSp>
        <p:nvGrpSpPr>
          <p:cNvPr id="4" name="Group 3">
            <a:extLst>
              <a:ext uri="{FF2B5EF4-FFF2-40B4-BE49-F238E27FC236}">
                <a16:creationId xmlns:a16="http://schemas.microsoft.com/office/drawing/2014/main" id="{4532E8B2-2FEA-4E38-8D8D-4E71F05838E1}"/>
              </a:ext>
            </a:extLst>
          </p:cNvPr>
          <p:cNvGrpSpPr/>
          <p:nvPr/>
        </p:nvGrpSpPr>
        <p:grpSpPr>
          <a:xfrm>
            <a:off x="5422550" y="1992476"/>
            <a:ext cx="3529302" cy="4487881"/>
            <a:chOff x="5422549" y="2192501"/>
            <a:chExt cx="3529302" cy="4487881"/>
          </a:xfrm>
        </p:grpSpPr>
        <p:sp>
          <p:nvSpPr>
            <p:cNvPr id="69" name="Oval 68">
              <a:extLst>
                <a:ext uri="{FF2B5EF4-FFF2-40B4-BE49-F238E27FC236}">
                  <a16:creationId xmlns:a16="http://schemas.microsoft.com/office/drawing/2014/main" id="{19C9B51F-2E26-4A6A-8911-3F1121EC3F8E}"/>
                </a:ext>
              </a:extLst>
            </p:cNvPr>
            <p:cNvSpPr/>
            <p:nvPr/>
          </p:nvSpPr>
          <p:spPr>
            <a:xfrm>
              <a:off x="6250475" y="2307171"/>
              <a:ext cx="341951" cy="31040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70" name="Freeform 22">
              <a:extLst>
                <a:ext uri="{FF2B5EF4-FFF2-40B4-BE49-F238E27FC236}">
                  <a16:creationId xmlns:a16="http://schemas.microsoft.com/office/drawing/2014/main" id="{83448028-1490-40F3-9C42-21CCA96F013B}"/>
                </a:ext>
              </a:extLst>
            </p:cNvPr>
            <p:cNvSpPr/>
            <p:nvPr/>
          </p:nvSpPr>
          <p:spPr>
            <a:xfrm>
              <a:off x="6265802" y="3580250"/>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releases</a:t>
              </a:r>
            </a:p>
          </p:txBody>
        </p:sp>
        <p:cxnSp>
          <p:nvCxnSpPr>
            <p:cNvPr id="71" name="Straight Arrow Connector 70">
              <a:extLst>
                <a:ext uri="{FF2B5EF4-FFF2-40B4-BE49-F238E27FC236}">
                  <a16:creationId xmlns:a16="http://schemas.microsoft.com/office/drawing/2014/main" id="{146BDC35-9EEE-4843-9809-0161977ADAF5}"/>
                </a:ext>
              </a:extLst>
            </p:cNvPr>
            <p:cNvCxnSpPr>
              <a:cxnSpLocks/>
              <a:endCxn id="69" idx="4"/>
            </p:cNvCxnSpPr>
            <p:nvPr/>
          </p:nvCxnSpPr>
          <p:spPr>
            <a:xfrm flipH="1" flipV="1">
              <a:off x="6421451" y="2617579"/>
              <a:ext cx="11004" cy="1389552"/>
            </a:xfrm>
            <a:prstGeom prst="straightConnector1">
              <a:avLst/>
            </a:prstGeom>
            <a:noFill/>
            <a:ln w="28575" cap="flat" cmpd="sng" algn="ctr">
              <a:solidFill>
                <a:srgbClr val="29475F">
                  <a:shade val="95000"/>
                  <a:satMod val="105000"/>
                </a:srgbClr>
              </a:solidFill>
              <a:prstDash val="dash"/>
              <a:tailEnd type="triangle"/>
            </a:ln>
            <a:effectLst/>
          </p:spPr>
        </p:cxnSp>
        <p:sp>
          <p:nvSpPr>
            <p:cNvPr id="72" name="Rounded Rectangle 33">
              <a:extLst>
                <a:ext uri="{FF2B5EF4-FFF2-40B4-BE49-F238E27FC236}">
                  <a16:creationId xmlns:a16="http://schemas.microsoft.com/office/drawing/2014/main" id="{F9AD52B0-B958-4A4F-A670-625FBE8A2016}"/>
                </a:ext>
              </a:extLst>
            </p:cNvPr>
            <p:cNvSpPr/>
            <p:nvPr/>
          </p:nvSpPr>
          <p:spPr>
            <a:xfrm>
              <a:off x="5422549" y="4044914"/>
              <a:ext cx="3529302" cy="2635468"/>
            </a:xfrm>
            <a:prstGeom prst="roundRect">
              <a:avLst/>
            </a:prstGeom>
            <a:noFill/>
            <a:ln w="38100" cap="flat" cmpd="sng" algn="ctr">
              <a:solidFill>
                <a:srgbClr val="29475F">
                  <a:shade val="50000"/>
                </a:srgbClr>
              </a:solidFill>
              <a:prstDash val="sysDash"/>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Product lifecycle</a:t>
              </a:r>
              <a:endParaRPr kumimoji="0" lang="en-CA" sz="1800" b="1" i="0" u="none" strike="noStrike" kern="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grpSp>
          <p:nvGrpSpPr>
            <p:cNvPr id="73" name="Group 72">
              <a:extLst>
                <a:ext uri="{FF2B5EF4-FFF2-40B4-BE49-F238E27FC236}">
                  <a16:creationId xmlns:a16="http://schemas.microsoft.com/office/drawing/2014/main" id="{CD91EFC1-6E46-4920-940D-2DBD498D6885}"/>
                </a:ext>
              </a:extLst>
            </p:cNvPr>
            <p:cNvGrpSpPr>
              <a:grpSpLocks noChangeAspect="1"/>
            </p:cNvGrpSpPr>
            <p:nvPr/>
          </p:nvGrpSpPr>
          <p:grpSpPr>
            <a:xfrm rot="16200000">
              <a:off x="6083914" y="4793361"/>
              <a:ext cx="693351" cy="1241929"/>
              <a:chOff x="4429723" y="719666"/>
              <a:chExt cx="3332553" cy="5418666"/>
            </a:xfrm>
          </p:grpSpPr>
          <p:sp>
            <p:nvSpPr>
              <p:cNvPr id="100" name="Arrow: Circular 99">
                <a:extLst>
                  <a:ext uri="{FF2B5EF4-FFF2-40B4-BE49-F238E27FC236}">
                    <a16:creationId xmlns:a16="http://schemas.microsoft.com/office/drawing/2014/main" id="{6E3F4199-6510-4CA9-A9E9-C0891FEFFFDF}"/>
                  </a:ext>
                </a:extLst>
              </p:cNvPr>
              <p:cNvSpPr/>
              <p:nvPr/>
            </p:nvSpPr>
            <p:spPr>
              <a:xfrm>
                <a:off x="5154127" y="719666"/>
                <a:ext cx="2608149" cy="2608546"/>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1" name="Freeform: Shape 100">
                <a:extLst>
                  <a:ext uri="{FF2B5EF4-FFF2-40B4-BE49-F238E27FC236}">
                    <a16:creationId xmlns:a16="http://schemas.microsoft.com/office/drawing/2014/main" id="{8BA3424D-3FFB-4E97-A68E-4B1F158F0FD9}"/>
                  </a:ext>
                </a:extLst>
              </p:cNvPr>
              <p:cNvSpPr/>
              <p:nvPr/>
            </p:nvSpPr>
            <p:spPr>
              <a:xfrm>
                <a:off x="5730614" y="1661430"/>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102" name="Shape 101">
                <a:extLst>
                  <a:ext uri="{FF2B5EF4-FFF2-40B4-BE49-F238E27FC236}">
                    <a16:creationId xmlns:a16="http://schemas.microsoft.com/office/drawing/2014/main" id="{CCC3DF78-9AE1-4EE8-8BE5-C00A387224CA}"/>
                  </a:ext>
                </a:extLst>
              </p:cNvPr>
              <p:cNvSpPr/>
              <p:nvPr/>
            </p:nvSpPr>
            <p:spPr>
              <a:xfrm>
                <a:off x="4429723" y="2218469"/>
                <a:ext cx="2608149" cy="2608546"/>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3" name="Freeform: Shape 102">
                <a:extLst>
                  <a:ext uri="{FF2B5EF4-FFF2-40B4-BE49-F238E27FC236}">
                    <a16:creationId xmlns:a16="http://schemas.microsoft.com/office/drawing/2014/main" id="{E4C8FFCF-4A8E-412F-868A-F336B47340F1}"/>
                  </a:ext>
                </a:extLst>
              </p:cNvPr>
              <p:cNvSpPr/>
              <p:nvPr/>
            </p:nvSpPr>
            <p:spPr>
              <a:xfrm>
                <a:off x="5009148" y="316890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104" name="Block Arc 103">
                <a:extLst>
                  <a:ext uri="{FF2B5EF4-FFF2-40B4-BE49-F238E27FC236}">
                    <a16:creationId xmlns:a16="http://schemas.microsoft.com/office/drawing/2014/main" id="{E62EE6E0-CFD6-4A3E-82A0-551619D5918F}"/>
                  </a:ext>
                </a:extLst>
              </p:cNvPr>
              <p:cNvSpPr/>
              <p:nvPr/>
            </p:nvSpPr>
            <p:spPr>
              <a:xfrm>
                <a:off x="5339759" y="3896630"/>
                <a:ext cx="2240804" cy="2241702"/>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5" name="Freeform: Shape 104">
                <a:extLst>
                  <a:ext uri="{FF2B5EF4-FFF2-40B4-BE49-F238E27FC236}">
                    <a16:creationId xmlns:a16="http://schemas.microsoft.com/office/drawing/2014/main" id="{47AA418C-82E4-4C69-B508-3656E989573B}"/>
                  </a:ext>
                </a:extLst>
              </p:cNvPr>
              <p:cNvSpPr/>
              <p:nvPr/>
            </p:nvSpPr>
            <p:spPr>
              <a:xfrm>
                <a:off x="5734042" y="4678544"/>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grpSp>
        <p:grpSp>
          <p:nvGrpSpPr>
            <p:cNvPr id="74" name="Group 73">
              <a:extLst>
                <a:ext uri="{FF2B5EF4-FFF2-40B4-BE49-F238E27FC236}">
                  <a16:creationId xmlns:a16="http://schemas.microsoft.com/office/drawing/2014/main" id="{6293BA39-AEEB-4E01-AC74-7468BEFA8E3F}"/>
                </a:ext>
              </a:extLst>
            </p:cNvPr>
            <p:cNvGrpSpPr>
              <a:grpSpLocks noChangeAspect="1"/>
            </p:cNvGrpSpPr>
            <p:nvPr/>
          </p:nvGrpSpPr>
          <p:grpSpPr>
            <a:xfrm rot="16200000">
              <a:off x="7381998" y="4793361"/>
              <a:ext cx="693351" cy="1241929"/>
              <a:chOff x="4429723" y="719666"/>
              <a:chExt cx="3332553" cy="5418666"/>
            </a:xfrm>
          </p:grpSpPr>
          <p:sp>
            <p:nvSpPr>
              <p:cNvPr id="94" name="Arrow: Circular 93">
                <a:extLst>
                  <a:ext uri="{FF2B5EF4-FFF2-40B4-BE49-F238E27FC236}">
                    <a16:creationId xmlns:a16="http://schemas.microsoft.com/office/drawing/2014/main" id="{F740E826-8A88-43E2-9E3B-97F758297D35}"/>
                  </a:ext>
                </a:extLst>
              </p:cNvPr>
              <p:cNvSpPr/>
              <p:nvPr/>
            </p:nvSpPr>
            <p:spPr>
              <a:xfrm>
                <a:off x="5154127" y="719666"/>
                <a:ext cx="2608149" cy="2608546"/>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5" name="Freeform: Shape 94">
                <a:extLst>
                  <a:ext uri="{FF2B5EF4-FFF2-40B4-BE49-F238E27FC236}">
                    <a16:creationId xmlns:a16="http://schemas.microsoft.com/office/drawing/2014/main" id="{A62A0358-D8FE-4A21-816C-032394818477}"/>
                  </a:ext>
                </a:extLst>
              </p:cNvPr>
              <p:cNvSpPr/>
              <p:nvPr/>
            </p:nvSpPr>
            <p:spPr>
              <a:xfrm>
                <a:off x="5730614" y="1661430"/>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96" name="Shape 95">
                <a:extLst>
                  <a:ext uri="{FF2B5EF4-FFF2-40B4-BE49-F238E27FC236}">
                    <a16:creationId xmlns:a16="http://schemas.microsoft.com/office/drawing/2014/main" id="{FD82AA52-30EA-4E6E-AA4C-E5F6B03C5C6C}"/>
                  </a:ext>
                </a:extLst>
              </p:cNvPr>
              <p:cNvSpPr/>
              <p:nvPr/>
            </p:nvSpPr>
            <p:spPr>
              <a:xfrm>
                <a:off x="4429723" y="2218469"/>
                <a:ext cx="2608149" cy="2608546"/>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7" name="Freeform: Shape 96">
                <a:extLst>
                  <a:ext uri="{FF2B5EF4-FFF2-40B4-BE49-F238E27FC236}">
                    <a16:creationId xmlns:a16="http://schemas.microsoft.com/office/drawing/2014/main" id="{C8414E83-6E6A-4636-9C59-B4E7A5FEF7F0}"/>
                  </a:ext>
                </a:extLst>
              </p:cNvPr>
              <p:cNvSpPr/>
              <p:nvPr/>
            </p:nvSpPr>
            <p:spPr>
              <a:xfrm>
                <a:off x="5009148" y="316890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98" name="Block Arc 97">
                <a:extLst>
                  <a:ext uri="{FF2B5EF4-FFF2-40B4-BE49-F238E27FC236}">
                    <a16:creationId xmlns:a16="http://schemas.microsoft.com/office/drawing/2014/main" id="{4EF709FB-590A-44EC-B045-119A43F6F678}"/>
                  </a:ext>
                </a:extLst>
              </p:cNvPr>
              <p:cNvSpPr/>
              <p:nvPr/>
            </p:nvSpPr>
            <p:spPr>
              <a:xfrm>
                <a:off x="5339759" y="3896630"/>
                <a:ext cx="2240804" cy="2241702"/>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9" name="Freeform: Shape 98">
                <a:extLst>
                  <a:ext uri="{FF2B5EF4-FFF2-40B4-BE49-F238E27FC236}">
                    <a16:creationId xmlns:a16="http://schemas.microsoft.com/office/drawing/2014/main" id="{8C5484B7-9FCA-4C58-9360-1FFB2FA6417B}"/>
                  </a:ext>
                </a:extLst>
              </p:cNvPr>
              <p:cNvSpPr/>
              <p:nvPr/>
            </p:nvSpPr>
            <p:spPr>
              <a:xfrm>
                <a:off x="5734042" y="4678544"/>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grpSp>
        <p:sp>
          <p:nvSpPr>
            <p:cNvPr id="75" name="Shape 74">
              <a:extLst>
                <a:ext uri="{FF2B5EF4-FFF2-40B4-BE49-F238E27FC236}">
                  <a16:creationId xmlns:a16="http://schemas.microsoft.com/office/drawing/2014/main" id="{D9065E6C-AFA7-4377-8619-40F9C010C5CD}"/>
                </a:ext>
              </a:extLst>
            </p:cNvPr>
            <p:cNvSpPr/>
            <p:nvPr/>
          </p:nvSpPr>
          <p:spPr>
            <a:xfrm>
              <a:off x="6533442" y="5321538"/>
              <a:ext cx="503958" cy="477247"/>
            </a:xfrm>
            <a:prstGeom prst="leftCircularArrow">
              <a:avLst>
                <a:gd name="adj1" fmla="val 5043"/>
                <a:gd name="adj2" fmla="val 649796"/>
                <a:gd name="adj3" fmla="val 2425306"/>
                <a:gd name="adj4" fmla="val 9024489"/>
                <a:gd name="adj5" fmla="val 5884"/>
              </a:avLst>
            </a:prstGeom>
            <a:solidFill>
              <a:srgbClr val="0070C0"/>
            </a:solidFill>
            <a:ln>
              <a:solidFill>
                <a:schemeClr val="accent1"/>
              </a:solidFill>
            </a:ln>
            <a:effectLst/>
          </p:spPr>
          <p:txBody>
            <a:bodyPr/>
            <a:lstStyle/>
            <a:p>
              <a:endParaRPr lang="en-US" dirty="0"/>
            </a:p>
          </p:txBody>
        </p:sp>
        <p:sp>
          <p:nvSpPr>
            <p:cNvPr id="76" name="Freeform 26">
              <a:extLst>
                <a:ext uri="{FF2B5EF4-FFF2-40B4-BE49-F238E27FC236}">
                  <a16:creationId xmlns:a16="http://schemas.microsoft.com/office/drawing/2014/main" id="{D78FC604-A07A-4290-90B2-BEBB227972D9}"/>
                </a:ext>
              </a:extLst>
            </p:cNvPr>
            <p:cNvSpPr/>
            <p:nvPr/>
          </p:nvSpPr>
          <p:spPr>
            <a:xfrm>
              <a:off x="6203520" y="5827229"/>
              <a:ext cx="1979930" cy="277805"/>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no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400" b="1" u="none" strike="noStrike" kern="0" cap="none" spc="0" normalizeH="0" baseline="0" noProof="0" dirty="0">
                  <a:ln>
                    <a:noFill/>
                  </a:ln>
                  <a:solidFill>
                    <a:schemeClr val="tx2"/>
                  </a:solidFill>
                  <a:effectLst/>
                  <a:uLnTx/>
                  <a:uFillTx/>
                  <a:latin typeface="Roboto Condensed Light" panose="02000000000000000000" pitchFamily="2" charset="0"/>
                  <a:ea typeface="Roboto Condensed Light" panose="02000000000000000000" pitchFamily="2" charset="0"/>
                </a:rPr>
                <a:t>CI/CD delivery cycles</a:t>
              </a:r>
            </a:p>
          </p:txBody>
        </p:sp>
        <p:sp>
          <p:nvSpPr>
            <p:cNvPr id="85" name="Oval 84">
              <a:extLst>
                <a:ext uri="{FF2B5EF4-FFF2-40B4-BE49-F238E27FC236}">
                  <a16:creationId xmlns:a16="http://schemas.microsoft.com/office/drawing/2014/main" id="{C609F9BE-C773-40D0-8509-C807115BABDF}"/>
                </a:ext>
              </a:extLst>
            </p:cNvPr>
            <p:cNvSpPr/>
            <p:nvPr/>
          </p:nvSpPr>
          <p:spPr>
            <a:xfrm>
              <a:off x="7358130" y="2192501"/>
              <a:ext cx="341951" cy="31040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86" name="Freeform 22">
              <a:extLst>
                <a:ext uri="{FF2B5EF4-FFF2-40B4-BE49-F238E27FC236}">
                  <a16:creationId xmlns:a16="http://schemas.microsoft.com/office/drawing/2014/main" id="{19C8EFD2-111A-4118-B3A0-88969AA182DF}"/>
                </a:ext>
              </a:extLst>
            </p:cNvPr>
            <p:cNvSpPr/>
            <p:nvPr/>
          </p:nvSpPr>
          <p:spPr>
            <a:xfrm>
              <a:off x="7366549" y="3597529"/>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releases</a:t>
              </a:r>
            </a:p>
          </p:txBody>
        </p:sp>
        <p:cxnSp>
          <p:nvCxnSpPr>
            <p:cNvPr id="87" name="Straight Arrow Connector 86">
              <a:extLst>
                <a:ext uri="{FF2B5EF4-FFF2-40B4-BE49-F238E27FC236}">
                  <a16:creationId xmlns:a16="http://schemas.microsoft.com/office/drawing/2014/main" id="{D7B3CDE7-BC67-43D7-9C34-5956A8C34278}"/>
                </a:ext>
              </a:extLst>
            </p:cNvPr>
            <p:cNvCxnSpPr>
              <a:cxnSpLocks/>
              <a:endCxn id="85" idx="4"/>
            </p:cNvCxnSpPr>
            <p:nvPr/>
          </p:nvCxnSpPr>
          <p:spPr>
            <a:xfrm flipH="1" flipV="1">
              <a:off x="7529105" y="2502909"/>
              <a:ext cx="5729" cy="1532024"/>
            </a:xfrm>
            <a:prstGeom prst="straightConnector1">
              <a:avLst/>
            </a:prstGeom>
            <a:noFill/>
            <a:ln w="28575" cap="flat" cmpd="sng" algn="ctr">
              <a:solidFill>
                <a:srgbClr val="29475F">
                  <a:shade val="95000"/>
                  <a:satMod val="105000"/>
                </a:srgbClr>
              </a:solidFill>
              <a:prstDash val="dash"/>
              <a:tailEnd type="triangle"/>
            </a:ln>
            <a:effectLst/>
          </p:spPr>
        </p:cxnSp>
      </p:grpSp>
      <p:grpSp>
        <p:nvGrpSpPr>
          <p:cNvPr id="3" name="Group 2">
            <a:extLst>
              <a:ext uri="{FF2B5EF4-FFF2-40B4-BE49-F238E27FC236}">
                <a16:creationId xmlns:a16="http://schemas.microsoft.com/office/drawing/2014/main" id="{C9D975FB-C52B-4BB6-8B0F-BE1248D94F7E}"/>
              </a:ext>
            </a:extLst>
          </p:cNvPr>
          <p:cNvGrpSpPr/>
          <p:nvPr/>
        </p:nvGrpSpPr>
        <p:grpSpPr>
          <a:xfrm>
            <a:off x="354106" y="2661673"/>
            <a:ext cx="2450422" cy="3818685"/>
            <a:chOff x="354105" y="2861698"/>
            <a:chExt cx="2450422" cy="3818685"/>
          </a:xfrm>
        </p:grpSpPr>
        <p:sp>
          <p:nvSpPr>
            <p:cNvPr id="52" name="Oval 51">
              <a:extLst>
                <a:ext uri="{FF2B5EF4-FFF2-40B4-BE49-F238E27FC236}">
                  <a16:creationId xmlns:a16="http://schemas.microsoft.com/office/drawing/2014/main" id="{790F22B0-182F-4148-81A8-474DEC12FCDD}"/>
                </a:ext>
              </a:extLst>
            </p:cNvPr>
            <p:cNvSpPr/>
            <p:nvPr/>
          </p:nvSpPr>
          <p:spPr>
            <a:xfrm>
              <a:off x="885133" y="3633473"/>
              <a:ext cx="116801" cy="118877"/>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53" name="Oval 52">
              <a:extLst>
                <a:ext uri="{FF2B5EF4-FFF2-40B4-BE49-F238E27FC236}">
                  <a16:creationId xmlns:a16="http://schemas.microsoft.com/office/drawing/2014/main" id="{30973F30-0627-4B32-A011-6EBCDD1CF5F7}"/>
                </a:ext>
              </a:extLst>
            </p:cNvPr>
            <p:cNvSpPr>
              <a:spLocks noChangeAspect="1"/>
            </p:cNvSpPr>
            <p:nvPr/>
          </p:nvSpPr>
          <p:spPr>
            <a:xfrm>
              <a:off x="1830869" y="3183857"/>
              <a:ext cx="185800" cy="189105"/>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55" name="Straight Arrow Connector 54">
              <a:extLst>
                <a:ext uri="{FF2B5EF4-FFF2-40B4-BE49-F238E27FC236}">
                  <a16:creationId xmlns:a16="http://schemas.microsoft.com/office/drawing/2014/main" id="{91EEAA55-8C7D-4792-8017-2EF0941D5FB8}"/>
                </a:ext>
              </a:extLst>
            </p:cNvPr>
            <p:cNvCxnSpPr>
              <a:cxnSpLocks/>
              <a:endCxn id="52" idx="4"/>
            </p:cNvCxnSpPr>
            <p:nvPr/>
          </p:nvCxnSpPr>
          <p:spPr>
            <a:xfrm flipH="1" flipV="1">
              <a:off x="943534" y="3752350"/>
              <a:ext cx="1307" cy="1318198"/>
            </a:xfrm>
            <a:prstGeom prst="straightConnector1">
              <a:avLst/>
            </a:prstGeom>
            <a:noFill/>
            <a:ln w="28575" cap="flat" cmpd="sng" algn="ctr">
              <a:solidFill>
                <a:srgbClr val="29475F">
                  <a:shade val="95000"/>
                  <a:satMod val="105000"/>
                </a:srgbClr>
              </a:solidFill>
              <a:prstDash val="dash"/>
              <a:tailEnd type="triangle"/>
            </a:ln>
            <a:effectLst/>
          </p:spPr>
        </p:cxnSp>
        <p:cxnSp>
          <p:nvCxnSpPr>
            <p:cNvPr id="56" name="Straight Arrow Connector 55">
              <a:extLst>
                <a:ext uri="{FF2B5EF4-FFF2-40B4-BE49-F238E27FC236}">
                  <a16:creationId xmlns:a16="http://schemas.microsoft.com/office/drawing/2014/main" id="{A2497FE2-9D34-4055-8E17-2E41522117BE}"/>
                </a:ext>
              </a:extLst>
            </p:cNvPr>
            <p:cNvCxnSpPr>
              <a:cxnSpLocks/>
              <a:endCxn id="53" idx="4"/>
            </p:cNvCxnSpPr>
            <p:nvPr/>
          </p:nvCxnSpPr>
          <p:spPr>
            <a:xfrm flipH="1" flipV="1">
              <a:off x="1923768" y="3372962"/>
              <a:ext cx="19359" cy="1749998"/>
            </a:xfrm>
            <a:prstGeom prst="straightConnector1">
              <a:avLst/>
            </a:prstGeom>
            <a:noFill/>
            <a:ln w="28575" cap="flat" cmpd="sng" algn="ctr">
              <a:solidFill>
                <a:srgbClr val="29475F">
                  <a:shade val="95000"/>
                  <a:satMod val="105000"/>
                </a:srgbClr>
              </a:solidFill>
              <a:prstDash val="dash"/>
              <a:tailEnd type="triangle"/>
            </a:ln>
            <a:effectLst/>
          </p:spPr>
        </p:cxnSp>
        <p:sp>
          <p:nvSpPr>
            <p:cNvPr id="59" name="Rectangle 58">
              <a:extLst>
                <a:ext uri="{FF2B5EF4-FFF2-40B4-BE49-F238E27FC236}">
                  <a16:creationId xmlns:a16="http://schemas.microsoft.com/office/drawing/2014/main" id="{166EBCF7-AAC9-4C8A-94E1-52A50B12B271}"/>
                </a:ext>
              </a:extLst>
            </p:cNvPr>
            <p:cNvSpPr/>
            <p:nvPr/>
          </p:nvSpPr>
          <p:spPr>
            <a:xfrm>
              <a:off x="1151920" y="3327441"/>
              <a:ext cx="227034" cy="49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60" name="Freeform 24">
              <a:extLst>
                <a:ext uri="{FF2B5EF4-FFF2-40B4-BE49-F238E27FC236}">
                  <a16:creationId xmlns:a16="http://schemas.microsoft.com/office/drawing/2014/main" id="{F9D6D034-CCE4-4EBC-A34F-545A48F38688}"/>
                </a:ext>
              </a:extLst>
            </p:cNvPr>
            <p:cNvSpPr/>
            <p:nvPr/>
          </p:nvSpPr>
          <p:spPr>
            <a:xfrm>
              <a:off x="478494" y="5310147"/>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Services</a:t>
              </a:r>
            </a:p>
          </p:txBody>
        </p:sp>
        <p:sp>
          <p:nvSpPr>
            <p:cNvPr id="61" name="Freeform 26">
              <a:extLst>
                <a:ext uri="{FF2B5EF4-FFF2-40B4-BE49-F238E27FC236}">
                  <a16:creationId xmlns:a16="http://schemas.microsoft.com/office/drawing/2014/main" id="{5D44AE07-A6B9-447A-AEBF-737C5F201D10}"/>
                </a:ext>
              </a:extLst>
            </p:cNvPr>
            <p:cNvSpPr/>
            <p:nvPr/>
          </p:nvSpPr>
          <p:spPr>
            <a:xfrm>
              <a:off x="467430" y="5070550"/>
              <a:ext cx="950508" cy="232196"/>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2" name="Shape 61">
              <a:extLst>
                <a:ext uri="{FF2B5EF4-FFF2-40B4-BE49-F238E27FC236}">
                  <a16:creationId xmlns:a16="http://schemas.microsoft.com/office/drawing/2014/main" id="{7C4386CC-A212-4F09-A600-02919053DF40}"/>
                </a:ext>
              </a:extLst>
            </p:cNvPr>
            <p:cNvSpPr/>
            <p:nvPr/>
          </p:nvSpPr>
          <p:spPr>
            <a:xfrm>
              <a:off x="554460" y="4690219"/>
              <a:ext cx="1785954" cy="1561683"/>
            </a:xfrm>
            <a:prstGeom prst="leftCircularArrow">
              <a:avLst>
                <a:gd name="adj1" fmla="val 5043"/>
                <a:gd name="adj2" fmla="val 649796"/>
                <a:gd name="adj3" fmla="val 2425306"/>
                <a:gd name="adj4" fmla="val 9024489"/>
                <a:gd name="adj5" fmla="val 5884"/>
              </a:avLst>
            </a:prstGeom>
            <a:solidFill>
              <a:srgbClr val="96B8D2">
                <a:tint val="60000"/>
                <a:hueOff val="0"/>
                <a:satOff val="0"/>
                <a:lumOff val="0"/>
                <a:alphaOff val="0"/>
              </a:srgbClr>
            </a:solidFill>
            <a:ln>
              <a:noFill/>
            </a:ln>
            <a:effectLst/>
          </p:spPr>
          <p:txBody>
            <a:bodyPr/>
            <a:lstStyle/>
            <a:p>
              <a:endParaRPr lang="en-US" dirty="0"/>
            </a:p>
          </p:txBody>
        </p:sp>
        <p:sp>
          <p:nvSpPr>
            <p:cNvPr id="63" name="Rounded Rectangle 34">
              <a:extLst>
                <a:ext uri="{FF2B5EF4-FFF2-40B4-BE49-F238E27FC236}">
                  <a16:creationId xmlns:a16="http://schemas.microsoft.com/office/drawing/2014/main" id="{65188686-A774-47C5-B7A5-30D3C07BF017}"/>
                </a:ext>
              </a:extLst>
            </p:cNvPr>
            <p:cNvSpPr/>
            <p:nvPr/>
          </p:nvSpPr>
          <p:spPr>
            <a:xfrm>
              <a:off x="354105" y="4611319"/>
              <a:ext cx="2450422" cy="2069064"/>
            </a:xfrm>
            <a:prstGeom prst="roundRect">
              <a:avLst/>
            </a:prstGeom>
            <a:noFill/>
            <a:ln w="38100" cap="flat" cmpd="sng" algn="ctr">
              <a:solidFill>
                <a:srgbClr val="F17926"/>
              </a:solidFill>
              <a:prstDash val="solid"/>
              <a:miter lim="800000"/>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rPr>
                <a:t>Project lifecycle</a:t>
              </a:r>
              <a:endParaRPr kumimoji="0" lang="en-CA"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endParaRPr>
            </a:p>
          </p:txBody>
        </p:sp>
        <p:sp>
          <p:nvSpPr>
            <p:cNvPr id="64" name="Freeform 24">
              <a:extLst>
                <a:ext uri="{FF2B5EF4-FFF2-40B4-BE49-F238E27FC236}">
                  <a16:creationId xmlns:a16="http://schemas.microsoft.com/office/drawing/2014/main" id="{7B2E672E-6DAD-4D2C-879B-5B0A1F4094E1}"/>
                </a:ext>
              </a:extLst>
            </p:cNvPr>
            <p:cNvSpPr/>
            <p:nvPr/>
          </p:nvSpPr>
          <p:spPr>
            <a:xfrm>
              <a:off x="1530658" y="5310147"/>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65" name="Freeform 26">
              <a:extLst>
                <a:ext uri="{FF2B5EF4-FFF2-40B4-BE49-F238E27FC236}">
                  <a16:creationId xmlns:a16="http://schemas.microsoft.com/office/drawing/2014/main" id="{85EFCB36-2E48-4D73-AEFC-9206F603D464}"/>
                </a:ext>
              </a:extLst>
            </p:cNvPr>
            <p:cNvSpPr/>
            <p:nvPr/>
          </p:nvSpPr>
          <p:spPr>
            <a:xfrm>
              <a:off x="1519594" y="5070549"/>
              <a:ext cx="946001" cy="197213"/>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6" name="Rectangle 65">
              <a:extLst>
                <a:ext uri="{FF2B5EF4-FFF2-40B4-BE49-F238E27FC236}">
                  <a16:creationId xmlns:a16="http://schemas.microsoft.com/office/drawing/2014/main" id="{B9DBF25C-C34D-46A0-8B1B-FC2FB1ADEEDF}"/>
                </a:ext>
              </a:extLst>
            </p:cNvPr>
            <p:cNvSpPr/>
            <p:nvPr/>
          </p:nvSpPr>
          <p:spPr>
            <a:xfrm>
              <a:off x="2194529" y="2861698"/>
              <a:ext cx="283568" cy="55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88" name="Freeform 18">
              <a:extLst>
                <a:ext uri="{FF2B5EF4-FFF2-40B4-BE49-F238E27FC236}">
                  <a16:creationId xmlns:a16="http://schemas.microsoft.com/office/drawing/2014/main" id="{D70056AF-EC47-4B1A-9F65-33623D8B57B1}"/>
                </a:ext>
              </a:extLst>
            </p:cNvPr>
            <p:cNvSpPr/>
            <p:nvPr/>
          </p:nvSpPr>
          <p:spPr>
            <a:xfrm>
              <a:off x="944841" y="4182339"/>
              <a:ext cx="808451" cy="351297"/>
            </a:xfrm>
            <a:custGeom>
              <a:avLst/>
              <a:gdLst>
                <a:gd name="connsiteX0" fmla="*/ 0 w 1622178"/>
                <a:gd name="connsiteY0" fmla="*/ 0 h 1257536"/>
                <a:gd name="connsiteX1" fmla="*/ 1622178 w 1622178"/>
                <a:gd name="connsiteY1" fmla="*/ 0 h 1257536"/>
                <a:gd name="connsiteX2" fmla="*/ 1622178 w 1622178"/>
                <a:gd name="connsiteY2" fmla="*/ 1257536 h 1257536"/>
                <a:gd name="connsiteX3" fmla="*/ 0 w 1622178"/>
                <a:gd name="connsiteY3" fmla="*/ 1257536 h 1257536"/>
                <a:gd name="connsiteX4" fmla="*/ 0 w 1622178"/>
                <a:gd name="connsiteY4" fmla="*/ 0 h 125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178" h="1257536">
                  <a:moveTo>
                    <a:pt x="0" y="0"/>
                  </a:moveTo>
                  <a:lnTo>
                    <a:pt x="1622178" y="0"/>
                  </a:lnTo>
                  <a:lnTo>
                    <a:pt x="1622178" y="1257536"/>
                  </a:lnTo>
                  <a:lnTo>
                    <a:pt x="0" y="1257536"/>
                  </a:lnTo>
                  <a:lnTo>
                    <a:pt x="0" y="0"/>
                  </a:lnTo>
                  <a:close/>
                </a:path>
              </a:pathLst>
            </a:custGeom>
            <a:noFill/>
            <a:ln>
              <a:noFill/>
            </a:ln>
            <a:effectLst/>
          </p:spPr>
          <p:txBody>
            <a:bodyPr spcFirstLastPara="0" vert="horz" wrap="square" lIns="95916"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sp>
          <p:nvSpPr>
            <p:cNvPr id="89" name="Freeform 20">
              <a:extLst>
                <a:ext uri="{FF2B5EF4-FFF2-40B4-BE49-F238E27FC236}">
                  <a16:creationId xmlns:a16="http://schemas.microsoft.com/office/drawing/2014/main" id="{764AFC5B-C6AB-42F9-A968-3950BB1029A1}"/>
                </a:ext>
              </a:extLst>
            </p:cNvPr>
            <p:cNvSpPr/>
            <p:nvPr/>
          </p:nvSpPr>
          <p:spPr>
            <a:xfrm>
              <a:off x="1855605" y="4180533"/>
              <a:ext cx="818615" cy="358656"/>
            </a:xfrm>
            <a:custGeom>
              <a:avLst/>
              <a:gdLst>
                <a:gd name="connsiteX0" fmla="*/ 0 w 1670913"/>
                <a:gd name="connsiteY0" fmla="*/ 0 h 2367127"/>
                <a:gd name="connsiteX1" fmla="*/ 1670913 w 1670913"/>
                <a:gd name="connsiteY1" fmla="*/ 0 h 2367127"/>
                <a:gd name="connsiteX2" fmla="*/ 1670913 w 1670913"/>
                <a:gd name="connsiteY2" fmla="*/ 2367127 h 2367127"/>
                <a:gd name="connsiteX3" fmla="*/ 0 w 1670913"/>
                <a:gd name="connsiteY3" fmla="*/ 2367127 h 2367127"/>
                <a:gd name="connsiteX4" fmla="*/ 0 w 1670913"/>
                <a:gd name="connsiteY4" fmla="*/ 0 h 236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2367127">
                  <a:moveTo>
                    <a:pt x="0" y="0"/>
                  </a:moveTo>
                  <a:lnTo>
                    <a:pt x="1670913" y="0"/>
                  </a:lnTo>
                  <a:lnTo>
                    <a:pt x="1670913" y="2367127"/>
                  </a:lnTo>
                  <a:lnTo>
                    <a:pt x="0" y="2367127"/>
                  </a:lnTo>
                  <a:lnTo>
                    <a:pt x="0" y="0"/>
                  </a:lnTo>
                  <a:close/>
                </a:path>
              </a:pathLst>
            </a:custGeom>
            <a:noFill/>
            <a:ln>
              <a:noFill/>
            </a:ln>
            <a:effectLst/>
          </p:spPr>
          <p:txBody>
            <a:bodyPr spcFirstLastPara="0" vert="horz" wrap="square" lIns="173387"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grpSp>
      <p:grpSp>
        <p:nvGrpSpPr>
          <p:cNvPr id="2" name="Group 1">
            <a:extLst>
              <a:ext uri="{FF2B5EF4-FFF2-40B4-BE49-F238E27FC236}">
                <a16:creationId xmlns:a16="http://schemas.microsoft.com/office/drawing/2014/main" id="{216EB124-239A-4A78-ADD2-5208BDF14AB2}"/>
              </a:ext>
            </a:extLst>
          </p:cNvPr>
          <p:cNvGrpSpPr/>
          <p:nvPr/>
        </p:nvGrpSpPr>
        <p:grpSpPr>
          <a:xfrm>
            <a:off x="2888328" y="2322739"/>
            <a:ext cx="2450422" cy="4157618"/>
            <a:chOff x="2888327" y="2522764"/>
            <a:chExt cx="2450422" cy="4157618"/>
          </a:xfrm>
        </p:grpSpPr>
        <p:sp>
          <p:nvSpPr>
            <p:cNvPr id="54" name="Oval 53">
              <a:extLst>
                <a:ext uri="{FF2B5EF4-FFF2-40B4-BE49-F238E27FC236}">
                  <a16:creationId xmlns:a16="http://schemas.microsoft.com/office/drawing/2014/main" id="{07367726-C6A5-4F1B-8A74-4FA29B51F0B5}"/>
                </a:ext>
              </a:extLst>
            </p:cNvPr>
            <p:cNvSpPr/>
            <p:nvPr/>
          </p:nvSpPr>
          <p:spPr>
            <a:xfrm>
              <a:off x="3316635" y="2701210"/>
              <a:ext cx="303957" cy="27591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57" name="Straight Arrow Connector 56">
              <a:extLst>
                <a:ext uri="{FF2B5EF4-FFF2-40B4-BE49-F238E27FC236}">
                  <a16:creationId xmlns:a16="http://schemas.microsoft.com/office/drawing/2014/main" id="{E43A78F3-35EA-42E0-9D79-8B4835FEBFAB}"/>
                </a:ext>
              </a:extLst>
            </p:cNvPr>
            <p:cNvCxnSpPr>
              <a:cxnSpLocks/>
              <a:endCxn id="54" idx="4"/>
            </p:cNvCxnSpPr>
            <p:nvPr/>
          </p:nvCxnSpPr>
          <p:spPr>
            <a:xfrm flipV="1">
              <a:off x="3455766" y="2977128"/>
              <a:ext cx="12847" cy="2084237"/>
            </a:xfrm>
            <a:prstGeom prst="straightConnector1">
              <a:avLst/>
            </a:prstGeom>
            <a:noFill/>
            <a:ln w="28575" cap="flat" cmpd="sng" algn="ctr">
              <a:solidFill>
                <a:srgbClr val="29475F">
                  <a:shade val="95000"/>
                  <a:satMod val="105000"/>
                </a:srgbClr>
              </a:solidFill>
              <a:prstDash val="dash"/>
              <a:tailEnd type="triangle"/>
            </a:ln>
            <a:effectLst/>
          </p:spPr>
        </p:cxnSp>
        <p:sp>
          <p:nvSpPr>
            <p:cNvPr id="67" name="Oval 66">
              <a:extLst>
                <a:ext uri="{FF2B5EF4-FFF2-40B4-BE49-F238E27FC236}">
                  <a16:creationId xmlns:a16="http://schemas.microsoft.com/office/drawing/2014/main" id="{95F0831A-08FB-4748-91E4-42BC1CDAB067}"/>
                </a:ext>
              </a:extLst>
            </p:cNvPr>
            <p:cNvSpPr/>
            <p:nvPr/>
          </p:nvSpPr>
          <p:spPr>
            <a:xfrm>
              <a:off x="4283236" y="2522764"/>
              <a:ext cx="303957" cy="27591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68" name="Straight Arrow Connector 67">
              <a:extLst>
                <a:ext uri="{FF2B5EF4-FFF2-40B4-BE49-F238E27FC236}">
                  <a16:creationId xmlns:a16="http://schemas.microsoft.com/office/drawing/2014/main" id="{F7DB4871-6079-46CC-A06D-451DF979092F}"/>
                </a:ext>
              </a:extLst>
            </p:cNvPr>
            <p:cNvCxnSpPr>
              <a:cxnSpLocks/>
              <a:endCxn id="67" idx="4"/>
            </p:cNvCxnSpPr>
            <p:nvPr/>
          </p:nvCxnSpPr>
          <p:spPr>
            <a:xfrm flipH="1" flipV="1">
              <a:off x="4435215" y="2798682"/>
              <a:ext cx="26798" cy="2268967"/>
            </a:xfrm>
            <a:prstGeom prst="straightConnector1">
              <a:avLst/>
            </a:prstGeom>
            <a:noFill/>
            <a:ln w="28575" cap="flat" cmpd="sng" algn="ctr">
              <a:solidFill>
                <a:srgbClr val="29475F">
                  <a:shade val="95000"/>
                  <a:satMod val="105000"/>
                </a:srgbClr>
              </a:solidFill>
              <a:prstDash val="dash"/>
              <a:tailEnd type="triangle"/>
            </a:ln>
            <a:effectLst/>
          </p:spPr>
        </p:cxnSp>
        <p:sp>
          <p:nvSpPr>
            <p:cNvPr id="78" name="Freeform 24">
              <a:extLst>
                <a:ext uri="{FF2B5EF4-FFF2-40B4-BE49-F238E27FC236}">
                  <a16:creationId xmlns:a16="http://schemas.microsoft.com/office/drawing/2014/main" id="{139D3D65-F0AE-43AB-9699-FA62739CBAE1}"/>
                </a:ext>
              </a:extLst>
            </p:cNvPr>
            <p:cNvSpPr/>
            <p:nvPr/>
          </p:nvSpPr>
          <p:spPr>
            <a:xfrm>
              <a:off x="3012716" y="5310146"/>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79" name="Freeform 26">
              <a:extLst>
                <a:ext uri="{FF2B5EF4-FFF2-40B4-BE49-F238E27FC236}">
                  <a16:creationId xmlns:a16="http://schemas.microsoft.com/office/drawing/2014/main" id="{5AF6E65B-39B9-4852-94B9-BFA71426D696}"/>
                </a:ext>
              </a:extLst>
            </p:cNvPr>
            <p:cNvSpPr/>
            <p:nvPr/>
          </p:nvSpPr>
          <p:spPr>
            <a:xfrm>
              <a:off x="3001652" y="5070548"/>
              <a:ext cx="950508" cy="239598"/>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80" name="Shape 79">
              <a:extLst>
                <a:ext uri="{FF2B5EF4-FFF2-40B4-BE49-F238E27FC236}">
                  <a16:creationId xmlns:a16="http://schemas.microsoft.com/office/drawing/2014/main" id="{84401261-D888-4AFA-BC33-3DA199048C3A}"/>
                </a:ext>
              </a:extLst>
            </p:cNvPr>
            <p:cNvSpPr/>
            <p:nvPr/>
          </p:nvSpPr>
          <p:spPr>
            <a:xfrm>
              <a:off x="3088682" y="4690218"/>
              <a:ext cx="1785954" cy="1561683"/>
            </a:xfrm>
            <a:prstGeom prst="leftCircularArrow">
              <a:avLst>
                <a:gd name="adj1" fmla="val 5043"/>
                <a:gd name="adj2" fmla="val 649796"/>
                <a:gd name="adj3" fmla="val 2425306"/>
                <a:gd name="adj4" fmla="val 9024489"/>
                <a:gd name="adj5" fmla="val 5884"/>
              </a:avLst>
            </a:prstGeom>
            <a:solidFill>
              <a:srgbClr val="96B8D2">
                <a:tint val="60000"/>
                <a:hueOff val="0"/>
                <a:satOff val="0"/>
                <a:lumOff val="0"/>
                <a:alphaOff val="0"/>
              </a:srgbClr>
            </a:solidFill>
            <a:ln>
              <a:noFill/>
            </a:ln>
            <a:effectLst/>
          </p:spPr>
          <p:txBody>
            <a:bodyPr/>
            <a:lstStyle/>
            <a:p>
              <a:endParaRPr lang="en-US" dirty="0"/>
            </a:p>
          </p:txBody>
        </p:sp>
        <p:sp>
          <p:nvSpPr>
            <p:cNvPr id="81" name="Rounded Rectangle 34">
              <a:extLst>
                <a:ext uri="{FF2B5EF4-FFF2-40B4-BE49-F238E27FC236}">
                  <a16:creationId xmlns:a16="http://schemas.microsoft.com/office/drawing/2014/main" id="{3A42A204-9968-4B34-A616-01F27D91F813}"/>
                </a:ext>
              </a:extLst>
            </p:cNvPr>
            <p:cNvSpPr/>
            <p:nvPr/>
          </p:nvSpPr>
          <p:spPr>
            <a:xfrm>
              <a:off x="2888327" y="4044914"/>
              <a:ext cx="2450422" cy="2635468"/>
            </a:xfrm>
            <a:prstGeom prst="roundRect">
              <a:avLst/>
            </a:prstGeom>
            <a:noFill/>
            <a:ln w="38100" cap="flat" cmpd="sng" algn="ctr">
              <a:solidFill>
                <a:schemeClr val="accent1"/>
              </a:solidFill>
              <a:prstDash val="solid"/>
              <a:miter lim="800000"/>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rPr>
                <a:t>Hybrid lifecycle</a:t>
              </a:r>
              <a:endParaRPr kumimoji="0" lang="en-CA"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endParaRPr>
            </a:p>
          </p:txBody>
        </p:sp>
        <p:sp>
          <p:nvSpPr>
            <p:cNvPr id="82" name="Freeform 24">
              <a:extLst>
                <a:ext uri="{FF2B5EF4-FFF2-40B4-BE49-F238E27FC236}">
                  <a16:creationId xmlns:a16="http://schemas.microsoft.com/office/drawing/2014/main" id="{85879097-67DD-4874-8772-ECBA0F90C2D4}"/>
                </a:ext>
              </a:extLst>
            </p:cNvPr>
            <p:cNvSpPr/>
            <p:nvPr/>
          </p:nvSpPr>
          <p:spPr>
            <a:xfrm>
              <a:off x="4064880" y="5310146"/>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83" name="Freeform 26">
              <a:extLst>
                <a:ext uri="{FF2B5EF4-FFF2-40B4-BE49-F238E27FC236}">
                  <a16:creationId xmlns:a16="http://schemas.microsoft.com/office/drawing/2014/main" id="{18301DD3-23FC-47FE-BFC6-56A3B5B26200}"/>
                </a:ext>
              </a:extLst>
            </p:cNvPr>
            <p:cNvSpPr/>
            <p:nvPr/>
          </p:nvSpPr>
          <p:spPr>
            <a:xfrm>
              <a:off x="4053816" y="5070548"/>
              <a:ext cx="954834" cy="239598"/>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90" name="Freeform 22">
              <a:extLst>
                <a:ext uri="{FF2B5EF4-FFF2-40B4-BE49-F238E27FC236}">
                  <a16:creationId xmlns:a16="http://schemas.microsoft.com/office/drawing/2014/main" id="{D1E6C852-6ED5-4C89-B383-D662AECB93F6}"/>
                </a:ext>
              </a:extLst>
            </p:cNvPr>
            <p:cNvSpPr/>
            <p:nvPr/>
          </p:nvSpPr>
          <p:spPr>
            <a:xfrm>
              <a:off x="3343212" y="3611635"/>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sp>
          <p:nvSpPr>
            <p:cNvPr id="91" name="Freeform 22">
              <a:extLst>
                <a:ext uri="{FF2B5EF4-FFF2-40B4-BE49-F238E27FC236}">
                  <a16:creationId xmlns:a16="http://schemas.microsoft.com/office/drawing/2014/main" id="{8AE4E386-0AA8-4783-A776-D8D280D687CC}"/>
                </a:ext>
              </a:extLst>
            </p:cNvPr>
            <p:cNvSpPr/>
            <p:nvPr/>
          </p:nvSpPr>
          <p:spPr>
            <a:xfrm>
              <a:off x="4310034" y="3603202"/>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grpSp>
      <p:grpSp>
        <p:nvGrpSpPr>
          <p:cNvPr id="84" name="Group 83">
            <a:extLst>
              <a:ext uri="{FF2B5EF4-FFF2-40B4-BE49-F238E27FC236}">
                <a16:creationId xmlns:a16="http://schemas.microsoft.com/office/drawing/2014/main" id="{9363E910-E949-4A5C-9C83-B6D8B869165B}"/>
              </a:ext>
            </a:extLst>
          </p:cNvPr>
          <p:cNvGrpSpPr/>
          <p:nvPr/>
        </p:nvGrpSpPr>
        <p:grpSpPr>
          <a:xfrm>
            <a:off x="3001911" y="3975099"/>
            <a:ext cx="5818323" cy="718453"/>
            <a:chOff x="5772615" y="3193464"/>
            <a:chExt cx="5512879" cy="749912"/>
          </a:xfrm>
          <a:solidFill>
            <a:schemeClr val="bg2"/>
          </a:solidFill>
        </p:grpSpPr>
        <p:sp>
          <p:nvSpPr>
            <p:cNvPr id="92" name="Arrow: Right 91">
              <a:extLst>
                <a:ext uri="{FF2B5EF4-FFF2-40B4-BE49-F238E27FC236}">
                  <a16:creationId xmlns:a16="http://schemas.microsoft.com/office/drawing/2014/main" id="{5AAF809B-F5D7-428C-9A4B-143464BA37BA}"/>
                </a:ext>
              </a:extLst>
            </p:cNvPr>
            <p:cNvSpPr/>
            <p:nvPr/>
          </p:nvSpPr>
          <p:spPr>
            <a:xfrm>
              <a:off x="5782854" y="3193464"/>
              <a:ext cx="5502640" cy="585620"/>
            </a:xfrm>
            <a:prstGeom prst="rightArrow">
              <a:avLst/>
            </a:prstGeom>
            <a:solidFill>
              <a:schemeClr val="accent1">
                <a:lumMod val="40000"/>
                <a:lumOff val="60000"/>
              </a:schemeClr>
            </a:solid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Roboto Condensed Light" panose="02000000000000000000" pitchFamily="2" charset="0"/>
                </a:rPr>
                <a:t>Product roadmap</a:t>
              </a:r>
              <a:endParaRPr lang="en-CA" sz="1600" b="1" dirty="0">
                <a:latin typeface="Roboto Condensed Light" panose="02000000000000000000" pitchFamily="2" charset="0"/>
              </a:endParaRPr>
            </a:p>
          </p:txBody>
        </p:sp>
        <p:sp>
          <p:nvSpPr>
            <p:cNvPr id="93" name="Freeform 26">
              <a:extLst>
                <a:ext uri="{FF2B5EF4-FFF2-40B4-BE49-F238E27FC236}">
                  <a16:creationId xmlns:a16="http://schemas.microsoft.com/office/drawing/2014/main" id="{1969AD0E-82C0-401F-8F60-318DF207CFC4}"/>
                </a:ext>
              </a:extLst>
            </p:cNvPr>
            <p:cNvSpPr/>
            <p:nvPr/>
          </p:nvSpPr>
          <p:spPr>
            <a:xfrm>
              <a:off x="5772615" y="3687241"/>
              <a:ext cx="5183585" cy="256135"/>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grpFill/>
            <a:ln w="25400" cap="flat" cmpd="sng" algn="ctr">
              <a:solidFill>
                <a:schemeClr val="accent1"/>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backlog</a:t>
              </a:r>
            </a:p>
          </p:txBody>
        </p:sp>
      </p:grpSp>
    </p:spTree>
    <p:extLst>
      <p:ext uri="{BB962C8B-B14F-4D97-AF65-F5344CB8AC3E}">
        <p14:creationId xmlns:p14="http://schemas.microsoft.com/office/powerpoint/2010/main" val="338859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622065-49C0-467A-B4A0-952271E81AEF}"/>
              </a:ext>
            </a:extLst>
          </p:cNvPr>
          <p:cNvPicPr>
            <a:picLocks noChangeAspect="1"/>
          </p:cNvPicPr>
          <p:nvPr/>
        </p:nvPicPr>
        <p:blipFill>
          <a:blip r:embed="rId3"/>
          <a:stretch>
            <a:fillRect/>
          </a:stretch>
        </p:blipFill>
        <p:spPr>
          <a:xfrm>
            <a:off x="2583957" y="448"/>
            <a:ext cx="1786812" cy="6857552"/>
          </a:xfrm>
          <a:prstGeom prst="rect">
            <a:avLst/>
          </a:prstGeom>
        </p:spPr>
      </p:pic>
      <p:grpSp>
        <p:nvGrpSpPr>
          <p:cNvPr id="25" name="Group 24">
            <a:extLst>
              <a:ext uri="{FF2B5EF4-FFF2-40B4-BE49-F238E27FC236}">
                <a16:creationId xmlns:a16="http://schemas.microsoft.com/office/drawing/2014/main" id="{B0E4ED8B-0F1A-0311-3D47-4B5F2F28A359}"/>
              </a:ext>
            </a:extLst>
          </p:cNvPr>
          <p:cNvGrpSpPr/>
          <p:nvPr/>
        </p:nvGrpSpPr>
        <p:grpSpPr>
          <a:xfrm>
            <a:off x="6615549" y="2758607"/>
            <a:ext cx="1669843" cy="208383"/>
            <a:chOff x="4757812" y="5527388"/>
            <a:chExt cx="1657928" cy="208410"/>
          </a:xfrm>
        </p:grpSpPr>
        <p:cxnSp>
          <p:nvCxnSpPr>
            <p:cNvPr id="26" name="Straight Connector 25">
              <a:extLst>
                <a:ext uri="{FF2B5EF4-FFF2-40B4-BE49-F238E27FC236}">
                  <a16:creationId xmlns:a16="http://schemas.microsoft.com/office/drawing/2014/main" id="{3CFA8EBE-741D-6765-0298-49154EC2ED03}"/>
                </a:ext>
              </a:extLst>
            </p:cNvPr>
            <p:cNvCxnSpPr>
              <a:cxnSpLocks/>
              <a:stCxn id="28" idx="2"/>
            </p:cNvCxnSpPr>
            <p:nvPr/>
          </p:nvCxnSpPr>
          <p:spPr>
            <a:xfrm flipH="1" flipV="1">
              <a:off x="4757812" y="5625256"/>
              <a:ext cx="1424035" cy="6337"/>
            </a:xfrm>
            <a:prstGeom prst="line">
              <a:avLst/>
            </a:prstGeom>
            <a:ln>
              <a:solidFill>
                <a:schemeClr val="accent1">
                  <a:lumMod val="20000"/>
                  <a:lumOff val="80000"/>
                </a:schemeClr>
              </a:solidFill>
            </a:ln>
          </p:spPr>
          <p:style>
            <a:lnRef idx="3">
              <a:schemeClr val="accent1"/>
            </a:lnRef>
            <a:fillRef idx="0">
              <a:schemeClr val="accent1"/>
            </a:fillRef>
            <a:effectRef idx="2">
              <a:schemeClr val="accent1"/>
            </a:effectRef>
            <a:fontRef idx="minor">
              <a:schemeClr val="tx1"/>
            </a:fontRef>
          </p:style>
        </p:cxnSp>
        <p:sp>
          <p:nvSpPr>
            <p:cNvPr id="28" name="Oval 27">
              <a:extLst>
                <a:ext uri="{FF2B5EF4-FFF2-40B4-BE49-F238E27FC236}">
                  <a16:creationId xmlns:a16="http://schemas.microsoft.com/office/drawing/2014/main" id="{DF51132A-0869-3607-25F0-8E84CA6638B1}"/>
                </a:ext>
              </a:extLst>
            </p:cNvPr>
            <p:cNvSpPr/>
            <p:nvPr/>
          </p:nvSpPr>
          <p:spPr>
            <a:xfrm>
              <a:off x="6181847" y="5527388"/>
              <a:ext cx="233893" cy="208410"/>
            </a:xfrm>
            <a:prstGeom prst="ellips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panose="02000000000000000000" pitchFamily="2" charset="0"/>
              </a:endParaRPr>
            </a:p>
          </p:txBody>
        </p:sp>
      </p:grpSp>
      <p:grpSp>
        <p:nvGrpSpPr>
          <p:cNvPr id="22" name="Group 21">
            <a:extLst>
              <a:ext uri="{FF2B5EF4-FFF2-40B4-BE49-F238E27FC236}">
                <a16:creationId xmlns:a16="http://schemas.microsoft.com/office/drawing/2014/main" id="{5A8A20C3-497C-4B54-72D6-824DB8945ADF}"/>
              </a:ext>
            </a:extLst>
          </p:cNvPr>
          <p:cNvGrpSpPr/>
          <p:nvPr/>
        </p:nvGrpSpPr>
        <p:grpSpPr>
          <a:xfrm>
            <a:off x="6615549" y="4085766"/>
            <a:ext cx="1669843" cy="208383"/>
            <a:chOff x="4757812" y="5527388"/>
            <a:chExt cx="1657928" cy="208410"/>
          </a:xfrm>
        </p:grpSpPr>
        <p:cxnSp>
          <p:nvCxnSpPr>
            <p:cNvPr id="23" name="Straight Connector 22">
              <a:extLst>
                <a:ext uri="{FF2B5EF4-FFF2-40B4-BE49-F238E27FC236}">
                  <a16:creationId xmlns:a16="http://schemas.microsoft.com/office/drawing/2014/main" id="{5A4225DE-183B-5880-4D37-0C338C93058C}"/>
                </a:ext>
              </a:extLst>
            </p:cNvPr>
            <p:cNvCxnSpPr>
              <a:cxnSpLocks/>
              <a:stCxn id="24" idx="2"/>
            </p:cNvCxnSpPr>
            <p:nvPr/>
          </p:nvCxnSpPr>
          <p:spPr>
            <a:xfrm flipH="1" flipV="1">
              <a:off x="4757812" y="5625256"/>
              <a:ext cx="1424035" cy="6337"/>
            </a:xfrm>
            <a:prstGeom prst="line">
              <a:avLst/>
            </a:prstGeom>
            <a:ln>
              <a:solidFill>
                <a:schemeClr val="accent1">
                  <a:lumMod val="20000"/>
                  <a:lumOff val="80000"/>
                </a:schemeClr>
              </a:solidFill>
            </a:ln>
          </p:spPr>
          <p:style>
            <a:lnRef idx="3">
              <a:schemeClr val="accent1"/>
            </a:lnRef>
            <a:fillRef idx="0">
              <a:schemeClr val="accent1"/>
            </a:fillRef>
            <a:effectRef idx="2">
              <a:schemeClr val="accent1"/>
            </a:effectRef>
            <a:fontRef idx="minor">
              <a:schemeClr val="tx1"/>
            </a:fontRef>
          </p:style>
        </p:cxnSp>
        <p:sp>
          <p:nvSpPr>
            <p:cNvPr id="24" name="Oval 23">
              <a:extLst>
                <a:ext uri="{FF2B5EF4-FFF2-40B4-BE49-F238E27FC236}">
                  <a16:creationId xmlns:a16="http://schemas.microsoft.com/office/drawing/2014/main" id="{F3DF82F8-F26E-08B5-42E6-EA5F9FF5AE3E}"/>
                </a:ext>
              </a:extLst>
            </p:cNvPr>
            <p:cNvSpPr/>
            <p:nvPr/>
          </p:nvSpPr>
          <p:spPr>
            <a:xfrm>
              <a:off x="6181847" y="5527388"/>
              <a:ext cx="233893" cy="208410"/>
            </a:xfrm>
            <a:prstGeom prst="ellips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panose="02000000000000000000" pitchFamily="2" charset="0"/>
              </a:endParaRPr>
            </a:p>
          </p:txBody>
        </p:sp>
      </p:grpSp>
      <p:sp>
        <p:nvSpPr>
          <p:cNvPr id="2" name="Title 1">
            <a:extLst>
              <a:ext uri="{FF2B5EF4-FFF2-40B4-BE49-F238E27FC236}">
                <a16:creationId xmlns:a16="http://schemas.microsoft.com/office/drawing/2014/main" id="{0930CBCB-86A7-5A46-97B8-FDBA4D65551F}"/>
              </a:ext>
            </a:extLst>
          </p:cNvPr>
          <p:cNvSpPr>
            <a:spLocks noGrp="1"/>
          </p:cNvSpPr>
          <p:nvPr>
            <p:ph type="title"/>
          </p:nvPr>
        </p:nvSpPr>
        <p:spPr>
          <a:xfrm>
            <a:off x="3027973" y="236899"/>
            <a:ext cx="8687016" cy="1130188"/>
          </a:xfrm>
        </p:spPr>
        <p:txBody>
          <a:bodyPr/>
          <a:lstStyle/>
          <a:p>
            <a:r>
              <a:rPr lang="en-US" sz="3200" dirty="0"/>
              <a:t>A backlog stores and organizes PBIs at various stages of readiness</a:t>
            </a:r>
          </a:p>
        </p:txBody>
      </p:sp>
      <p:grpSp>
        <p:nvGrpSpPr>
          <p:cNvPr id="5" name="Group 4">
            <a:extLst>
              <a:ext uri="{FF2B5EF4-FFF2-40B4-BE49-F238E27FC236}">
                <a16:creationId xmlns:a16="http://schemas.microsoft.com/office/drawing/2014/main" id="{255E0944-5223-427D-BAD1-B105F5A4964E}"/>
              </a:ext>
            </a:extLst>
          </p:cNvPr>
          <p:cNvGrpSpPr/>
          <p:nvPr/>
        </p:nvGrpSpPr>
        <p:grpSpPr>
          <a:xfrm>
            <a:off x="8450562" y="2326649"/>
            <a:ext cx="3743026" cy="1206490"/>
            <a:chOff x="6154668" y="1620685"/>
            <a:chExt cx="3756869" cy="1206647"/>
          </a:xfrm>
        </p:grpSpPr>
        <p:sp>
          <p:nvSpPr>
            <p:cNvPr id="47" name="TextBox 46">
              <a:extLst>
                <a:ext uri="{FF2B5EF4-FFF2-40B4-BE49-F238E27FC236}">
                  <a16:creationId xmlns:a16="http://schemas.microsoft.com/office/drawing/2014/main" id="{15C26577-3116-D442-8FFB-9C4EE5307668}"/>
                </a:ext>
              </a:extLst>
            </p:cNvPr>
            <p:cNvSpPr txBox="1"/>
            <p:nvPr/>
          </p:nvSpPr>
          <p:spPr>
            <a:xfrm>
              <a:off x="6158571" y="1620685"/>
              <a:ext cx="1145881" cy="353989"/>
            </a:xfrm>
            <a:prstGeom prst="rect">
              <a:avLst/>
            </a:prstGeom>
            <a:noFill/>
          </p:spPr>
          <p:txBody>
            <a:bodyPr wrap="none" rtlCol="0" anchor="ctr" anchorCtr="0">
              <a:spAutoFit/>
            </a:bodyPr>
            <a:lstStyle/>
            <a:p>
              <a:r>
                <a:rPr lang="en-US" sz="1700" b="1" dirty="0">
                  <a:solidFill>
                    <a:schemeClr val="tx2"/>
                  </a:solidFill>
                  <a:latin typeface="Montserrat SemiBold" pitchFamily="2" charset="77"/>
                  <a:ea typeface="League Spartan" charset="0"/>
                  <a:cs typeface="Poppins" pitchFamily="2" charset="77"/>
                </a:rPr>
                <a:t>3 – Ideas</a:t>
              </a:r>
            </a:p>
          </p:txBody>
        </p:sp>
        <p:sp>
          <p:nvSpPr>
            <p:cNvPr id="48" name="Subtitle 2">
              <a:extLst>
                <a:ext uri="{FF2B5EF4-FFF2-40B4-BE49-F238E27FC236}">
                  <a16:creationId xmlns:a16="http://schemas.microsoft.com/office/drawing/2014/main" id="{EC7ECE9F-6918-1149-9785-989DF22B32E1}"/>
                </a:ext>
              </a:extLst>
            </p:cNvPr>
            <p:cNvSpPr txBox="1">
              <a:spLocks/>
            </p:cNvSpPr>
            <p:nvPr/>
          </p:nvSpPr>
          <p:spPr>
            <a:xfrm>
              <a:off x="6154668" y="1961578"/>
              <a:ext cx="3756869" cy="865754"/>
            </a:xfrm>
            <a:prstGeom prst="rect">
              <a:avLst/>
            </a:prstGeom>
          </p:spPr>
          <p:txBody>
            <a:bodyPr vert="horz" wrap="square" lIns="108731" tIns="54366" rIns="108731" bIns="54366"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pPr>
              <a:r>
                <a:rPr lang="en-US" sz="1400" dirty="0">
                  <a:latin typeface="Roboto Condensed Light" panose="020B0604020202020204" charset="0"/>
                  <a:ea typeface="Roboto Condensed Light" panose="020B0604020202020204" charset="0"/>
                </a:rPr>
                <a:t>Composed of raw, vague, and potentially large ideas that have yet to go through any formal valuation</a:t>
              </a:r>
              <a:endParaRPr lang="en-CA" sz="1400" dirty="0">
                <a:latin typeface="Roboto Condensed Light" panose="020B0604020202020204" charset="0"/>
                <a:ea typeface="Roboto Condensed Light" panose="020B0604020202020204" charset="0"/>
              </a:endParaRPr>
            </a:p>
          </p:txBody>
        </p:sp>
      </p:grpSp>
      <p:grpSp>
        <p:nvGrpSpPr>
          <p:cNvPr id="6" name="Group 5">
            <a:extLst>
              <a:ext uri="{FF2B5EF4-FFF2-40B4-BE49-F238E27FC236}">
                <a16:creationId xmlns:a16="http://schemas.microsoft.com/office/drawing/2014/main" id="{F47A894B-5651-40AF-AE40-C1B701A7DCA8}"/>
              </a:ext>
            </a:extLst>
          </p:cNvPr>
          <p:cNvGrpSpPr/>
          <p:nvPr/>
        </p:nvGrpSpPr>
        <p:grpSpPr>
          <a:xfrm>
            <a:off x="8454494" y="3678704"/>
            <a:ext cx="3739094" cy="689426"/>
            <a:chOff x="6158571" y="3354916"/>
            <a:chExt cx="3756869" cy="689516"/>
          </a:xfrm>
        </p:grpSpPr>
        <p:sp>
          <p:nvSpPr>
            <p:cNvPr id="49" name="TextBox 48">
              <a:extLst>
                <a:ext uri="{FF2B5EF4-FFF2-40B4-BE49-F238E27FC236}">
                  <a16:creationId xmlns:a16="http://schemas.microsoft.com/office/drawing/2014/main" id="{7873EC2A-8E56-064C-8268-B67F8C007F49}"/>
                </a:ext>
              </a:extLst>
            </p:cNvPr>
            <p:cNvSpPr txBox="1"/>
            <p:nvPr/>
          </p:nvSpPr>
          <p:spPr>
            <a:xfrm>
              <a:off x="6162474" y="3354916"/>
              <a:ext cx="1569070" cy="353989"/>
            </a:xfrm>
            <a:prstGeom prst="rect">
              <a:avLst/>
            </a:prstGeom>
            <a:noFill/>
          </p:spPr>
          <p:txBody>
            <a:bodyPr wrap="none" rtlCol="0" anchor="ctr" anchorCtr="0">
              <a:spAutoFit/>
            </a:bodyPr>
            <a:lstStyle/>
            <a:p>
              <a:r>
                <a:rPr lang="en-US" sz="1700" b="1" dirty="0">
                  <a:solidFill>
                    <a:schemeClr val="tx2"/>
                  </a:solidFill>
                  <a:latin typeface="Montserrat SemiBold" pitchFamily="2" charset="77"/>
                  <a:ea typeface="League Spartan" charset="0"/>
                  <a:cs typeface="Poppins" pitchFamily="2" charset="77"/>
                </a:rPr>
                <a:t>2 – Qualified</a:t>
              </a:r>
            </a:p>
          </p:txBody>
        </p:sp>
        <p:sp>
          <p:nvSpPr>
            <p:cNvPr id="50" name="Subtitle 2">
              <a:extLst>
                <a:ext uri="{FF2B5EF4-FFF2-40B4-BE49-F238E27FC236}">
                  <a16:creationId xmlns:a16="http://schemas.microsoft.com/office/drawing/2014/main" id="{114C6EFC-BC04-BA43-AE1C-C383C9E0416F}"/>
                </a:ext>
              </a:extLst>
            </p:cNvPr>
            <p:cNvSpPr txBox="1">
              <a:spLocks/>
            </p:cNvSpPr>
            <p:nvPr/>
          </p:nvSpPr>
          <p:spPr>
            <a:xfrm>
              <a:off x="6158571" y="3695809"/>
              <a:ext cx="3756869" cy="348623"/>
            </a:xfrm>
            <a:prstGeom prst="rect">
              <a:avLst/>
            </a:prstGeom>
          </p:spPr>
          <p:txBody>
            <a:bodyPr vert="horz" wrap="square" lIns="108731" tIns="54366" rIns="108731" bIns="54366"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pPr>
              <a:r>
                <a:rPr lang="en-US" sz="1400" dirty="0">
                  <a:latin typeface="Roboto Condensed Light" panose="020B0604020202020204" charset="0"/>
                  <a:ea typeface="Roboto Condensed Light" panose="020B0604020202020204" charset="0"/>
                </a:rPr>
                <a:t>Researched and qualified PBIs awaiting refinement</a:t>
              </a:r>
              <a:endParaRPr lang="en-CA" sz="1400" dirty="0">
                <a:latin typeface="Roboto Condensed Light" panose="020B0604020202020204" charset="0"/>
                <a:ea typeface="Roboto Condensed Light" panose="020B0604020202020204" charset="0"/>
              </a:endParaRPr>
            </a:p>
          </p:txBody>
        </p:sp>
      </p:grpSp>
      <p:grpSp>
        <p:nvGrpSpPr>
          <p:cNvPr id="7" name="Group 6">
            <a:extLst>
              <a:ext uri="{FF2B5EF4-FFF2-40B4-BE49-F238E27FC236}">
                <a16:creationId xmlns:a16="http://schemas.microsoft.com/office/drawing/2014/main" id="{F431D1C0-0812-4AA9-905B-E3D66E70A99C}"/>
              </a:ext>
            </a:extLst>
          </p:cNvPr>
          <p:cNvGrpSpPr/>
          <p:nvPr/>
        </p:nvGrpSpPr>
        <p:grpSpPr>
          <a:xfrm>
            <a:off x="8432037" y="4815624"/>
            <a:ext cx="3739095" cy="960365"/>
            <a:chOff x="6136273" y="4876388"/>
            <a:chExt cx="3859611" cy="960490"/>
          </a:xfrm>
        </p:grpSpPr>
        <p:sp>
          <p:nvSpPr>
            <p:cNvPr id="46" name="Subtitle 2">
              <a:extLst>
                <a:ext uri="{FF2B5EF4-FFF2-40B4-BE49-F238E27FC236}">
                  <a16:creationId xmlns:a16="http://schemas.microsoft.com/office/drawing/2014/main" id="{95FE5F0B-E996-9F4E-9838-520EE8EF6955}"/>
                </a:ext>
              </a:extLst>
            </p:cNvPr>
            <p:cNvSpPr txBox="1">
              <a:spLocks/>
            </p:cNvSpPr>
            <p:nvPr/>
          </p:nvSpPr>
          <p:spPr>
            <a:xfrm>
              <a:off x="6136273" y="5230331"/>
              <a:ext cx="3859611" cy="606547"/>
            </a:xfrm>
            <a:prstGeom prst="rect">
              <a:avLst/>
            </a:prstGeom>
          </p:spPr>
          <p:txBody>
            <a:bodyPr vert="horz" wrap="square" lIns="108731" tIns="54366" rIns="108731" bIns="54366"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pPr>
              <a:r>
                <a:rPr lang="en-US" sz="1400" dirty="0">
                  <a:latin typeface="Roboto Condensed Light" panose="020B0604020202020204" charset="0"/>
                  <a:ea typeface="Roboto Condensed Light" panose="020B0604020202020204" charset="0"/>
                </a:rPr>
                <a:t>Discrete, refined PBIs that are ready to be placed in your development team’s sprint plans</a:t>
              </a:r>
              <a:endParaRPr lang="en-CA" sz="1400" dirty="0">
                <a:latin typeface="Roboto Condensed Light" panose="020B0604020202020204" charset="0"/>
                <a:ea typeface="Roboto Condensed Light" panose="020B0604020202020204" charset="0"/>
              </a:endParaRPr>
            </a:p>
          </p:txBody>
        </p:sp>
        <p:sp>
          <p:nvSpPr>
            <p:cNvPr id="27" name="TextBox 26">
              <a:extLst>
                <a:ext uri="{FF2B5EF4-FFF2-40B4-BE49-F238E27FC236}">
                  <a16:creationId xmlns:a16="http://schemas.microsoft.com/office/drawing/2014/main" id="{DC9AAE32-6DE5-499F-B689-FB0ECA6FD832}"/>
                </a:ext>
              </a:extLst>
            </p:cNvPr>
            <p:cNvSpPr txBox="1"/>
            <p:nvPr/>
          </p:nvSpPr>
          <p:spPr>
            <a:xfrm>
              <a:off x="6140176" y="4876388"/>
              <a:ext cx="1281361" cy="353943"/>
            </a:xfrm>
            <a:prstGeom prst="rect">
              <a:avLst/>
            </a:prstGeom>
            <a:noFill/>
          </p:spPr>
          <p:txBody>
            <a:bodyPr wrap="none" rtlCol="0" anchor="ctr" anchorCtr="0">
              <a:spAutoFit/>
            </a:bodyPr>
            <a:lstStyle/>
            <a:p>
              <a:r>
                <a:rPr lang="en-US" sz="1700" b="1" dirty="0">
                  <a:solidFill>
                    <a:schemeClr val="tx2"/>
                  </a:solidFill>
                  <a:latin typeface="Montserrat SemiBold" pitchFamily="2" charset="77"/>
                  <a:ea typeface="League Spartan" charset="0"/>
                  <a:cs typeface="Poppins" pitchFamily="2" charset="77"/>
                </a:rPr>
                <a:t>1 – Ready</a:t>
              </a:r>
            </a:p>
          </p:txBody>
        </p:sp>
      </p:grpSp>
      <p:grpSp>
        <p:nvGrpSpPr>
          <p:cNvPr id="13" name="Group 12">
            <a:extLst>
              <a:ext uri="{FF2B5EF4-FFF2-40B4-BE49-F238E27FC236}">
                <a16:creationId xmlns:a16="http://schemas.microsoft.com/office/drawing/2014/main" id="{83163F79-60CE-40B8-81F1-9E94B5633F0C}"/>
              </a:ext>
            </a:extLst>
          </p:cNvPr>
          <p:cNvGrpSpPr/>
          <p:nvPr/>
        </p:nvGrpSpPr>
        <p:grpSpPr>
          <a:xfrm>
            <a:off x="6615549" y="5262317"/>
            <a:ext cx="1669843" cy="208383"/>
            <a:chOff x="4757812" y="5527388"/>
            <a:chExt cx="1657928" cy="208410"/>
          </a:xfrm>
        </p:grpSpPr>
        <p:cxnSp>
          <p:nvCxnSpPr>
            <p:cNvPr id="9" name="Straight Connector 8">
              <a:extLst>
                <a:ext uri="{FF2B5EF4-FFF2-40B4-BE49-F238E27FC236}">
                  <a16:creationId xmlns:a16="http://schemas.microsoft.com/office/drawing/2014/main" id="{149F9157-5333-4E3F-AF68-09A7D4DB359A}"/>
                </a:ext>
              </a:extLst>
            </p:cNvPr>
            <p:cNvCxnSpPr>
              <a:cxnSpLocks/>
              <a:stCxn id="12" idx="2"/>
            </p:cNvCxnSpPr>
            <p:nvPr/>
          </p:nvCxnSpPr>
          <p:spPr>
            <a:xfrm flipH="1" flipV="1">
              <a:off x="4757812" y="5625256"/>
              <a:ext cx="1424035" cy="6337"/>
            </a:xfrm>
            <a:prstGeom prst="line">
              <a:avLst/>
            </a:prstGeom>
            <a:ln>
              <a:solidFill>
                <a:schemeClr val="accent1">
                  <a:lumMod val="20000"/>
                  <a:lumOff val="80000"/>
                </a:schemeClr>
              </a:solidFill>
            </a:ln>
          </p:spPr>
          <p:style>
            <a:lnRef idx="3">
              <a:schemeClr val="accent1"/>
            </a:lnRef>
            <a:fillRef idx="0">
              <a:schemeClr val="accent1"/>
            </a:fillRef>
            <a:effectRef idx="2">
              <a:schemeClr val="accent1"/>
            </a:effectRef>
            <a:fontRef idx="minor">
              <a:schemeClr val="tx1"/>
            </a:fontRef>
          </p:style>
        </p:cxnSp>
        <p:sp>
          <p:nvSpPr>
            <p:cNvPr id="12" name="Oval 11">
              <a:extLst>
                <a:ext uri="{FF2B5EF4-FFF2-40B4-BE49-F238E27FC236}">
                  <a16:creationId xmlns:a16="http://schemas.microsoft.com/office/drawing/2014/main" id="{0D752044-06BC-4A03-B95A-5ECC243A9EC3}"/>
                </a:ext>
              </a:extLst>
            </p:cNvPr>
            <p:cNvSpPr/>
            <p:nvPr/>
          </p:nvSpPr>
          <p:spPr>
            <a:xfrm>
              <a:off x="6181847" y="5527388"/>
              <a:ext cx="233893" cy="208410"/>
            </a:xfrm>
            <a:prstGeom prst="ellips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panose="02000000000000000000" pitchFamily="2" charset="0"/>
              </a:endParaRPr>
            </a:p>
          </p:txBody>
        </p:sp>
      </p:grpSp>
      <p:sp>
        <p:nvSpPr>
          <p:cNvPr id="66" name="TextBox 65">
            <a:extLst>
              <a:ext uri="{FF2B5EF4-FFF2-40B4-BE49-F238E27FC236}">
                <a16:creationId xmlns:a16="http://schemas.microsoft.com/office/drawing/2014/main" id="{0491E0AE-5431-4DD3-B832-83C929996875}"/>
              </a:ext>
            </a:extLst>
          </p:cNvPr>
          <p:cNvSpPr txBox="1"/>
          <p:nvPr/>
        </p:nvSpPr>
        <p:spPr>
          <a:xfrm>
            <a:off x="7773516" y="6356440"/>
            <a:ext cx="2737423" cy="246221"/>
          </a:xfrm>
          <a:prstGeom prst="rect">
            <a:avLst/>
          </a:prstGeom>
        </p:spPr>
        <p:txBody>
          <a:bodyPr wrap="square" rtlCol="0">
            <a:spAutoFit/>
          </a:bodyPr>
          <a:lstStyle/>
          <a:p>
            <a:r>
              <a:rPr lang="en-US" sz="1000" dirty="0">
                <a:latin typeface="Roboto Condensed Light" panose="020B0604020202020204" charset="0"/>
                <a:ea typeface="Roboto Condensed Light" panose="020B0604020202020204" charset="0"/>
              </a:rPr>
              <a:t>Adapted from “Essential Scrum,” Agile Alliance</a:t>
            </a:r>
            <a:endParaRPr lang="en-CA" sz="1000" dirty="0">
              <a:latin typeface="Roboto Condensed Light" panose="020B0604020202020204" charset="0"/>
              <a:ea typeface="Roboto Condensed Light" panose="020B0604020202020204" charset="0"/>
            </a:endParaRPr>
          </a:p>
        </p:txBody>
      </p:sp>
      <p:grpSp>
        <p:nvGrpSpPr>
          <p:cNvPr id="98" name="Group 97">
            <a:extLst>
              <a:ext uri="{FF2B5EF4-FFF2-40B4-BE49-F238E27FC236}">
                <a16:creationId xmlns:a16="http://schemas.microsoft.com/office/drawing/2014/main" id="{95D6EDFD-9590-4278-A3FE-D1021F0E10CC}"/>
              </a:ext>
            </a:extLst>
          </p:cNvPr>
          <p:cNvGrpSpPr/>
          <p:nvPr/>
        </p:nvGrpSpPr>
        <p:grpSpPr>
          <a:xfrm>
            <a:off x="4489082" y="2234084"/>
            <a:ext cx="3287279" cy="3577359"/>
            <a:chOff x="1611681" y="2441816"/>
            <a:chExt cx="3497939" cy="3626272"/>
          </a:xfrm>
        </p:grpSpPr>
        <p:sp>
          <p:nvSpPr>
            <p:cNvPr id="99" name="Freeform 39">
              <a:extLst>
                <a:ext uri="{FF2B5EF4-FFF2-40B4-BE49-F238E27FC236}">
                  <a16:creationId xmlns:a16="http://schemas.microsoft.com/office/drawing/2014/main" id="{B28E2FD0-00A2-44EC-9FD5-6911831F686D}"/>
                </a:ext>
              </a:extLst>
            </p:cNvPr>
            <p:cNvSpPr>
              <a:spLocks noChangeArrowheads="1"/>
            </p:cNvSpPr>
            <p:nvPr/>
          </p:nvSpPr>
          <p:spPr bwMode="auto">
            <a:xfrm>
              <a:off x="2545838" y="4976641"/>
              <a:ext cx="1636895" cy="1091447"/>
            </a:xfrm>
            <a:custGeom>
              <a:avLst/>
              <a:gdLst>
                <a:gd name="connsiteX0" fmla="*/ 0 w 3273790"/>
                <a:gd name="connsiteY0" fmla="*/ 0 h 2182893"/>
                <a:gd name="connsiteX1" fmla="*/ 3273790 w 3273790"/>
                <a:gd name="connsiteY1" fmla="*/ 16422 h 2182893"/>
                <a:gd name="connsiteX2" fmla="*/ 2538400 w 3273790"/>
                <a:gd name="connsiteY2" fmla="*/ 1866996 h 2182893"/>
                <a:gd name="connsiteX3" fmla="*/ 2530237 w 3273790"/>
                <a:gd name="connsiteY3" fmla="*/ 1866932 h 2182893"/>
                <a:gd name="connsiteX4" fmla="*/ 2523592 w 3273790"/>
                <a:gd name="connsiteY4" fmla="*/ 1892974 h 2182893"/>
                <a:gd name="connsiteX5" fmla="*/ 1623261 w 3273790"/>
                <a:gd name="connsiteY5" fmla="*/ 2182893 h 2182893"/>
                <a:gd name="connsiteX6" fmla="*/ 722930 w 3273790"/>
                <a:gd name="connsiteY6" fmla="*/ 1892974 h 2182893"/>
                <a:gd name="connsiteX7" fmla="*/ 712626 w 3273790"/>
                <a:gd name="connsiteY7" fmla="*/ 1852588 h 2182893"/>
                <a:gd name="connsiteX8" fmla="*/ 709170 w 3273790"/>
                <a:gd name="connsiteY8" fmla="*/ 1852561 h 218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790" h="2182893">
                  <a:moveTo>
                    <a:pt x="0" y="0"/>
                  </a:moveTo>
                  <a:lnTo>
                    <a:pt x="3273790" y="16422"/>
                  </a:lnTo>
                  <a:lnTo>
                    <a:pt x="2538400" y="1866996"/>
                  </a:lnTo>
                  <a:lnTo>
                    <a:pt x="2530237" y="1866932"/>
                  </a:lnTo>
                  <a:lnTo>
                    <a:pt x="2523592" y="1892974"/>
                  </a:lnTo>
                  <a:cubicBezTo>
                    <a:pt x="2437899" y="2058431"/>
                    <a:pt x="2067368" y="2182893"/>
                    <a:pt x="1623261" y="2182893"/>
                  </a:cubicBezTo>
                  <a:cubicBezTo>
                    <a:pt x="1179154" y="2182893"/>
                    <a:pt x="808624" y="2058431"/>
                    <a:pt x="722930" y="1892974"/>
                  </a:cubicBezTo>
                  <a:lnTo>
                    <a:pt x="712626" y="1852588"/>
                  </a:lnTo>
                  <a:lnTo>
                    <a:pt x="709170" y="1852561"/>
                  </a:lnTo>
                  <a:close/>
                </a:path>
              </a:pathLst>
            </a:custGeom>
            <a:solidFill>
              <a:srgbClr val="2576B7"/>
            </a:solidFill>
            <a:ln>
              <a:noFill/>
            </a:ln>
          </p:spPr>
          <p:txBody>
            <a:bodyPr wrap="square" lIns="25394" tIns="25394" rIns="25394" bIns="25394" anchor="ctr">
              <a:noAutofit/>
            </a:bodyPr>
            <a:lstStyle/>
            <a:p>
              <a:pPr>
                <a:defRPr/>
              </a:pPr>
              <a:endParaRPr lang="ru-RU" altLang="ru-RU" sz="1600" kern="0">
                <a:solidFill>
                  <a:srgbClr val="FFFFFF"/>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pitchFamily="2" charset="0"/>
              </a:endParaRPr>
            </a:p>
          </p:txBody>
        </p:sp>
        <p:sp>
          <p:nvSpPr>
            <p:cNvPr id="100" name="Овал">
              <a:extLst>
                <a:ext uri="{FF2B5EF4-FFF2-40B4-BE49-F238E27FC236}">
                  <a16:creationId xmlns:a16="http://schemas.microsoft.com/office/drawing/2014/main" id="{C6084C53-E290-441F-8F14-F0B349227B61}"/>
                </a:ext>
              </a:extLst>
            </p:cNvPr>
            <p:cNvSpPr/>
            <p:nvPr/>
          </p:nvSpPr>
          <p:spPr bwMode="auto">
            <a:xfrm>
              <a:off x="2541714" y="4750233"/>
              <a:ext cx="1645809" cy="418198"/>
            </a:xfrm>
            <a:prstGeom prst="ellipse">
              <a:avLst/>
            </a:prstGeom>
            <a:solidFill>
              <a:srgbClr val="2576B7">
                <a:lumMod val="75000"/>
              </a:srgbClr>
            </a:solidFill>
            <a:ln w="12700" cap="flat">
              <a:noFill/>
              <a:miter lim="400000"/>
            </a:ln>
            <a:effectLst/>
          </p:spPr>
          <p:txBody>
            <a:bodyPr lIns="25394" tIns="25394" rIns="25394" bIns="25394" anchor="ctr"/>
            <a:lstStyle/>
            <a:p>
              <a:pPr>
                <a:defRPr sz="3200" b="0">
                  <a:solidFill>
                    <a:srgbClr val="FFFFFF"/>
                  </a:solidFill>
                  <a:latin typeface="Helvetica Light"/>
                  <a:ea typeface="Helvetica Light"/>
                  <a:cs typeface="Helvetica Light"/>
                  <a:sym typeface="Helvetica Light"/>
                </a:defRPr>
              </a:pPr>
              <a:endParaRPr sz="1600" kern="0" dirty="0">
                <a:solidFill>
                  <a:srgbClr val="FFFFFF"/>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a:endParaRPr>
            </a:p>
          </p:txBody>
        </p:sp>
        <p:sp>
          <p:nvSpPr>
            <p:cNvPr id="101" name="Freeform 40">
              <a:extLst>
                <a:ext uri="{FF2B5EF4-FFF2-40B4-BE49-F238E27FC236}">
                  <a16:creationId xmlns:a16="http://schemas.microsoft.com/office/drawing/2014/main" id="{B4188CD2-019D-403B-9B01-1EA0B163215A}"/>
                </a:ext>
              </a:extLst>
            </p:cNvPr>
            <p:cNvSpPr/>
            <p:nvPr/>
          </p:nvSpPr>
          <p:spPr bwMode="auto">
            <a:xfrm>
              <a:off x="2083045" y="3828930"/>
              <a:ext cx="2559178" cy="1054620"/>
            </a:xfrm>
            <a:custGeom>
              <a:avLst/>
              <a:gdLst>
                <a:gd name="connsiteX0" fmla="*/ 0 w 5118355"/>
                <a:gd name="connsiteY0" fmla="*/ 0 h 2109239"/>
                <a:gd name="connsiteX1" fmla="*/ 5118355 w 5118355"/>
                <a:gd name="connsiteY1" fmla="*/ 2390 h 2109239"/>
                <a:gd name="connsiteX2" fmla="*/ 4432590 w 5118355"/>
                <a:gd name="connsiteY2" fmla="*/ 1720402 h 2109239"/>
                <a:gd name="connsiteX3" fmla="*/ 4426999 w 5118355"/>
                <a:gd name="connsiteY3" fmla="*/ 1720396 h 2109239"/>
                <a:gd name="connsiteX4" fmla="*/ 4424624 w 5118355"/>
                <a:gd name="connsiteY4" fmla="*/ 1730950 h 2109239"/>
                <a:gd name="connsiteX5" fmla="*/ 2556004 w 5118355"/>
                <a:gd name="connsiteY5" fmla="*/ 2109239 h 2109239"/>
                <a:gd name="connsiteX6" fmla="*/ 687385 w 5118355"/>
                <a:gd name="connsiteY6" fmla="*/ 1730950 h 2109239"/>
                <a:gd name="connsiteX7" fmla="*/ 684026 w 5118355"/>
                <a:gd name="connsiteY7" fmla="*/ 1716029 h 2109239"/>
                <a:gd name="connsiteX8" fmla="*/ 678182 w 5118355"/>
                <a:gd name="connsiteY8" fmla="*/ 1716022 h 210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8355" h="2109239">
                  <a:moveTo>
                    <a:pt x="0" y="0"/>
                  </a:moveTo>
                  <a:lnTo>
                    <a:pt x="5118355" y="2390"/>
                  </a:lnTo>
                  <a:lnTo>
                    <a:pt x="4432590" y="1720402"/>
                  </a:lnTo>
                  <a:lnTo>
                    <a:pt x="4426999" y="1720396"/>
                  </a:lnTo>
                  <a:lnTo>
                    <a:pt x="4424624" y="1730950"/>
                  </a:lnTo>
                  <a:cubicBezTo>
                    <a:pt x="4328435" y="1943429"/>
                    <a:pt x="3528535" y="2109239"/>
                    <a:pt x="2556004" y="2109239"/>
                  </a:cubicBezTo>
                  <a:cubicBezTo>
                    <a:pt x="1583474" y="2109239"/>
                    <a:pt x="783573" y="1943429"/>
                    <a:pt x="687385" y="1730950"/>
                  </a:cubicBezTo>
                  <a:lnTo>
                    <a:pt x="684026" y="1716029"/>
                  </a:lnTo>
                  <a:lnTo>
                    <a:pt x="678182" y="1716022"/>
                  </a:lnTo>
                  <a:close/>
                </a:path>
              </a:pathLst>
            </a:custGeom>
            <a:solidFill>
              <a:srgbClr val="299D47"/>
            </a:solidFill>
            <a:ln w="12700" cap="flat">
              <a:noFill/>
              <a:miter lim="400000"/>
            </a:ln>
            <a:effectLst/>
          </p:spPr>
          <p:txBody>
            <a:bodyPr wrap="square" lIns="25394" tIns="25394" rIns="25394" bIns="25394" anchor="ctr">
              <a:noAutofit/>
            </a:bodyPr>
            <a:lstStyle/>
            <a:p>
              <a:pPr>
                <a:defRPr sz="3200" b="0">
                  <a:latin typeface="Helvetica Light"/>
                  <a:ea typeface="Helvetica Light"/>
                  <a:cs typeface="Helvetica Light"/>
                  <a:sym typeface="Helvetica Light"/>
                </a:defRPr>
              </a:pPr>
              <a:endParaRPr sz="1600" kern="0" dirty="0">
                <a:solidFill>
                  <a:srgbClr val="494949"/>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a:endParaRPr>
            </a:p>
          </p:txBody>
        </p:sp>
        <p:sp>
          <p:nvSpPr>
            <p:cNvPr id="102" name="Овал">
              <a:extLst>
                <a:ext uri="{FF2B5EF4-FFF2-40B4-BE49-F238E27FC236}">
                  <a16:creationId xmlns:a16="http://schemas.microsoft.com/office/drawing/2014/main" id="{81B89F7D-ADB3-49AD-AB4D-BB8561477FDC}"/>
                </a:ext>
              </a:extLst>
            </p:cNvPr>
            <p:cNvSpPr/>
            <p:nvPr/>
          </p:nvSpPr>
          <p:spPr bwMode="auto">
            <a:xfrm>
              <a:off x="2083045" y="3652763"/>
              <a:ext cx="2559178" cy="341224"/>
            </a:xfrm>
            <a:prstGeom prst="ellipse">
              <a:avLst/>
            </a:prstGeom>
            <a:solidFill>
              <a:srgbClr val="289D48">
                <a:lumMod val="75000"/>
              </a:srgbClr>
            </a:solidFill>
            <a:ln w="12700" cap="flat">
              <a:noFill/>
              <a:miter lim="400000"/>
            </a:ln>
            <a:effectLst/>
          </p:spPr>
          <p:txBody>
            <a:bodyPr lIns="25394" tIns="25394" rIns="25394" bIns="25394" anchor="ctr"/>
            <a:lstStyle/>
            <a:p>
              <a:pPr>
                <a:defRPr sz="3200" b="0">
                  <a:solidFill>
                    <a:srgbClr val="FFFFFF"/>
                  </a:solidFill>
                  <a:latin typeface="Helvetica Light"/>
                  <a:ea typeface="Helvetica Light"/>
                  <a:cs typeface="Helvetica Light"/>
                  <a:sym typeface="Helvetica Light"/>
                </a:defRPr>
              </a:pPr>
              <a:endParaRPr sz="1600" kern="0" dirty="0">
                <a:solidFill>
                  <a:srgbClr val="FFFFFF"/>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a:endParaRPr>
            </a:p>
          </p:txBody>
        </p:sp>
        <p:sp>
          <p:nvSpPr>
            <p:cNvPr id="103" name="Freeform 41">
              <a:extLst>
                <a:ext uri="{FF2B5EF4-FFF2-40B4-BE49-F238E27FC236}">
                  <a16:creationId xmlns:a16="http://schemas.microsoft.com/office/drawing/2014/main" id="{5E66358B-1B05-4BA2-8E69-AED1645E5950}"/>
                </a:ext>
              </a:extLst>
            </p:cNvPr>
            <p:cNvSpPr>
              <a:spLocks/>
            </p:cNvSpPr>
            <p:nvPr/>
          </p:nvSpPr>
          <p:spPr bwMode="auto">
            <a:xfrm>
              <a:off x="1614692" y="2631884"/>
              <a:ext cx="3491900" cy="1063925"/>
            </a:xfrm>
            <a:custGeom>
              <a:avLst/>
              <a:gdLst>
                <a:gd name="connsiteX0" fmla="*/ 0 w 6983800"/>
                <a:gd name="connsiteY0" fmla="*/ 0 h 2127850"/>
                <a:gd name="connsiteX1" fmla="*/ 6983800 w 6983800"/>
                <a:gd name="connsiteY1" fmla="*/ 834 h 2127850"/>
                <a:gd name="connsiteX2" fmla="*/ 6297383 w 6983800"/>
                <a:gd name="connsiteY2" fmla="*/ 1783652 h 2127850"/>
                <a:gd name="connsiteX3" fmla="*/ 6294429 w 6983800"/>
                <a:gd name="connsiteY3" fmla="*/ 1783661 h 2127850"/>
                <a:gd name="connsiteX4" fmla="*/ 6281229 w 6983800"/>
                <a:gd name="connsiteY4" fmla="*/ 1816132 h 2127850"/>
                <a:gd name="connsiteX5" fmla="*/ 3500528 w 6983800"/>
                <a:gd name="connsiteY5" fmla="*/ 2127850 h 2127850"/>
                <a:gd name="connsiteX6" fmla="*/ 719827 w 6983800"/>
                <a:gd name="connsiteY6" fmla="*/ 1816132 h 2127850"/>
                <a:gd name="connsiteX7" fmla="*/ 713904 w 6983800"/>
                <a:gd name="connsiteY7" fmla="*/ 1801561 h 2127850"/>
                <a:gd name="connsiteX8" fmla="*/ 706787 w 6983800"/>
                <a:gd name="connsiteY8" fmla="*/ 1801584 h 212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3800" h="2127850">
                  <a:moveTo>
                    <a:pt x="0" y="0"/>
                  </a:moveTo>
                  <a:lnTo>
                    <a:pt x="6983800" y="834"/>
                  </a:lnTo>
                  <a:lnTo>
                    <a:pt x="6297383" y="1783652"/>
                  </a:lnTo>
                  <a:lnTo>
                    <a:pt x="6294429" y="1783661"/>
                  </a:lnTo>
                  <a:lnTo>
                    <a:pt x="6281229" y="1816132"/>
                  </a:lnTo>
                  <a:cubicBezTo>
                    <a:pt x="6138091" y="1991220"/>
                    <a:pt x="4947755" y="2127850"/>
                    <a:pt x="3500528" y="2127850"/>
                  </a:cubicBezTo>
                  <a:cubicBezTo>
                    <a:pt x="2053301" y="2127850"/>
                    <a:pt x="862966" y="1991220"/>
                    <a:pt x="719827" y="1816132"/>
                  </a:cubicBezTo>
                  <a:lnTo>
                    <a:pt x="713904" y="1801561"/>
                  </a:lnTo>
                  <a:lnTo>
                    <a:pt x="706787" y="1801584"/>
                  </a:lnTo>
                  <a:close/>
                </a:path>
              </a:pathLst>
            </a:custGeom>
            <a:solidFill>
              <a:srgbClr val="FFFFFF">
                <a:lumMod val="65000"/>
              </a:srgbClr>
            </a:solidFill>
            <a:ln>
              <a:noFill/>
            </a:ln>
          </p:spPr>
          <p:txBody>
            <a:bodyPr wrap="square" lIns="25394" tIns="25394" rIns="25394" bIns="25394" anchor="ctr">
              <a:noAutofit/>
            </a:bodyPr>
            <a:lstStyle/>
            <a:p>
              <a:pPr>
                <a:defRPr/>
              </a:pPr>
              <a:endParaRPr lang="ru-RU" b="1" kern="0">
                <a:solidFill>
                  <a:srgbClr val="494949"/>
                </a:solidFill>
                <a:latin typeface="Montserrat SemiBold" pitchFamily="2" charset="77"/>
              </a:endParaRPr>
            </a:p>
          </p:txBody>
        </p:sp>
        <p:sp>
          <p:nvSpPr>
            <p:cNvPr id="104" name="Овал">
              <a:extLst>
                <a:ext uri="{FF2B5EF4-FFF2-40B4-BE49-F238E27FC236}">
                  <a16:creationId xmlns:a16="http://schemas.microsoft.com/office/drawing/2014/main" id="{C89E444C-EE9D-4FDA-9FE8-FBCD5DECB33E}"/>
                </a:ext>
              </a:extLst>
            </p:cNvPr>
            <p:cNvSpPr/>
            <p:nvPr/>
          </p:nvSpPr>
          <p:spPr bwMode="auto">
            <a:xfrm>
              <a:off x="1611681" y="2441816"/>
              <a:ext cx="3497939" cy="372172"/>
            </a:xfrm>
            <a:prstGeom prst="ellipse">
              <a:avLst/>
            </a:prstGeom>
            <a:solidFill>
              <a:srgbClr val="FFFFFF">
                <a:lumMod val="50000"/>
              </a:srgbClr>
            </a:solidFill>
            <a:ln w="12700" cap="flat">
              <a:noFill/>
              <a:miter lim="400000"/>
            </a:ln>
            <a:effectLst/>
          </p:spPr>
          <p:txBody>
            <a:bodyPr lIns="25394" tIns="25394" rIns="25394" bIns="25394" anchor="ctr"/>
            <a:lstStyle/>
            <a:p>
              <a:pPr>
                <a:defRPr sz="3200" b="0">
                  <a:solidFill>
                    <a:srgbClr val="FFFFFF"/>
                  </a:solidFill>
                  <a:latin typeface="Helvetica Light"/>
                  <a:ea typeface="Helvetica Light"/>
                  <a:cs typeface="Helvetica Light"/>
                  <a:sym typeface="Helvetica Light"/>
                </a:defRPr>
              </a:pPr>
              <a:endParaRPr sz="1600" kern="0" dirty="0">
                <a:solidFill>
                  <a:srgbClr val="FFFFFF"/>
                </a:solidFill>
                <a:latin typeface="Roboto Condensed Light" panose="02000000000000000000" pitchFamily="2" charset="0"/>
                <a:ea typeface="Roboto Condensed Light" panose="02000000000000000000" pitchFamily="2" charset="0"/>
                <a:cs typeface="Arial" panose="020B0604020202020204" pitchFamily="34" charset="0"/>
                <a:sym typeface="Helvetica Light"/>
              </a:endParaRPr>
            </a:p>
          </p:txBody>
        </p:sp>
        <p:sp>
          <p:nvSpPr>
            <p:cNvPr id="105" name="TextBox 104">
              <a:extLst>
                <a:ext uri="{FF2B5EF4-FFF2-40B4-BE49-F238E27FC236}">
                  <a16:creationId xmlns:a16="http://schemas.microsoft.com/office/drawing/2014/main" id="{06028B15-F060-41E6-B84E-A3E1E62AC4E7}"/>
                </a:ext>
              </a:extLst>
            </p:cNvPr>
            <p:cNvSpPr txBox="1"/>
            <p:nvPr/>
          </p:nvSpPr>
          <p:spPr>
            <a:xfrm>
              <a:off x="2878899" y="3029470"/>
              <a:ext cx="947020" cy="405581"/>
            </a:xfrm>
            <a:prstGeom prst="rect">
              <a:avLst/>
            </a:prstGeom>
            <a:noFill/>
          </p:spPr>
          <p:txBody>
            <a:bodyPr wrap="none" rtlCol="0" anchor="ctr">
              <a:spAutoFit/>
            </a:bodyPr>
            <a:lstStyle/>
            <a:p>
              <a:pPr algn="ctr">
                <a:defRPr/>
              </a:pPr>
              <a:r>
                <a:rPr lang="en-US" sz="2000" b="1" kern="0" dirty="0">
                  <a:solidFill>
                    <a:srgbClr val="FFFFFF"/>
                  </a:solidFill>
                  <a:latin typeface="Montserrat SemiBold" pitchFamily="2" charset="77"/>
                </a:rPr>
                <a:t>Ideas</a:t>
              </a:r>
            </a:p>
          </p:txBody>
        </p:sp>
        <p:sp>
          <p:nvSpPr>
            <p:cNvPr id="106" name="TextBox 105">
              <a:extLst>
                <a:ext uri="{FF2B5EF4-FFF2-40B4-BE49-F238E27FC236}">
                  <a16:creationId xmlns:a16="http://schemas.microsoft.com/office/drawing/2014/main" id="{7D2BA3F6-767E-4A52-8EBE-3B61E5630399}"/>
                </a:ext>
              </a:extLst>
            </p:cNvPr>
            <p:cNvSpPr txBox="1"/>
            <p:nvPr/>
          </p:nvSpPr>
          <p:spPr>
            <a:xfrm>
              <a:off x="2616217" y="4207410"/>
              <a:ext cx="1472385" cy="405581"/>
            </a:xfrm>
            <a:prstGeom prst="rect">
              <a:avLst/>
            </a:prstGeom>
            <a:noFill/>
          </p:spPr>
          <p:txBody>
            <a:bodyPr wrap="none" rtlCol="0" anchor="ctr">
              <a:spAutoFit/>
            </a:bodyPr>
            <a:lstStyle/>
            <a:p>
              <a:pPr algn="ctr">
                <a:defRPr/>
              </a:pPr>
              <a:r>
                <a:rPr lang="en-US" sz="2000" b="1" kern="0" dirty="0">
                  <a:solidFill>
                    <a:srgbClr val="FFFFFF"/>
                  </a:solidFill>
                  <a:latin typeface="Montserrat SemiBold" pitchFamily="2" charset="77"/>
                </a:rPr>
                <a:t>Qualified</a:t>
              </a:r>
            </a:p>
          </p:txBody>
        </p:sp>
        <p:sp>
          <p:nvSpPr>
            <p:cNvPr id="107" name="TextBox 106">
              <a:extLst>
                <a:ext uri="{FF2B5EF4-FFF2-40B4-BE49-F238E27FC236}">
                  <a16:creationId xmlns:a16="http://schemas.microsoft.com/office/drawing/2014/main" id="{02B4EB40-FF8D-44E9-8AEE-3BB9A55F91AE}"/>
                </a:ext>
              </a:extLst>
            </p:cNvPr>
            <p:cNvSpPr txBox="1"/>
            <p:nvPr/>
          </p:nvSpPr>
          <p:spPr>
            <a:xfrm>
              <a:off x="2814080" y="5381853"/>
              <a:ext cx="1076656" cy="405581"/>
            </a:xfrm>
            <a:prstGeom prst="rect">
              <a:avLst/>
            </a:prstGeom>
            <a:noFill/>
          </p:spPr>
          <p:txBody>
            <a:bodyPr wrap="none" rtlCol="0" anchor="ctr">
              <a:spAutoFit/>
            </a:bodyPr>
            <a:lstStyle/>
            <a:p>
              <a:pPr algn="ctr">
                <a:defRPr/>
              </a:pPr>
              <a:r>
                <a:rPr lang="en-US" sz="2000" b="1" kern="0" dirty="0">
                  <a:solidFill>
                    <a:srgbClr val="FFFFFF"/>
                  </a:solidFill>
                  <a:latin typeface="Montserrat SemiBold" pitchFamily="2" charset="77"/>
                </a:rPr>
                <a:t>Ready</a:t>
              </a:r>
            </a:p>
          </p:txBody>
        </p:sp>
      </p:grpSp>
      <p:grpSp>
        <p:nvGrpSpPr>
          <p:cNvPr id="108" name="Group 107">
            <a:extLst>
              <a:ext uri="{FF2B5EF4-FFF2-40B4-BE49-F238E27FC236}">
                <a16:creationId xmlns:a16="http://schemas.microsoft.com/office/drawing/2014/main" id="{74E4820D-276D-4151-AFF5-9BBBDBA5443E}"/>
              </a:ext>
            </a:extLst>
          </p:cNvPr>
          <p:cNvGrpSpPr/>
          <p:nvPr/>
        </p:nvGrpSpPr>
        <p:grpSpPr>
          <a:xfrm>
            <a:off x="5766484" y="1093196"/>
            <a:ext cx="798862" cy="806322"/>
            <a:chOff x="2484055" y="1057717"/>
            <a:chExt cx="1290635" cy="1048064"/>
          </a:xfrm>
        </p:grpSpPr>
        <p:grpSp>
          <p:nvGrpSpPr>
            <p:cNvPr id="109" name="Group 108">
              <a:extLst>
                <a:ext uri="{FF2B5EF4-FFF2-40B4-BE49-F238E27FC236}">
                  <a16:creationId xmlns:a16="http://schemas.microsoft.com/office/drawing/2014/main" id="{44E19738-5800-4A23-9115-3B52EA534367}"/>
                </a:ext>
              </a:extLst>
            </p:cNvPr>
            <p:cNvGrpSpPr/>
            <p:nvPr/>
          </p:nvGrpSpPr>
          <p:grpSpPr>
            <a:xfrm>
              <a:off x="2494424" y="1057717"/>
              <a:ext cx="1161410" cy="789832"/>
              <a:chOff x="4411123" y="4768446"/>
              <a:chExt cx="2191747" cy="1528265"/>
            </a:xfrm>
          </p:grpSpPr>
          <p:sp>
            <p:nvSpPr>
              <p:cNvPr id="111" name="Freeform 1">
                <a:extLst>
                  <a:ext uri="{FF2B5EF4-FFF2-40B4-BE49-F238E27FC236}">
                    <a16:creationId xmlns:a16="http://schemas.microsoft.com/office/drawing/2014/main" id="{CA941285-AC30-4A00-95A4-B69FBE519AB0}"/>
                  </a:ext>
                </a:extLst>
              </p:cNvPr>
              <p:cNvSpPr>
                <a:spLocks noChangeArrowheads="1"/>
              </p:cNvSpPr>
              <p:nvPr/>
            </p:nvSpPr>
            <p:spPr bwMode="auto">
              <a:xfrm>
                <a:off x="4411124" y="4768446"/>
                <a:ext cx="2191746" cy="1298868"/>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noFill/>
              <a:ln w="9525" cap="flat">
                <a:solidFill>
                  <a:srgbClr val="FFFFFF">
                    <a:lumMod val="50000"/>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sz="3266" kern="0" dirty="0">
                  <a:solidFill>
                    <a:srgbClr val="494949"/>
                  </a:solidFill>
                  <a:latin typeface="Roboto Condensed Light" panose="02000000000000000000" pitchFamily="2" charset="0"/>
                </a:endParaRPr>
              </a:p>
            </p:txBody>
          </p:sp>
          <p:sp>
            <p:nvSpPr>
              <p:cNvPr id="112" name="Freeform 2">
                <a:extLst>
                  <a:ext uri="{FF2B5EF4-FFF2-40B4-BE49-F238E27FC236}">
                    <a16:creationId xmlns:a16="http://schemas.microsoft.com/office/drawing/2014/main" id="{6624A317-8A63-46A3-AC61-A77E0DBD3180}"/>
                  </a:ext>
                </a:extLst>
              </p:cNvPr>
              <p:cNvSpPr>
                <a:spLocks noChangeArrowheads="1"/>
              </p:cNvSpPr>
              <p:nvPr/>
            </p:nvSpPr>
            <p:spPr bwMode="auto">
              <a:xfrm>
                <a:off x="5506996" y="5418671"/>
                <a:ext cx="1095874" cy="878040"/>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noFill/>
              <a:ln w="9525" cap="flat">
                <a:solidFill>
                  <a:srgbClr val="FFFFFF">
                    <a:lumMod val="50000"/>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sz="3266" kern="0" dirty="0">
                  <a:solidFill>
                    <a:srgbClr val="494949"/>
                  </a:solidFill>
                  <a:latin typeface="Roboto Condensed Light" panose="02000000000000000000" pitchFamily="2" charset="0"/>
                </a:endParaRPr>
              </a:p>
            </p:txBody>
          </p:sp>
          <p:sp>
            <p:nvSpPr>
              <p:cNvPr id="113" name="Freeform 3">
                <a:extLst>
                  <a:ext uri="{FF2B5EF4-FFF2-40B4-BE49-F238E27FC236}">
                    <a16:creationId xmlns:a16="http://schemas.microsoft.com/office/drawing/2014/main" id="{9DF3A669-3BB5-499A-8DE8-267FA136E0EB}"/>
                  </a:ext>
                </a:extLst>
              </p:cNvPr>
              <p:cNvSpPr>
                <a:spLocks noChangeArrowheads="1"/>
              </p:cNvSpPr>
              <p:nvPr/>
            </p:nvSpPr>
            <p:spPr bwMode="auto">
              <a:xfrm>
                <a:off x="4411123" y="5418671"/>
                <a:ext cx="1097179" cy="878040"/>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noFill/>
              <a:ln w="9525" cap="flat">
                <a:solidFill>
                  <a:srgbClr val="FFFFFF">
                    <a:lumMod val="50000"/>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sz="3266" kern="0" dirty="0">
                  <a:solidFill>
                    <a:srgbClr val="494949"/>
                  </a:solidFill>
                  <a:latin typeface="Roboto Condensed Light" panose="02000000000000000000" pitchFamily="2" charset="0"/>
                </a:endParaRPr>
              </a:p>
            </p:txBody>
          </p:sp>
          <p:sp>
            <p:nvSpPr>
              <p:cNvPr id="114" name="Rectangle 113">
                <a:extLst>
                  <a:ext uri="{FF2B5EF4-FFF2-40B4-BE49-F238E27FC236}">
                    <a16:creationId xmlns:a16="http://schemas.microsoft.com/office/drawing/2014/main" id="{AC0DE9D1-8C06-444D-988D-9D46E2483445}"/>
                  </a:ext>
                </a:extLst>
              </p:cNvPr>
              <p:cNvSpPr/>
              <p:nvPr/>
            </p:nvSpPr>
            <p:spPr>
              <a:xfrm rot="19691976" flipV="1">
                <a:off x="5333220" y="55929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FFFFFF">
                  <a:lumMod val="65000"/>
                </a:srgbClr>
              </a:solidFill>
              <a:ln w="12700" cap="flat" cmpd="sng" algn="ctr">
                <a:solidFill>
                  <a:srgbClr val="FFFFFF">
                    <a:lumMod val="50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algn="ctr">
                  <a:defRPr/>
                </a:pPr>
                <a:endParaRPr lang="en-US" kern="0" dirty="0">
                  <a:solidFill>
                    <a:srgbClr val="FFFFFF"/>
                  </a:solidFill>
                  <a:latin typeface="Roboto" panose="02000000000000000000" pitchFamily="2" charset="0"/>
                </a:endParaRPr>
              </a:p>
            </p:txBody>
          </p:sp>
          <p:sp>
            <p:nvSpPr>
              <p:cNvPr id="115" name="Rectangle 114">
                <a:extLst>
                  <a:ext uri="{FF2B5EF4-FFF2-40B4-BE49-F238E27FC236}">
                    <a16:creationId xmlns:a16="http://schemas.microsoft.com/office/drawing/2014/main" id="{0D694B94-EABE-43F1-98F5-038550CAC534}"/>
                  </a:ext>
                </a:extLst>
              </p:cNvPr>
              <p:cNvSpPr/>
              <p:nvPr/>
            </p:nvSpPr>
            <p:spPr>
              <a:xfrm rot="19691976" flipV="1">
                <a:off x="5075687" y="546010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FFFFFF">
                  <a:lumMod val="65000"/>
                </a:srgbClr>
              </a:solidFill>
              <a:ln w="12700" cap="flat" cmpd="sng" algn="ctr">
                <a:solidFill>
                  <a:srgbClr val="FFFFFF">
                    <a:lumMod val="50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algn="ctr">
                  <a:defRPr/>
                </a:pPr>
                <a:endParaRPr lang="en-US" kern="0" dirty="0">
                  <a:solidFill>
                    <a:srgbClr val="FFFFFF"/>
                  </a:solidFill>
                  <a:latin typeface="Roboto" panose="02000000000000000000" pitchFamily="2" charset="0"/>
                </a:endParaRPr>
              </a:p>
            </p:txBody>
          </p:sp>
          <p:sp>
            <p:nvSpPr>
              <p:cNvPr id="116" name="Rectangle 115">
                <a:extLst>
                  <a:ext uri="{FF2B5EF4-FFF2-40B4-BE49-F238E27FC236}">
                    <a16:creationId xmlns:a16="http://schemas.microsoft.com/office/drawing/2014/main" id="{91E1C911-6154-4313-BD25-F4994340CF56}"/>
                  </a:ext>
                </a:extLst>
              </p:cNvPr>
              <p:cNvSpPr/>
              <p:nvPr/>
            </p:nvSpPr>
            <p:spPr>
              <a:xfrm rot="19691976" flipV="1">
                <a:off x="4885921" y="5300620"/>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FFFFFF">
                  <a:lumMod val="65000"/>
                </a:srgbClr>
              </a:solidFill>
              <a:ln w="12700" cap="flat" cmpd="sng" algn="ctr">
                <a:solidFill>
                  <a:srgbClr val="FFFFFF">
                    <a:lumMod val="50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algn="ctr">
                  <a:defRPr/>
                </a:pPr>
                <a:endParaRPr lang="en-US" kern="0" dirty="0">
                  <a:solidFill>
                    <a:srgbClr val="FFFFFF"/>
                  </a:solidFill>
                  <a:latin typeface="Roboto" panose="02000000000000000000" pitchFamily="2" charset="0"/>
                </a:endParaRPr>
              </a:p>
            </p:txBody>
          </p:sp>
          <p:sp>
            <p:nvSpPr>
              <p:cNvPr id="117" name="Rectangle 116">
                <a:extLst>
                  <a:ext uri="{FF2B5EF4-FFF2-40B4-BE49-F238E27FC236}">
                    <a16:creationId xmlns:a16="http://schemas.microsoft.com/office/drawing/2014/main" id="{0C1318AB-F8AB-4F1F-AB87-1B1E8E59AF97}"/>
                  </a:ext>
                </a:extLst>
              </p:cNvPr>
              <p:cNvSpPr/>
              <p:nvPr/>
            </p:nvSpPr>
            <p:spPr>
              <a:xfrm rot="19691976" flipV="1">
                <a:off x="4668367" y="51980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FFFFFF">
                  <a:lumMod val="65000"/>
                </a:srgbClr>
              </a:solidFill>
              <a:ln w="12700" cap="flat" cmpd="sng" algn="ctr">
                <a:solidFill>
                  <a:srgbClr val="FFFFFF">
                    <a:lumMod val="50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algn="ctr">
                  <a:defRPr/>
                </a:pPr>
                <a:endParaRPr lang="en-US" kern="0" dirty="0">
                  <a:solidFill>
                    <a:srgbClr val="FFFFFF"/>
                  </a:solidFill>
                  <a:latin typeface="Roboto" panose="02000000000000000000" pitchFamily="2" charset="0"/>
                </a:endParaRPr>
              </a:p>
            </p:txBody>
          </p:sp>
        </p:grpSp>
        <p:sp>
          <p:nvSpPr>
            <p:cNvPr id="110" name="TextBox 109">
              <a:extLst>
                <a:ext uri="{FF2B5EF4-FFF2-40B4-BE49-F238E27FC236}">
                  <a16:creationId xmlns:a16="http://schemas.microsoft.com/office/drawing/2014/main" id="{BF75D475-763F-4270-9433-65BC76CA697C}"/>
                </a:ext>
              </a:extLst>
            </p:cNvPr>
            <p:cNvSpPr txBox="1"/>
            <p:nvPr/>
          </p:nvSpPr>
          <p:spPr>
            <a:xfrm>
              <a:off x="2484055" y="1843367"/>
              <a:ext cx="1290635" cy="262414"/>
            </a:xfrm>
            <a:prstGeom prst="rect">
              <a:avLst/>
            </a:prstGeom>
          </p:spPr>
          <p:txBody>
            <a:bodyPr wrap="none" lIns="0" tIns="0" rIns="0" bIns="0" numCol="1" spcCol="360000" rtlCol="0">
              <a:noAutofit/>
            </a:bodyPr>
            <a:lstStyle/>
            <a:p>
              <a:pPr algn="ctr">
                <a:lnSpc>
                  <a:spcPct val="110000"/>
                </a:lnSpc>
                <a:defRPr/>
              </a:pPr>
              <a:r>
                <a:rPr lang="en-US" sz="1400" kern="0" dirty="0">
                  <a:solidFill>
                    <a:srgbClr val="494949">
                      <a:lumMod val="50000"/>
                    </a:srgbClr>
                  </a:solidFill>
                  <a:latin typeface="Roboto Condensed Light" panose="02000000000000000000" pitchFamily="2" charset="0"/>
                  <a:ea typeface="Roboto Condensed Light" panose="02000000000000000000" pitchFamily="2" charset="0"/>
                </a:rPr>
                <a:t>New idea</a:t>
              </a:r>
            </a:p>
          </p:txBody>
        </p:sp>
      </p:grpSp>
      <p:sp>
        <p:nvSpPr>
          <p:cNvPr id="11" name="Arrow: Down 10">
            <a:extLst>
              <a:ext uri="{FF2B5EF4-FFF2-40B4-BE49-F238E27FC236}">
                <a16:creationId xmlns:a16="http://schemas.microsoft.com/office/drawing/2014/main" id="{CC3F1C74-9AA5-42A9-97F2-E18684C40E54}"/>
              </a:ext>
            </a:extLst>
          </p:cNvPr>
          <p:cNvSpPr/>
          <p:nvPr/>
        </p:nvSpPr>
        <p:spPr>
          <a:xfrm>
            <a:off x="5967174" y="1990216"/>
            <a:ext cx="379258" cy="214130"/>
          </a:xfrm>
          <a:prstGeom prst="downArrow">
            <a:avLst/>
          </a:prstGeom>
          <a:solidFill>
            <a:srgbClr val="7F8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8" name="Rectangle 7">
            <a:extLst>
              <a:ext uri="{FF2B5EF4-FFF2-40B4-BE49-F238E27FC236}">
                <a16:creationId xmlns:a16="http://schemas.microsoft.com/office/drawing/2014/main" id="{F2650CCC-583E-A897-2C09-258BD48A0156}"/>
              </a:ext>
            </a:extLst>
          </p:cNvPr>
          <p:cNvSpPr/>
          <p:nvPr/>
        </p:nvSpPr>
        <p:spPr>
          <a:xfrm>
            <a:off x="115575" y="551918"/>
            <a:ext cx="2337304" cy="5608230"/>
          </a:xfrm>
          <a:prstGeom prst="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0" name="Rectangle 9">
            <a:extLst>
              <a:ext uri="{FF2B5EF4-FFF2-40B4-BE49-F238E27FC236}">
                <a16:creationId xmlns:a16="http://schemas.microsoft.com/office/drawing/2014/main" id="{68B7F857-5F94-91E7-D367-7F3A283EFC9A}"/>
              </a:ext>
            </a:extLst>
          </p:cNvPr>
          <p:cNvSpPr/>
          <p:nvPr/>
        </p:nvSpPr>
        <p:spPr>
          <a:xfrm>
            <a:off x="1337553" y="5778302"/>
            <a:ext cx="1108795" cy="261576"/>
          </a:xfrm>
          <a:prstGeom prst="rect">
            <a:avLst/>
          </a:prstGeom>
          <a:ln>
            <a:noFill/>
          </a:ln>
        </p:spPr>
        <p:txBody>
          <a:bodyPr wrap="square">
            <a:spAutoFit/>
          </a:bodyPr>
          <a:lstStyle/>
          <a:p>
            <a:pPr defTabSz="914400"/>
            <a:r>
              <a:rPr lang="en-CA" sz="1050" dirty="0">
                <a:solidFill>
                  <a:prstClr val="white"/>
                </a:solidFill>
                <a:latin typeface="Roboto Condensed Light" panose="020B0604020202020204" charset="0"/>
                <a:ea typeface="Roboto Condensed Light" panose="020B0604020202020204" charset="0"/>
              </a:rPr>
              <a:t>(Perforce, 2018)</a:t>
            </a:r>
          </a:p>
        </p:txBody>
      </p:sp>
      <p:sp>
        <p:nvSpPr>
          <p:cNvPr id="14" name="Text Placeholder 18">
            <a:extLst>
              <a:ext uri="{FF2B5EF4-FFF2-40B4-BE49-F238E27FC236}">
                <a16:creationId xmlns:a16="http://schemas.microsoft.com/office/drawing/2014/main" id="{231C1D2E-8699-9CA3-0F93-95953F37E2E1}"/>
              </a:ext>
            </a:extLst>
          </p:cNvPr>
          <p:cNvSpPr txBox="1">
            <a:spLocks/>
          </p:cNvSpPr>
          <p:nvPr/>
        </p:nvSpPr>
        <p:spPr>
          <a:xfrm>
            <a:off x="225415" y="1033465"/>
            <a:ext cx="2036499" cy="4677616"/>
          </a:xfrm>
          <a:prstGeom prst="rect">
            <a:avLst/>
          </a:prstGeom>
          <a:ln>
            <a:noFill/>
          </a:ln>
        </p:spPr>
        <p:txBody>
          <a:bodyPr lIns="0" tIns="0" rIns="0" bIns="0" anchor="ctr" anchorCtr="0">
            <a:noAutofit/>
          </a:bodyPr>
          <a:lstStyle>
            <a:lvl1pPr marL="0" indent="0" algn="l" defTabSz="914309" rtl="0" eaLnBrk="1" latinLnBrk="0" hangingPunct="1">
              <a:lnSpc>
                <a:spcPct val="110000"/>
              </a:lnSpc>
              <a:spcBef>
                <a:spcPts val="1000"/>
              </a:spcBef>
              <a:buFont typeface="Arial" panose="020B0604020202020204" pitchFamily="34" charset="0"/>
              <a:buNone/>
              <a:defRPr sz="2000" b="0" i="0" kern="1200" spc="0">
                <a:solidFill>
                  <a:schemeClr val="bg1"/>
                </a:solidFill>
                <a:latin typeface="Montserrat Medium" pitchFamily="2" charset="77"/>
                <a:ea typeface="+mn-ea"/>
                <a:cs typeface="Arial" panose="020B0604020202020204" pitchFamily="34" charset="0"/>
              </a:defRPr>
            </a:lvl1pPr>
            <a:lvl2pPr marL="457154"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A well-formed backlog can be thought of as a </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DEEP</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backlog:</a:t>
            </a: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D</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etailed appropriately</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PBIs are broken down and refined, as necessary. </a:t>
            </a: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E</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mergent</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The backlog grows and evolves over time as PBIs are added and removed.</a:t>
            </a: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E</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stimated</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The effort a PBI requires is estimated at each tier. </a:t>
            </a: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P</a:t>
            </a:r>
            <a:r>
              <a:rPr kumimoji="0" lang="en-US" sz="1400" b="1"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rioritized</a:t>
            </a:r>
            <a:r>
              <a:rPr kumimoji="0" lang="en-US"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rPr>
              <a:t>: The PBI’s value and priority are determined at each tier. </a:t>
            </a:r>
            <a:endParaRPr kumimoji="0" lang="en-CA" sz="1400" b="0" i="0" u="none" strike="noStrike" kern="1200" cap="none" spc="0" normalizeH="0" baseline="0" noProof="0" dirty="0">
              <a:ln>
                <a:noFill/>
              </a:ln>
              <a:solidFill>
                <a:sysClr val="window" lastClr="FFFFFF"/>
              </a:solidFill>
              <a:effectLst/>
              <a:uLnTx/>
              <a:uFillTx/>
              <a:latin typeface="Roboto Condensed Light" panose="020B0604020202020204" charset="0"/>
              <a:ea typeface="Roboto Condensed Light" panose="020B0604020202020204" charset="0"/>
            </a:endParaRP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CA" sz="900" b="0" i="0" u="none" strike="noStrike" kern="1200" cap="none" spc="0" normalizeH="0" baseline="0" noProof="0" dirty="0">
              <a:ln>
                <a:noFill/>
              </a:ln>
              <a:solidFill>
                <a:sysClr val="window" lastClr="FFFFFF"/>
              </a:solidFill>
              <a:effectLst/>
              <a:uLnTx/>
              <a:uFillTx/>
              <a:latin typeface="Montserrat Medium" pitchFamily="2" charset="77"/>
              <a:ea typeface="+mn-ea"/>
            </a:endParaRPr>
          </a:p>
        </p:txBody>
      </p:sp>
      <p:sp>
        <p:nvSpPr>
          <p:cNvPr id="4" name="TextBox 3">
            <a:extLst>
              <a:ext uri="{FF2B5EF4-FFF2-40B4-BE49-F238E27FC236}">
                <a16:creationId xmlns:a16="http://schemas.microsoft.com/office/drawing/2014/main" id="{0CD0A378-D141-CFDE-9DF1-116EA3EFB968}"/>
              </a:ext>
            </a:extLst>
          </p:cNvPr>
          <p:cNvSpPr txBox="1"/>
          <p:nvPr/>
        </p:nvSpPr>
        <p:spPr>
          <a:xfrm>
            <a:off x="5653716" y="5995251"/>
            <a:ext cx="989374" cy="400110"/>
          </a:xfrm>
          <a:prstGeom prst="rect">
            <a:avLst/>
          </a:prstGeom>
          <a:noFill/>
        </p:spPr>
        <p:txBody>
          <a:bodyPr wrap="none" rtlCol="0" anchor="ctr">
            <a:spAutoFit/>
          </a:bodyPr>
          <a:lstStyle/>
          <a:p>
            <a:pPr algn="ctr">
              <a:defRPr/>
            </a:pPr>
            <a:r>
              <a:rPr lang="en-US" sz="2000" b="1" kern="0" dirty="0">
                <a:solidFill>
                  <a:schemeClr val="accent6"/>
                </a:solidFill>
                <a:latin typeface="Montserrat SemiBold" pitchFamily="2" charset="77"/>
              </a:rPr>
              <a:t>Sprint</a:t>
            </a:r>
          </a:p>
        </p:txBody>
      </p:sp>
      <p:sp>
        <p:nvSpPr>
          <p:cNvPr id="15" name="Arrow: Down 14">
            <a:extLst>
              <a:ext uri="{FF2B5EF4-FFF2-40B4-BE49-F238E27FC236}">
                <a16:creationId xmlns:a16="http://schemas.microsoft.com/office/drawing/2014/main" id="{E92191AD-1F45-7D6C-403B-A04529AF23C6}"/>
              </a:ext>
            </a:extLst>
          </p:cNvPr>
          <p:cNvSpPr/>
          <p:nvPr/>
        </p:nvSpPr>
        <p:spPr>
          <a:xfrm>
            <a:off x="5949584" y="5845145"/>
            <a:ext cx="379258" cy="21413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34" name="TextBox 33">
            <a:extLst>
              <a:ext uri="{FF2B5EF4-FFF2-40B4-BE49-F238E27FC236}">
                <a16:creationId xmlns:a16="http://schemas.microsoft.com/office/drawing/2014/main" id="{255255D7-E86C-95DC-7397-BB61CC8D5CBC}"/>
              </a:ext>
            </a:extLst>
          </p:cNvPr>
          <p:cNvSpPr txBox="1"/>
          <p:nvPr/>
        </p:nvSpPr>
        <p:spPr>
          <a:xfrm rot="16200000">
            <a:off x="3092772" y="5942539"/>
            <a:ext cx="1251456" cy="307777"/>
          </a:xfrm>
          <a:prstGeom prst="rect">
            <a:avLst/>
          </a:prstGeom>
        </p:spPr>
        <p:txBody>
          <a:bodyPr wrap="square" rtlCol="0">
            <a:spAutoFit/>
          </a:bodyPr>
          <a:lstStyle>
            <a:defPPr>
              <a:defRPr lang="en-US"/>
            </a:defPPr>
            <a:lvl1pPr>
              <a:defRPr b="1"/>
            </a:lvl1pPr>
          </a:lstStyle>
          <a:p>
            <a:pPr algn="ctr"/>
            <a:r>
              <a:rPr lang="en-US" sz="1400" dirty="0">
                <a:latin typeface="Roboto Condensed Light" panose="020B0604020202020204" charset="0"/>
                <a:ea typeface="Roboto Condensed Light" panose="020B0604020202020204" charset="0"/>
              </a:rPr>
              <a:t>Sprint backlog</a:t>
            </a:r>
            <a:endParaRPr lang="en-CA" sz="1400" dirty="0">
              <a:latin typeface="Roboto Condensed Light" panose="020B0604020202020204" charset="0"/>
              <a:ea typeface="Roboto Condensed Light" panose="020B0604020202020204" charset="0"/>
            </a:endParaRPr>
          </a:p>
        </p:txBody>
      </p:sp>
      <p:sp>
        <p:nvSpPr>
          <p:cNvPr id="35" name="Left Brace 34">
            <a:extLst>
              <a:ext uri="{FF2B5EF4-FFF2-40B4-BE49-F238E27FC236}">
                <a16:creationId xmlns:a16="http://schemas.microsoft.com/office/drawing/2014/main" id="{C1E9990B-B4DB-7A52-C492-8DA2B71F80BD}"/>
              </a:ext>
            </a:extLst>
          </p:cNvPr>
          <p:cNvSpPr/>
          <p:nvPr/>
        </p:nvSpPr>
        <p:spPr>
          <a:xfrm>
            <a:off x="4111711" y="5778556"/>
            <a:ext cx="293294" cy="822599"/>
          </a:xfrm>
          <a:prstGeom prst="leftBrace">
            <a:avLst>
              <a:gd name="adj1" fmla="val 7686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latin typeface="Roboto Condensed Light" panose="020B0604020202020204" charset="0"/>
              <a:ea typeface="Roboto Condensed Light" panose="020B0604020202020204" charset="0"/>
            </a:endParaRPr>
          </a:p>
        </p:txBody>
      </p:sp>
      <p:sp>
        <p:nvSpPr>
          <p:cNvPr id="36" name="Arrow: Up 35">
            <a:extLst>
              <a:ext uri="{FF2B5EF4-FFF2-40B4-BE49-F238E27FC236}">
                <a16:creationId xmlns:a16="http://schemas.microsoft.com/office/drawing/2014/main" id="{1B76CBA7-FDEC-60E1-3EF7-9CD02AB3ECF2}"/>
              </a:ext>
            </a:extLst>
          </p:cNvPr>
          <p:cNvSpPr/>
          <p:nvPr/>
        </p:nvSpPr>
        <p:spPr>
          <a:xfrm rot="10800000">
            <a:off x="3206535" y="2554058"/>
            <a:ext cx="223794" cy="37848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37" name="TextBox 36">
            <a:extLst>
              <a:ext uri="{FF2B5EF4-FFF2-40B4-BE49-F238E27FC236}">
                <a16:creationId xmlns:a16="http://schemas.microsoft.com/office/drawing/2014/main" id="{BCC920A9-D955-BA57-CB1C-C92DAD3CECC6}"/>
              </a:ext>
            </a:extLst>
          </p:cNvPr>
          <p:cNvSpPr txBox="1"/>
          <p:nvPr/>
        </p:nvSpPr>
        <p:spPr>
          <a:xfrm rot="16200000">
            <a:off x="2296114" y="2947270"/>
            <a:ext cx="1196161" cy="276999"/>
          </a:xfrm>
          <a:prstGeom prst="rect">
            <a:avLst/>
          </a:prstGeom>
        </p:spPr>
        <p:txBody>
          <a:bodyPr wrap="none" rtlCol="0">
            <a:spAutoFit/>
          </a:bodyPr>
          <a:lstStyle>
            <a:defPPr>
              <a:defRPr lang="en-US"/>
            </a:defPPr>
            <a:lvl1pPr>
              <a:defRPr b="1"/>
            </a:lvl1pPr>
          </a:lstStyle>
          <a:p>
            <a:r>
              <a:rPr lang="en-US" sz="1200" b="0" dirty="0">
                <a:latin typeface="Roboto Condensed Light" panose="020B0604020202020204" charset="0"/>
                <a:ea typeface="Roboto Condensed Light" panose="020B0604020202020204" charset="0"/>
              </a:rPr>
              <a:t>Low-priority PBIs</a:t>
            </a:r>
            <a:endParaRPr lang="en-CA" sz="1200" b="0" dirty="0">
              <a:latin typeface="Roboto Condensed Light" panose="020B0604020202020204" charset="0"/>
              <a:ea typeface="Roboto Condensed Light" panose="020B0604020202020204" charset="0"/>
            </a:endParaRPr>
          </a:p>
        </p:txBody>
      </p:sp>
      <p:sp>
        <p:nvSpPr>
          <p:cNvPr id="38" name="TextBox 37">
            <a:extLst>
              <a:ext uri="{FF2B5EF4-FFF2-40B4-BE49-F238E27FC236}">
                <a16:creationId xmlns:a16="http://schemas.microsoft.com/office/drawing/2014/main" id="{2890D506-A5E1-4D88-BF4F-444D0EE21823}"/>
              </a:ext>
            </a:extLst>
          </p:cNvPr>
          <p:cNvSpPr txBox="1"/>
          <p:nvPr/>
        </p:nvSpPr>
        <p:spPr>
          <a:xfrm rot="16200000">
            <a:off x="2278876" y="5574812"/>
            <a:ext cx="1221265" cy="276927"/>
          </a:xfrm>
          <a:prstGeom prst="rect">
            <a:avLst/>
          </a:prstGeom>
        </p:spPr>
        <p:txBody>
          <a:bodyPr wrap="square" rtlCol="0">
            <a:spAutoFit/>
          </a:bodyPr>
          <a:lstStyle>
            <a:defPPr>
              <a:defRPr lang="en-US"/>
            </a:defPPr>
            <a:lvl1pPr>
              <a:defRPr b="1"/>
            </a:lvl1pPr>
          </a:lstStyle>
          <a:p>
            <a:pPr algn="ctr"/>
            <a:r>
              <a:rPr lang="en-US" sz="1200" b="0" dirty="0">
                <a:latin typeface="Roboto Condensed Light" panose="020B0604020202020204" charset="0"/>
                <a:ea typeface="Roboto Condensed Light" panose="020B0604020202020204" charset="0"/>
              </a:rPr>
              <a:t>High-priority PBIs</a:t>
            </a:r>
            <a:endParaRPr lang="en-CA" sz="1200" b="0" dirty="0">
              <a:latin typeface="Roboto Condensed Light" panose="020B0604020202020204" charset="0"/>
              <a:ea typeface="Roboto Condensed Light" panose="020B0604020202020204" charset="0"/>
            </a:endParaRPr>
          </a:p>
        </p:txBody>
      </p:sp>
      <p:sp>
        <p:nvSpPr>
          <p:cNvPr id="39" name="TextBox 38">
            <a:extLst>
              <a:ext uri="{FF2B5EF4-FFF2-40B4-BE49-F238E27FC236}">
                <a16:creationId xmlns:a16="http://schemas.microsoft.com/office/drawing/2014/main" id="{51E748D5-76BB-8806-496C-4EBBD5CF9F22}"/>
              </a:ext>
            </a:extLst>
          </p:cNvPr>
          <p:cNvSpPr txBox="1"/>
          <p:nvPr/>
        </p:nvSpPr>
        <p:spPr>
          <a:xfrm rot="16200000">
            <a:off x="1935306" y="3766641"/>
            <a:ext cx="3566387" cy="523220"/>
          </a:xfrm>
          <a:prstGeom prst="rect">
            <a:avLst/>
          </a:prstGeom>
        </p:spPr>
        <p:txBody>
          <a:bodyPr wrap="square" rtlCol="0">
            <a:spAutoFit/>
          </a:bodyPr>
          <a:lstStyle>
            <a:defPPr>
              <a:defRPr lang="en-US"/>
            </a:defPPr>
            <a:lvl1pPr>
              <a:defRPr b="1"/>
            </a:lvl1pPr>
          </a:lstStyle>
          <a:p>
            <a:pPr algn="ctr"/>
            <a:r>
              <a:rPr lang="en-US" sz="1400" dirty="0">
                <a:latin typeface="Roboto Condensed Light" panose="020B0604020202020204" charset="0"/>
                <a:ea typeface="Roboto Condensed Light" panose="020B0604020202020204" charset="0"/>
              </a:rPr>
              <a:t>Product</a:t>
            </a:r>
          </a:p>
          <a:p>
            <a:pPr algn="ctr"/>
            <a:r>
              <a:rPr lang="en-US" sz="1400" dirty="0">
                <a:latin typeface="Roboto Condensed Light" panose="020B0604020202020204" charset="0"/>
                <a:ea typeface="Roboto Condensed Light" panose="020B0604020202020204" charset="0"/>
              </a:rPr>
              <a:t>backlog</a:t>
            </a:r>
            <a:endParaRPr lang="en-CA" sz="1400" dirty="0">
              <a:latin typeface="Roboto Condensed Light" panose="020B0604020202020204" charset="0"/>
              <a:ea typeface="Roboto Condensed Light" panose="020B0604020202020204" charset="0"/>
            </a:endParaRPr>
          </a:p>
        </p:txBody>
      </p:sp>
      <p:sp>
        <p:nvSpPr>
          <p:cNvPr id="40" name="Left Brace 39">
            <a:extLst>
              <a:ext uri="{FF2B5EF4-FFF2-40B4-BE49-F238E27FC236}">
                <a16:creationId xmlns:a16="http://schemas.microsoft.com/office/drawing/2014/main" id="{5CDD528F-A2CA-7AAE-A042-8B4B2B2F7EEB}"/>
              </a:ext>
            </a:extLst>
          </p:cNvPr>
          <p:cNvSpPr/>
          <p:nvPr/>
        </p:nvSpPr>
        <p:spPr>
          <a:xfrm>
            <a:off x="4111711" y="2432017"/>
            <a:ext cx="293294" cy="3279064"/>
          </a:xfrm>
          <a:prstGeom prst="leftBrace">
            <a:avLst>
              <a:gd name="adj1" fmla="val 7686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latin typeface="Roboto Condensed Light" panose="020B0604020202020204" charset="0"/>
              <a:ea typeface="Roboto Condensed Light" panose="020B0604020202020204" charset="0"/>
            </a:endParaRPr>
          </a:p>
        </p:txBody>
      </p:sp>
    </p:spTree>
    <p:extLst>
      <p:ext uri="{BB962C8B-B14F-4D97-AF65-F5344CB8AC3E}">
        <p14:creationId xmlns:p14="http://schemas.microsoft.com/office/powerpoint/2010/main" val="1827455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F00C342-0943-47CD-8EE4-268B0E3A3664}"/>
              </a:ext>
            </a:extLst>
          </p:cNvPr>
          <p:cNvPicPr>
            <a:picLocks noChangeAspect="1"/>
          </p:cNvPicPr>
          <p:nvPr/>
        </p:nvPicPr>
        <p:blipFill>
          <a:blip r:embed="rId3"/>
          <a:stretch>
            <a:fillRect/>
          </a:stretch>
        </p:blipFill>
        <p:spPr>
          <a:xfrm>
            <a:off x="7942245" y="448"/>
            <a:ext cx="1442431" cy="6857107"/>
          </a:xfrm>
          <a:prstGeom prst="rect">
            <a:avLst/>
          </a:prstGeom>
        </p:spPr>
      </p:pic>
      <p:grpSp>
        <p:nvGrpSpPr>
          <p:cNvPr id="10" name="Group 9">
            <a:extLst>
              <a:ext uri="{FF2B5EF4-FFF2-40B4-BE49-F238E27FC236}">
                <a16:creationId xmlns:a16="http://schemas.microsoft.com/office/drawing/2014/main" id="{744C4F4F-3AAA-410A-B4BE-E475326C2B5B}"/>
              </a:ext>
            </a:extLst>
          </p:cNvPr>
          <p:cNvGrpSpPr/>
          <p:nvPr/>
        </p:nvGrpSpPr>
        <p:grpSpPr>
          <a:xfrm>
            <a:off x="3078363" y="3607736"/>
            <a:ext cx="6306312" cy="655305"/>
            <a:chOff x="2348701" y="3378714"/>
            <a:chExt cx="6354198" cy="655390"/>
          </a:xfrm>
        </p:grpSpPr>
        <p:sp>
          <p:nvSpPr>
            <p:cNvPr id="185" name="Rectangle 184">
              <a:extLst>
                <a:ext uri="{FF2B5EF4-FFF2-40B4-BE49-F238E27FC236}">
                  <a16:creationId xmlns:a16="http://schemas.microsoft.com/office/drawing/2014/main" id="{F98A9997-69A7-4325-A36F-43AD96C60C43}"/>
                </a:ext>
              </a:extLst>
            </p:cNvPr>
            <p:cNvSpPr/>
            <p:nvPr/>
          </p:nvSpPr>
          <p:spPr>
            <a:xfrm>
              <a:off x="2348701" y="3467855"/>
              <a:ext cx="6354198" cy="485206"/>
            </a:xfrm>
            <a:prstGeom prst="rect">
              <a:avLst/>
            </a:prstGeom>
            <a:gradFill flip="none" rotWithShape="1">
              <a:gsLst>
                <a:gs pos="31000">
                  <a:srgbClr val="7F919F"/>
                </a:gs>
                <a:gs pos="100000">
                  <a:schemeClr val="bg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3981" rtlCol="0" anchor="ctr"/>
            <a:lstStyle/>
            <a:p>
              <a:pPr defTabSz="554437"/>
              <a:r>
                <a:rPr lang="en-US" sz="1200" dirty="0">
                  <a:solidFill>
                    <a:srgbClr val="FFFFFF"/>
                  </a:solidFill>
                  <a:latin typeface="Roboto Condensed Light" panose="020B0604020202020204" charset="0"/>
                  <a:ea typeface="Roboto Condensed Light" panose="020B0604020202020204" charset="0"/>
                </a:rPr>
                <a:t>Analysis</a:t>
              </a:r>
              <a:endParaRPr lang="en-CA" sz="1200" dirty="0">
                <a:solidFill>
                  <a:srgbClr val="FFFFFF"/>
                </a:solidFill>
                <a:latin typeface="Roboto Condensed Light" panose="020B0604020202020204" charset="0"/>
                <a:ea typeface="Roboto Condensed Light" panose="020B0604020202020204" charset="0"/>
              </a:endParaRPr>
            </a:p>
          </p:txBody>
        </p:sp>
        <p:pic>
          <p:nvPicPr>
            <p:cNvPr id="351" name="Picture 350">
              <a:extLst>
                <a:ext uri="{FF2B5EF4-FFF2-40B4-BE49-F238E27FC236}">
                  <a16:creationId xmlns:a16="http://schemas.microsoft.com/office/drawing/2014/main" id="{3F815B2D-1797-4F9D-8CE1-10A0D0AC4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3615" y="3399104"/>
              <a:ext cx="581373" cy="635000"/>
            </a:xfrm>
            <a:prstGeom prst="rect">
              <a:avLst/>
            </a:prstGeom>
            <a:effectLst>
              <a:outerShdw blurRad="50800" dist="38100" dir="2700000" algn="tl" rotWithShape="0">
                <a:prstClr val="black">
                  <a:alpha val="40000"/>
                </a:prstClr>
              </a:outerShdw>
            </a:effectLst>
          </p:spPr>
        </p:pic>
        <p:pic>
          <p:nvPicPr>
            <p:cNvPr id="352" name="Picture 351">
              <a:extLst>
                <a:ext uri="{FF2B5EF4-FFF2-40B4-BE49-F238E27FC236}">
                  <a16:creationId xmlns:a16="http://schemas.microsoft.com/office/drawing/2014/main" id="{5EBC5C6F-804E-4874-806A-69715075D5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5469" y="3392958"/>
              <a:ext cx="581373" cy="635000"/>
            </a:xfrm>
            <a:prstGeom prst="rect">
              <a:avLst/>
            </a:prstGeom>
            <a:effectLst>
              <a:outerShdw blurRad="50800" dist="38100" dir="2700000" algn="tl" rotWithShape="0">
                <a:prstClr val="black">
                  <a:alpha val="40000"/>
                </a:prstClr>
              </a:outerShdw>
            </a:effectLst>
          </p:spPr>
        </p:pic>
        <p:pic>
          <p:nvPicPr>
            <p:cNvPr id="353" name="Picture 352">
              <a:extLst>
                <a:ext uri="{FF2B5EF4-FFF2-40B4-BE49-F238E27FC236}">
                  <a16:creationId xmlns:a16="http://schemas.microsoft.com/office/drawing/2014/main" id="{B8FB5E4F-05CF-4A3A-8393-57D499708C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0169" y="3392958"/>
              <a:ext cx="581373" cy="635000"/>
            </a:xfrm>
            <a:prstGeom prst="rect">
              <a:avLst/>
            </a:prstGeom>
            <a:effectLst>
              <a:outerShdw blurRad="50800" dist="38100" dir="2700000" algn="tl" rotWithShape="0">
                <a:prstClr val="black">
                  <a:alpha val="40000"/>
                </a:prstClr>
              </a:outerShdw>
            </a:effectLst>
          </p:spPr>
        </p:pic>
        <p:pic>
          <p:nvPicPr>
            <p:cNvPr id="73" name="Picture 72">
              <a:extLst>
                <a:ext uri="{FF2B5EF4-FFF2-40B4-BE49-F238E27FC236}">
                  <a16:creationId xmlns:a16="http://schemas.microsoft.com/office/drawing/2014/main" id="{99847EB8-5F90-4CC9-95EC-5079B5D679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6487" y="3378714"/>
              <a:ext cx="581487" cy="635000"/>
            </a:xfrm>
            <a:prstGeom prst="rect">
              <a:avLst/>
            </a:prstGeom>
            <a:effectLst>
              <a:outerShdw blurRad="508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533930F5-2BCC-45E0-B3FE-367573F828D6}"/>
              </a:ext>
            </a:extLst>
          </p:cNvPr>
          <p:cNvGrpSpPr/>
          <p:nvPr/>
        </p:nvGrpSpPr>
        <p:grpSpPr>
          <a:xfrm>
            <a:off x="3046086" y="4550274"/>
            <a:ext cx="6306312" cy="678356"/>
            <a:chOff x="2421441" y="4189666"/>
            <a:chExt cx="6265602" cy="678444"/>
          </a:xfrm>
        </p:grpSpPr>
        <p:sp>
          <p:nvSpPr>
            <p:cNvPr id="189" name="Rectangle 188">
              <a:extLst>
                <a:ext uri="{FF2B5EF4-FFF2-40B4-BE49-F238E27FC236}">
                  <a16:creationId xmlns:a16="http://schemas.microsoft.com/office/drawing/2014/main" id="{14D50DA0-B29D-4F4F-9E34-AB4292082BC2}"/>
                </a:ext>
              </a:extLst>
            </p:cNvPr>
            <p:cNvSpPr/>
            <p:nvPr/>
          </p:nvSpPr>
          <p:spPr>
            <a:xfrm>
              <a:off x="2421441" y="4302084"/>
              <a:ext cx="6265602" cy="485206"/>
            </a:xfrm>
            <a:prstGeom prst="rect">
              <a:avLst/>
            </a:prstGeom>
            <a:gradFill flip="none" rotWithShape="1">
              <a:gsLst>
                <a:gs pos="31000">
                  <a:srgbClr val="7F919F"/>
                </a:gs>
                <a:gs pos="100000">
                  <a:schemeClr val="bg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3981" rtlCol="0" anchor="ctr"/>
            <a:lstStyle/>
            <a:p>
              <a:pPr defTabSz="554437"/>
              <a:r>
                <a:rPr lang="en-US" sz="1200" dirty="0">
                  <a:solidFill>
                    <a:srgbClr val="FFFFFF"/>
                  </a:solidFill>
                  <a:latin typeface="Roboto Condensed Light" panose="020B0604020202020204" charset="0"/>
                  <a:ea typeface="Roboto Condensed Light" panose="020B0604020202020204" charset="0"/>
                </a:rPr>
                <a:t>  Refine</a:t>
              </a:r>
              <a:endParaRPr lang="en-CA" sz="1200" dirty="0">
                <a:solidFill>
                  <a:srgbClr val="FFFFFF"/>
                </a:solidFill>
                <a:latin typeface="Roboto Condensed Light" panose="020B0604020202020204" charset="0"/>
                <a:ea typeface="Roboto Condensed Light" panose="020B0604020202020204" charset="0"/>
              </a:endParaRPr>
            </a:p>
          </p:txBody>
        </p:sp>
        <p:grpSp>
          <p:nvGrpSpPr>
            <p:cNvPr id="190" name="Group 189">
              <a:extLst>
                <a:ext uri="{FF2B5EF4-FFF2-40B4-BE49-F238E27FC236}">
                  <a16:creationId xmlns:a16="http://schemas.microsoft.com/office/drawing/2014/main" id="{6822A425-9597-4DF5-8EC1-16E995F470F2}"/>
                </a:ext>
              </a:extLst>
            </p:cNvPr>
            <p:cNvGrpSpPr/>
            <p:nvPr/>
          </p:nvGrpSpPr>
          <p:grpSpPr>
            <a:xfrm>
              <a:off x="3383791" y="4189666"/>
              <a:ext cx="1101222" cy="651980"/>
              <a:chOff x="5479492" y="1738693"/>
              <a:chExt cx="1101222" cy="651980"/>
            </a:xfrm>
            <a:solidFill>
              <a:schemeClr val="accent3">
                <a:lumMod val="40000"/>
                <a:lumOff val="60000"/>
              </a:schemeClr>
            </a:solidFill>
          </p:grpSpPr>
          <p:sp>
            <p:nvSpPr>
              <p:cNvPr id="191" name="Flowchart: Decision 190">
                <a:extLst>
                  <a:ext uri="{FF2B5EF4-FFF2-40B4-BE49-F238E27FC236}">
                    <a16:creationId xmlns:a16="http://schemas.microsoft.com/office/drawing/2014/main" id="{A134A370-F019-4622-8EE1-0AB08C6885E7}"/>
                  </a:ext>
                </a:extLst>
              </p:cNvPr>
              <p:cNvSpPr/>
              <p:nvPr/>
            </p:nvSpPr>
            <p:spPr>
              <a:xfrm>
                <a:off x="5479492" y="1738693"/>
                <a:ext cx="1101222" cy="651980"/>
              </a:xfrm>
              <a:prstGeom prst="flowChartDecis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54437"/>
                <a:endParaRPr lang="en-CA" sz="1200" b="1" dirty="0">
                  <a:solidFill>
                    <a:srgbClr val="494949"/>
                  </a:solidFill>
                  <a:latin typeface="Roboto Condensed Light" panose="020B0604020202020204" charset="0"/>
                  <a:ea typeface="Roboto Condensed Light" panose="020B0604020202020204" charset="0"/>
                </a:endParaRPr>
              </a:p>
            </p:txBody>
          </p:sp>
          <p:sp>
            <p:nvSpPr>
              <p:cNvPr id="192" name="TextBox 191">
                <a:extLst>
                  <a:ext uri="{FF2B5EF4-FFF2-40B4-BE49-F238E27FC236}">
                    <a16:creationId xmlns:a16="http://schemas.microsoft.com/office/drawing/2014/main" id="{41617D24-EF32-4C2E-B843-0AA490B9488A}"/>
                  </a:ext>
                </a:extLst>
              </p:cNvPr>
              <p:cNvSpPr txBox="1"/>
              <p:nvPr/>
            </p:nvSpPr>
            <p:spPr>
              <a:xfrm>
                <a:off x="5715753" y="1942991"/>
                <a:ext cx="540229" cy="277035"/>
              </a:xfrm>
              <a:prstGeom prst="rect">
                <a:avLst/>
              </a:prstGeom>
              <a:noFill/>
            </p:spPr>
            <p:txBody>
              <a:bodyPr wrap="none" rtlCol="0">
                <a:spAutoFit/>
              </a:bodyPr>
              <a:lstStyle/>
              <a:p>
                <a:pPr defTabSz="554437"/>
                <a:r>
                  <a:rPr lang="en-US" sz="1200" b="1" dirty="0">
                    <a:solidFill>
                      <a:srgbClr val="494949"/>
                    </a:solidFill>
                    <a:latin typeface="Roboto Condensed Light" panose="020B0604020202020204" charset="0"/>
                    <a:ea typeface="Roboto Condensed Light" panose="020B0604020202020204" charset="0"/>
                  </a:rPr>
                  <a:t>Ready</a:t>
                </a:r>
                <a:endParaRPr lang="en-CA" sz="1200" b="1" dirty="0">
                  <a:solidFill>
                    <a:srgbClr val="494949"/>
                  </a:solidFill>
                  <a:latin typeface="Roboto Condensed Light" panose="020B0604020202020204" charset="0"/>
                  <a:ea typeface="Roboto Condensed Light" panose="020B0604020202020204" charset="0"/>
                </a:endParaRPr>
              </a:p>
            </p:txBody>
          </p:sp>
        </p:grpSp>
        <p:pic>
          <p:nvPicPr>
            <p:cNvPr id="347" name="Picture 346">
              <a:extLst>
                <a:ext uri="{FF2B5EF4-FFF2-40B4-BE49-F238E27FC236}">
                  <a16:creationId xmlns:a16="http://schemas.microsoft.com/office/drawing/2014/main" id="{E7C0A2F8-FC0B-4190-A819-987EB6B87E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4857" y="4233110"/>
              <a:ext cx="635000" cy="635000"/>
            </a:xfrm>
            <a:prstGeom prst="rect">
              <a:avLst/>
            </a:prstGeom>
            <a:effectLst>
              <a:outerShdw blurRad="50800" dist="38100" dir="2700000" algn="tl" rotWithShape="0">
                <a:prstClr val="black">
                  <a:alpha val="40000"/>
                </a:prstClr>
              </a:outerShdw>
            </a:effectLst>
          </p:spPr>
        </p:pic>
        <p:pic>
          <p:nvPicPr>
            <p:cNvPr id="348" name="Picture 347">
              <a:extLst>
                <a:ext uri="{FF2B5EF4-FFF2-40B4-BE49-F238E27FC236}">
                  <a16:creationId xmlns:a16="http://schemas.microsoft.com/office/drawing/2014/main" id="{F6BA2F83-C120-47DA-8EFD-2DE3447DD9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3548" y="4222238"/>
              <a:ext cx="635000" cy="635000"/>
            </a:xfrm>
            <a:prstGeom prst="rect">
              <a:avLst/>
            </a:prstGeom>
            <a:effectLst>
              <a:outerShdw blurRad="50800" dist="38100" dir="2700000" algn="tl" rotWithShape="0">
                <a:prstClr val="black">
                  <a:alpha val="40000"/>
                </a:prstClr>
              </a:outerShdw>
            </a:effectLst>
          </p:spPr>
        </p:pic>
        <p:pic>
          <p:nvPicPr>
            <p:cNvPr id="349" name="Picture 348">
              <a:extLst>
                <a:ext uri="{FF2B5EF4-FFF2-40B4-BE49-F238E27FC236}">
                  <a16:creationId xmlns:a16="http://schemas.microsoft.com/office/drawing/2014/main" id="{1DB01E24-DD30-4F99-B29D-5EB1E7655A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05999" y="4222238"/>
              <a:ext cx="635000" cy="635000"/>
            </a:xfrm>
            <a:prstGeom prst="rect">
              <a:avLst/>
            </a:prstGeom>
            <a:effectLst>
              <a:outerShdw blurRad="50800" dist="38100" dir="2700000" algn="tl" rotWithShape="0">
                <a:prstClr val="black">
                  <a:alpha val="40000"/>
                </a:prstClr>
              </a:outerShdw>
            </a:effectLst>
          </p:spPr>
        </p:pic>
      </p:grpSp>
      <p:grpSp>
        <p:nvGrpSpPr>
          <p:cNvPr id="186" name="Group 185">
            <a:extLst>
              <a:ext uri="{FF2B5EF4-FFF2-40B4-BE49-F238E27FC236}">
                <a16:creationId xmlns:a16="http://schemas.microsoft.com/office/drawing/2014/main" id="{09C53AF2-7760-477C-8086-F5DD65DA6DF2}"/>
              </a:ext>
            </a:extLst>
          </p:cNvPr>
          <p:cNvGrpSpPr/>
          <p:nvPr/>
        </p:nvGrpSpPr>
        <p:grpSpPr>
          <a:xfrm>
            <a:off x="4109094" y="3617678"/>
            <a:ext cx="1008091" cy="651895"/>
            <a:chOff x="3006974" y="1745398"/>
            <a:chExt cx="1101222" cy="651980"/>
          </a:xfrm>
          <a:solidFill>
            <a:schemeClr val="accent3">
              <a:lumMod val="40000"/>
              <a:lumOff val="60000"/>
            </a:schemeClr>
          </a:solidFill>
        </p:grpSpPr>
        <p:sp>
          <p:nvSpPr>
            <p:cNvPr id="187" name="Flowchart: Decision 186">
              <a:extLst>
                <a:ext uri="{FF2B5EF4-FFF2-40B4-BE49-F238E27FC236}">
                  <a16:creationId xmlns:a16="http://schemas.microsoft.com/office/drawing/2014/main" id="{FB4FA546-F1AC-4659-8DC5-D67DF871A1C4}"/>
                </a:ext>
              </a:extLst>
            </p:cNvPr>
            <p:cNvSpPr/>
            <p:nvPr/>
          </p:nvSpPr>
          <p:spPr>
            <a:xfrm>
              <a:off x="3006974" y="1745398"/>
              <a:ext cx="1101222" cy="651980"/>
            </a:xfrm>
            <a:prstGeom prst="flowChartDecis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54437"/>
              <a:endParaRPr lang="en-CA" sz="1200" b="1" dirty="0">
                <a:solidFill>
                  <a:srgbClr val="494949"/>
                </a:solidFill>
                <a:latin typeface="Roboto Condensed Light" panose="020B0604020202020204" charset="0"/>
                <a:ea typeface="Roboto Condensed Light" panose="020B0604020202020204" charset="0"/>
              </a:endParaRPr>
            </a:p>
          </p:txBody>
        </p:sp>
        <p:sp>
          <p:nvSpPr>
            <p:cNvPr id="188" name="TextBox 187">
              <a:extLst>
                <a:ext uri="{FF2B5EF4-FFF2-40B4-BE49-F238E27FC236}">
                  <a16:creationId xmlns:a16="http://schemas.microsoft.com/office/drawing/2014/main" id="{67D779C3-7FC4-4E4B-8897-153C15F74B87}"/>
                </a:ext>
              </a:extLst>
            </p:cNvPr>
            <p:cNvSpPr txBox="1"/>
            <p:nvPr/>
          </p:nvSpPr>
          <p:spPr>
            <a:xfrm>
              <a:off x="3167894" y="1932466"/>
              <a:ext cx="765578" cy="277035"/>
            </a:xfrm>
            <a:prstGeom prst="rect">
              <a:avLst/>
            </a:prstGeom>
            <a:noFill/>
          </p:spPr>
          <p:txBody>
            <a:bodyPr wrap="none" rtlCol="0">
              <a:spAutoFit/>
            </a:bodyPr>
            <a:lstStyle/>
            <a:p>
              <a:pPr defTabSz="554437"/>
              <a:r>
                <a:rPr lang="en-US" sz="1200" b="1" dirty="0">
                  <a:solidFill>
                    <a:srgbClr val="494949"/>
                  </a:solidFill>
                  <a:latin typeface="Roboto Condensed Light" panose="020B0604020202020204" charset="0"/>
                  <a:ea typeface="Roboto Condensed Light" panose="020B0604020202020204" charset="0"/>
                </a:rPr>
                <a:t>Qualified</a:t>
              </a:r>
              <a:endParaRPr lang="en-CA" sz="1200" b="1" dirty="0">
                <a:solidFill>
                  <a:srgbClr val="494949"/>
                </a:solidFill>
                <a:latin typeface="Roboto Condensed Light" panose="020B0604020202020204" charset="0"/>
                <a:ea typeface="Roboto Condensed Light" panose="020B0604020202020204" charset="0"/>
              </a:endParaRPr>
            </a:p>
          </p:txBody>
        </p:sp>
      </p:grpSp>
      <p:grpSp>
        <p:nvGrpSpPr>
          <p:cNvPr id="3" name="Group 2">
            <a:extLst>
              <a:ext uri="{FF2B5EF4-FFF2-40B4-BE49-F238E27FC236}">
                <a16:creationId xmlns:a16="http://schemas.microsoft.com/office/drawing/2014/main" id="{33526264-C1C1-41F8-986C-7A9DCE9CB8FA}"/>
              </a:ext>
            </a:extLst>
          </p:cNvPr>
          <p:cNvGrpSpPr/>
          <p:nvPr/>
        </p:nvGrpSpPr>
        <p:grpSpPr>
          <a:xfrm>
            <a:off x="3059572" y="5574341"/>
            <a:ext cx="6259492" cy="662766"/>
            <a:chOff x="2395765" y="5354982"/>
            <a:chExt cx="6260307" cy="662852"/>
          </a:xfrm>
        </p:grpSpPr>
        <p:sp>
          <p:nvSpPr>
            <p:cNvPr id="193" name="Rectangle 192">
              <a:extLst>
                <a:ext uri="{FF2B5EF4-FFF2-40B4-BE49-F238E27FC236}">
                  <a16:creationId xmlns:a16="http://schemas.microsoft.com/office/drawing/2014/main" id="{B7753530-8DB0-43EB-AF0D-0132B1C78C36}"/>
                </a:ext>
              </a:extLst>
            </p:cNvPr>
            <p:cNvSpPr/>
            <p:nvPr/>
          </p:nvSpPr>
          <p:spPr>
            <a:xfrm>
              <a:off x="2395765" y="5449437"/>
              <a:ext cx="6260307" cy="485206"/>
            </a:xfrm>
            <a:prstGeom prst="rect">
              <a:avLst/>
            </a:prstGeom>
            <a:gradFill flip="none" rotWithShape="1">
              <a:gsLst>
                <a:gs pos="31000">
                  <a:srgbClr val="7F919F"/>
                </a:gs>
                <a:gs pos="100000">
                  <a:schemeClr val="bg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3981" rtlCol="0" anchor="ctr"/>
            <a:lstStyle/>
            <a:p>
              <a:pPr defTabSz="554437"/>
              <a:r>
                <a:rPr lang="en-US" sz="1200" dirty="0">
                  <a:solidFill>
                    <a:srgbClr val="FFFFFF"/>
                  </a:solidFill>
                  <a:latin typeface="Roboto Condensed Light" panose="020B0604020202020204" charset="0"/>
                  <a:ea typeface="Roboto Condensed Light" panose="020B0604020202020204" charset="0"/>
                </a:rPr>
                <a:t>Sprint </a:t>
              </a:r>
            </a:p>
            <a:p>
              <a:pPr defTabSz="554437"/>
              <a:r>
                <a:rPr lang="en-US" sz="1200" dirty="0">
                  <a:solidFill>
                    <a:srgbClr val="FFFFFF"/>
                  </a:solidFill>
                  <a:latin typeface="Roboto Condensed Light" panose="020B0604020202020204" charset="0"/>
                  <a:ea typeface="Roboto Condensed Light" panose="020B0604020202020204" charset="0"/>
                </a:rPr>
                <a:t>planning</a:t>
              </a:r>
              <a:endParaRPr lang="en-CA" sz="1200" dirty="0">
                <a:solidFill>
                  <a:srgbClr val="FFFFFF"/>
                </a:solidFill>
                <a:latin typeface="Roboto Condensed Light" panose="020B0604020202020204" charset="0"/>
                <a:ea typeface="Roboto Condensed Light" panose="020B0604020202020204" charset="0"/>
              </a:endParaRPr>
            </a:p>
          </p:txBody>
        </p:sp>
        <p:grpSp>
          <p:nvGrpSpPr>
            <p:cNvPr id="194" name="Group 193">
              <a:extLst>
                <a:ext uri="{FF2B5EF4-FFF2-40B4-BE49-F238E27FC236}">
                  <a16:creationId xmlns:a16="http://schemas.microsoft.com/office/drawing/2014/main" id="{A3798330-F16D-4943-A50F-7D13AE52CB4F}"/>
                </a:ext>
              </a:extLst>
            </p:cNvPr>
            <p:cNvGrpSpPr/>
            <p:nvPr/>
          </p:nvGrpSpPr>
          <p:grpSpPr>
            <a:xfrm>
              <a:off x="3368282" y="5365854"/>
              <a:ext cx="1101222" cy="651980"/>
              <a:chOff x="5618239" y="1742371"/>
              <a:chExt cx="1101222" cy="651980"/>
            </a:xfrm>
            <a:solidFill>
              <a:schemeClr val="accent3">
                <a:lumMod val="40000"/>
                <a:lumOff val="60000"/>
              </a:schemeClr>
            </a:solidFill>
          </p:grpSpPr>
          <p:sp>
            <p:nvSpPr>
              <p:cNvPr id="197" name="Flowchart: Decision 196">
                <a:extLst>
                  <a:ext uri="{FF2B5EF4-FFF2-40B4-BE49-F238E27FC236}">
                    <a16:creationId xmlns:a16="http://schemas.microsoft.com/office/drawing/2014/main" id="{22AE1A1B-A4B0-47C1-92A5-1C8758A7698F}"/>
                  </a:ext>
                </a:extLst>
              </p:cNvPr>
              <p:cNvSpPr/>
              <p:nvPr/>
            </p:nvSpPr>
            <p:spPr>
              <a:xfrm>
                <a:off x="5618239" y="1742371"/>
                <a:ext cx="1101222" cy="651980"/>
              </a:xfrm>
              <a:prstGeom prst="flowChartDecis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54437"/>
                <a:endParaRPr lang="en-CA" sz="1200" dirty="0">
                  <a:solidFill>
                    <a:srgbClr val="494949"/>
                  </a:solidFill>
                  <a:latin typeface="Roboto Condensed Light" panose="020B0604020202020204" charset="0"/>
                  <a:ea typeface="Roboto Condensed Light" panose="020B0604020202020204" charset="0"/>
                </a:endParaRPr>
              </a:p>
            </p:txBody>
          </p:sp>
          <p:sp>
            <p:nvSpPr>
              <p:cNvPr id="199" name="TextBox 198">
                <a:extLst>
                  <a:ext uri="{FF2B5EF4-FFF2-40B4-BE49-F238E27FC236}">
                    <a16:creationId xmlns:a16="http://schemas.microsoft.com/office/drawing/2014/main" id="{2A72B233-251D-4E72-906C-225165ADF420}"/>
                  </a:ext>
                </a:extLst>
              </p:cNvPr>
              <p:cNvSpPr txBox="1"/>
              <p:nvPr/>
            </p:nvSpPr>
            <p:spPr>
              <a:xfrm>
                <a:off x="5631477" y="1941427"/>
                <a:ext cx="902928" cy="277035"/>
              </a:xfrm>
              <a:prstGeom prst="rect">
                <a:avLst/>
              </a:prstGeom>
              <a:noFill/>
            </p:spPr>
            <p:txBody>
              <a:bodyPr wrap="none" rtlCol="0">
                <a:spAutoFit/>
              </a:bodyPr>
              <a:lstStyle/>
              <a:p>
                <a:pPr defTabSz="554437"/>
                <a:r>
                  <a:rPr lang="en-US" sz="1200" b="1" dirty="0">
                    <a:solidFill>
                      <a:srgbClr val="494949"/>
                    </a:solidFill>
                    <a:latin typeface="Roboto Condensed Light" panose="020B0604020202020204" charset="0"/>
                    <a:ea typeface="Roboto Condensed Light" panose="020B0604020202020204" charset="0"/>
                  </a:rPr>
                  <a:t>     Accepted</a:t>
                </a:r>
                <a:endParaRPr lang="en-CA" sz="1200" b="1" dirty="0">
                  <a:solidFill>
                    <a:srgbClr val="494949"/>
                  </a:solidFill>
                  <a:latin typeface="Roboto Condensed Light" panose="020B0604020202020204" charset="0"/>
                  <a:ea typeface="Roboto Condensed Light" panose="020B0604020202020204" charset="0"/>
                </a:endParaRPr>
              </a:p>
            </p:txBody>
          </p:sp>
        </p:grpSp>
        <p:pic>
          <p:nvPicPr>
            <p:cNvPr id="344" name="Picture 343">
              <a:extLst>
                <a:ext uri="{FF2B5EF4-FFF2-40B4-BE49-F238E27FC236}">
                  <a16:creationId xmlns:a16="http://schemas.microsoft.com/office/drawing/2014/main" id="{CC0991EE-5495-462F-BFA0-5B3272CD3D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2831" y="5365854"/>
              <a:ext cx="635000" cy="635000"/>
            </a:xfrm>
            <a:prstGeom prst="rect">
              <a:avLst/>
            </a:prstGeom>
            <a:effectLst>
              <a:outerShdw blurRad="50800" dist="38100" dir="2700000" algn="tl" rotWithShape="0">
                <a:prstClr val="black">
                  <a:alpha val="40000"/>
                </a:prstClr>
              </a:outerShdw>
            </a:effectLst>
          </p:spPr>
        </p:pic>
        <p:pic>
          <p:nvPicPr>
            <p:cNvPr id="345" name="Picture 344">
              <a:extLst>
                <a:ext uri="{FF2B5EF4-FFF2-40B4-BE49-F238E27FC236}">
                  <a16:creationId xmlns:a16="http://schemas.microsoft.com/office/drawing/2014/main" id="{3F7A0CB1-B17A-436A-8EC9-90DAE85887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1522" y="5354982"/>
              <a:ext cx="635000" cy="635000"/>
            </a:xfrm>
            <a:prstGeom prst="rect">
              <a:avLst/>
            </a:prstGeom>
            <a:effectLst>
              <a:outerShdw blurRad="50800" dist="38100" dir="2700000" algn="tl" rotWithShape="0">
                <a:prstClr val="black">
                  <a:alpha val="40000"/>
                </a:prstClr>
              </a:outerShdw>
            </a:effectLst>
          </p:spPr>
        </p:pic>
        <p:pic>
          <p:nvPicPr>
            <p:cNvPr id="346" name="Picture 345">
              <a:extLst>
                <a:ext uri="{FF2B5EF4-FFF2-40B4-BE49-F238E27FC236}">
                  <a16:creationId xmlns:a16="http://schemas.microsoft.com/office/drawing/2014/main" id="{ABD60035-4BB2-4521-9D3E-57DB2EA9B5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03973" y="5354982"/>
              <a:ext cx="635000" cy="635000"/>
            </a:xfrm>
            <a:prstGeom prst="rect">
              <a:avLst/>
            </a:prstGeom>
            <a:effectLst>
              <a:outerShdw blurRad="50800" dist="38100" dir="2700000" algn="tl" rotWithShape="0">
                <a:prstClr val="black">
                  <a:alpha val="40000"/>
                </a:prstClr>
              </a:outerShdw>
            </a:effectLst>
          </p:spPr>
        </p:pic>
      </p:grpSp>
      <p:sp>
        <p:nvSpPr>
          <p:cNvPr id="76" name="Text Placeholder 2">
            <a:extLst>
              <a:ext uri="{FF2B5EF4-FFF2-40B4-BE49-F238E27FC236}">
                <a16:creationId xmlns:a16="http://schemas.microsoft.com/office/drawing/2014/main" id="{467F33DB-1705-4DD0-B0DD-A8685F086DA0}"/>
              </a:ext>
            </a:extLst>
          </p:cNvPr>
          <p:cNvSpPr>
            <a:spLocks noGrp="1"/>
          </p:cNvSpPr>
          <p:nvPr>
            <p:ph type="body" sz="quarter" idx="11"/>
          </p:nvPr>
        </p:nvSpPr>
        <p:spPr>
          <a:xfrm>
            <a:off x="446697" y="851794"/>
            <a:ext cx="8872367" cy="456696"/>
          </a:xfrm>
        </p:spPr>
        <p:txBody>
          <a:bodyPr/>
          <a:lstStyle/>
          <a:p>
            <a:r>
              <a:rPr lang="en-US" sz="1800" dirty="0"/>
              <a:t>Ranging from the intake of an idea to a PBI ready for development; to enter the backlog, each PBI must pass through a given quality filter.</a:t>
            </a:r>
          </a:p>
        </p:txBody>
      </p:sp>
      <p:sp>
        <p:nvSpPr>
          <p:cNvPr id="2" name="Title 1"/>
          <p:cNvSpPr>
            <a:spLocks noGrp="1"/>
          </p:cNvSpPr>
          <p:nvPr>
            <p:ph type="title"/>
          </p:nvPr>
        </p:nvSpPr>
        <p:spPr>
          <a:xfrm>
            <a:off x="393912" y="391051"/>
            <a:ext cx="8863479" cy="573584"/>
          </a:xfrm>
        </p:spPr>
        <p:txBody>
          <a:bodyPr>
            <a:noAutofit/>
          </a:bodyPr>
          <a:lstStyle/>
          <a:p>
            <a:r>
              <a:rPr lang="en-US" sz="3200" dirty="0"/>
              <a:t>Backlog tiers facilitate product planning</a:t>
            </a:r>
            <a:endParaRPr lang="en-CA" sz="3200" dirty="0"/>
          </a:p>
        </p:txBody>
      </p:sp>
      <p:sp>
        <p:nvSpPr>
          <p:cNvPr id="28" name="TextBox 27">
            <a:extLst>
              <a:ext uri="{FF2B5EF4-FFF2-40B4-BE49-F238E27FC236}">
                <a16:creationId xmlns:a16="http://schemas.microsoft.com/office/drawing/2014/main" id="{47078BDE-22B0-487C-9C6E-F141FA47A9F2}"/>
              </a:ext>
            </a:extLst>
          </p:cNvPr>
          <p:cNvSpPr txBox="1"/>
          <p:nvPr/>
        </p:nvSpPr>
        <p:spPr>
          <a:xfrm>
            <a:off x="9567237" y="1324204"/>
            <a:ext cx="2450214" cy="3810283"/>
          </a:xfrm>
          <a:prstGeom prst="rect">
            <a:avLst/>
          </a:prstGeom>
        </p:spPr>
        <p:txBody>
          <a:bodyPr wrap="square" lIns="0" tIns="0" rIns="0" bIns="0" numCol="1" spcCol="360000" rtlCol="0">
            <a:noAutofit/>
          </a:bodyPr>
          <a:lstStyle/>
          <a:p>
            <a:pPr defTabSz="554437"/>
            <a:r>
              <a:rPr lang="en-US" sz="1800" dirty="0">
                <a:solidFill>
                  <a:srgbClr val="FFFFFF"/>
                </a:solidFill>
                <a:latin typeface="Roboto Condensed Light" panose="020B0604020202020204" charset="0"/>
                <a:ea typeface="Roboto Condensed Light" panose="020B0604020202020204" charset="0"/>
              </a:rPr>
              <a:t>Each activity is a variation of </a:t>
            </a:r>
            <a:r>
              <a:rPr lang="en-US" sz="1800" b="1" dirty="0">
                <a:solidFill>
                  <a:srgbClr val="FFFFFF"/>
                </a:solidFill>
                <a:latin typeface="Roboto Condensed Light" panose="020B0604020202020204" charset="0"/>
                <a:ea typeface="Roboto Condensed Light" panose="020B0604020202020204" charset="0"/>
              </a:rPr>
              <a:t>measuring value </a:t>
            </a:r>
            <a:r>
              <a:rPr lang="en-US" sz="1800" dirty="0">
                <a:solidFill>
                  <a:srgbClr val="FFFFFF"/>
                </a:solidFill>
                <a:latin typeface="Roboto Condensed Light" panose="020B0604020202020204" charset="0"/>
                <a:ea typeface="Roboto Condensed Light" panose="020B0604020202020204" charset="0"/>
              </a:rPr>
              <a:t>and </a:t>
            </a:r>
            <a:r>
              <a:rPr lang="en-US" sz="1800" b="1" dirty="0">
                <a:solidFill>
                  <a:srgbClr val="FFFFFF"/>
                </a:solidFill>
                <a:latin typeface="Roboto Condensed Light" panose="020B0604020202020204" charset="0"/>
                <a:ea typeface="Roboto Condensed Light" panose="020B0604020202020204" charset="0"/>
              </a:rPr>
              <a:t>estimating effort </a:t>
            </a:r>
            <a:r>
              <a:rPr lang="en-US" sz="1800" dirty="0">
                <a:solidFill>
                  <a:srgbClr val="FFFFFF"/>
                </a:solidFill>
                <a:latin typeface="Roboto Condensed Light" panose="020B0604020202020204" charset="0"/>
                <a:ea typeface="Roboto Condensed Light" panose="020B0604020202020204" charset="0"/>
              </a:rPr>
              <a:t>in order to </a:t>
            </a:r>
            <a:r>
              <a:rPr lang="en-US" sz="1800" b="1" dirty="0">
                <a:solidFill>
                  <a:srgbClr val="FFFFFF"/>
                </a:solidFill>
                <a:latin typeface="Roboto Condensed Light" panose="020B0604020202020204" charset="0"/>
                <a:ea typeface="Roboto Condensed Light" panose="020B0604020202020204" charset="0"/>
              </a:rPr>
              <a:t>validate and prioritize </a:t>
            </a:r>
            <a:r>
              <a:rPr lang="en-US" sz="1800" dirty="0">
                <a:solidFill>
                  <a:srgbClr val="FFFFFF"/>
                </a:solidFill>
                <a:latin typeface="Roboto Condensed Light" panose="020B0604020202020204" charset="0"/>
                <a:ea typeface="Roboto Condensed Light" panose="020B0604020202020204" charset="0"/>
              </a:rPr>
              <a:t>a PBI. </a:t>
            </a:r>
          </a:p>
          <a:p>
            <a:pPr defTabSz="554437"/>
            <a:endParaRPr lang="en-US" sz="1800" b="1" dirty="0">
              <a:solidFill>
                <a:srgbClr val="FFFFFF"/>
              </a:solidFill>
              <a:latin typeface="Roboto Condensed Light" panose="020B0604020202020204" charset="0"/>
              <a:ea typeface="Roboto Condensed Light" panose="020B0604020202020204" charset="0"/>
            </a:endParaRPr>
          </a:p>
          <a:p>
            <a:pPr defTabSz="554437"/>
            <a:r>
              <a:rPr lang="en-US" sz="1800" dirty="0">
                <a:solidFill>
                  <a:srgbClr val="FFFFFF"/>
                </a:solidFill>
                <a:latin typeface="Roboto Condensed Light" panose="020B0604020202020204" charset="0"/>
                <a:ea typeface="Roboto Condensed Light" panose="020B0604020202020204" charset="0"/>
              </a:rPr>
              <a:t>A PBI successfully completes an activity and passes through to the next backlog tier when it meets the appropriate criteria. </a:t>
            </a:r>
            <a:r>
              <a:rPr lang="en-US" sz="1800" b="1" dirty="0">
                <a:solidFill>
                  <a:srgbClr val="FFFFFF"/>
                </a:solidFill>
                <a:latin typeface="Roboto Condensed Light" panose="020B0604020202020204" charset="0"/>
                <a:ea typeface="Roboto Condensed Light" panose="020B0604020202020204" charset="0"/>
              </a:rPr>
              <a:t>Quality filters </a:t>
            </a:r>
            <a:r>
              <a:rPr lang="en-US" sz="1800" dirty="0">
                <a:solidFill>
                  <a:srgbClr val="FFFFFF"/>
                </a:solidFill>
                <a:latin typeface="Roboto Condensed Light" panose="020B0604020202020204" charset="0"/>
                <a:ea typeface="Roboto Condensed Light" panose="020B0604020202020204" charset="0"/>
              </a:rPr>
              <a:t>should exist between each tier. </a:t>
            </a:r>
          </a:p>
          <a:p>
            <a:pPr marL="179370" indent="-179370" defTabSz="554437">
              <a:lnSpc>
                <a:spcPct val="110000"/>
              </a:lnSpc>
              <a:buFont typeface="Arial" panose="020B0604020202020204" pitchFamily="34" charset="0"/>
              <a:buChar char="•"/>
            </a:pPr>
            <a:endParaRPr lang="en-CA" sz="1400" dirty="0">
              <a:solidFill>
                <a:srgbClr val="494949">
                  <a:lumMod val="50000"/>
                </a:srgbClr>
              </a:solidFill>
              <a:latin typeface="Roboto Condensed Light" panose="02000000000000000000" pitchFamily="2" charset="0"/>
              <a:ea typeface="Roboto Condensed Light" panose="02000000000000000000" pitchFamily="2" charset="0"/>
            </a:endParaRPr>
          </a:p>
        </p:txBody>
      </p:sp>
      <p:sp>
        <p:nvSpPr>
          <p:cNvPr id="320" name="TextBox 319">
            <a:extLst>
              <a:ext uri="{FF2B5EF4-FFF2-40B4-BE49-F238E27FC236}">
                <a16:creationId xmlns:a16="http://schemas.microsoft.com/office/drawing/2014/main" id="{65DF497E-AF54-4297-93F3-CB88DC6EFD08}"/>
              </a:ext>
            </a:extLst>
          </p:cNvPr>
          <p:cNvSpPr txBox="1"/>
          <p:nvPr/>
        </p:nvSpPr>
        <p:spPr>
          <a:xfrm>
            <a:off x="5585554" y="1638782"/>
            <a:ext cx="2342257" cy="307737"/>
          </a:xfrm>
          <a:prstGeom prst="rect">
            <a:avLst/>
          </a:prstGeom>
        </p:spPr>
        <p:txBody>
          <a:bodyPr wrap="square" rtlCol="0">
            <a:spAutoFit/>
          </a:bodyPr>
          <a:lstStyle/>
          <a:p>
            <a:pPr algn="ctr" defTabSz="554437"/>
            <a:r>
              <a:rPr lang="en-US" sz="1400" b="1" dirty="0">
                <a:solidFill>
                  <a:srgbClr val="494949"/>
                </a:solidFill>
                <a:latin typeface="Roboto Condensed Light" panose="020B0604020202020204" charset="0"/>
                <a:ea typeface="Roboto Condensed Light" panose="020B0604020202020204" charset="0"/>
              </a:rPr>
              <a:t>Activity participants</a:t>
            </a:r>
            <a:endParaRPr lang="en-CA" sz="1400" b="1" dirty="0">
              <a:solidFill>
                <a:srgbClr val="494949"/>
              </a:solidFill>
              <a:latin typeface="Roboto Condensed Light" panose="020B0604020202020204" charset="0"/>
              <a:ea typeface="Roboto Condensed Light" panose="020B0604020202020204" charset="0"/>
            </a:endParaRPr>
          </a:p>
        </p:txBody>
      </p:sp>
      <p:sp>
        <p:nvSpPr>
          <p:cNvPr id="321" name="TextBox 320">
            <a:extLst>
              <a:ext uri="{FF2B5EF4-FFF2-40B4-BE49-F238E27FC236}">
                <a16:creationId xmlns:a16="http://schemas.microsoft.com/office/drawing/2014/main" id="{2C64BE82-C85E-4B0E-BB36-E9193D431E23}"/>
              </a:ext>
            </a:extLst>
          </p:cNvPr>
          <p:cNvSpPr txBox="1"/>
          <p:nvPr/>
        </p:nvSpPr>
        <p:spPr>
          <a:xfrm>
            <a:off x="3083256" y="1863031"/>
            <a:ext cx="779828" cy="523152"/>
          </a:xfrm>
          <a:prstGeom prst="rect">
            <a:avLst/>
          </a:prstGeom>
        </p:spPr>
        <p:txBody>
          <a:bodyPr wrap="square" rtlCol="0">
            <a:spAutoFit/>
          </a:bodyPr>
          <a:lstStyle/>
          <a:p>
            <a:pPr algn="ctr" defTabSz="554437"/>
            <a:r>
              <a:rPr lang="en-US" sz="1400" b="1" dirty="0">
                <a:solidFill>
                  <a:srgbClr val="494949"/>
                </a:solidFill>
                <a:latin typeface="Roboto Condensed Light" panose="020B0604020202020204" charset="0"/>
                <a:ea typeface="Roboto Condensed Light" panose="020B0604020202020204" charset="0"/>
              </a:rPr>
              <a:t>Backlog</a:t>
            </a:r>
          </a:p>
          <a:p>
            <a:pPr algn="ctr" defTabSz="554437"/>
            <a:r>
              <a:rPr lang="en-US" sz="1400" b="1" dirty="0">
                <a:solidFill>
                  <a:srgbClr val="494949"/>
                </a:solidFill>
                <a:latin typeface="Roboto Condensed Light" panose="020B0604020202020204" charset="0"/>
                <a:ea typeface="Roboto Condensed Light" panose="020B0604020202020204" charset="0"/>
              </a:rPr>
              <a:t>activity</a:t>
            </a:r>
            <a:endParaRPr lang="en-CA" sz="1400" b="1" dirty="0">
              <a:solidFill>
                <a:srgbClr val="494949"/>
              </a:solidFill>
              <a:latin typeface="Roboto Condensed Light" panose="020B0604020202020204" charset="0"/>
              <a:ea typeface="Roboto Condensed Light" panose="020B0604020202020204" charset="0"/>
            </a:endParaRPr>
          </a:p>
        </p:txBody>
      </p:sp>
      <p:sp>
        <p:nvSpPr>
          <p:cNvPr id="322" name="TextBox 321">
            <a:extLst>
              <a:ext uri="{FF2B5EF4-FFF2-40B4-BE49-F238E27FC236}">
                <a16:creationId xmlns:a16="http://schemas.microsoft.com/office/drawing/2014/main" id="{EADA2D9F-C014-4FF6-87A0-3A3D90F4AD73}"/>
              </a:ext>
            </a:extLst>
          </p:cNvPr>
          <p:cNvSpPr txBox="1"/>
          <p:nvPr/>
        </p:nvSpPr>
        <p:spPr>
          <a:xfrm>
            <a:off x="4220297" y="1834829"/>
            <a:ext cx="779828" cy="523152"/>
          </a:xfrm>
          <a:prstGeom prst="rect">
            <a:avLst/>
          </a:prstGeom>
        </p:spPr>
        <p:txBody>
          <a:bodyPr wrap="square" rtlCol="0">
            <a:spAutoFit/>
          </a:bodyPr>
          <a:lstStyle/>
          <a:p>
            <a:pPr algn="ctr" defTabSz="554437"/>
            <a:r>
              <a:rPr lang="en-US" sz="1400" b="1" dirty="0">
                <a:solidFill>
                  <a:srgbClr val="494949"/>
                </a:solidFill>
                <a:latin typeface="Roboto Condensed Light" panose="020B0604020202020204" charset="0"/>
                <a:ea typeface="Roboto Condensed Light" panose="020B0604020202020204" charset="0"/>
              </a:rPr>
              <a:t>Quality filter</a:t>
            </a:r>
            <a:endParaRPr lang="en-CA" sz="1400" b="1" dirty="0">
              <a:solidFill>
                <a:srgbClr val="494949"/>
              </a:solidFill>
              <a:latin typeface="Roboto Condensed Light" panose="020B0604020202020204" charset="0"/>
              <a:ea typeface="Roboto Condensed Light" panose="020B0604020202020204" charset="0"/>
            </a:endParaRPr>
          </a:p>
        </p:txBody>
      </p:sp>
      <p:pic>
        <p:nvPicPr>
          <p:cNvPr id="338" name="Picture 337">
            <a:extLst>
              <a:ext uri="{FF2B5EF4-FFF2-40B4-BE49-F238E27FC236}">
                <a16:creationId xmlns:a16="http://schemas.microsoft.com/office/drawing/2014/main" id="{0857E341-8D77-4F9C-B207-7A59C5C6999E}"/>
              </a:ext>
            </a:extLst>
          </p:cNvPr>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7416622" y="1417873"/>
            <a:ext cx="634917" cy="634917"/>
          </a:xfrm>
          <a:prstGeom prst="rect">
            <a:avLst/>
          </a:prstGeom>
        </p:spPr>
      </p:pic>
      <p:sp>
        <p:nvSpPr>
          <p:cNvPr id="38" name="Rectangle 37">
            <a:extLst>
              <a:ext uri="{FF2B5EF4-FFF2-40B4-BE49-F238E27FC236}">
                <a16:creationId xmlns:a16="http://schemas.microsoft.com/office/drawing/2014/main" id="{8A27B68B-3F48-4F77-B9D5-B4F385B98C5F}"/>
              </a:ext>
            </a:extLst>
          </p:cNvPr>
          <p:cNvSpPr/>
          <p:nvPr/>
        </p:nvSpPr>
        <p:spPr>
          <a:xfrm>
            <a:off x="4919598" y="2000867"/>
            <a:ext cx="1176596" cy="430831"/>
          </a:xfrm>
          <a:prstGeom prst="rect">
            <a:avLst/>
          </a:prstGeom>
        </p:spPr>
        <p:txBody>
          <a:bodyPr wrap="square">
            <a:spAutoFit/>
          </a:bodyPr>
          <a:lstStyle/>
          <a:p>
            <a:pPr algn="ctr" defTabSz="554437"/>
            <a:r>
              <a:rPr lang="en-CA" sz="1100" dirty="0">
                <a:solidFill>
                  <a:srgbClr val="2576B7"/>
                </a:solidFill>
                <a:latin typeface="Roboto Condensed Light" panose="020B0604020202020204" charset="0"/>
                <a:ea typeface="Roboto Condensed Light" panose="020B0604020202020204" charset="0"/>
              </a:rPr>
              <a:t>Product </a:t>
            </a:r>
          </a:p>
          <a:p>
            <a:pPr algn="ctr" defTabSz="554437"/>
            <a:r>
              <a:rPr lang="en-CA" sz="1100" dirty="0">
                <a:solidFill>
                  <a:srgbClr val="2576B7"/>
                </a:solidFill>
                <a:latin typeface="Roboto Condensed Light" panose="020B0604020202020204" charset="0"/>
                <a:ea typeface="Roboto Condensed Light" panose="020B0604020202020204" charset="0"/>
              </a:rPr>
              <a:t>manager</a:t>
            </a:r>
            <a:endParaRPr lang="en-CA" sz="1100" dirty="0">
              <a:solidFill>
                <a:srgbClr val="5E6E87"/>
              </a:solidFill>
              <a:latin typeface="Roboto Condensed Light" panose="020B0604020202020204" charset="0"/>
              <a:ea typeface="Roboto Condensed Light" panose="020B0604020202020204" charset="0"/>
            </a:endParaRPr>
          </a:p>
        </p:txBody>
      </p:sp>
      <p:sp>
        <p:nvSpPr>
          <p:cNvPr id="56" name="Rectangle 55">
            <a:extLst>
              <a:ext uri="{FF2B5EF4-FFF2-40B4-BE49-F238E27FC236}">
                <a16:creationId xmlns:a16="http://schemas.microsoft.com/office/drawing/2014/main" id="{70073658-C2C7-4F13-8827-FE48F850D90D}"/>
              </a:ext>
            </a:extLst>
          </p:cNvPr>
          <p:cNvSpPr/>
          <p:nvPr/>
        </p:nvSpPr>
        <p:spPr>
          <a:xfrm>
            <a:off x="5735142" y="2010588"/>
            <a:ext cx="961646" cy="430831"/>
          </a:xfrm>
          <a:prstGeom prst="rect">
            <a:avLst/>
          </a:prstGeom>
        </p:spPr>
        <p:txBody>
          <a:bodyPr wrap="square">
            <a:spAutoFit/>
          </a:bodyPr>
          <a:lstStyle/>
          <a:p>
            <a:pPr algn="ctr" defTabSz="554437"/>
            <a:r>
              <a:rPr lang="en-CA" sz="1100" dirty="0">
                <a:solidFill>
                  <a:srgbClr val="2576B7"/>
                </a:solidFill>
                <a:latin typeface="Roboto Condensed Light" panose="020B0604020202020204" charset="0"/>
                <a:ea typeface="Roboto Condensed Light" panose="020B0604020202020204" charset="0"/>
              </a:rPr>
              <a:t>Product </a:t>
            </a:r>
          </a:p>
          <a:p>
            <a:pPr algn="ctr" defTabSz="554437"/>
            <a:r>
              <a:rPr lang="en-CA" sz="1100" dirty="0">
                <a:solidFill>
                  <a:srgbClr val="2576B7"/>
                </a:solidFill>
                <a:latin typeface="Roboto Condensed Light" panose="020B0604020202020204" charset="0"/>
                <a:ea typeface="Roboto Condensed Light" panose="020B0604020202020204" charset="0"/>
              </a:rPr>
              <a:t>owner</a:t>
            </a:r>
            <a:endParaRPr lang="en-CA" sz="1100" dirty="0">
              <a:solidFill>
                <a:srgbClr val="5E6E87"/>
              </a:solidFill>
              <a:latin typeface="Roboto Condensed Light" panose="020B0604020202020204" charset="0"/>
              <a:ea typeface="Roboto Condensed Light" panose="020B0604020202020204" charset="0"/>
            </a:endParaRPr>
          </a:p>
        </p:txBody>
      </p:sp>
      <p:sp>
        <p:nvSpPr>
          <p:cNvPr id="57" name="Rectangle 56">
            <a:extLst>
              <a:ext uri="{FF2B5EF4-FFF2-40B4-BE49-F238E27FC236}">
                <a16:creationId xmlns:a16="http://schemas.microsoft.com/office/drawing/2014/main" id="{18732985-DE1D-47A0-B492-3A165E5E43E7}"/>
              </a:ext>
            </a:extLst>
          </p:cNvPr>
          <p:cNvSpPr/>
          <p:nvPr/>
        </p:nvSpPr>
        <p:spPr>
          <a:xfrm>
            <a:off x="6586571" y="2085392"/>
            <a:ext cx="716771" cy="261576"/>
          </a:xfrm>
          <a:prstGeom prst="rect">
            <a:avLst/>
          </a:prstGeom>
        </p:spPr>
        <p:txBody>
          <a:bodyPr wrap="none">
            <a:spAutoFit/>
          </a:bodyPr>
          <a:lstStyle/>
          <a:p>
            <a:pPr algn="ctr" defTabSz="554437"/>
            <a:r>
              <a:rPr lang="en-US" sz="1100" dirty="0">
                <a:solidFill>
                  <a:srgbClr val="2576B7"/>
                </a:solidFill>
                <a:latin typeface="Roboto Condensed Light" panose="020B0604020202020204" charset="0"/>
                <a:ea typeface="Roboto Condensed Light" panose="020B0604020202020204" charset="0"/>
              </a:rPr>
              <a:t>Dev team</a:t>
            </a:r>
            <a:endParaRPr lang="en-CA" sz="1100" dirty="0">
              <a:solidFill>
                <a:srgbClr val="5E6E87"/>
              </a:solidFill>
              <a:latin typeface="Roboto Condensed Light" panose="020B0604020202020204" charset="0"/>
              <a:ea typeface="Roboto Condensed Light" panose="020B0604020202020204" charset="0"/>
            </a:endParaRPr>
          </a:p>
        </p:txBody>
      </p:sp>
      <p:sp>
        <p:nvSpPr>
          <p:cNvPr id="342" name="Rectangle 341">
            <a:extLst>
              <a:ext uri="{FF2B5EF4-FFF2-40B4-BE49-F238E27FC236}">
                <a16:creationId xmlns:a16="http://schemas.microsoft.com/office/drawing/2014/main" id="{5F44300F-09E6-404D-BFBC-90F4773AA10E}"/>
              </a:ext>
            </a:extLst>
          </p:cNvPr>
          <p:cNvSpPr/>
          <p:nvPr/>
        </p:nvSpPr>
        <p:spPr>
          <a:xfrm>
            <a:off x="8636231" y="2134711"/>
            <a:ext cx="724784" cy="261576"/>
          </a:xfrm>
          <a:prstGeom prst="rect">
            <a:avLst/>
          </a:prstGeom>
        </p:spPr>
        <p:txBody>
          <a:bodyPr wrap="none">
            <a:spAutoFit/>
          </a:bodyPr>
          <a:lstStyle/>
          <a:p>
            <a:pPr algn="ctr" defTabSz="554437"/>
            <a:r>
              <a:rPr lang="en-US" sz="1100" dirty="0">
                <a:solidFill>
                  <a:srgbClr val="2576B7"/>
                </a:solidFill>
                <a:latin typeface="Roboto Condensed Light" panose="020B0604020202020204" charset="0"/>
                <a:ea typeface="Roboto Condensed Light" panose="020B0604020202020204" charset="0"/>
              </a:rPr>
              <a:t>Architects</a:t>
            </a:r>
            <a:endParaRPr lang="en-CA" sz="1100" dirty="0">
              <a:solidFill>
                <a:srgbClr val="5E6E87"/>
              </a:solidFill>
              <a:latin typeface="Roboto Condensed Light" panose="020B0604020202020204" charset="0"/>
              <a:ea typeface="Roboto Condensed Light" panose="020B0604020202020204" charset="0"/>
            </a:endParaRPr>
          </a:p>
        </p:txBody>
      </p:sp>
      <p:sp>
        <p:nvSpPr>
          <p:cNvPr id="343" name="Rectangle 342">
            <a:extLst>
              <a:ext uri="{FF2B5EF4-FFF2-40B4-BE49-F238E27FC236}">
                <a16:creationId xmlns:a16="http://schemas.microsoft.com/office/drawing/2014/main" id="{51E6159F-DA17-43CC-8D18-5AA70A4BE09C}"/>
              </a:ext>
            </a:extLst>
          </p:cNvPr>
          <p:cNvSpPr/>
          <p:nvPr/>
        </p:nvSpPr>
        <p:spPr>
          <a:xfrm>
            <a:off x="7352841" y="2030071"/>
            <a:ext cx="569387" cy="430887"/>
          </a:xfrm>
          <a:prstGeom prst="rect">
            <a:avLst/>
          </a:prstGeom>
        </p:spPr>
        <p:txBody>
          <a:bodyPr wrap="none">
            <a:spAutoFit/>
          </a:bodyPr>
          <a:lstStyle/>
          <a:p>
            <a:pPr algn="ctr" defTabSz="554437"/>
            <a:r>
              <a:rPr lang="en-US" sz="1100" dirty="0">
                <a:solidFill>
                  <a:srgbClr val="2576B7"/>
                </a:solidFill>
                <a:latin typeface="Roboto Condensed Light" panose="020B0604020202020204" charset="0"/>
                <a:ea typeface="Roboto Condensed Light" panose="020B0604020202020204" charset="0"/>
              </a:rPr>
              <a:t>Scrum</a:t>
            </a:r>
          </a:p>
          <a:p>
            <a:pPr algn="ctr" defTabSz="554437"/>
            <a:r>
              <a:rPr lang="en-US" sz="1100" dirty="0">
                <a:solidFill>
                  <a:srgbClr val="2576B7"/>
                </a:solidFill>
                <a:latin typeface="Roboto Condensed Light" panose="020B0604020202020204" charset="0"/>
                <a:ea typeface="Roboto Condensed Light" panose="020B0604020202020204" charset="0"/>
              </a:rPr>
              <a:t>master</a:t>
            </a:r>
            <a:endParaRPr lang="en-CA" sz="1100" dirty="0">
              <a:solidFill>
                <a:srgbClr val="5E6E87"/>
              </a:solidFill>
              <a:latin typeface="Roboto Condensed Light" panose="020B0604020202020204" charset="0"/>
              <a:ea typeface="Roboto Condensed Light" panose="020B0604020202020204" charset="0"/>
            </a:endParaRPr>
          </a:p>
        </p:txBody>
      </p:sp>
      <p:sp>
        <p:nvSpPr>
          <p:cNvPr id="350" name="Rectangle 349">
            <a:extLst>
              <a:ext uri="{FF2B5EF4-FFF2-40B4-BE49-F238E27FC236}">
                <a16:creationId xmlns:a16="http://schemas.microsoft.com/office/drawing/2014/main" id="{6AC7F250-0B54-48B0-B033-3C0372CE859D}"/>
              </a:ext>
            </a:extLst>
          </p:cNvPr>
          <p:cNvSpPr/>
          <p:nvPr/>
        </p:nvSpPr>
        <p:spPr>
          <a:xfrm>
            <a:off x="7949496" y="2126929"/>
            <a:ext cx="662276" cy="261576"/>
          </a:xfrm>
          <a:prstGeom prst="rect">
            <a:avLst/>
          </a:prstGeom>
        </p:spPr>
        <p:txBody>
          <a:bodyPr wrap="none">
            <a:spAutoFit/>
          </a:bodyPr>
          <a:lstStyle/>
          <a:p>
            <a:pPr algn="ctr" defTabSz="554437"/>
            <a:r>
              <a:rPr lang="en-US" sz="1100" dirty="0">
                <a:solidFill>
                  <a:srgbClr val="2576B7"/>
                </a:solidFill>
                <a:latin typeface="Roboto Condensed Light" panose="020B0604020202020204" charset="0"/>
                <a:ea typeface="Roboto Condensed Light" panose="020B0604020202020204" charset="0"/>
              </a:rPr>
              <a:t>Business</a:t>
            </a:r>
            <a:endParaRPr lang="en-CA" sz="1100" dirty="0">
              <a:solidFill>
                <a:srgbClr val="5E6E87"/>
              </a:solidFill>
              <a:latin typeface="Roboto Condensed Light" panose="020B0604020202020204" charset="0"/>
              <a:ea typeface="Roboto Condensed Light" panose="020B0604020202020204" charset="0"/>
            </a:endParaRPr>
          </a:p>
        </p:txBody>
      </p:sp>
      <p:pic>
        <p:nvPicPr>
          <p:cNvPr id="122" name="Picture 121">
            <a:extLst>
              <a:ext uri="{FF2B5EF4-FFF2-40B4-BE49-F238E27FC236}">
                <a16:creationId xmlns:a16="http://schemas.microsoft.com/office/drawing/2014/main" id="{A32ADE2A-43DE-44C4-A3B4-CC93A7DEE4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8667" y="3634432"/>
            <a:ext cx="634917" cy="634917"/>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9ED29AEF-50C8-4253-BC90-7F5D4B7CFB4B}"/>
              </a:ext>
            </a:extLst>
          </p:cNvPr>
          <p:cNvGrpSpPr/>
          <p:nvPr/>
        </p:nvGrpSpPr>
        <p:grpSpPr>
          <a:xfrm>
            <a:off x="3083256" y="2621305"/>
            <a:ext cx="6306312" cy="654735"/>
            <a:chOff x="3048211" y="5382352"/>
            <a:chExt cx="6307133" cy="654820"/>
          </a:xfrm>
        </p:grpSpPr>
        <p:sp>
          <p:nvSpPr>
            <p:cNvPr id="156" name="Rectangle 155">
              <a:extLst>
                <a:ext uri="{FF2B5EF4-FFF2-40B4-BE49-F238E27FC236}">
                  <a16:creationId xmlns:a16="http://schemas.microsoft.com/office/drawing/2014/main" id="{00FEC8D0-747C-43B6-B2BC-666213D8BE74}"/>
                </a:ext>
              </a:extLst>
            </p:cNvPr>
            <p:cNvSpPr/>
            <p:nvPr/>
          </p:nvSpPr>
          <p:spPr>
            <a:xfrm>
              <a:off x="3048211" y="5464395"/>
              <a:ext cx="6307133" cy="485206"/>
            </a:xfrm>
            <a:prstGeom prst="rect">
              <a:avLst/>
            </a:prstGeom>
            <a:gradFill flip="none" rotWithShape="1">
              <a:gsLst>
                <a:gs pos="31000">
                  <a:srgbClr val="7F919F"/>
                </a:gs>
                <a:gs pos="100000">
                  <a:schemeClr val="bg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3981" rtlCol="0" anchor="ctr"/>
            <a:lstStyle/>
            <a:p>
              <a:pPr defTabSz="554437"/>
              <a:r>
                <a:rPr lang="en-US" sz="1200" dirty="0">
                  <a:solidFill>
                    <a:srgbClr val="FFFFFF"/>
                  </a:solidFill>
                  <a:latin typeface="Roboto Condensed Light" panose="020B0604020202020204" charset="0"/>
                  <a:ea typeface="Roboto Condensed Light" panose="020B0604020202020204" charset="0"/>
                </a:rPr>
                <a:t>   Intake</a:t>
              </a:r>
              <a:endParaRPr lang="en-CA" sz="1200" dirty="0">
                <a:solidFill>
                  <a:srgbClr val="FFFFFF"/>
                </a:solidFill>
                <a:latin typeface="Roboto Condensed Light" panose="020B0604020202020204" charset="0"/>
                <a:ea typeface="Roboto Condensed Light" panose="020B0604020202020204" charset="0"/>
              </a:endParaRPr>
            </a:p>
          </p:txBody>
        </p:sp>
        <p:grpSp>
          <p:nvGrpSpPr>
            <p:cNvPr id="157" name="Group 156">
              <a:extLst>
                <a:ext uri="{FF2B5EF4-FFF2-40B4-BE49-F238E27FC236}">
                  <a16:creationId xmlns:a16="http://schemas.microsoft.com/office/drawing/2014/main" id="{E264311B-983A-4BB0-99B4-47990A12D596}"/>
                </a:ext>
              </a:extLst>
            </p:cNvPr>
            <p:cNvGrpSpPr/>
            <p:nvPr/>
          </p:nvGrpSpPr>
          <p:grpSpPr>
            <a:xfrm>
              <a:off x="3971517" y="5383961"/>
              <a:ext cx="1101222" cy="651980"/>
              <a:chOff x="5574383" y="1694829"/>
              <a:chExt cx="1101222" cy="651980"/>
            </a:xfrm>
            <a:solidFill>
              <a:schemeClr val="accent3">
                <a:lumMod val="40000"/>
                <a:lumOff val="60000"/>
              </a:schemeClr>
            </a:solidFill>
          </p:grpSpPr>
          <p:sp>
            <p:nvSpPr>
              <p:cNvPr id="158" name="Flowchart: Decision 157">
                <a:extLst>
                  <a:ext uri="{FF2B5EF4-FFF2-40B4-BE49-F238E27FC236}">
                    <a16:creationId xmlns:a16="http://schemas.microsoft.com/office/drawing/2014/main" id="{D51315B5-FBA3-468B-9B93-9AD7CDCB9CA2}"/>
                  </a:ext>
                </a:extLst>
              </p:cNvPr>
              <p:cNvSpPr/>
              <p:nvPr/>
            </p:nvSpPr>
            <p:spPr>
              <a:xfrm>
                <a:off x="5574383" y="1694829"/>
                <a:ext cx="1101222" cy="651980"/>
              </a:xfrm>
              <a:prstGeom prst="flowChartDecis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54437"/>
                <a:endParaRPr lang="en-CA" sz="1200" b="1" dirty="0">
                  <a:solidFill>
                    <a:srgbClr val="494949"/>
                  </a:solidFill>
                  <a:latin typeface="Roboto Condensed Light" panose="020B0604020202020204" charset="0"/>
                  <a:ea typeface="Roboto Condensed Light" panose="020B0604020202020204" charset="0"/>
                </a:endParaRPr>
              </a:p>
            </p:txBody>
          </p:sp>
          <p:sp>
            <p:nvSpPr>
              <p:cNvPr id="159" name="TextBox 158">
                <a:extLst>
                  <a:ext uri="{FF2B5EF4-FFF2-40B4-BE49-F238E27FC236}">
                    <a16:creationId xmlns:a16="http://schemas.microsoft.com/office/drawing/2014/main" id="{A2AB0BC7-37C3-4B19-8212-2C84905D0E41}"/>
                  </a:ext>
                </a:extLst>
              </p:cNvPr>
              <p:cNvSpPr txBox="1"/>
              <p:nvPr/>
            </p:nvSpPr>
            <p:spPr>
              <a:xfrm>
                <a:off x="5687900" y="1896650"/>
                <a:ext cx="867658" cy="277035"/>
              </a:xfrm>
              <a:prstGeom prst="rect">
                <a:avLst/>
              </a:prstGeom>
              <a:noFill/>
            </p:spPr>
            <p:txBody>
              <a:bodyPr wrap="none" rtlCol="0">
                <a:spAutoFit/>
              </a:bodyPr>
              <a:lstStyle/>
              <a:p>
                <a:pPr defTabSz="554437"/>
                <a:r>
                  <a:rPr lang="en-US" sz="1200" b="1" dirty="0">
                    <a:solidFill>
                      <a:srgbClr val="494949"/>
                    </a:solidFill>
                    <a:latin typeface="Roboto Condensed Light" panose="020B0604020202020204" charset="0"/>
                    <a:ea typeface="Roboto Condensed Light" panose="020B0604020202020204" charset="0"/>
                  </a:rPr>
                  <a:t>Backlogged</a:t>
                </a:r>
                <a:endParaRPr lang="en-CA" sz="1200" b="1" dirty="0">
                  <a:solidFill>
                    <a:srgbClr val="494949"/>
                  </a:solidFill>
                  <a:latin typeface="Roboto Condensed Light" panose="020B0604020202020204" charset="0"/>
                  <a:ea typeface="Roboto Condensed Light" panose="020B0604020202020204" charset="0"/>
                </a:endParaRPr>
              </a:p>
            </p:txBody>
          </p:sp>
        </p:grpSp>
        <p:pic>
          <p:nvPicPr>
            <p:cNvPr id="354" name="Picture 353">
              <a:extLst>
                <a:ext uri="{FF2B5EF4-FFF2-40B4-BE49-F238E27FC236}">
                  <a16:creationId xmlns:a16="http://schemas.microsoft.com/office/drawing/2014/main" id="{4EE4B502-F224-4396-9F86-91DA0BDFBB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8436" y="5393646"/>
              <a:ext cx="635000" cy="635000"/>
            </a:xfrm>
            <a:prstGeom prst="rect">
              <a:avLst/>
            </a:prstGeom>
            <a:effectLst>
              <a:outerShdw blurRad="50800" dist="38100" dir="2700000" algn="tl" rotWithShape="0">
                <a:prstClr val="black">
                  <a:alpha val="40000"/>
                </a:prstClr>
              </a:outerShdw>
            </a:effectLst>
          </p:spPr>
        </p:pic>
        <p:pic>
          <p:nvPicPr>
            <p:cNvPr id="355" name="Picture 354">
              <a:extLst>
                <a:ext uri="{FF2B5EF4-FFF2-40B4-BE49-F238E27FC236}">
                  <a16:creationId xmlns:a16="http://schemas.microsoft.com/office/drawing/2014/main" id="{79AC7F90-902C-4988-9080-5D3988F0AC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9766" y="5393646"/>
              <a:ext cx="635000" cy="635000"/>
            </a:xfrm>
            <a:prstGeom prst="rect">
              <a:avLst/>
            </a:prstGeom>
            <a:effectLst>
              <a:outerShdw blurRad="50800" dist="38100" dir="2700000" algn="tl" rotWithShape="0">
                <a:prstClr val="black">
                  <a:alpha val="40000"/>
                </a:prstClr>
              </a:outerShdw>
            </a:effectLst>
          </p:spPr>
        </p:pic>
        <p:pic>
          <p:nvPicPr>
            <p:cNvPr id="356" name="Picture 355">
              <a:extLst>
                <a:ext uri="{FF2B5EF4-FFF2-40B4-BE49-F238E27FC236}">
                  <a16:creationId xmlns:a16="http://schemas.microsoft.com/office/drawing/2014/main" id="{858FB998-D03E-4E41-8703-629A557B3A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1274" y="5384707"/>
              <a:ext cx="635000" cy="635000"/>
            </a:xfrm>
            <a:prstGeom prst="rect">
              <a:avLst/>
            </a:prstGeom>
            <a:effectLst>
              <a:outerShdw blurRad="50800" dist="38100" dir="2700000" algn="tl" rotWithShape="0">
                <a:prstClr val="black">
                  <a:alpha val="40000"/>
                </a:prstClr>
              </a:outerShdw>
            </a:effectLst>
          </p:spPr>
        </p:pic>
        <p:pic>
          <p:nvPicPr>
            <p:cNvPr id="357" name="Picture 356">
              <a:extLst>
                <a:ext uri="{FF2B5EF4-FFF2-40B4-BE49-F238E27FC236}">
                  <a16:creationId xmlns:a16="http://schemas.microsoft.com/office/drawing/2014/main" id="{4A9915C4-372F-433B-9AE1-F3FEA2A0EA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85122" y="5382352"/>
              <a:ext cx="635000" cy="635000"/>
            </a:xfrm>
            <a:prstGeom prst="rect">
              <a:avLst/>
            </a:prstGeom>
            <a:effectLst>
              <a:outerShdw blurRad="50800" dist="38100" dir="2700000" algn="tl" rotWithShape="0">
                <a:prstClr val="black">
                  <a:alpha val="40000"/>
                </a:prstClr>
              </a:outerShdw>
            </a:effectLst>
          </p:spPr>
        </p:pic>
        <p:pic>
          <p:nvPicPr>
            <p:cNvPr id="131" name="Picture 130">
              <a:extLst>
                <a:ext uri="{FF2B5EF4-FFF2-40B4-BE49-F238E27FC236}">
                  <a16:creationId xmlns:a16="http://schemas.microsoft.com/office/drawing/2014/main" id="{B574DB7E-54D8-4AF6-B41A-ADF8081E88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1383" y="5402172"/>
              <a:ext cx="577180" cy="635000"/>
            </a:xfrm>
            <a:prstGeom prst="rect">
              <a:avLst/>
            </a:prstGeom>
            <a:effectLst>
              <a:outerShdw blurRad="50800" dist="38100" dir="2700000" algn="tl" rotWithShape="0">
                <a:prstClr val="black">
                  <a:alpha val="40000"/>
                </a:prstClr>
              </a:outerShdw>
            </a:effectLst>
          </p:spPr>
        </p:pic>
      </p:grpSp>
      <p:pic>
        <p:nvPicPr>
          <p:cNvPr id="132" name="Picture 131">
            <a:extLst>
              <a:ext uri="{FF2B5EF4-FFF2-40B4-BE49-F238E27FC236}">
                <a16:creationId xmlns:a16="http://schemas.microsoft.com/office/drawing/2014/main" id="{A9EAC5FC-B1F1-474E-BEC2-F314C3669D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6258" y="3638303"/>
            <a:ext cx="634917" cy="634917"/>
          </a:xfrm>
          <a:prstGeom prst="rect">
            <a:avLst/>
          </a:prstGeom>
          <a:effectLst>
            <a:outerShdw blurRad="50800" dist="38100" dir="2700000" algn="tl" rotWithShape="0">
              <a:prstClr val="black">
                <a:alpha val="40000"/>
              </a:prstClr>
            </a:outerShdw>
          </a:effectLst>
        </p:spPr>
      </p:pic>
      <p:grpSp>
        <p:nvGrpSpPr>
          <p:cNvPr id="65" name="Group 64">
            <a:extLst>
              <a:ext uri="{FF2B5EF4-FFF2-40B4-BE49-F238E27FC236}">
                <a16:creationId xmlns:a16="http://schemas.microsoft.com/office/drawing/2014/main" id="{A0D2A4D1-327E-623C-E3BE-7AC81A71E324}"/>
              </a:ext>
            </a:extLst>
          </p:cNvPr>
          <p:cNvGrpSpPr/>
          <p:nvPr/>
        </p:nvGrpSpPr>
        <p:grpSpPr>
          <a:xfrm>
            <a:off x="1032117" y="4925559"/>
            <a:ext cx="1960927" cy="1872971"/>
            <a:chOff x="7350655" y="1701761"/>
            <a:chExt cx="2205906" cy="1918857"/>
          </a:xfrm>
        </p:grpSpPr>
        <p:grpSp>
          <p:nvGrpSpPr>
            <p:cNvPr id="66" name="Group 65">
              <a:extLst>
                <a:ext uri="{FF2B5EF4-FFF2-40B4-BE49-F238E27FC236}">
                  <a16:creationId xmlns:a16="http://schemas.microsoft.com/office/drawing/2014/main" id="{69E310F8-3DA3-E198-795D-A9D517A6008B}"/>
                </a:ext>
              </a:extLst>
            </p:cNvPr>
            <p:cNvGrpSpPr/>
            <p:nvPr/>
          </p:nvGrpSpPr>
          <p:grpSpPr>
            <a:xfrm>
              <a:off x="7350655" y="1701761"/>
              <a:ext cx="2205906" cy="1918857"/>
              <a:chOff x="9589129" y="1533694"/>
              <a:chExt cx="2205906" cy="1918857"/>
            </a:xfrm>
          </p:grpSpPr>
          <p:grpSp>
            <p:nvGrpSpPr>
              <p:cNvPr id="71" name="Group 70">
                <a:extLst>
                  <a:ext uri="{FF2B5EF4-FFF2-40B4-BE49-F238E27FC236}">
                    <a16:creationId xmlns:a16="http://schemas.microsoft.com/office/drawing/2014/main" id="{512B8A9A-7A26-A801-CC48-3F22EF53CB27}"/>
                  </a:ext>
                </a:extLst>
              </p:cNvPr>
              <p:cNvGrpSpPr/>
              <p:nvPr/>
            </p:nvGrpSpPr>
            <p:grpSpPr>
              <a:xfrm>
                <a:off x="9589129" y="1925867"/>
                <a:ext cx="2191746" cy="1526684"/>
                <a:chOff x="9013793" y="2910462"/>
                <a:chExt cx="6350062" cy="3651855"/>
              </a:xfrm>
            </p:grpSpPr>
            <p:sp>
              <p:nvSpPr>
                <p:cNvPr id="78" name="Freeform 10">
                  <a:extLst>
                    <a:ext uri="{FF2B5EF4-FFF2-40B4-BE49-F238E27FC236}">
                      <a16:creationId xmlns:a16="http://schemas.microsoft.com/office/drawing/2014/main" id="{6848DB89-B62D-AA27-B55F-88A5F0BB27B4}"/>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EFC351">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79" name="Freeform 11">
                  <a:extLst>
                    <a:ext uri="{FF2B5EF4-FFF2-40B4-BE49-F238E27FC236}">
                      <a16:creationId xmlns:a16="http://schemas.microsoft.com/office/drawing/2014/main" id="{1764F6C1-4DCB-8048-3C84-9BAB56C14871}"/>
                    </a:ext>
                  </a:extLst>
                </p:cNvPr>
                <p:cNvSpPr>
                  <a:spLocks noChangeArrowheads="1"/>
                </p:cNvSpPr>
                <p:nvPr/>
              </p:nvSpPr>
              <p:spPr bwMode="auto">
                <a:xfrm>
                  <a:off x="12188826" y="4442712"/>
                  <a:ext cx="3175029" cy="2096506"/>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EFC351">
                    <a:lumMod val="40000"/>
                    <a:lumOff val="6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80" name="Freeform 12">
                  <a:extLst>
                    <a:ext uri="{FF2B5EF4-FFF2-40B4-BE49-F238E27FC236}">
                      <a16:creationId xmlns:a16="http://schemas.microsoft.com/office/drawing/2014/main" id="{50E883C7-9E1A-A3D1-34F5-09D546C463FE}"/>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EFC351">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nvGrpSpPr>
              <p:cNvPr id="72" name="Group 71">
                <a:extLst>
                  <a:ext uri="{FF2B5EF4-FFF2-40B4-BE49-F238E27FC236}">
                    <a16:creationId xmlns:a16="http://schemas.microsoft.com/office/drawing/2014/main" id="{8963A33C-2FCD-FEB9-1C45-917CBC9ECF35}"/>
                  </a:ext>
                </a:extLst>
              </p:cNvPr>
              <p:cNvGrpSpPr/>
              <p:nvPr/>
            </p:nvGrpSpPr>
            <p:grpSpPr>
              <a:xfrm>
                <a:off x="9603289" y="1533694"/>
                <a:ext cx="2191746" cy="1526684"/>
                <a:chOff x="9013793" y="2910462"/>
                <a:chExt cx="6350062" cy="3651855"/>
              </a:xfrm>
            </p:grpSpPr>
            <p:sp>
              <p:nvSpPr>
                <p:cNvPr id="74" name="Freeform 10">
                  <a:extLst>
                    <a:ext uri="{FF2B5EF4-FFF2-40B4-BE49-F238E27FC236}">
                      <a16:creationId xmlns:a16="http://schemas.microsoft.com/office/drawing/2014/main" id="{03D71D60-1EFA-6938-9C40-A11D05305D22}"/>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EFC351">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75" name="Freeform 11">
                  <a:extLst>
                    <a:ext uri="{FF2B5EF4-FFF2-40B4-BE49-F238E27FC236}">
                      <a16:creationId xmlns:a16="http://schemas.microsoft.com/office/drawing/2014/main" id="{516DBD47-5FC0-F471-7456-69A91EA1A4D4}"/>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EFC351">
                    <a:lumMod val="40000"/>
                    <a:lumOff val="6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77" name="Freeform 12">
                  <a:extLst>
                    <a:ext uri="{FF2B5EF4-FFF2-40B4-BE49-F238E27FC236}">
                      <a16:creationId xmlns:a16="http://schemas.microsoft.com/office/drawing/2014/main" id="{FAE1CF24-BE18-B224-D55B-D9D73501C141}"/>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EFC351">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sp>
          <p:nvSpPr>
            <p:cNvPr id="67" name="Rectangle 66">
              <a:extLst>
                <a:ext uri="{FF2B5EF4-FFF2-40B4-BE49-F238E27FC236}">
                  <a16:creationId xmlns:a16="http://schemas.microsoft.com/office/drawing/2014/main" id="{E146FB35-30A5-11C0-44D0-25DEC00AE63D}"/>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68" name="Rectangle 67">
              <a:extLst>
                <a:ext uri="{FF2B5EF4-FFF2-40B4-BE49-F238E27FC236}">
                  <a16:creationId xmlns:a16="http://schemas.microsoft.com/office/drawing/2014/main" id="{EE4A18E0-7729-3A65-F9F9-D14A0F9F8720}"/>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69" name="Rectangle 68">
              <a:extLst>
                <a:ext uri="{FF2B5EF4-FFF2-40B4-BE49-F238E27FC236}">
                  <a16:creationId xmlns:a16="http://schemas.microsoft.com/office/drawing/2014/main" id="{664DFE1E-7F90-15EA-A20B-60694855B21D}"/>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70" name="Rectangle 69">
              <a:extLst>
                <a:ext uri="{FF2B5EF4-FFF2-40B4-BE49-F238E27FC236}">
                  <a16:creationId xmlns:a16="http://schemas.microsoft.com/office/drawing/2014/main" id="{D8055528-DD22-A4F8-7D74-9F6DF1E1CCF9}"/>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grpSp>
      <p:sp>
        <p:nvSpPr>
          <p:cNvPr id="81" name="TextBox 80">
            <a:extLst>
              <a:ext uri="{FF2B5EF4-FFF2-40B4-BE49-F238E27FC236}">
                <a16:creationId xmlns:a16="http://schemas.microsoft.com/office/drawing/2014/main" id="{6606BB3E-DD53-EA80-CE57-57C06326BB92}"/>
              </a:ext>
            </a:extLst>
          </p:cNvPr>
          <p:cNvSpPr txBox="1"/>
          <p:nvPr/>
        </p:nvSpPr>
        <p:spPr>
          <a:xfrm>
            <a:off x="342716" y="5818730"/>
            <a:ext cx="862625" cy="338510"/>
          </a:xfrm>
          <a:prstGeom prst="rect">
            <a:avLst/>
          </a:prstGeom>
          <a:noFill/>
        </p:spPr>
        <p:txBody>
          <a:bodyPr wrap="square" rtlCol="0" anchor="b" anchorCtr="0">
            <a:spAutoFit/>
          </a:bodyPr>
          <a:lstStyle/>
          <a:p>
            <a:pPr defTabSz="554437"/>
            <a:r>
              <a:rPr lang="en-US" sz="1600" b="1" dirty="0">
                <a:solidFill>
                  <a:srgbClr val="2576B7">
                    <a:lumMod val="75000"/>
                  </a:srgbClr>
                </a:solidFill>
                <a:latin typeface="Roboto Condensed Light" panose="020B0604020202020204" charset="0"/>
                <a:ea typeface="League Spartan" charset="0"/>
                <a:cs typeface="Poppins" pitchFamily="2" charset="77"/>
              </a:rPr>
              <a:t>     </a:t>
            </a:r>
            <a:r>
              <a:rPr lang="en-US" sz="1600" b="1" dirty="0">
                <a:solidFill>
                  <a:srgbClr val="EFC351">
                    <a:lumMod val="75000"/>
                  </a:srgbClr>
                </a:solidFill>
                <a:latin typeface="Roboto Condensed Light" panose="020B0604020202020204" charset="0"/>
                <a:ea typeface="League Spartan" charset="0"/>
                <a:cs typeface="Poppins" pitchFamily="2" charset="77"/>
              </a:rPr>
              <a:t>Sprint</a:t>
            </a:r>
          </a:p>
        </p:txBody>
      </p:sp>
      <p:cxnSp>
        <p:nvCxnSpPr>
          <p:cNvPr id="82" name="Straight Connector 81">
            <a:extLst>
              <a:ext uri="{FF2B5EF4-FFF2-40B4-BE49-F238E27FC236}">
                <a16:creationId xmlns:a16="http://schemas.microsoft.com/office/drawing/2014/main" id="{EBDE896C-E0FD-FC05-7CB6-94BBAE50E4E9}"/>
              </a:ext>
            </a:extLst>
          </p:cNvPr>
          <p:cNvCxnSpPr>
            <a:cxnSpLocks/>
          </p:cNvCxnSpPr>
          <p:nvPr/>
        </p:nvCxnSpPr>
        <p:spPr>
          <a:xfrm>
            <a:off x="418930" y="6145857"/>
            <a:ext cx="631510" cy="1547"/>
          </a:xfrm>
          <a:prstGeom prst="line">
            <a:avLst/>
          </a:prstGeom>
          <a:noFill/>
          <a:ln w="38100" cap="flat" cmpd="sng" algn="ctr">
            <a:solidFill>
              <a:srgbClr val="EFC351">
                <a:lumMod val="75000"/>
              </a:srgbClr>
            </a:solidFill>
            <a:prstDash val="solid"/>
            <a:miter lim="800000"/>
          </a:ln>
          <a:effectLst/>
        </p:spPr>
      </p:cxnSp>
      <p:grpSp>
        <p:nvGrpSpPr>
          <p:cNvPr id="83" name="Group 82">
            <a:extLst>
              <a:ext uri="{FF2B5EF4-FFF2-40B4-BE49-F238E27FC236}">
                <a16:creationId xmlns:a16="http://schemas.microsoft.com/office/drawing/2014/main" id="{1B26D50B-9A5C-7CA3-E282-8EDBFFD780B1}"/>
              </a:ext>
            </a:extLst>
          </p:cNvPr>
          <p:cNvGrpSpPr/>
          <p:nvPr/>
        </p:nvGrpSpPr>
        <p:grpSpPr>
          <a:xfrm>
            <a:off x="1012483" y="3932845"/>
            <a:ext cx="1960927" cy="1872971"/>
            <a:chOff x="7350655" y="1701761"/>
            <a:chExt cx="2205906" cy="1918857"/>
          </a:xfrm>
        </p:grpSpPr>
        <p:grpSp>
          <p:nvGrpSpPr>
            <p:cNvPr id="84" name="Group 83">
              <a:extLst>
                <a:ext uri="{FF2B5EF4-FFF2-40B4-BE49-F238E27FC236}">
                  <a16:creationId xmlns:a16="http://schemas.microsoft.com/office/drawing/2014/main" id="{54061FA7-6C5B-5E2B-EDF0-EF152DBA0195}"/>
                </a:ext>
              </a:extLst>
            </p:cNvPr>
            <p:cNvGrpSpPr/>
            <p:nvPr/>
          </p:nvGrpSpPr>
          <p:grpSpPr>
            <a:xfrm>
              <a:off x="7350655" y="1701761"/>
              <a:ext cx="2205906" cy="1918857"/>
              <a:chOff x="9589129" y="1533694"/>
              <a:chExt cx="2205906" cy="1918857"/>
            </a:xfrm>
          </p:grpSpPr>
          <p:grpSp>
            <p:nvGrpSpPr>
              <p:cNvPr id="89" name="Group 88">
                <a:extLst>
                  <a:ext uri="{FF2B5EF4-FFF2-40B4-BE49-F238E27FC236}">
                    <a16:creationId xmlns:a16="http://schemas.microsoft.com/office/drawing/2014/main" id="{E8D3503B-8616-15F8-7AB1-CA3BA7712134}"/>
                  </a:ext>
                </a:extLst>
              </p:cNvPr>
              <p:cNvGrpSpPr/>
              <p:nvPr/>
            </p:nvGrpSpPr>
            <p:grpSpPr>
              <a:xfrm>
                <a:off x="9589129" y="1925867"/>
                <a:ext cx="2191746" cy="1526684"/>
                <a:chOff x="9013793" y="2910462"/>
                <a:chExt cx="6350062" cy="3651855"/>
              </a:xfrm>
            </p:grpSpPr>
            <p:sp>
              <p:nvSpPr>
                <p:cNvPr id="94" name="Freeform 10">
                  <a:extLst>
                    <a:ext uri="{FF2B5EF4-FFF2-40B4-BE49-F238E27FC236}">
                      <a16:creationId xmlns:a16="http://schemas.microsoft.com/office/drawing/2014/main" id="{49DF4C18-DE6F-F60B-2C74-A1759B39AFB8}"/>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2576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95" name="Freeform 11">
                  <a:extLst>
                    <a:ext uri="{FF2B5EF4-FFF2-40B4-BE49-F238E27FC236}">
                      <a16:creationId xmlns:a16="http://schemas.microsoft.com/office/drawing/2014/main" id="{37E04086-BB09-66EE-4C68-7384A263DE16}"/>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2576B7">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96" name="Freeform 12">
                  <a:extLst>
                    <a:ext uri="{FF2B5EF4-FFF2-40B4-BE49-F238E27FC236}">
                      <a16:creationId xmlns:a16="http://schemas.microsoft.com/office/drawing/2014/main" id="{649B14F7-64FB-66BD-836A-1AC64D892563}"/>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2576B7">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nvGrpSpPr>
              <p:cNvPr id="90" name="Group 89">
                <a:extLst>
                  <a:ext uri="{FF2B5EF4-FFF2-40B4-BE49-F238E27FC236}">
                    <a16:creationId xmlns:a16="http://schemas.microsoft.com/office/drawing/2014/main" id="{167E0BE4-BAC6-E209-3023-CB1F1768F2F5}"/>
                  </a:ext>
                </a:extLst>
              </p:cNvPr>
              <p:cNvGrpSpPr/>
              <p:nvPr/>
            </p:nvGrpSpPr>
            <p:grpSpPr>
              <a:xfrm>
                <a:off x="9603289" y="1533694"/>
                <a:ext cx="2191746" cy="1526684"/>
                <a:chOff x="9013793" y="2910462"/>
                <a:chExt cx="6350062" cy="3651855"/>
              </a:xfrm>
            </p:grpSpPr>
            <p:sp>
              <p:nvSpPr>
                <p:cNvPr id="91" name="Freeform 10">
                  <a:extLst>
                    <a:ext uri="{FF2B5EF4-FFF2-40B4-BE49-F238E27FC236}">
                      <a16:creationId xmlns:a16="http://schemas.microsoft.com/office/drawing/2014/main" id="{53D313E4-2ADE-081F-C0D3-71AB41FB4BAB}"/>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rgbClr val="2576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92" name="Freeform 11">
                  <a:extLst>
                    <a:ext uri="{FF2B5EF4-FFF2-40B4-BE49-F238E27FC236}">
                      <a16:creationId xmlns:a16="http://schemas.microsoft.com/office/drawing/2014/main" id="{FAF52A04-E108-E9D1-7035-56DF6C3A27ED}"/>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rgbClr val="2576B7">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93" name="Freeform 12">
                  <a:extLst>
                    <a:ext uri="{FF2B5EF4-FFF2-40B4-BE49-F238E27FC236}">
                      <a16:creationId xmlns:a16="http://schemas.microsoft.com/office/drawing/2014/main" id="{56FA8C01-CFCC-5EAB-423E-0FE3802DEE83}"/>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rgbClr val="2576B7">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sp>
          <p:nvSpPr>
            <p:cNvPr id="85" name="Rectangle 84">
              <a:extLst>
                <a:ext uri="{FF2B5EF4-FFF2-40B4-BE49-F238E27FC236}">
                  <a16:creationId xmlns:a16="http://schemas.microsoft.com/office/drawing/2014/main" id="{772BF20C-33CB-7B63-EAEC-1CEFDC1DF344}"/>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86" name="Rectangle 85">
              <a:extLst>
                <a:ext uri="{FF2B5EF4-FFF2-40B4-BE49-F238E27FC236}">
                  <a16:creationId xmlns:a16="http://schemas.microsoft.com/office/drawing/2014/main" id="{52DEAB82-F849-34F3-340F-8E38CD231D6F}"/>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87" name="Rectangle 86">
              <a:extLst>
                <a:ext uri="{FF2B5EF4-FFF2-40B4-BE49-F238E27FC236}">
                  <a16:creationId xmlns:a16="http://schemas.microsoft.com/office/drawing/2014/main" id="{EB3737DD-BEE4-74D7-A306-E41FAC22C970}"/>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88" name="Rectangle 87">
              <a:extLst>
                <a:ext uri="{FF2B5EF4-FFF2-40B4-BE49-F238E27FC236}">
                  <a16:creationId xmlns:a16="http://schemas.microsoft.com/office/drawing/2014/main" id="{B1F581D6-2889-E7A8-387C-7681BD3CDD4D}"/>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34000"/>
              </a:srgbClr>
            </a:solidFill>
            <a:ln w="12700" cap="flat" cmpd="sng" algn="ctr">
              <a:solidFill>
                <a:srgbClr val="494949">
                  <a:alpha val="34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grpSp>
      <p:sp>
        <p:nvSpPr>
          <p:cNvPr id="97" name="TextBox 96">
            <a:extLst>
              <a:ext uri="{FF2B5EF4-FFF2-40B4-BE49-F238E27FC236}">
                <a16:creationId xmlns:a16="http://schemas.microsoft.com/office/drawing/2014/main" id="{CE8C71B5-7FC0-6182-5CDD-B375EA947103}"/>
              </a:ext>
            </a:extLst>
          </p:cNvPr>
          <p:cNvSpPr txBox="1"/>
          <p:nvPr/>
        </p:nvSpPr>
        <p:spPr>
          <a:xfrm>
            <a:off x="93950" y="4815403"/>
            <a:ext cx="883460" cy="338510"/>
          </a:xfrm>
          <a:prstGeom prst="rect">
            <a:avLst/>
          </a:prstGeom>
          <a:noFill/>
        </p:spPr>
        <p:txBody>
          <a:bodyPr wrap="none" rtlCol="0" anchor="b" anchorCtr="0">
            <a:spAutoFit/>
          </a:bodyPr>
          <a:lstStyle/>
          <a:p>
            <a:pPr defTabSz="554437"/>
            <a:r>
              <a:rPr lang="en-US" sz="1600" b="1" dirty="0">
                <a:solidFill>
                  <a:srgbClr val="2576B7">
                    <a:lumMod val="75000"/>
                  </a:srgbClr>
                </a:solidFill>
                <a:latin typeface="Roboto Condensed Light" panose="020B0604020202020204" charset="0"/>
                <a:ea typeface="League Spartan" charset="0"/>
                <a:cs typeface="Poppins" pitchFamily="2" charset="77"/>
              </a:rPr>
              <a:t>     Ready</a:t>
            </a:r>
          </a:p>
        </p:txBody>
      </p:sp>
      <p:cxnSp>
        <p:nvCxnSpPr>
          <p:cNvPr id="98" name="Straight Connector 97">
            <a:extLst>
              <a:ext uri="{FF2B5EF4-FFF2-40B4-BE49-F238E27FC236}">
                <a16:creationId xmlns:a16="http://schemas.microsoft.com/office/drawing/2014/main" id="{2F23DA89-D765-970D-CA81-53C50DA7D3D0}"/>
              </a:ext>
            </a:extLst>
          </p:cNvPr>
          <p:cNvCxnSpPr>
            <a:cxnSpLocks/>
          </p:cNvCxnSpPr>
          <p:nvPr/>
        </p:nvCxnSpPr>
        <p:spPr>
          <a:xfrm flipV="1">
            <a:off x="398804" y="5157210"/>
            <a:ext cx="624493" cy="7573"/>
          </a:xfrm>
          <a:prstGeom prst="line">
            <a:avLst/>
          </a:prstGeom>
          <a:noFill/>
          <a:ln w="38100" cap="flat" cmpd="sng" algn="ctr">
            <a:solidFill>
              <a:srgbClr val="2576B7">
                <a:lumMod val="75000"/>
              </a:srgbClr>
            </a:solidFill>
            <a:prstDash val="solid"/>
            <a:miter lim="800000"/>
          </a:ln>
          <a:effectLst/>
        </p:spPr>
      </p:cxnSp>
      <p:grpSp>
        <p:nvGrpSpPr>
          <p:cNvPr id="99" name="Group 98">
            <a:extLst>
              <a:ext uri="{FF2B5EF4-FFF2-40B4-BE49-F238E27FC236}">
                <a16:creationId xmlns:a16="http://schemas.microsoft.com/office/drawing/2014/main" id="{D4E1A08D-0FCD-F2ED-1C22-62514555C3CA}"/>
              </a:ext>
            </a:extLst>
          </p:cNvPr>
          <p:cNvGrpSpPr/>
          <p:nvPr/>
        </p:nvGrpSpPr>
        <p:grpSpPr>
          <a:xfrm>
            <a:off x="1059163" y="2889151"/>
            <a:ext cx="1960944" cy="1880524"/>
            <a:chOff x="4896249" y="2011917"/>
            <a:chExt cx="2205925" cy="1926597"/>
          </a:xfrm>
        </p:grpSpPr>
        <p:grpSp>
          <p:nvGrpSpPr>
            <p:cNvPr id="100" name="Group 99">
              <a:extLst>
                <a:ext uri="{FF2B5EF4-FFF2-40B4-BE49-F238E27FC236}">
                  <a16:creationId xmlns:a16="http://schemas.microsoft.com/office/drawing/2014/main" id="{7DAC566D-BD8F-7317-11E5-0D2683102C6D}"/>
                </a:ext>
              </a:extLst>
            </p:cNvPr>
            <p:cNvGrpSpPr/>
            <p:nvPr/>
          </p:nvGrpSpPr>
          <p:grpSpPr>
            <a:xfrm>
              <a:off x="4896249" y="2011917"/>
              <a:ext cx="2205925" cy="1926597"/>
              <a:chOff x="7334479" y="1793880"/>
              <a:chExt cx="2205925" cy="1926597"/>
            </a:xfrm>
          </p:grpSpPr>
          <p:grpSp>
            <p:nvGrpSpPr>
              <p:cNvPr id="106" name="Group 105">
                <a:extLst>
                  <a:ext uri="{FF2B5EF4-FFF2-40B4-BE49-F238E27FC236}">
                    <a16:creationId xmlns:a16="http://schemas.microsoft.com/office/drawing/2014/main" id="{CE6CA371-26BE-7776-6317-7C7F652C35E7}"/>
                  </a:ext>
                </a:extLst>
              </p:cNvPr>
              <p:cNvGrpSpPr/>
              <p:nvPr/>
            </p:nvGrpSpPr>
            <p:grpSpPr>
              <a:xfrm>
                <a:off x="7334479" y="2206821"/>
                <a:ext cx="2205838" cy="1513656"/>
                <a:chOff x="9031287" y="8812076"/>
                <a:chExt cx="6390890" cy="3620693"/>
              </a:xfrm>
            </p:grpSpPr>
            <p:sp>
              <p:nvSpPr>
                <p:cNvPr id="111" name="Freeform 1">
                  <a:extLst>
                    <a:ext uri="{FF2B5EF4-FFF2-40B4-BE49-F238E27FC236}">
                      <a16:creationId xmlns:a16="http://schemas.microsoft.com/office/drawing/2014/main" id="{1D62CB78-E758-86A4-F10D-22ED6BE5A200}"/>
                    </a:ext>
                  </a:extLst>
                </p:cNvPr>
                <p:cNvSpPr>
                  <a:spLocks noChangeArrowheads="1"/>
                </p:cNvSpPr>
                <p:nvPr/>
              </p:nvSpPr>
              <p:spPr bwMode="auto">
                <a:xfrm>
                  <a:off x="9072115" y="8812076"/>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289D4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12" name="Freeform 2">
                  <a:extLst>
                    <a:ext uri="{FF2B5EF4-FFF2-40B4-BE49-F238E27FC236}">
                      <a16:creationId xmlns:a16="http://schemas.microsoft.com/office/drawing/2014/main" id="{91054765-2A73-6BA7-A4B7-1C71E4D165B3}"/>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289D48">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13" name="Freeform 3">
                  <a:extLst>
                    <a:ext uri="{FF2B5EF4-FFF2-40B4-BE49-F238E27FC236}">
                      <a16:creationId xmlns:a16="http://schemas.microsoft.com/office/drawing/2014/main" id="{CCF48CE4-FCC7-1F30-7D50-5398349B0DF8}"/>
                    </a:ext>
                  </a:extLst>
                </p:cNvPr>
                <p:cNvSpPr>
                  <a:spLocks noChangeArrowheads="1"/>
                </p:cNvSpPr>
                <p:nvPr/>
              </p:nvSpPr>
              <p:spPr bwMode="auto">
                <a:xfrm>
                  <a:off x="9031287" y="1033248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289D48">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nvGrpSpPr>
              <p:cNvPr id="107" name="Group 106">
                <a:extLst>
                  <a:ext uri="{FF2B5EF4-FFF2-40B4-BE49-F238E27FC236}">
                    <a16:creationId xmlns:a16="http://schemas.microsoft.com/office/drawing/2014/main" id="{7B765B64-06E8-D3F2-49EE-0EFF75DD880D}"/>
                  </a:ext>
                </a:extLst>
              </p:cNvPr>
              <p:cNvGrpSpPr/>
              <p:nvPr/>
            </p:nvGrpSpPr>
            <p:grpSpPr>
              <a:xfrm>
                <a:off x="7348657" y="1793880"/>
                <a:ext cx="2191747" cy="1528265"/>
                <a:chOff x="9031287" y="8761351"/>
                <a:chExt cx="6350065" cy="3655638"/>
              </a:xfrm>
            </p:grpSpPr>
            <p:sp>
              <p:nvSpPr>
                <p:cNvPr id="108" name="Freeform 1">
                  <a:extLst>
                    <a:ext uri="{FF2B5EF4-FFF2-40B4-BE49-F238E27FC236}">
                      <a16:creationId xmlns:a16="http://schemas.microsoft.com/office/drawing/2014/main" id="{CEEE56F9-97EA-0EA8-26B3-347A38DDA1E5}"/>
                    </a:ext>
                  </a:extLst>
                </p:cNvPr>
                <p:cNvSpPr>
                  <a:spLocks noChangeArrowheads="1"/>
                </p:cNvSpPr>
                <p:nvPr/>
              </p:nvSpPr>
              <p:spPr bwMode="auto">
                <a:xfrm>
                  <a:off x="9031290" y="8761351"/>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289D4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09" name="Freeform 2">
                  <a:extLst>
                    <a:ext uri="{FF2B5EF4-FFF2-40B4-BE49-F238E27FC236}">
                      <a16:creationId xmlns:a16="http://schemas.microsoft.com/office/drawing/2014/main" id="{ED8AC0BB-D3D2-E582-5269-EF01F69EFDCB}"/>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289D48">
                    <a:lumMod val="60000"/>
                    <a:lumOff val="4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10" name="Freeform 3">
                  <a:extLst>
                    <a:ext uri="{FF2B5EF4-FFF2-40B4-BE49-F238E27FC236}">
                      <a16:creationId xmlns:a16="http://schemas.microsoft.com/office/drawing/2014/main" id="{315E7E14-E33C-04FC-CD51-40DFB91EFBE2}"/>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289D48">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grpSp>
          <p:nvGrpSpPr>
            <p:cNvPr id="101" name="Group 100">
              <a:extLst>
                <a:ext uri="{FF2B5EF4-FFF2-40B4-BE49-F238E27FC236}">
                  <a16:creationId xmlns:a16="http://schemas.microsoft.com/office/drawing/2014/main" id="{7724F229-7EB5-BB2A-6E2F-D70D4E77A4B5}"/>
                </a:ext>
              </a:extLst>
            </p:cNvPr>
            <p:cNvGrpSpPr/>
            <p:nvPr/>
          </p:nvGrpSpPr>
          <p:grpSpPr>
            <a:xfrm>
              <a:off x="5149313" y="2415192"/>
              <a:ext cx="1721537" cy="490652"/>
              <a:chOff x="5149313" y="2415192"/>
              <a:chExt cx="1721537" cy="490652"/>
            </a:xfrm>
          </p:grpSpPr>
          <p:sp>
            <p:nvSpPr>
              <p:cNvPr id="102" name="Rectangle 101">
                <a:extLst>
                  <a:ext uri="{FF2B5EF4-FFF2-40B4-BE49-F238E27FC236}">
                    <a16:creationId xmlns:a16="http://schemas.microsoft.com/office/drawing/2014/main" id="{E7EA6AFC-719F-6FE8-87B0-45468DCCD927}"/>
                  </a:ext>
                </a:extLst>
              </p:cNvPr>
              <p:cNvSpPr/>
              <p:nvPr/>
            </p:nvSpPr>
            <p:spPr>
              <a:xfrm rot="19691976" flipV="1">
                <a:off x="5149313" y="2415192"/>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03" name="Rectangle 102">
                <a:extLst>
                  <a:ext uri="{FF2B5EF4-FFF2-40B4-BE49-F238E27FC236}">
                    <a16:creationId xmlns:a16="http://schemas.microsoft.com/office/drawing/2014/main" id="{0D662943-E562-BFF8-AC57-2F7269C35A07}"/>
                  </a:ext>
                </a:extLst>
              </p:cNvPr>
              <p:cNvSpPr/>
              <p:nvPr/>
            </p:nvSpPr>
            <p:spPr>
              <a:xfrm rot="19691976" flipV="1">
                <a:off x="5399413" y="2587418"/>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04" name="Rectangle 103">
                <a:extLst>
                  <a:ext uri="{FF2B5EF4-FFF2-40B4-BE49-F238E27FC236}">
                    <a16:creationId xmlns:a16="http://schemas.microsoft.com/office/drawing/2014/main" id="{FB9BF046-068D-4BEE-DB6C-83D02C6115D4}"/>
                  </a:ext>
                </a:extLst>
              </p:cNvPr>
              <p:cNvSpPr/>
              <p:nvPr/>
            </p:nvSpPr>
            <p:spPr>
              <a:xfrm rot="19691976" flipV="1">
                <a:off x="5625586" y="2721599"/>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05" name="Rectangle 104">
                <a:extLst>
                  <a:ext uri="{FF2B5EF4-FFF2-40B4-BE49-F238E27FC236}">
                    <a16:creationId xmlns:a16="http://schemas.microsoft.com/office/drawing/2014/main" id="{039A78B6-41C5-C2B3-CB29-20D4E2D397A8}"/>
                  </a:ext>
                </a:extLst>
              </p:cNvPr>
              <p:cNvSpPr/>
              <p:nvPr/>
            </p:nvSpPr>
            <p:spPr>
              <a:xfrm rot="19691976" flipV="1">
                <a:off x="5825167" y="286012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grpSp>
      </p:grpSp>
      <p:sp>
        <p:nvSpPr>
          <p:cNvPr id="114" name="TextBox 113">
            <a:extLst>
              <a:ext uri="{FF2B5EF4-FFF2-40B4-BE49-F238E27FC236}">
                <a16:creationId xmlns:a16="http://schemas.microsoft.com/office/drawing/2014/main" id="{887820AB-7515-BBC0-0EF0-552ED4DA599D}"/>
              </a:ext>
            </a:extLst>
          </p:cNvPr>
          <p:cNvSpPr txBox="1"/>
          <p:nvPr/>
        </p:nvSpPr>
        <p:spPr>
          <a:xfrm>
            <a:off x="160855" y="3773474"/>
            <a:ext cx="865830" cy="338510"/>
          </a:xfrm>
          <a:prstGeom prst="rect">
            <a:avLst/>
          </a:prstGeom>
          <a:noFill/>
        </p:spPr>
        <p:txBody>
          <a:bodyPr wrap="none" rtlCol="0" anchor="b" anchorCtr="0">
            <a:spAutoFit/>
          </a:bodyPr>
          <a:lstStyle/>
          <a:p>
            <a:pPr defTabSz="554437"/>
            <a:r>
              <a:rPr lang="en-US" sz="1600" b="1" dirty="0">
                <a:solidFill>
                  <a:srgbClr val="289D48"/>
                </a:solidFill>
                <a:latin typeface="Roboto Condensed Light" panose="020B0604020202020204" charset="0"/>
                <a:ea typeface="League Spartan" charset="0"/>
                <a:cs typeface="Poppins" pitchFamily="2" charset="77"/>
              </a:rPr>
              <a:t>Qualified</a:t>
            </a:r>
          </a:p>
        </p:txBody>
      </p:sp>
      <p:cxnSp>
        <p:nvCxnSpPr>
          <p:cNvPr id="163" name="Straight Connector 162">
            <a:extLst>
              <a:ext uri="{FF2B5EF4-FFF2-40B4-BE49-F238E27FC236}">
                <a16:creationId xmlns:a16="http://schemas.microsoft.com/office/drawing/2014/main" id="{15FE7A35-95FE-531A-56F3-D8C854394417}"/>
              </a:ext>
            </a:extLst>
          </p:cNvPr>
          <p:cNvCxnSpPr>
            <a:cxnSpLocks/>
          </p:cNvCxnSpPr>
          <p:nvPr/>
        </p:nvCxnSpPr>
        <p:spPr>
          <a:xfrm flipV="1">
            <a:off x="285932" y="4124161"/>
            <a:ext cx="785759" cy="1656"/>
          </a:xfrm>
          <a:prstGeom prst="line">
            <a:avLst/>
          </a:prstGeom>
          <a:noFill/>
          <a:ln w="38100" cap="flat" cmpd="sng" algn="ctr">
            <a:solidFill>
              <a:srgbClr val="289D48">
                <a:lumMod val="75000"/>
              </a:srgbClr>
            </a:solidFill>
            <a:prstDash val="solid"/>
            <a:miter lim="800000"/>
          </a:ln>
          <a:effectLst/>
        </p:spPr>
      </p:cxnSp>
      <p:grpSp>
        <p:nvGrpSpPr>
          <p:cNvPr id="164" name="Group 163">
            <a:extLst>
              <a:ext uri="{FF2B5EF4-FFF2-40B4-BE49-F238E27FC236}">
                <a16:creationId xmlns:a16="http://schemas.microsoft.com/office/drawing/2014/main" id="{B604F369-8B75-1EAC-4435-2142C6E51641}"/>
              </a:ext>
            </a:extLst>
          </p:cNvPr>
          <p:cNvGrpSpPr/>
          <p:nvPr/>
        </p:nvGrpSpPr>
        <p:grpSpPr>
          <a:xfrm>
            <a:off x="1072457" y="1925637"/>
            <a:ext cx="1952902" cy="1854013"/>
            <a:chOff x="9167341" y="3945732"/>
            <a:chExt cx="2196878" cy="1899435"/>
          </a:xfrm>
        </p:grpSpPr>
        <p:grpSp>
          <p:nvGrpSpPr>
            <p:cNvPr id="165" name="Group 164">
              <a:extLst>
                <a:ext uri="{FF2B5EF4-FFF2-40B4-BE49-F238E27FC236}">
                  <a16:creationId xmlns:a16="http://schemas.microsoft.com/office/drawing/2014/main" id="{F5F786B7-7BB8-F07D-C1C4-0F2E0AEA11F3}"/>
                </a:ext>
              </a:extLst>
            </p:cNvPr>
            <p:cNvGrpSpPr/>
            <p:nvPr/>
          </p:nvGrpSpPr>
          <p:grpSpPr>
            <a:xfrm>
              <a:off x="9167341" y="3945732"/>
              <a:ext cx="2196878" cy="1899435"/>
              <a:chOff x="4094667" y="3883635"/>
              <a:chExt cx="2196878" cy="1899435"/>
            </a:xfrm>
          </p:grpSpPr>
          <p:grpSp>
            <p:nvGrpSpPr>
              <p:cNvPr id="170" name="Group 169">
                <a:extLst>
                  <a:ext uri="{FF2B5EF4-FFF2-40B4-BE49-F238E27FC236}">
                    <a16:creationId xmlns:a16="http://schemas.microsoft.com/office/drawing/2014/main" id="{49DE60BA-A4D2-44B8-AA74-99627584AEB8}"/>
                  </a:ext>
                </a:extLst>
              </p:cNvPr>
              <p:cNvGrpSpPr/>
              <p:nvPr/>
            </p:nvGrpSpPr>
            <p:grpSpPr>
              <a:xfrm>
                <a:off x="4094667" y="4254804"/>
                <a:ext cx="2191747" cy="1528266"/>
                <a:chOff x="9013793" y="7690035"/>
                <a:chExt cx="6350065" cy="3655638"/>
              </a:xfrm>
            </p:grpSpPr>
            <p:sp>
              <p:nvSpPr>
                <p:cNvPr id="206" name="Freeform 1">
                  <a:extLst>
                    <a:ext uri="{FF2B5EF4-FFF2-40B4-BE49-F238E27FC236}">
                      <a16:creationId xmlns:a16="http://schemas.microsoft.com/office/drawing/2014/main" id="{DEE93FB3-A103-7C89-D16E-3C0004A7A7AC}"/>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FFFFFF">
                    <a:lumMod val="5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207" name="Freeform 2">
                  <a:extLst>
                    <a:ext uri="{FF2B5EF4-FFF2-40B4-BE49-F238E27FC236}">
                      <a16:creationId xmlns:a16="http://schemas.microsoft.com/office/drawing/2014/main" id="{1FF09966-D765-A7D3-C0AE-8EF124CD1E95}"/>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213" name="Freeform 3">
                  <a:extLst>
                    <a:ext uri="{FF2B5EF4-FFF2-40B4-BE49-F238E27FC236}">
                      <a16:creationId xmlns:a16="http://schemas.microsoft.com/office/drawing/2014/main" id="{D5B41C8A-DEFC-27D7-940F-0985366F57FA}"/>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nvGrpSpPr>
              <p:cNvPr id="171" name="Group 170">
                <a:extLst>
                  <a:ext uri="{FF2B5EF4-FFF2-40B4-BE49-F238E27FC236}">
                    <a16:creationId xmlns:a16="http://schemas.microsoft.com/office/drawing/2014/main" id="{A5AB6A26-79AE-F5CE-9CA8-D297F7692A8D}"/>
                  </a:ext>
                </a:extLst>
              </p:cNvPr>
              <p:cNvGrpSpPr/>
              <p:nvPr/>
            </p:nvGrpSpPr>
            <p:grpSpPr>
              <a:xfrm>
                <a:off x="4099687" y="3883635"/>
                <a:ext cx="2191858" cy="1555569"/>
                <a:chOff x="9013793" y="7690035"/>
                <a:chExt cx="6350387" cy="3720947"/>
              </a:xfrm>
            </p:grpSpPr>
            <p:sp>
              <p:nvSpPr>
                <p:cNvPr id="172" name="Freeform 1">
                  <a:extLst>
                    <a:ext uri="{FF2B5EF4-FFF2-40B4-BE49-F238E27FC236}">
                      <a16:creationId xmlns:a16="http://schemas.microsoft.com/office/drawing/2014/main" id="{C6763697-C2BC-E947-D941-EB1EA2252AC1}"/>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rgbClr val="FFFFFF">
                    <a:lumMod val="5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73" name="Freeform 2">
                  <a:extLst>
                    <a:ext uri="{FF2B5EF4-FFF2-40B4-BE49-F238E27FC236}">
                      <a16:creationId xmlns:a16="http://schemas.microsoft.com/office/drawing/2014/main" id="{0B5A67FC-1D1D-B889-1260-54C0C78B0B03}"/>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83" name="Freeform 3">
                  <a:extLst>
                    <a:ext uri="{FF2B5EF4-FFF2-40B4-BE49-F238E27FC236}">
                      <a16:creationId xmlns:a16="http://schemas.microsoft.com/office/drawing/2014/main" id="{4F00888F-42D6-4EC7-4FE4-3319DE1F995B}"/>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84" name="Freeform 2">
                  <a:extLst>
                    <a:ext uri="{FF2B5EF4-FFF2-40B4-BE49-F238E27FC236}">
                      <a16:creationId xmlns:a16="http://schemas.microsoft.com/office/drawing/2014/main" id="{276C691B-766D-BB41-1B34-BF0D5D68D9E7}"/>
                    </a:ext>
                  </a:extLst>
                </p:cNvPr>
                <p:cNvSpPr>
                  <a:spLocks noChangeArrowheads="1"/>
                </p:cNvSpPr>
                <p:nvPr/>
              </p:nvSpPr>
              <p:spPr bwMode="auto">
                <a:xfrm>
                  <a:off x="12189146" y="9310694"/>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rgbClr val="FFFFFF">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sp>
              <p:nvSpPr>
                <p:cNvPr id="195" name="Freeform 3">
                  <a:extLst>
                    <a:ext uri="{FF2B5EF4-FFF2-40B4-BE49-F238E27FC236}">
                      <a16:creationId xmlns:a16="http://schemas.microsoft.com/office/drawing/2014/main" id="{641C2FB6-B93A-813B-71D1-3FCF85695E4E}"/>
                    </a:ext>
                  </a:extLst>
                </p:cNvPr>
                <p:cNvSpPr>
                  <a:spLocks noChangeArrowheads="1"/>
                </p:cNvSpPr>
                <p:nvPr/>
              </p:nvSpPr>
              <p:spPr bwMode="auto">
                <a:xfrm>
                  <a:off x="9014115" y="9310694"/>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rgbClr val="FFFFFF">
                    <a:lumMod val="6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554437"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Roboto Condensed Light" panose="02000000000000000000" pitchFamily="2" charset="0"/>
                  </a:endParaRPr>
                </a:p>
              </p:txBody>
            </p:sp>
          </p:grpSp>
        </p:grpSp>
        <p:sp>
          <p:nvSpPr>
            <p:cNvPr id="166" name="Rectangle 165">
              <a:extLst>
                <a:ext uri="{FF2B5EF4-FFF2-40B4-BE49-F238E27FC236}">
                  <a16:creationId xmlns:a16="http://schemas.microsoft.com/office/drawing/2014/main" id="{3A61D165-DE54-F5D3-422F-A289AD5D7175}"/>
                </a:ext>
              </a:extLst>
            </p:cNvPr>
            <p:cNvSpPr/>
            <p:nvPr/>
          </p:nvSpPr>
          <p:spPr>
            <a:xfrm rot="19691976" flipV="1">
              <a:off x="9468009" y="4382566"/>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67" name="Rectangle 166">
              <a:extLst>
                <a:ext uri="{FF2B5EF4-FFF2-40B4-BE49-F238E27FC236}">
                  <a16:creationId xmlns:a16="http://schemas.microsoft.com/office/drawing/2014/main" id="{514A3CBD-6DA2-21CE-3487-AB6C3A808EB6}"/>
                </a:ext>
              </a:extLst>
            </p:cNvPr>
            <p:cNvSpPr/>
            <p:nvPr/>
          </p:nvSpPr>
          <p:spPr>
            <a:xfrm rot="19691976" flipV="1">
              <a:off x="9681642" y="45165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68" name="Rectangle 167">
              <a:extLst>
                <a:ext uri="{FF2B5EF4-FFF2-40B4-BE49-F238E27FC236}">
                  <a16:creationId xmlns:a16="http://schemas.microsoft.com/office/drawing/2014/main" id="{3C3DC7D7-5706-FE67-34E6-1543627F468C}"/>
                </a:ext>
              </a:extLst>
            </p:cNvPr>
            <p:cNvSpPr/>
            <p:nvPr/>
          </p:nvSpPr>
          <p:spPr>
            <a:xfrm rot="19691976" flipV="1">
              <a:off x="9876023" y="464852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169" name="Rectangle 168">
              <a:extLst>
                <a:ext uri="{FF2B5EF4-FFF2-40B4-BE49-F238E27FC236}">
                  <a16:creationId xmlns:a16="http://schemas.microsoft.com/office/drawing/2014/main" id="{0D73373C-B121-BC72-39F8-BEE129EAEBFD}"/>
                </a:ext>
              </a:extLst>
            </p:cNvPr>
            <p:cNvSpPr/>
            <p:nvPr/>
          </p:nvSpPr>
          <p:spPr>
            <a:xfrm rot="19691976" flipV="1">
              <a:off x="10072989" y="479278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rgbClr val="494949">
                <a:alpha val="23000"/>
              </a:srgbClr>
            </a:solidFill>
            <a:ln w="12700" cap="flat" cmpd="sng" algn="ctr">
              <a:solidFill>
                <a:srgbClr val="494949">
                  <a:alpha val="23000"/>
                </a:srgb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rtlCol="0" anchor="ctr"/>
            <a:lstStyle/>
            <a:p>
              <a:pPr marL="0" marR="0" lvl="0" indent="0" algn="ctr" defTabSz="5544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grpSp>
      <p:cxnSp>
        <p:nvCxnSpPr>
          <p:cNvPr id="214" name="Straight Connector 213">
            <a:extLst>
              <a:ext uri="{FF2B5EF4-FFF2-40B4-BE49-F238E27FC236}">
                <a16:creationId xmlns:a16="http://schemas.microsoft.com/office/drawing/2014/main" id="{89289E79-B45C-F33C-7F35-8029764D0086}"/>
              </a:ext>
            </a:extLst>
          </p:cNvPr>
          <p:cNvCxnSpPr>
            <a:cxnSpLocks/>
          </p:cNvCxnSpPr>
          <p:nvPr/>
        </p:nvCxnSpPr>
        <p:spPr>
          <a:xfrm flipV="1">
            <a:off x="447415" y="3145099"/>
            <a:ext cx="637920" cy="200"/>
          </a:xfrm>
          <a:prstGeom prst="line">
            <a:avLst/>
          </a:prstGeom>
          <a:noFill/>
          <a:ln w="38100" cap="flat" cmpd="sng" algn="ctr">
            <a:solidFill>
              <a:srgbClr val="FFFFFF">
                <a:lumMod val="75000"/>
              </a:srgbClr>
            </a:solidFill>
            <a:prstDash val="solid"/>
            <a:miter lim="800000"/>
          </a:ln>
          <a:effectLst/>
        </p:spPr>
      </p:cxnSp>
      <p:sp>
        <p:nvSpPr>
          <p:cNvPr id="220" name="TextBox 219">
            <a:extLst>
              <a:ext uri="{FF2B5EF4-FFF2-40B4-BE49-F238E27FC236}">
                <a16:creationId xmlns:a16="http://schemas.microsoft.com/office/drawing/2014/main" id="{0F814354-7667-1716-4346-A4B90A72E04E}"/>
              </a:ext>
            </a:extLst>
          </p:cNvPr>
          <p:cNvSpPr txBox="1"/>
          <p:nvPr/>
        </p:nvSpPr>
        <p:spPr>
          <a:xfrm>
            <a:off x="439099" y="2835672"/>
            <a:ext cx="601369" cy="338510"/>
          </a:xfrm>
          <a:prstGeom prst="rect">
            <a:avLst/>
          </a:prstGeom>
          <a:noFill/>
        </p:spPr>
        <p:txBody>
          <a:bodyPr wrap="none" rtlCol="0" anchor="b" anchorCtr="0">
            <a:spAutoFit/>
          </a:bodyPr>
          <a:lstStyle/>
          <a:p>
            <a:pPr defTabSz="554437"/>
            <a:r>
              <a:rPr lang="en-US" sz="1600" b="1" dirty="0">
                <a:solidFill>
                  <a:srgbClr val="FFFFFF">
                    <a:lumMod val="65000"/>
                  </a:srgbClr>
                </a:solidFill>
                <a:latin typeface="Roboto Condensed Light" panose="020B0604020202020204" charset="0"/>
                <a:ea typeface="League Spartan" charset="0"/>
                <a:cs typeface="Poppins" pitchFamily="2" charset="77"/>
              </a:rPr>
              <a:t>Ideas</a:t>
            </a:r>
          </a:p>
        </p:txBody>
      </p:sp>
    </p:spTree>
    <p:extLst>
      <p:ext uri="{BB962C8B-B14F-4D97-AF65-F5344CB8AC3E}">
        <p14:creationId xmlns:p14="http://schemas.microsoft.com/office/powerpoint/2010/main" val="1844883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519" y="243153"/>
            <a:ext cx="11352620" cy="344322"/>
          </a:xfrm>
        </p:spPr>
        <p:txBody>
          <a:bodyPr/>
          <a:lstStyle/>
          <a:p>
            <a:r>
              <a:rPr lang="en-US" sz="2800" dirty="0">
                <a:solidFill>
                  <a:srgbClr val="4A4A4A"/>
                </a:solidFill>
              </a:rPr>
              <a:t>Use quality filters to ensure focus on the most important PBIs </a:t>
            </a:r>
            <a:endParaRPr lang="en-CA" sz="2800" dirty="0">
              <a:solidFill>
                <a:srgbClr val="4A4A4A"/>
              </a:solidFill>
            </a:endParaRPr>
          </a:p>
        </p:txBody>
      </p:sp>
      <p:sp>
        <p:nvSpPr>
          <p:cNvPr id="47" name="Rectangle 97"/>
          <p:cNvSpPr/>
          <p:nvPr/>
        </p:nvSpPr>
        <p:spPr>
          <a:xfrm>
            <a:off x="519292" y="6271748"/>
            <a:ext cx="9824923" cy="465421"/>
          </a:xfrm>
          <a:prstGeom prst="rect">
            <a:avLst/>
          </a:prstGeom>
          <a:solidFill>
            <a:schemeClr val="bg1">
              <a:lumMod val="95000"/>
            </a:schemeClr>
          </a:solidFill>
          <a:ln w="12700">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Info-Tech Best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A quality filter ensures quality is met and the appropriate teams are armed with the appropriate information to work more efficiently and improve throughput. </a:t>
            </a:r>
            <a:endParaRPr kumimoji="0" lang="en-CA" sz="12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86" name="Text Placeholder 2">
            <a:extLst>
              <a:ext uri="{FF2B5EF4-FFF2-40B4-BE49-F238E27FC236}">
                <a16:creationId xmlns:a16="http://schemas.microsoft.com/office/drawing/2014/main" id="{781397B7-B4E1-43B9-8E8B-F7652E398589}"/>
              </a:ext>
            </a:extLst>
          </p:cNvPr>
          <p:cNvSpPr txBox="1">
            <a:spLocks/>
          </p:cNvSpPr>
          <p:nvPr/>
        </p:nvSpPr>
        <p:spPr>
          <a:xfrm>
            <a:off x="305758" y="619007"/>
            <a:ext cx="11494587" cy="456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576B7"/>
                </a:solidFill>
                <a:effectLst/>
                <a:uLnTx/>
                <a:uFillTx/>
                <a:latin typeface="Montserrat Medium" panose="00000600000000000000" pitchFamily="2" charset="0"/>
                <a:ea typeface="+mn-ea"/>
                <a:cs typeface="+mn-cs"/>
              </a:rPr>
              <a:t>Expand the concepts of </a:t>
            </a:r>
            <a:r>
              <a:rPr kumimoji="0" lang="en-US" sz="1400" b="1" i="0" u="none" strike="noStrike" kern="1200" cap="none" spc="0" normalizeH="0" baseline="0" noProof="0" dirty="0">
                <a:ln>
                  <a:noFill/>
                </a:ln>
                <a:solidFill>
                  <a:srgbClr val="2576B7"/>
                </a:solidFill>
                <a:effectLst/>
                <a:uLnTx/>
                <a:uFillTx/>
                <a:latin typeface="Montserrat Medium" panose="00000600000000000000" pitchFamily="2" charset="0"/>
                <a:ea typeface="+mn-ea"/>
                <a:cs typeface="+mn-cs"/>
              </a:rPr>
              <a:t>ready</a:t>
            </a:r>
            <a:r>
              <a:rPr kumimoji="0" lang="en-US" sz="1400" b="0" i="0" u="none" strike="noStrike" kern="1200" cap="none" spc="0" normalizeH="0" baseline="0" noProof="0" dirty="0">
                <a:ln>
                  <a:noFill/>
                </a:ln>
                <a:solidFill>
                  <a:srgbClr val="2576B7"/>
                </a:solidFill>
                <a:effectLst/>
                <a:uLnTx/>
                <a:uFillTx/>
                <a:latin typeface="Montserrat Medium" panose="00000600000000000000" pitchFamily="2" charset="0"/>
                <a:ea typeface="+mn-ea"/>
                <a:cs typeface="+mn-cs"/>
              </a:rPr>
              <a:t> and </a:t>
            </a:r>
            <a:r>
              <a:rPr kumimoji="0" lang="en-US" sz="1400" b="1" i="0" u="none" strike="noStrike" kern="1200" cap="none" spc="0" normalizeH="0" baseline="0" noProof="0" dirty="0">
                <a:ln>
                  <a:noFill/>
                </a:ln>
                <a:solidFill>
                  <a:srgbClr val="2576B7"/>
                </a:solidFill>
                <a:effectLst/>
                <a:uLnTx/>
                <a:uFillTx/>
                <a:latin typeface="Montserrat Medium" panose="00000600000000000000" pitchFamily="2" charset="0"/>
                <a:ea typeface="+mn-ea"/>
                <a:cs typeface="+mn-cs"/>
              </a:rPr>
              <a:t>done</a:t>
            </a:r>
            <a:r>
              <a:rPr kumimoji="0" lang="en-US" sz="1400" b="0" i="0" u="none" strike="noStrike" kern="1200" cap="none" spc="0" normalizeH="0" baseline="0" noProof="0" dirty="0">
                <a:ln>
                  <a:noFill/>
                </a:ln>
                <a:solidFill>
                  <a:srgbClr val="2576B7"/>
                </a:solidFill>
                <a:effectLst/>
                <a:uLnTx/>
                <a:uFillTx/>
                <a:latin typeface="Montserrat Medium" panose="00000600000000000000" pitchFamily="2" charset="0"/>
                <a:ea typeface="+mn-ea"/>
                <a:cs typeface="+mn-cs"/>
              </a:rPr>
              <a:t> to include the other stages of a PBI’s journey through product planning. </a:t>
            </a:r>
          </a:p>
        </p:txBody>
      </p:sp>
      <p:grpSp>
        <p:nvGrpSpPr>
          <p:cNvPr id="8" name="Group 7">
            <a:extLst>
              <a:ext uri="{FF2B5EF4-FFF2-40B4-BE49-F238E27FC236}">
                <a16:creationId xmlns:a16="http://schemas.microsoft.com/office/drawing/2014/main" id="{B44561E7-5D00-4D0B-ADA1-F4CE9D6ED7F6}"/>
              </a:ext>
            </a:extLst>
          </p:cNvPr>
          <p:cNvGrpSpPr/>
          <p:nvPr/>
        </p:nvGrpSpPr>
        <p:grpSpPr>
          <a:xfrm>
            <a:off x="-239729" y="1029019"/>
            <a:ext cx="11116836" cy="5141848"/>
            <a:chOff x="133997" y="1016639"/>
            <a:chExt cx="11116836" cy="5141848"/>
          </a:xfrm>
        </p:grpSpPr>
        <p:sp>
          <p:nvSpPr>
            <p:cNvPr id="18" name="Arrow: Right 17">
              <a:extLst>
                <a:ext uri="{FF2B5EF4-FFF2-40B4-BE49-F238E27FC236}">
                  <a16:creationId xmlns:a16="http://schemas.microsoft.com/office/drawing/2014/main" id="{A260DDE4-14C6-4B43-9F30-853F12835606}"/>
                </a:ext>
              </a:extLst>
            </p:cNvPr>
            <p:cNvSpPr/>
            <p:nvPr/>
          </p:nvSpPr>
          <p:spPr>
            <a:xfrm>
              <a:off x="1130452" y="1473026"/>
              <a:ext cx="10120381" cy="1120284"/>
            </a:xfrm>
            <a:prstGeom prst="rightArrow">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60" name="Rectangle 59">
              <a:extLst>
                <a:ext uri="{FF2B5EF4-FFF2-40B4-BE49-F238E27FC236}">
                  <a16:creationId xmlns:a16="http://schemas.microsoft.com/office/drawing/2014/main" id="{D87EEC96-2A2E-45A2-993F-0BA2E368B27D}"/>
                </a:ext>
              </a:extLst>
            </p:cNvPr>
            <p:cNvSpPr/>
            <p:nvPr/>
          </p:nvSpPr>
          <p:spPr>
            <a:xfrm>
              <a:off x="2001611" y="2394219"/>
              <a:ext cx="8888476" cy="3764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61" name="Rectangle 60">
              <a:extLst>
                <a:ext uri="{FF2B5EF4-FFF2-40B4-BE49-F238E27FC236}">
                  <a16:creationId xmlns:a16="http://schemas.microsoft.com/office/drawing/2014/main" id="{F11A31B2-0074-4AA9-99CD-B56A58A27303}"/>
                </a:ext>
              </a:extLst>
            </p:cNvPr>
            <p:cNvSpPr/>
            <p:nvPr/>
          </p:nvSpPr>
          <p:spPr>
            <a:xfrm>
              <a:off x="1865556" y="2199304"/>
              <a:ext cx="8771034" cy="3764268"/>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Enter the backlog</a:t>
              </a:r>
              <a:endParaRPr kumimoji="0" lang="en-US" sz="1100" b="0" i="0" u="none" strike="noStrike" kern="1200" cap="none" spc="0" normalizeH="0" baseline="0" noProof="0" dirty="0">
                <a:ln>
                  <a:noFill/>
                </a:ln>
                <a:solidFill>
                  <a:srgbClr val="FFFFFF"/>
                </a:solidFill>
                <a:effectLst/>
                <a:uLnTx/>
                <a:uFillTx/>
                <a:latin typeface="Roboto Condensed Light" panose="020B0604020202020204" charset="0"/>
                <a:ea typeface="Roboto Condensed Light" panose="020B0604020202020204" charset="0"/>
                <a:cs typeface="+mn-cs"/>
              </a:endParaRPr>
            </a:p>
          </p:txBody>
        </p:sp>
        <p:grpSp>
          <p:nvGrpSpPr>
            <p:cNvPr id="62" name="Group 61">
              <a:extLst>
                <a:ext uri="{FF2B5EF4-FFF2-40B4-BE49-F238E27FC236}">
                  <a16:creationId xmlns:a16="http://schemas.microsoft.com/office/drawing/2014/main" id="{0CB7DF97-0829-4BA3-B67A-F430231E9590}"/>
                </a:ext>
              </a:extLst>
            </p:cNvPr>
            <p:cNvGrpSpPr/>
            <p:nvPr/>
          </p:nvGrpSpPr>
          <p:grpSpPr>
            <a:xfrm>
              <a:off x="1865556" y="1016639"/>
              <a:ext cx="1961486" cy="1827552"/>
              <a:chOff x="1520825" y="3039941"/>
              <a:chExt cx="3922972" cy="3655103"/>
            </a:xfrm>
          </p:grpSpPr>
          <p:sp>
            <p:nvSpPr>
              <p:cNvPr id="63" name="Freeform 1">
                <a:extLst>
                  <a:ext uri="{FF2B5EF4-FFF2-40B4-BE49-F238E27FC236}">
                    <a16:creationId xmlns:a16="http://schemas.microsoft.com/office/drawing/2014/main" id="{FF9E5712-3D3D-4965-A77D-C2DE45E4C87C}"/>
                  </a:ext>
                </a:extLst>
              </p:cNvPr>
              <p:cNvSpPr>
                <a:spLocks noChangeArrowheads="1"/>
              </p:cNvSpPr>
              <p:nvPr/>
            </p:nvSpPr>
            <p:spPr bwMode="auto">
              <a:xfrm>
                <a:off x="2131449"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64" name="Freeform 2">
                <a:extLst>
                  <a:ext uri="{FF2B5EF4-FFF2-40B4-BE49-F238E27FC236}">
                    <a16:creationId xmlns:a16="http://schemas.microsoft.com/office/drawing/2014/main" id="{FD940F9E-2BE6-4A14-85F5-B667318F4C9D}"/>
                  </a:ext>
                </a:extLst>
              </p:cNvPr>
              <p:cNvSpPr>
                <a:spLocks noChangeArrowheads="1"/>
              </p:cNvSpPr>
              <p:nvPr/>
            </p:nvSpPr>
            <p:spPr bwMode="auto">
              <a:xfrm>
                <a:off x="1520825" y="4284232"/>
                <a:ext cx="3922972" cy="2410812"/>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65" name="Freeform 3">
                <a:extLst>
                  <a:ext uri="{FF2B5EF4-FFF2-40B4-BE49-F238E27FC236}">
                    <a16:creationId xmlns:a16="http://schemas.microsoft.com/office/drawing/2014/main" id="{F66920A9-701C-4CA2-863F-E768157F473B}"/>
                  </a:ext>
                </a:extLst>
              </p:cNvPr>
              <p:cNvSpPr>
                <a:spLocks noChangeArrowheads="1"/>
              </p:cNvSpPr>
              <p:nvPr/>
            </p:nvSpPr>
            <p:spPr bwMode="auto">
              <a:xfrm>
                <a:off x="2405077"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66" name="TextBox 65">
              <a:extLst>
                <a:ext uri="{FF2B5EF4-FFF2-40B4-BE49-F238E27FC236}">
                  <a16:creationId xmlns:a16="http://schemas.microsoft.com/office/drawing/2014/main" id="{2B7D3F44-B9B3-43E2-9843-C7494B84FD4B}"/>
                </a:ext>
              </a:extLst>
            </p:cNvPr>
            <p:cNvSpPr txBox="1"/>
            <p:nvPr/>
          </p:nvSpPr>
          <p:spPr>
            <a:xfrm>
              <a:off x="2399602" y="2373169"/>
              <a:ext cx="861133"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Intake	</a:t>
              </a:r>
            </a:p>
          </p:txBody>
        </p:sp>
        <p:sp>
          <p:nvSpPr>
            <p:cNvPr id="67" name="TextBox 66">
              <a:extLst>
                <a:ext uri="{FF2B5EF4-FFF2-40B4-BE49-F238E27FC236}">
                  <a16:creationId xmlns:a16="http://schemas.microsoft.com/office/drawing/2014/main" id="{5BA96A5B-5E2F-4F1A-B768-B490F25DB8EC}"/>
                </a:ext>
              </a:extLst>
            </p:cNvPr>
            <p:cNvSpPr txBox="1"/>
            <p:nvPr/>
          </p:nvSpPr>
          <p:spPr>
            <a:xfrm>
              <a:off x="2099840" y="3031992"/>
              <a:ext cx="1460656"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Backlogged	</a:t>
              </a:r>
            </a:p>
          </p:txBody>
        </p:sp>
        <p:sp>
          <p:nvSpPr>
            <p:cNvPr id="68" name="Subtitle 2">
              <a:extLst>
                <a:ext uri="{FF2B5EF4-FFF2-40B4-BE49-F238E27FC236}">
                  <a16:creationId xmlns:a16="http://schemas.microsoft.com/office/drawing/2014/main" id="{FAE2BB3C-0522-4257-BE8D-5B8450C5B1F6}"/>
                </a:ext>
              </a:extLst>
            </p:cNvPr>
            <p:cNvSpPr txBox="1">
              <a:spLocks/>
            </p:cNvSpPr>
            <p:nvPr/>
          </p:nvSpPr>
          <p:spPr>
            <a:xfrm>
              <a:off x="1944974" y="3789248"/>
              <a:ext cx="1961486" cy="4154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Considered valuable, useable, and feasible</a:t>
              </a:r>
            </a:p>
          </p:txBody>
        </p:sp>
        <p:sp>
          <p:nvSpPr>
            <p:cNvPr id="73" name="TextBox 72">
              <a:extLst>
                <a:ext uri="{FF2B5EF4-FFF2-40B4-BE49-F238E27FC236}">
                  <a16:creationId xmlns:a16="http://schemas.microsoft.com/office/drawing/2014/main" id="{12A0DB0A-D22F-4D2B-84A3-E5864CC68AE5}"/>
                </a:ext>
              </a:extLst>
            </p:cNvPr>
            <p:cNvSpPr txBox="1"/>
            <p:nvPr/>
          </p:nvSpPr>
          <p:spPr>
            <a:xfrm>
              <a:off x="4501387" y="3031992"/>
              <a:ext cx="1144865"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Qualified</a:t>
              </a:r>
            </a:p>
          </p:txBody>
        </p:sp>
        <p:sp>
          <p:nvSpPr>
            <p:cNvPr id="74" name="Subtitle 2">
              <a:extLst>
                <a:ext uri="{FF2B5EF4-FFF2-40B4-BE49-F238E27FC236}">
                  <a16:creationId xmlns:a16="http://schemas.microsoft.com/office/drawing/2014/main" id="{AD749BCC-1CC7-474D-A5B8-B3E5BB757543}"/>
                </a:ext>
              </a:extLst>
            </p:cNvPr>
            <p:cNvSpPr txBox="1">
              <a:spLocks/>
            </p:cNvSpPr>
            <p:nvPr/>
          </p:nvSpPr>
          <p:spPr>
            <a:xfrm>
              <a:off x="4093072" y="3435861"/>
              <a:ext cx="2264333" cy="152349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Understood by the product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Aligns to the product vision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Has defined benefits, acceptance criteria, and KPIs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Has undergone timeline, complexity, and effort estimations</a:t>
              </a:r>
            </a:p>
            <a:p>
              <a:pPr marL="0" marR="0" lvl="0" indent="0" algn="ctr" defTabSz="1087636" rtl="0" eaLnBrk="1" fontAlgn="auto" latinLnBrk="0" hangingPunct="1">
                <a:lnSpc>
                  <a:spcPct val="100000"/>
                </a:lnSpc>
                <a:spcBef>
                  <a:spcPts val="0"/>
                </a:spcBef>
                <a:spcAft>
                  <a:spcPts val="900"/>
                </a:spcAft>
                <a:buClrTx/>
                <a:buSzTx/>
                <a:buFont typeface="Arial"/>
                <a:buNone/>
                <a:tabLst/>
                <a:defRPr/>
              </a:pPr>
              <a:endParaRPr kumimoji="0" lang="en-US" sz="1200" b="0" i="0" u="none" strike="noStrike" kern="1200" cap="none" spc="0" normalizeH="0" baseline="0" noProof="0" dirty="0">
                <a:ln>
                  <a:noFill/>
                </a:ln>
                <a:solidFill>
                  <a:srgbClr val="000000"/>
                </a:solidFill>
                <a:effectLst/>
                <a:uLnTx/>
                <a:uFillTx/>
                <a:latin typeface="Roboto Condensed Light" panose="020B0604020202020204" charset="0"/>
                <a:ea typeface="Roboto Condensed Light" panose="020B0604020202020204" charset="0"/>
                <a:cs typeface="Mukta ExtraLight" panose="020B0000000000000000" pitchFamily="34" charset="77"/>
              </a:endParaRPr>
            </a:p>
          </p:txBody>
        </p:sp>
        <p:grpSp>
          <p:nvGrpSpPr>
            <p:cNvPr id="82" name="Group 81">
              <a:extLst>
                <a:ext uri="{FF2B5EF4-FFF2-40B4-BE49-F238E27FC236}">
                  <a16:creationId xmlns:a16="http://schemas.microsoft.com/office/drawing/2014/main" id="{B4CF5CDE-919F-407E-8BD0-AC704AAF59A9}"/>
                </a:ext>
              </a:extLst>
            </p:cNvPr>
            <p:cNvGrpSpPr/>
            <p:nvPr/>
          </p:nvGrpSpPr>
          <p:grpSpPr>
            <a:xfrm>
              <a:off x="6426778" y="1031921"/>
              <a:ext cx="1994440" cy="1829923"/>
              <a:chOff x="5789722" y="3039941"/>
              <a:chExt cx="3988880" cy="3659845"/>
            </a:xfrm>
          </p:grpSpPr>
          <p:sp>
            <p:nvSpPr>
              <p:cNvPr id="89" name="Freeform 1">
                <a:extLst>
                  <a:ext uri="{FF2B5EF4-FFF2-40B4-BE49-F238E27FC236}">
                    <a16:creationId xmlns:a16="http://schemas.microsoft.com/office/drawing/2014/main" id="{17ECFFEB-A289-4C40-A411-7531AB1EE8B4}"/>
                  </a:ext>
                </a:extLst>
              </p:cNvPr>
              <p:cNvSpPr>
                <a:spLocks noChangeArrowheads="1"/>
              </p:cNvSpPr>
              <p:nvPr/>
            </p:nvSpPr>
            <p:spPr bwMode="auto">
              <a:xfrm>
                <a:off x="6484706"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90" name="Freeform 2">
                <a:extLst>
                  <a:ext uri="{FF2B5EF4-FFF2-40B4-BE49-F238E27FC236}">
                    <a16:creationId xmlns:a16="http://schemas.microsoft.com/office/drawing/2014/main" id="{A965741E-6572-4896-9E56-D8A5CFBF3C93}"/>
                  </a:ext>
                </a:extLst>
              </p:cNvPr>
              <p:cNvSpPr>
                <a:spLocks noChangeArrowheads="1"/>
              </p:cNvSpPr>
              <p:nvPr/>
            </p:nvSpPr>
            <p:spPr bwMode="auto">
              <a:xfrm>
                <a:off x="5789722" y="4288975"/>
                <a:ext cx="3988880" cy="2410811"/>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91" name="Freeform 3">
                <a:extLst>
                  <a:ext uri="{FF2B5EF4-FFF2-40B4-BE49-F238E27FC236}">
                    <a16:creationId xmlns:a16="http://schemas.microsoft.com/office/drawing/2014/main" id="{5AD4B635-84F4-4875-8D63-8D574BBE3F5B}"/>
                  </a:ext>
                </a:extLst>
              </p:cNvPr>
              <p:cNvSpPr>
                <a:spLocks noChangeArrowheads="1"/>
              </p:cNvSpPr>
              <p:nvPr/>
            </p:nvSpPr>
            <p:spPr bwMode="auto">
              <a:xfrm>
                <a:off x="6758334"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83" name="TextBox 82">
              <a:extLst>
                <a:ext uri="{FF2B5EF4-FFF2-40B4-BE49-F238E27FC236}">
                  <a16:creationId xmlns:a16="http://schemas.microsoft.com/office/drawing/2014/main" id="{ABE08FB7-90B7-4844-AA5A-214652CEB188}"/>
                </a:ext>
              </a:extLst>
            </p:cNvPr>
            <p:cNvSpPr txBox="1"/>
            <p:nvPr/>
          </p:nvSpPr>
          <p:spPr>
            <a:xfrm>
              <a:off x="7066012" y="2380308"/>
              <a:ext cx="867545"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Refine	</a:t>
              </a:r>
            </a:p>
          </p:txBody>
        </p:sp>
        <p:sp>
          <p:nvSpPr>
            <p:cNvPr id="85" name="TextBox 84">
              <a:extLst>
                <a:ext uri="{FF2B5EF4-FFF2-40B4-BE49-F238E27FC236}">
                  <a16:creationId xmlns:a16="http://schemas.microsoft.com/office/drawing/2014/main" id="{299F758C-E0F4-4DE8-8619-E0262D123FA1}"/>
                </a:ext>
              </a:extLst>
            </p:cNvPr>
            <p:cNvSpPr txBox="1"/>
            <p:nvPr/>
          </p:nvSpPr>
          <p:spPr>
            <a:xfrm>
              <a:off x="7075626" y="3039131"/>
              <a:ext cx="848309"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Ready	</a:t>
              </a:r>
            </a:p>
          </p:txBody>
        </p:sp>
        <p:sp>
          <p:nvSpPr>
            <p:cNvPr id="87" name="Subtitle 2">
              <a:extLst>
                <a:ext uri="{FF2B5EF4-FFF2-40B4-BE49-F238E27FC236}">
                  <a16:creationId xmlns:a16="http://schemas.microsoft.com/office/drawing/2014/main" id="{78EBEECE-64D0-46DD-A26D-2754AC322661}"/>
                </a:ext>
              </a:extLst>
            </p:cNvPr>
            <p:cNvSpPr txBox="1">
              <a:spLocks/>
            </p:cNvSpPr>
            <p:nvPr/>
          </p:nvSpPr>
          <p:spPr>
            <a:xfrm>
              <a:off x="6295910" y="3406772"/>
              <a:ext cx="2304060" cy="152349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Decomposed into user stories, with all related requirements containing clear descriptions of what is expected of a given functionality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Acceptance criteria, effort, value, and priority are re-established at a more granular level</a:t>
              </a:r>
              <a:endParaRPr kumimoji="0" lang="en-CA"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endParaRPr>
            </a:p>
          </p:txBody>
        </p:sp>
        <p:cxnSp>
          <p:nvCxnSpPr>
            <p:cNvPr id="93" name="Straight Connector 92">
              <a:extLst>
                <a:ext uri="{FF2B5EF4-FFF2-40B4-BE49-F238E27FC236}">
                  <a16:creationId xmlns:a16="http://schemas.microsoft.com/office/drawing/2014/main" id="{4E734F3F-AFDE-4E43-8C24-A251D97C784A}"/>
                </a:ext>
              </a:extLst>
            </p:cNvPr>
            <p:cNvCxnSpPr>
              <a:cxnSpLocks/>
            </p:cNvCxnSpPr>
            <p:nvPr/>
          </p:nvCxnSpPr>
          <p:spPr>
            <a:xfrm>
              <a:off x="1865556" y="3377685"/>
              <a:ext cx="87380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8CB4F5C-9EC5-46F6-8219-26D3FFAC4F51}"/>
                </a:ext>
              </a:extLst>
            </p:cNvPr>
            <p:cNvCxnSpPr>
              <a:cxnSpLocks/>
            </p:cNvCxnSpPr>
            <p:nvPr/>
          </p:nvCxnSpPr>
          <p:spPr>
            <a:xfrm>
              <a:off x="1935314" y="4941938"/>
              <a:ext cx="8721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9" name="Freeform 61">
              <a:extLst>
                <a:ext uri="{FF2B5EF4-FFF2-40B4-BE49-F238E27FC236}">
                  <a16:creationId xmlns:a16="http://schemas.microsoft.com/office/drawing/2014/main" id="{17305EE1-31AD-4B9D-BE30-4ADCED89EC0F}"/>
                </a:ext>
              </a:extLst>
            </p:cNvPr>
            <p:cNvSpPr>
              <a:spLocks noChangeAspect="1"/>
            </p:cNvSpPr>
            <p:nvPr/>
          </p:nvSpPr>
          <p:spPr bwMode="auto">
            <a:xfrm>
              <a:off x="7246188" y="1454533"/>
              <a:ext cx="464818" cy="464818"/>
            </a:xfrm>
            <a:custGeom>
              <a:avLst/>
              <a:gdLst>
                <a:gd name="T0" fmla="*/ 2147483646 w 496"/>
                <a:gd name="T1" fmla="*/ 2147483646 h 496"/>
                <a:gd name="T2" fmla="*/ 2147483646 w 496"/>
                <a:gd name="T3" fmla="*/ 2147483646 h 496"/>
                <a:gd name="T4" fmla="*/ 2147483646 w 496"/>
                <a:gd name="T5" fmla="*/ 2147483646 h 496"/>
                <a:gd name="T6" fmla="*/ 2147483646 w 496"/>
                <a:gd name="T7" fmla="*/ 2147483646 h 496"/>
                <a:gd name="T8" fmla="*/ 2147483646 w 496"/>
                <a:gd name="T9" fmla="*/ 2147483646 h 496"/>
                <a:gd name="T10" fmla="*/ 2147483646 w 496"/>
                <a:gd name="T11" fmla="*/ 2147483646 h 496"/>
                <a:gd name="T12" fmla="*/ 2147483646 w 496"/>
                <a:gd name="T13" fmla="*/ 2147483646 h 496"/>
                <a:gd name="T14" fmla="*/ 2147483646 w 496"/>
                <a:gd name="T15" fmla="*/ 2147483646 h 496"/>
                <a:gd name="T16" fmla="*/ 2147483646 w 496"/>
                <a:gd name="T17" fmla="*/ 2147483646 h 496"/>
                <a:gd name="T18" fmla="*/ 2147483646 w 496"/>
                <a:gd name="T19" fmla="*/ 2147483646 h 496"/>
                <a:gd name="T20" fmla="*/ 2147483646 w 496"/>
                <a:gd name="T21" fmla="*/ 2147483646 h 496"/>
                <a:gd name="T22" fmla="*/ 2147483646 w 496"/>
                <a:gd name="T23" fmla="*/ 2147483646 h 496"/>
                <a:gd name="T24" fmla="*/ 2147483646 w 496"/>
                <a:gd name="T25" fmla="*/ 2147483646 h 496"/>
                <a:gd name="T26" fmla="*/ 2147483646 w 496"/>
                <a:gd name="T27" fmla="*/ 2147483646 h 496"/>
                <a:gd name="T28" fmla="*/ 2147483646 w 496"/>
                <a:gd name="T29" fmla="*/ 2147483646 h 496"/>
                <a:gd name="T30" fmla="*/ 2147483646 w 496"/>
                <a:gd name="T31" fmla="*/ 2147483646 h 496"/>
                <a:gd name="T32" fmla="*/ 2147483646 w 496"/>
                <a:gd name="T33" fmla="*/ 2147483646 h 496"/>
                <a:gd name="T34" fmla="*/ 2147483646 w 496"/>
                <a:gd name="T35" fmla="*/ 2147483646 h 496"/>
                <a:gd name="T36" fmla="*/ 2147483646 w 496"/>
                <a:gd name="T37" fmla="*/ 2147483646 h 496"/>
                <a:gd name="T38" fmla="*/ 2147483646 w 496"/>
                <a:gd name="T39" fmla="*/ 2147483646 h 496"/>
                <a:gd name="T40" fmla="*/ 2147483646 w 496"/>
                <a:gd name="T41" fmla="*/ 2147483646 h 496"/>
                <a:gd name="T42" fmla="*/ 2147483646 w 496"/>
                <a:gd name="T43" fmla="*/ 2147483646 h 496"/>
                <a:gd name="T44" fmla="*/ 2147483646 w 496"/>
                <a:gd name="T45" fmla="*/ 2147483646 h 496"/>
                <a:gd name="T46" fmla="*/ 2147483646 w 496"/>
                <a:gd name="T47" fmla="*/ 2147483646 h 496"/>
                <a:gd name="T48" fmla="*/ 2147483646 w 496"/>
                <a:gd name="T49" fmla="*/ 2147483646 h 496"/>
                <a:gd name="T50" fmla="*/ 2147483646 w 496"/>
                <a:gd name="T51" fmla="*/ 2147483646 h 496"/>
                <a:gd name="T52" fmla="*/ 2147483646 w 496"/>
                <a:gd name="T53" fmla="*/ 2147483646 h 496"/>
                <a:gd name="T54" fmla="*/ 2147483646 w 496"/>
                <a:gd name="T55" fmla="*/ 2147483646 h 496"/>
                <a:gd name="T56" fmla="*/ 1685395135 w 496"/>
                <a:gd name="T57" fmla="*/ 2147483646 h 496"/>
                <a:gd name="T58" fmla="*/ 1685395135 w 496"/>
                <a:gd name="T59" fmla="*/ 2147483646 h 496"/>
                <a:gd name="T60" fmla="*/ 2147483646 w 496"/>
                <a:gd name="T61" fmla="*/ 2147483646 h 496"/>
                <a:gd name="T62" fmla="*/ 2147483646 w 496"/>
                <a:gd name="T63" fmla="*/ 2147483646 h 496"/>
                <a:gd name="T64" fmla="*/ 2147483646 w 496"/>
                <a:gd name="T65" fmla="*/ 2147483646 h 496"/>
                <a:gd name="T66" fmla="*/ 2147483646 w 496"/>
                <a:gd name="T67" fmla="*/ 2147483646 h 496"/>
                <a:gd name="T68" fmla="*/ 2147483646 w 496"/>
                <a:gd name="T69" fmla="*/ 2147483646 h 496"/>
                <a:gd name="T70" fmla="*/ 2147483646 w 496"/>
                <a:gd name="T71" fmla="*/ 2147483646 h 496"/>
                <a:gd name="T72" fmla="*/ 2147483646 w 496"/>
                <a:gd name="T73" fmla="*/ 2147483646 h 496"/>
                <a:gd name="T74" fmla="*/ 2147483646 w 496"/>
                <a:gd name="T75" fmla="*/ 2147483646 h 496"/>
                <a:gd name="T76" fmla="*/ 2147483646 w 496"/>
                <a:gd name="T77" fmla="*/ 2147483646 h 496"/>
                <a:gd name="T78" fmla="*/ 2147483646 w 496"/>
                <a:gd name="T79" fmla="*/ 2147483646 h 496"/>
                <a:gd name="T80" fmla="*/ 2147483646 w 496"/>
                <a:gd name="T81" fmla="*/ 2147483646 h 496"/>
                <a:gd name="T82" fmla="*/ 2147483646 w 496"/>
                <a:gd name="T83" fmla="*/ 2147483646 h 496"/>
                <a:gd name="T84" fmla="*/ 2147483646 w 496"/>
                <a:gd name="T85" fmla="*/ 2147483646 h 496"/>
                <a:gd name="T86" fmla="*/ 2147483646 w 496"/>
                <a:gd name="T87" fmla="*/ 2147483646 h 496"/>
                <a:gd name="T88" fmla="*/ 2147483646 w 496"/>
                <a:gd name="T89" fmla="*/ 2147483646 h 496"/>
                <a:gd name="T90" fmla="*/ 2147483646 w 496"/>
                <a:gd name="T91" fmla="*/ 2147483646 h 496"/>
                <a:gd name="T92" fmla="*/ 2147483646 w 496"/>
                <a:gd name="T93" fmla="*/ 2147483646 h 496"/>
                <a:gd name="T94" fmla="*/ 2147483646 w 496"/>
                <a:gd name="T95" fmla="*/ 2147483646 h 496"/>
                <a:gd name="T96" fmla="*/ 2147483646 w 496"/>
                <a:gd name="T97" fmla="*/ 2147483646 h 496"/>
                <a:gd name="T98" fmla="*/ 2147483646 w 496"/>
                <a:gd name="T99" fmla="*/ 2147483646 h 496"/>
                <a:gd name="T100" fmla="*/ 2147483646 w 496"/>
                <a:gd name="T101" fmla="*/ 2147483646 h 496"/>
                <a:gd name="T102" fmla="*/ 2147483646 w 496"/>
                <a:gd name="T103" fmla="*/ 2147483646 h 496"/>
                <a:gd name="T104" fmla="*/ 2147483646 w 496"/>
                <a:gd name="T105" fmla="*/ 2147483646 h 4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6" h="496">
                  <a:moveTo>
                    <a:pt x="399" y="144"/>
                  </a:moveTo>
                  <a:lnTo>
                    <a:pt x="353" y="98"/>
                  </a:lnTo>
                  <a:lnTo>
                    <a:pt x="384" y="67"/>
                  </a:lnTo>
                  <a:lnTo>
                    <a:pt x="429" y="113"/>
                  </a:lnTo>
                  <a:lnTo>
                    <a:pt x="399" y="144"/>
                  </a:lnTo>
                  <a:close/>
                  <a:moveTo>
                    <a:pt x="83" y="368"/>
                  </a:moveTo>
                  <a:lnTo>
                    <a:pt x="315" y="136"/>
                  </a:lnTo>
                  <a:lnTo>
                    <a:pt x="361" y="183"/>
                  </a:lnTo>
                  <a:lnTo>
                    <a:pt x="129" y="414"/>
                  </a:lnTo>
                  <a:lnTo>
                    <a:pt x="66" y="430"/>
                  </a:lnTo>
                  <a:lnTo>
                    <a:pt x="83" y="368"/>
                  </a:lnTo>
                  <a:close/>
                  <a:moveTo>
                    <a:pt x="487" y="95"/>
                  </a:moveTo>
                  <a:lnTo>
                    <a:pt x="402" y="10"/>
                  </a:lnTo>
                  <a:cubicBezTo>
                    <a:pt x="392" y="0"/>
                    <a:pt x="375" y="0"/>
                    <a:pt x="364" y="10"/>
                  </a:cubicBezTo>
                  <a:lnTo>
                    <a:pt x="40" y="335"/>
                  </a:lnTo>
                  <a:cubicBezTo>
                    <a:pt x="40" y="335"/>
                    <a:pt x="40" y="336"/>
                    <a:pt x="39" y="337"/>
                  </a:cubicBezTo>
                  <a:cubicBezTo>
                    <a:pt x="38" y="337"/>
                    <a:pt x="38" y="338"/>
                    <a:pt x="37" y="338"/>
                  </a:cubicBezTo>
                  <a:cubicBezTo>
                    <a:pt x="36" y="339"/>
                    <a:pt x="36" y="340"/>
                    <a:pt x="36" y="341"/>
                  </a:cubicBezTo>
                  <a:cubicBezTo>
                    <a:pt x="35" y="342"/>
                    <a:pt x="35" y="342"/>
                    <a:pt x="35" y="343"/>
                  </a:cubicBezTo>
                  <a:cubicBezTo>
                    <a:pt x="34" y="344"/>
                    <a:pt x="34" y="345"/>
                    <a:pt x="34" y="346"/>
                  </a:cubicBezTo>
                  <a:cubicBezTo>
                    <a:pt x="34" y="346"/>
                    <a:pt x="33" y="346"/>
                    <a:pt x="33" y="347"/>
                  </a:cubicBezTo>
                  <a:lnTo>
                    <a:pt x="2" y="462"/>
                  </a:lnTo>
                  <a:cubicBezTo>
                    <a:pt x="0" y="471"/>
                    <a:pt x="2" y="481"/>
                    <a:pt x="10" y="488"/>
                  </a:cubicBezTo>
                  <a:cubicBezTo>
                    <a:pt x="15" y="493"/>
                    <a:pt x="21" y="495"/>
                    <a:pt x="28" y="495"/>
                  </a:cubicBezTo>
                  <a:cubicBezTo>
                    <a:pt x="31" y="495"/>
                    <a:pt x="33" y="495"/>
                    <a:pt x="35" y="495"/>
                  </a:cubicBezTo>
                  <a:lnTo>
                    <a:pt x="150" y="464"/>
                  </a:lnTo>
                  <a:cubicBezTo>
                    <a:pt x="151" y="464"/>
                    <a:pt x="151" y="464"/>
                    <a:pt x="152" y="464"/>
                  </a:cubicBezTo>
                  <a:cubicBezTo>
                    <a:pt x="152" y="463"/>
                    <a:pt x="153" y="463"/>
                    <a:pt x="154" y="463"/>
                  </a:cubicBezTo>
                  <a:cubicBezTo>
                    <a:pt x="155" y="462"/>
                    <a:pt x="156" y="462"/>
                    <a:pt x="156" y="462"/>
                  </a:cubicBezTo>
                  <a:cubicBezTo>
                    <a:pt x="157" y="461"/>
                    <a:pt x="158" y="460"/>
                    <a:pt x="159" y="460"/>
                  </a:cubicBezTo>
                  <a:cubicBezTo>
                    <a:pt x="159" y="459"/>
                    <a:pt x="161" y="459"/>
                    <a:pt x="161" y="458"/>
                  </a:cubicBezTo>
                  <a:cubicBezTo>
                    <a:pt x="162" y="458"/>
                    <a:pt x="162" y="457"/>
                    <a:pt x="162" y="457"/>
                  </a:cubicBezTo>
                  <a:lnTo>
                    <a:pt x="487" y="133"/>
                  </a:lnTo>
                  <a:cubicBezTo>
                    <a:pt x="492" y="127"/>
                    <a:pt x="495" y="121"/>
                    <a:pt x="495" y="113"/>
                  </a:cubicBezTo>
                  <a:cubicBezTo>
                    <a:pt x="495" y="106"/>
                    <a:pt x="492" y="100"/>
                    <a:pt x="487" y="95"/>
                  </a:cubicBezTo>
                  <a:close/>
                </a:path>
              </a:pathLst>
            </a:custGeom>
            <a:solidFill>
              <a:schemeClr val="bg1"/>
            </a:solidFill>
            <a:ln>
              <a:noFill/>
            </a:ln>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00" name="Freeform 995">
              <a:extLst>
                <a:ext uri="{FF2B5EF4-FFF2-40B4-BE49-F238E27FC236}">
                  <a16:creationId xmlns:a16="http://schemas.microsoft.com/office/drawing/2014/main" id="{8F8CB80D-9099-4C7C-9BF6-6202977EFA8C}"/>
                </a:ext>
              </a:extLst>
            </p:cNvPr>
            <p:cNvSpPr>
              <a:spLocks noChangeAspect="1" noChangeArrowheads="1"/>
            </p:cNvSpPr>
            <p:nvPr/>
          </p:nvSpPr>
          <p:spPr bwMode="auto">
            <a:xfrm>
              <a:off x="2574341" y="1392700"/>
              <a:ext cx="528754" cy="527170"/>
            </a:xfrm>
            <a:custGeom>
              <a:avLst/>
              <a:gdLst>
                <a:gd name="T0" fmla="*/ 870300 w 291739"/>
                <a:gd name="T1" fmla="*/ 5583938 h 291741"/>
                <a:gd name="T2" fmla="*/ 1172429 w 291739"/>
                <a:gd name="T3" fmla="*/ 3605616 h 291741"/>
                <a:gd name="T4" fmla="*/ 1481711 w 291739"/>
                <a:gd name="T5" fmla="*/ 5583938 h 291741"/>
                <a:gd name="T6" fmla="*/ 654579 w 291739"/>
                <a:gd name="T7" fmla="*/ 3385794 h 291741"/>
                <a:gd name="T8" fmla="*/ 4524677 w 291739"/>
                <a:gd name="T9" fmla="*/ 3350280 h 291741"/>
                <a:gd name="T10" fmla="*/ 3644465 w 291739"/>
                <a:gd name="T11" fmla="*/ 3350280 h 291741"/>
                <a:gd name="T12" fmla="*/ 1260313 w 291739"/>
                <a:gd name="T13" fmla="*/ 2788517 h 291741"/>
                <a:gd name="T14" fmla="*/ 1077489 w 291739"/>
                <a:gd name="T15" fmla="*/ 2840092 h 291741"/>
                <a:gd name="T16" fmla="*/ 1172568 w 291739"/>
                <a:gd name="T17" fmla="*/ 2160457 h 291741"/>
                <a:gd name="T18" fmla="*/ 1172568 w 291739"/>
                <a:gd name="T19" fmla="*/ 2466455 h 291741"/>
                <a:gd name="T20" fmla="*/ 1172568 w 291739"/>
                <a:gd name="T21" fmla="*/ 2160457 h 291741"/>
                <a:gd name="T22" fmla="*/ 1260313 w 291739"/>
                <a:gd name="T23" fmla="*/ 1877940 h 291741"/>
                <a:gd name="T24" fmla="*/ 1077489 w 291739"/>
                <a:gd name="T25" fmla="*/ 1746873 h 291741"/>
                <a:gd name="T26" fmla="*/ 4904520 w 291739"/>
                <a:gd name="T27" fmla="*/ 1612185 h 291741"/>
                <a:gd name="T28" fmla="*/ 4721979 w 291739"/>
                <a:gd name="T29" fmla="*/ 3007716 h 291741"/>
                <a:gd name="T30" fmla="*/ 3390905 w 291739"/>
                <a:gd name="T31" fmla="*/ 1534241 h 291741"/>
                <a:gd name="T32" fmla="*/ 3390905 w 291739"/>
                <a:gd name="T33" fmla="*/ 3092708 h 291741"/>
                <a:gd name="T34" fmla="*/ 3390905 w 291739"/>
                <a:gd name="T35" fmla="*/ 1534241 h 291741"/>
                <a:gd name="T36" fmla="*/ 4524677 w 291739"/>
                <a:gd name="T37" fmla="*/ 1245223 h 291741"/>
                <a:gd name="T38" fmla="*/ 3644465 w 291739"/>
                <a:gd name="T39" fmla="*/ 1245223 h 291741"/>
                <a:gd name="T40" fmla="*/ 5744731 w 291739"/>
                <a:gd name="T41" fmla="*/ 469626 h 291741"/>
                <a:gd name="T42" fmla="*/ 5593469 w 291739"/>
                <a:gd name="T43" fmla="*/ 646752 h 291741"/>
                <a:gd name="T44" fmla="*/ 5823931 w 291739"/>
                <a:gd name="T45" fmla="*/ 4046937 h 291741"/>
                <a:gd name="T46" fmla="*/ 5226144 w 291739"/>
                <a:gd name="T47" fmla="*/ 5640797 h 291741"/>
                <a:gd name="T48" fmla="*/ 5067690 w 291739"/>
                <a:gd name="T49" fmla="*/ 5697462 h 291741"/>
                <a:gd name="T50" fmla="*/ 4174565 w 291739"/>
                <a:gd name="T51" fmla="*/ 5669129 h 291741"/>
                <a:gd name="T52" fmla="*/ 4001715 w 291739"/>
                <a:gd name="T53" fmla="*/ 4139058 h 291741"/>
                <a:gd name="T54" fmla="*/ 3022160 w 291739"/>
                <a:gd name="T55" fmla="*/ 5754125 h 291741"/>
                <a:gd name="T56" fmla="*/ 3483103 w 291739"/>
                <a:gd name="T57" fmla="*/ 4139058 h 291741"/>
                <a:gd name="T58" fmla="*/ 2431548 w 291739"/>
                <a:gd name="T59" fmla="*/ 3961930 h 291741"/>
                <a:gd name="T60" fmla="*/ 2662044 w 291739"/>
                <a:gd name="T61" fmla="*/ 1525155 h 291741"/>
                <a:gd name="T62" fmla="*/ 5413413 w 291739"/>
                <a:gd name="T63" fmla="*/ 3961930 h 291741"/>
                <a:gd name="T64" fmla="*/ 3403904 w 291739"/>
                <a:gd name="T65" fmla="*/ 561742 h 291741"/>
                <a:gd name="T66" fmla="*/ 1985214 w 291739"/>
                <a:gd name="T67" fmla="*/ 1208969 h 291741"/>
                <a:gd name="T68" fmla="*/ 1172429 w 291739"/>
                <a:gd name="T69" fmla="*/ 1428733 h 291741"/>
                <a:gd name="T70" fmla="*/ 179802 w 291739"/>
                <a:gd name="T71" fmla="*/ 1761996 h 291741"/>
                <a:gd name="T72" fmla="*/ 474712 w 291739"/>
                <a:gd name="T73" fmla="*/ 3322004 h 291741"/>
                <a:gd name="T74" fmla="*/ 654579 w 291739"/>
                <a:gd name="T75" fmla="*/ 1840021 h 291741"/>
                <a:gd name="T76" fmla="*/ 1690303 w 291739"/>
                <a:gd name="T77" fmla="*/ 2130737 h 291741"/>
                <a:gd name="T78" fmla="*/ 3020957 w 291739"/>
                <a:gd name="T79" fmla="*/ 542406 h 291741"/>
                <a:gd name="T80" fmla="*/ 2866338 w 291739"/>
                <a:gd name="T81" fmla="*/ 218050 h 291741"/>
                <a:gd name="T82" fmla="*/ 3100078 w 291739"/>
                <a:gd name="T83" fmla="*/ 769293 h 291741"/>
                <a:gd name="T84" fmla="*/ 1870105 w 291739"/>
                <a:gd name="T85" fmla="*/ 5378336 h 291741"/>
                <a:gd name="T86" fmla="*/ 870300 w 291739"/>
                <a:gd name="T87" fmla="*/ 5754125 h 291741"/>
                <a:gd name="T88" fmla="*/ 323661 w 291739"/>
                <a:gd name="T89" fmla="*/ 3648162 h 291741"/>
                <a:gd name="T90" fmla="*/ 561055 w 291739"/>
                <a:gd name="T91" fmla="*/ 1194797 h 291741"/>
                <a:gd name="T92" fmla="*/ 2632563 w 291739"/>
                <a:gd name="T93" fmla="*/ 308383 h 291741"/>
                <a:gd name="T94" fmla="*/ 830979 w 291739"/>
                <a:gd name="T95" fmla="*/ 500932 h 291741"/>
                <a:gd name="T96" fmla="*/ 1169000 w 291739"/>
                <a:gd name="T97" fmla="*/ 176403 h 291741"/>
                <a:gd name="T98" fmla="*/ 1169000 w 291739"/>
                <a:gd name="T99" fmla="*/ 994856 h 2917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1739" h="291741">
                  <a:moveTo>
                    <a:pt x="32788" y="171664"/>
                  </a:moveTo>
                  <a:lnTo>
                    <a:pt x="32788" y="272687"/>
                  </a:lnTo>
                  <a:cubicBezTo>
                    <a:pt x="32788" y="278439"/>
                    <a:pt x="37472" y="283112"/>
                    <a:pt x="43597" y="283112"/>
                  </a:cubicBezTo>
                  <a:cubicBezTo>
                    <a:pt x="49723" y="283112"/>
                    <a:pt x="54046" y="278439"/>
                    <a:pt x="54046" y="272687"/>
                  </a:cubicBezTo>
                  <a:lnTo>
                    <a:pt x="54046" y="187123"/>
                  </a:lnTo>
                  <a:cubicBezTo>
                    <a:pt x="54046" y="184966"/>
                    <a:pt x="56208" y="182809"/>
                    <a:pt x="58730" y="182809"/>
                  </a:cubicBezTo>
                  <a:cubicBezTo>
                    <a:pt x="60892" y="182809"/>
                    <a:pt x="63054" y="184966"/>
                    <a:pt x="63054" y="187123"/>
                  </a:cubicBezTo>
                  <a:lnTo>
                    <a:pt x="63054" y="272687"/>
                  </a:lnTo>
                  <a:cubicBezTo>
                    <a:pt x="63054" y="278439"/>
                    <a:pt x="68098" y="283112"/>
                    <a:pt x="74224" y="283112"/>
                  </a:cubicBezTo>
                  <a:cubicBezTo>
                    <a:pt x="79989" y="283112"/>
                    <a:pt x="84673" y="278439"/>
                    <a:pt x="84673" y="272687"/>
                  </a:cubicBezTo>
                  <a:lnTo>
                    <a:pt x="84673" y="171664"/>
                  </a:lnTo>
                  <a:lnTo>
                    <a:pt x="32788" y="171664"/>
                  </a:lnTo>
                  <a:close/>
                  <a:moveTo>
                    <a:pt x="186865" y="165100"/>
                  </a:moveTo>
                  <a:lnTo>
                    <a:pt x="222353" y="165100"/>
                  </a:lnTo>
                  <a:cubicBezTo>
                    <a:pt x="224504" y="165100"/>
                    <a:pt x="226655" y="167298"/>
                    <a:pt x="226655" y="169863"/>
                  </a:cubicBezTo>
                  <a:cubicBezTo>
                    <a:pt x="226655" y="172061"/>
                    <a:pt x="224504" y="174259"/>
                    <a:pt x="222353" y="174259"/>
                  </a:cubicBezTo>
                  <a:lnTo>
                    <a:pt x="186865" y="174259"/>
                  </a:lnTo>
                  <a:cubicBezTo>
                    <a:pt x="184356" y="174259"/>
                    <a:pt x="182563" y="172061"/>
                    <a:pt x="182563" y="169863"/>
                  </a:cubicBezTo>
                  <a:cubicBezTo>
                    <a:pt x="182563" y="167298"/>
                    <a:pt x="184356" y="165100"/>
                    <a:pt x="186865" y="165100"/>
                  </a:cubicBezTo>
                  <a:close/>
                  <a:moveTo>
                    <a:pt x="58737" y="136525"/>
                  </a:moveTo>
                  <a:cubicBezTo>
                    <a:pt x="60935" y="136525"/>
                    <a:pt x="63133" y="138766"/>
                    <a:pt x="63133" y="141381"/>
                  </a:cubicBezTo>
                  <a:lnTo>
                    <a:pt x="63133" y="143996"/>
                  </a:lnTo>
                  <a:cubicBezTo>
                    <a:pt x="63133" y="146610"/>
                    <a:pt x="60935" y="148852"/>
                    <a:pt x="58737" y="148852"/>
                  </a:cubicBezTo>
                  <a:cubicBezTo>
                    <a:pt x="56173" y="148852"/>
                    <a:pt x="53975" y="146610"/>
                    <a:pt x="53975" y="143996"/>
                  </a:cubicBezTo>
                  <a:lnTo>
                    <a:pt x="53975" y="141381"/>
                  </a:lnTo>
                  <a:cubicBezTo>
                    <a:pt x="53975" y="138766"/>
                    <a:pt x="56173" y="136525"/>
                    <a:pt x="58737" y="136525"/>
                  </a:cubicBezTo>
                  <a:close/>
                  <a:moveTo>
                    <a:pt x="58737" y="109538"/>
                  </a:moveTo>
                  <a:cubicBezTo>
                    <a:pt x="60935" y="109538"/>
                    <a:pt x="63133" y="111703"/>
                    <a:pt x="63133" y="114228"/>
                  </a:cubicBezTo>
                  <a:lnTo>
                    <a:pt x="63133" y="121084"/>
                  </a:lnTo>
                  <a:cubicBezTo>
                    <a:pt x="63133" y="123248"/>
                    <a:pt x="60935" y="125052"/>
                    <a:pt x="58737" y="125052"/>
                  </a:cubicBezTo>
                  <a:cubicBezTo>
                    <a:pt x="56173" y="125052"/>
                    <a:pt x="53975" y="123248"/>
                    <a:pt x="53975" y="121084"/>
                  </a:cubicBezTo>
                  <a:lnTo>
                    <a:pt x="53975" y="114228"/>
                  </a:lnTo>
                  <a:cubicBezTo>
                    <a:pt x="53975" y="111703"/>
                    <a:pt x="56173" y="109538"/>
                    <a:pt x="58737" y="109538"/>
                  </a:cubicBezTo>
                  <a:close/>
                  <a:moveTo>
                    <a:pt x="58737" y="84138"/>
                  </a:moveTo>
                  <a:cubicBezTo>
                    <a:pt x="60935" y="84138"/>
                    <a:pt x="63133" y="86353"/>
                    <a:pt x="63133" y="88568"/>
                  </a:cubicBezTo>
                  <a:lnTo>
                    <a:pt x="63133" y="95214"/>
                  </a:lnTo>
                  <a:cubicBezTo>
                    <a:pt x="63133" y="97798"/>
                    <a:pt x="60935" y="99644"/>
                    <a:pt x="58737" y="99644"/>
                  </a:cubicBezTo>
                  <a:cubicBezTo>
                    <a:pt x="56173" y="99644"/>
                    <a:pt x="53975" y="97798"/>
                    <a:pt x="53975" y="95214"/>
                  </a:cubicBezTo>
                  <a:lnTo>
                    <a:pt x="53975" y="88568"/>
                  </a:lnTo>
                  <a:cubicBezTo>
                    <a:pt x="53975" y="86353"/>
                    <a:pt x="56173" y="84138"/>
                    <a:pt x="58737" y="84138"/>
                  </a:cubicBezTo>
                  <a:close/>
                  <a:moveTo>
                    <a:pt x="240729" y="77788"/>
                  </a:moveTo>
                  <a:cubicBezTo>
                    <a:pt x="243396" y="77788"/>
                    <a:pt x="245682" y="79225"/>
                    <a:pt x="245682" y="81739"/>
                  </a:cubicBezTo>
                  <a:lnTo>
                    <a:pt x="245682" y="152494"/>
                  </a:lnTo>
                  <a:cubicBezTo>
                    <a:pt x="245682" y="155008"/>
                    <a:pt x="243396" y="156804"/>
                    <a:pt x="240729" y="156804"/>
                  </a:cubicBezTo>
                  <a:cubicBezTo>
                    <a:pt x="238824" y="156804"/>
                    <a:pt x="236538" y="155008"/>
                    <a:pt x="236538" y="152494"/>
                  </a:cubicBezTo>
                  <a:lnTo>
                    <a:pt x="236538" y="81739"/>
                  </a:lnTo>
                  <a:cubicBezTo>
                    <a:pt x="236538" y="79225"/>
                    <a:pt x="238824" y="77788"/>
                    <a:pt x="240729" y="77788"/>
                  </a:cubicBezTo>
                  <a:close/>
                  <a:moveTo>
                    <a:pt x="169862" y="77788"/>
                  </a:moveTo>
                  <a:cubicBezTo>
                    <a:pt x="171694" y="77788"/>
                    <a:pt x="174258" y="79225"/>
                    <a:pt x="174258" y="81739"/>
                  </a:cubicBezTo>
                  <a:lnTo>
                    <a:pt x="174258" y="152494"/>
                  </a:lnTo>
                  <a:cubicBezTo>
                    <a:pt x="174258" y="155008"/>
                    <a:pt x="171694" y="156804"/>
                    <a:pt x="169862" y="156804"/>
                  </a:cubicBezTo>
                  <a:cubicBezTo>
                    <a:pt x="167298" y="156804"/>
                    <a:pt x="165100" y="155008"/>
                    <a:pt x="165100" y="152494"/>
                  </a:cubicBezTo>
                  <a:lnTo>
                    <a:pt x="165100" y="81739"/>
                  </a:lnTo>
                  <a:cubicBezTo>
                    <a:pt x="165100" y="79225"/>
                    <a:pt x="167298" y="77788"/>
                    <a:pt x="169862" y="77788"/>
                  </a:cubicBezTo>
                  <a:close/>
                  <a:moveTo>
                    <a:pt x="186865" y="58738"/>
                  </a:moveTo>
                  <a:lnTo>
                    <a:pt x="222353" y="58738"/>
                  </a:lnTo>
                  <a:cubicBezTo>
                    <a:pt x="224504" y="58738"/>
                    <a:pt x="226655" y="60936"/>
                    <a:pt x="226655" y="63134"/>
                  </a:cubicBezTo>
                  <a:cubicBezTo>
                    <a:pt x="226655" y="65699"/>
                    <a:pt x="224504" y="67897"/>
                    <a:pt x="222353" y="67897"/>
                  </a:cubicBezTo>
                  <a:lnTo>
                    <a:pt x="186865" y="67897"/>
                  </a:lnTo>
                  <a:cubicBezTo>
                    <a:pt x="184356" y="67897"/>
                    <a:pt x="182563" y="65699"/>
                    <a:pt x="182563" y="63134"/>
                  </a:cubicBezTo>
                  <a:cubicBezTo>
                    <a:pt x="182563" y="60936"/>
                    <a:pt x="184356" y="58738"/>
                    <a:pt x="186865" y="58738"/>
                  </a:cubicBezTo>
                  <a:close/>
                  <a:moveTo>
                    <a:pt x="174841" y="23813"/>
                  </a:moveTo>
                  <a:lnTo>
                    <a:pt x="287771" y="23813"/>
                  </a:lnTo>
                  <a:cubicBezTo>
                    <a:pt x="289575" y="23813"/>
                    <a:pt x="291739" y="25968"/>
                    <a:pt x="291739" y="28482"/>
                  </a:cubicBezTo>
                  <a:cubicBezTo>
                    <a:pt x="291739" y="30996"/>
                    <a:pt x="289575" y="32792"/>
                    <a:pt x="287771" y="32792"/>
                  </a:cubicBezTo>
                  <a:lnTo>
                    <a:pt x="280194" y="32792"/>
                  </a:lnTo>
                  <a:lnTo>
                    <a:pt x="280194" y="200875"/>
                  </a:lnTo>
                  <a:lnTo>
                    <a:pt x="287771" y="200875"/>
                  </a:lnTo>
                  <a:cubicBezTo>
                    <a:pt x="289575" y="200875"/>
                    <a:pt x="291739" y="202671"/>
                    <a:pt x="291739" y="205185"/>
                  </a:cubicBezTo>
                  <a:cubicBezTo>
                    <a:pt x="291739" y="207699"/>
                    <a:pt x="289575" y="209854"/>
                    <a:pt x="287771" y="209854"/>
                  </a:cubicBezTo>
                  <a:lnTo>
                    <a:pt x="234734" y="209854"/>
                  </a:lnTo>
                  <a:lnTo>
                    <a:pt x="261793" y="285995"/>
                  </a:lnTo>
                  <a:cubicBezTo>
                    <a:pt x="262876" y="288149"/>
                    <a:pt x="261433" y="291023"/>
                    <a:pt x="259268" y="291741"/>
                  </a:cubicBezTo>
                  <a:cubicBezTo>
                    <a:pt x="258546" y="291741"/>
                    <a:pt x="258185" y="291741"/>
                    <a:pt x="257825" y="291741"/>
                  </a:cubicBezTo>
                  <a:cubicBezTo>
                    <a:pt x="256381" y="291741"/>
                    <a:pt x="254578" y="291023"/>
                    <a:pt x="253856" y="288868"/>
                  </a:cubicBezTo>
                  <a:lnTo>
                    <a:pt x="225353" y="209854"/>
                  </a:lnTo>
                  <a:lnTo>
                    <a:pt x="209117" y="209854"/>
                  </a:lnTo>
                  <a:lnTo>
                    <a:pt x="209117" y="287431"/>
                  </a:lnTo>
                  <a:cubicBezTo>
                    <a:pt x="209117" y="290304"/>
                    <a:pt x="206953" y="291741"/>
                    <a:pt x="204427" y="291741"/>
                  </a:cubicBezTo>
                  <a:cubicBezTo>
                    <a:pt x="202262" y="291741"/>
                    <a:pt x="200458" y="290304"/>
                    <a:pt x="200458" y="287431"/>
                  </a:cubicBezTo>
                  <a:lnTo>
                    <a:pt x="200458" y="209854"/>
                  </a:lnTo>
                  <a:lnTo>
                    <a:pt x="184222" y="209854"/>
                  </a:lnTo>
                  <a:lnTo>
                    <a:pt x="155719" y="288868"/>
                  </a:lnTo>
                  <a:cubicBezTo>
                    <a:pt x="154997" y="291023"/>
                    <a:pt x="153194" y="291741"/>
                    <a:pt x="151390" y="291741"/>
                  </a:cubicBezTo>
                  <a:cubicBezTo>
                    <a:pt x="151029" y="291741"/>
                    <a:pt x="150668" y="291741"/>
                    <a:pt x="149586" y="291741"/>
                  </a:cubicBezTo>
                  <a:cubicBezTo>
                    <a:pt x="147782" y="291023"/>
                    <a:pt x="146338" y="288149"/>
                    <a:pt x="147060" y="285995"/>
                  </a:cubicBezTo>
                  <a:lnTo>
                    <a:pt x="174480" y="209854"/>
                  </a:lnTo>
                  <a:lnTo>
                    <a:pt x="121804" y="209854"/>
                  </a:lnTo>
                  <a:cubicBezTo>
                    <a:pt x="119640" y="209854"/>
                    <a:pt x="117475" y="207699"/>
                    <a:pt x="117475" y="205185"/>
                  </a:cubicBezTo>
                  <a:cubicBezTo>
                    <a:pt x="117475" y="202671"/>
                    <a:pt x="119640" y="200875"/>
                    <a:pt x="121804" y="200875"/>
                  </a:cubicBezTo>
                  <a:lnTo>
                    <a:pt x="129381" y="200875"/>
                  </a:lnTo>
                  <a:lnTo>
                    <a:pt x="129381" y="81278"/>
                  </a:lnTo>
                  <a:cubicBezTo>
                    <a:pt x="129381" y="78763"/>
                    <a:pt x="131185" y="77327"/>
                    <a:pt x="133350" y="77327"/>
                  </a:cubicBezTo>
                  <a:cubicBezTo>
                    <a:pt x="135875" y="77327"/>
                    <a:pt x="138401" y="78763"/>
                    <a:pt x="138401" y="81278"/>
                  </a:cubicBezTo>
                  <a:lnTo>
                    <a:pt x="138401" y="200875"/>
                  </a:lnTo>
                  <a:lnTo>
                    <a:pt x="271174" y="200875"/>
                  </a:lnTo>
                  <a:lnTo>
                    <a:pt x="271174" y="32792"/>
                  </a:lnTo>
                  <a:lnTo>
                    <a:pt x="174841" y="32792"/>
                  </a:lnTo>
                  <a:cubicBezTo>
                    <a:pt x="172676" y="32792"/>
                    <a:pt x="170512" y="30996"/>
                    <a:pt x="170512" y="28482"/>
                  </a:cubicBezTo>
                  <a:cubicBezTo>
                    <a:pt x="170512" y="25968"/>
                    <a:pt x="172676" y="23813"/>
                    <a:pt x="174841" y="23813"/>
                  </a:cubicBezTo>
                  <a:close/>
                  <a:moveTo>
                    <a:pt x="138359" y="22108"/>
                  </a:moveTo>
                  <a:lnTo>
                    <a:pt x="99445" y="61295"/>
                  </a:lnTo>
                  <a:cubicBezTo>
                    <a:pt x="93680" y="66687"/>
                    <a:pt x="86834" y="69563"/>
                    <a:pt x="78547" y="69563"/>
                  </a:cubicBezTo>
                  <a:lnTo>
                    <a:pt x="62694" y="69563"/>
                  </a:lnTo>
                  <a:cubicBezTo>
                    <a:pt x="62333" y="71361"/>
                    <a:pt x="60532" y="72439"/>
                    <a:pt x="58730" y="72439"/>
                  </a:cubicBezTo>
                  <a:cubicBezTo>
                    <a:pt x="56568" y="72439"/>
                    <a:pt x="54767" y="71361"/>
                    <a:pt x="54407" y="69563"/>
                  </a:cubicBezTo>
                  <a:lnTo>
                    <a:pt x="28104" y="69563"/>
                  </a:lnTo>
                  <a:cubicBezTo>
                    <a:pt x="17295" y="69563"/>
                    <a:pt x="9008" y="78192"/>
                    <a:pt x="9008" y="89336"/>
                  </a:cubicBezTo>
                  <a:lnTo>
                    <a:pt x="9008" y="168429"/>
                  </a:lnTo>
                  <a:cubicBezTo>
                    <a:pt x="9008" y="172743"/>
                    <a:pt x="12250" y="176338"/>
                    <a:pt x="16214" y="176338"/>
                  </a:cubicBezTo>
                  <a:cubicBezTo>
                    <a:pt x="20537" y="176338"/>
                    <a:pt x="23780" y="172743"/>
                    <a:pt x="23780" y="168429"/>
                  </a:cubicBezTo>
                  <a:lnTo>
                    <a:pt x="23780" y="93291"/>
                  </a:lnTo>
                  <a:cubicBezTo>
                    <a:pt x="23780" y="90774"/>
                    <a:pt x="25582" y="88617"/>
                    <a:pt x="28104" y="88617"/>
                  </a:cubicBezTo>
                  <a:cubicBezTo>
                    <a:pt x="30626" y="88617"/>
                    <a:pt x="32788" y="90774"/>
                    <a:pt x="32788" y="93291"/>
                  </a:cubicBezTo>
                  <a:lnTo>
                    <a:pt x="32788" y="162676"/>
                  </a:lnTo>
                  <a:lnTo>
                    <a:pt x="84673" y="162676"/>
                  </a:lnTo>
                  <a:lnTo>
                    <a:pt x="84673" y="108031"/>
                  </a:lnTo>
                  <a:cubicBezTo>
                    <a:pt x="84673" y="100841"/>
                    <a:pt x="87195" y="94729"/>
                    <a:pt x="91879" y="90055"/>
                  </a:cubicBezTo>
                  <a:lnTo>
                    <a:pt x="149168" y="32534"/>
                  </a:lnTo>
                  <a:cubicBezTo>
                    <a:pt x="150249" y="31455"/>
                    <a:pt x="151330" y="29298"/>
                    <a:pt x="151330" y="27500"/>
                  </a:cubicBezTo>
                  <a:cubicBezTo>
                    <a:pt x="151330" y="25343"/>
                    <a:pt x="150249" y="23186"/>
                    <a:pt x="149168" y="22108"/>
                  </a:cubicBezTo>
                  <a:cubicBezTo>
                    <a:pt x="146286" y="19232"/>
                    <a:pt x="141241" y="19232"/>
                    <a:pt x="138359" y="22108"/>
                  </a:cubicBezTo>
                  <a:close/>
                  <a:moveTo>
                    <a:pt x="143583" y="11053"/>
                  </a:moveTo>
                  <a:cubicBezTo>
                    <a:pt x="147907" y="11053"/>
                    <a:pt x="152231" y="12581"/>
                    <a:pt x="155293" y="15637"/>
                  </a:cubicBezTo>
                  <a:cubicBezTo>
                    <a:pt x="158536" y="18872"/>
                    <a:pt x="159977" y="22827"/>
                    <a:pt x="159977" y="27500"/>
                  </a:cubicBezTo>
                  <a:cubicBezTo>
                    <a:pt x="159977" y="31815"/>
                    <a:pt x="158536" y="35769"/>
                    <a:pt x="155293" y="39005"/>
                  </a:cubicBezTo>
                  <a:lnTo>
                    <a:pt x="98004" y="96167"/>
                  </a:lnTo>
                  <a:cubicBezTo>
                    <a:pt x="95482" y="99403"/>
                    <a:pt x="93680" y="103357"/>
                    <a:pt x="93680" y="108031"/>
                  </a:cubicBezTo>
                  <a:lnTo>
                    <a:pt x="93680" y="272687"/>
                  </a:lnTo>
                  <a:cubicBezTo>
                    <a:pt x="93680" y="283112"/>
                    <a:pt x="84673" y="291741"/>
                    <a:pt x="74224" y="291741"/>
                  </a:cubicBezTo>
                  <a:cubicBezTo>
                    <a:pt x="67738" y="291741"/>
                    <a:pt x="62333" y="288865"/>
                    <a:pt x="58730" y="284910"/>
                  </a:cubicBezTo>
                  <a:cubicBezTo>
                    <a:pt x="54767" y="288865"/>
                    <a:pt x="49723" y="291741"/>
                    <a:pt x="43597" y="291741"/>
                  </a:cubicBezTo>
                  <a:cubicBezTo>
                    <a:pt x="32788" y="291741"/>
                    <a:pt x="23780" y="283112"/>
                    <a:pt x="23780" y="272687"/>
                  </a:cubicBezTo>
                  <a:lnTo>
                    <a:pt x="23780" y="183169"/>
                  </a:lnTo>
                  <a:cubicBezTo>
                    <a:pt x="21618" y="184247"/>
                    <a:pt x="19096" y="184966"/>
                    <a:pt x="16214" y="184966"/>
                  </a:cubicBezTo>
                  <a:cubicBezTo>
                    <a:pt x="7206" y="184966"/>
                    <a:pt x="0" y="177416"/>
                    <a:pt x="0" y="168429"/>
                  </a:cubicBezTo>
                  <a:lnTo>
                    <a:pt x="0" y="89336"/>
                  </a:lnTo>
                  <a:cubicBezTo>
                    <a:pt x="0" y="73158"/>
                    <a:pt x="12611" y="60576"/>
                    <a:pt x="28104" y="60576"/>
                  </a:cubicBezTo>
                  <a:lnTo>
                    <a:pt x="78547" y="60576"/>
                  </a:lnTo>
                  <a:cubicBezTo>
                    <a:pt x="84312" y="60576"/>
                    <a:pt x="89357" y="58778"/>
                    <a:pt x="92960" y="54464"/>
                  </a:cubicBezTo>
                  <a:lnTo>
                    <a:pt x="131873" y="15637"/>
                  </a:lnTo>
                  <a:cubicBezTo>
                    <a:pt x="134936" y="12581"/>
                    <a:pt x="139260" y="11053"/>
                    <a:pt x="143583" y="11053"/>
                  </a:cubicBezTo>
                  <a:close/>
                  <a:moveTo>
                    <a:pt x="58558" y="8944"/>
                  </a:moveTo>
                  <a:cubicBezTo>
                    <a:pt x="49551" y="8944"/>
                    <a:pt x="41624" y="16098"/>
                    <a:pt x="41624" y="25400"/>
                  </a:cubicBezTo>
                  <a:cubicBezTo>
                    <a:pt x="41624" y="34344"/>
                    <a:pt x="49551" y="41498"/>
                    <a:pt x="58558" y="41498"/>
                  </a:cubicBezTo>
                  <a:cubicBezTo>
                    <a:pt x="67565" y="41498"/>
                    <a:pt x="74770" y="34344"/>
                    <a:pt x="74770" y="25400"/>
                  </a:cubicBezTo>
                  <a:cubicBezTo>
                    <a:pt x="74770" y="16098"/>
                    <a:pt x="67565" y="8944"/>
                    <a:pt x="58558" y="8944"/>
                  </a:cubicBezTo>
                  <a:close/>
                  <a:moveTo>
                    <a:pt x="58558" y="0"/>
                  </a:moveTo>
                  <a:cubicBezTo>
                    <a:pt x="72609" y="0"/>
                    <a:pt x="83777" y="11090"/>
                    <a:pt x="83777" y="25400"/>
                  </a:cubicBezTo>
                  <a:cubicBezTo>
                    <a:pt x="83777" y="39352"/>
                    <a:pt x="72609" y="50442"/>
                    <a:pt x="58558" y="50442"/>
                  </a:cubicBezTo>
                  <a:cubicBezTo>
                    <a:pt x="44507" y="50442"/>
                    <a:pt x="33338" y="39352"/>
                    <a:pt x="33338" y="25400"/>
                  </a:cubicBezTo>
                  <a:cubicBezTo>
                    <a:pt x="33338" y="11090"/>
                    <a:pt x="44507" y="0"/>
                    <a:pt x="58558"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nvGrpSpPr>
            <p:cNvPr id="138" name="Group 137">
              <a:extLst>
                <a:ext uri="{FF2B5EF4-FFF2-40B4-BE49-F238E27FC236}">
                  <a16:creationId xmlns:a16="http://schemas.microsoft.com/office/drawing/2014/main" id="{2BE533A1-D9BD-460C-B10E-8F666D1F294B}"/>
                </a:ext>
              </a:extLst>
            </p:cNvPr>
            <p:cNvGrpSpPr/>
            <p:nvPr/>
          </p:nvGrpSpPr>
          <p:grpSpPr>
            <a:xfrm>
              <a:off x="4210319" y="1035163"/>
              <a:ext cx="1961486" cy="1827552"/>
              <a:chOff x="4103358" y="858076"/>
              <a:chExt cx="1961486" cy="1827552"/>
            </a:xfrm>
          </p:grpSpPr>
          <p:grpSp>
            <p:nvGrpSpPr>
              <p:cNvPr id="70" name="Group 69">
                <a:extLst>
                  <a:ext uri="{FF2B5EF4-FFF2-40B4-BE49-F238E27FC236}">
                    <a16:creationId xmlns:a16="http://schemas.microsoft.com/office/drawing/2014/main" id="{103FF285-C9C6-45B0-A0ED-6CE5A2B3547A}"/>
                  </a:ext>
                </a:extLst>
              </p:cNvPr>
              <p:cNvGrpSpPr/>
              <p:nvPr/>
            </p:nvGrpSpPr>
            <p:grpSpPr>
              <a:xfrm>
                <a:off x="4103358" y="858076"/>
                <a:ext cx="1961486" cy="1827552"/>
                <a:chOff x="10227339" y="3039941"/>
                <a:chExt cx="3922972" cy="3655103"/>
              </a:xfrm>
            </p:grpSpPr>
            <p:sp>
              <p:nvSpPr>
                <p:cNvPr id="76" name="Freeform 1">
                  <a:extLst>
                    <a:ext uri="{FF2B5EF4-FFF2-40B4-BE49-F238E27FC236}">
                      <a16:creationId xmlns:a16="http://schemas.microsoft.com/office/drawing/2014/main" id="{79B74B23-81B1-4828-9B51-69610F824586}"/>
                    </a:ext>
                  </a:extLst>
                </p:cNvPr>
                <p:cNvSpPr>
                  <a:spLocks noChangeArrowheads="1"/>
                </p:cNvSpPr>
                <p:nvPr/>
              </p:nvSpPr>
              <p:spPr bwMode="auto">
                <a:xfrm>
                  <a:off x="10837963"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78" name="Freeform 2">
                  <a:extLst>
                    <a:ext uri="{FF2B5EF4-FFF2-40B4-BE49-F238E27FC236}">
                      <a16:creationId xmlns:a16="http://schemas.microsoft.com/office/drawing/2014/main" id="{65D3CB09-678D-41F2-B824-DEF38BCE99DB}"/>
                    </a:ext>
                  </a:extLst>
                </p:cNvPr>
                <p:cNvSpPr>
                  <a:spLocks noChangeArrowheads="1"/>
                </p:cNvSpPr>
                <p:nvPr/>
              </p:nvSpPr>
              <p:spPr bwMode="auto">
                <a:xfrm>
                  <a:off x="10227339" y="4284232"/>
                  <a:ext cx="3922972" cy="2410812"/>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79" name="Freeform 3">
                  <a:extLst>
                    <a:ext uri="{FF2B5EF4-FFF2-40B4-BE49-F238E27FC236}">
                      <a16:creationId xmlns:a16="http://schemas.microsoft.com/office/drawing/2014/main" id="{5547BD4C-ADA0-4E66-811D-C8E73E102C92}"/>
                    </a:ext>
                  </a:extLst>
                </p:cNvPr>
                <p:cNvSpPr>
                  <a:spLocks noChangeArrowheads="1"/>
                </p:cNvSpPr>
                <p:nvPr/>
              </p:nvSpPr>
              <p:spPr bwMode="auto">
                <a:xfrm>
                  <a:off x="11111591"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71" name="TextBox 70">
                <a:extLst>
                  <a:ext uri="{FF2B5EF4-FFF2-40B4-BE49-F238E27FC236}">
                    <a16:creationId xmlns:a16="http://schemas.microsoft.com/office/drawing/2014/main" id="{0B828E1F-4790-419C-B664-ED4C96B4FEBC}"/>
                  </a:ext>
                </a:extLst>
              </p:cNvPr>
              <p:cNvSpPr txBox="1"/>
              <p:nvPr/>
            </p:nvSpPr>
            <p:spPr>
              <a:xfrm>
                <a:off x="4557364" y="2214606"/>
                <a:ext cx="1053494"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Analysis	</a:t>
                </a:r>
              </a:p>
            </p:txBody>
          </p:sp>
        </p:grpSp>
        <p:grpSp>
          <p:nvGrpSpPr>
            <p:cNvPr id="103" name="Group 102">
              <a:extLst>
                <a:ext uri="{FF2B5EF4-FFF2-40B4-BE49-F238E27FC236}">
                  <a16:creationId xmlns:a16="http://schemas.microsoft.com/office/drawing/2014/main" id="{76B666F9-445B-42D1-9E4B-40BAA6522AD5}"/>
                </a:ext>
              </a:extLst>
            </p:cNvPr>
            <p:cNvGrpSpPr/>
            <p:nvPr/>
          </p:nvGrpSpPr>
          <p:grpSpPr>
            <a:xfrm>
              <a:off x="8599970" y="1023778"/>
              <a:ext cx="1994440" cy="1829923"/>
              <a:chOff x="5789722" y="3039941"/>
              <a:chExt cx="3988880" cy="3659845"/>
            </a:xfrm>
          </p:grpSpPr>
          <p:sp>
            <p:nvSpPr>
              <p:cNvPr id="108" name="Freeform 1">
                <a:extLst>
                  <a:ext uri="{FF2B5EF4-FFF2-40B4-BE49-F238E27FC236}">
                    <a16:creationId xmlns:a16="http://schemas.microsoft.com/office/drawing/2014/main" id="{D5702B7D-DF02-4B67-9058-C6CBF6C75D32}"/>
                  </a:ext>
                </a:extLst>
              </p:cNvPr>
              <p:cNvSpPr>
                <a:spLocks noChangeArrowheads="1"/>
              </p:cNvSpPr>
              <p:nvPr/>
            </p:nvSpPr>
            <p:spPr bwMode="auto">
              <a:xfrm>
                <a:off x="6484706" y="3039941"/>
                <a:ext cx="2704603" cy="2491461"/>
              </a:xfrm>
              <a:custGeom>
                <a:avLst/>
                <a:gdLst>
                  <a:gd name="T0" fmla="*/ 4139 w 4140"/>
                  <a:gd name="T1" fmla="*/ 2859 h 3813"/>
                  <a:gd name="T2" fmla="*/ 3720 w 4140"/>
                  <a:gd name="T3" fmla="*/ 953 h 3813"/>
                  <a:gd name="T4" fmla="*/ 2070 w 4140"/>
                  <a:gd name="T5" fmla="*/ 0 h 3813"/>
                  <a:gd name="T6" fmla="*/ 419 w 4140"/>
                  <a:gd name="T7" fmla="*/ 953 h 3813"/>
                  <a:gd name="T8" fmla="*/ 0 w 4140"/>
                  <a:gd name="T9" fmla="*/ 2859 h 3813"/>
                  <a:gd name="T10" fmla="*/ 2070 w 4140"/>
                  <a:gd name="T11" fmla="*/ 3812 h 3813"/>
                  <a:gd name="T12" fmla="*/ 4139 w 4140"/>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4140" h="3813">
                    <a:moveTo>
                      <a:pt x="4139" y="2859"/>
                    </a:moveTo>
                    <a:lnTo>
                      <a:pt x="3720" y="953"/>
                    </a:lnTo>
                    <a:lnTo>
                      <a:pt x="2070" y="0"/>
                    </a:lnTo>
                    <a:lnTo>
                      <a:pt x="419" y="953"/>
                    </a:lnTo>
                    <a:lnTo>
                      <a:pt x="0" y="2859"/>
                    </a:lnTo>
                    <a:lnTo>
                      <a:pt x="2070" y="3812"/>
                    </a:lnTo>
                    <a:lnTo>
                      <a:pt x="4139" y="2859"/>
                    </a:lnTo>
                  </a:path>
                </a:pathLst>
              </a:custGeom>
              <a:solidFill>
                <a:schemeClr val="accent3">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09" name="Freeform 2">
                <a:extLst>
                  <a:ext uri="{FF2B5EF4-FFF2-40B4-BE49-F238E27FC236}">
                    <a16:creationId xmlns:a16="http://schemas.microsoft.com/office/drawing/2014/main" id="{170A7DFD-6DBB-430A-857B-F289D97CDE64}"/>
                  </a:ext>
                </a:extLst>
              </p:cNvPr>
              <p:cNvSpPr>
                <a:spLocks noChangeArrowheads="1"/>
              </p:cNvSpPr>
              <p:nvPr/>
            </p:nvSpPr>
            <p:spPr bwMode="auto">
              <a:xfrm>
                <a:off x="5789722" y="4288975"/>
                <a:ext cx="3988880" cy="2410811"/>
              </a:xfrm>
              <a:custGeom>
                <a:avLst/>
                <a:gdLst>
                  <a:gd name="T0" fmla="*/ 0 w 6005"/>
                  <a:gd name="T1" fmla="*/ 3655 h 3690"/>
                  <a:gd name="T2" fmla="*/ 0 w 6005"/>
                  <a:gd name="T3" fmla="*/ 34 h 3690"/>
                  <a:gd name="T4" fmla="*/ 0 w 6005"/>
                  <a:gd name="T5" fmla="*/ 34 h 3690"/>
                  <a:gd name="T6" fmla="*/ 34 w 6005"/>
                  <a:gd name="T7" fmla="*/ 0 h 3690"/>
                  <a:gd name="T8" fmla="*/ 5971 w 6005"/>
                  <a:gd name="T9" fmla="*/ 0 h 3690"/>
                  <a:gd name="T10" fmla="*/ 5971 w 6005"/>
                  <a:gd name="T11" fmla="*/ 0 h 3690"/>
                  <a:gd name="T12" fmla="*/ 6004 w 6005"/>
                  <a:gd name="T13" fmla="*/ 34 h 3690"/>
                  <a:gd name="T14" fmla="*/ 6004 w 6005"/>
                  <a:gd name="T15" fmla="*/ 3655 h 3690"/>
                  <a:gd name="T16" fmla="*/ 6004 w 6005"/>
                  <a:gd name="T17" fmla="*/ 3655 h 3690"/>
                  <a:gd name="T18" fmla="*/ 5971 w 6005"/>
                  <a:gd name="T19" fmla="*/ 3689 h 3690"/>
                  <a:gd name="T20" fmla="*/ 34 w 6005"/>
                  <a:gd name="T21" fmla="*/ 3689 h 3690"/>
                  <a:gd name="T22" fmla="*/ 34 w 6005"/>
                  <a:gd name="T23" fmla="*/ 3689 h 3690"/>
                  <a:gd name="T24" fmla="*/ 0 w 6005"/>
                  <a:gd name="T25" fmla="*/ 3655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5" h="3690">
                    <a:moveTo>
                      <a:pt x="0" y="3655"/>
                    </a:moveTo>
                    <a:lnTo>
                      <a:pt x="0" y="34"/>
                    </a:lnTo>
                    <a:lnTo>
                      <a:pt x="0" y="34"/>
                    </a:lnTo>
                    <a:cubicBezTo>
                      <a:pt x="0" y="15"/>
                      <a:pt x="16" y="0"/>
                      <a:pt x="34" y="0"/>
                    </a:cubicBezTo>
                    <a:lnTo>
                      <a:pt x="5971" y="0"/>
                    </a:lnTo>
                    <a:lnTo>
                      <a:pt x="5971" y="0"/>
                    </a:lnTo>
                    <a:cubicBezTo>
                      <a:pt x="5989" y="0"/>
                      <a:pt x="6004" y="15"/>
                      <a:pt x="6004" y="34"/>
                    </a:cubicBezTo>
                    <a:lnTo>
                      <a:pt x="6004" y="3655"/>
                    </a:lnTo>
                    <a:lnTo>
                      <a:pt x="6004" y="3655"/>
                    </a:lnTo>
                    <a:cubicBezTo>
                      <a:pt x="6004" y="3674"/>
                      <a:pt x="5989" y="3689"/>
                      <a:pt x="5971" y="3689"/>
                    </a:cubicBezTo>
                    <a:lnTo>
                      <a:pt x="34" y="3689"/>
                    </a:lnTo>
                    <a:lnTo>
                      <a:pt x="34" y="3689"/>
                    </a:lnTo>
                    <a:cubicBezTo>
                      <a:pt x="16" y="3689"/>
                      <a:pt x="0" y="3674"/>
                      <a:pt x="0" y="3655"/>
                    </a:cubicBezTo>
                  </a:path>
                </a:pathLst>
              </a:custGeom>
              <a:solidFill>
                <a:schemeClr val="bg1">
                  <a:lumMod val="85000"/>
                </a:schemeClr>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10" name="Freeform 3">
                <a:extLst>
                  <a:ext uri="{FF2B5EF4-FFF2-40B4-BE49-F238E27FC236}">
                    <a16:creationId xmlns:a16="http://schemas.microsoft.com/office/drawing/2014/main" id="{F161455B-1209-4C99-BD3F-E75E8922BD3A}"/>
                  </a:ext>
                </a:extLst>
              </p:cNvPr>
              <p:cNvSpPr>
                <a:spLocks noChangeArrowheads="1"/>
              </p:cNvSpPr>
              <p:nvPr/>
            </p:nvSpPr>
            <p:spPr bwMode="auto">
              <a:xfrm>
                <a:off x="6758334" y="3039941"/>
                <a:ext cx="2157347" cy="249146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sp>
          <p:nvSpPr>
            <p:cNvPr id="104" name="TextBox 103">
              <a:extLst>
                <a:ext uri="{FF2B5EF4-FFF2-40B4-BE49-F238E27FC236}">
                  <a16:creationId xmlns:a16="http://schemas.microsoft.com/office/drawing/2014/main" id="{FB25AADE-B47D-4036-A2D4-14D5209F5C64}"/>
                </a:ext>
              </a:extLst>
            </p:cNvPr>
            <p:cNvSpPr txBox="1"/>
            <p:nvPr/>
          </p:nvSpPr>
          <p:spPr>
            <a:xfrm>
              <a:off x="8701013" y="2380308"/>
              <a:ext cx="1843774" cy="338554"/>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Montserrat SemiBold" pitchFamily="2" charset="77"/>
                  <a:ea typeface="League Spartan" charset="0"/>
                  <a:cs typeface="Poppins" pitchFamily="2" charset="77"/>
                </a:rPr>
                <a:t>Sprint planning</a:t>
              </a:r>
            </a:p>
          </p:txBody>
        </p:sp>
        <p:sp>
          <p:nvSpPr>
            <p:cNvPr id="105" name="TextBox 104">
              <a:extLst>
                <a:ext uri="{FF2B5EF4-FFF2-40B4-BE49-F238E27FC236}">
                  <a16:creationId xmlns:a16="http://schemas.microsoft.com/office/drawing/2014/main" id="{5639C557-9932-4C3A-B010-89FEFBDC8609}"/>
                </a:ext>
              </a:extLst>
            </p:cNvPr>
            <p:cNvSpPr txBox="1"/>
            <p:nvPr/>
          </p:nvSpPr>
          <p:spPr>
            <a:xfrm>
              <a:off x="9022411" y="3039131"/>
              <a:ext cx="1200971" cy="338554"/>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Accepted	</a:t>
              </a:r>
            </a:p>
          </p:txBody>
        </p:sp>
        <p:sp>
          <p:nvSpPr>
            <p:cNvPr id="106" name="Subtitle 2">
              <a:extLst>
                <a:ext uri="{FF2B5EF4-FFF2-40B4-BE49-F238E27FC236}">
                  <a16:creationId xmlns:a16="http://schemas.microsoft.com/office/drawing/2014/main" id="{4AB282A3-78A7-403A-B946-4AC0DE241268}"/>
                </a:ext>
              </a:extLst>
            </p:cNvPr>
            <p:cNvSpPr txBox="1">
              <a:spLocks/>
            </p:cNvSpPr>
            <p:nvPr/>
          </p:nvSpPr>
          <p:spPr>
            <a:xfrm>
              <a:off x="8664833" y="3844826"/>
              <a:ext cx="1961486" cy="4154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rPr>
                <a:t>Able to fit within the capacity of a sprint</a:t>
              </a:r>
              <a:endParaRPr kumimoji="0" lang="en-CA"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Open Sans Light"/>
              </a:endParaRPr>
            </a:p>
          </p:txBody>
        </p:sp>
        <p:sp>
          <p:nvSpPr>
            <p:cNvPr id="4" name="TextBox 3">
              <a:extLst>
                <a:ext uri="{FF2B5EF4-FFF2-40B4-BE49-F238E27FC236}">
                  <a16:creationId xmlns:a16="http://schemas.microsoft.com/office/drawing/2014/main" id="{34B65921-2B3B-4ABE-9A1E-B98A1A5AA9EC}"/>
                </a:ext>
              </a:extLst>
            </p:cNvPr>
            <p:cNvSpPr txBox="1"/>
            <p:nvPr/>
          </p:nvSpPr>
          <p:spPr>
            <a:xfrm>
              <a:off x="465636" y="3872387"/>
              <a:ext cx="1348668" cy="338554"/>
            </a:xfrm>
            <a:prstGeom prst="rect">
              <a:avLst/>
            </a:prstGeom>
            <a:noFill/>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The PBI is…</a:t>
              </a:r>
            </a:p>
          </p:txBody>
        </p:sp>
        <p:sp>
          <p:nvSpPr>
            <p:cNvPr id="5" name="TextBox 4">
              <a:extLst>
                <a:ext uri="{FF2B5EF4-FFF2-40B4-BE49-F238E27FC236}">
                  <a16:creationId xmlns:a16="http://schemas.microsoft.com/office/drawing/2014/main" id="{BE0933BF-4053-4577-9044-9AD5E5B378E7}"/>
                </a:ext>
              </a:extLst>
            </p:cNvPr>
            <p:cNvSpPr txBox="1"/>
            <p:nvPr/>
          </p:nvSpPr>
          <p:spPr>
            <a:xfrm>
              <a:off x="1089174" y="4941938"/>
              <a:ext cx="706785" cy="338554"/>
            </a:xfrm>
            <a:prstGeom prst="rect">
              <a:avLst/>
            </a:prstGeom>
            <a:noFill/>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To ….</a:t>
              </a:r>
            </a:p>
          </p:txBody>
        </p:sp>
        <p:sp>
          <p:nvSpPr>
            <p:cNvPr id="6" name="TextBox 5">
              <a:extLst>
                <a:ext uri="{FF2B5EF4-FFF2-40B4-BE49-F238E27FC236}">
                  <a16:creationId xmlns:a16="http://schemas.microsoft.com/office/drawing/2014/main" id="{8FEF16D5-5FE6-49DC-B5CD-9AB1FEEADF0C}"/>
                </a:ext>
              </a:extLst>
            </p:cNvPr>
            <p:cNvSpPr txBox="1"/>
            <p:nvPr/>
          </p:nvSpPr>
          <p:spPr>
            <a:xfrm>
              <a:off x="133997" y="5421835"/>
              <a:ext cx="1731559" cy="584775"/>
            </a:xfrm>
            <a:prstGeom prst="rect">
              <a:avLst/>
            </a:prstGeom>
            <a:noFill/>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And justify </a:t>
              </a:r>
            </a:p>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the next step of…</a:t>
              </a:r>
            </a:p>
          </p:txBody>
        </p:sp>
        <p:sp>
          <p:nvSpPr>
            <p:cNvPr id="7" name="TextBox 6">
              <a:extLst>
                <a:ext uri="{FF2B5EF4-FFF2-40B4-BE49-F238E27FC236}">
                  <a16:creationId xmlns:a16="http://schemas.microsoft.com/office/drawing/2014/main" id="{29C9892C-0FEB-4C7E-9478-293C0A5A9596}"/>
                </a:ext>
              </a:extLst>
            </p:cNvPr>
            <p:cNvSpPr txBox="1"/>
            <p:nvPr/>
          </p:nvSpPr>
          <p:spPr>
            <a:xfrm>
              <a:off x="502729" y="3034854"/>
              <a:ext cx="1348668" cy="338554"/>
            </a:xfrm>
            <a:prstGeom prst="rect">
              <a:avLst/>
            </a:prstGeom>
            <a:noFill/>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Quality filter</a:t>
              </a:r>
            </a:p>
          </p:txBody>
        </p:sp>
        <p:pic>
          <p:nvPicPr>
            <p:cNvPr id="12" name="Picture 11">
              <a:extLst>
                <a:ext uri="{FF2B5EF4-FFF2-40B4-BE49-F238E27FC236}">
                  <a16:creationId xmlns:a16="http://schemas.microsoft.com/office/drawing/2014/main" id="{D2D131CD-046E-4F13-B01E-433459F291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57773" y="1384429"/>
              <a:ext cx="635000" cy="635000"/>
            </a:xfrm>
            <a:prstGeom prst="rect">
              <a:avLst/>
            </a:prstGeom>
          </p:spPr>
        </p:pic>
        <p:cxnSp>
          <p:nvCxnSpPr>
            <p:cNvPr id="117" name="Straight Connector 116">
              <a:extLst>
                <a:ext uri="{FF2B5EF4-FFF2-40B4-BE49-F238E27FC236}">
                  <a16:creationId xmlns:a16="http://schemas.microsoft.com/office/drawing/2014/main" id="{6377B50E-2A78-4384-B701-ED99BFEBF9C1}"/>
                </a:ext>
              </a:extLst>
            </p:cNvPr>
            <p:cNvCxnSpPr>
              <a:cxnSpLocks/>
            </p:cNvCxnSpPr>
            <p:nvPr/>
          </p:nvCxnSpPr>
          <p:spPr>
            <a:xfrm>
              <a:off x="1915398" y="5446179"/>
              <a:ext cx="8721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D97B35A1-E388-4F2A-A64D-DFFE05AB58D3}"/>
                </a:ext>
              </a:extLst>
            </p:cNvPr>
            <p:cNvSpPr txBox="1"/>
            <p:nvPr/>
          </p:nvSpPr>
          <p:spPr>
            <a:xfrm>
              <a:off x="2048105" y="5049723"/>
              <a:ext cx="1770376"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Enter the backlog</a:t>
              </a:r>
            </a:p>
          </p:txBody>
        </p:sp>
        <p:sp>
          <p:nvSpPr>
            <p:cNvPr id="121" name="TextBox 120">
              <a:extLst>
                <a:ext uri="{FF2B5EF4-FFF2-40B4-BE49-F238E27FC236}">
                  <a16:creationId xmlns:a16="http://schemas.microsoft.com/office/drawing/2014/main" id="{C26E6C0F-8A6E-4EAC-88F5-5B62B31E6BB8}"/>
                </a:ext>
              </a:extLst>
            </p:cNvPr>
            <p:cNvSpPr txBox="1"/>
            <p:nvPr/>
          </p:nvSpPr>
          <p:spPr>
            <a:xfrm>
              <a:off x="4187844" y="5028891"/>
              <a:ext cx="1969380"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Invest</a:t>
              </a:r>
            </a:p>
          </p:txBody>
        </p:sp>
        <p:sp>
          <p:nvSpPr>
            <p:cNvPr id="123" name="TextBox 122">
              <a:extLst>
                <a:ext uri="{FF2B5EF4-FFF2-40B4-BE49-F238E27FC236}">
                  <a16:creationId xmlns:a16="http://schemas.microsoft.com/office/drawing/2014/main" id="{B0CC0DEF-4338-4FB2-841D-97A74A0CF2AE}"/>
                </a:ext>
              </a:extLst>
            </p:cNvPr>
            <p:cNvSpPr txBox="1"/>
            <p:nvPr/>
          </p:nvSpPr>
          <p:spPr>
            <a:xfrm>
              <a:off x="6470520" y="5019057"/>
              <a:ext cx="1969380"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Prioritize</a:t>
              </a:r>
            </a:p>
          </p:txBody>
        </p:sp>
        <p:sp>
          <p:nvSpPr>
            <p:cNvPr id="127" name="TextBox 126">
              <a:extLst>
                <a:ext uri="{FF2B5EF4-FFF2-40B4-BE49-F238E27FC236}">
                  <a16:creationId xmlns:a16="http://schemas.microsoft.com/office/drawing/2014/main" id="{F52FC48C-AC66-4D08-ACF6-2F9E92D2BBF7}"/>
                </a:ext>
              </a:extLst>
            </p:cNvPr>
            <p:cNvSpPr txBox="1"/>
            <p:nvPr/>
          </p:nvSpPr>
          <p:spPr>
            <a:xfrm>
              <a:off x="8546849" y="5010626"/>
              <a:ext cx="1969380"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Execute</a:t>
              </a:r>
            </a:p>
          </p:txBody>
        </p:sp>
        <p:sp>
          <p:nvSpPr>
            <p:cNvPr id="129" name="TextBox 128">
              <a:extLst>
                <a:ext uri="{FF2B5EF4-FFF2-40B4-BE49-F238E27FC236}">
                  <a16:creationId xmlns:a16="http://schemas.microsoft.com/office/drawing/2014/main" id="{B56FA282-3D32-48E5-A7CF-917D028C827A}"/>
                </a:ext>
              </a:extLst>
            </p:cNvPr>
            <p:cNvSpPr txBox="1"/>
            <p:nvPr/>
          </p:nvSpPr>
          <p:spPr>
            <a:xfrm>
              <a:off x="2040529" y="5500675"/>
              <a:ext cx="1829687"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 Initial research and design</a:t>
              </a:r>
            </a:p>
          </p:txBody>
        </p:sp>
        <p:sp>
          <p:nvSpPr>
            <p:cNvPr id="131" name="TextBox 130">
              <a:extLst>
                <a:ext uri="{FF2B5EF4-FFF2-40B4-BE49-F238E27FC236}">
                  <a16:creationId xmlns:a16="http://schemas.microsoft.com/office/drawing/2014/main" id="{81C473E0-2E25-4D34-9FF2-6A591AAB8B41}"/>
                </a:ext>
              </a:extLst>
            </p:cNvPr>
            <p:cNvSpPr txBox="1"/>
            <p:nvPr/>
          </p:nvSpPr>
          <p:spPr>
            <a:xfrm>
              <a:off x="4368666" y="5457265"/>
              <a:ext cx="1770376" cy="461665"/>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Refinement and any other required business analysis</a:t>
              </a:r>
            </a:p>
          </p:txBody>
        </p:sp>
        <p:sp>
          <p:nvSpPr>
            <p:cNvPr id="133" name="TextBox 132">
              <a:extLst>
                <a:ext uri="{FF2B5EF4-FFF2-40B4-BE49-F238E27FC236}">
                  <a16:creationId xmlns:a16="http://schemas.microsoft.com/office/drawing/2014/main" id="{1EB4BF9C-B5A7-4E2A-91B3-8FE58FBDF329}"/>
                </a:ext>
              </a:extLst>
            </p:cNvPr>
            <p:cNvSpPr txBox="1"/>
            <p:nvPr/>
          </p:nvSpPr>
          <p:spPr>
            <a:xfrm>
              <a:off x="6703544" y="5572529"/>
              <a:ext cx="1770376"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Sprint planning</a:t>
              </a:r>
            </a:p>
          </p:txBody>
        </p:sp>
        <p:sp>
          <p:nvSpPr>
            <p:cNvPr id="137" name="TextBox 136">
              <a:extLst>
                <a:ext uri="{FF2B5EF4-FFF2-40B4-BE49-F238E27FC236}">
                  <a16:creationId xmlns:a16="http://schemas.microsoft.com/office/drawing/2014/main" id="{5FD500B3-EDF2-42A5-9569-A6F4B4592889}"/>
                </a:ext>
              </a:extLst>
            </p:cNvPr>
            <p:cNvSpPr txBox="1"/>
            <p:nvPr/>
          </p:nvSpPr>
          <p:spPr>
            <a:xfrm>
              <a:off x="8691256" y="5551457"/>
              <a:ext cx="1770376" cy="276999"/>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Roboto Condensed Light" panose="020B0604020202020204" charset="0"/>
                  <a:ea typeface="Roboto Condensed Light" panose="020B0604020202020204" charset="0"/>
                  <a:cs typeface="+mn-cs"/>
                </a:rPr>
                <a:t>Development</a:t>
              </a:r>
            </a:p>
          </p:txBody>
        </p:sp>
        <p:pic>
          <p:nvPicPr>
            <p:cNvPr id="3" name="Picture 2">
              <a:extLst>
                <a:ext uri="{FF2B5EF4-FFF2-40B4-BE49-F238E27FC236}">
                  <a16:creationId xmlns:a16="http://schemas.microsoft.com/office/drawing/2014/main" id="{1AB1DE7B-CA47-4A1A-B19D-AE9475EFC8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5302" y="1349578"/>
              <a:ext cx="635000" cy="635000"/>
            </a:xfrm>
            <a:prstGeom prst="rect">
              <a:avLst/>
            </a:prstGeom>
          </p:spPr>
        </p:pic>
      </p:grpSp>
      <p:sp>
        <p:nvSpPr>
          <p:cNvPr id="11" name="Rectangle 10">
            <a:extLst>
              <a:ext uri="{FF2B5EF4-FFF2-40B4-BE49-F238E27FC236}">
                <a16:creationId xmlns:a16="http://schemas.microsoft.com/office/drawing/2014/main" id="{D15DBBD1-F82A-452C-9271-075D608F33D0}"/>
              </a:ext>
            </a:extLst>
          </p:cNvPr>
          <p:cNvSpPr/>
          <p:nvPr/>
        </p:nvSpPr>
        <p:spPr>
          <a:xfrm>
            <a:off x="129004" y="916364"/>
            <a:ext cx="8017600" cy="2156524"/>
          </a:xfrm>
          <a:prstGeom prst="rect">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576B7"/>
                </a:solidFill>
                <a:effectLst/>
                <a:uLnTx/>
                <a:uFillTx/>
                <a:latin typeface="Montserrat SemiBold"/>
                <a:ea typeface="+mn-ea"/>
                <a:cs typeface="+mn-cs"/>
              </a:rPr>
              <a:t>Product </a:t>
            </a:r>
            <a:br>
              <a:rPr kumimoji="0" lang="en-US" sz="1800" b="0" i="0" u="none" strike="noStrike" kern="1200" cap="none" spc="0" normalizeH="0" baseline="0" noProof="0" dirty="0">
                <a:ln>
                  <a:noFill/>
                </a:ln>
                <a:solidFill>
                  <a:srgbClr val="2576B7"/>
                </a:solidFill>
                <a:effectLst/>
                <a:uLnTx/>
                <a:uFillTx/>
                <a:latin typeface="Montserrat SemiBold"/>
                <a:ea typeface="+mn-ea"/>
                <a:cs typeface="+mn-cs"/>
              </a:rPr>
            </a:br>
            <a:r>
              <a:rPr kumimoji="0" lang="en-US" sz="1800" b="0" i="0" u="none" strike="noStrike" kern="1200" cap="none" spc="0" normalizeH="0" baseline="0" noProof="0" dirty="0">
                <a:ln>
                  <a:noFill/>
                </a:ln>
                <a:solidFill>
                  <a:srgbClr val="2576B7"/>
                </a:solidFill>
                <a:effectLst/>
                <a:uLnTx/>
                <a:uFillTx/>
                <a:latin typeface="Montserrat SemiBold"/>
                <a:ea typeface="+mn-ea"/>
                <a:cs typeface="+mn-cs"/>
              </a:rPr>
              <a:t>backlog</a:t>
            </a:r>
            <a:endParaRPr kumimoji="0" lang="en-CA" sz="1800" b="0" i="0" u="none" strike="noStrike" kern="1200" cap="none" spc="0" normalizeH="0" baseline="0" noProof="0" dirty="0">
              <a:ln>
                <a:noFill/>
              </a:ln>
              <a:solidFill>
                <a:srgbClr val="2576B7"/>
              </a:solidFill>
              <a:effectLst/>
              <a:uLnTx/>
              <a:uFillTx/>
              <a:latin typeface="Montserrat SemiBold"/>
              <a:ea typeface="+mn-ea"/>
              <a:cs typeface="+mn-cs"/>
            </a:endParaRPr>
          </a:p>
        </p:txBody>
      </p:sp>
      <p:grpSp>
        <p:nvGrpSpPr>
          <p:cNvPr id="13" name="Group 12">
            <a:extLst>
              <a:ext uri="{FF2B5EF4-FFF2-40B4-BE49-F238E27FC236}">
                <a16:creationId xmlns:a16="http://schemas.microsoft.com/office/drawing/2014/main" id="{78FDC155-9BDC-50C7-4F9B-1F6C79F22F89}"/>
              </a:ext>
            </a:extLst>
          </p:cNvPr>
          <p:cNvGrpSpPr/>
          <p:nvPr/>
        </p:nvGrpSpPr>
        <p:grpSpPr>
          <a:xfrm>
            <a:off x="8274528" y="919897"/>
            <a:ext cx="4341213" cy="5351851"/>
            <a:chOff x="8244832" y="919897"/>
            <a:chExt cx="4341213" cy="5351851"/>
          </a:xfrm>
        </p:grpSpPr>
        <p:graphicFrame>
          <p:nvGraphicFramePr>
            <p:cNvPr id="9" name="Diagram 8">
              <a:extLst>
                <a:ext uri="{FF2B5EF4-FFF2-40B4-BE49-F238E27FC236}">
                  <a16:creationId xmlns:a16="http://schemas.microsoft.com/office/drawing/2014/main" id="{127FE1E8-2982-44EF-BB09-A6884C8482F0}"/>
                </a:ext>
              </a:extLst>
            </p:cNvPr>
            <p:cNvGraphicFramePr/>
            <p:nvPr>
              <p:extLst>
                <p:ext uri="{D42A27DB-BD31-4B8C-83A1-F6EECF244321}">
                  <p14:modId xmlns:p14="http://schemas.microsoft.com/office/powerpoint/2010/main" val="775156462"/>
                </p:ext>
              </p:extLst>
            </p:nvPr>
          </p:nvGraphicFramePr>
          <p:xfrm>
            <a:off x="9821465" y="2842041"/>
            <a:ext cx="2764580" cy="34297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8" name="Freeform 3">
              <a:extLst>
                <a:ext uri="{FF2B5EF4-FFF2-40B4-BE49-F238E27FC236}">
                  <a16:creationId xmlns:a16="http://schemas.microsoft.com/office/drawing/2014/main" id="{53B73014-1448-4401-9FAA-63598E0AF112}"/>
                </a:ext>
              </a:extLst>
            </p:cNvPr>
            <p:cNvSpPr>
              <a:spLocks noChangeArrowheads="1"/>
            </p:cNvSpPr>
            <p:nvPr/>
          </p:nvSpPr>
          <p:spPr bwMode="auto">
            <a:xfrm>
              <a:off x="10736262" y="1827157"/>
              <a:ext cx="1078674" cy="1245731"/>
            </a:xfrm>
            <a:custGeom>
              <a:avLst/>
              <a:gdLst>
                <a:gd name="T0" fmla="*/ 3301 w 3302"/>
                <a:gd name="T1" fmla="*/ 2859 h 3813"/>
                <a:gd name="T2" fmla="*/ 3301 w 3302"/>
                <a:gd name="T3" fmla="*/ 953 h 3813"/>
                <a:gd name="T4" fmla="*/ 1651 w 3302"/>
                <a:gd name="T5" fmla="*/ 0 h 3813"/>
                <a:gd name="T6" fmla="*/ 0 w 3302"/>
                <a:gd name="T7" fmla="*/ 953 h 3813"/>
                <a:gd name="T8" fmla="*/ 0 w 3302"/>
                <a:gd name="T9" fmla="*/ 2859 h 3813"/>
                <a:gd name="T10" fmla="*/ 1651 w 3302"/>
                <a:gd name="T11" fmla="*/ 3812 h 3813"/>
                <a:gd name="T12" fmla="*/ 3301 w 3302"/>
                <a:gd name="T13" fmla="*/ 2859 h 3813"/>
              </a:gdLst>
              <a:ahLst/>
              <a:cxnLst>
                <a:cxn ang="0">
                  <a:pos x="T0" y="T1"/>
                </a:cxn>
                <a:cxn ang="0">
                  <a:pos x="T2" y="T3"/>
                </a:cxn>
                <a:cxn ang="0">
                  <a:pos x="T4" y="T5"/>
                </a:cxn>
                <a:cxn ang="0">
                  <a:pos x="T6" y="T7"/>
                </a:cxn>
                <a:cxn ang="0">
                  <a:pos x="T8" y="T9"/>
                </a:cxn>
                <a:cxn ang="0">
                  <a:pos x="T10" y="T11"/>
                </a:cxn>
                <a:cxn ang="0">
                  <a:pos x="T12" y="T13"/>
                </a:cxn>
              </a:cxnLst>
              <a:rect l="0" t="0" r="r" b="b"/>
              <a:pathLst>
                <a:path w="3302" h="3813">
                  <a:moveTo>
                    <a:pt x="3301" y="2859"/>
                  </a:moveTo>
                  <a:lnTo>
                    <a:pt x="3301" y="953"/>
                  </a:lnTo>
                  <a:lnTo>
                    <a:pt x="1651" y="0"/>
                  </a:lnTo>
                  <a:lnTo>
                    <a:pt x="0" y="953"/>
                  </a:lnTo>
                  <a:lnTo>
                    <a:pt x="0" y="2859"/>
                  </a:lnTo>
                  <a:lnTo>
                    <a:pt x="1651" y="3812"/>
                  </a:lnTo>
                  <a:lnTo>
                    <a:pt x="3301" y="285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SemiBold"/>
                  <a:ea typeface="+mn-ea"/>
                  <a:cs typeface="+mn-cs"/>
                </a:rPr>
                <a:t>SPRINT</a:t>
              </a:r>
            </a:p>
          </p:txBody>
        </p:sp>
        <p:sp>
          <p:nvSpPr>
            <p:cNvPr id="10" name="Arrow: Bent 9">
              <a:extLst>
                <a:ext uri="{FF2B5EF4-FFF2-40B4-BE49-F238E27FC236}">
                  <a16:creationId xmlns:a16="http://schemas.microsoft.com/office/drawing/2014/main" id="{D87F3761-443B-4802-AD42-2F740DC0A887}"/>
                </a:ext>
              </a:extLst>
            </p:cNvPr>
            <p:cNvSpPr/>
            <p:nvPr/>
          </p:nvSpPr>
          <p:spPr>
            <a:xfrm rot="5400000">
              <a:off x="10404143" y="818106"/>
              <a:ext cx="465198" cy="1510373"/>
            </a:xfrm>
            <a:prstGeom prst="bentArrow">
              <a:avLst/>
            </a:prstGeom>
            <a:solidFill>
              <a:schemeClr val="accent3">
                <a:lumMod val="75000"/>
              </a:schemeClr>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494949"/>
                </a:solidFill>
                <a:effectLst/>
                <a:uLnTx/>
                <a:uFillTx/>
                <a:latin typeface="Roboto Condensed Light"/>
                <a:ea typeface="+mn-ea"/>
                <a:cs typeface="+mn-cs"/>
              </a:endParaRPr>
            </a:p>
          </p:txBody>
        </p:sp>
        <p:sp>
          <p:nvSpPr>
            <p:cNvPr id="69" name="Rectangle 68">
              <a:extLst>
                <a:ext uri="{FF2B5EF4-FFF2-40B4-BE49-F238E27FC236}">
                  <a16:creationId xmlns:a16="http://schemas.microsoft.com/office/drawing/2014/main" id="{D426C513-C743-41D4-A072-4A530E671973}"/>
                </a:ext>
              </a:extLst>
            </p:cNvPr>
            <p:cNvSpPr/>
            <p:nvPr/>
          </p:nvSpPr>
          <p:spPr>
            <a:xfrm>
              <a:off x="8244832" y="919897"/>
              <a:ext cx="3849437" cy="2156524"/>
            </a:xfrm>
            <a:prstGeom prst="rect">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solidFill>
                  <a:effectLst/>
                  <a:uLnTx/>
                  <a:uFillTx/>
                  <a:latin typeface="Montserrat SemiBold"/>
                  <a:ea typeface="+mn-ea"/>
                  <a:cs typeface="+mn-cs"/>
                </a:rPr>
                <a:t>Sprint backlog</a:t>
              </a:r>
              <a:endParaRPr kumimoji="0" lang="en-CA" sz="1800" b="0" i="0" u="none" strike="noStrike" kern="1200" cap="none" spc="0" normalizeH="0" baseline="0" noProof="0" dirty="0">
                <a:ln>
                  <a:noFill/>
                </a:ln>
                <a:solidFill>
                  <a:schemeClr val="accent3"/>
                </a:solidFill>
                <a:effectLst/>
                <a:uLnTx/>
                <a:uFillTx/>
                <a:latin typeface="Montserrat SemiBold"/>
                <a:ea typeface="+mn-ea"/>
                <a:cs typeface="+mn-cs"/>
              </a:endParaRPr>
            </a:p>
          </p:txBody>
        </p:sp>
      </p:grpSp>
      <p:sp>
        <p:nvSpPr>
          <p:cNvPr id="15" name="Star: 5 Points 14">
            <a:extLst>
              <a:ext uri="{FF2B5EF4-FFF2-40B4-BE49-F238E27FC236}">
                <a16:creationId xmlns:a16="http://schemas.microsoft.com/office/drawing/2014/main" id="{CC87DDF6-82A5-43F2-CF08-02E4D1791C96}"/>
              </a:ext>
            </a:extLst>
          </p:cNvPr>
          <p:cNvSpPr/>
          <p:nvPr/>
        </p:nvSpPr>
        <p:spPr>
          <a:xfrm>
            <a:off x="10577526" y="5518752"/>
            <a:ext cx="914400" cy="914400"/>
          </a:xfrm>
          <a:prstGeom prst="star5">
            <a:avLst>
              <a:gd name="adj" fmla="val 40521"/>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Product demo</a:t>
            </a:r>
          </a:p>
        </p:txBody>
      </p:sp>
    </p:spTree>
    <p:extLst>
      <p:ext uri="{BB962C8B-B14F-4D97-AF65-F5344CB8AC3E}">
        <p14:creationId xmlns:p14="http://schemas.microsoft.com/office/powerpoint/2010/main" val="297575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D05E-6EA5-4256-A39A-3F46AC1BE8AC}"/>
              </a:ext>
            </a:extLst>
          </p:cNvPr>
          <p:cNvSpPr>
            <a:spLocks noGrp="1"/>
          </p:cNvSpPr>
          <p:nvPr>
            <p:ph type="title"/>
          </p:nvPr>
        </p:nvSpPr>
        <p:spPr/>
        <p:txBody>
          <a:bodyPr/>
          <a:lstStyle/>
          <a:p>
            <a:r>
              <a:rPr lang="en-US" dirty="0"/>
              <a:t>Define product value by aligning backlog delivery with roadmap goals</a:t>
            </a:r>
            <a:endParaRPr lang="en-CA" dirty="0"/>
          </a:p>
        </p:txBody>
      </p:sp>
      <p:sp>
        <p:nvSpPr>
          <p:cNvPr id="8" name="Text Placeholder 7">
            <a:extLst>
              <a:ext uri="{FF2B5EF4-FFF2-40B4-BE49-F238E27FC236}">
                <a16:creationId xmlns:a16="http://schemas.microsoft.com/office/drawing/2014/main" id="{CA57F74B-5C09-4740-8095-027368179194}"/>
              </a:ext>
            </a:extLst>
          </p:cNvPr>
          <p:cNvSpPr>
            <a:spLocks noGrp="1"/>
          </p:cNvSpPr>
          <p:nvPr>
            <p:ph type="body" sz="quarter" idx="11"/>
          </p:nvPr>
        </p:nvSpPr>
        <p:spPr>
          <a:prstGeom prst="rect">
            <a:avLst/>
          </a:prstGeom>
        </p:spPr>
        <p:txBody>
          <a:bodyPr/>
          <a:lstStyle/>
          <a:p>
            <a:r>
              <a:rPr lang="en-US" dirty="0"/>
              <a:t>In each product plan, the backlogs show what you will deliver. Roadmaps identify when and in what order you will deliver value, capabilities, and goals.</a:t>
            </a:r>
            <a:endParaRPr lang="en-CA" dirty="0"/>
          </a:p>
        </p:txBody>
      </p:sp>
      <p:pic>
        <p:nvPicPr>
          <p:cNvPr id="7" name="Picture 6">
            <a:extLst>
              <a:ext uri="{FF2B5EF4-FFF2-40B4-BE49-F238E27FC236}">
                <a16:creationId xmlns:a16="http://schemas.microsoft.com/office/drawing/2014/main" id="{950B7B9F-D13E-4FFC-8AD7-B893A1AD24E4}"/>
              </a:ext>
            </a:extLst>
          </p:cNvPr>
          <p:cNvPicPr>
            <a:picLocks noChangeAspect="1"/>
          </p:cNvPicPr>
          <p:nvPr/>
        </p:nvPicPr>
        <p:blipFill>
          <a:blip r:embed="rId2"/>
          <a:stretch>
            <a:fillRect/>
          </a:stretch>
        </p:blipFill>
        <p:spPr>
          <a:xfrm>
            <a:off x="1803399" y="2438673"/>
            <a:ext cx="7937501" cy="4179614"/>
          </a:xfrm>
          <a:prstGeom prst="rect">
            <a:avLst/>
          </a:prstGeom>
        </p:spPr>
      </p:pic>
    </p:spTree>
    <p:extLst>
      <p:ext uri="{BB962C8B-B14F-4D97-AF65-F5344CB8AC3E}">
        <p14:creationId xmlns:p14="http://schemas.microsoft.com/office/powerpoint/2010/main" val="3376618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FF62FD-CDBE-4591-BD89-15E14A6488B4}"/>
              </a:ext>
            </a:extLst>
          </p:cNvPr>
          <p:cNvSpPr>
            <a:spLocks noGrp="1"/>
          </p:cNvSpPr>
          <p:nvPr>
            <p:ph type="title"/>
          </p:nvPr>
        </p:nvSpPr>
        <p:spPr/>
        <p:txBody>
          <a:bodyPr/>
          <a:lstStyle/>
          <a:p>
            <a:r>
              <a:rPr lang="en-US" dirty="0"/>
              <a:t>Develop an adaptive governance process​</a:t>
            </a:r>
            <a:endParaRPr lang="en-CA" dirty="0"/>
          </a:p>
        </p:txBody>
      </p:sp>
      <p:sp>
        <p:nvSpPr>
          <p:cNvPr id="13" name="Parallelogram 12">
            <a:extLst>
              <a:ext uri="{FF2B5EF4-FFF2-40B4-BE49-F238E27FC236}">
                <a16:creationId xmlns:a16="http://schemas.microsoft.com/office/drawing/2014/main" id="{662B0DAD-7FD9-48E1-BB9F-860735C50EF8}"/>
              </a:ext>
            </a:extLst>
          </p:cNvPr>
          <p:cNvSpPr/>
          <p:nvPr/>
        </p:nvSpPr>
        <p:spPr>
          <a:xfrm>
            <a:off x="4720695" y="4999750"/>
            <a:ext cx="5817981" cy="969744"/>
          </a:xfrm>
          <a:prstGeom prst="parallelogram">
            <a:avLst/>
          </a:prstGeom>
          <a:solidFill>
            <a:srgbClr val="2576B7"/>
          </a:solidFill>
          <a:ln w="12700" cap="flat" cmpd="sng" algn="ctr">
            <a:noFill/>
            <a:prstDash val="solid"/>
            <a:miter lim="800000"/>
          </a:ln>
          <a:effectLst/>
        </p:spPr>
        <p:txBody>
          <a:bodyPr rtlCol="0" anchor="ctr"/>
          <a:lstStyle/>
          <a:p>
            <a:pPr algn="ctr" defTabSz="914126">
              <a:defRPr/>
            </a:pPr>
            <a:endParaRPr lang="en-US" sz="3200" kern="0" dirty="0">
              <a:solidFill>
                <a:srgbClr val="FFFFFF"/>
              </a:solidFill>
              <a:latin typeface="Roboto Condensed Light" panose="02000000000000000000" pitchFamily="2" charset="0"/>
              <a:ea typeface="Roboto Condensed Light" panose="02000000000000000000" pitchFamily="2" charset="0"/>
            </a:endParaRPr>
          </a:p>
        </p:txBody>
      </p:sp>
      <p:sp>
        <p:nvSpPr>
          <p:cNvPr id="14" name="Parallelogram 13">
            <a:extLst>
              <a:ext uri="{FF2B5EF4-FFF2-40B4-BE49-F238E27FC236}">
                <a16:creationId xmlns:a16="http://schemas.microsoft.com/office/drawing/2014/main" id="{C4A5A6F6-D330-4FD8-AEA0-831C18C859E8}"/>
              </a:ext>
            </a:extLst>
          </p:cNvPr>
          <p:cNvSpPr/>
          <p:nvPr/>
        </p:nvSpPr>
        <p:spPr>
          <a:xfrm>
            <a:off x="3788899" y="3935212"/>
            <a:ext cx="7012391" cy="969744"/>
          </a:xfrm>
          <a:prstGeom prst="parallelogram">
            <a:avLst/>
          </a:prstGeom>
          <a:solidFill>
            <a:srgbClr val="5090C4"/>
          </a:solidFill>
          <a:ln w="12700" cap="flat" cmpd="sng" algn="ctr">
            <a:noFill/>
            <a:prstDash val="solid"/>
            <a:miter lim="800000"/>
          </a:ln>
          <a:effectLst/>
        </p:spPr>
        <p:txBody>
          <a:bodyPr rtlCol="0" anchor="ctr"/>
          <a:lstStyle/>
          <a:p>
            <a:pPr algn="ctr" defTabSz="914126">
              <a:defRPr/>
            </a:pPr>
            <a:endParaRPr lang="en-US" sz="3599" kern="0" dirty="0">
              <a:solidFill>
                <a:srgbClr val="FFFFFF"/>
              </a:solidFill>
              <a:latin typeface="Roboto Condensed Light" panose="02000000000000000000" pitchFamily="2" charset="0"/>
            </a:endParaRPr>
          </a:p>
        </p:txBody>
      </p:sp>
      <p:sp>
        <p:nvSpPr>
          <p:cNvPr id="15" name="Parallelogram 14">
            <a:extLst>
              <a:ext uri="{FF2B5EF4-FFF2-40B4-BE49-F238E27FC236}">
                <a16:creationId xmlns:a16="http://schemas.microsoft.com/office/drawing/2014/main" id="{63158AE9-E438-49EF-AF5F-FDF62564A942}"/>
              </a:ext>
            </a:extLst>
          </p:cNvPr>
          <p:cNvSpPr/>
          <p:nvPr/>
        </p:nvSpPr>
        <p:spPr>
          <a:xfrm>
            <a:off x="3543939" y="2838836"/>
            <a:ext cx="7513029" cy="969584"/>
          </a:xfrm>
          <a:prstGeom prst="parallelogram">
            <a:avLst/>
          </a:prstGeom>
          <a:solidFill>
            <a:srgbClr val="15466D"/>
          </a:solidFill>
          <a:ln w="12700" cap="flat" cmpd="sng" algn="ctr">
            <a:noFill/>
            <a:prstDash val="solid"/>
            <a:miter lim="800000"/>
          </a:ln>
          <a:effectLst/>
        </p:spPr>
        <p:txBody>
          <a:bodyPr rtlCol="0" anchor="ctr"/>
          <a:lstStyle/>
          <a:p>
            <a:pPr algn="ctr" defTabSz="914126">
              <a:defRPr/>
            </a:pPr>
            <a:endParaRPr lang="en-US" sz="3599" kern="0" dirty="0">
              <a:solidFill>
                <a:srgbClr val="FFFFFF"/>
              </a:solidFill>
              <a:latin typeface="Roboto Condensed Light" panose="02000000000000000000" pitchFamily="2" charset="0"/>
            </a:endParaRPr>
          </a:p>
        </p:txBody>
      </p:sp>
      <p:sp>
        <p:nvSpPr>
          <p:cNvPr id="16" name="Parallelogram 15">
            <a:extLst>
              <a:ext uri="{FF2B5EF4-FFF2-40B4-BE49-F238E27FC236}">
                <a16:creationId xmlns:a16="http://schemas.microsoft.com/office/drawing/2014/main" id="{CDBDFEB8-B232-4183-BCB2-607355A3F029}"/>
              </a:ext>
            </a:extLst>
          </p:cNvPr>
          <p:cNvSpPr/>
          <p:nvPr/>
        </p:nvSpPr>
        <p:spPr>
          <a:xfrm>
            <a:off x="3497893" y="1589963"/>
            <a:ext cx="7916160" cy="1099709"/>
          </a:xfrm>
          <a:prstGeom prst="parallelogram">
            <a:avLst/>
          </a:prstGeom>
          <a:solidFill>
            <a:srgbClr val="299C47"/>
          </a:solidFill>
          <a:ln w="12700" cap="flat" cmpd="sng" algn="ctr">
            <a:noFill/>
            <a:prstDash val="solid"/>
            <a:miter lim="800000"/>
          </a:ln>
          <a:effectLst/>
        </p:spPr>
        <p:txBody>
          <a:bodyPr rtlCol="0" anchor="ctr"/>
          <a:lstStyle/>
          <a:p>
            <a:pPr algn="ctr" defTabSz="914126">
              <a:defRPr/>
            </a:pPr>
            <a:endParaRPr lang="en-US" sz="3599" kern="0" dirty="0">
              <a:solidFill>
                <a:srgbClr val="FFFFFF"/>
              </a:solidFill>
              <a:latin typeface="Roboto Condensed Light" panose="02000000000000000000" pitchFamily="2" charset="0"/>
            </a:endParaRPr>
          </a:p>
        </p:txBody>
      </p:sp>
      <p:sp>
        <p:nvSpPr>
          <p:cNvPr id="17" name="Freeform 16">
            <a:extLst>
              <a:ext uri="{FF2B5EF4-FFF2-40B4-BE49-F238E27FC236}">
                <a16:creationId xmlns:a16="http://schemas.microsoft.com/office/drawing/2014/main" id="{4B45E599-6281-4DBE-8F46-66AD1348FF7F}"/>
              </a:ext>
            </a:extLst>
          </p:cNvPr>
          <p:cNvSpPr>
            <a:spLocks/>
          </p:cNvSpPr>
          <p:nvPr/>
        </p:nvSpPr>
        <p:spPr bwMode="auto">
          <a:xfrm>
            <a:off x="2041756" y="4893847"/>
            <a:ext cx="3475267" cy="287225"/>
          </a:xfrm>
          <a:custGeom>
            <a:avLst/>
            <a:gdLst>
              <a:gd name="T0" fmla="*/ 114 w 2190"/>
              <a:gd name="T1" fmla="*/ 0 h 181"/>
              <a:gd name="T2" fmla="*/ 62 w 2190"/>
              <a:gd name="T3" fmla="*/ 121 h 181"/>
              <a:gd name="T4" fmla="*/ 2123 w 2190"/>
              <a:gd name="T5" fmla="*/ 121 h 181"/>
              <a:gd name="T6" fmla="*/ 2076 w 2190"/>
              <a:gd name="T7" fmla="*/ 0 h 181"/>
              <a:gd name="T8" fmla="*/ 2190 w 2190"/>
              <a:gd name="T9" fmla="*/ 92 h 181"/>
              <a:gd name="T10" fmla="*/ 2155 w 2190"/>
              <a:gd name="T11" fmla="*/ 181 h 181"/>
              <a:gd name="T12" fmla="*/ 25 w 2190"/>
              <a:gd name="T13" fmla="*/ 181 h 181"/>
              <a:gd name="T14" fmla="*/ 0 w 2190"/>
              <a:gd name="T15" fmla="*/ 92 h 181"/>
              <a:gd name="T16" fmla="*/ 114 w 2190"/>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0" h="181">
                <a:moveTo>
                  <a:pt x="114" y="0"/>
                </a:moveTo>
                <a:lnTo>
                  <a:pt x="62" y="121"/>
                </a:lnTo>
                <a:lnTo>
                  <a:pt x="2123" y="121"/>
                </a:lnTo>
                <a:lnTo>
                  <a:pt x="2076" y="0"/>
                </a:lnTo>
                <a:lnTo>
                  <a:pt x="2190" y="92"/>
                </a:lnTo>
                <a:lnTo>
                  <a:pt x="2155" y="181"/>
                </a:lnTo>
                <a:lnTo>
                  <a:pt x="25" y="181"/>
                </a:lnTo>
                <a:lnTo>
                  <a:pt x="0" y="92"/>
                </a:lnTo>
                <a:lnTo>
                  <a:pt x="114" y="0"/>
                </a:lnTo>
                <a:close/>
              </a:path>
            </a:pathLst>
          </a:custGeom>
          <a:solidFill>
            <a:srgbClr val="297B7A">
              <a:lumMod val="50000"/>
            </a:srgbClr>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18" name="Freeform 17">
            <a:extLst>
              <a:ext uri="{FF2B5EF4-FFF2-40B4-BE49-F238E27FC236}">
                <a16:creationId xmlns:a16="http://schemas.microsoft.com/office/drawing/2014/main" id="{6CB61488-CFF7-47B6-9AC1-367E98F575AA}"/>
              </a:ext>
            </a:extLst>
          </p:cNvPr>
          <p:cNvSpPr>
            <a:spLocks/>
          </p:cNvSpPr>
          <p:nvPr/>
        </p:nvSpPr>
        <p:spPr bwMode="auto">
          <a:xfrm>
            <a:off x="2622554" y="3813182"/>
            <a:ext cx="2304150" cy="207881"/>
          </a:xfrm>
          <a:custGeom>
            <a:avLst/>
            <a:gdLst>
              <a:gd name="T0" fmla="*/ 111 w 1452"/>
              <a:gd name="T1" fmla="*/ 0 h 131"/>
              <a:gd name="T2" fmla="*/ 72 w 1452"/>
              <a:gd name="T3" fmla="*/ 92 h 131"/>
              <a:gd name="T4" fmla="*/ 1391 w 1452"/>
              <a:gd name="T5" fmla="*/ 92 h 131"/>
              <a:gd name="T6" fmla="*/ 1356 w 1452"/>
              <a:gd name="T7" fmla="*/ 3 h 131"/>
              <a:gd name="T8" fmla="*/ 1452 w 1452"/>
              <a:gd name="T9" fmla="*/ 72 h 131"/>
              <a:gd name="T10" fmla="*/ 1410 w 1452"/>
              <a:gd name="T11" fmla="*/ 131 h 131"/>
              <a:gd name="T12" fmla="*/ 5 w 1452"/>
              <a:gd name="T13" fmla="*/ 131 h 131"/>
              <a:gd name="T14" fmla="*/ 0 w 1452"/>
              <a:gd name="T15" fmla="*/ 72 h 131"/>
              <a:gd name="T16" fmla="*/ 111 w 1452"/>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2" h="131">
                <a:moveTo>
                  <a:pt x="111" y="0"/>
                </a:moveTo>
                <a:lnTo>
                  <a:pt x="72" y="92"/>
                </a:lnTo>
                <a:lnTo>
                  <a:pt x="1391" y="92"/>
                </a:lnTo>
                <a:lnTo>
                  <a:pt x="1356" y="3"/>
                </a:lnTo>
                <a:lnTo>
                  <a:pt x="1452" y="72"/>
                </a:lnTo>
                <a:lnTo>
                  <a:pt x="1410" y="131"/>
                </a:lnTo>
                <a:lnTo>
                  <a:pt x="5" y="131"/>
                </a:lnTo>
                <a:lnTo>
                  <a:pt x="0" y="72"/>
                </a:lnTo>
                <a:lnTo>
                  <a:pt x="111" y="0"/>
                </a:lnTo>
                <a:close/>
              </a:path>
            </a:pathLst>
          </a:custGeom>
          <a:solidFill>
            <a:srgbClr val="135C62">
              <a:lumMod val="50000"/>
            </a:srgbClr>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19" name="Freeform 15">
            <a:extLst>
              <a:ext uri="{FF2B5EF4-FFF2-40B4-BE49-F238E27FC236}">
                <a16:creationId xmlns:a16="http://schemas.microsoft.com/office/drawing/2014/main" id="{CFF26163-9F5A-4CA7-A2AA-AFCB673DF24B}"/>
              </a:ext>
            </a:extLst>
          </p:cNvPr>
          <p:cNvSpPr>
            <a:spLocks/>
          </p:cNvSpPr>
          <p:nvPr/>
        </p:nvSpPr>
        <p:spPr bwMode="auto">
          <a:xfrm>
            <a:off x="3203353" y="2689671"/>
            <a:ext cx="1166357" cy="239619"/>
          </a:xfrm>
          <a:custGeom>
            <a:avLst/>
            <a:gdLst>
              <a:gd name="T0" fmla="*/ 0 w 735"/>
              <a:gd name="T1" fmla="*/ 94 h 151"/>
              <a:gd name="T2" fmla="*/ 112 w 735"/>
              <a:gd name="T3" fmla="*/ 0 h 151"/>
              <a:gd name="T4" fmla="*/ 72 w 735"/>
              <a:gd name="T5" fmla="*/ 119 h 151"/>
              <a:gd name="T6" fmla="*/ 653 w 735"/>
              <a:gd name="T7" fmla="*/ 119 h 151"/>
              <a:gd name="T8" fmla="*/ 611 w 735"/>
              <a:gd name="T9" fmla="*/ 0 h 151"/>
              <a:gd name="T10" fmla="*/ 735 w 735"/>
              <a:gd name="T11" fmla="*/ 94 h 151"/>
              <a:gd name="T12" fmla="*/ 700 w 735"/>
              <a:gd name="T13" fmla="*/ 151 h 151"/>
              <a:gd name="T14" fmla="*/ 42 w 735"/>
              <a:gd name="T15" fmla="*/ 151 h 151"/>
              <a:gd name="T16" fmla="*/ 0 w 735"/>
              <a:gd name="T17" fmla="*/ 94 h 151"/>
              <a:gd name="T18" fmla="*/ 0 w 735"/>
              <a:gd name="T19" fmla="*/ 94 h 151"/>
              <a:gd name="T20" fmla="*/ 0 w 735"/>
              <a:gd name="T21" fmla="*/ 9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5" h="151">
                <a:moveTo>
                  <a:pt x="0" y="94"/>
                </a:moveTo>
                <a:lnTo>
                  <a:pt x="112" y="0"/>
                </a:lnTo>
                <a:lnTo>
                  <a:pt x="72" y="119"/>
                </a:lnTo>
                <a:lnTo>
                  <a:pt x="653" y="119"/>
                </a:lnTo>
                <a:lnTo>
                  <a:pt x="611" y="0"/>
                </a:lnTo>
                <a:lnTo>
                  <a:pt x="735" y="94"/>
                </a:lnTo>
                <a:lnTo>
                  <a:pt x="700" y="151"/>
                </a:lnTo>
                <a:lnTo>
                  <a:pt x="42" y="151"/>
                </a:lnTo>
                <a:lnTo>
                  <a:pt x="0" y="94"/>
                </a:lnTo>
                <a:lnTo>
                  <a:pt x="0" y="94"/>
                </a:lnTo>
                <a:lnTo>
                  <a:pt x="0" y="94"/>
                </a:lnTo>
                <a:close/>
              </a:path>
            </a:pathLst>
          </a:custGeom>
          <a:solidFill>
            <a:srgbClr val="074E63">
              <a:lumMod val="50000"/>
            </a:srgbClr>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20" name="Freeform 18">
            <a:extLst>
              <a:ext uri="{FF2B5EF4-FFF2-40B4-BE49-F238E27FC236}">
                <a16:creationId xmlns:a16="http://schemas.microsoft.com/office/drawing/2014/main" id="{9379B71F-6F94-4D4B-983A-9BA3F57B1E6C}"/>
              </a:ext>
            </a:extLst>
          </p:cNvPr>
          <p:cNvSpPr>
            <a:spLocks/>
          </p:cNvSpPr>
          <p:nvPr/>
        </p:nvSpPr>
        <p:spPr bwMode="auto">
          <a:xfrm>
            <a:off x="3325542" y="1589964"/>
            <a:ext cx="902935" cy="1252048"/>
          </a:xfrm>
          <a:custGeom>
            <a:avLst/>
            <a:gdLst>
              <a:gd name="T0" fmla="*/ 569 w 569"/>
              <a:gd name="T1" fmla="*/ 789 h 789"/>
              <a:gd name="T2" fmla="*/ 0 w 569"/>
              <a:gd name="T3" fmla="*/ 789 h 789"/>
              <a:gd name="T4" fmla="*/ 282 w 569"/>
              <a:gd name="T5" fmla="*/ 0 h 789"/>
              <a:gd name="T6" fmla="*/ 569 w 569"/>
              <a:gd name="T7" fmla="*/ 789 h 789"/>
              <a:gd name="T8" fmla="*/ 569 w 569"/>
              <a:gd name="T9" fmla="*/ 789 h 789"/>
              <a:gd name="T10" fmla="*/ 569 w 569"/>
              <a:gd name="T11" fmla="*/ 789 h 789"/>
            </a:gdLst>
            <a:ahLst/>
            <a:cxnLst>
              <a:cxn ang="0">
                <a:pos x="T0" y="T1"/>
              </a:cxn>
              <a:cxn ang="0">
                <a:pos x="T2" y="T3"/>
              </a:cxn>
              <a:cxn ang="0">
                <a:pos x="T4" y="T5"/>
              </a:cxn>
              <a:cxn ang="0">
                <a:pos x="T6" y="T7"/>
              </a:cxn>
              <a:cxn ang="0">
                <a:pos x="T8" y="T9"/>
              </a:cxn>
              <a:cxn ang="0">
                <a:pos x="T10" y="T11"/>
              </a:cxn>
            </a:cxnLst>
            <a:rect l="0" t="0" r="r" b="b"/>
            <a:pathLst>
              <a:path w="569" h="789">
                <a:moveTo>
                  <a:pt x="569" y="789"/>
                </a:moveTo>
                <a:lnTo>
                  <a:pt x="0" y="789"/>
                </a:lnTo>
                <a:lnTo>
                  <a:pt x="282" y="0"/>
                </a:lnTo>
                <a:lnTo>
                  <a:pt x="569" y="789"/>
                </a:lnTo>
                <a:lnTo>
                  <a:pt x="569" y="789"/>
                </a:lnTo>
                <a:lnTo>
                  <a:pt x="569" y="789"/>
                </a:lnTo>
                <a:close/>
              </a:path>
            </a:pathLst>
          </a:custGeom>
          <a:solidFill>
            <a:srgbClr val="1F7535"/>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21" name="Freeform 19">
            <a:extLst>
              <a:ext uri="{FF2B5EF4-FFF2-40B4-BE49-F238E27FC236}">
                <a16:creationId xmlns:a16="http://schemas.microsoft.com/office/drawing/2014/main" id="{519E0C6B-2B39-48C7-9337-65A0FA5171E3}"/>
              </a:ext>
            </a:extLst>
          </p:cNvPr>
          <p:cNvSpPr>
            <a:spLocks/>
          </p:cNvSpPr>
          <p:nvPr/>
        </p:nvSpPr>
        <p:spPr bwMode="auto">
          <a:xfrm>
            <a:off x="2739983" y="2842013"/>
            <a:ext cx="2097856" cy="1112402"/>
          </a:xfrm>
          <a:custGeom>
            <a:avLst/>
            <a:gdLst>
              <a:gd name="T0" fmla="*/ 1322 w 1322"/>
              <a:gd name="T1" fmla="*/ 701 h 701"/>
              <a:gd name="T2" fmla="*/ 0 w 1322"/>
              <a:gd name="T3" fmla="*/ 701 h 701"/>
              <a:gd name="T4" fmla="*/ 290 w 1322"/>
              <a:gd name="T5" fmla="*/ 0 h 701"/>
              <a:gd name="T6" fmla="*/ 1030 w 1322"/>
              <a:gd name="T7" fmla="*/ 0 h 701"/>
              <a:gd name="T8" fmla="*/ 1322 w 1322"/>
              <a:gd name="T9" fmla="*/ 701 h 701"/>
              <a:gd name="T10" fmla="*/ 1322 w 1322"/>
              <a:gd name="T11" fmla="*/ 701 h 701"/>
              <a:gd name="T12" fmla="*/ 1322 w 1322"/>
              <a:gd name="T13" fmla="*/ 701 h 701"/>
            </a:gdLst>
            <a:ahLst/>
            <a:cxnLst>
              <a:cxn ang="0">
                <a:pos x="T0" y="T1"/>
              </a:cxn>
              <a:cxn ang="0">
                <a:pos x="T2" y="T3"/>
              </a:cxn>
              <a:cxn ang="0">
                <a:pos x="T4" y="T5"/>
              </a:cxn>
              <a:cxn ang="0">
                <a:pos x="T6" y="T7"/>
              </a:cxn>
              <a:cxn ang="0">
                <a:pos x="T8" y="T9"/>
              </a:cxn>
              <a:cxn ang="0">
                <a:pos x="T10" y="T11"/>
              </a:cxn>
              <a:cxn ang="0">
                <a:pos x="T12" y="T13"/>
              </a:cxn>
            </a:cxnLst>
            <a:rect l="0" t="0" r="r" b="b"/>
            <a:pathLst>
              <a:path w="1322" h="701">
                <a:moveTo>
                  <a:pt x="1322" y="701"/>
                </a:moveTo>
                <a:lnTo>
                  <a:pt x="0" y="701"/>
                </a:lnTo>
                <a:lnTo>
                  <a:pt x="290" y="0"/>
                </a:lnTo>
                <a:lnTo>
                  <a:pt x="1030" y="0"/>
                </a:lnTo>
                <a:lnTo>
                  <a:pt x="1322" y="701"/>
                </a:lnTo>
                <a:lnTo>
                  <a:pt x="1322" y="701"/>
                </a:lnTo>
                <a:lnTo>
                  <a:pt x="1322" y="701"/>
                </a:lnTo>
                <a:close/>
              </a:path>
            </a:pathLst>
          </a:custGeom>
          <a:solidFill>
            <a:srgbClr val="103552"/>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22" name="Freeform 24">
            <a:extLst>
              <a:ext uri="{FF2B5EF4-FFF2-40B4-BE49-F238E27FC236}">
                <a16:creationId xmlns:a16="http://schemas.microsoft.com/office/drawing/2014/main" id="{D036EFD1-4728-4FF0-9078-31F6F86777E1}"/>
              </a:ext>
            </a:extLst>
          </p:cNvPr>
          <p:cNvSpPr>
            <a:spLocks/>
          </p:cNvSpPr>
          <p:nvPr/>
        </p:nvSpPr>
        <p:spPr bwMode="auto">
          <a:xfrm>
            <a:off x="2739983" y="2842013"/>
            <a:ext cx="1033059" cy="1112402"/>
          </a:xfrm>
          <a:custGeom>
            <a:avLst/>
            <a:gdLst>
              <a:gd name="T0" fmla="*/ 651 w 651"/>
              <a:gd name="T1" fmla="*/ 0 h 701"/>
              <a:gd name="T2" fmla="*/ 290 w 651"/>
              <a:gd name="T3" fmla="*/ 0 h 701"/>
              <a:gd name="T4" fmla="*/ 0 w 651"/>
              <a:gd name="T5" fmla="*/ 701 h 701"/>
              <a:gd name="T6" fmla="*/ 651 w 651"/>
              <a:gd name="T7" fmla="*/ 701 h 701"/>
              <a:gd name="T8" fmla="*/ 651 w 651"/>
              <a:gd name="T9" fmla="*/ 0 h 701"/>
            </a:gdLst>
            <a:ahLst/>
            <a:cxnLst>
              <a:cxn ang="0">
                <a:pos x="T0" y="T1"/>
              </a:cxn>
              <a:cxn ang="0">
                <a:pos x="T2" y="T3"/>
              </a:cxn>
              <a:cxn ang="0">
                <a:pos x="T4" y="T5"/>
              </a:cxn>
              <a:cxn ang="0">
                <a:pos x="T6" y="T7"/>
              </a:cxn>
              <a:cxn ang="0">
                <a:pos x="T8" y="T9"/>
              </a:cxn>
            </a:cxnLst>
            <a:rect l="0" t="0" r="r" b="b"/>
            <a:pathLst>
              <a:path w="651" h="701">
                <a:moveTo>
                  <a:pt x="651" y="0"/>
                </a:moveTo>
                <a:lnTo>
                  <a:pt x="290" y="0"/>
                </a:lnTo>
                <a:lnTo>
                  <a:pt x="0" y="701"/>
                </a:lnTo>
                <a:lnTo>
                  <a:pt x="651" y="701"/>
                </a:lnTo>
                <a:lnTo>
                  <a:pt x="651" y="0"/>
                </a:lnTo>
                <a:close/>
              </a:path>
            </a:pathLst>
          </a:custGeom>
          <a:solidFill>
            <a:srgbClr val="15466D"/>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23" name="Freeform 25">
            <a:extLst>
              <a:ext uri="{FF2B5EF4-FFF2-40B4-BE49-F238E27FC236}">
                <a16:creationId xmlns:a16="http://schemas.microsoft.com/office/drawing/2014/main" id="{FFA66B10-22DA-489D-ABC6-E137E2785E8C}"/>
              </a:ext>
            </a:extLst>
          </p:cNvPr>
          <p:cNvSpPr>
            <a:spLocks/>
          </p:cNvSpPr>
          <p:nvPr/>
        </p:nvSpPr>
        <p:spPr bwMode="auto">
          <a:xfrm>
            <a:off x="3325543" y="1589964"/>
            <a:ext cx="447501" cy="1252048"/>
          </a:xfrm>
          <a:custGeom>
            <a:avLst/>
            <a:gdLst>
              <a:gd name="T0" fmla="*/ 282 w 282"/>
              <a:gd name="T1" fmla="*/ 789 h 789"/>
              <a:gd name="T2" fmla="*/ 282 w 282"/>
              <a:gd name="T3" fmla="*/ 0 h 789"/>
              <a:gd name="T4" fmla="*/ 0 w 282"/>
              <a:gd name="T5" fmla="*/ 789 h 789"/>
              <a:gd name="T6" fmla="*/ 282 w 282"/>
              <a:gd name="T7" fmla="*/ 789 h 789"/>
            </a:gdLst>
            <a:ahLst/>
            <a:cxnLst>
              <a:cxn ang="0">
                <a:pos x="T0" y="T1"/>
              </a:cxn>
              <a:cxn ang="0">
                <a:pos x="T2" y="T3"/>
              </a:cxn>
              <a:cxn ang="0">
                <a:pos x="T4" y="T5"/>
              </a:cxn>
              <a:cxn ang="0">
                <a:pos x="T6" y="T7"/>
              </a:cxn>
            </a:cxnLst>
            <a:rect l="0" t="0" r="r" b="b"/>
            <a:pathLst>
              <a:path w="282" h="789">
                <a:moveTo>
                  <a:pt x="282" y="789"/>
                </a:moveTo>
                <a:lnTo>
                  <a:pt x="282" y="0"/>
                </a:lnTo>
                <a:lnTo>
                  <a:pt x="0" y="789"/>
                </a:lnTo>
                <a:lnTo>
                  <a:pt x="282" y="789"/>
                </a:lnTo>
                <a:close/>
              </a:path>
            </a:pathLst>
          </a:custGeom>
          <a:solidFill>
            <a:srgbClr val="299C47"/>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24" name="Freeform 20">
            <a:extLst>
              <a:ext uri="{FF2B5EF4-FFF2-40B4-BE49-F238E27FC236}">
                <a16:creationId xmlns:a16="http://schemas.microsoft.com/office/drawing/2014/main" id="{BE9F8FF7-5831-4EC1-AC8C-F8F95FA124F6}"/>
              </a:ext>
            </a:extLst>
          </p:cNvPr>
          <p:cNvSpPr>
            <a:spLocks/>
          </p:cNvSpPr>
          <p:nvPr/>
        </p:nvSpPr>
        <p:spPr bwMode="auto">
          <a:xfrm>
            <a:off x="2159185" y="3927438"/>
            <a:ext cx="3235649" cy="1112402"/>
          </a:xfrm>
          <a:custGeom>
            <a:avLst/>
            <a:gdLst>
              <a:gd name="T0" fmla="*/ 2039 w 2039"/>
              <a:gd name="T1" fmla="*/ 701 h 701"/>
              <a:gd name="T2" fmla="*/ 0 w 2039"/>
              <a:gd name="T3" fmla="*/ 701 h 701"/>
              <a:gd name="T4" fmla="*/ 292 w 2039"/>
              <a:gd name="T5" fmla="*/ 0 h 701"/>
              <a:gd name="T6" fmla="*/ 1744 w 2039"/>
              <a:gd name="T7" fmla="*/ 0 h 701"/>
              <a:gd name="T8" fmla="*/ 2039 w 2039"/>
              <a:gd name="T9" fmla="*/ 701 h 701"/>
              <a:gd name="T10" fmla="*/ 2039 w 2039"/>
              <a:gd name="T11" fmla="*/ 701 h 701"/>
              <a:gd name="T12" fmla="*/ 2039 w 2039"/>
              <a:gd name="T13" fmla="*/ 701 h 701"/>
            </a:gdLst>
            <a:ahLst/>
            <a:cxnLst>
              <a:cxn ang="0">
                <a:pos x="T0" y="T1"/>
              </a:cxn>
              <a:cxn ang="0">
                <a:pos x="T2" y="T3"/>
              </a:cxn>
              <a:cxn ang="0">
                <a:pos x="T4" y="T5"/>
              </a:cxn>
              <a:cxn ang="0">
                <a:pos x="T6" y="T7"/>
              </a:cxn>
              <a:cxn ang="0">
                <a:pos x="T8" y="T9"/>
              </a:cxn>
              <a:cxn ang="0">
                <a:pos x="T10" y="T11"/>
              </a:cxn>
              <a:cxn ang="0">
                <a:pos x="T12" y="T13"/>
              </a:cxn>
            </a:cxnLst>
            <a:rect l="0" t="0" r="r" b="b"/>
            <a:pathLst>
              <a:path w="2039" h="701">
                <a:moveTo>
                  <a:pt x="2039" y="701"/>
                </a:moveTo>
                <a:lnTo>
                  <a:pt x="0" y="701"/>
                </a:lnTo>
                <a:lnTo>
                  <a:pt x="292" y="0"/>
                </a:lnTo>
                <a:lnTo>
                  <a:pt x="1744" y="0"/>
                </a:lnTo>
                <a:lnTo>
                  <a:pt x="2039" y="701"/>
                </a:lnTo>
                <a:lnTo>
                  <a:pt x="2039" y="701"/>
                </a:lnTo>
                <a:lnTo>
                  <a:pt x="2039" y="701"/>
                </a:lnTo>
                <a:close/>
              </a:path>
            </a:pathLst>
          </a:custGeom>
          <a:solidFill>
            <a:srgbClr val="346D9B"/>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25" name="Freeform 21">
            <a:extLst>
              <a:ext uri="{FF2B5EF4-FFF2-40B4-BE49-F238E27FC236}">
                <a16:creationId xmlns:a16="http://schemas.microsoft.com/office/drawing/2014/main" id="{9A674F16-6515-4F28-A4CD-98F5F92FD052}"/>
              </a:ext>
            </a:extLst>
          </p:cNvPr>
          <p:cNvSpPr>
            <a:spLocks/>
          </p:cNvSpPr>
          <p:nvPr/>
        </p:nvSpPr>
        <p:spPr bwMode="auto">
          <a:xfrm>
            <a:off x="1581560" y="5039840"/>
            <a:ext cx="4402005" cy="1110816"/>
          </a:xfrm>
          <a:custGeom>
            <a:avLst/>
            <a:gdLst>
              <a:gd name="T0" fmla="*/ 2774 w 2774"/>
              <a:gd name="T1" fmla="*/ 700 h 700"/>
              <a:gd name="T2" fmla="*/ 0 w 2774"/>
              <a:gd name="T3" fmla="*/ 700 h 700"/>
              <a:gd name="T4" fmla="*/ 290 w 2774"/>
              <a:gd name="T5" fmla="*/ 0 h 700"/>
              <a:gd name="T6" fmla="*/ 2480 w 2774"/>
              <a:gd name="T7" fmla="*/ 0 h 700"/>
              <a:gd name="T8" fmla="*/ 2774 w 2774"/>
              <a:gd name="T9" fmla="*/ 700 h 700"/>
              <a:gd name="T10" fmla="*/ 2774 w 2774"/>
              <a:gd name="T11" fmla="*/ 700 h 700"/>
              <a:gd name="T12" fmla="*/ 2774 w 2774"/>
              <a:gd name="T13" fmla="*/ 700 h 700"/>
            </a:gdLst>
            <a:ahLst/>
            <a:cxnLst>
              <a:cxn ang="0">
                <a:pos x="T0" y="T1"/>
              </a:cxn>
              <a:cxn ang="0">
                <a:pos x="T2" y="T3"/>
              </a:cxn>
              <a:cxn ang="0">
                <a:pos x="T4" y="T5"/>
              </a:cxn>
              <a:cxn ang="0">
                <a:pos x="T6" y="T7"/>
              </a:cxn>
              <a:cxn ang="0">
                <a:pos x="T8" y="T9"/>
              </a:cxn>
              <a:cxn ang="0">
                <a:pos x="T10" y="T11"/>
              </a:cxn>
              <a:cxn ang="0">
                <a:pos x="T12" y="T13"/>
              </a:cxn>
            </a:cxnLst>
            <a:rect l="0" t="0" r="r" b="b"/>
            <a:pathLst>
              <a:path w="2774" h="700">
                <a:moveTo>
                  <a:pt x="2774" y="700"/>
                </a:moveTo>
                <a:lnTo>
                  <a:pt x="0" y="700"/>
                </a:lnTo>
                <a:lnTo>
                  <a:pt x="290" y="0"/>
                </a:lnTo>
                <a:lnTo>
                  <a:pt x="2480" y="0"/>
                </a:lnTo>
                <a:lnTo>
                  <a:pt x="2774" y="700"/>
                </a:lnTo>
                <a:lnTo>
                  <a:pt x="2774" y="700"/>
                </a:lnTo>
                <a:lnTo>
                  <a:pt x="2774" y="700"/>
                </a:lnTo>
                <a:close/>
              </a:path>
            </a:pathLst>
          </a:custGeom>
          <a:solidFill>
            <a:srgbClr val="1C5989"/>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26" name="Freeform 22">
            <a:extLst>
              <a:ext uri="{FF2B5EF4-FFF2-40B4-BE49-F238E27FC236}">
                <a16:creationId xmlns:a16="http://schemas.microsoft.com/office/drawing/2014/main" id="{A213D896-00F0-42BB-ACF2-D501E4EB70BC}"/>
              </a:ext>
            </a:extLst>
          </p:cNvPr>
          <p:cNvSpPr>
            <a:spLocks/>
          </p:cNvSpPr>
          <p:nvPr/>
        </p:nvSpPr>
        <p:spPr bwMode="auto">
          <a:xfrm>
            <a:off x="1581561" y="5039840"/>
            <a:ext cx="2191482" cy="1110816"/>
          </a:xfrm>
          <a:custGeom>
            <a:avLst/>
            <a:gdLst>
              <a:gd name="T0" fmla="*/ 1381 w 1381"/>
              <a:gd name="T1" fmla="*/ 0 h 700"/>
              <a:gd name="T2" fmla="*/ 290 w 1381"/>
              <a:gd name="T3" fmla="*/ 0 h 700"/>
              <a:gd name="T4" fmla="*/ 0 w 1381"/>
              <a:gd name="T5" fmla="*/ 700 h 700"/>
              <a:gd name="T6" fmla="*/ 1381 w 1381"/>
              <a:gd name="T7" fmla="*/ 700 h 700"/>
              <a:gd name="T8" fmla="*/ 1381 w 1381"/>
              <a:gd name="T9" fmla="*/ 0 h 700"/>
            </a:gdLst>
            <a:ahLst/>
            <a:cxnLst>
              <a:cxn ang="0">
                <a:pos x="T0" y="T1"/>
              </a:cxn>
              <a:cxn ang="0">
                <a:pos x="T2" y="T3"/>
              </a:cxn>
              <a:cxn ang="0">
                <a:pos x="T4" y="T5"/>
              </a:cxn>
              <a:cxn ang="0">
                <a:pos x="T6" y="T7"/>
              </a:cxn>
              <a:cxn ang="0">
                <a:pos x="T8" y="T9"/>
              </a:cxn>
            </a:cxnLst>
            <a:rect l="0" t="0" r="r" b="b"/>
            <a:pathLst>
              <a:path w="1381" h="700">
                <a:moveTo>
                  <a:pt x="1381" y="0"/>
                </a:moveTo>
                <a:lnTo>
                  <a:pt x="290" y="0"/>
                </a:lnTo>
                <a:lnTo>
                  <a:pt x="0" y="700"/>
                </a:lnTo>
                <a:lnTo>
                  <a:pt x="1381" y="700"/>
                </a:lnTo>
                <a:lnTo>
                  <a:pt x="1381" y="0"/>
                </a:lnTo>
                <a:close/>
              </a:path>
            </a:pathLst>
          </a:custGeom>
          <a:solidFill>
            <a:srgbClr val="2576B7"/>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27" name="Freeform 23">
            <a:extLst>
              <a:ext uri="{FF2B5EF4-FFF2-40B4-BE49-F238E27FC236}">
                <a16:creationId xmlns:a16="http://schemas.microsoft.com/office/drawing/2014/main" id="{CEFBB5B0-07BB-4BA9-9786-4BB1E3EDB19F}"/>
              </a:ext>
            </a:extLst>
          </p:cNvPr>
          <p:cNvSpPr>
            <a:spLocks/>
          </p:cNvSpPr>
          <p:nvPr/>
        </p:nvSpPr>
        <p:spPr bwMode="auto">
          <a:xfrm>
            <a:off x="2159184" y="3927438"/>
            <a:ext cx="1613858" cy="1112402"/>
          </a:xfrm>
          <a:custGeom>
            <a:avLst/>
            <a:gdLst>
              <a:gd name="T0" fmla="*/ 1017 w 1017"/>
              <a:gd name="T1" fmla="*/ 0 h 701"/>
              <a:gd name="T2" fmla="*/ 292 w 1017"/>
              <a:gd name="T3" fmla="*/ 0 h 701"/>
              <a:gd name="T4" fmla="*/ 0 w 1017"/>
              <a:gd name="T5" fmla="*/ 701 h 701"/>
              <a:gd name="T6" fmla="*/ 1017 w 1017"/>
              <a:gd name="T7" fmla="*/ 701 h 701"/>
              <a:gd name="T8" fmla="*/ 1017 w 1017"/>
              <a:gd name="T9" fmla="*/ 0 h 701"/>
            </a:gdLst>
            <a:ahLst/>
            <a:cxnLst>
              <a:cxn ang="0">
                <a:pos x="T0" y="T1"/>
              </a:cxn>
              <a:cxn ang="0">
                <a:pos x="T2" y="T3"/>
              </a:cxn>
              <a:cxn ang="0">
                <a:pos x="T4" y="T5"/>
              </a:cxn>
              <a:cxn ang="0">
                <a:pos x="T6" y="T7"/>
              </a:cxn>
              <a:cxn ang="0">
                <a:pos x="T8" y="T9"/>
              </a:cxn>
            </a:cxnLst>
            <a:rect l="0" t="0" r="r" b="b"/>
            <a:pathLst>
              <a:path w="1017" h="701">
                <a:moveTo>
                  <a:pt x="1017" y="0"/>
                </a:moveTo>
                <a:lnTo>
                  <a:pt x="292" y="0"/>
                </a:lnTo>
                <a:lnTo>
                  <a:pt x="0" y="701"/>
                </a:lnTo>
                <a:lnTo>
                  <a:pt x="1017" y="701"/>
                </a:lnTo>
                <a:lnTo>
                  <a:pt x="1017" y="0"/>
                </a:lnTo>
                <a:close/>
              </a:path>
            </a:pathLst>
          </a:custGeom>
          <a:solidFill>
            <a:srgbClr val="5090C4"/>
          </a:solidFill>
          <a:ln>
            <a:noFill/>
          </a:ln>
        </p:spPr>
        <p:txBody>
          <a:bodyPr vert="horz" wrap="square" lIns="91404" tIns="45702" rIns="91404" bIns="45702" numCol="1" anchor="t" anchorCtr="0" compatLnSpc="1">
            <a:prstTxWarp prst="textNoShape">
              <a:avLst/>
            </a:prstTxWarp>
          </a:bodyPr>
          <a:lstStyle/>
          <a:p>
            <a:pPr defTabSz="914126">
              <a:defRPr/>
            </a:pPr>
            <a:endParaRPr lang="en-US" sz="3599" kern="0" dirty="0">
              <a:solidFill>
                <a:srgbClr val="272727"/>
              </a:solidFill>
              <a:latin typeface="Roboto Condensed Light" panose="02000000000000000000" pitchFamily="2" charset="0"/>
            </a:endParaRPr>
          </a:p>
        </p:txBody>
      </p:sp>
      <p:sp>
        <p:nvSpPr>
          <p:cNvPr id="28" name="Subtitle 2">
            <a:extLst>
              <a:ext uri="{FF2B5EF4-FFF2-40B4-BE49-F238E27FC236}">
                <a16:creationId xmlns:a16="http://schemas.microsoft.com/office/drawing/2014/main" id="{38DA92B6-20DE-4078-9C0C-24420D5DAECC}"/>
              </a:ext>
            </a:extLst>
          </p:cNvPr>
          <p:cNvSpPr txBox="1">
            <a:spLocks/>
          </p:cNvSpPr>
          <p:nvPr/>
        </p:nvSpPr>
        <p:spPr>
          <a:xfrm>
            <a:off x="5847073" y="5378926"/>
            <a:ext cx="4691603" cy="551646"/>
          </a:xfrm>
          <a:prstGeom prst="rect">
            <a:avLst/>
          </a:prstGeom>
        </p:spPr>
        <p:txBody>
          <a:bodyPr vert="horz" wrap="square" lIns="108731" tIns="54366" rIns="108731" bIns="54366"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800"/>
              </a:lnSpc>
              <a:spcBef>
                <a:spcPts val="800"/>
              </a:spcBef>
            </a:pPr>
            <a:r>
              <a:rPr lang="en-US" sz="1200" b="1" dirty="0">
                <a:solidFill>
                  <a:srgbClr val="FFFFFF"/>
                </a:solidFill>
                <a:latin typeface="Roboto Condensed Light" panose="02000000000000000000" pitchFamily="2" charset="0"/>
                <a:ea typeface="Roboto Condensed Light" panose="02000000000000000000" pitchFamily="2" charset="0"/>
              </a:rPr>
              <a:t>G</a:t>
            </a:r>
            <a:r>
              <a:rPr lang="en-US" sz="1200" dirty="0">
                <a:solidFill>
                  <a:srgbClr val="FFFFFF"/>
                </a:solidFill>
                <a:latin typeface="Roboto Condensed Light" panose="02000000000000000000" pitchFamily="2" charset="0"/>
                <a:ea typeface="Roboto Condensed Light" panose="02000000000000000000" pitchFamily="2" charset="0"/>
              </a:rPr>
              <a:t>overnance that is not well defined or understood within the organization.  </a:t>
            </a:r>
            <a:br>
              <a:rPr lang="en-US" sz="1200" dirty="0">
                <a:solidFill>
                  <a:srgbClr val="FFFFFF"/>
                </a:solidFill>
                <a:latin typeface="Roboto Condensed Light" panose="02000000000000000000" pitchFamily="2" charset="0"/>
                <a:ea typeface="Roboto Condensed Light" panose="02000000000000000000" pitchFamily="2" charset="0"/>
              </a:rPr>
            </a:br>
            <a:r>
              <a:rPr lang="en-US" sz="1200" dirty="0">
                <a:solidFill>
                  <a:srgbClr val="FFFFFF"/>
                </a:solidFill>
                <a:latin typeface="Roboto Condensed Light" panose="02000000000000000000" pitchFamily="2" charset="0"/>
                <a:ea typeface="Roboto Condensed Light" panose="02000000000000000000" pitchFamily="2" charset="0"/>
              </a:rPr>
              <a:t>It occurs out of necessity but often not by the right people or bodies.</a:t>
            </a:r>
          </a:p>
        </p:txBody>
      </p:sp>
      <p:sp>
        <p:nvSpPr>
          <p:cNvPr id="29" name="TextBox 28">
            <a:extLst>
              <a:ext uri="{FF2B5EF4-FFF2-40B4-BE49-F238E27FC236}">
                <a16:creationId xmlns:a16="http://schemas.microsoft.com/office/drawing/2014/main" id="{1CEFF685-A967-4137-BDA1-7100554C7B05}"/>
              </a:ext>
            </a:extLst>
          </p:cNvPr>
          <p:cNvSpPr txBox="1"/>
          <p:nvPr/>
        </p:nvSpPr>
        <p:spPr>
          <a:xfrm>
            <a:off x="6092275" y="5079397"/>
            <a:ext cx="1680268" cy="338554"/>
          </a:xfrm>
          <a:prstGeom prst="rect">
            <a:avLst/>
          </a:prstGeom>
          <a:noFill/>
        </p:spPr>
        <p:txBody>
          <a:bodyPr wrap="none" rtlCol="0" anchor="ctr" anchorCtr="0">
            <a:spAutoFit/>
          </a:bodyPr>
          <a:lstStyle/>
          <a:p>
            <a:pPr defTabSz="914126"/>
            <a:r>
              <a:rPr lang="en-US" sz="1600" b="1" dirty="0">
                <a:solidFill>
                  <a:srgbClr val="FFFFFF"/>
                </a:solidFill>
                <a:latin typeface="Roboto Condensed Light" panose="02000000000000000000" pitchFamily="2" charset="0"/>
                <a:ea typeface="Roboto Condensed Light" panose="02000000000000000000" pitchFamily="2" charset="0"/>
              </a:rPr>
              <a:t>Ad hoc governance</a:t>
            </a:r>
            <a:endParaRPr lang="en-US" sz="1600" b="1" dirty="0">
              <a:solidFill>
                <a:srgbClr val="FFFFFF"/>
              </a:solidFill>
              <a:latin typeface="Roboto Condensed Light" panose="02000000000000000000" pitchFamily="2" charset="0"/>
              <a:ea typeface="Roboto Condensed Light" panose="02000000000000000000" pitchFamily="2" charset="0"/>
              <a:cs typeface="Poppins" pitchFamily="2" charset="77"/>
            </a:endParaRPr>
          </a:p>
        </p:txBody>
      </p:sp>
      <p:sp>
        <p:nvSpPr>
          <p:cNvPr id="30" name="Subtitle 2">
            <a:extLst>
              <a:ext uri="{FF2B5EF4-FFF2-40B4-BE49-F238E27FC236}">
                <a16:creationId xmlns:a16="http://schemas.microsoft.com/office/drawing/2014/main" id="{03E4AF8C-2A7E-40B0-88D9-388A426F6F8F}"/>
              </a:ext>
            </a:extLst>
          </p:cNvPr>
          <p:cNvSpPr txBox="1">
            <a:spLocks/>
          </p:cNvSpPr>
          <p:nvPr/>
        </p:nvSpPr>
        <p:spPr>
          <a:xfrm>
            <a:off x="5346109" y="4302952"/>
            <a:ext cx="5347742" cy="551646"/>
          </a:xfrm>
          <a:prstGeom prst="rect">
            <a:avLst/>
          </a:prstGeom>
        </p:spPr>
        <p:txBody>
          <a:bodyPr vert="horz" wrap="square" lIns="108731" tIns="54366" rIns="108731" bIns="5436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800"/>
              </a:lnSpc>
              <a:spcBef>
                <a:spcPts val="800"/>
              </a:spcBef>
            </a:pPr>
            <a:r>
              <a:rPr lang="en-US" sz="1200" dirty="0">
                <a:solidFill>
                  <a:srgbClr val="FFFFFF"/>
                </a:solidFill>
                <a:latin typeface="Roboto Condensed Light" panose="02000000000000000000" pitchFamily="2" charset="0"/>
                <a:ea typeface="Roboto Condensed Light" panose="02000000000000000000" pitchFamily="2" charset="0"/>
              </a:rPr>
              <a:t>Governance focused on compliance and hierarchy-based authority driven control of decisions.  Levels of Authority are defined and often driven by regulatory requirements.</a:t>
            </a:r>
          </a:p>
        </p:txBody>
      </p:sp>
      <p:sp>
        <p:nvSpPr>
          <p:cNvPr id="31" name="TextBox 30">
            <a:extLst>
              <a:ext uri="{FF2B5EF4-FFF2-40B4-BE49-F238E27FC236}">
                <a16:creationId xmlns:a16="http://schemas.microsoft.com/office/drawing/2014/main" id="{791EC6B8-3673-44A2-BF03-B6DA286BDAF1}"/>
              </a:ext>
            </a:extLst>
          </p:cNvPr>
          <p:cNvSpPr txBox="1"/>
          <p:nvPr/>
        </p:nvSpPr>
        <p:spPr>
          <a:xfrm>
            <a:off x="5453549" y="3989755"/>
            <a:ext cx="2019603" cy="338554"/>
          </a:xfrm>
          <a:prstGeom prst="rect">
            <a:avLst/>
          </a:prstGeom>
          <a:noFill/>
        </p:spPr>
        <p:txBody>
          <a:bodyPr wrap="square" rtlCol="0" anchor="ctr" anchorCtr="0">
            <a:spAutoFit/>
          </a:bodyPr>
          <a:lstStyle/>
          <a:p>
            <a:pPr defTabSz="914126"/>
            <a:r>
              <a:rPr lang="en-US" sz="1600" b="1" dirty="0">
                <a:solidFill>
                  <a:srgbClr val="FFFFFF"/>
                </a:solidFill>
                <a:latin typeface="Roboto Condensed Light" panose="02000000000000000000" pitchFamily="2" charset="0"/>
                <a:ea typeface="Roboto Condensed Light" panose="02000000000000000000" pitchFamily="2" charset="0"/>
              </a:rPr>
              <a:t>Controlled governance</a:t>
            </a:r>
            <a:endParaRPr lang="en-US" sz="1600" b="1" dirty="0">
              <a:solidFill>
                <a:srgbClr val="FFFFFF"/>
              </a:solidFill>
              <a:latin typeface="Roboto Condensed Light" panose="02000000000000000000" pitchFamily="2" charset="0"/>
              <a:ea typeface="Roboto Condensed Light" panose="02000000000000000000" pitchFamily="2" charset="0"/>
              <a:cs typeface="Poppins" pitchFamily="2" charset="77"/>
            </a:endParaRPr>
          </a:p>
        </p:txBody>
      </p:sp>
      <p:sp>
        <p:nvSpPr>
          <p:cNvPr id="32" name="Subtitle 2">
            <a:extLst>
              <a:ext uri="{FF2B5EF4-FFF2-40B4-BE49-F238E27FC236}">
                <a16:creationId xmlns:a16="http://schemas.microsoft.com/office/drawing/2014/main" id="{EA16D79E-79AA-4012-8D02-1A7657A2211B}"/>
              </a:ext>
            </a:extLst>
          </p:cNvPr>
          <p:cNvSpPr txBox="1">
            <a:spLocks/>
          </p:cNvSpPr>
          <p:nvPr/>
        </p:nvSpPr>
        <p:spPr>
          <a:xfrm>
            <a:off x="4853547" y="3187538"/>
            <a:ext cx="6078613" cy="551646"/>
          </a:xfrm>
          <a:prstGeom prst="rect">
            <a:avLst/>
          </a:prstGeom>
        </p:spPr>
        <p:txBody>
          <a:bodyPr vert="horz" wrap="square" lIns="108731" tIns="54366" rIns="108731" bIns="5436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800"/>
              </a:lnSpc>
              <a:spcBef>
                <a:spcPts val="800"/>
              </a:spcBef>
            </a:pPr>
            <a:r>
              <a:rPr lang="en-US" sz="1200" dirty="0">
                <a:solidFill>
                  <a:srgbClr val="FFFFFF"/>
                </a:solidFill>
                <a:latin typeface="Roboto Condensed Light" panose="02000000000000000000" pitchFamily="2" charset="0"/>
                <a:ea typeface="Roboto Condensed Light" panose="02000000000000000000" pitchFamily="2" charset="0"/>
              </a:rPr>
              <a:t>Governance that is flexible to support different needs and quick response in the organization.  Driven by principles and is delegated throughout the company.</a:t>
            </a:r>
          </a:p>
        </p:txBody>
      </p:sp>
      <p:sp>
        <p:nvSpPr>
          <p:cNvPr id="33" name="TextBox 32">
            <a:extLst>
              <a:ext uri="{FF2B5EF4-FFF2-40B4-BE49-F238E27FC236}">
                <a16:creationId xmlns:a16="http://schemas.microsoft.com/office/drawing/2014/main" id="{FD52618F-E4C1-49F4-BB66-9FBC0758FD4D}"/>
              </a:ext>
            </a:extLst>
          </p:cNvPr>
          <p:cNvSpPr txBox="1"/>
          <p:nvPr/>
        </p:nvSpPr>
        <p:spPr>
          <a:xfrm>
            <a:off x="4928640" y="2884646"/>
            <a:ext cx="1535998" cy="338554"/>
          </a:xfrm>
          <a:prstGeom prst="rect">
            <a:avLst/>
          </a:prstGeom>
          <a:noFill/>
        </p:spPr>
        <p:txBody>
          <a:bodyPr wrap="none" rtlCol="0" anchor="ctr" anchorCtr="0">
            <a:spAutoFit/>
          </a:bodyPr>
          <a:lstStyle/>
          <a:p>
            <a:pPr defTabSz="914126"/>
            <a:r>
              <a:rPr lang="en-US" sz="1600" b="1" dirty="0">
                <a:solidFill>
                  <a:srgbClr val="FFFFFF"/>
                </a:solidFill>
                <a:latin typeface="Roboto Condensed Light" panose="02000000000000000000" pitchFamily="2" charset="0"/>
                <a:ea typeface="Roboto Condensed Light" panose="02000000000000000000" pitchFamily="2" charset="0"/>
              </a:rPr>
              <a:t>Agile governance</a:t>
            </a:r>
            <a:endParaRPr lang="en-US" sz="1600" b="1" dirty="0">
              <a:solidFill>
                <a:srgbClr val="FFFFFF"/>
              </a:solidFill>
              <a:latin typeface="Roboto Condensed Light" panose="02000000000000000000" pitchFamily="2" charset="0"/>
              <a:ea typeface="Roboto Condensed Light" panose="02000000000000000000" pitchFamily="2" charset="0"/>
              <a:cs typeface="Poppins" pitchFamily="2" charset="77"/>
            </a:endParaRPr>
          </a:p>
        </p:txBody>
      </p:sp>
      <p:sp>
        <p:nvSpPr>
          <p:cNvPr id="34" name="Subtitle 2">
            <a:extLst>
              <a:ext uri="{FF2B5EF4-FFF2-40B4-BE49-F238E27FC236}">
                <a16:creationId xmlns:a16="http://schemas.microsoft.com/office/drawing/2014/main" id="{AB65E9A8-8052-4F62-8AA8-7C878E916B12}"/>
              </a:ext>
            </a:extLst>
          </p:cNvPr>
          <p:cNvSpPr txBox="1">
            <a:spLocks/>
          </p:cNvSpPr>
          <p:nvPr/>
        </p:nvSpPr>
        <p:spPr>
          <a:xfrm>
            <a:off x="4302213" y="2018417"/>
            <a:ext cx="7111839" cy="552223"/>
          </a:xfrm>
          <a:prstGeom prst="rect">
            <a:avLst/>
          </a:prstGeom>
        </p:spPr>
        <p:txBody>
          <a:bodyPr vert="horz" wrap="square" lIns="108731" tIns="54366" rIns="108731" bIns="5436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800"/>
              </a:lnSpc>
              <a:spcBef>
                <a:spcPts val="800"/>
              </a:spcBef>
            </a:pPr>
            <a:r>
              <a:rPr lang="en-US" sz="1200" dirty="0">
                <a:solidFill>
                  <a:srgbClr val="FFFFFF"/>
                </a:solidFill>
                <a:latin typeface="Roboto Condensed Light" panose="02000000000000000000" pitchFamily="2" charset="0"/>
                <a:ea typeface="Roboto Condensed Light" panose="02000000000000000000" pitchFamily="2" charset="0"/>
              </a:rPr>
              <a:t>Governance that is entrenched and automated into organizational processes and product/service design.  Empowered and fully delegated governance to maintain fit and drive organizational success and survival.</a:t>
            </a:r>
          </a:p>
        </p:txBody>
      </p:sp>
      <p:sp>
        <p:nvSpPr>
          <p:cNvPr id="35" name="TextBox 34">
            <a:extLst>
              <a:ext uri="{FF2B5EF4-FFF2-40B4-BE49-F238E27FC236}">
                <a16:creationId xmlns:a16="http://schemas.microsoft.com/office/drawing/2014/main" id="{1C1E94E3-CAD8-455F-8C87-2C3A98EC3FE7}"/>
              </a:ext>
            </a:extLst>
          </p:cNvPr>
          <p:cNvSpPr txBox="1"/>
          <p:nvPr/>
        </p:nvSpPr>
        <p:spPr>
          <a:xfrm>
            <a:off x="4302214" y="1715526"/>
            <a:ext cx="2982885" cy="338554"/>
          </a:xfrm>
          <a:prstGeom prst="rect">
            <a:avLst/>
          </a:prstGeom>
          <a:noFill/>
        </p:spPr>
        <p:txBody>
          <a:bodyPr wrap="square" rtlCol="0" anchor="ctr" anchorCtr="0">
            <a:spAutoFit/>
          </a:bodyPr>
          <a:lstStyle/>
          <a:p>
            <a:pPr defTabSz="914126"/>
            <a:r>
              <a:rPr lang="en-US" sz="1600" b="1" dirty="0">
                <a:solidFill>
                  <a:srgbClr val="FFFFFF"/>
                </a:solidFill>
                <a:latin typeface="Roboto Condensed Light" panose="02000000000000000000" pitchFamily="2" charset="0"/>
                <a:ea typeface="Roboto Condensed Light" panose="02000000000000000000" pitchFamily="2" charset="0"/>
              </a:rPr>
              <a:t>Embedded/Automated governance</a:t>
            </a:r>
            <a:endParaRPr lang="en-US" sz="1600" b="1" dirty="0">
              <a:solidFill>
                <a:srgbClr val="FFFFFF"/>
              </a:solidFill>
              <a:latin typeface="Roboto Condensed Light" panose="02000000000000000000" pitchFamily="2" charset="0"/>
              <a:ea typeface="Roboto Condensed Light" panose="02000000000000000000" pitchFamily="2" charset="0"/>
              <a:cs typeface="Poppins" pitchFamily="2" charset="77"/>
            </a:endParaRPr>
          </a:p>
        </p:txBody>
      </p:sp>
      <p:sp>
        <p:nvSpPr>
          <p:cNvPr id="36" name="Rectangle 35">
            <a:extLst>
              <a:ext uri="{FF2B5EF4-FFF2-40B4-BE49-F238E27FC236}">
                <a16:creationId xmlns:a16="http://schemas.microsoft.com/office/drawing/2014/main" id="{B9BB1A45-419E-46D5-B858-9455E0868215}"/>
              </a:ext>
            </a:extLst>
          </p:cNvPr>
          <p:cNvSpPr/>
          <p:nvPr/>
        </p:nvSpPr>
        <p:spPr>
          <a:xfrm>
            <a:off x="3577781" y="5295204"/>
            <a:ext cx="349730" cy="600086"/>
          </a:xfrm>
          <a:prstGeom prst="rect">
            <a:avLst/>
          </a:prstGeom>
        </p:spPr>
        <p:txBody>
          <a:bodyPr wrap="none" anchor="ctr">
            <a:spAutoFit/>
          </a:bodyPr>
          <a:lstStyle/>
          <a:p>
            <a:pPr algn="ctr" defTabSz="914126">
              <a:defRPr/>
            </a:pPr>
            <a:r>
              <a:rPr lang="en-US" sz="3300" b="1" kern="0" dirty="0">
                <a:solidFill>
                  <a:srgbClr val="FFFFFF"/>
                </a:solidFill>
                <a:latin typeface="Montserrat" pitchFamily="2" charset="77"/>
                <a:ea typeface="Roboto" panose="02000000000000000000" pitchFamily="2" charset="0"/>
              </a:rPr>
              <a:t>1</a:t>
            </a:r>
            <a:endParaRPr lang="en-US" kern="0" dirty="0">
              <a:solidFill>
                <a:srgbClr val="FFFFFF"/>
              </a:solidFill>
              <a:latin typeface="Roboto Condensed Light" panose="02000000000000000000" pitchFamily="2" charset="0"/>
            </a:endParaRPr>
          </a:p>
        </p:txBody>
      </p:sp>
      <p:sp>
        <p:nvSpPr>
          <p:cNvPr id="37" name="Rectangle 36">
            <a:extLst>
              <a:ext uri="{FF2B5EF4-FFF2-40B4-BE49-F238E27FC236}">
                <a16:creationId xmlns:a16="http://schemas.microsoft.com/office/drawing/2014/main" id="{C0C55A5E-C53F-4282-B518-BB1AFD9A936F}"/>
              </a:ext>
            </a:extLst>
          </p:cNvPr>
          <p:cNvSpPr/>
          <p:nvPr/>
        </p:nvSpPr>
        <p:spPr>
          <a:xfrm>
            <a:off x="3535308" y="4181825"/>
            <a:ext cx="434678" cy="600086"/>
          </a:xfrm>
          <a:prstGeom prst="rect">
            <a:avLst/>
          </a:prstGeom>
        </p:spPr>
        <p:txBody>
          <a:bodyPr wrap="none" anchor="ctr">
            <a:spAutoFit/>
          </a:bodyPr>
          <a:lstStyle/>
          <a:p>
            <a:pPr algn="ctr" defTabSz="914126">
              <a:defRPr/>
            </a:pPr>
            <a:r>
              <a:rPr lang="en-US" sz="3300" b="1" kern="0" dirty="0">
                <a:solidFill>
                  <a:srgbClr val="FFFFFF"/>
                </a:solidFill>
                <a:latin typeface="Montserrat" pitchFamily="2" charset="77"/>
                <a:ea typeface="Roboto" panose="02000000000000000000" pitchFamily="2" charset="0"/>
              </a:rPr>
              <a:t>2</a:t>
            </a:r>
            <a:endParaRPr lang="en-US" kern="0" dirty="0">
              <a:solidFill>
                <a:srgbClr val="FFFFFF"/>
              </a:solidFill>
              <a:latin typeface="Roboto Condensed Light" panose="02000000000000000000" pitchFamily="2" charset="0"/>
            </a:endParaRPr>
          </a:p>
        </p:txBody>
      </p:sp>
      <p:sp>
        <p:nvSpPr>
          <p:cNvPr id="38" name="Rectangle 37">
            <a:extLst>
              <a:ext uri="{FF2B5EF4-FFF2-40B4-BE49-F238E27FC236}">
                <a16:creationId xmlns:a16="http://schemas.microsoft.com/office/drawing/2014/main" id="{B34259A0-CAED-4886-A50E-B97A907C4CC7}"/>
              </a:ext>
            </a:extLst>
          </p:cNvPr>
          <p:cNvSpPr/>
          <p:nvPr/>
        </p:nvSpPr>
        <p:spPr>
          <a:xfrm>
            <a:off x="3535308" y="3100263"/>
            <a:ext cx="434678" cy="600086"/>
          </a:xfrm>
          <a:prstGeom prst="rect">
            <a:avLst/>
          </a:prstGeom>
        </p:spPr>
        <p:txBody>
          <a:bodyPr wrap="none" anchor="ctr">
            <a:spAutoFit/>
          </a:bodyPr>
          <a:lstStyle/>
          <a:p>
            <a:pPr algn="ctr" defTabSz="914126">
              <a:defRPr/>
            </a:pPr>
            <a:r>
              <a:rPr lang="en-US" sz="3300" b="1" kern="0" dirty="0">
                <a:solidFill>
                  <a:srgbClr val="FFFFFF"/>
                </a:solidFill>
                <a:latin typeface="Montserrat" pitchFamily="2" charset="77"/>
                <a:ea typeface="Roboto" panose="02000000000000000000" pitchFamily="2" charset="0"/>
              </a:rPr>
              <a:t>3</a:t>
            </a:r>
            <a:endParaRPr lang="en-US" kern="0" dirty="0">
              <a:solidFill>
                <a:srgbClr val="FFFFFF"/>
              </a:solidFill>
              <a:latin typeface="Roboto Condensed Light" panose="02000000000000000000" pitchFamily="2" charset="0"/>
            </a:endParaRPr>
          </a:p>
        </p:txBody>
      </p:sp>
      <p:sp>
        <p:nvSpPr>
          <p:cNvPr id="39" name="Rectangle 38">
            <a:extLst>
              <a:ext uri="{FF2B5EF4-FFF2-40B4-BE49-F238E27FC236}">
                <a16:creationId xmlns:a16="http://schemas.microsoft.com/office/drawing/2014/main" id="{0B54433A-AB6F-4F20-908A-A5C310221021}"/>
              </a:ext>
            </a:extLst>
          </p:cNvPr>
          <p:cNvSpPr/>
          <p:nvPr/>
        </p:nvSpPr>
        <p:spPr>
          <a:xfrm>
            <a:off x="3514471" y="2046017"/>
            <a:ext cx="476350" cy="600086"/>
          </a:xfrm>
          <a:prstGeom prst="rect">
            <a:avLst/>
          </a:prstGeom>
        </p:spPr>
        <p:txBody>
          <a:bodyPr wrap="none" anchor="ctr">
            <a:spAutoFit/>
          </a:bodyPr>
          <a:lstStyle/>
          <a:p>
            <a:pPr algn="ctr" defTabSz="914126">
              <a:defRPr/>
            </a:pPr>
            <a:r>
              <a:rPr lang="en-US" sz="3300" b="1" kern="0" dirty="0">
                <a:solidFill>
                  <a:srgbClr val="FFFFFF"/>
                </a:solidFill>
                <a:latin typeface="Montserrat" pitchFamily="2" charset="77"/>
                <a:ea typeface="Roboto" panose="02000000000000000000" pitchFamily="2" charset="0"/>
              </a:rPr>
              <a:t>4</a:t>
            </a:r>
            <a:endParaRPr lang="en-US" kern="0" dirty="0">
              <a:solidFill>
                <a:srgbClr val="FFFFFF"/>
              </a:solidFill>
              <a:latin typeface="Roboto Condensed Light" panose="02000000000000000000" pitchFamily="2" charset="0"/>
            </a:endParaRPr>
          </a:p>
        </p:txBody>
      </p:sp>
      <p:sp>
        <p:nvSpPr>
          <p:cNvPr id="40" name="TextBox 39">
            <a:extLst>
              <a:ext uri="{FF2B5EF4-FFF2-40B4-BE49-F238E27FC236}">
                <a16:creationId xmlns:a16="http://schemas.microsoft.com/office/drawing/2014/main" id="{44734B37-99D6-43CD-B5D5-2CC0B04FA86C}"/>
              </a:ext>
            </a:extLst>
          </p:cNvPr>
          <p:cNvSpPr txBox="1"/>
          <p:nvPr/>
        </p:nvSpPr>
        <p:spPr>
          <a:xfrm>
            <a:off x="354106" y="5882838"/>
            <a:ext cx="1056307" cy="263211"/>
          </a:xfrm>
          <a:prstGeom prst="rect">
            <a:avLst/>
          </a:prstGeom>
        </p:spPr>
        <p:txBody>
          <a:bodyPr wrap="square" lIns="0" tIns="0" rIns="0" bIns="0" numCol="1" spcCol="360000" rtlCol="0">
            <a:noAutofit/>
          </a:bodyPr>
          <a:lstStyle/>
          <a:p>
            <a:pPr defTabSz="554437">
              <a:lnSpc>
                <a:spcPct val="110000"/>
              </a:lnSpc>
            </a:pPr>
            <a:r>
              <a:rPr lang="en-US" sz="1600" b="1" dirty="0">
                <a:solidFill>
                  <a:srgbClr val="074E63"/>
                </a:solidFill>
                <a:latin typeface="Roboto Condensed Light" panose="02000000000000000000" pitchFamily="2" charset="0"/>
                <a:ea typeface="Roboto Condensed Light" panose="02000000000000000000" pitchFamily="2" charset="0"/>
              </a:rPr>
              <a:t>Traditional</a:t>
            </a:r>
            <a:endParaRPr lang="en-CA" sz="1600" b="1" dirty="0">
              <a:solidFill>
                <a:srgbClr val="074E63"/>
              </a:solidFill>
              <a:latin typeface="Roboto Condensed Light" panose="02000000000000000000" pitchFamily="2" charset="0"/>
              <a:ea typeface="Roboto Condensed Light" panose="02000000000000000000" pitchFamily="2" charset="0"/>
            </a:endParaRPr>
          </a:p>
        </p:txBody>
      </p:sp>
      <p:sp>
        <p:nvSpPr>
          <p:cNvPr id="41" name="TextBox 40">
            <a:extLst>
              <a:ext uri="{FF2B5EF4-FFF2-40B4-BE49-F238E27FC236}">
                <a16:creationId xmlns:a16="http://schemas.microsoft.com/office/drawing/2014/main" id="{5BE99E7F-76FF-4C70-931E-738D12D29AE8}"/>
              </a:ext>
            </a:extLst>
          </p:cNvPr>
          <p:cNvSpPr txBox="1"/>
          <p:nvPr/>
        </p:nvSpPr>
        <p:spPr>
          <a:xfrm>
            <a:off x="525254" y="1513154"/>
            <a:ext cx="1056307" cy="263211"/>
          </a:xfrm>
          <a:prstGeom prst="rect">
            <a:avLst/>
          </a:prstGeom>
        </p:spPr>
        <p:txBody>
          <a:bodyPr wrap="square" lIns="0" tIns="0" rIns="0" bIns="0" numCol="1" spcCol="360000" rtlCol="0">
            <a:noAutofit/>
          </a:bodyPr>
          <a:lstStyle/>
          <a:p>
            <a:pPr defTabSz="554437">
              <a:lnSpc>
                <a:spcPct val="110000"/>
              </a:lnSpc>
            </a:pPr>
            <a:r>
              <a:rPr lang="en-US" sz="1600" b="1" dirty="0">
                <a:solidFill>
                  <a:srgbClr val="FFFFFF"/>
                </a:solidFill>
                <a:latin typeface="Roboto Condensed Light" panose="02000000000000000000" pitchFamily="2" charset="0"/>
                <a:ea typeface="Roboto Condensed Light" panose="02000000000000000000" pitchFamily="2" charset="0"/>
              </a:rPr>
              <a:t>Traditional</a:t>
            </a:r>
            <a:endParaRPr lang="en-CA" sz="1600" b="1" dirty="0">
              <a:solidFill>
                <a:srgbClr val="FFFFFF"/>
              </a:solidFill>
              <a:latin typeface="Roboto Condensed Light" panose="02000000000000000000" pitchFamily="2" charset="0"/>
              <a:ea typeface="Roboto Condensed Light" panose="02000000000000000000" pitchFamily="2" charset="0"/>
            </a:endParaRPr>
          </a:p>
        </p:txBody>
      </p:sp>
      <p:sp>
        <p:nvSpPr>
          <p:cNvPr id="42" name="Arrow: Down 41">
            <a:extLst>
              <a:ext uri="{FF2B5EF4-FFF2-40B4-BE49-F238E27FC236}">
                <a16:creationId xmlns:a16="http://schemas.microsoft.com/office/drawing/2014/main" id="{7A73E822-3774-4DCF-9278-AF7B69F0FBE0}"/>
              </a:ext>
            </a:extLst>
          </p:cNvPr>
          <p:cNvSpPr/>
          <p:nvPr/>
        </p:nvSpPr>
        <p:spPr>
          <a:xfrm rot="10800000">
            <a:off x="620287" y="1845159"/>
            <a:ext cx="405152" cy="3914086"/>
          </a:xfrm>
          <a:prstGeom prst="downArrow">
            <a:avLst/>
          </a:prstGeom>
          <a:solidFill>
            <a:schemeClr val="accent1">
              <a:lumMod val="50000"/>
            </a:schemeClr>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algn="ctr" defTabSz="914309">
              <a:defRPr/>
            </a:pPr>
            <a:endParaRPr lang="en-CA" kern="0" dirty="0">
              <a:solidFill>
                <a:srgbClr val="FFFFFF"/>
              </a:solidFill>
              <a:latin typeface="Roboto Condensed Light" panose="02000000000000000000" pitchFamily="2" charset="0"/>
            </a:endParaRPr>
          </a:p>
        </p:txBody>
      </p:sp>
      <p:sp>
        <p:nvSpPr>
          <p:cNvPr id="43" name="TextBox 42">
            <a:extLst>
              <a:ext uri="{FF2B5EF4-FFF2-40B4-BE49-F238E27FC236}">
                <a16:creationId xmlns:a16="http://schemas.microsoft.com/office/drawing/2014/main" id="{0BD572E0-CF8D-4AC2-9F83-CEAB9B57A2E3}"/>
              </a:ext>
            </a:extLst>
          </p:cNvPr>
          <p:cNvSpPr txBox="1"/>
          <p:nvPr/>
        </p:nvSpPr>
        <p:spPr>
          <a:xfrm>
            <a:off x="515017" y="1458358"/>
            <a:ext cx="862841" cy="263211"/>
          </a:xfrm>
          <a:prstGeom prst="rect">
            <a:avLst/>
          </a:prstGeom>
        </p:spPr>
        <p:txBody>
          <a:bodyPr wrap="square" lIns="0" tIns="0" rIns="0" bIns="0" numCol="1" spcCol="360000" rtlCol="0">
            <a:noAutofit/>
          </a:bodyPr>
          <a:lstStyle/>
          <a:p>
            <a:pPr defTabSz="554437">
              <a:lnSpc>
                <a:spcPct val="110000"/>
              </a:lnSpc>
            </a:pPr>
            <a:r>
              <a:rPr lang="en-US" sz="1600" b="1" dirty="0">
                <a:solidFill>
                  <a:srgbClr val="074E63"/>
                </a:solidFill>
                <a:latin typeface="Roboto Condensed Light" panose="02000000000000000000" pitchFamily="2" charset="0"/>
                <a:ea typeface="Roboto Condensed Light" panose="02000000000000000000" pitchFamily="2" charset="0"/>
              </a:rPr>
              <a:t>Adaptive</a:t>
            </a:r>
            <a:endParaRPr lang="en-CA" sz="1600" b="1" dirty="0">
              <a:solidFill>
                <a:srgbClr val="074E63"/>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798759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2C0E-2164-4921-9818-30AC5552FF51}"/>
              </a:ext>
            </a:extLst>
          </p:cNvPr>
          <p:cNvSpPr>
            <a:spLocks noGrp="1"/>
          </p:cNvSpPr>
          <p:nvPr>
            <p:ph type="title"/>
          </p:nvPr>
        </p:nvSpPr>
        <p:spPr/>
        <p:txBody>
          <a:bodyPr/>
          <a:lstStyle/>
          <a:p>
            <a:r>
              <a:rPr lang="en-US" dirty="0"/>
              <a:t>Five key principles for building an adaptive governance framework</a:t>
            </a:r>
            <a:endParaRPr lang="en-CA" dirty="0"/>
          </a:p>
        </p:txBody>
      </p:sp>
      <p:sp>
        <p:nvSpPr>
          <p:cNvPr id="4" name="Subtitle 2">
            <a:extLst>
              <a:ext uri="{FF2B5EF4-FFF2-40B4-BE49-F238E27FC236}">
                <a16:creationId xmlns:a16="http://schemas.microsoft.com/office/drawing/2014/main" id="{C4BC0B63-5550-4804-B3D7-586B5C288ECE}"/>
              </a:ext>
            </a:extLst>
          </p:cNvPr>
          <p:cNvSpPr txBox="1">
            <a:spLocks/>
          </p:cNvSpPr>
          <p:nvPr/>
        </p:nvSpPr>
        <p:spPr>
          <a:xfrm>
            <a:off x="548062" y="4163193"/>
            <a:ext cx="2150574" cy="1577029"/>
          </a:xfrm>
          <a:prstGeom prst="rect">
            <a:avLst/>
          </a:prstGeom>
        </p:spPr>
        <p:txBody>
          <a:bodyPr vert="horz" wrap="square" lIns="45714" tIns="22857" rIns="45714" bIns="2285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1087527">
              <a:defRPr/>
            </a:pPr>
            <a:r>
              <a:rPr lang="en-CA" sz="140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Decision making must be delegated down within the organization, and all resources must be empowered and supported to make effective decisions.</a:t>
            </a:r>
          </a:p>
        </p:txBody>
      </p:sp>
      <p:sp>
        <p:nvSpPr>
          <p:cNvPr id="5" name="TextBox 4">
            <a:extLst>
              <a:ext uri="{FF2B5EF4-FFF2-40B4-BE49-F238E27FC236}">
                <a16:creationId xmlns:a16="http://schemas.microsoft.com/office/drawing/2014/main" id="{1B8A4858-E23E-480A-986A-6F958631AD3B}"/>
              </a:ext>
            </a:extLst>
          </p:cNvPr>
          <p:cNvSpPr txBox="1"/>
          <p:nvPr/>
        </p:nvSpPr>
        <p:spPr>
          <a:xfrm>
            <a:off x="5014613" y="4163193"/>
            <a:ext cx="1999607" cy="1600438"/>
          </a:xfrm>
          <a:prstGeom prst="rect">
            <a:avLst/>
          </a:prstGeom>
        </p:spPr>
        <p:txBody>
          <a:bodyPr wrap="square" rtlCol="0">
            <a:spAutoFit/>
          </a:bodyPr>
          <a:lstStyle/>
          <a:p>
            <a:pPr algn="ctr" defTabSz="554437">
              <a:defRPr/>
            </a:pPr>
            <a:r>
              <a:rPr lang="en-CA" sz="140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Integrated risk information must be available with sufficient data to support decision making and design approaches at all levels of the organization.</a:t>
            </a:r>
          </a:p>
        </p:txBody>
      </p:sp>
      <p:sp>
        <p:nvSpPr>
          <p:cNvPr id="6" name="TextBox 5">
            <a:extLst>
              <a:ext uri="{FF2B5EF4-FFF2-40B4-BE49-F238E27FC236}">
                <a16:creationId xmlns:a16="http://schemas.microsoft.com/office/drawing/2014/main" id="{24D53272-7E75-45F4-A4AC-67F6B9AB6E93}"/>
              </a:ext>
            </a:extLst>
          </p:cNvPr>
          <p:cNvSpPr txBox="1"/>
          <p:nvPr/>
        </p:nvSpPr>
        <p:spPr>
          <a:xfrm>
            <a:off x="7257921" y="4163193"/>
            <a:ext cx="1940842" cy="2031325"/>
          </a:xfrm>
          <a:prstGeom prst="rect">
            <a:avLst/>
          </a:prstGeom>
        </p:spPr>
        <p:txBody>
          <a:bodyPr wrap="square" rtlCol="0">
            <a:spAutoFit/>
          </a:bodyPr>
          <a:lstStyle/>
          <a:p>
            <a:pPr algn="ctr" defTabSz="554437">
              <a:defRPr/>
            </a:pPr>
            <a:r>
              <a:rPr lang="en-US" sz="140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G</a:t>
            </a:r>
            <a:r>
              <a:rPr lang="en-CA" sz="140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overnance standards and activities need to be embedded in processes and practices. Optimal governance reduces its manual footprint while remaining viable.  This also allows for more dynamic adaptation.</a:t>
            </a:r>
          </a:p>
        </p:txBody>
      </p:sp>
      <p:sp>
        <p:nvSpPr>
          <p:cNvPr id="7" name="TextBox 6">
            <a:extLst>
              <a:ext uri="{FF2B5EF4-FFF2-40B4-BE49-F238E27FC236}">
                <a16:creationId xmlns:a16="http://schemas.microsoft.com/office/drawing/2014/main" id="{657CD5D8-EAEA-42FC-880D-6F67E332308C}"/>
              </a:ext>
            </a:extLst>
          </p:cNvPr>
          <p:cNvSpPr txBox="1"/>
          <p:nvPr/>
        </p:nvSpPr>
        <p:spPr>
          <a:xfrm>
            <a:off x="9442464" y="4163193"/>
            <a:ext cx="2018016" cy="2031325"/>
          </a:xfrm>
          <a:prstGeom prst="rect">
            <a:avLst/>
          </a:prstGeom>
        </p:spPr>
        <p:txBody>
          <a:bodyPr wrap="square" rtlCol="0">
            <a:spAutoFit/>
          </a:bodyPr>
          <a:lstStyle/>
          <a:p>
            <a:pPr algn="ctr" defTabSz="554437">
              <a:defRPr/>
            </a:pPr>
            <a:r>
              <a:rPr lang="en-CA" sz="140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Standards and policies need to be defined as the foundation for embedding governance practices organizationally. These guardrails will create boundaries to reinforce delegated decision making.</a:t>
            </a:r>
          </a:p>
        </p:txBody>
      </p:sp>
      <p:sp>
        <p:nvSpPr>
          <p:cNvPr id="8" name="TextBox 7">
            <a:extLst>
              <a:ext uri="{FF2B5EF4-FFF2-40B4-BE49-F238E27FC236}">
                <a16:creationId xmlns:a16="http://schemas.microsoft.com/office/drawing/2014/main" id="{535D14B8-D25D-46B0-8E82-6D5CA3F34FA2}"/>
              </a:ext>
            </a:extLst>
          </p:cNvPr>
          <p:cNvSpPr txBox="1"/>
          <p:nvPr/>
        </p:nvSpPr>
        <p:spPr>
          <a:xfrm>
            <a:off x="2942337" y="4164156"/>
            <a:ext cx="1828575" cy="1815882"/>
          </a:xfrm>
          <a:prstGeom prst="rect">
            <a:avLst/>
          </a:prstGeom>
        </p:spPr>
        <p:txBody>
          <a:bodyPr wrap="square" rtlCol="0">
            <a:spAutoFit/>
          </a:bodyPr>
          <a:lstStyle/>
          <a:p>
            <a:pPr algn="ctr" defTabSz="554437">
              <a:defRPr/>
            </a:pPr>
            <a:r>
              <a:rPr lang="en-CA" sz="140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Outcomes and goals must be clearly articulated and understood across the organization to ensure decisions are in line and stay within reasonable boundaries.</a:t>
            </a:r>
          </a:p>
        </p:txBody>
      </p:sp>
      <p:grpSp>
        <p:nvGrpSpPr>
          <p:cNvPr id="9" name="Group 8">
            <a:extLst>
              <a:ext uri="{FF2B5EF4-FFF2-40B4-BE49-F238E27FC236}">
                <a16:creationId xmlns:a16="http://schemas.microsoft.com/office/drawing/2014/main" id="{571F1E00-8884-4D43-B8ED-883203D901A6}"/>
              </a:ext>
            </a:extLst>
          </p:cNvPr>
          <p:cNvGrpSpPr/>
          <p:nvPr/>
        </p:nvGrpSpPr>
        <p:grpSpPr>
          <a:xfrm>
            <a:off x="477289" y="1875514"/>
            <a:ext cx="11055353" cy="2292636"/>
            <a:chOff x="1516783" y="1715203"/>
            <a:chExt cx="8264123" cy="1713797"/>
          </a:xfrm>
        </p:grpSpPr>
        <p:sp>
          <p:nvSpPr>
            <p:cNvPr id="10" name="Freeform 4">
              <a:extLst>
                <a:ext uri="{FF2B5EF4-FFF2-40B4-BE49-F238E27FC236}">
                  <a16:creationId xmlns:a16="http://schemas.microsoft.com/office/drawing/2014/main" id="{3A0DAFD0-9A43-498B-B5C3-DC7373057603}"/>
                </a:ext>
              </a:extLst>
            </p:cNvPr>
            <p:cNvSpPr>
              <a:spLocks noChangeArrowheads="1"/>
            </p:cNvSpPr>
            <p:nvPr/>
          </p:nvSpPr>
          <p:spPr bwMode="auto">
            <a:xfrm>
              <a:off x="1516783" y="1715203"/>
              <a:ext cx="8264123" cy="1713797"/>
            </a:xfrm>
            <a:custGeom>
              <a:avLst/>
              <a:gdLst>
                <a:gd name="T0" fmla="*/ 2752 w 13271"/>
                <a:gd name="T1" fmla="*/ 1376 h 2752"/>
                <a:gd name="T2" fmla="*/ 2349 w 13271"/>
                <a:gd name="T3" fmla="*/ 403 h 2752"/>
                <a:gd name="T4" fmla="*/ 1376 w 13271"/>
                <a:gd name="T5" fmla="*/ 0 h 2752"/>
                <a:gd name="T6" fmla="*/ 403 w 13271"/>
                <a:gd name="T7" fmla="*/ 403 h 2752"/>
                <a:gd name="T8" fmla="*/ 2 w 13271"/>
                <a:gd name="T9" fmla="*/ 1314 h 2752"/>
                <a:gd name="T10" fmla="*/ 62 w 13271"/>
                <a:gd name="T11" fmla="*/ 1376 h 2752"/>
                <a:gd name="T12" fmla="*/ 126 w 13271"/>
                <a:gd name="T13" fmla="*/ 1314 h 2752"/>
                <a:gd name="T14" fmla="*/ 491 w 13271"/>
                <a:gd name="T15" fmla="*/ 491 h 2752"/>
                <a:gd name="T16" fmla="*/ 1376 w 13271"/>
                <a:gd name="T17" fmla="*/ 124 h 2752"/>
                <a:gd name="T18" fmla="*/ 2262 w 13271"/>
                <a:gd name="T19" fmla="*/ 491 h 2752"/>
                <a:gd name="T20" fmla="*/ 2630 w 13271"/>
                <a:gd name="T21" fmla="*/ 1376 h 2752"/>
                <a:gd name="T22" fmla="*/ 3033 w 13271"/>
                <a:gd name="T23" fmla="*/ 2348 h 2752"/>
                <a:gd name="T24" fmla="*/ 4006 w 13271"/>
                <a:gd name="T25" fmla="*/ 2751 h 2752"/>
                <a:gd name="T26" fmla="*/ 4979 w 13271"/>
                <a:gd name="T27" fmla="*/ 2348 h 2752"/>
                <a:gd name="T28" fmla="*/ 5382 w 13271"/>
                <a:gd name="T29" fmla="*/ 1376 h 2752"/>
                <a:gd name="T30" fmla="*/ 5384 w 13271"/>
                <a:gd name="T31" fmla="*/ 1376 h 2752"/>
                <a:gd name="T32" fmla="*/ 5751 w 13271"/>
                <a:gd name="T33" fmla="*/ 491 h 2752"/>
                <a:gd name="T34" fmla="*/ 6636 w 13271"/>
                <a:gd name="T35" fmla="*/ 124 h 2752"/>
                <a:gd name="T36" fmla="*/ 7520 w 13271"/>
                <a:gd name="T37" fmla="*/ 491 h 2752"/>
                <a:gd name="T38" fmla="*/ 7888 w 13271"/>
                <a:gd name="T39" fmla="*/ 1376 h 2752"/>
                <a:gd name="T40" fmla="*/ 8292 w 13271"/>
                <a:gd name="T41" fmla="*/ 2348 h 2752"/>
                <a:gd name="T42" fmla="*/ 9264 w 13271"/>
                <a:gd name="T43" fmla="*/ 2751 h 2752"/>
                <a:gd name="T44" fmla="*/ 10238 w 13271"/>
                <a:gd name="T45" fmla="*/ 2348 h 2752"/>
                <a:gd name="T46" fmla="*/ 10641 w 13271"/>
                <a:gd name="T47" fmla="*/ 1376 h 2752"/>
                <a:gd name="T48" fmla="*/ 10643 w 13271"/>
                <a:gd name="T49" fmla="*/ 1376 h 2752"/>
                <a:gd name="T50" fmla="*/ 11009 w 13271"/>
                <a:gd name="T51" fmla="*/ 491 h 2752"/>
                <a:gd name="T52" fmla="*/ 11894 w 13271"/>
                <a:gd name="T53" fmla="*/ 124 h 2752"/>
                <a:gd name="T54" fmla="*/ 12779 w 13271"/>
                <a:gd name="T55" fmla="*/ 491 h 2752"/>
                <a:gd name="T56" fmla="*/ 13144 w 13271"/>
                <a:gd name="T57" fmla="*/ 1314 h 2752"/>
                <a:gd name="T58" fmla="*/ 13208 w 13271"/>
                <a:gd name="T59" fmla="*/ 1376 h 2752"/>
                <a:gd name="T60" fmla="*/ 13269 w 13271"/>
                <a:gd name="T61" fmla="*/ 1314 h 2752"/>
                <a:gd name="T62" fmla="*/ 12867 w 13271"/>
                <a:gd name="T63" fmla="*/ 403 h 2752"/>
                <a:gd name="T64" fmla="*/ 11894 w 13271"/>
                <a:gd name="T65" fmla="*/ 0 h 2752"/>
                <a:gd name="T66" fmla="*/ 10921 w 13271"/>
                <a:gd name="T67" fmla="*/ 403 h 2752"/>
                <a:gd name="T68" fmla="*/ 10516 w 13271"/>
                <a:gd name="T69" fmla="*/ 1376 h 2752"/>
                <a:gd name="T70" fmla="*/ 10149 w 13271"/>
                <a:gd name="T71" fmla="*/ 2260 h 2752"/>
                <a:gd name="T72" fmla="*/ 9264 w 13271"/>
                <a:gd name="T73" fmla="*/ 2627 h 2752"/>
                <a:gd name="T74" fmla="*/ 8379 w 13271"/>
                <a:gd name="T75" fmla="*/ 2260 h 2752"/>
                <a:gd name="T76" fmla="*/ 8013 w 13271"/>
                <a:gd name="T77" fmla="*/ 1376 h 2752"/>
                <a:gd name="T78" fmla="*/ 8011 w 13271"/>
                <a:gd name="T79" fmla="*/ 1376 h 2752"/>
                <a:gd name="T80" fmla="*/ 7608 w 13271"/>
                <a:gd name="T81" fmla="*/ 403 h 2752"/>
                <a:gd name="T82" fmla="*/ 6636 w 13271"/>
                <a:gd name="T83" fmla="*/ 0 h 2752"/>
                <a:gd name="T84" fmla="*/ 5663 w 13271"/>
                <a:gd name="T85" fmla="*/ 403 h 2752"/>
                <a:gd name="T86" fmla="*/ 5258 w 13271"/>
                <a:gd name="T87" fmla="*/ 1376 h 2752"/>
                <a:gd name="T88" fmla="*/ 4891 w 13271"/>
                <a:gd name="T89" fmla="*/ 2260 h 2752"/>
                <a:gd name="T90" fmla="*/ 4006 w 13271"/>
                <a:gd name="T91" fmla="*/ 2627 h 2752"/>
                <a:gd name="T92" fmla="*/ 3121 w 13271"/>
                <a:gd name="T93" fmla="*/ 2260 h 2752"/>
                <a:gd name="T94" fmla="*/ 2755 w 13271"/>
                <a:gd name="T95" fmla="*/ 1376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71" h="2752">
                  <a:moveTo>
                    <a:pt x="2752" y="1376"/>
                  </a:moveTo>
                  <a:lnTo>
                    <a:pt x="2752" y="1376"/>
                  </a:lnTo>
                  <a:cubicBezTo>
                    <a:pt x="2752" y="1011"/>
                    <a:pt x="2607" y="661"/>
                    <a:pt x="2349" y="403"/>
                  </a:cubicBezTo>
                  <a:lnTo>
                    <a:pt x="2349" y="403"/>
                  </a:lnTo>
                  <a:cubicBezTo>
                    <a:pt x="2091" y="145"/>
                    <a:pt x="1741" y="0"/>
                    <a:pt x="1376" y="0"/>
                  </a:cubicBezTo>
                  <a:lnTo>
                    <a:pt x="1376" y="0"/>
                  </a:lnTo>
                  <a:cubicBezTo>
                    <a:pt x="1012" y="0"/>
                    <a:pt x="661" y="145"/>
                    <a:pt x="403" y="403"/>
                  </a:cubicBezTo>
                  <a:lnTo>
                    <a:pt x="403" y="403"/>
                  </a:lnTo>
                  <a:cubicBezTo>
                    <a:pt x="160" y="646"/>
                    <a:pt x="17" y="972"/>
                    <a:pt x="2" y="1314"/>
                  </a:cubicBezTo>
                  <a:lnTo>
                    <a:pt x="2" y="1314"/>
                  </a:lnTo>
                  <a:cubicBezTo>
                    <a:pt x="0" y="1348"/>
                    <a:pt x="28" y="1376"/>
                    <a:pt x="62" y="1376"/>
                  </a:cubicBezTo>
                  <a:lnTo>
                    <a:pt x="62" y="1376"/>
                  </a:lnTo>
                  <a:cubicBezTo>
                    <a:pt x="97" y="1376"/>
                    <a:pt x="124" y="1348"/>
                    <a:pt x="126" y="1314"/>
                  </a:cubicBezTo>
                  <a:lnTo>
                    <a:pt x="126" y="1314"/>
                  </a:lnTo>
                  <a:cubicBezTo>
                    <a:pt x="141" y="1005"/>
                    <a:pt x="271" y="711"/>
                    <a:pt x="491" y="491"/>
                  </a:cubicBezTo>
                  <a:lnTo>
                    <a:pt x="491" y="491"/>
                  </a:lnTo>
                  <a:cubicBezTo>
                    <a:pt x="726" y="256"/>
                    <a:pt x="1045" y="124"/>
                    <a:pt x="1376" y="124"/>
                  </a:cubicBezTo>
                  <a:lnTo>
                    <a:pt x="1376" y="124"/>
                  </a:lnTo>
                  <a:cubicBezTo>
                    <a:pt x="1708" y="124"/>
                    <a:pt x="2027" y="256"/>
                    <a:pt x="2262" y="491"/>
                  </a:cubicBezTo>
                  <a:lnTo>
                    <a:pt x="2262" y="491"/>
                  </a:lnTo>
                  <a:cubicBezTo>
                    <a:pt x="2496" y="726"/>
                    <a:pt x="2628" y="1044"/>
                    <a:pt x="2628" y="1376"/>
                  </a:cubicBezTo>
                  <a:lnTo>
                    <a:pt x="2630" y="1376"/>
                  </a:lnTo>
                  <a:lnTo>
                    <a:pt x="2630" y="1376"/>
                  </a:lnTo>
                  <a:cubicBezTo>
                    <a:pt x="2630" y="1740"/>
                    <a:pt x="2775" y="2090"/>
                    <a:pt x="3033" y="2348"/>
                  </a:cubicBezTo>
                  <a:lnTo>
                    <a:pt x="3033" y="2348"/>
                  </a:lnTo>
                  <a:cubicBezTo>
                    <a:pt x="3291" y="2606"/>
                    <a:pt x="3642" y="2751"/>
                    <a:pt x="4006" y="2751"/>
                  </a:cubicBezTo>
                  <a:lnTo>
                    <a:pt x="4006" y="2751"/>
                  </a:lnTo>
                  <a:cubicBezTo>
                    <a:pt x="4371" y="2751"/>
                    <a:pt x="4721" y="2606"/>
                    <a:pt x="4979" y="2348"/>
                  </a:cubicBezTo>
                  <a:lnTo>
                    <a:pt x="4979" y="2348"/>
                  </a:lnTo>
                  <a:cubicBezTo>
                    <a:pt x="5237" y="2090"/>
                    <a:pt x="5382" y="1740"/>
                    <a:pt x="5382" y="1376"/>
                  </a:cubicBezTo>
                  <a:lnTo>
                    <a:pt x="5384" y="1376"/>
                  </a:lnTo>
                  <a:lnTo>
                    <a:pt x="5384" y="1376"/>
                  </a:lnTo>
                  <a:cubicBezTo>
                    <a:pt x="5384" y="1044"/>
                    <a:pt x="5516" y="726"/>
                    <a:pt x="5751" y="491"/>
                  </a:cubicBezTo>
                  <a:lnTo>
                    <a:pt x="5751" y="491"/>
                  </a:lnTo>
                  <a:cubicBezTo>
                    <a:pt x="5986" y="256"/>
                    <a:pt x="6304" y="124"/>
                    <a:pt x="6636" y="124"/>
                  </a:cubicBezTo>
                  <a:lnTo>
                    <a:pt x="6636" y="124"/>
                  </a:lnTo>
                  <a:cubicBezTo>
                    <a:pt x="6967" y="124"/>
                    <a:pt x="7285" y="256"/>
                    <a:pt x="7520" y="491"/>
                  </a:cubicBezTo>
                  <a:lnTo>
                    <a:pt x="7520" y="491"/>
                  </a:lnTo>
                  <a:cubicBezTo>
                    <a:pt x="7754" y="726"/>
                    <a:pt x="7886" y="1044"/>
                    <a:pt x="7886" y="1376"/>
                  </a:cubicBezTo>
                  <a:lnTo>
                    <a:pt x="7888" y="1376"/>
                  </a:lnTo>
                  <a:lnTo>
                    <a:pt x="7888" y="1376"/>
                  </a:lnTo>
                  <a:cubicBezTo>
                    <a:pt x="7888" y="1740"/>
                    <a:pt x="8033" y="2090"/>
                    <a:pt x="8292" y="2348"/>
                  </a:cubicBezTo>
                  <a:lnTo>
                    <a:pt x="8292" y="2348"/>
                  </a:lnTo>
                  <a:cubicBezTo>
                    <a:pt x="8550" y="2606"/>
                    <a:pt x="8900" y="2751"/>
                    <a:pt x="9264" y="2751"/>
                  </a:cubicBezTo>
                  <a:lnTo>
                    <a:pt x="9264" y="2751"/>
                  </a:lnTo>
                  <a:cubicBezTo>
                    <a:pt x="9630" y="2751"/>
                    <a:pt x="9980" y="2606"/>
                    <a:pt x="10238" y="2348"/>
                  </a:cubicBezTo>
                  <a:lnTo>
                    <a:pt x="10238" y="2348"/>
                  </a:lnTo>
                  <a:cubicBezTo>
                    <a:pt x="10496" y="2090"/>
                    <a:pt x="10641" y="1740"/>
                    <a:pt x="10641" y="1376"/>
                  </a:cubicBezTo>
                  <a:lnTo>
                    <a:pt x="10643" y="1376"/>
                  </a:lnTo>
                  <a:lnTo>
                    <a:pt x="10643" y="1376"/>
                  </a:lnTo>
                  <a:cubicBezTo>
                    <a:pt x="10643" y="1044"/>
                    <a:pt x="10774" y="726"/>
                    <a:pt x="11009" y="491"/>
                  </a:cubicBezTo>
                  <a:lnTo>
                    <a:pt x="11009" y="491"/>
                  </a:lnTo>
                  <a:cubicBezTo>
                    <a:pt x="11244" y="256"/>
                    <a:pt x="11562" y="124"/>
                    <a:pt x="11894" y="124"/>
                  </a:cubicBezTo>
                  <a:lnTo>
                    <a:pt x="11894" y="124"/>
                  </a:lnTo>
                  <a:cubicBezTo>
                    <a:pt x="12226" y="124"/>
                    <a:pt x="12545" y="256"/>
                    <a:pt x="12779" y="491"/>
                  </a:cubicBezTo>
                  <a:lnTo>
                    <a:pt x="12779" y="491"/>
                  </a:lnTo>
                  <a:cubicBezTo>
                    <a:pt x="12999" y="711"/>
                    <a:pt x="13129" y="1005"/>
                    <a:pt x="13144" y="1314"/>
                  </a:cubicBezTo>
                  <a:lnTo>
                    <a:pt x="13144" y="1314"/>
                  </a:lnTo>
                  <a:cubicBezTo>
                    <a:pt x="13146" y="1348"/>
                    <a:pt x="13174" y="1376"/>
                    <a:pt x="13208" y="1376"/>
                  </a:cubicBezTo>
                  <a:lnTo>
                    <a:pt x="13208" y="1376"/>
                  </a:lnTo>
                  <a:cubicBezTo>
                    <a:pt x="13243" y="1376"/>
                    <a:pt x="13270" y="1348"/>
                    <a:pt x="13269" y="1314"/>
                  </a:cubicBezTo>
                  <a:lnTo>
                    <a:pt x="13269" y="1314"/>
                  </a:lnTo>
                  <a:cubicBezTo>
                    <a:pt x="13254" y="972"/>
                    <a:pt x="13111" y="646"/>
                    <a:pt x="12867" y="403"/>
                  </a:cubicBezTo>
                  <a:lnTo>
                    <a:pt x="12867" y="403"/>
                  </a:lnTo>
                  <a:cubicBezTo>
                    <a:pt x="12609" y="145"/>
                    <a:pt x="12259" y="0"/>
                    <a:pt x="11894" y="0"/>
                  </a:cubicBezTo>
                  <a:lnTo>
                    <a:pt x="11894" y="0"/>
                  </a:lnTo>
                  <a:cubicBezTo>
                    <a:pt x="11530" y="0"/>
                    <a:pt x="11179" y="145"/>
                    <a:pt x="10921" y="403"/>
                  </a:cubicBezTo>
                  <a:lnTo>
                    <a:pt x="10921" y="403"/>
                  </a:lnTo>
                  <a:cubicBezTo>
                    <a:pt x="10663" y="661"/>
                    <a:pt x="10518" y="1011"/>
                    <a:pt x="10518" y="1376"/>
                  </a:cubicBezTo>
                  <a:lnTo>
                    <a:pt x="10516" y="1376"/>
                  </a:lnTo>
                  <a:lnTo>
                    <a:pt x="10516" y="1376"/>
                  </a:lnTo>
                  <a:cubicBezTo>
                    <a:pt x="10516" y="1707"/>
                    <a:pt x="10384" y="2025"/>
                    <a:pt x="10149" y="2260"/>
                  </a:cubicBezTo>
                  <a:lnTo>
                    <a:pt x="10149" y="2260"/>
                  </a:lnTo>
                  <a:cubicBezTo>
                    <a:pt x="9915" y="2495"/>
                    <a:pt x="9597" y="2627"/>
                    <a:pt x="9264" y="2627"/>
                  </a:cubicBezTo>
                  <a:lnTo>
                    <a:pt x="9264" y="2627"/>
                  </a:lnTo>
                  <a:cubicBezTo>
                    <a:pt x="8932" y="2627"/>
                    <a:pt x="8614" y="2495"/>
                    <a:pt x="8379" y="2260"/>
                  </a:cubicBezTo>
                  <a:lnTo>
                    <a:pt x="8379" y="2260"/>
                  </a:lnTo>
                  <a:cubicBezTo>
                    <a:pt x="8145" y="2025"/>
                    <a:pt x="8013" y="1707"/>
                    <a:pt x="8013" y="1376"/>
                  </a:cubicBezTo>
                  <a:lnTo>
                    <a:pt x="8011" y="1376"/>
                  </a:lnTo>
                  <a:lnTo>
                    <a:pt x="8011" y="1376"/>
                  </a:lnTo>
                  <a:cubicBezTo>
                    <a:pt x="8011" y="1011"/>
                    <a:pt x="7866" y="661"/>
                    <a:pt x="7608" y="403"/>
                  </a:cubicBezTo>
                  <a:lnTo>
                    <a:pt x="7608" y="403"/>
                  </a:lnTo>
                  <a:cubicBezTo>
                    <a:pt x="7350" y="145"/>
                    <a:pt x="7000" y="0"/>
                    <a:pt x="6636" y="0"/>
                  </a:cubicBezTo>
                  <a:lnTo>
                    <a:pt x="6636" y="0"/>
                  </a:lnTo>
                  <a:cubicBezTo>
                    <a:pt x="6271" y="0"/>
                    <a:pt x="5921" y="145"/>
                    <a:pt x="5663" y="403"/>
                  </a:cubicBezTo>
                  <a:lnTo>
                    <a:pt x="5663" y="403"/>
                  </a:lnTo>
                  <a:cubicBezTo>
                    <a:pt x="5405" y="661"/>
                    <a:pt x="5260" y="1011"/>
                    <a:pt x="5260" y="1376"/>
                  </a:cubicBezTo>
                  <a:lnTo>
                    <a:pt x="5258" y="1376"/>
                  </a:lnTo>
                  <a:lnTo>
                    <a:pt x="5258" y="1376"/>
                  </a:lnTo>
                  <a:cubicBezTo>
                    <a:pt x="5258" y="1707"/>
                    <a:pt x="5126" y="2025"/>
                    <a:pt x="4891" y="2260"/>
                  </a:cubicBezTo>
                  <a:lnTo>
                    <a:pt x="4891" y="2260"/>
                  </a:lnTo>
                  <a:cubicBezTo>
                    <a:pt x="4657" y="2495"/>
                    <a:pt x="4338" y="2627"/>
                    <a:pt x="4006" y="2627"/>
                  </a:cubicBezTo>
                  <a:lnTo>
                    <a:pt x="4006" y="2627"/>
                  </a:lnTo>
                  <a:cubicBezTo>
                    <a:pt x="3674" y="2627"/>
                    <a:pt x="3356" y="2495"/>
                    <a:pt x="3121" y="2260"/>
                  </a:cubicBezTo>
                  <a:lnTo>
                    <a:pt x="3121" y="2260"/>
                  </a:lnTo>
                  <a:cubicBezTo>
                    <a:pt x="2886" y="2025"/>
                    <a:pt x="2755" y="1707"/>
                    <a:pt x="2755" y="1376"/>
                  </a:cubicBezTo>
                  <a:lnTo>
                    <a:pt x="2752" y="1376"/>
                  </a:lnTo>
                </a:path>
              </a:pathLst>
            </a:custGeom>
            <a:solidFill>
              <a:schemeClr val="bg1">
                <a:lumMod val="95000"/>
              </a:schemeClr>
            </a:solidFill>
            <a:ln>
              <a:noFill/>
            </a:ln>
            <a:effec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1" name="Freeform 6">
              <a:extLst>
                <a:ext uri="{FF2B5EF4-FFF2-40B4-BE49-F238E27FC236}">
                  <a16:creationId xmlns:a16="http://schemas.microsoft.com/office/drawing/2014/main" id="{85C55B4A-1DE3-4049-8D09-CBC816454618}"/>
                </a:ext>
              </a:extLst>
            </p:cNvPr>
            <p:cNvSpPr>
              <a:spLocks noChangeArrowheads="1"/>
            </p:cNvSpPr>
            <p:nvPr/>
          </p:nvSpPr>
          <p:spPr bwMode="auto">
            <a:xfrm>
              <a:off x="1744741" y="1937666"/>
              <a:ext cx="1271614" cy="1268869"/>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5CA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2" name="Freeform 7">
              <a:extLst>
                <a:ext uri="{FF2B5EF4-FFF2-40B4-BE49-F238E27FC236}">
                  <a16:creationId xmlns:a16="http://schemas.microsoft.com/office/drawing/2014/main" id="{707FB978-27A0-4CBC-B85F-5E0AF19A0AF1}"/>
                </a:ext>
              </a:extLst>
            </p:cNvPr>
            <p:cNvSpPr>
              <a:spLocks noChangeArrowheads="1"/>
            </p:cNvSpPr>
            <p:nvPr/>
          </p:nvSpPr>
          <p:spPr bwMode="auto">
            <a:xfrm>
              <a:off x="3376143" y="1937666"/>
              <a:ext cx="1271614" cy="1268869"/>
            </a:xfrm>
            <a:custGeom>
              <a:avLst/>
              <a:gdLst>
                <a:gd name="T0" fmla="*/ 1019 w 2040"/>
                <a:gd name="T1" fmla="*/ 0 h 2039"/>
                <a:gd name="T2" fmla="*/ 1019 w 2040"/>
                <a:gd name="T3" fmla="*/ 0 h 2039"/>
                <a:gd name="T4" fmla="*/ 2039 w 2040"/>
                <a:gd name="T5" fmla="*/ 1019 h 2039"/>
                <a:gd name="T6" fmla="*/ 2039 w 2040"/>
                <a:gd name="T7" fmla="*/ 1019 h 2039"/>
                <a:gd name="T8" fmla="*/ 1019 w 2040"/>
                <a:gd name="T9" fmla="*/ 2038 h 2039"/>
                <a:gd name="T10" fmla="*/ 1019 w 2040"/>
                <a:gd name="T11" fmla="*/ 2038 h 2039"/>
                <a:gd name="T12" fmla="*/ 0 w 2040"/>
                <a:gd name="T13" fmla="*/ 1019 h 2039"/>
                <a:gd name="T14" fmla="*/ 0 w 2040"/>
                <a:gd name="T15" fmla="*/ 1019 h 2039"/>
                <a:gd name="T16" fmla="*/ 1019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19" y="0"/>
                  </a:moveTo>
                  <a:lnTo>
                    <a:pt x="1019" y="0"/>
                  </a:lnTo>
                  <a:cubicBezTo>
                    <a:pt x="1582" y="0"/>
                    <a:pt x="2039" y="456"/>
                    <a:pt x="2039" y="1019"/>
                  </a:cubicBezTo>
                  <a:lnTo>
                    <a:pt x="2039" y="1019"/>
                  </a:lnTo>
                  <a:cubicBezTo>
                    <a:pt x="2039" y="1581"/>
                    <a:pt x="1582" y="2038"/>
                    <a:pt x="1019" y="2038"/>
                  </a:cubicBezTo>
                  <a:lnTo>
                    <a:pt x="1019" y="2038"/>
                  </a:lnTo>
                  <a:cubicBezTo>
                    <a:pt x="456" y="2038"/>
                    <a:pt x="0" y="1581"/>
                    <a:pt x="0" y="1019"/>
                  </a:cubicBezTo>
                  <a:lnTo>
                    <a:pt x="0" y="1019"/>
                  </a:lnTo>
                  <a:cubicBezTo>
                    <a:pt x="0" y="456"/>
                    <a:pt x="456" y="0"/>
                    <a:pt x="1019" y="0"/>
                  </a:cubicBezTo>
                </a:path>
              </a:pathLst>
            </a:custGeom>
            <a:solidFill>
              <a:srgbClr val="1060B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3" name="Freeform 8">
              <a:extLst>
                <a:ext uri="{FF2B5EF4-FFF2-40B4-BE49-F238E27FC236}">
                  <a16:creationId xmlns:a16="http://schemas.microsoft.com/office/drawing/2014/main" id="{A67CB102-FE8C-4850-9E7B-94D1A69FF680}"/>
                </a:ext>
              </a:extLst>
            </p:cNvPr>
            <p:cNvSpPr>
              <a:spLocks noChangeArrowheads="1"/>
            </p:cNvSpPr>
            <p:nvPr/>
          </p:nvSpPr>
          <p:spPr bwMode="auto">
            <a:xfrm>
              <a:off x="5021277" y="1937666"/>
              <a:ext cx="1268869" cy="1268869"/>
            </a:xfrm>
            <a:custGeom>
              <a:avLst/>
              <a:gdLst>
                <a:gd name="T0" fmla="*/ 1019 w 2039"/>
                <a:gd name="T1" fmla="*/ 0 h 2039"/>
                <a:gd name="T2" fmla="*/ 1019 w 2039"/>
                <a:gd name="T3" fmla="*/ 0 h 2039"/>
                <a:gd name="T4" fmla="*/ 2038 w 2039"/>
                <a:gd name="T5" fmla="*/ 1019 h 2039"/>
                <a:gd name="T6" fmla="*/ 2038 w 2039"/>
                <a:gd name="T7" fmla="*/ 1019 h 2039"/>
                <a:gd name="T8" fmla="*/ 1019 w 2039"/>
                <a:gd name="T9" fmla="*/ 2038 h 2039"/>
                <a:gd name="T10" fmla="*/ 1019 w 2039"/>
                <a:gd name="T11" fmla="*/ 2038 h 2039"/>
                <a:gd name="T12" fmla="*/ 0 w 2039"/>
                <a:gd name="T13" fmla="*/ 1019 h 2039"/>
                <a:gd name="T14" fmla="*/ 0 w 2039"/>
                <a:gd name="T15" fmla="*/ 1019 h 2039"/>
                <a:gd name="T16" fmla="*/ 1019 w 2039"/>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9" h="2039">
                  <a:moveTo>
                    <a:pt x="1019" y="0"/>
                  </a:moveTo>
                  <a:lnTo>
                    <a:pt x="1019" y="0"/>
                  </a:lnTo>
                  <a:cubicBezTo>
                    <a:pt x="1581" y="0"/>
                    <a:pt x="2038" y="456"/>
                    <a:pt x="2038" y="1019"/>
                  </a:cubicBezTo>
                  <a:lnTo>
                    <a:pt x="2038" y="1019"/>
                  </a:lnTo>
                  <a:cubicBezTo>
                    <a:pt x="2038" y="1581"/>
                    <a:pt x="1581" y="2038"/>
                    <a:pt x="1019" y="2038"/>
                  </a:cubicBezTo>
                  <a:lnTo>
                    <a:pt x="1019" y="2038"/>
                  </a:lnTo>
                  <a:cubicBezTo>
                    <a:pt x="456" y="2038"/>
                    <a:pt x="0" y="1581"/>
                    <a:pt x="0" y="1019"/>
                  </a:cubicBezTo>
                  <a:lnTo>
                    <a:pt x="0" y="1019"/>
                  </a:lnTo>
                  <a:cubicBezTo>
                    <a:pt x="0" y="456"/>
                    <a:pt x="456" y="0"/>
                    <a:pt x="1019" y="0"/>
                  </a:cubicBezTo>
                </a:path>
              </a:pathLst>
            </a:custGeom>
            <a:solidFill>
              <a:srgbClr val="23A4A7"/>
            </a:solidFill>
            <a:ln>
              <a:noFill/>
            </a:ln>
            <a:effec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4" name="Freeform 9">
              <a:extLst>
                <a:ext uri="{FF2B5EF4-FFF2-40B4-BE49-F238E27FC236}">
                  <a16:creationId xmlns:a16="http://schemas.microsoft.com/office/drawing/2014/main" id="{B0C481B9-5586-46A7-97ED-ACD0A0EAB2CF}"/>
                </a:ext>
              </a:extLst>
            </p:cNvPr>
            <p:cNvSpPr>
              <a:spLocks noChangeArrowheads="1"/>
            </p:cNvSpPr>
            <p:nvPr/>
          </p:nvSpPr>
          <p:spPr bwMode="auto">
            <a:xfrm>
              <a:off x="6644440" y="1937666"/>
              <a:ext cx="1271614" cy="1268869"/>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6" y="2038"/>
                    <a:pt x="0" y="1581"/>
                    <a:pt x="0" y="1019"/>
                  </a:cubicBezTo>
                  <a:lnTo>
                    <a:pt x="0" y="1019"/>
                  </a:lnTo>
                  <a:cubicBezTo>
                    <a:pt x="0" y="456"/>
                    <a:pt x="456" y="0"/>
                    <a:pt x="1020" y="0"/>
                  </a:cubicBezTo>
                </a:path>
              </a:pathLst>
            </a:custGeom>
            <a:solidFill>
              <a:srgbClr val="6EAEE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5" name="Freeform 10">
              <a:extLst>
                <a:ext uri="{FF2B5EF4-FFF2-40B4-BE49-F238E27FC236}">
                  <a16:creationId xmlns:a16="http://schemas.microsoft.com/office/drawing/2014/main" id="{FA9EE9FD-6862-4D71-A81B-E8A20BFFB6A1}"/>
                </a:ext>
              </a:extLst>
            </p:cNvPr>
            <p:cNvSpPr>
              <a:spLocks noChangeArrowheads="1"/>
            </p:cNvSpPr>
            <p:nvPr/>
          </p:nvSpPr>
          <p:spPr bwMode="auto">
            <a:xfrm>
              <a:off x="8308800" y="1937666"/>
              <a:ext cx="1268869" cy="1268869"/>
            </a:xfrm>
            <a:custGeom>
              <a:avLst/>
              <a:gdLst>
                <a:gd name="T0" fmla="*/ 1019 w 2039"/>
                <a:gd name="T1" fmla="*/ 0 h 2039"/>
                <a:gd name="T2" fmla="*/ 1019 w 2039"/>
                <a:gd name="T3" fmla="*/ 0 h 2039"/>
                <a:gd name="T4" fmla="*/ 2038 w 2039"/>
                <a:gd name="T5" fmla="*/ 1019 h 2039"/>
                <a:gd name="T6" fmla="*/ 2038 w 2039"/>
                <a:gd name="T7" fmla="*/ 1019 h 2039"/>
                <a:gd name="T8" fmla="*/ 1019 w 2039"/>
                <a:gd name="T9" fmla="*/ 2038 h 2039"/>
                <a:gd name="T10" fmla="*/ 1019 w 2039"/>
                <a:gd name="T11" fmla="*/ 2038 h 2039"/>
                <a:gd name="T12" fmla="*/ 0 w 2039"/>
                <a:gd name="T13" fmla="*/ 1019 h 2039"/>
                <a:gd name="T14" fmla="*/ 0 w 2039"/>
                <a:gd name="T15" fmla="*/ 1019 h 2039"/>
                <a:gd name="T16" fmla="*/ 1019 w 2039"/>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9" h="2039">
                  <a:moveTo>
                    <a:pt x="1019" y="0"/>
                  </a:moveTo>
                  <a:lnTo>
                    <a:pt x="1019" y="0"/>
                  </a:lnTo>
                  <a:cubicBezTo>
                    <a:pt x="1582" y="0"/>
                    <a:pt x="2038" y="456"/>
                    <a:pt x="2038" y="1019"/>
                  </a:cubicBezTo>
                  <a:lnTo>
                    <a:pt x="2038" y="1019"/>
                  </a:lnTo>
                  <a:cubicBezTo>
                    <a:pt x="2038" y="1581"/>
                    <a:pt x="1582" y="2038"/>
                    <a:pt x="1019" y="2038"/>
                  </a:cubicBezTo>
                  <a:lnTo>
                    <a:pt x="1019" y="2038"/>
                  </a:lnTo>
                  <a:cubicBezTo>
                    <a:pt x="456" y="2038"/>
                    <a:pt x="0" y="1581"/>
                    <a:pt x="0" y="1019"/>
                  </a:cubicBezTo>
                  <a:lnTo>
                    <a:pt x="0" y="1019"/>
                  </a:lnTo>
                  <a:cubicBezTo>
                    <a:pt x="0" y="456"/>
                    <a:pt x="456" y="0"/>
                    <a:pt x="1019" y="0"/>
                  </a:cubicBezTo>
                </a:path>
              </a:pathLst>
            </a:custGeom>
            <a:solidFill>
              <a:schemeClr val="tx2">
                <a:lumMod val="60000"/>
                <a:lumOff val="40000"/>
              </a:schemeClr>
            </a:solidFill>
            <a:ln>
              <a:noFill/>
            </a:ln>
            <a:effec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6" name="Freeform 26">
              <a:extLst>
                <a:ext uri="{FF2B5EF4-FFF2-40B4-BE49-F238E27FC236}">
                  <a16:creationId xmlns:a16="http://schemas.microsoft.com/office/drawing/2014/main" id="{88E2D101-D0F8-41C9-97AF-9F23F4BE6732}"/>
                </a:ext>
              </a:extLst>
            </p:cNvPr>
            <p:cNvSpPr>
              <a:spLocks noChangeArrowheads="1"/>
            </p:cNvSpPr>
            <p:nvPr/>
          </p:nvSpPr>
          <p:spPr bwMode="auto">
            <a:xfrm>
              <a:off x="3120722" y="2432031"/>
              <a:ext cx="140071" cy="140071"/>
            </a:xfrm>
            <a:custGeom>
              <a:avLst/>
              <a:gdLst>
                <a:gd name="T0" fmla="*/ 112 w 226"/>
                <a:gd name="T1" fmla="*/ 0 h 225"/>
                <a:gd name="T2" fmla="*/ 112 w 226"/>
                <a:gd name="T3" fmla="*/ 0 h 225"/>
                <a:gd name="T4" fmla="*/ 225 w 226"/>
                <a:gd name="T5" fmla="*/ 112 h 225"/>
                <a:gd name="T6" fmla="*/ 225 w 226"/>
                <a:gd name="T7" fmla="*/ 112 h 225"/>
                <a:gd name="T8" fmla="*/ 112 w 226"/>
                <a:gd name="T9" fmla="*/ 224 h 225"/>
                <a:gd name="T10" fmla="*/ 112 w 226"/>
                <a:gd name="T11" fmla="*/ 224 h 225"/>
                <a:gd name="T12" fmla="*/ 0 w 226"/>
                <a:gd name="T13" fmla="*/ 112 h 225"/>
                <a:gd name="T14" fmla="*/ 0 w 226"/>
                <a:gd name="T15" fmla="*/ 112 h 225"/>
                <a:gd name="T16" fmla="*/ 112 w 226"/>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25">
                  <a:moveTo>
                    <a:pt x="112" y="0"/>
                  </a:moveTo>
                  <a:lnTo>
                    <a:pt x="112" y="0"/>
                  </a:lnTo>
                  <a:cubicBezTo>
                    <a:pt x="175" y="0"/>
                    <a:pt x="225" y="50"/>
                    <a:pt x="225" y="112"/>
                  </a:cubicBezTo>
                  <a:lnTo>
                    <a:pt x="225" y="112"/>
                  </a:lnTo>
                  <a:cubicBezTo>
                    <a:pt x="225" y="174"/>
                    <a:pt x="175" y="224"/>
                    <a:pt x="112" y="224"/>
                  </a:cubicBezTo>
                  <a:lnTo>
                    <a:pt x="112" y="224"/>
                  </a:lnTo>
                  <a:cubicBezTo>
                    <a:pt x="50" y="224"/>
                    <a:pt x="0" y="174"/>
                    <a:pt x="0" y="112"/>
                  </a:cubicBezTo>
                  <a:lnTo>
                    <a:pt x="0" y="112"/>
                  </a:lnTo>
                  <a:cubicBezTo>
                    <a:pt x="0" y="50"/>
                    <a:pt x="50" y="0"/>
                    <a:pt x="112" y="0"/>
                  </a:cubicBezTo>
                </a:path>
              </a:pathLst>
            </a:custGeom>
            <a:solidFill>
              <a:schemeClr val="tx1"/>
            </a:solidFill>
            <a:ln>
              <a:noFill/>
            </a:ln>
            <a:effec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7" name="Freeform 27">
              <a:extLst>
                <a:ext uri="{FF2B5EF4-FFF2-40B4-BE49-F238E27FC236}">
                  <a16:creationId xmlns:a16="http://schemas.microsoft.com/office/drawing/2014/main" id="{185F70DD-9896-414E-80B2-E636C93DCD68}"/>
                </a:ext>
              </a:extLst>
            </p:cNvPr>
            <p:cNvSpPr>
              <a:spLocks noChangeArrowheads="1"/>
            </p:cNvSpPr>
            <p:nvPr/>
          </p:nvSpPr>
          <p:spPr bwMode="auto">
            <a:xfrm>
              <a:off x="4765855" y="2432031"/>
              <a:ext cx="140070" cy="140071"/>
            </a:xfrm>
            <a:custGeom>
              <a:avLst/>
              <a:gdLst>
                <a:gd name="T0" fmla="*/ 112 w 225"/>
                <a:gd name="T1" fmla="*/ 0 h 225"/>
                <a:gd name="T2" fmla="*/ 112 w 225"/>
                <a:gd name="T3" fmla="*/ 0 h 225"/>
                <a:gd name="T4" fmla="*/ 224 w 225"/>
                <a:gd name="T5" fmla="*/ 112 h 225"/>
                <a:gd name="T6" fmla="*/ 224 w 225"/>
                <a:gd name="T7" fmla="*/ 112 h 225"/>
                <a:gd name="T8" fmla="*/ 112 w 225"/>
                <a:gd name="T9" fmla="*/ 224 h 225"/>
                <a:gd name="T10" fmla="*/ 112 w 225"/>
                <a:gd name="T11" fmla="*/ 224 h 225"/>
                <a:gd name="T12" fmla="*/ 0 w 225"/>
                <a:gd name="T13" fmla="*/ 112 h 225"/>
                <a:gd name="T14" fmla="*/ 0 w 225"/>
                <a:gd name="T15" fmla="*/ 112 h 225"/>
                <a:gd name="T16" fmla="*/ 112 w 225"/>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5">
                  <a:moveTo>
                    <a:pt x="112" y="0"/>
                  </a:moveTo>
                  <a:lnTo>
                    <a:pt x="112" y="0"/>
                  </a:lnTo>
                  <a:cubicBezTo>
                    <a:pt x="174" y="0"/>
                    <a:pt x="224" y="50"/>
                    <a:pt x="224" y="112"/>
                  </a:cubicBezTo>
                  <a:lnTo>
                    <a:pt x="224" y="112"/>
                  </a:lnTo>
                  <a:cubicBezTo>
                    <a:pt x="224" y="174"/>
                    <a:pt x="174" y="224"/>
                    <a:pt x="112" y="224"/>
                  </a:cubicBezTo>
                  <a:lnTo>
                    <a:pt x="112" y="224"/>
                  </a:lnTo>
                  <a:cubicBezTo>
                    <a:pt x="50" y="224"/>
                    <a:pt x="0" y="174"/>
                    <a:pt x="0" y="112"/>
                  </a:cubicBezTo>
                  <a:lnTo>
                    <a:pt x="0" y="112"/>
                  </a:lnTo>
                  <a:cubicBezTo>
                    <a:pt x="0" y="50"/>
                    <a:pt x="50" y="0"/>
                    <a:pt x="112" y="0"/>
                  </a:cubicBezTo>
                </a:path>
              </a:pathLst>
            </a:custGeom>
            <a:solidFill>
              <a:schemeClr val="tx1"/>
            </a:solidFill>
            <a:ln>
              <a:noFill/>
            </a:ln>
            <a:effec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8" name="Freeform 28">
              <a:extLst>
                <a:ext uri="{FF2B5EF4-FFF2-40B4-BE49-F238E27FC236}">
                  <a16:creationId xmlns:a16="http://schemas.microsoft.com/office/drawing/2014/main" id="{F252AEFA-A48C-4CAB-A30D-8B8EAD1EFD16}"/>
                </a:ext>
              </a:extLst>
            </p:cNvPr>
            <p:cNvSpPr>
              <a:spLocks noChangeArrowheads="1"/>
            </p:cNvSpPr>
            <p:nvPr/>
          </p:nvSpPr>
          <p:spPr bwMode="auto">
            <a:xfrm>
              <a:off x="6397257" y="2432031"/>
              <a:ext cx="140070" cy="140071"/>
            </a:xfrm>
            <a:custGeom>
              <a:avLst/>
              <a:gdLst>
                <a:gd name="T0" fmla="*/ 111 w 225"/>
                <a:gd name="T1" fmla="*/ 0 h 225"/>
                <a:gd name="T2" fmla="*/ 111 w 225"/>
                <a:gd name="T3" fmla="*/ 0 h 225"/>
                <a:gd name="T4" fmla="*/ 224 w 225"/>
                <a:gd name="T5" fmla="*/ 112 h 225"/>
                <a:gd name="T6" fmla="*/ 224 w 225"/>
                <a:gd name="T7" fmla="*/ 112 h 225"/>
                <a:gd name="T8" fmla="*/ 111 w 225"/>
                <a:gd name="T9" fmla="*/ 224 h 225"/>
                <a:gd name="T10" fmla="*/ 111 w 225"/>
                <a:gd name="T11" fmla="*/ 224 h 225"/>
                <a:gd name="T12" fmla="*/ 0 w 225"/>
                <a:gd name="T13" fmla="*/ 112 h 225"/>
                <a:gd name="T14" fmla="*/ 0 w 225"/>
                <a:gd name="T15" fmla="*/ 112 h 225"/>
                <a:gd name="T16" fmla="*/ 111 w 225"/>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5">
                  <a:moveTo>
                    <a:pt x="111" y="0"/>
                  </a:moveTo>
                  <a:lnTo>
                    <a:pt x="111" y="0"/>
                  </a:lnTo>
                  <a:cubicBezTo>
                    <a:pt x="174" y="0"/>
                    <a:pt x="224" y="50"/>
                    <a:pt x="224" y="112"/>
                  </a:cubicBezTo>
                  <a:lnTo>
                    <a:pt x="224" y="112"/>
                  </a:lnTo>
                  <a:cubicBezTo>
                    <a:pt x="224" y="174"/>
                    <a:pt x="174" y="224"/>
                    <a:pt x="111" y="224"/>
                  </a:cubicBezTo>
                  <a:lnTo>
                    <a:pt x="111" y="224"/>
                  </a:lnTo>
                  <a:cubicBezTo>
                    <a:pt x="50" y="224"/>
                    <a:pt x="0" y="174"/>
                    <a:pt x="0" y="112"/>
                  </a:cubicBezTo>
                  <a:lnTo>
                    <a:pt x="0" y="112"/>
                  </a:lnTo>
                  <a:cubicBezTo>
                    <a:pt x="0" y="50"/>
                    <a:pt x="50" y="0"/>
                    <a:pt x="111" y="0"/>
                  </a:cubicBezTo>
                </a:path>
              </a:pathLst>
            </a:custGeom>
            <a:solidFill>
              <a:schemeClr val="tx1"/>
            </a:solidFill>
            <a:ln>
              <a:noFill/>
            </a:ln>
            <a:effec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9" name="Freeform 29">
              <a:extLst>
                <a:ext uri="{FF2B5EF4-FFF2-40B4-BE49-F238E27FC236}">
                  <a16:creationId xmlns:a16="http://schemas.microsoft.com/office/drawing/2014/main" id="{0045F9C7-0FF3-4D27-A286-F76F72D2EE6B}"/>
                </a:ext>
              </a:extLst>
            </p:cNvPr>
            <p:cNvSpPr>
              <a:spLocks noChangeArrowheads="1"/>
            </p:cNvSpPr>
            <p:nvPr/>
          </p:nvSpPr>
          <p:spPr bwMode="auto">
            <a:xfrm>
              <a:off x="8042392" y="2432031"/>
              <a:ext cx="140071" cy="140071"/>
            </a:xfrm>
            <a:custGeom>
              <a:avLst/>
              <a:gdLst>
                <a:gd name="T0" fmla="*/ 112 w 225"/>
                <a:gd name="T1" fmla="*/ 0 h 225"/>
                <a:gd name="T2" fmla="*/ 112 w 225"/>
                <a:gd name="T3" fmla="*/ 0 h 225"/>
                <a:gd name="T4" fmla="*/ 224 w 225"/>
                <a:gd name="T5" fmla="*/ 112 h 225"/>
                <a:gd name="T6" fmla="*/ 224 w 225"/>
                <a:gd name="T7" fmla="*/ 112 h 225"/>
                <a:gd name="T8" fmla="*/ 112 w 225"/>
                <a:gd name="T9" fmla="*/ 224 h 225"/>
                <a:gd name="T10" fmla="*/ 112 w 225"/>
                <a:gd name="T11" fmla="*/ 224 h 225"/>
                <a:gd name="T12" fmla="*/ 0 w 225"/>
                <a:gd name="T13" fmla="*/ 112 h 225"/>
                <a:gd name="T14" fmla="*/ 0 w 225"/>
                <a:gd name="T15" fmla="*/ 112 h 225"/>
                <a:gd name="T16" fmla="*/ 112 w 225"/>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5">
                  <a:moveTo>
                    <a:pt x="112" y="0"/>
                  </a:moveTo>
                  <a:lnTo>
                    <a:pt x="112" y="0"/>
                  </a:lnTo>
                  <a:cubicBezTo>
                    <a:pt x="174" y="0"/>
                    <a:pt x="224" y="50"/>
                    <a:pt x="224" y="112"/>
                  </a:cubicBezTo>
                  <a:lnTo>
                    <a:pt x="224" y="112"/>
                  </a:lnTo>
                  <a:cubicBezTo>
                    <a:pt x="224" y="174"/>
                    <a:pt x="174" y="224"/>
                    <a:pt x="112" y="224"/>
                  </a:cubicBezTo>
                  <a:lnTo>
                    <a:pt x="112" y="224"/>
                  </a:lnTo>
                  <a:cubicBezTo>
                    <a:pt x="50" y="224"/>
                    <a:pt x="0" y="174"/>
                    <a:pt x="0" y="112"/>
                  </a:cubicBezTo>
                  <a:lnTo>
                    <a:pt x="0" y="112"/>
                  </a:lnTo>
                  <a:cubicBezTo>
                    <a:pt x="0" y="50"/>
                    <a:pt x="50" y="0"/>
                    <a:pt x="112" y="0"/>
                  </a:cubicBezTo>
                </a:path>
              </a:pathLst>
            </a:custGeom>
            <a:solidFill>
              <a:schemeClr val="tx1"/>
            </a:solidFill>
            <a:ln>
              <a:noFill/>
            </a:ln>
            <a:effectLst/>
          </p:spPr>
          <p:txBody>
            <a:bodyPr wrap="none" anchor="ctr"/>
            <a:lstStyle/>
            <a:p>
              <a:pPr defTabSz="554437">
                <a:defRP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20" name="TextBox 19">
              <a:extLst>
                <a:ext uri="{FF2B5EF4-FFF2-40B4-BE49-F238E27FC236}">
                  <a16:creationId xmlns:a16="http://schemas.microsoft.com/office/drawing/2014/main" id="{DBD14585-89D5-43A9-AE19-015012E07668}"/>
                </a:ext>
              </a:extLst>
            </p:cNvPr>
            <p:cNvSpPr txBox="1"/>
            <p:nvPr/>
          </p:nvSpPr>
          <p:spPr>
            <a:xfrm>
              <a:off x="7211201" y="2457065"/>
              <a:ext cx="138091" cy="230070"/>
            </a:xfrm>
            <a:prstGeom prst="rect">
              <a:avLst/>
            </a:prstGeom>
            <a:noFill/>
          </p:spPr>
          <p:txBody>
            <a:bodyPr wrap="none" rtlCol="0" anchor="ctr">
              <a:spAutoFit/>
            </a:bodyPr>
            <a:lstStyle/>
            <a:p>
              <a:pPr algn="ctr" defTabSz="554437">
                <a:defRPr/>
              </a:pPr>
              <a:endParaRPr lang="en-US" sz="1400" b="1" dirty="0">
                <a:solidFill>
                  <a:srgbClr val="FFFFFF"/>
                </a:solidFill>
                <a:latin typeface="Roboto Condensed Light" panose="02000000000000000000" pitchFamily="2" charset="0"/>
                <a:ea typeface="Roboto Condensed Light" panose="02000000000000000000" pitchFamily="2" charset="0"/>
                <a:cs typeface="Poppins" pitchFamily="2" charset="77"/>
              </a:endParaRPr>
            </a:p>
          </p:txBody>
        </p:sp>
      </p:grpSp>
      <p:sp>
        <p:nvSpPr>
          <p:cNvPr id="21" name="Oval 4">
            <a:extLst>
              <a:ext uri="{FF2B5EF4-FFF2-40B4-BE49-F238E27FC236}">
                <a16:creationId xmlns:a16="http://schemas.microsoft.com/office/drawing/2014/main" id="{DCDDB4AC-ED00-4BCA-92AC-34964782DF9C}"/>
              </a:ext>
            </a:extLst>
          </p:cNvPr>
          <p:cNvSpPr txBox="1"/>
          <p:nvPr/>
        </p:nvSpPr>
        <p:spPr>
          <a:xfrm>
            <a:off x="9839576" y="2446995"/>
            <a:ext cx="1144936" cy="11447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38" tIns="15238" rIns="15238" bIns="15238" numCol="1" spcCol="1270" anchor="ctr" anchorCtr="0">
            <a:noAutofit/>
          </a:bodyPr>
          <a:lstStyle/>
          <a:p>
            <a:pPr algn="ctr" defTabSz="533347">
              <a:lnSpc>
                <a:spcPct val="90000"/>
              </a:lnSpc>
              <a:spcBef>
                <a:spcPct val="0"/>
              </a:spcBef>
              <a:spcAft>
                <a:spcPct val="35000"/>
              </a:spcAft>
              <a:defRPr/>
            </a:pPr>
            <a:r>
              <a:rPr lang="en-CA" sz="1600" b="1" dirty="0">
                <a:solidFill>
                  <a:srgbClr val="FFFFFF"/>
                </a:solidFill>
                <a:latin typeface="Roboto Condensed Light" panose="02000000000000000000" pitchFamily="2" charset="0"/>
                <a:ea typeface="Roboto Condensed Light" panose="02000000000000000000" pitchFamily="2" charset="0"/>
              </a:rPr>
              <a:t>Establish standards and behavior</a:t>
            </a:r>
          </a:p>
        </p:txBody>
      </p:sp>
      <p:sp>
        <p:nvSpPr>
          <p:cNvPr id="22" name="Oval 6">
            <a:extLst>
              <a:ext uri="{FF2B5EF4-FFF2-40B4-BE49-F238E27FC236}">
                <a16:creationId xmlns:a16="http://schemas.microsoft.com/office/drawing/2014/main" id="{B2B7432E-A643-4120-9FAA-4CE13D3A6608}"/>
              </a:ext>
            </a:extLst>
          </p:cNvPr>
          <p:cNvSpPr txBox="1"/>
          <p:nvPr/>
        </p:nvSpPr>
        <p:spPr>
          <a:xfrm>
            <a:off x="7648687" y="2446995"/>
            <a:ext cx="1144936" cy="11447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38" tIns="15238" rIns="15238" bIns="15238" numCol="1" spcCol="1270" anchor="ctr" anchorCtr="0">
            <a:noAutofit/>
          </a:bodyPr>
          <a:lstStyle/>
          <a:p>
            <a:pPr algn="ctr" defTabSz="533347">
              <a:lnSpc>
                <a:spcPct val="90000"/>
              </a:lnSpc>
              <a:spcBef>
                <a:spcPct val="0"/>
              </a:spcBef>
              <a:spcAft>
                <a:spcPct val="35000"/>
              </a:spcAft>
              <a:defRPr/>
            </a:pPr>
            <a:r>
              <a:rPr lang="en-US" sz="1600" b="1" dirty="0">
                <a:solidFill>
                  <a:srgbClr val="FFFFFF"/>
                </a:solidFill>
                <a:latin typeface="Roboto Condensed Light" panose="02000000000000000000" pitchFamily="2" charset="0"/>
                <a:ea typeface="Roboto Condensed Light" panose="02000000000000000000" pitchFamily="2" charset="0"/>
              </a:rPr>
              <a:t>Embed/ Automate</a:t>
            </a:r>
            <a:endParaRPr lang="en-CA" sz="1600" b="1" dirty="0">
              <a:solidFill>
                <a:srgbClr val="FFFFFF"/>
              </a:solidFill>
              <a:latin typeface="Roboto Condensed Light" panose="02000000000000000000" pitchFamily="2" charset="0"/>
              <a:ea typeface="Roboto Condensed Light" panose="02000000000000000000" pitchFamily="2" charset="0"/>
            </a:endParaRPr>
          </a:p>
        </p:txBody>
      </p:sp>
      <p:sp>
        <p:nvSpPr>
          <p:cNvPr id="23" name="Oval 8">
            <a:extLst>
              <a:ext uri="{FF2B5EF4-FFF2-40B4-BE49-F238E27FC236}">
                <a16:creationId xmlns:a16="http://schemas.microsoft.com/office/drawing/2014/main" id="{527F6CA6-5CD8-4783-8D16-C2824442571B}"/>
              </a:ext>
            </a:extLst>
          </p:cNvPr>
          <p:cNvSpPr txBox="1"/>
          <p:nvPr/>
        </p:nvSpPr>
        <p:spPr>
          <a:xfrm>
            <a:off x="5441684" y="2402067"/>
            <a:ext cx="1144936" cy="11447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38" tIns="15238" rIns="15238" bIns="15238" numCol="1" spcCol="1270" anchor="ctr" anchorCtr="0">
            <a:noAutofit/>
          </a:bodyPr>
          <a:lstStyle/>
          <a:p>
            <a:pPr algn="ctr" defTabSz="533347">
              <a:lnSpc>
                <a:spcPct val="90000"/>
              </a:lnSpc>
              <a:spcBef>
                <a:spcPct val="0"/>
              </a:spcBef>
              <a:spcAft>
                <a:spcPct val="35000"/>
              </a:spcAft>
              <a:defRPr/>
            </a:pPr>
            <a:r>
              <a:rPr lang="en-US" sz="1600" b="1" dirty="0">
                <a:solidFill>
                  <a:srgbClr val="FFFFFF"/>
                </a:solidFill>
                <a:latin typeface="Roboto Condensed Light" panose="02000000000000000000" pitchFamily="2" charset="0"/>
                <a:ea typeface="Roboto Condensed Light" panose="02000000000000000000" pitchFamily="2" charset="0"/>
              </a:rPr>
              <a:t>Make risk-</a:t>
            </a:r>
            <a:r>
              <a:rPr lang="en-CA" sz="1600" b="1" dirty="0">
                <a:solidFill>
                  <a:srgbClr val="FFFFFF"/>
                </a:solidFill>
                <a:latin typeface="Roboto Condensed Light" panose="02000000000000000000" pitchFamily="2" charset="0"/>
                <a:ea typeface="Roboto Condensed Light" panose="02000000000000000000" pitchFamily="2" charset="0"/>
              </a:rPr>
              <a:t>informed decisions</a:t>
            </a:r>
          </a:p>
        </p:txBody>
      </p:sp>
      <p:sp>
        <p:nvSpPr>
          <p:cNvPr id="24" name="Oval 10">
            <a:extLst>
              <a:ext uri="{FF2B5EF4-FFF2-40B4-BE49-F238E27FC236}">
                <a16:creationId xmlns:a16="http://schemas.microsoft.com/office/drawing/2014/main" id="{FDC8FA50-3D36-4B84-9861-8EDA2ACBE765}"/>
              </a:ext>
            </a:extLst>
          </p:cNvPr>
          <p:cNvSpPr txBox="1"/>
          <p:nvPr/>
        </p:nvSpPr>
        <p:spPr>
          <a:xfrm>
            <a:off x="3260307" y="2446995"/>
            <a:ext cx="1144936" cy="11447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38" tIns="15238" rIns="15238" bIns="15238" numCol="1" spcCol="1270" anchor="ctr" anchorCtr="0">
            <a:noAutofit/>
          </a:bodyPr>
          <a:lstStyle/>
          <a:p>
            <a:pPr algn="ctr" defTabSz="533347">
              <a:lnSpc>
                <a:spcPct val="90000"/>
              </a:lnSpc>
              <a:spcBef>
                <a:spcPct val="0"/>
              </a:spcBef>
              <a:spcAft>
                <a:spcPct val="35000"/>
              </a:spcAft>
              <a:defRPr/>
            </a:pPr>
            <a:r>
              <a:rPr lang="en-US" sz="1600" b="1" dirty="0">
                <a:solidFill>
                  <a:srgbClr val="FFFFFF"/>
                </a:solidFill>
                <a:latin typeface="Roboto Condensed Light" panose="02000000000000000000" pitchFamily="2" charset="0"/>
                <a:ea typeface="Roboto Condensed Light" panose="02000000000000000000" pitchFamily="2" charset="0"/>
              </a:rPr>
              <a:t> Define </a:t>
            </a:r>
            <a:r>
              <a:rPr lang="en-CA" sz="1600" b="1" dirty="0">
                <a:solidFill>
                  <a:srgbClr val="FFFFFF"/>
                </a:solidFill>
                <a:latin typeface="Roboto Condensed Light" panose="02000000000000000000" pitchFamily="2" charset="0"/>
                <a:ea typeface="Roboto Condensed Light" panose="02000000000000000000" pitchFamily="2" charset="0"/>
              </a:rPr>
              <a:t>outcomes</a:t>
            </a:r>
          </a:p>
        </p:txBody>
      </p:sp>
      <p:sp>
        <p:nvSpPr>
          <p:cNvPr id="25" name="Oval 12">
            <a:extLst>
              <a:ext uri="{FF2B5EF4-FFF2-40B4-BE49-F238E27FC236}">
                <a16:creationId xmlns:a16="http://schemas.microsoft.com/office/drawing/2014/main" id="{4495A092-1FFB-4757-86CC-97CB66827201}"/>
              </a:ext>
            </a:extLst>
          </p:cNvPr>
          <p:cNvSpPr txBox="1"/>
          <p:nvPr/>
        </p:nvSpPr>
        <p:spPr>
          <a:xfrm>
            <a:off x="1060324" y="2446995"/>
            <a:ext cx="1144936" cy="11447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38" tIns="15238" rIns="15238" bIns="15238" numCol="1" spcCol="1270" anchor="ctr" anchorCtr="0">
            <a:noAutofit/>
          </a:bodyPr>
          <a:lstStyle/>
          <a:p>
            <a:pPr algn="ctr" defTabSz="533347">
              <a:lnSpc>
                <a:spcPct val="90000"/>
              </a:lnSpc>
              <a:spcBef>
                <a:spcPct val="0"/>
              </a:spcBef>
              <a:spcAft>
                <a:spcPct val="35000"/>
              </a:spcAft>
              <a:defRPr/>
            </a:pPr>
            <a:r>
              <a:rPr lang="en-CA" sz="1600" b="1" dirty="0">
                <a:solidFill>
                  <a:srgbClr val="FFFFFF"/>
                </a:solidFill>
                <a:latin typeface="Roboto Condensed Light" panose="02000000000000000000" pitchFamily="2" charset="0"/>
                <a:ea typeface="Roboto Condensed Light" panose="02000000000000000000" pitchFamily="2" charset="0"/>
              </a:rPr>
              <a:t>Delegate and empower</a:t>
            </a:r>
          </a:p>
        </p:txBody>
      </p:sp>
    </p:spTree>
    <p:extLst>
      <p:ext uri="{BB962C8B-B14F-4D97-AF65-F5344CB8AC3E}">
        <p14:creationId xmlns:p14="http://schemas.microsoft.com/office/powerpoint/2010/main" val="4046084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7E78-8A1D-4D5B-9610-EE54898A4595}"/>
              </a:ext>
            </a:extLst>
          </p:cNvPr>
          <p:cNvSpPr>
            <a:spLocks noGrp="1"/>
          </p:cNvSpPr>
          <p:nvPr>
            <p:ph type="title"/>
          </p:nvPr>
        </p:nvSpPr>
        <p:spPr/>
        <p:txBody>
          <a:bodyPr/>
          <a:lstStyle/>
          <a:p>
            <a:r>
              <a:rPr lang="en-US" dirty="0"/>
              <a:t>Maturing governance is a journey</a:t>
            </a:r>
            <a:endParaRPr lang="en-CA" dirty="0"/>
          </a:p>
        </p:txBody>
      </p:sp>
      <p:cxnSp>
        <p:nvCxnSpPr>
          <p:cNvPr id="3" name="Straight Arrow Connector 2">
            <a:extLst>
              <a:ext uri="{FF2B5EF4-FFF2-40B4-BE49-F238E27FC236}">
                <a16:creationId xmlns:a16="http://schemas.microsoft.com/office/drawing/2014/main" id="{C23EF6E7-24AC-4E14-8D3A-D2ADA47FDF7E}"/>
              </a:ext>
            </a:extLst>
          </p:cNvPr>
          <p:cNvCxnSpPr>
            <a:cxnSpLocks/>
          </p:cNvCxnSpPr>
          <p:nvPr/>
        </p:nvCxnSpPr>
        <p:spPr>
          <a:xfrm>
            <a:off x="4895517" y="5673155"/>
            <a:ext cx="6129971" cy="0"/>
          </a:xfrm>
          <a:prstGeom prst="straightConnector1">
            <a:avLst/>
          </a:prstGeom>
          <a:ln w="28575" cap="rnd">
            <a:solidFill>
              <a:schemeClr val="tx1"/>
            </a:solidFill>
            <a:headEnd type="none"/>
            <a:tailEnd type="arrow" w="lg" len="lg"/>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71CAB677-7FD3-4486-B08D-2EF87089077B}"/>
              </a:ext>
            </a:extLst>
          </p:cNvPr>
          <p:cNvCxnSpPr>
            <a:cxnSpLocks/>
          </p:cNvCxnSpPr>
          <p:nvPr/>
        </p:nvCxnSpPr>
        <p:spPr>
          <a:xfrm flipV="1">
            <a:off x="4895517" y="2038051"/>
            <a:ext cx="0" cy="3635104"/>
          </a:xfrm>
          <a:prstGeom prst="straightConnector1">
            <a:avLst/>
          </a:prstGeom>
          <a:ln w="28575" cap="rnd">
            <a:solidFill>
              <a:schemeClr val="tx1"/>
            </a:solidFill>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B2CC2A5-DF3E-465A-B69E-B3E0B7E4D222}"/>
              </a:ext>
            </a:extLst>
          </p:cNvPr>
          <p:cNvSpPr/>
          <p:nvPr/>
        </p:nvSpPr>
        <p:spPr>
          <a:xfrm rot="16200000">
            <a:off x="3963551" y="3694803"/>
            <a:ext cx="1511952" cy="307777"/>
          </a:xfrm>
          <a:prstGeom prst="rect">
            <a:avLst/>
          </a:prstGeom>
        </p:spPr>
        <p:txBody>
          <a:bodyPr wrap="none">
            <a:spAutoFit/>
          </a:bodyPr>
          <a:lstStyle/>
          <a:p>
            <a:pPr algn="ctr" defTabSz="554437"/>
            <a:r>
              <a:rPr lang="en-US" sz="1400" b="1" dirty="0">
                <a:solidFill>
                  <a:srgbClr val="494949"/>
                </a:solidFill>
                <a:latin typeface="Roboto Condensed Light" panose="02000000000000000000" pitchFamily="2" charset="0"/>
                <a:ea typeface="Roboto Condensed" panose="02000000000000000000" pitchFamily="2" charset="0"/>
                <a:cs typeface="Arial" panose="020B0604020202020204" pitchFamily="34" charset="0"/>
              </a:rPr>
              <a:t>Process Integration</a:t>
            </a:r>
          </a:p>
        </p:txBody>
      </p:sp>
      <p:sp>
        <p:nvSpPr>
          <p:cNvPr id="6" name="Rectangle 5">
            <a:extLst>
              <a:ext uri="{FF2B5EF4-FFF2-40B4-BE49-F238E27FC236}">
                <a16:creationId xmlns:a16="http://schemas.microsoft.com/office/drawing/2014/main" id="{ECFA429F-F066-429F-A787-65CC72356C06}"/>
              </a:ext>
            </a:extLst>
          </p:cNvPr>
          <p:cNvSpPr/>
          <p:nvPr/>
        </p:nvSpPr>
        <p:spPr>
          <a:xfrm>
            <a:off x="5198035" y="4426398"/>
            <a:ext cx="606255" cy="276999"/>
          </a:xfrm>
          <a:prstGeom prst="rect">
            <a:avLst/>
          </a:prstGeom>
        </p:spPr>
        <p:txBody>
          <a:bodyPr wrap="none">
            <a:spAutoFit/>
          </a:bodyPr>
          <a:lstStyle/>
          <a:p>
            <a:pPr algn="ctr" defTabSz="554437"/>
            <a:r>
              <a:rPr lang="en-CA" sz="1200" b="1" dirty="0">
                <a:solidFill>
                  <a:srgbClr val="2576B7"/>
                </a:solidFill>
                <a:latin typeface="Roboto Condensed Light" panose="02000000000000000000" pitchFamily="2" charset="0"/>
                <a:ea typeface="Roboto Condensed" panose="02000000000000000000" pitchFamily="2" charset="0"/>
                <a:cs typeface="Arial" panose="020B0604020202020204" pitchFamily="34" charset="0"/>
              </a:rPr>
              <a:t>Ad hoc</a:t>
            </a:r>
          </a:p>
        </p:txBody>
      </p:sp>
      <p:grpSp>
        <p:nvGrpSpPr>
          <p:cNvPr id="7" name="Group 6">
            <a:extLst>
              <a:ext uri="{FF2B5EF4-FFF2-40B4-BE49-F238E27FC236}">
                <a16:creationId xmlns:a16="http://schemas.microsoft.com/office/drawing/2014/main" id="{EFF22262-E5F9-4F70-8645-5AA1549C5A94}"/>
              </a:ext>
            </a:extLst>
          </p:cNvPr>
          <p:cNvGrpSpPr/>
          <p:nvPr/>
        </p:nvGrpSpPr>
        <p:grpSpPr>
          <a:xfrm>
            <a:off x="6130772" y="3552132"/>
            <a:ext cx="774571" cy="364012"/>
            <a:chOff x="3059364" y="3279871"/>
            <a:chExt cx="774672" cy="364059"/>
          </a:xfrm>
        </p:grpSpPr>
        <p:sp>
          <p:nvSpPr>
            <p:cNvPr id="8" name="Freeform 20">
              <a:extLst>
                <a:ext uri="{FF2B5EF4-FFF2-40B4-BE49-F238E27FC236}">
                  <a16:creationId xmlns:a16="http://schemas.microsoft.com/office/drawing/2014/main" id="{25D10DA4-7AAA-49C7-BC49-617F66BD52FB}"/>
                </a:ext>
              </a:extLst>
            </p:cNvPr>
            <p:cNvSpPr/>
            <p:nvPr/>
          </p:nvSpPr>
          <p:spPr>
            <a:xfrm rot="10800000">
              <a:off x="3357089" y="3279871"/>
              <a:ext cx="283987" cy="136177"/>
            </a:xfrm>
            <a:custGeom>
              <a:avLst/>
              <a:gdLst>
                <a:gd name="connsiteX0" fmla="*/ 0 w 319708"/>
                <a:gd name="connsiteY0" fmla="*/ 0 h 159829"/>
                <a:gd name="connsiteX1" fmla="*/ 319708 w 319708"/>
                <a:gd name="connsiteY1" fmla="*/ 0 h 159829"/>
                <a:gd name="connsiteX2" fmla="*/ 319708 w 319708"/>
                <a:gd name="connsiteY2" fmla="*/ 159829 h 159829"/>
                <a:gd name="connsiteX3" fmla="*/ 0 w 319708"/>
                <a:gd name="connsiteY3" fmla="*/ 159829 h 159829"/>
                <a:gd name="connsiteX4" fmla="*/ 0 w 319708"/>
                <a:gd name="connsiteY4" fmla="*/ 0 h 15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08" h="159829">
                  <a:moveTo>
                    <a:pt x="0" y="0"/>
                  </a:moveTo>
                  <a:lnTo>
                    <a:pt x="319708" y="0"/>
                  </a:lnTo>
                  <a:lnTo>
                    <a:pt x="319708" y="159829"/>
                  </a:lnTo>
                  <a:lnTo>
                    <a:pt x="0" y="1598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4" tIns="6984" rIns="6984" bIns="6984" numCol="1" spcCol="1270" anchor="ctr" anchorCtr="0">
              <a:noAutofit/>
            </a:bodyPr>
            <a:lstStyle/>
            <a:p>
              <a:pPr algn="ctr" defTabSz="488901">
                <a:lnSpc>
                  <a:spcPct val="90000"/>
                </a:lnSpc>
                <a:spcBef>
                  <a:spcPct val="0"/>
                </a:spcBef>
                <a:spcAft>
                  <a:spcPct val="35000"/>
                </a:spcAft>
              </a:pPr>
              <a:r>
                <a:rPr lang="en-CA" sz="1100" dirty="0">
                  <a:solidFill>
                    <a:srgbClr val="494949">
                      <a:hueOff val="0"/>
                      <a:satOff val="0"/>
                      <a:lumOff val="0"/>
                      <a:alphaOff val="0"/>
                    </a:srgbClr>
                  </a:solidFill>
                  <a:latin typeface="Roboto Condensed Light" panose="02000000000000000000" pitchFamily="2" charset="0"/>
                </a:rPr>
                <a:t> </a:t>
              </a:r>
            </a:p>
          </p:txBody>
        </p:sp>
        <p:sp>
          <p:nvSpPr>
            <p:cNvPr id="9" name="Rectangle 8">
              <a:extLst>
                <a:ext uri="{FF2B5EF4-FFF2-40B4-BE49-F238E27FC236}">
                  <a16:creationId xmlns:a16="http://schemas.microsoft.com/office/drawing/2014/main" id="{49063BEC-0049-4808-8FC3-569A267A57CD}"/>
                </a:ext>
              </a:extLst>
            </p:cNvPr>
            <p:cNvSpPr/>
            <p:nvPr/>
          </p:nvSpPr>
          <p:spPr>
            <a:xfrm>
              <a:off x="3480621" y="3355258"/>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10" name="Rectangle 9">
              <a:extLst>
                <a:ext uri="{FF2B5EF4-FFF2-40B4-BE49-F238E27FC236}">
                  <a16:creationId xmlns:a16="http://schemas.microsoft.com/office/drawing/2014/main" id="{74974EBA-A2D5-440D-BDE5-5403AFECEBCB}"/>
                </a:ext>
              </a:extLst>
            </p:cNvPr>
            <p:cNvSpPr/>
            <p:nvPr/>
          </p:nvSpPr>
          <p:spPr>
            <a:xfrm>
              <a:off x="3641075" y="3355258"/>
              <a:ext cx="139183" cy="10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11" name="Rectangle 10">
              <a:extLst>
                <a:ext uri="{FF2B5EF4-FFF2-40B4-BE49-F238E27FC236}">
                  <a16:creationId xmlns:a16="http://schemas.microsoft.com/office/drawing/2014/main" id="{D6410ABA-7247-4606-AF2E-5B3A1A3A8BC1}"/>
                </a:ext>
              </a:extLst>
            </p:cNvPr>
            <p:cNvSpPr/>
            <p:nvPr/>
          </p:nvSpPr>
          <p:spPr>
            <a:xfrm>
              <a:off x="3059364" y="3366895"/>
              <a:ext cx="774672" cy="277035"/>
            </a:xfrm>
            <a:prstGeom prst="rect">
              <a:avLst/>
            </a:prstGeom>
          </p:spPr>
          <p:txBody>
            <a:bodyPr wrap="none">
              <a:spAutoFit/>
            </a:bodyPr>
            <a:lstStyle/>
            <a:p>
              <a:pPr algn="ctr" defTabSz="554437"/>
              <a:r>
                <a:rPr lang="en-CA" sz="1200" b="1" dirty="0">
                  <a:solidFill>
                    <a:srgbClr val="346D9B"/>
                  </a:solidFill>
                  <a:latin typeface="Roboto Condensed Light" panose="02000000000000000000" pitchFamily="2" charset="0"/>
                  <a:ea typeface="Roboto Condensed" panose="02000000000000000000" pitchFamily="2" charset="0"/>
                  <a:cs typeface="Arial" panose="020B0604020202020204" pitchFamily="34" charset="0"/>
                </a:rPr>
                <a:t>Controlled</a:t>
              </a:r>
            </a:p>
          </p:txBody>
        </p:sp>
      </p:grpSp>
      <p:grpSp>
        <p:nvGrpSpPr>
          <p:cNvPr id="12" name="Group 11">
            <a:extLst>
              <a:ext uri="{FF2B5EF4-FFF2-40B4-BE49-F238E27FC236}">
                <a16:creationId xmlns:a16="http://schemas.microsoft.com/office/drawing/2014/main" id="{A887813C-34A2-4D27-AA30-BC91C16A15B2}"/>
              </a:ext>
            </a:extLst>
          </p:cNvPr>
          <p:cNvGrpSpPr/>
          <p:nvPr/>
        </p:nvGrpSpPr>
        <p:grpSpPr>
          <a:xfrm>
            <a:off x="6920006" y="3033665"/>
            <a:ext cx="1389129" cy="838331"/>
            <a:chOff x="3721265" y="2699046"/>
            <a:chExt cx="1389310" cy="838440"/>
          </a:xfrm>
        </p:grpSpPr>
        <p:sp>
          <p:nvSpPr>
            <p:cNvPr id="13" name="Rectangle 12">
              <a:extLst>
                <a:ext uri="{FF2B5EF4-FFF2-40B4-BE49-F238E27FC236}">
                  <a16:creationId xmlns:a16="http://schemas.microsoft.com/office/drawing/2014/main" id="{9FEC193F-6415-4B3A-A6C3-3601720FF656}"/>
                </a:ext>
              </a:extLst>
            </p:cNvPr>
            <p:cNvSpPr/>
            <p:nvPr/>
          </p:nvSpPr>
          <p:spPr>
            <a:xfrm flipH="1">
              <a:off x="4379534" y="2850116"/>
              <a:ext cx="45719" cy="687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14" name="Rectangle 13">
              <a:extLst>
                <a:ext uri="{FF2B5EF4-FFF2-40B4-BE49-F238E27FC236}">
                  <a16:creationId xmlns:a16="http://schemas.microsoft.com/office/drawing/2014/main" id="{7E2D5434-5461-4EAE-879E-0C5B7810EF05}"/>
                </a:ext>
              </a:extLst>
            </p:cNvPr>
            <p:cNvSpPr/>
            <p:nvPr/>
          </p:nvSpPr>
          <p:spPr>
            <a:xfrm>
              <a:off x="3721265" y="3147675"/>
              <a:ext cx="1389310" cy="53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15" name="Rectangle 14">
              <a:extLst>
                <a:ext uri="{FF2B5EF4-FFF2-40B4-BE49-F238E27FC236}">
                  <a16:creationId xmlns:a16="http://schemas.microsoft.com/office/drawing/2014/main" id="{A25F3F1C-0D96-4B69-81F3-C6FADC987DBA}"/>
                </a:ext>
              </a:extLst>
            </p:cNvPr>
            <p:cNvSpPr/>
            <p:nvPr/>
          </p:nvSpPr>
          <p:spPr>
            <a:xfrm>
              <a:off x="4109872" y="2910339"/>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16" name="Rectangle 15">
              <a:extLst>
                <a:ext uri="{FF2B5EF4-FFF2-40B4-BE49-F238E27FC236}">
                  <a16:creationId xmlns:a16="http://schemas.microsoft.com/office/drawing/2014/main" id="{3ABE1257-8501-4049-9690-068ED8CE2108}"/>
                </a:ext>
              </a:extLst>
            </p:cNvPr>
            <p:cNvSpPr/>
            <p:nvPr/>
          </p:nvSpPr>
          <p:spPr>
            <a:xfrm>
              <a:off x="4184357" y="2816735"/>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17" name="Rectangle 16">
              <a:extLst>
                <a:ext uri="{FF2B5EF4-FFF2-40B4-BE49-F238E27FC236}">
                  <a16:creationId xmlns:a16="http://schemas.microsoft.com/office/drawing/2014/main" id="{DAE1D0D9-1A04-40AC-8D87-F063D6084224}"/>
                </a:ext>
              </a:extLst>
            </p:cNvPr>
            <p:cNvSpPr/>
            <p:nvPr/>
          </p:nvSpPr>
          <p:spPr>
            <a:xfrm>
              <a:off x="4026420" y="3053037"/>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18" name="Rectangle 17">
              <a:extLst>
                <a:ext uri="{FF2B5EF4-FFF2-40B4-BE49-F238E27FC236}">
                  <a16:creationId xmlns:a16="http://schemas.microsoft.com/office/drawing/2014/main" id="{ACA8A779-7FDC-40FF-9B99-E575790FA566}"/>
                </a:ext>
              </a:extLst>
            </p:cNvPr>
            <p:cNvSpPr/>
            <p:nvPr/>
          </p:nvSpPr>
          <p:spPr>
            <a:xfrm>
              <a:off x="4513263" y="3300470"/>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19" name="Rectangle 18">
              <a:extLst>
                <a:ext uri="{FF2B5EF4-FFF2-40B4-BE49-F238E27FC236}">
                  <a16:creationId xmlns:a16="http://schemas.microsoft.com/office/drawing/2014/main" id="{00DFD170-441E-4834-A0E0-2F82A2DEB8F3}"/>
                </a:ext>
              </a:extLst>
            </p:cNvPr>
            <p:cNvSpPr/>
            <p:nvPr/>
          </p:nvSpPr>
          <p:spPr>
            <a:xfrm>
              <a:off x="4611335" y="3194546"/>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20" name="Rectangle 19">
              <a:extLst>
                <a:ext uri="{FF2B5EF4-FFF2-40B4-BE49-F238E27FC236}">
                  <a16:creationId xmlns:a16="http://schemas.microsoft.com/office/drawing/2014/main" id="{B147AFA1-BD61-4B96-A97C-F698FAE9A83F}"/>
                </a:ext>
              </a:extLst>
            </p:cNvPr>
            <p:cNvSpPr/>
            <p:nvPr/>
          </p:nvSpPr>
          <p:spPr>
            <a:xfrm>
              <a:off x="4408912" y="3380924"/>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FFFFFF"/>
                </a:solidFill>
                <a:latin typeface="Roboto Condensed Light" panose="02000000000000000000" pitchFamily="2" charset="0"/>
              </a:endParaRPr>
            </a:p>
          </p:txBody>
        </p:sp>
        <p:sp>
          <p:nvSpPr>
            <p:cNvPr id="21" name="Rectangle 20">
              <a:extLst>
                <a:ext uri="{FF2B5EF4-FFF2-40B4-BE49-F238E27FC236}">
                  <a16:creationId xmlns:a16="http://schemas.microsoft.com/office/drawing/2014/main" id="{F69C53E4-2A9D-4660-B85F-21F494E33474}"/>
                </a:ext>
              </a:extLst>
            </p:cNvPr>
            <p:cNvSpPr/>
            <p:nvPr/>
          </p:nvSpPr>
          <p:spPr>
            <a:xfrm>
              <a:off x="4596558" y="2699046"/>
              <a:ext cx="470061" cy="277035"/>
            </a:xfrm>
            <a:prstGeom prst="rect">
              <a:avLst/>
            </a:prstGeom>
          </p:spPr>
          <p:txBody>
            <a:bodyPr wrap="none">
              <a:spAutoFit/>
            </a:bodyPr>
            <a:lstStyle/>
            <a:p>
              <a:pPr algn="ctr" defTabSz="554437"/>
              <a:r>
                <a:rPr lang="en-CA" sz="1200" b="1" dirty="0">
                  <a:solidFill>
                    <a:srgbClr val="15466D"/>
                  </a:solidFill>
                  <a:latin typeface="Roboto Condensed Light" panose="02000000000000000000" pitchFamily="2" charset="0"/>
                  <a:ea typeface="Roboto Condensed" panose="02000000000000000000" pitchFamily="2" charset="0"/>
                  <a:cs typeface="Arial" panose="020B0604020202020204" pitchFamily="34" charset="0"/>
                </a:rPr>
                <a:t>Agile</a:t>
              </a:r>
            </a:p>
          </p:txBody>
        </p:sp>
      </p:grpSp>
      <p:sp>
        <p:nvSpPr>
          <p:cNvPr id="22" name="Rectangle 21">
            <a:extLst>
              <a:ext uri="{FF2B5EF4-FFF2-40B4-BE49-F238E27FC236}">
                <a16:creationId xmlns:a16="http://schemas.microsoft.com/office/drawing/2014/main" id="{8C2A9AE5-A58B-4D19-B7D3-8B29C4495460}"/>
              </a:ext>
            </a:extLst>
          </p:cNvPr>
          <p:cNvSpPr/>
          <p:nvPr/>
        </p:nvSpPr>
        <p:spPr>
          <a:xfrm>
            <a:off x="9127486" y="2551078"/>
            <a:ext cx="867545" cy="276999"/>
          </a:xfrm>
          <a:prstGeom prst="rect">
            <a:avLst/>
          </a:prstGeom>
        </p:spPr>
        <p:txBody>
          <a:bodyPr wrap="none">
            <a:spAutoFit/>
          </a:bodyPr>
          <a:lstStyle/>
          <a:p>
            <a:pPr algn="ctr" defTabSz="554437"/>
            <a:r>
              <a:rPr lang="en-US" sz="1200" b="1" dirty="0">
                <a:solidFill>
                  <a:srgbClr val="299C47"/>
                </a:solidFill>
                <a:latin typeface="Roboto Condensed Light" panose="02000000000000000000" pitchFamily="2" charset="0"/>
                <a:ea typeface="Roboto Condensed" panose="02000000000000000000" pitchFamily="2" charset="0"/>
                <a:cs typeface="Arial" panose="020B0604020202020204" pitchFamily="34" charset="0"/>
              </a:rPr>
              <a:t>Automated</a:t>
            </a:r>
            <a:r>
              <a:rPr lang="en-US" sz="1200" b="1" dirty="0">
                <a:solidFill>
                  <a:srgbClr val="88A8D8"/>
                </a:solidFill>
                <a:latin typeface="Roboto Condensed Light" panose="02000000000000000000" pitchFamily="2" charset="0"/>
                <a:ea typeface="Roboto Condensed" panose="02000000000000000000" pitchFamily="2" charset="0"/>
                <a:cs typeface="Arial" panose="020B0604020202020204" pitchFamily="34" charset="0"/>
              </a:rPr>
              <a:t> </a:t>
            </a:r>
          </a:p>
        </p:txBody>
      </p:sp>
      <p:sp>
        <p:nvSpPr>
          <p:cNvPr id="23" name="Freeform 41">
            <a:extLst>
              <a:ext uri="{FF2B5EF4-FFF2-40B4-BE49-F238E27FC236}">
                <a16:creationId xmlns:a16="http://schemas.microsoft.com/office/drawing/2014/main" id="{CFB0B5EF-F60C-464F-BEF7-B484922B5157}"/>
              </a:ext>
            </a:extLst>
          </p:cNvPr>
          <p:cNvSpPr/>
          <p:nvPr/>
        </p:nvSpPr>
        <p:spPr>
          <a:xfrm>
            <a:off x="5188683" y="2689560"/>
            <a:ext cx="5354819" cy="2581059"/>
          </a:xfrm>
          <a:custGeom>
            <a:avLst/>
            <a:gdLst>
              <a:gd name="connsiteX0" fmla="*/ 0 w 4564626"/>
              <a:gd name="connsiteY0" fmla="*/ 2042652 h 2042652"/>
              <a:gd name="connsiteX1" fmla="*/ 1858297 w 4564626"/>
              <a:gd name="connsiteY1" fmla="*/ 789039 h 2042652"/>
              <a:gd name="connsiteX2" fmla="*/ 4564626 w 4564626"/>
              <a:gd name="connsiteY2" fmla="*/ 0 h 2042652"/>
            </a:gdLst>
            <a:ahLst/>
            <a:cxnLst>
              <a:cxn ang="0">
                <a:pos x="connsiteX0" y="connsiteY0"/>
              </a:cxn>
              <a:cxn ang="0">
                <a:pos x="connsiteX1" y="connsiteY1"/>
              </a:cxn>
              <a:cxn ang="0">
                <a:pos x="connsiteX2" y="connsiteY2"/>
              </a:cxn>
            </a:cxnLst>
            <a:rect l="l" t="t" r="r" b="b"/>
            <a:pathLst>
              <a:path w="4564626" h="2042652">
                <a:moveTo>
                  <a:pt x="0" y="2042652"/>
                </a:moveTo>
                <a:cubicBezTo>
                  <a:pt x="548763" y="1586066"/>
                  <a:pt x="1097526" y="1129481"/>
                  <a:pt x="1858297" y="789039"/>
                </a:cubicBezTo>
                <a:cubicBezTo>
                  <a:pt x="2619068" y="448597"/>
                  <a:pt x="4103739" y="131506"/>
                  <a:pt x="4564626" y="0"/>
                </a:cubicBezTo>
              </a:path>
            </a:pathLst>
          </a:custGeom>
          <a:noFill/>
          <a:ln w="63500" cap="rnd">
            <a:solidFill>
              <a:srgbClr val="6293BB"/>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sz="1092" dirty="0">
              <a:solidFill>
                <a:srgbClr val="FFFFFF"/>
              </a:solidFill>
              <a:latin typeface="Roboto Condensed Light" panose="02000000000000000000" pitchFamily="2" charset="0"/>
            </a:endParaRPr>
          </a:p>
        </p:txBody>
      </p:sp>
      <p:sp>
        <p:nvSpPr>
          <p:cNvPr id="24" name="Rectangle 23">
            <a:extLst>
              <a:ext uri="{FF2B5EF4-FFF2-40B4-BE49-F238E27FC236}">
                <a16:creationId xmlns:a16="http://schemas.microsoft.com/office/drawing/2014/main" id="{34295C35-F9BA-4DC0-8051-4B9C6CB5C50B}"/>
              </a:ext>
            </a:extLst>
          </p:cNvPr>
          <p:cNvSpPr/>
          <p:nvPr/>
        </p:nvSpPr>
        <p:spPr>
          <a:xfrm>
            <a:off x="4895517" y="5766419"/>
            <a:ext cx="5998528" cy="307737"/>
          </a:xfrm>
          <a:prstGeom prst="rect">
            <a:avLst/>
          </a:prstGeom>
        </p:spPr>
        <p:txBody>
          <a:bodyPr wrap="square" lIns="91428" tIns="45714" rIns="91428" bIns="45714" anchor="t">
            <a:spAutoFit/>
          </a:bodyPr>
          <a:lstStyle/>
          <a:p>
            <a:pPr algn="ctr" defTabSz="554437"/>
            <a:r>
              <a:rPr lang="en-US" sz="1400" b="1" dirty="0">
                <a:solidFill>
                  <a:srgbClr val="494949"/>
                </a:solidFill>
                <a:latin typeface="Roboto Condensed Light" panose="02000000000000000000" pitchFamily="2" charset="0"/>
                <a:ea typeface="Roboto Condensed"/>
                <a:cs typeface="Arial"/>
              </a:rPr>
              <a:t>Trust and Empowerment</a:t>
            </a:r>
            <a:endParaRPr lang="en-US" sz="1400" b="1" dirty="0">
              <a:solidFill>
                <a:srgbClr val="494949"/>
              </a:solidFill>
              <a:latin typeface="Roboto Condensed Light" panose="02000000000000000000" pitchFamily="2" charset="0"/>
              <a:ea typeface="Roboto Condensed" panose="02000000000000000000" pitchFamily="2" charset="0"/>
              <a:cs typeface="Arial" panose="020B0604020202020204" pitchFamily="34" charset="0"/>
            </a:endParaRPr>
          </a:p>
        </p:txBody>
      </p:sp>
      <p:sp>
        <p:nvSpPr>
          <p:cNvPr id="25" name="Rectangle 24">
            <a:extLst>
              <a:ext uri="{FF2B5EF4-FFF2-40B4-BE49-F238E27FC236}">
                <a16:creationId xmlns:a16="http://schemas.microsoft.com/office/drawing/2014/main" id="{FB549E6E-56DD-4660-BC83-83AF6677B7B1}"/>
              </a:ext>
            </a:extLst>
          </p:cNvPr>
          <p:cNvSpPr/>
          <p:nvPr/>
        </p:nvSpPr>
        <p:spPr>
          <a:xfrm>
            <a:off x="354106" y="1814569"/>
            <a:ext cx="3775615" cy="4001083"/>
          </a:xfrm>
          <a:prstGeom prst="rect">
            <a:avLst/>
          </a:prstGeom>
        </p:spPr>
        <p:txBody>
          <a:bodyPr wrap="square" lIns="91428" tIns="45714" rIns="91428" bIns="45714" anchor="t">
            <a:spAutoFit/>
          </a:bodyPr>
          <a:lstStyle/>
          <a:p>
            <a:pPr defTabSz="554437">
              <a:spcBef>
                <a:spcPts val="600"/>
              </a:spcBef>
              <a:spcAft>
                <a:spcPts val="600"/>
              </a:spcAft>
            </a:pPr>
            <a:r>
              <a:rPr lang="en-US" sz="1600" dirty="0">
                <a:solidFill>
                  <a:srgbClr val="494949"/>
                </a:solidFill>
                <a:latin typeface="Roboto Condensed Light" panose="02000000000000000000" pitchFamily="2" charset="0"/>
                <a:cs typeface="Arial"/>
              </a:rPr>
              <a:t>Organizations should look to progress in their governance stages. Ad hoc and controlled governance tends to be slow, expensive, and a poor fit for modern practices.  </a:t>
            </a:r>
            <a:endParaRPr lang="en-US" sz="1600" dirty="0">
              <a:solidFill>
                <a:srgbClr val="494949"/>
              </a:solidFill>
              <a:latin typeface="Roboto Condensed Light" panose="02000000000000000000" pitchFamily="2" charset="0"/>
              <a:cs typeface="Arial" panose="020B0604020202020204" pitchFamily="34" charset="0"/>
            </a:endParaRPr>
          </a:p>
          <a:p>
            <a:pPr defTabSz="554437">
              <a:spcBef>
                <a:spcPts val="600"/>
              </a:spcBef>
              <a:spcAft>
                <a:spcPts val="600"/>
              </a:spcAft>
            </a:pPr>
            <a:r>
              <a:rPr lang="en-US" sz="1600" dirty="0">
                <a:solidFill>
                  <a:srgbClr val="494949"/>
                </a:solidFill>
                <a:latin typeface="Roboto Condensed Light" panose="02000000000000000000" pitchFamily="2" charset="0"/>
                <a:cs typeface="Arial"/>
              </a:rPr>
              <a:t>The goal as you progress in your stages is to delegate governance and empower teams to make optimal decisions in real-time, knowing that they are aligned with the understood best interests of the organization.  </a:t>
            </a:r>
            <a:endParaRPr lang="en-CA" sz="1600" dirty="0">
              <a:solidFill>
                <a:srgbClr val="494949"/>
              </a:solidFill>
              <a:latin typeface="Roboto Condensed Light" panose="02000000000000000000" pitchFamily="2" charset="0"/>
              <a:cs typeface="Arial" panose="020B0604020202020204" pitchFamily="34" charset="0"/>
            </a:endParaRPr>
          </a:p>
          <a:p>
            <a:pPr defTabSz="554437">
              <a:spcBef>
                <a:spcPts val="600"/>
              </a:spcBef>
              <a:spcAft>
                <a:spcPts val="600"/>
              </a:spcAft>
            </a:pPr>
            <a:r>
              <a:rPr lang="en-US" sz="1600" dirty="0">
                <a:solidFill>
                  <a:srgbClr val="494949"/>
                </a:solidFill>
                <a:latin typeface="Roboto Condensed Light" panose="02000000000000000000" pitchFamily="2" charset="0"/>
                <a:cs typeface="Arial"/>
              </a:rPr>
              <a:t>Automate governance for optimal velocity, while mitigating risks and driving value.  </a:t>
            </a:r>
            <a:endParaRPr lang="en-US" sz="1600" dirty="0">
              <a:solidFill>
                <a:srgbClr val="494949"/>
              </a:solidFill>
              <a:latin typeface="Roboto Condensed Light" panose="02000000000000000000" pitchFamily="2" charset="0"/>
              <a:ea typeface="Roboto Condensed Light" panose="02000000000000000000" pitchFamily="2" charset="0"/>
              <a:cs typeface="Calibri" panose="020F0502020204030204"/>
            </a:endParaRPr>
          </a:p>
          <a:p>
            <a:pPr defTabSz="554437">
              <a:spcBef>
                <a:spcPts val="600"/>
              </a:spcBef>
              <a:spcAft>
                <a:spcPts val="600"/>
              </a:spcAft>
            </a:pPr>
            <a:r>
              <a:rPr lang="en-US" sz="1600" dirty="0">
                <a:solidFill>
                  <a:srgbClr val="494949"/>
                </a:solidFill>
                <a:latin typeface="Roboto Condensed Light" panose="02000000000000000000" pitchFamily="2" charset="0"/>
                <a:cs typeface="Arial"/>
              </a:rPr>
              <a:t>This puts your organization in the best position to be adaptive and able to react effectively to volatility and uncertainty. </a:t>
            </a:r>
            <a:endParaRPr lang="en-US" sz="1600" dirty="0">
              <a:solidFill>
                <a:srgbClr val="494949"/>
              </a:solidFill>
              <a:latin typeface="Roboto Condensed Light" panose="02000000000000000000" pitchFamily="2" charset="0"/>
              <a:cs typeface="Arial" panose="020B0604020202020204" pitchFamily="34" charset="0"/>
            </a:endParaRPr>
          </a:p>
        </p:txBody>
      </p:sp>
      <p:sp>
        <p:nvSpPr>
          <p:cNvPr id="26" name="Rectangle 25">
            <a:extLst>
              <a:ext uri="{FF2B5EF4-FFF2-40B4-BE49-F238E27FC236}">
                <a16:creationId xmlns:a16="http://schemas.microsoft.com/office/drawing/2014/main" id="{AFD72DD4-D387-4F89-BAA1-24B9CA841C53}"/>
              </a:ext>
            </a:extLst>
          </p:cNvPr>
          <p:cNvSpPr/>
          <p:nvPr/>
        </p:nvSpPr>
        <p:spPr>
          <a:xfrm>
            <a:off x="7230845" y="4104002"/>
            <a:ext cx="2142283" cy="33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dirty="0">
                <a:solidFill>
                  <a:srgbClr val="FFFFFF"/>
                </a:solidFill>
                <a:latin typeface="Roboto Condensed Light" panose="02000000000000000000" pitchFamily="2" charset="0"/>
              </a:rPr>
              <a:t>Authoritarian, highly structured</a:t>
            </a:r>
            <a:endParaRPr lang="en-CA" sz="1200" dirty="0">
              <a:solidFill>
                <a:srgbClr val="FFFFFF"/>
              </a:solidFill>
              <a:latin typeface="Roboto Condensed Light" panose="02000000000000000000" pitchFamily="2" charset="0"/>
            </a:endParaRPr>
          </a:p>
        </p:txBody>
      </p:sp>
      <p:sp>
        <p:nvSpPr>
          <p:cNvPr id="27" name="Rectangle 26">
            <a:extLst>
              <a:ext uri="{FF2B5EF4-FFF2-40B4-BE49-F238E27FC236}">
                <a16:creationId xmlns:a16="http://schemas.microsoft.com/office/drawing/2014/main" id="{1FD3AB47-E882-4736-9A8D-AC9EE848D6D9}"/>
              </a:ext>
            </a:extLst>
          </p:cNvPr>
          <p:cNvSpPr/>
          <p:nvPr/>
        </p:nvSpPr>
        <p:spPr>
          <a:xfrm>
            <a:off x="8595566" y="3480100"/>
            <a:ext cx="1896641" cy="33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dirty="0">
                <a:solidFill>
                  <a:srgbClr val="FFFFFF"/>
                </a:solidFill>
                <a:latin typeface="Roboto Condensed Light" panose="02000000000000000000" pitchFamily="2" charset="0"/>
              </a:rPr>
              <a:t>Distributed and empowered</a:t>
            </a:r>
            <a:endParaRPr lang="en-CA" sz="1200" dirty="0">
              <a:solidFill>
                <a:srgbClr val="FFFFFF"/>
              </a:solidFill>
              <a:latin typeface="Roboto Condensed Light" panose="02000000000000000000" pitchFamily="2" charset="0"/>
            </a:endParaRPr>
          </a:p>
        </p:txBody>
      </p:sp>
      <p:sp>
        <p:nvSpPr>
          <p:cNvPr id="28" name="Rectangle 27">
            <a:extLst>
              <a:ext uri="{FF2B5EF4-FFF2-40B4-BE49-F238E27FC236}">
                <a16:creationId xmlns:a16="http://schemas.microsoft.com/office/drawing/2014/main" id="{5CBC6DFB-26D2-403C-98F1-588D39F05EEA}"/>
              </a:ext>
            </a:extLst>
          </p:cNvPr>
          <p:cNvSpPr/>
          <p:nvPr/>
        </p:nvSpPr>
        <p:spPr>
          <a:xfrm>
            <a:off x="10235038" y="2982268"/>
            <a:ext cx="1791273" cy="355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dirty="0">
                <a:solidFill>
                  <a:srgbClr val="FFFFFF"/>
                </a:solidFill>
                <a:latin typeface="Roboto Condensed Light" panose="02000000000000000000" pitchFamily="2" charset="0"/>
              </a:rPr>
              <a:t>High velocity, embedded, and flexible</a:t>
            </a:r>
            <a:endParaRPr lang="en-CA" sz="1200" dirty="0">
              <a:solidFill>
                <a:srgbClr val="FFFFFF"/>
              </a:solidFill>
              <a:latin typeface="Roboto Condensed Light" panose="02000000000000000000" pitchFamily="2" charset="0"/>
            </a:endParaRPr>
          </a:p>
        </p:txBody>
      </p:sp>
      <p:sp>
        <p:nvSpPr>
          <p:cNvPr id="29" name="Arc 28">
            <a:extLst>
              <a:ext uri="{FF2B5EF4-FFF2-40B4-BE49-F238E27FC236}">
                <a16:creationId xmlns:a16="http://schemas.microsoft.com/office/drawing/2014/main" id="{407936F1-E29F-401A-9CBA-4CFA6D98BEED}"/>
              </a:ext>
            </a:extLst>
          </p:cNvPr>
          <p:cNvSpPr/>
          <p:nvPr/>
        </p:nvSpPr>
        <p:spPr>
          <a:xfrm rot="9496642">
            <a:off x="5723687" y="4302515"/>
            <a:ext cx="1004963" cy="770653"/>
          </a:xfrm>
          <a:prstGeom prst="arc">
            <a:avLst>
              <a:gd name="adj1" fmla="val 17867196"/>
              <a:gd name="adj2" fmla="val 29395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54437"/>
            <a:endParaRPr lang="en-CA" sz="1092" dirty="0">
              <a:solidFill>
                <a:srgbClr val="494949"/>
              </a:solidFill>
              <a:latin typeface="Roboto Condensed Light" panose="02000000000000000000" pitchFamily="2" charset="0"/>
            </a:endParaRPr>
          </a:p>
        </p:txBody>
      </p:sp>
      <p:sp>
        <p:nvSpPr>
          <p:cNvPr id="30" name="Rectangle 29">
            <a:extLst>
              <a:ext uri="{FF2B5EF4-FFF2-40B4-BE49-F238E27FC236}">
                <a16:creationId xmlns:a16="http://schemas.microsoft.com/office/drawing/2014/main" id="{E340A345-1521-45DC-A169-84ACCFD9B5AD}"/>
              </a:ext>
            </a:extLst>
          </p:cNvPr>
          <p:cNvSpPr/>
          <p:nvPr/>
        </p:nvSpPr>
        <p:spPr>
          <a:xfrm>
            <a:off x="6056589" y="4935608"/>
            <a:ext cx="2208595" cy="33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dirty="0">
                <a:solidFill>
                  <a:srgbClr val="FFFFFF"/>
                </a:solidFill>
                <a:latin typeface="Roboto Condensed Light" panose="02000000000000000000" pitchFamily="2" charset="0"/>
              </a:rPr>
              <a:t>Inconsistent decision making</a:t>
            </a:r>
            <a:endParaRPr lang="en-CA" sz="1200" dirty="0">
              <a:solidFill>
                <a:srgbClr val="FFFFFF"/>
              </a:solidFill>
              <a:latin typeface="Roboto Condensed Light" panose="02000000000000000000" pitchFamily="2" charset="0"/>
            </a:endParaRPr>
          </a:p>
        </p:txBody>
      </p:sp>
      <p:sp>
        <p:nvSpPr>
          <p:cNvPr id="31" name="Arc 30">
            <a:extLst>
              <a:ext uri="{FF2B5EF4-FFF2-40B4-BE49-F238E27FC236}">
                <a16:creationId xmlns:a16="http://schemas.microsoft.com/office/drawing/2014/main" id="{FA52E68A-72E3-4B13-ABB5-534709703F34}"/>
              </a:ext>
            </a:extLst>
          </p:cNvPr>
          <p:cNvSpPr/>
          <p:nvPr/>
        </p:nvSpPr>
        <p:spPr>
          <a:xfrm rot="9496642">
            <a:off x="6778424" y="3498103"/>
            <a:ext cx="1004963" cy="770653"/>
          </a:xfrm>
          <a:prstGeom prst="arc">
            <a:avLst>
              <a:gd name="adj1" fmla="val 17867196"/>
              <a:gd name="adj2" fmla="val 29395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54437"/>
            <a:endParaRPr lang="en-CA" sz="1092" dirty="0">
              <a:solidFill>
                <a:srgbClr val="494949"/>
              </a:solidFill>
              <a:latin typeface="Roboto Condensed Light" panose="02000000000000000000" pitchFamily="2" charset="0"/>
            </a:endParaRPr>
          </a:p>
        </p:txBody>
      </p:sp>
      <p:sp>
        <p:nvSpPr>
          <p:cNvPr id="32" name="Arc 31">
            <a:extLst>
              <a:ext uri="{FF2B5EF4-FFF2-40B4-BE49-F238E27FC236}">
                <a16:creationId xmlns:a16="http://schemas.microsoft.com/office/drawing/2014/main" id="{36808C2E-B718-45E6-8F42-0385DCCEF462}"/>
              </a:ext>
            </a:extLst>
          </p:cNvPr>
          <p:cNvSpPr/>
          <p:nvPr/>
        </p:nvSpPr>
        <p:spPr>
          <a:xfrm rot="9496642">
            <a:off x="8139994" y="2864489"/>
            <a:ext cx="1004963" cy="770653"/>
          </a:xfrm>
          <a:prstGeom prst="arc">
            <a:avLst>
              <a:gd name="adj1" fmla="val 17867196"/>
              <a:gd name="adj2" fmla="val 29395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54437"/>
            <a:endParaRPr lang="en-CA" sz="1092" dirty="0">
              <a:solidFill>
                <a:srgbClr val="494949"/>
              </a:solidFill>
              <a:latin typeface="Roboto Condensed Light" panose="02000000000000000000" pitchFamily="2" charset="0"/>
            </a:endParaRPr>
          </a:p>
        </p:txBody>
      </p:sp>
      <p:sp>
        <p:nvSpPr>
          <p:cNvPr id="33" name="Arc 32">
            <a:extLst>
              <a:ext uri="{FF2B5EF4-FFF2-40B4-BE49-F238E27FC236}">
                <a16:creationId xmlns:a16="http://schemas.microsoft.com/office/drawing/2014/main" id="{9B5B0585-47BD-461A-A548-A5AD6F2C049C}"/>
              </a:ext>
            </a:extLst>
          </p:cNvPr>
          <p:cNvSpPr/>
          <p:nvPr/>
        </p:nvSpPr>
        <p:spPr>
          <a:xfrm rot="9496642">
            <a:off x="9782156" y="2392575"/>
            <a:ext cx="1004963" cy="770653"/>
          </a:xfrm>
          <a:prstGeom prst="arc">
            <a:avLst>
              <a:gd name="adj1" fmla="val 17867196"/>
              <a:gd name="adj2" fmla="val 29395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54437"/>
            <a:endParaRPr lang="en-CA" sz="1092" dirty="0">
              <a:solidFill>
                <a:srgbClr val="494949"/>
              </a:solidFill>
              <a:latin typeface="Roboto Condensed Light" panose="02000000000000000000" pitchFamily="2" charset="0"/>
            </a:endParaRPr>
          </a:p>
        </p:txBody>
      </p:sp>
      <p:pic>
        <p:nvPicPr>
          <p:cNvPr id="34" name="Picture 33">
            <a:extLst>
              <a:ext uri="{FF2B5EF4-FFF2-40B4-BE49-F238E27FC236}">
                <a16:creationId xmlns:a16="http://schemas.microsoft.com/office/drawing/2014/main" id="{762AA850-02B1-46BF-B016-B40EE1AEAB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2029" y="4050638"/>
            <a:ext cx="478266" cy="478266"/>
          </a:xfrm>
          <a:prstGeom prst="rect">
            <a:avLst/>
          </a:prstGeom>
        </p:spPr>
      </p:pic>
      <p:pic>
        <p:nvPicPr>
          <p:cNvPr id="35" name="Picture 34">
            <a:extLst>
              <a:ext uri="{FF2B5EF4-FFF2-40B4-BE49-F238E27FC236}">
                <a16:creationId xmlns:a16="http://schemas.microsoft.com/office/drawing/2014/main" id="{4D203448-AD76-43AD-92B9-1124FE4277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1346" y="3181539"/>
            <a:ext cx="566510" cy="566510"/>
          </a:xfrm>
          <a:prstGeom prst="rect">
            <a:avLst/>
          </a:prstGeom>
        </p:spPr>
      </p:pic>
      <p:pic>
        <p:nvPicPr>
          <p:cNvPr id="36" name="Picture 35">
            <a:extLst>
              <a:ext uri="{FF2B5EF4-FFF2-40B4-BE49-F238E27FC236}">
                <a16:creationId xmlns:a16="http://schemas.microsoft.com/office/drawing/2014/main" id="{B78DCBE5-93E8-46F8-991B-093FC8FDF0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9977" y="2537072"/>
            <a:ext cx="527836" cy="527836"/>
          </a:xfrm>
          <a:prstGeom prst="rect">
            <a:avLst/>
          </a:prstGeom>
        </p:spPr>
      </p:pic>
      <p:pic>
        <p:nvPicPr>
          <p:cNvPr id="37" name="Picture 36">
            <a:extLst>
              <a:ext uri="{FF2B5EF4-FFF2-40B4-BE49-F238E27FC236}">
                <a16:creationId xmlns:a16="http://schemas.microsoft.com/office/drawing/2014/main" id="{BFFB6745-98BA-47D1-AD49-F6DD976F55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1889" y="2116036"/>
            <a:ext cx="532429" cy="537548"/>
          </a:xfrm>
          <a:prstGeom prst="rect">
            <a:avLst/>
          </a:prstGeom>
        </p:spPr>
      </p:pic>
    </p:spTree>
    <p:extLst>
      <p:ext uri="{BB962C8B-B14F-4D97-AF65-F5344CB8AC3E}">
        <p14:creationId xmlns:p14="http://schemas.microsoft.com/office/powerpoint/2010/main" val="4028253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BE90135-C126-418F-B344-1C8322009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 y="0"/>
            <a:ext cx="12192000" cy="6858000"/>
          </a:xfrm>
          <a:prstGeom prst="rect">
            <a:avLst/>
          </a:prstGeom>
        </p:spPr>
      </p:pic>
    </p:spTree>
    <p:extLst>
      <p:ext uri="{BB962C8B-B14F-4D97-AF65-F5344CB8AC3E}">
        <p14:creationId xmlns:p14="http://schemas.microsoft.com/office/powerpoint/2010/main" val="2510534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09C36-A227-4081-B1F5-D4CDEA24EC4C}"/>
              </a:ext>
            </a:extLst>
          </p:cNvPr>
          <p:cNvSpPr>
            <a:spLocks noGrp="1"/>
          </p:cNvSpPr>
          <p:nvPr>
            <p:ph type="body" sz="quarter" idx="10"/>
          </p:nvPr>
        </p:nvSpPr>
        <p:spPr/>
        <p:txBody>
          <a:bodyPr/>
          <a:lstStyle/>
          <a:p>
            <a:r>
              <a:rPr lang="en-US" dirty="0"/>
              <a:t>Commit to Empowering Agile Product Teams</a:t>
            </a:r>
          </a:p>
        </p:txBody>
      </p:sp>
      <p:graphicFrame>
        <p:nvGraphicFramePr>
          <p:cNvPr id="3" name="Diagram 2">
            <a:extLst>
              <a:ext uri="{FF2B5EF4-FFF2-40B4-BE49-F238E27FC236}">
                <a16:creationId xmlns:a16="http://schemas.microsoft.com/office/drawing/2014/main" id="{3F42F3FE-4852-4FCF-B23B-42401B9129FC}"/>
              </a:ext>
            </a:extLst>
          </p:cNvPr>
          <p:cNvGraphicFramePr/>
          <p:nvPr>
            <p:extLst>
              <p:ext uri="{D42A27DB-BD31-4B8C-83A1-F6EECF244321}">
                <p14:modId xmlns:p14="http://schemas.microsoft.com/office/powerpoint/2010/main" val="3699803270"/>
              </p:ext>
            </p:extLst>
          </p:nvPr>
        </p:nvGraphicFramePr>
        <p:xfrm>
          <a:off x="6956076" y="537999"/>
          <a:ext cx="5237512" cy="5782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8808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nvGraphicFramePr>
        <p:xfrm>
          <a:off x="9685337" y="-1"/>
          <a:ext cx="2508251" cy="6858001"/>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kern="1200" dirty="0">
                          <a:solidFill>
                            <a:srgbClr val="4A4A4A"/>
                          </a:solidFill>
                          <a:latin typeface="Roboto Condensed Light" panose="02000000000000000000" pitchFamily="2" charset="0"/>
                          <a:ea typeface="Roboto Condensed Light" panose="02000000000000000000" pitchFamily="2" charset="0"/>
                          <a:cs typeface="+mn-cs"/>
                        </a:rPr>
                        <a:t>Previous slides and activities</a:t>
                      </a:r>
                    </a:p>
                    <a:p>
                      <a:pPr marL="173038" indent="-173038">
                        <a:lnSpc>
                          <a:spcPts val="1600"/>
                        </a:lnSpc>
                        <a:spcBef>
                          <a:spcPts val="800"/>
                        </a:spcBef>
                        <a:buFont typeface="Arial" panose="020B0604020202020204" pitchFamily="34" charset="0"/>
                        <a:buChar char="•"/>
                        <a:tabLst/>
                      </a:pPr>
                      <a:r>
                        <a:rPr lang="en-US" sz="1600" b="0" i="0" kern="1200" dirty="0">
                          <a:solidFill>
                            <a:srgbClr val="4A4A4A"/>
                          </a:solidFill>
                          <a:latin typeface="Roboto Condensed Light" panose="02000000000000000000" pitchFamily="2" charset="0"/>
                          <a:ea typeface="Roboto Condensed Light" panose="02000000000000000000" pitchFamily="2" charset="0"/>
                          <a:cs typeface="+mn-cs"/>
                        </a:rPr>
                        <a:t>Organizational knowledge</a:t>
                      </a:r>
                    </a:p>
                    <a:p>
                      <a:pPr marL="173038" indent="-173038">
                        <a:lnSpc>
                          <a:spcPts val="1600"/>
                        </a:lnSpc>
                        <a:spcBef>
                          <a:spcPts val="800"/>
                        </a:spcBef>
                        <a:buFont typeface="Arial" panose="020B0604020202020204" pitchFamily="34" charset="0"/>
                        <a:buChar char="•"/>
                        <a:tabLst/>
                      </a:pPr>
                      <a:endParaRPr lang="en-US" sz="1600" b="0" i="0" kern="1200" dirty="0">
                        <a:solidFill>
                          <a:srgbClr val="4A4A4A"/>
                        </a:solidFill>
                        <a:latin typeface="Roboto Condensed Light" panose="02000000000000000000" pitchFamily="2" charset="0"/>
                        <a:ea typeface="Roboto Condensed Light" panose="02000000000000000000" pitchFamily="2" charset="0"/>
                        <a:cs typeface="+mn-cs"/>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An inventory of where you are supporting a product culture and where you are not</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Your management culture</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78490" y="1161399"/>
            <a:ext cx="8962016" cy="420695"/>
          </a:xfrm>
        </p:spPr>
        <p:txBody>
          <a:bodyPr/>
          <a:lstStyle/>
          <a:p>
            <a:r>
              <a:rPr lang="en-US" sz="1800" dirty="0"/>
              <a:t>15 minutes</a:t>
            </a:r>
          </a:p>
        </p:txBody>
      </p:sp>
      <p:sp>
        <p:nvSpPr>
          <p:cNvPr id="11" name="Text Placeholder 10">
            <a:extLst>
              <a:ext uri="{FF2B5EF4-FFF2-40B4-BE49-F238E27FC236}">
                <a16:creationId xmlns:a16="http://schemas.microsoft.com/office/drawing/2014/main" id="{6AFAB6C9-BD11-363F-9240-8BA35C06A818}"/>
              </a:ext>
            </a:extLst>
          </p:cNvPr>
          <p:cNvSpPr>
            <a:spLocks noGrp="1"/>
          </p:cNvSpPr>
          <p:nvPr>
            <p:ph type="body" sz="quarter" idx="33"/>
          </p:nvPr>
        </p:nvSpPr>
        <p:spPr>
          <a:xfrm>
            <a:off x="303221" y="1867415"/>
            <a:ext cx="4354331" cy="4357079"/>
          </a:xfrm>
        </p:spPr>
        <p:txBody>
          <a:bodyPr/>
          <a:lstStyle/>
          <a:p>
            <a:r>
              <a:rPr lang="en-US" dirty="0"/>
              <a:t>How would you describe your organization’s product and product delivery culture?</a:t>
            </a:r>
          </a:p>
          <a:p>
            <a:r>
              <a:rPr lang="en-US" dirty="0"/>
              <a:t>Add words or short phrases that describe your organization’s culture to the quadrant where it fits best.</a:t>
            </a:r>
          </a:p>
          <a:p>
            <a:r>
              <a:rPr lang="en-US" dirty="0"/>
              <a:t>Is the value more focused on company outcomes or people/staff outcomes?</a:t>
            </a:r>
          </a:p>
          <a:p>
            <a:r>
              <a:rPr lang="en-US" dirty="0"/>
              <a:t>Does your description refer more about what is happening right now (actual) or about what is possible or could be (possible)?</a:t>
            </a:r>
          </a:p>
          <a:p>
            <a:r>
              <a:rPr lang="en-US" dirty="0"/>
              <a:t>Add your item along each axis to the degree that access describes it.</a:t>
            </a:r>
          </a:p>
          <a:p>
            <a:endParaRPr lang="en-US" dirty="0"/>
          </a:p>
          <a:p>
            <a:endParaRPr lang="en-US" dirty="0"/>
          </a:p>
        </p:txBody>
      </p:sp>
      <p:grpSp>
        <p:nvGrpSpPr>
          <p:cNvPr id="9" name="Group 8">
            <a:extLst>
              <a:ext uri="{FF2B5EF4-FFF2-40B4-BE49-F238E27FC236}">
                <a16:creationId xmlns:a16="http://schemas.microsoft.com/office/drawing/2014/main" id="{BB1E3708-2CA1-2D33-7590-09D8C378F9F4}"/>
              </a:ext>
            </a:extLst>
          </p:cNvPr>
          <p:cNvGrpSpPr/>
          <p:nvPr/>
        </p:nvGrpSpPr>
        <p:grpSpPr>
          <a:xfrm>
            <a:off x="4744406" y="2009946"/>
            <a:ext cx="4698254" cy="3773161"/>
            <a:chOff x="4744406" y="2009946"/>
            <a:chExt cx="4698254" cy="3773161"/>
          </a:xfrm>
        </p:grpSpPr>
        <p:grpSp>
          <p:nvGrpSpPr>
            <p:cNvPr id="8" name="Group 7">
              <a:extLst>
                <a:ext uri="{FF2B5EF4-FFF2-40B4-BE49-F238E27FC236}">
                  <a16:creationId xmlns:a16="http://schemas.microsoft.com/office/drawing/2014/main" id="{7F6F3B0F-BC1B-2DAE-896E-2A688FEA57C5}"/>
                </a:ext>
              </a:extLst>
            </p:cNvPr>
            <p:cNvGrpSpPr/>
            <p:nvPr/>
          </p:nvGrpSpPr>
          <p:grpSpPr>
            <a:xfrm>
              <a:off x="6578168" y="2009946"/>
              <a:ext cx="1030731" cy="3773161"/>
              <a:chOff x="6565123" y="2009946"/>
              <a:chExt cx="1030731" cy="3773161"/>
            </a:xfrm>
          </p:grpSpPr>
          <p:cxnSp>
            <p:nvCxnSpPr>
              <p:cNvPr id="15" name="Straight Connector 14">
                <a:extLst>
                  <a:ext uri="{FF2B5EF4-FFF2-40B4-BE49-F238E27FC236}">
                    <a16:creationId xmlns:a16="http://schemas.microsoft.com/office/drawing/2014/main" id="{3ED79A56-5941-457D-B245-DEF80EE0BDFD}"/>
                  </a:ext>
                </a:extLst>
              </p:cNvPr>
              <p:cNvCxnSpPr>
                <a:cxnSpLocks/>
              </p:cNvCxnSpPr>
              <p:nvPr/>
            </p:nvCxnSpPr>
            <p:spPr>
              <a:xfrm>
                <a:off x="7080488" y="2410056"/>
                <a:ext cx="0" cy="2972941"/>
              </a:xfrm>
              <a:prstGeom prst="line">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F242B8E-B2E8-4C87-885F-15C63C9A12B4}"/>
                  </a:ext>
                </a:extLst>
              </p:cNvPr>
              <p:cNvSpPr/>
              <p:nvPr/>
            </p:nvSpPr>
            <p:spPr>
              <a:xfrm>
                <a:off x="6679577" y="2009946"/>
                <a:ext cx="801823" cy="400110"/>
              </a:xfrm>
              <a:prstGeom prst="rect">
                <a:avLst/>
              </a:prstGeom>
            </p:spPr>
            <p:txBody>
              <a:bodyPr wrap="none">
                <a:spAutoFit/>
              </a:bodyPr>
              <a:lstStyle/>
              <a:p>
                <a:pPr algn="ctr"/>
                <a:r>
                  <a:rPr lang="en-CA" sz="2000" dirty="0">
                    <a:solidFill>
                      <a:schemeClr val="bg1">
                        <a:lumMod val="50000"/>
                      </a:schemeClr>
                    </a:solidFill>
                    <a:latin typeface="Roboto Condensed Light" panose="02000000000000000000" pitchFamily="2" charset="0"/>
                  </a:rPr>
                  <a:t>Actual</a:t>
                </a:r>
              </a:p>
            </p:txBody>
          </p:sp>
          <p:sp>
            <p:nvSpPr>
              <p:cNvPr id="27" name="Rectangle 26">
                <a:extLst>
                  <a:ext uri="{FF2B5EF4-FFF2-40B4-BE49-F238E27FC236}">
                    <a16:creationId xmlns:a16="http://schemas.microsoft.com/office/drawing/2014/main" id="{3E3CF094-EAF4-463D-B595-973C9719F272}"/>
                  </a:ext>
                </a:extLst>
              </p:cNvPr>
              <p:cNvSpPr/>
              <p:nvPr/>
            </p:nvSpPr>
            <p:spPr>
              <a:xfrm>
                <a:off x="6565123" y="5382997"/>
                <a:ext cx="1030731" cy="400110"/>
              </a:xfrm>
              <a:prstGeom prst="rect">
                <a:avLst/>
              </a:prstGeom>
            </p:spPr>
            <p:txBody>
              <a:bodyPr wrap="none">
                <a:spAutoFit/>
              </a:bodyPr>
              <a:lstStyle/>
              <a:p>
                <a:pPr algn="ctr"/>
                <a:r>
                  <a:rPr lang="en-CA" sz="2000" dirty="0">
                    <a:solidFill>
                      <a:schemeClr val="bg1">
                        <a:lumMod val="50000"/>
                      </a:schemeClr>
                    </a:solidFill>
                    <a:latin typeface="Roboto Condensed Light" panose="02000000000000000000" pitchFamily="2" charset="0"/>
                  </a:rPr>
                  <a:t>Possible</a:t>
                </a:r>
              </a:p>
            </p:txBody>
          </p:sp>
        </p:grpSp>
        <p:grpSp>
          <p:nvGrpSpPr>
            <p:cNvPr id="7" name="Group 6">
              <a:extLst>
                <a:ext uri="{FF2B5EF4-FFF2-40B4-BE49-F238E27FC236}">
                  <a16:creationId xmlns:a16="http://schemas.microsoft.com/office/drawing/2014/main" id="{8271C51E-4309-7BFE-6526-35E239024982}"/>
                </a:ext>
              </a:extLst>
            </p:cNvPr>
            <p:cNvGrpSpPr/>
            <p:nvPr/>
          </p:nvGrpSpPr>
          <p:grpSpPr>
            <a:xfrm>
              <a:off x="4744406" y="3394305"/>
              <a:ext cx="4698254" cy="1004442"/>
              <a:chOff x="4744406" y="3421523"/>
              <a:chExt cx="4698254" cy="1004442"/>
            </a:xfrm>
          </p:grpSpPr>
          <p:cxnSp>
            <p:nvCxnSpPr>
              <p:cNvPr id="16" name="Straight Connector 15">
                <a:extLst>
                  <a:ext uri="{FF2B5EF4-FFF2-40B4-BE49-F238E27FC236}">
                    <a16:creationId xmlns:a16="http://schemas.microsoft.com/office/drawing/2014/main" id="{BBD0458E-B99D-483F-9CB3-52B7B50B61D7}"/>
                  </a:ext>
                </a:extLst>
              </p:cNvPr>
              <p:cNvCxnSpPr>
                <a:cxnSpLocks/>
              </p:cNvCxnSpPr>
              <p:nvPr/>
            </p:nvCxnSpPr>
            <p:spPr>
              <a:xfrm flipV="1">
                <a:off x="5236849" y="3917779"/>
                <a:ext cx="3713367" cy="11931"/>
              </a:xfrm>
              <a:prstGeom prst="line">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B04E6D3-961E-4F89-A2A4-17459B4DF9A9}"/>
                  </a:ext>
                </a:extLst>
              </p:cNvPr>
              <p:cNvSpPr/>
              <p:nvPr/>
            </p:nvSpPr>
            <p:spPr>
              <a:xfrm>
                <a:off x="8950217" y="3421523"/>
                <a:ext cx="492443" cy="1004442"/>
              </a:xfrm>
              <a:prstGeom prst="rect">
                <a:avLst/>
              </a:prstGeom>
            </p:spPr>
            <p:txBody>
              <a:bodyPr vert="vert" wrap="none">
                <a:spAutoFit/>
              </a:bodyPr>
              <a:lstStyle/>
              <a:p>
                <a:r>
                  <a:rPr lang="en-CA" sz="2000" dirty="0">
                    <a:solidFill>
                      <a:schemeClr val="bg1">
                        <a:lumMod val="50000"/>
                      </a:schemeClr>
                    </a:solidFill>
                    <a:latin typeface="Roboto Condensed Light" panose="02000000000000000000" pitchFamily="2" charset="0"/>
                  </a:rPr>
                  <a:t>Company</a:t>
                </a:r>
              </a:p>
            </p:txBody>
          </p:sp>
          <p:sp>
            <p:nvSpPr>
              <p:cNvPr id="28" name="Rectangle 27">
                <a:extLst>
                  <a:ext uri="{FF2B5EF4-FFF2-40B4-BE49-F238E27FC236}">
                    <a16:creationId xmlns:a16="http://schemas.microsoft.com/office/drawing/2014/main" id="{5D6CF7F8-241F-4B73-9F75-C131FD0D33B7}"/>
                  </a:ext>
                </a:extLst>
              </p:cNvPr>
              <p:cNvSpPr/>
              <p:nvPr/>
            </p:nvSpPr>
            <p:spPr>
              <a:xfrm>
                <a:off x="4744406" y="3527321"/>
                <a:ext cx="492443" cy="770404"/>
              </a:xfrm>
              <a:prstGeom prst="rect">
                <a:avLst/>
              </a:prstGeom>
            </p:spPr>
            <p:txBody>
              <a:bodyPr vert="vert270" wrap="none">
                <a:spAutoFit/>
              </a:bodyPr>
              <a:lstStyle/>
              <a:p>
                <a:r>
                  <a:rPr lang="en-US" sz="2000" dirty="0">
                    <a:solidFill>
                      <a:schemeClr val="bg1">
                        <a:lumMod val="50000"/>
                      </a:schemeClr>
                    </a:solidFill>
                    <a:latin typeface="Roboto Condensed Light" panose="02000000000000000000" pitchFamily="2" charset="0"/>
                  </a:rPr>
                  <a:t>P</a:t>
                </a:r>
                <a:r>
                  <a:rPr lang="en-CA" sz="2000" dirty="0">
                    <a:solidFill>
                      <a:schemeClr val="bg1">
                        <a:lumMod val="50000"/>
                      </a:schemeClr>
                    </a:solidFill>
                    <a:latin typeface="Roboto Condensed Light" panose="02000000000000000000" pitchFamily="2" charset="0"/>
                  </a:rPr>
                  <a:t>eople</a:t>
                </a:r>
              </a:p>
            </p:txBody>
          </p:sp>
        </p:grpSp>
      </p:grpSp>
      <p:sp>
        <p:nvSpPr>
          <p:cNvPr id="5" name="TextBox 4">
            <a:extLst>
              <a:ext uri="{FF2B5EF4-FFF2-40B4-BE49-F238E27FC236}">
                <a16:creationId xmlns:a16="http://schemas.microsoft.com/office/drawing/2014/main" id="{52F4446F-E3F8-9BE9-14C3-F8580BB60169}"/>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71</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945040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5C55D33-58A5-4307-B2D7-77CAC8834295}"/>
              </a:ext>
            </a:extLst>
          </p:cNvPr>
          <p:cNvGrpSpPr/>
          <p:nvPr/>
        </p:nvGrpSpPr>
        <p:grpSpPr>
          <a:xfrm>
            <a:off x="2269170" y="1834966"/>
            <a:ext cx="5205737" cy="4296331"/>
            <a:chOff x="3585103" y="2254487"/>
            <a:chExt cx="5205737" cy="4296331"/>
          </a:xfrm>
        </p:grpSpPr>
        <p:grpSp>
          <p:nvGrpSpPr>
            <p:cNvPr id="17" name="Group 16">
              <a:extLst>
                <a:ext uri="{FF2B5EF4-FFF2-40B4-BE49-F238E27FC236}">
                  <a16:creationId xmlns:a16="http://schemas.microsoft.com/office/drawing/2014/main" id="{548BF8FB-BD62-42CB-9395-9EC8761CC1AD}"/>
                </a:ext>
              </a:extLst>
            </p:cNvPr>
            <p:cNvGrpSpPr/>
            <p:nvPr/>
          </p:nvGrpSpPr>
          <p:grpSpPr>
            <a:xfrm>
              <a:off x="3585103" y="2254487"/>
              <a:ext cx="2522779" cy="2142741"/>
              <a:chOff x="3556320" y="2254487"/>
              <a:chExt cx="2522779" cy="2142741"/>
            </a:xfrm>
          </p:grpSpPr>
          <p:sp>
            <p:nvSpPr>
              <p:cNvPr id="18" name="TextBox 17">
                <a:extLst>
                  <a:ext uri="{FF2B5EF4-FFF2-40B4-BE49-F238E27FC236}">
                    <a16:creationId xmlns:a16="http://schemas.microsoft.com/office/drawing/2014/main" id="{7962EE6A-B6E4-413E-A73E-3ABEB4C02A80}"/>
                  </a:ext>
                </a:extLst>
              </p:cNvPr>
              <p:cNvSpPr txBox="1"/>
              <p:nvPr/>
            </p:nvSpPr>
            <p:spPr>
              <a:xfrm>
                <a:off x="3556320" y="2365903"/>
                <a:ext cx="2522779" cy="2031325"/>
              </a:xfrm>
              <a:prstGeom prst="rect">
                <a:avLst/>
              </a:prstGeom>
              <a:noFill/>
            </p:spPr>
            <p:txBody>
              <a:bodyPr wrap="square" rtlCol="0">
                <a:spAutoFit/>
              </a:bodyPr>
              <a:lstStyle/>
              <a:p>
                <a:pPr algn="ctr"/>
                <a:r>
                  <a:rPr lang="en-CA" sz="2000" b="1" dirty="0">
                    <a:latin typeface="Roboto Condensed Light" panose="02000000000000000000" pitchFamily="2" charset="0"/>
                  </a:rPr>
                  <a:t>Collaboration</a:t>
                </a:r>
              </a:p>
              <a:p>
                <a:pPr algn="ctr"/>
                <a:endParaRPr lang="en-CA" sz="1400" dirty="0">
                  <a:latin typeface="Roboto Condensed Light" panose="02000000000000000000" pitchFamily="2" charset="0"/>
                </a:endParaRPr>
              </a:p>
              <a:p>
                <a:pPr algn="ctr"/>
                <a:endParaRPr lang="en-CA" sz="1400" dirty="0">
                  <a:latin typeface="Roboto Condensed Light" panose="02000000000000000000" pitchFamily="2" charset="0"/>
                </a:endParaRPr>
              </a:p>
              <a:p>
                <a:pPr algn="ctr"/>
                <a:endParaRPr lang="en-CA" sz="1400" dirty="0">
                  <a:latin typeface="Roboto Condensed Light" panose="02000000000000000000" pitchFamily="2" charset="0"/>
                </a:endParaRPr>
              </a:p>
              <a:p>
                <a:pPr algn="ctr"/>
                <a:endParaRPr lang="en-CA" sz="1400" dirty="0">
                  <a:latin typeface="Roboto Condensed Light" panose="02000000000000000000" pitchFamily="2" charset="0"/>
                </a:endParaRPr>
              </a:p>
              <a:p>
                <a:pPr algn="ctr"/>
                <a:endParaRPr lang="en-CA" sz="1400" dirty="0">
                  <a:latin typeface="Roboto Condensed Light" panose="02000000000000000000" pitchFamily="2" charset="0"/>
                </a:endParaRPr>
              </a:p>
              <a:p>
                <a:pPr algn="ctr"/>
                <a:r>
                  <a:rPr lang="en-CA" sz="1800" dirty="0">
                    <a:latin typeface="Roboto Condensed Light" panose="02000000000000000000" pitchFamily="2" charset="0"/>
                  </a:rPr>
                  <a:t>Success by working together</a:t>
                </a:r>
              </a:p>
            </p:txBody>
          </p:sp>
          <p:pic>
            <p:nvPicPr>
              <p:cNvPr id="19" name="Picture 18">
                <a:extLst>
                  <a:ext uri="{FF2B5EF4-FFF2-40B4-BE49-F238E27FC236}">
                    <a16:creationId xmlns:a16="http://schemas.microsoft.com/office/drawing/2014/main" id="{7A12720B-3140-4FFA-85C9-7065FD216E11}"/>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3809709" y="2254487"/>
                <a:ext cx="2016000" cy="2016000"/>
              </a:xfrm>
              <a:prstGeom prst="rect">
                <a:avLst/>
              </a:prstGeom>
            </p:spPr>
          </p:pic>
        </p:grpSp>
        <p:grpSp>
          <p:nvGrpSpPr>
            <p:cNvPr id="20" name="Group 19">
              <a:extLst>
                <a:ext uri="{FF2B5EF4-FFF2-40B4-BE49-F238E27FC236}">
                  <a16:creationId xmlns:a16="http://schemas.microsoft.com/office/drawing/2014/main" id="{BF8F8130-C205-4251-8CCC-20A55C9C8481}"/>
                </a:ext>
              </a:extLst>
            </p:cNvPr>
            <p:cNvGrpSpPr/>
            <p:nvPr/>
          </p:nvGrpSpPr>
          <p:grpSpPr>
            <a:xfrm>
              <a:off x="6486840" y="2317857"/>
              <a:ext cx="2304000" cy="2016000"/>
              <a:chOff x="6420587" y="2354456"/>
              <a:chExt cx="2304000" cy="2016000"/>
            </a:xfrm>
          </p:grpSpPr>
          <p:sp>
            <p:nvSpPr>
              <p:cNvPr id="21" name="TextBox 20">
                <a:extLst>
                  <a:ext uri="{FF2B5EF4-FFF2-40B4-BE49-F238E27FC236}">
                    <a16:creationId xmlns:a16="http://schemas.microsoft.com/office/drawing/2014/main" id="{4918A0F6-964B-4B8D-9D13-CA3A24CB8B5C}"/>
                  </a:ext>
                </a:extLst>
              </p:cNvPr>
              <p:cNvSpPr txBox="1"/>
              <p:nvPr/>
            </p:nvSpPr>
            <p:spPr>
              <a:xfrm>
                <a:off x="6420587" y="2354456"/>
                <a:ext cx="2304000" cy="2016000"/>
              </a:xfrm>
              <a:prstGeom prst="rect">
                <a:avLst/>
              </a:prstGeom>
              <a:noFill/>
            </p:spPr>
            <p:txBody>
              <a:bodyPr wrap="square" rtlCol="0">
                <a:spAutoFit/>
              </a:bodyPr>
              <a:lstStyle/>
              <a:p>
                <a:pPr algn="ctr"/>
                <a:r>
                  <a:rPr lang="en-CA" sz="2000" b="1" dirty="0">
                    <a:latin typeface="Roboto Condensed Light" panose="02000000000000000000" pitchFamily="2" charset="0"/>
                  </a:rPr>
                  <a:t>Control</a:t>
                </a:r>
              </a:p>
              <a:p>
                <a:pPr algn="ctr"/>
                <a:endParaRPr lang="en-CA" sz="1400" dirty="0">
                  <a:latin typeface="Roboto Condensed Light" panose="02000000000000000000" pitchFamily="2" charset="0"/>
                </a:endParaRPr>
              </a:p>
              <a:p>
                <a:pPr algn="ctr"/>
                <a:endParaRPr lang="en-CA" sz="1400" dirty="0">
                  <a:latin typeface="Roboto Condensed Light" panose="02000000000000000000" pitchFamily="2" charset="0"/>
                </a:endParaRPr>
              </a:p>
              <a:p>
                <a:pPr algn="ctr"/>
                <a:endParaRPr lang="en-CA" sz="1400" dirty="0">
                  <a:latin typeface="Roboto Condensed Light" panose="02000000000000000000" pitchFamily="2" charset="0"/>
                </a:endParaRPr>
              </a:p>
              <a:p>
                <a:pPr algn="ctr"/>
                <a:endParaRPr lang="en-CA" sz="1400" dirty="0">
                  <a:latin typeface="Roboto Condensed Light" panose="02000000000000000000" pitchFamily="2" charset="0"/>
                </a:endParaRPr>
              </a:p>
              <a:p>
                <a:pPr algn="ctr"/>
                <a:endParaRPr lang="en-CA" sz="1400" dirty="0">
                  <a:latin typeface="Roboto Condensed Light" panose="02000000000000000000" pitchFamily="2" charset="0"/>
                </a:endParaRPr>
              </a:p>
              <a:p>
                <a:pPr algn="ctr"/>
                <a:r>
                  <a:rPr lang="en-CA" sz="1800" dirty="0">
                    <a:latin typeface="Roboto Condensed Light" panose="02000000000000000000" pitchFamily="2" charset="0"/>
                  </a:rPr>
                  <a:t>Success by getting and maintaining control</a:t>
                </a:r>
              </a:p>
            </p:txBody>
          </p:sp>
          <p:pic>
            <p:nvPicPr>
              <p:cNvPr id="22" name="Picture 21">
                <a:extLst>
                  <a:ext uri="{FF2B5EF4-FFF2-40B4-BE49-F238E27FC236}">
                    <a16:creationId xmlns:a16="http://schemas.microsoft.com/office/drawing/2014/main" id="{F2DFB935-2BF2-45F8-9B88-F53CAC0C1AC4}"/>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6879064" y="2482269"/>
                <a:ext cx="1387046" cy="1387046"/>
              </a:xfrm>
              <a:prstGeom prst="rect">
                <a:avLst/>
              </a:prstGeom>
            </p:spPr>
          </p:pic>
        </p:grpSp>
        <p:grpSp>
          <p:nvGrpSpPr>
            <p:cNvPr id="23" name="Group 22">
              <a:extLst>
                <a:ext uri="{FF2B5EF4-FFF2-40B4-BE49-F238E27FC236}">
                  <a16:creationId xmlns:a16="http://schemas.microsoft.com/office/drawing/2014/main" id="{027FB577-3FAE-4C3D-9BD3-1FD855195280}"/>
                </a:ext>
              </a:extLst>
            </p:cNvPr>
            <p:cNvGrpSpPr/>
            <p:nvPr/>
          </p:nvGrpSpPr>
          <p:grpSpPr>
            <a:xfrm>
              <a:off x="3585103" y="4448150"/>
              <a:ext cx="2522779" cy="2016000"/>
              <a:chOff x="3613885" y="4448150"/>
              <a:chExt cx="2522779" cy="2016000"/>
            </a:xfrm>
          </p:grpSpPr>
          <p:sp>
            <p:nvSpPr>
              <p:cNvPr id="24" name="TextBox 23">
                <a:extLst>
                  <a:ext uri="{FF2B5EF4-FFF2-40B4-BE49-F238E27FC236}">
                    <a16:creationId xmlns:a16="http://schemas.microsoft.com/office/drawing/2014/main" id="{6C6463C6-3AA5-4448-84DC-E38FCB64F0C3}"/>
                  </a:ext>
                </a:extLst>
              </p:cNvPr>
              <p:cNvSpPr txBox="1"/>
              <p:nvPr/>
            </p:nvSpPr>
            <p:spPr>
              <a:xfrm>
                <a:off x="3613885" y="4575383"/>
                <a:ext cx="2522779" cy="1754326"/>
              </a:xfrm>
              <a:prstGeom prst="rect">
                <a:avLst/>
              </a:prstGeom>
              <a:noFill/>
            </p:spPr>
            <p:txBody>
              <a:bodyPr wrap="square" rtlCol="0">
                <a:spAutoFit/>
              </a:bodyPr>
              <a:lstStyle/>
              <a:p>
                <a:pPr algn="ctr"/>
                <a:r>
                  <a:rPr lang="en-CA" sz="1800" b="1" dirty="0">
                    <a:latin typeface="Roboto Condensed Light" panose="02000000000000000000" pitchFamily="2" charset="0"/>
                  </a:rPr>
                  <a:t>Cultivation</a:t>
                </a:r>
              </a:p>
              <a:p>
                <a:pPr algn="ctr"/>
                <a:endParaRPr lang="en-CA" sz="2400" dirty="0">
                  <a:latin typeface="Roboto Condensed Light" panose="02000000000000000000" pitchFamily="2" charset="0"/>
                </a:endParaRPr>
              </a:p>
              <a:p>
                <a:pPr algn="ctr"/>
                <a:endParaRPr lang="en-CA" sz="2400" dirty="0">
                  <a:latin typeface="Roboto Condensed Light" panose="02000000000000000000" pitchFamily="2" charset="0"/>
                </a:endParaRPr>
              </a:p>
              <a:p>
                <a:pPr algn="ctr"/>
                <a:endParaRPr lang="en-CA" sz="2400" dirty="0">
                  <a:latin typeface="Roboto Condensed Light" panose="02000000000000000000" pitchFamily="2" charset="0"/>
                </a:endParaRPr>
              </a:p>
              <a:p>
                <a:pPr algn="ctr"/>
                <a:r>
                  <a:rPr lang="en-CA" sz="1800" dirty="0">
                    <a:latin typeface="Roboto Condensed Light" panose="02000000000000000000" pitchFamily="2" charset="0"/>
                  </a:rPr>
                  <a:t>Success by growing people</a:t>
                </a:r>
              </a:p>
            </p:txBody>
          </p:sp>
          <p:pic>
            <p:nvPicPr>
              <p:cNvPr id="29" name="Picture 28">
                <a:extLst>
                  <a:ext uri="{FF2B5EF4-FFF2-40B4-BE49-F238E27FC236}">
                    <a16:creationId xmlns:a16="http://schemas.microsoft.com/office/drawing/2014/main" id="{1E970A40-B8DD-4F5C-874B-23E0E5DD97DE}"/>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3867274" y="4448150"/>
                <a:ext cx="2016000" cy="2016000"/>
              </a:xfrm>
              <a:prstGeom prst="rect">
                <a:avLst/>
              </a:prstGeom>
            </p:spPr>
          </p:pic>
        </p:grpSp>
        <p:grpSp>
          <p:nvGrpSpPr>
            <p:cNvPr id="30" name="Group 29">
              <a:extLst>
                <a:ext uri="{FF2B5EF4-FFF2-40B4-BE49-F238E27FC236}">
                  <a16:creationId xmlns:a16="http://schemas.microsoft.com/office/drawing/2014/main" id="{412A1DDC-F9ED-4903-83B8-6B9D563F7E33}"/>
                </a:ext>
              </a:extLst>
            </p:cNvPr>
            <p:cNvGrpSpPr/>
            <p:nvPr/>
          </p:nvGrpSpPr>
          <p:grpSpPr>
            <a:xfrm>
              <a:off x="6486840" y="4534818"/>
              <a:ext cx="2304000" cy="2016000"/>
              <a:chOff x="6553093" y="4575383"/>
              <a:chExt cx="2304000" cy="2016000"/>
            </a:xfrm>
          </p:grpSpPr>
          <p:sp>
            <p:nvSpPr>
              <p:cNvPr id="31" name="TextBox 30">
                <a:extLst>
                  <a:ext uri="{FF2B5EF4-FFF2-40B4-BE49-F238E27FC236}">
                    <a16:creationId xmlns:a16="http://schemas.microsoft.com/office/drawing/2014/main" id="{97D540CA-A61F-4EAB-9319-D8EA1B1B0B8E}"/>
                  </a:ext>
                </a:extLst>
              </p:cNvPr>
              <p:cNvSpPr txBox="1"/>
              <p:nvPr/>
            </p:nvSpPr>
            <p:spPr>
              <a:xfrm>
                <a:off x="6553093" y="4575383"/>
                <a:ext cx="2304000" cy="2016000"/>
              </a:xfrm>
              <a:prstGeom prst="rect">
                <a:avLst/>
              </a:prstGeom>
              <a:noFill/>
            </p:spPr>
            <p:txBody>
              <a:bodyPr wrap="square" rtlCol="0">
                <a:spAutoFit/>
              </a:bodyPr>
              <a:lstStyle/>
              <a:p>
                <a:pPr algn="ctr"/>
                <a:r>
                  <a:rPr lang="en-CA" sz="1800" b="1" dirty="0">
                    <a:latin typeface="Roboto Condensed Light" panose="02000000000000000000" pitchFamily="2" charset="0"/>
                  </a:rPr>
                  <a:t>Competence</a:t>
                </a:r>
              </a:p>
              <a:p>
                <a:pPr algn="ctr"/>
                <a:endParaRPr lang="en-CA" sz="2400" dirty="0">
                  <a:latin typeface="Roboto Condensed Light" panose="02000000000000000000" pitchFamily="2" charset="0"/>
                </a:endParaRPr>
              </a:p>
              <a:p>
                <a:pPr algn="ctr"/>
                <a:endParaRPr lang="en-CA" sz="2400" dirty="0">
                  <a:latin typeface="Roboto Condensed Light" panose="02000000000000000000" pitchFamily="2" charset="0"/>
                </a:endParaRPr>
              </a:p>
              <a:p>
                <a:pPr algn="ctr"/>
                <a:endParaRPr lang="en-CA" sz="2400" dirty="0">
                  <a:latin typeface="Roboto Condensed Light" panose="02000000000000000000" pitchFamily="2" charset="0"/>
                </a:endParaRPr>
              </a:p>
              <a:p>
                <a:pPr algn="ctr"/>
                <a:r>
                  <a:rPr lang="en-CA" sz="1800" dirty="0">
                    <a:latin typeface="Roboto Condensed Light" panose="02000000000000000000" pitchFamily="2" charset="0"/>
                  </a:rPr>
                  <a:t>Success by being the best</a:t>
                </a:r>
              </a:p>
            </p:txBody>
          </p:sp>
          <p:pic>
            <p:nvPicPr>
              <p:cNvPr id="32" name="Picture 31">
                <a:extLst>
                  <a:ext uri="{FF2B5EF4-FFF2-40B4-BE49-F238E27FC236}">
                    <a16:creationId xmlns:a16="http://schemas.microsoft.com/office/drawing/2014/main" id="{9B0EFC46-5ACE-4DDF-8831-BA6D2A7D9781}"/>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7036841" y="4830632"/>
                <a:ext cx="1336505" cy="1336505"/>
              </a:xfrm>
              <a:prstGeom prst="rect">
                <a:avLst/>
              </a:prstGeom>
            </p:spPr>
          </p:pic>
        </p:grpSp>
      </p:grpSp>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nvGraphicFramePr>
        <p:xfrm>
          <a:off x="9685337" y="-1"/>
          <a:ext cx="2508251" cy="6858001"/>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kern="1200" dirty="0">
                          <a:solidFill>
                            <a:srgbClr val="4A4A4A"/>
                          </a:solidFill>
                          <a:latin typeface="Roboto Condensed Light" panose="02000000000000000000" pitchFamily="2" charset="0"/>
                          <a:ea typeface="Roboto Condensed Light" panose="02000000000000000000" pitchFamily="2" charset="0"/>
                          <a:cs typeface="+mn-cs"/>
                        </a:rPr>
                        <a:t>Previous slides and activities</a:t>
                      </a:r>
                    </a:p>
                    <a:p>
                      <a:pPr marL="173038" indent="-173038">
                        <a:lnSpc>
                          <a:spcPts val="1600"/>
                        </a:lnSpc>
                        <a:spcBef>
                          <a:spcPts val="800"/>
                        </a:spcBef>
                        <a:buFont typeface="Arial" panose="020B0604020202020204" pitchFamily="34" charset="0"/>
                        <a:buChar char="•"/>
                        <a:tabLst/>
                      </a:pPr>
                      <a:r>
                        <a:rPr lang="en-US" sz="1600" b="0" i="0" kern="1200" dirty="0">
                          <a:solidFill>
                            <a:srgbClr val="4A4A4A"/>
                          </a:solidFill>
                          <a:latin typeface="Roboto Condensed Light" panose="02000000000000000000" pitchFamily="2" charset="0"/>
                          <a:ea typeface="Roboto Condensed Light" panose="02000000000000000000" pitchFamily="2" charset="0"/>
                          <a:cs typeface="+mn-cs"/>
                        </a:rPr>
                        <a:t>Organizational knowledge</a:t>
                      </a:r>
                    </a:p>
                    <a:p>
                      <a:pPr marL="173038" indent="-173038">
                        <a:lnSpc>
                          <a:spcPts val="1600"/>
                        </a:lnSpc>
                        <a:spcBef>
                          <a:spcPts val="800"/>
                        </a:spcBef>
                        <a:buFont typeface="Arial" panose="020B0604020202020204" pitchFamily="34" charset="0"/>
                        <a:buChar char="•"/>
                        <a:tabLst/>
                      </a:pPr>
                      <a:endParaRPr lang="en-US" sz="1600" b="0" i="0" kern="1200" dirty="0">
                        <a:solidFill>
                          <a:srgbClr val="4A4A4A"/>
                        </a:solidFill>
                        <a:latin typeface="Roboto Condensed Light" panose="02000000000000000000" pitchFamily="2" charset="0"/>
                        <a:ea typeface="Roboto Condensed Light" panose="02000000000000000000" pitchFamily="2" charset="0"/>
                        <a:cs typeface="+mn-cs"/>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An inventory of where you are supporting a product culture and where you are not</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Your management culture</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54106" y="1255550"/>
            <a:ext cx="8962016" cy="669978"/>
          </a:xfrm>
        </p:spPr>
        <p:txBody>
          <a:bodyPr/>
          <a:lstStyle/>
          <a:p>
            <a:r>
              <a:rPr lang="en-US" sz="1800" dirty="0"/>
              <a:t>15 minutes</a:t>
            </a:r>
          </a:p>
        </p:txBody>
      </p:sp>
      <p:grpSp>
        <p:nvGrpSpPr>
          <p:cNvPr id="6" name="Group 5">
            <a:extLst>
              <a:ext uri="{FF2B5EF4-FFF2-40B4-BE49-F238E27FC236}">
                <a16:creationId xmlns:a16="http://schemas.microsoft.com/office/drawing/2014/main" id="{E901E6D8-C349-4C00-8F84-88294DC9FB52}"/>
              </a:ext>
            </a:extLst>
          </p:cNvPr>
          <p:cNvGrpSpPr/>
          <p:nvPr/>
        </p:nvGrpSpPr>
        <p:grpSpPr>
          <a:xfrm>
            <a:off x="1790701" y="1551847"/>
            <a:ext cx="6162676" cy="4824524"/>
            <a:chOff x="4276077" y="2029877"/>
            <a:chExt cx="4698255" cy="3678084"/>
          </a:xfrm>
        </p:grpSpPr>
        <p:grpSp>
          <p:nvGrpSpPr>
            <p:cNvPr id="5" name="Group 4">
              <a:extLst>
                <a:ext uri="{FF2B5EF4-FFF2-40B4-BE49-F238E27FC236}">
                  <a16:creationId xmlns:a16="http://schemas.microsoft.com/office/drawing/2014/main" id="{1EF43469-2CB2-492F-A4EC-9716F34ABC93}"/>
                </a:ext>
              </a:extLst>
            </p:cNvPr>
            <p:cNvGrpSpPr/>
            <p:nvPr/>
          </p:nvGrpSpPr>
          <p:grpSpPr>
            <a:xfrm>
              <a:off x="4768520" y="2429987"/>
              <a:ext cx="3713367" cy="2972941"/>
              <a:chOff x="4768520" y="2429987"/>
              <a:chExt cx="3713367" cy="2972941"/>
            </a:xfrm>
          </p:grpSpPr>
          <p:cxnSp>
            <p:nvCxnSpPr>
              <p:cNvPr id="15" name="Straight Connector 14">
                <a:extLst>
                  <a:ext uri="{FF2B5EF4-FFF2-40B4-BE49-F238E27FC236}">
                    <a16:creationId xmlns:a16="http://schemas.microsoft.com/office/drawing/2014/main" id="{3ED79A56-5941-457D-B245-DEF80EE0BDFD}"/>
                  </a:ext>
                </a:extLst>
              </p:cNvPr>
              <p:cNvCxnSpPr>
                <a:cxnSpLocks/>
              </p:cNvCxnSpPr>
              <p:nvPr/>
            </p:nvCxnSpPr>
            <p:spPr>
              <a:xfrm>
                <a:off x="6625203" y="2429987"/>
                <a:ext cx="0" cy="2972941"/>
              </a:xfrm>
              <a:prstGeom prst="line">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D0458E-B99D-483F-9CB3-52B7B50B61D7}"/>
                  </a:ext>
                </a:extLst>
              </p:cNvPr>
              <p:cNvCxnSpPr>
                <a:cxnSpLocks/>
              </p:cNvCxnSpPr>
              <p:nvPr/>
            </p:nvCxnSpPr>
            <p:spPr>
              <a:xfrm flipV="1">
                <a:off x="4768520" y="3965440"/>
                <a:ext cx="3713367" cy="11931"/>
              </a:xfrm>
              <a:prstGeom prst="line">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9F242B8E-B2E8-4C87-885F-15C63C9A12B4}"/>
                </a:ext>
              </a:extLst>
            </p:cNvPr>
            <p:cNvSpPr/>
            <p:nvPr/>
          </p:nvSpPr>
          <p:spPr>
            <a:xfrm>
              <a:off x="6319559" y="2029877"/>
              <a:ext cx="611287" cy="305033"/>
            </a:xfrm>
            <a:prstGeom prst="rect">
              <a:avLst/>
            </a:prstGeom>
          </p:spPr>
          <p:txBody>
            <a:bodyPr wrap="none">
              <a:spAutoFit/>
            </a:bodyPr>
            <a:lstStyle/>
            <a:p>
              <a:pPr algn="ctr"/>
              <a:r>
                <a:rPr lang="en-CA" sz="2000" dirty="0">
                  <a:solidFill>
                    <a:schemeClr val="bg1">
                      <a:lumMod val="50000"/>
                    </a:schemeClr>
                  </a:solidFill>
                  <a:latin typeface="Roboto Condensed Light" panose="02000000000000000000" pitchFamily="2" charset="0"/>
                </a:rPr>
                <a:t>Actual</a:t>
              </a:r>
            </a:p>
          </p:txBody>
        </p:sp>
        <p:sp>
          <p:nvSpPr>
            <p:cNvPr id="26" name="Rectangle 25">
              <a:extLst>
                <a:ext uri="{FF2B5EF4-FFF2-40B4-BE49-F238E27FC236}">
                  <a16:creationId xmlns:a16="http://schemas.microsoft.com/office/drawing/2014/main" id="{6B04E6D3-961E-4F89-A2A4-17459B4DF9A9}"/>
                </a:ext>
              </a:extLst>
            </p:cNvPr>
            <p:cNvSpPr/>
            <p:nvPr/>
          </p:nvSpPr>
          <p:spPr>
            <a:xfrm>
              <a:off x="8598907" y="3594490"/>
              <a:ext cx="375425" cy="765759"/>
            </a:xfrm>
            <a:prstGeom prst="rect">
              <a:avLst/>
            </a:prstGeom>
          </p:spPr>
          <p:txBody>
            <a:bodyPr vert="vert" wrap="none">
              <a:spAutoFit/>
            </a:bodyPr>
            <a:lstStyle/>
            <a:p>
              <a:pPr algn="ctr"/>
              <a:r>
                <a:rPr lang="en-CA" sz="2000" dirty="0">
                  <a:solidFill>
                    <a:schemeClr val="bg1">
                      <a:lumMod val="50000"/>
                    </a:schemeClr>
                  </a:solidFill>
                  <a:latin typeface="Roboto Condensed Light" panose="02000000000000000000" pitchFamily="2" charset="0"/>
                </a:rPr>
                <a:t>Company</a:t>
              </a:r>
            </a:p>
          </p:txBody>
        </p:sp>
        <p:sp>
          <p:nvSpPr>
            <p:cNvPr id="27" name="Rectangle 26">
              <a:extLst>
                <a:ext uri="{FF2B5EF4-FFF2-40B4-BE49-F238E27FC236}">
                  <a16:creationId xmlns:a16="http://schemas.microsoft.com/office/drawing/2014/main" id="{3E3CF094-EAF4-463D-B595-973C9719F272}"/>
                </a:ext>
              </a:extLst>
            </p:cNvPr>
            <p:cNvSpPr/>
            <p:nvPr/>
          </p:nvSpPr>
          <p:spPr>
            <a:xfrm>
              <a:off x="6231358" y="5402928"/>
              <a:ext cx="761603" cy="305033"/>
            </a:xfrm>
            <a:prstGeom prst="rect">
              <a:avLst/>
            </a:prstGeom>
          </p:spPr>
          <p:txBody>
            <a:bodyPr wrap="none">
              <a:spAutoFit/>
            </a:bodyPr>
            <a:lstStyle/>
            <a:p>
              <a:pPr algn="ctr"/>
              <a:r>
                <a:rPr lang="en-CA" sz="2000" dirty="0">
                  <a:solidFill>
                    <a:schemeClr val="bg1">
                      <a:lumMod val="50000"/>
                    </a:schemeClr>
                  </a:solidFill>
                  <a:latin typeface="Roboto Condensed Light" panose="02000000000000000000" pitchFamily="2" charset="0"/>
                </a:rPr>
                <a:t>Possible</a:t>
              </a:r>
            </a:p>
          </p:txBody>
        </p:sp>
        <p:sp>
          <p:nvSpPr>
            <p:cNvPr id="28" name="Rectangle 27">
              <a:extLst>
                <a:ext uri="{FF2B5EF4-FFF2-40B4-BE49-F238E27FC236}">
                  <a16:creationId xmlns:a16="http://schemas.microsoft.com/office/drawing/2014/main" id="{5D6CF7F8-241F-4B73-9F75-C131FD0D33B7}"/>
                </a:ext>
              </a:extLst>
            </p:cNvPr>
            <p:cNvSpPr/>
            <p:nvPr/>
          </p:nvSpPr>
          <p:spPr>
            <a:xfrm>
              <a:off x="4276077" y="3683703"/>
              <a:ext cx="375425" cy="587335"/>
            </a:xfrm>
            <a:prstGeom prst="rect">
              <a:avLst/>
            </a:prstGeom>
          </p:spPr>
          <p:txBody>
            <a:bodyPr vert="vert270" wrap="none">
              <a:spAutoFit/>
            </a:bodyPr>
            <a:lstStyle/>
            <a:p>
              <a:pPr algn="ctr"/>
              <a:r>
                <a:rPr lang="en-US" sz="2000" dirty="0">
                  <a:solidFill>
                    <a:schemeClr val="bg1">
                      <a:lumMod val="50000"/>
                    </a:schemeClr>
                  </a:solidFill>
                  <a:latin typeface="Roboto Condensed Light" panose="02000000000000000000" pitchFamily="2" charset="0"/>
                </a:rPr>
                <a:t>P</a:t>
              </a:r>
              <a:r>
                <a:rPr lang="en-CA" sz="2000" dirty="0">
                  <a:solidFill>
                    <a:schemeClr val="bg1">
                      <a:lumMod val="50000"/>
                    </a:schemeClr>
                  </a:solidFill>
                  <a:latin typeface="Roboto Condensed Light" panose="02000000000000000000" pitchFamily="2" charset="0"/>
                </a:rPr>
                <a:t>eople</a:t>
              </a:r>
            </a:p>
          </p:txBody>
        </p:sp>
      </p:grpSp>
      <p:sp>
        <p:nvSpPr>
          <p:cNvPr id="8" name="TextBox 7">
            <a:extLst>
              <a:ext uri="{FF2B5EF4-FFF2-40B4-BE49-F238E27FC236}">
                <a16:creationId xmlns:a16="http://schemas.microsoft.com/office/drawing/2014/main" id="{0571B355-49D1-87E4-114A-1B567D6A31B0}"/>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72</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0626577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34AAB0-DA05-4CBD-933D-35B045A68D7A}"/>
              </a:ext>
            </a:extLst>
          </p:cNvPr>
          <p:cNvGrpSpPr/>
          <p:nvPr/>
        </p:nvGrpSpPr>
        <p:grpSpPr>
          <a:xfrm>
            <a:off x="3528185" y="1108136"/>
            <a:ext cx="8468073" cy="4927737"/>
            <a:chOff x="2127224" y="1637511"/>
            <a:chExt cx="7744685" cy="3895022"/>
          </a:xfrm>
        </p:grpSpPr>
        <p:sp>
          <p:nvSpPr>
            <p:cNvPr id="9" name="Freeform 5">
              <a:extLst>
                <a:ext uri="{FF2B5EF4-FFF2-40B4-BE49-F238E27FC236}">
                  <a16:creationId xmlns:a16="http://schemas.microsoft.com/office/drawing/2014/main" id="{6ED73601-659C-4675-B84C-54FEA06AB674}"/>
                </a:ext>
              </a:extLst>
            </p:cNvPr>
            <p:cNvSpPr/>
            <p:nvPr/>
          </p:nvSpPr>
          <p:spPr>
            <a:xfrm rot="5400000">
              <a:off x="2425117" y="2070887"/>
              <a:ext cx="2679971" cy="3144455"/>
            </a:xfrm>
            <a:custGeom>
              <a:avLst/>
              <a:gdLst>
                <a:gd name="connsiteX0" fmla="*/ 0 w 4269212"/>
                <a:gd name="connsiteY0" fmla="*/ 1494224 h 4269212"/>
                <a:gd name="connsiteX1" fmla="*/ 2134606 w 4269212"/>
                <a:gd name="connsiteY1" fmla="*/ 0 h 4269212"/>
                <a:gd name="connsiteX2" fmla="*/ 4269212 w 4269212"/>
                <a:gd name="connsiteY2" fmla="*/ 1494224 h 4269212"/>
                <a:gd name="connsiteX3" fmla="*/ 3201909 w 4269212"/>
                <a:gd name="connsiteY3" fmla="*/ 1494224 h 4269212"/>
                <a:gd name="connsiteX4" fmla="*/ 3201909 w 4269212"/>
                <a:gd name="connsiteY4" fmla="*/ 4269212 h 4269212"/>
                <a:gd name="connsiteX5" fmla="*/ 1067303 w 4269212"/>
                <a:gd name="connsiteY5" fmla="*/ 4269212 h 4269212"/>
                <a:gd name="connsiteX6" fmla="*/ 1067303 w 4269212"/>
                <a:gd name="connsiteY6" fmla="*/ 1494224 h 4269212"/>
                <a:gd name="connsiteX7" fmla="*/ 0 w 4269212"/>
                <a:gd name="connsiteY7" fmla="*/ 1494224 h 426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9212" h="4269212">
                  <a:moveTo>
                    <a:pt x="1494224" y="4269212"/>
                  </a:moveTo>
                  <a:lnTo>
                    <a:pt x="0" y="2134606"/>
                  </a:lnTo>
                  <a:lnTo>
                    <a:pt x="1494224" y="0"/>
                  </a:lnTo>
                  <a:lnTo>
                    <a:pt x="1494224" y="1067303"/>
                  </a:lnTo>
                  <a:lnTo>
                    <a:pt x="4269212" y="1067303"/>
                  </a:lnTo>
                  <a:lnTo>
                    <a:pt x="4269212" y="3201909"/>
                  </a:lnTo>
                  <a:lnTo>
                    <a:pt x="1494224" y="3201909"/>
                  </a:lnTo>
                  <a:lnTo>
                    <a:pt x="1494224" y="4269212"/>
                  </a:lnTo>
                  <a:close/>
                </a:path>
              </a:pathLst>
            </a:custGeom>
            <a:gradFill>
              <a:gsLst>
                <a:gs pos="14000">
                  <a:schemeClr val="accent2">
                    <a:lumMod val="75000"/>
                  </a:schemeClr>
                </a:gs>
                <a:gs pos="67000">
                  <a:schemeClr val="bg1"/>
                </a:gs>
              </a:gsLst>
              <a:lin ang="18900000" scaled="1"/>
            </a:gra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vert270" wrap="square" lIns="875128" tIns="1195319" rIns="128016" bIns="1195319" numCol="1" spcCol="1270" anchor="ctr" anchorCtr="0">
              <a:noAutofit/>
            </a:bodyPr>
            <a:lstStyle/>
            <a:p>
              <a:pPr marL="109538" defTabSz="800100">
                <a:lnSpc>
                  <a:spcPct val="90000"/>
                </a:lnSpc>
                <a:spcBef>
                  <a:spcPct val="0"/>
                </a:spcBef>
                <a:spcAft>
                  <a:spcPts val="1200"/>
                </a:spcAft>
              </a:pPr>
              <a:endParaRPr lang="en-US" sz="1200" dirty="0">
                <a:solidFill>
                  <a:srgbClr val="243F54"/>
                </a:solidFill>
                <a:latin typeface="Roboto Condensed Light" panose="02000000000000000000" pitchFamily="2" charset="0"/>
              </a:endParaRPr>
            </a:p>
          </p:txBody>
        </p:sp>
        <p:sp>
          <p:nvSpPr>
            <p:cNvPr id="10" name="Freeform 6">
              <a:extLst>
                <a:ext uri="{FF2B5EF4-FFF2-40B4-BE49-F238E27FC236}">
                  <a16:creationId xmlns:a16="http://schemas.microsoft.com/office/drawing/2014/main" id="{DCE7D320-2769-4791-9938-6EDCFEDD5880}"/>
                </a:ext>
              </a:extLst>
            </p:cNvPr>
            <p:cNvSpPr/>
            <p:nvPr/>
          </p:nvSpPr>
          <p:spPr>
            <a:xfrm rot="5400000">
              <a:off x="7054499" y="2315683"/>
              <a:ext cx="2804362" cy="2830458"/>
            </a:xfrm>
            <a:custGeom>
              <a:avLst/>
              <a:gdLst>
                <a:gd name="connsiteX0" fmla="*/ 0 w 4269212"/>
                <a:gd name="connsiteY0" fmla="*/ 1494224 h 4269212"/>
                <a:gd name="connsiteX1" fmla="*/ 2134606 w 4269212"/>
                <a:gd name="connsiteY1" fmla="*/ 0 h 4269212"/>
                <a:gd name="connsiteX2" fmla="*/ 4269212 w 4269212"/>
                <a:gd name="connsiteY2" fmla="*/ 1494224 h 4269212"/>
                <a:gd name="connsiteX3" fmla="*/ 3201909 w 4269212"/>
                <a:gd name="connsiteY3" fmla="*/ 1494224 h 4269212"/>
                <a:gd name="connsiteX4" fmla="*/ 3201909 w 4269212"/>
                <a:gd name="connsiteY4" fmla="*/ 4269212 h 4269212"/>
                <a:gd name="connsiteX5" fmla="*/ 1067303 w 4269212"/>
                <a:gd name="connsiteY5" fmla="*/ 4269212 h 4269212"/>
                <a:gd name="connsiteX6" fmla="*/ 1067303 w 4269212"/>
                <a:gd name="connsiteY6" fmla="*/ 1494224 h 4269212"/>
                <a:gd name="connsiteX7" fmla="*/ 0 w 4269212"/>
                <a:gd name="connsiteY7" fmla="*/ 1494224 h 426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9212" h="4269212">
                  <a:moveTo>
                    <a:pt x="2774988" y="0"/>
                  </a:moveTo>
                  <a:lnTo>
                    <a:pt x="4269212" y="2134606"/>
                  </a:lnTo>
                  <a:lnTo>
                    <a:pt x="2774988" y="4269212"/>
                  </a:lnTo>
                  <a:lnTo>
                    <a:pt x="2774988" y="3201909"/>
                  </a:lnTo>
                  <a:lnTo>
                    <a:pt x="0" y="3201909"/>
                  </a:lnTo>
                  <a:lnTo>
                    <a:pt x="0" y="1067303"/>
                  </a:lnTo>
                  <a:lnTo>
                    <a:pt x="2774988" y="1067303"/>
                  </a:lnTo>
                  <a:lnTo>
                    <a:pt x="2774988" y="0"/>
                  </a:lnTo>
                  <a:close/>
                </a:path>
              </a:pathLst>
            </a:custGeom>
            <a:gradFill>
              <a:gsLst>
                <a:gs pos="71000">
                  <a:schemeClr val="accent1"/>
                </a:gs>
                <a:gs pos="25000">
                  <a:schemeClr val="bg1"/>
                </a:gs>
              </a:gsLst>
              <a:lin ang="18900000" scaled="1"/>
            </a:gradFill>
            <a:ln>
              <a:noFill/>
            </a:ln>
          </p:spPr>
          <p:style>
            <a:lnRef idx="2">
              <a:schemeClr val="lt1">
                <a:hueOff val="0"/>
                <a:satOff val="0"/>
                <a:lumOff val="0"/>
                <a:alphaOff val="0"/>
              </a:schemeClr>
            </a:lnRef>
            <a:fillRef idx="1">
              <a:schemeClr val="accent2">
                <a:hueOff val="8238624"/>
                <a:satOff val="-18233"/>
                <a:lumOff val="21764"/>
                <a:alphaOff val="0"/>
              </a:schemeClr>
            </a:fillRef>
            <a:effectRef idx="0">
              <a:schemeClr val="accent2">
                <a:hueOff val="8238624"/>
                <a:satOff val="-18233"/>
                <a:lumOff val="21764"/>
                <a:alphaOff val="0"/>
              </a:schemeClr>
            </a:effectRef>
            <a:fontRef idx="minor">
              <a:schemeClr val="lt1"/>
            </a:fontRef>
          </p:style>
          <p:txBody>
            <a:bodyPr spcFirstLastPara="0" vert="vert270" wrap="square" lIns="128016" tIns="1195319" rIns="875128" bIns="1195319" numCol="1" spcCol="1270" anchor="ctr" anchorCtr="0">
              <a:noAutofit/>
            </a:bodyPr>
            <a:lstStyle/>
            <a:p>
              <a:pPr marL="109538" defTabSz="800100">
                <a:lnSpc>
                  <a:spcPct val="90000"/>
                </a:lnSpc>
                <a:spcBef>
                  <a:spcPct val="0"/>
                </a:spcBef>
                <a:spcAft>
                  <a:spcPts val="1200"/>
                </a:spcAft>
              </a:pPr>
              <a:endParaRPr lang="en-US" sz="1200" dirty="0">
                <a:solidFill>
                  <a:srgbClr val="243F54"/>
                </a:solidFill>
                <a:latin typeface="Roboto Condensed Light" panose="02000000000000000000" pitchFamily="2" charset="0"/>
              </a:endParaRPr>
            </a:p>
          </p:txBody>
        </p:sp>
        <p:sp>
          <p:nvSpPr>
            <p:cNvPr id="11" name="Freeform: Shape 10">
              <a:extLst>
                <a:ext uri="{FF2B5EF4-FFF2-40B4-BE49-F238E27FC236}">
                  <a16:creationId xmlns:a16="http://schemas.microsoft.com/office/drawing/2014/main" id="{4E9755FF-BBB4-4B97-B590-710063AECFF0}"/>
                </a:ext>
              </a:extLst>
            </p:cNvPr>
            <p:cNvSpPr/>
            <p:nvPr/>
          </p:nvSpPr>
          <p:spPr>
            <a:xfrm>
              <a:off x="8304772" y="3846959"/>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Following a plan</a:t>
              </a:r>
              <a:endParaRPr lang="en-CA" sz="1800" dirty="0">
                <a:latin typeface="Roboto Condensed Light" panose="02000000000000000000" pitchFamily="2" charset="0"/>
                <a:ea typeface="Roboto Condensed Light" panose="02000000000000000000" pitchFamily="2" charset="0"/>
              </a:endParaRPr>
            </a:p>
          </p:txBody>
        </p:sp>
        <p:sp>
          <p:nvSpPr>
            <p:cNvPr id="12" name="Freeform: Shape 11">
              <a:extLst>
                <a:ext uri="{FF2B5EF4-FFF2-40B4-BE49-F238E27FC236}">
                  <a16:creationId xmlns:a16="http://schemas.microsoft.com/office/drawing/2014/main" id="{69CED649-5306-44C0-BDC4-92EA6B00DC3E}"/>
                </a:ext>
              </a:extLst>
            </p:cNvPr>
            <p:cNvSpPr/>
            <p:nvPr/>
          </p:nvSpPr>
          <p:spPr>
            <a:xfrm>
              <a:off x="8313090" y="3332708"/>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Contract negotiation </a:t>
              </a:r>
              <a:endParaRPr lang="en-CA" sz="1800" dirty="0">
                <a:latin typeface="Roboto Condensed Light" panose="02000000000000000000" pitchFamily="2" charset="0"/>
                <a:ea typeface="Roboto Condensed Light" panose="02000000000000000000" pitchFamily="2" charset="0"/>
              </a:endParaRPr>
            </a:p>
          </p:txBody>
        </p:sp>
        <p:sp>
          <p:nvSpPr>
            <p:cNvPr id="13" name="Freeform: Shape 12">
              <a:extLst>
                <a:ext uri="{FF2B5EF4-FFF2-40B4-BE49-F238E27FC236}">
                  <a16:creationId xmlns:a16="http://schemas.microsoft.com/office/drawing/2014/main" id="{5AF7E717-1743-47D7-857A-F70EABF952C5}"/>
                </a:ext>
              </a:extLst>
            </p:cNvPr>
            <p:cNvSpPr/>
            <p:nvPr/>
          </p:nvSpPr>
          <p:spPr>
            <a:xfrm>
              <a:off x="8306619" y="2804345"/>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Comprehensive documentation </a:t>
              </a:r>
              <a:endParaRPr lang="en-CA" sz="1800" dirty="0">
                <a:latin typeface="Roboto Condensed Light" panose="02000000000000000000" pitchFamily="2" charset="0"/>
                <a:ea typeface="Roboto Condensed Light" panose="02000000000000000000" pitchFamily="2" charset="0"/>
              </a:endParaRPr>
            </a:p>
          </p:txBody>
        </p:sp>
        <p:sp>
          <p:nvSpPr>
            <p:cNvPr id="14" name="Freeform: Shape 13">
              <a:extLst>
                <a:ext uri="{FF2B5EF4-FFF2-40B4-BE49-F238E27FC236}">
                  <a16:creationId xmlns:a16="http://schemas.microsoft.com/office/drawing/2014/main" id="{4918B565-9A22-465B-ABE0-2816B2E85D06}"/>
                </a:ext>
              </a:extLst>
            </p:cNvPr>
            <p:cNvSpPr/>
            <p:nvPr/>
          </p:nvSpPr>
          <p:spPr>
            <a:xfrm>
              <a:off x="8323255" y="2303986"/>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Processes and tools</a:t>
              </a:r>
              <a:endParaRPr lang="en-CA" sz="1800" dirty="0">
                <a:latin typeface="Roboto Condensed Light" panose="02000000000000000000" pitchFamily="2" charset="0"/>
                <a:ea typeface="Roboto Condensed Light" panose="02000000000000000000" pitchFamily="2" charset="0"/>
              </a:endParaRPr>
            </a:p>
          </p:txBody>
        </p:sp>
        <p:sp>
          <p:nvSpPr>
            <p:cNvPr id="15" name="Freeform: Shape 14">
              <a:extLst>
                <a:ext uri="{FF2B5EF4-FFF2-40B4-BE49-F238E27FC236}">
                  <a16:creationId xmlns:a16="http://schemas.microsoft.com/office/drawing/2014/main" id="{0F2A1686-142F-4D78-BE8D-4C97AE54F4FB}"/>
                </a:ext>
              </a:extLst>
            </p:cNvPr>
            <p:cNvSpPr/>
            <p:nvPr/>
          </p:nvSpPr>
          <p:spPr>
            <a:xfrm>
              <a:off x="2250935" y="3889698"/>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a:solidFill>
              <a:schemeClr val="accent2">
                <a:lumMod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Responding to change</a:t>
              </a:r>
              <a:endParaRPr lang="en-CA" sz="1800" dirty="0">
                <a:latin typeface="Roboto Condensed Light" panose="02000000000000000000" pitchFamily="2" charset="0"/>
                <a:ea typeface="Roboto Condensed Light" panose="02000000000000000000" pitchFamily="2" charset="0"/>
              </a:endParaRPr>
            </a:p>
          </p:txBody>
        </p:sp>
        <p:sp>
          <p:nvSpPr>
            <p:cNvPr id="16" name="Freeform: Shape 15">
              <a:extLst>
                <a:ext uri="{FF2B5EF4-FFF2-40B4-BE49-F238E27FC236}">
                  <a16:creationId xmlns:a16="http://schemas.microsoft.com/office/drawing/2014/main" id="{856EE6F6-71CD-416C-B540-5E6E3A54E269}"/>
                </a:ext>
              </a:extLst>
            </p:cNvPr>
            <p:cNvSpPr/>
            <p:nvPr/>
          </p:nvSpPr>
          <p:spPr>
            <a:xfrm>
              <a:off x="2230202" y="3359058"/>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a:solidFill>
              <a:schemeClr val="accent2">
                <a:lumMod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Customer collaboration </a:t>
              </a:r>
              <a:endParaRPr lang="en-CA" sz="1800" dirty="0">
                <a:latin typeface="Roboto Condensed Light" panose="02000000000000000000" pitchFamily="2" charset="0"/>
                <a:ea typeface="Roboto Condensed Light" panose="02000000000000000000" pitchFamily="2" charset="0"/>
              </a:endParaRPr>
            </a:p>
          </p:txBody>
        </p:sp>
        <p:sp>
          <p:nvSpPr>
            <p:cNvPr id="17" name="Freeform: Shape 16">
              <a:extLst>
                <a:ext uri="{FF2B5EF4-FFF2-40B4-BE49-F238E27FC236}">
                  <a16:creationId xmlns:a16="http://schemas.microsoft.com/office/drawing/2014/main" id="{506F3734-E0D8-4448-9B50-5A09F1B907ED}"/>
                </a:ext>
              </a:extLst>
            </p:cNvPr>
            <p:cNvSpPr/>
            <p:nvPr/>
          </p:nvSpPr>
          <p:spPr>
            <a:xfrm>
              <a:off x="2213607" y="2826930"/>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a:solidFill>
              <a:schemeClr val="accent2">
                <a:lumMod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US" sz="1800" dirty="0">
                  <a:latin typeface="Roboto Condensed Light" panose="02000000000000000000" pitchFamily="2" charset="0"/>
                  <a:ea typeface="Roboto Condensed Light" panose="02000000000000000000" pitchFamily="2" charset="0"/>
                </a:rPr>
                <a:t>Working software</a:t>
              </a:r>
              <a:endParaRPr lang="en-CA" sz="1800" dirty="0">
                <a:latin typeface="Roboto Condensed Light" panose="02000000000000000000" pitchFamily="2" charset="0"/>
                <a:ea typeface="Roboto Condensed Light" panose="02000000000000000000" pitchFamily="2" charset="0"/>
              </a:endParaRPr>
            </a:p>
          </p:txBody>
        </p:sp>
        <p:sp>
          <p:nvSpPr>
            <p:cNvPr id="18" name="Freeform: Shape 17">
              <a:extLst>
                <a:ext uri="{FF2B5EF4-FFF2-40B4-BE49-F238E27FC236}">
                  <a16:creationId xmlns:a16="http://schemas.microsoft.com/office/drawing/2014/main" id="{B058DF3F-728D-499E-BF35-BB6F423F73D4}"/>
                </a:ext>
              </a:extLst>
            </p:cNvPr>
            <p:cNvSpPr/>
            <p:nvPr/>
          </p:nvSpPr>
          <p:spPr>
            <a:xfrm>
              <a:off x="2216447" y="2316067"/>
              <a:ext cx="1399212" cy="478841"/>
            </a:xfrm>
            <a:custGeom>
              <a:avLst/>
              <a:gdLst>
                <a:gd name="connsiteX0" fmla="*/ 0 w 1399212"/>
                <a:gd name="connsiteY0" fmla="*/ 79808 h 478841"/>
                <a:gd name="connsiteX1" fmla="*/ 79808 w 1399212"/>
                <a:gd name="connsiteY1" fmla="*/ 0 h 478841"/>
                <a:gd name="connsiteX2" fmla="*/ 1319404 w 1399212"/>
                <a:gd name="connsiteY2" fmla="*/ 0 h 478841"/>
                <a:gd name="connsiteX3" fmla="*/ 1399212 w 1399212"/>
                <a:gd name="connsiteY3" fmla="*/ 79808 h 478841"/>
                <a:gd name="connsiteX4" fmla="*/ 1399212 w 1399212"/>
                <a:gd name="connsiteY4" fmla="*/ 399033 h 478841"/>
                <a:gd name="connsiteX5" fmla="*/ 1319404 w 1399212"/>
                <a:gd name="connsiteY5" fmla="*/ 478841 h 478841"/>
                <a:gd name="connsiteX6" fmla="*/ 79808 w 1399212"/>
                <a:gd name="connsiteY6" fmla="*/ 478841 h 478841"/>
                <a:gd name="connsiteX7" fmla="*/ 0 w 1399212"/>
                <a:gd name="connsiteY7" fmla="*/ 399033 h 478841"/>
                <a:gd name="connsiteX8" fmla="*/ 0 w 1399212"/>
                <a:gd name="connsiteY8" fmla="*/ 79808 h 47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478841">
                  <a:moveTo>
                    <a:pt x="0" y="79808"/>
                  </a:moveTo>
                  <a:cubicBezTo>
                    <a:pt x="0" y="35731"/>
                    <a:pt x="35731" y="0"/>
                    <a:pt x="79808" y="0"/>
                  </a:cubicBezTo>
                  <a:lnTo>
                    <a:pt x="1319404" y="0"/>
                  </a:lnTo>
                  <a:cubicBezTo>
                    <a:pt x="1363481" y="0"/>
                    <a:pt x="1399212" y="35731"/>
                    <a:pt x="1399212" y="79808"/>
                  </a:cubicBezTo>
                  <a:lnTo>
                    <a:pt x="1399212" y="399033"/>
                  </a:lnTo>
                  <a:cubicBezTo>
                    <a:pt x="1399212" y="443110"/>
                    <a:pt x="1363481" y="478841"/>
                    <a:pt x="1319404" y="478841"/>
                  </a:cubicBezTo>
                  <a:lnTo>
                    <a:pt x="79808" y="478841"/>
                  </a:lnTo>
                  <a:cubicBezTo>
                    <a:pt x="35731" y="478841"/>
                    <a:pt x="0" y="443110"/>
                    <a:pt x="0" y="399033"/>
                  </a:cubicBezTo>
                  <a:lnTo>
                    <a:pt x="0" y="79808"/>
                  </a:lnTo>
                  <a:close/>
                </a:path>
              </a:pathLst>
            </a:custGeom>
            <a:solidFill>
              <a:schemeClr val="accent2">
                <a:lumMod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algn="ctr" defTabSz="533400">
                <a:lnSpc>
                  <a:spcPct val="90000"/>
                </a:lnSpc>
                <a:spcBef>
                  <a:spcPct val="0"/>
                </a:spcBef>
                <a:spcAft>
                  <a:spcPct val="35000"/>
                </a:spcAft>
              </a:pPr>
              <a:r>
                <a:rPr lang="en-CA" sz="1800" dirty="0">
                  <a:latin typeface="Roboto Condensed Light" panose="02000000000000000000" pitchFamily="2" charset="0"/>
                  <a:ea typeface="Roboto Condensed Light" panose="02000000000000000000" pitchFamily="2" charset="0"/>
                </a:rPr>
                <a:t>Individuals and interactions</a:t>
              </a:r>
            </a:p>
          </p:txBody>
        </p:sp>
        <p:sp>
          <p:nvSpPr>
            <p:cNvPr id="19" name="Rectangle 18">
              <a:extLst>
                <a:ext uri="{FF2B5EF4-FFF2-40B4-BE49-F238E27FC236}">
                  <a16:creationId xmlns:a16="http://schemas.microsoft.com/office/drawing/2014/main" id="{B4748FDF-0E16-4AAC-BCE2-E6969AB0A96D}"/>
                </a:ext>
              </a:extLst>
            </p:cNvPr>
            <p:cNvSpPr/>
            <p:nvPr/>
          </p:nvSpPr>
          <p:spPr>
            <a:xfrm>
              <a:off x="5022199" y="3426669"/>
              <a:ext cx="2290809" cy="559533"/>
            </a:xfrm>
            <a:prstGeom prst="rect">
              <a:avLst/>
            </a:prstGeom>
            <a:noFill/>
          </p:spPr>
          <p:txBody>
            <a:bodyPr wrap="square" lIns="91440" tIns="45720" rIns="91440" bIns="45720">
              <a:spAutoFit/>
            </a:bodyPr>
            <a:lstStyle/>
            <a:p>
              <a:pPr algn="ctr"/>
              <a:r>
                <a:rPr lang="en-US" sz="4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Condensed Light" panose="02000000000000000000" pitchFamily="2" charset="0"/>
                </a:rPr>
                <a:t>Over</a:t>
              </a:r>
            </a:p>
          </p:txBody>
        </p:sp>
        <p:sp>
          <p:nvSpPr>
            <p:cNvPr id="20" name="Rectangle 19">
              <a:extLst>
                <a:ext uri="{FF2B5EF4-FFF2-40B4-BE49-F238E27FC236}">
                  <a16:creationId xmlns:a16="http://schemas.microsoft.com/office/drawing/2014/main" id="{A4E21D4D-E05B-431A-B88C-ACF7F7D61899}"/>
                </a:ext>
              </a:extLst>
            </p:cNvPr>
            <p:cNvSpPr/>
            <p:nvPr/>
          </p:nvSpPr>
          <p:spPr>
            <a:xfrm>
              <a:off x="5297201" y="2216483"/>
              <a:ext cx="1735549" cy="3297121"/>
            </a:xfrm>
            <a:prstGeom prst="rect">
              <a:avLst/>
            </a:prstGeom>
            <a:noFill/>
            <a:ln w="9525">
              <a:solidFill>
                <a:schemeClr val="tx2">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cxnSp>
          <p:nvCxnSpPr>
            <p:cNvPr id="21" name="Straight Connector 20">
              <a:extLst>
                <a:ext uri="{FF2B5EF4-FFF2-40B4-BE49-F238E27FC236}">
                  <a16:creationId xmlns:a16="http://schemas.microsoft.com/office/drawing/2014/main" id="{B18DEAA1-66E6-494D-BF7F-F76C5DE1A94B}"/>
                </a:ext>
              </a:extLst>
            </p:cNvPr>
            <p:cNvCxnSpPr>
              <a:cxnSpLocks/>
            </p:cNvCxnSpPr>
            <p:nvPr/>
          </p:nvCxnSpPr>
          <p:spPr>
            <a:xfrm>
              <a:off x="3650148" y="2592108"/>
              <a:ext cx="1644213" cy="0"/>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DB70C64B-AC28-4226-A9F5-14E4F4C36649}"/>
                </a:ext>
              </a:extLst>
            </p:cNvPr>
            <p:cNvCxnSpPr>
              <a:cxnSpLocks/>
            </p:cNvCxnSpPr>
            <p:nvPr/>
          </p:nvCxnSpPr>
          <p:spPr>
            <a:xfrm>
              <a:off x="3650148" y="3077822"/>
              <a:ext cx="1644213" cy="0"/>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7F20B55E-5CB1-45DD-BBC4-86E99072D560}"/>
                </a:ext>
              </a:extLst>
            </p:cNvPr>
            <p:cNvCxnSpPr>
              <a:cxnSpLocks/>
            </p:cNvCxnSpPr>
            <p:nvPr/>
          </p:nvCxnSpPr>
          <p:spPr>
            <a:xfrm>
              <a:off x="3640126" y="3583133"/>
              <a:ext cx="1654234" cy="23064"/>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BFC22C1-F258-4904-8FCC-E576B3059BE7}"/>
                </a:ext>
              </a:extLst>
            </p:cNvPr>
            <p:cNvCxnSpPr>
              <a:cxnSpLocks/>
            </p:cNvCxnSpPr>
            <p:nvPr/>
          </p:nvCxnSpPr>
          <p:spPr>
            <a:xfrm>
              <a:off x="3640127" y="4126427"/>
              <a:ext cx="1702559" cy="0"/>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4CB09F39-4177-4EA0-A03A-92E0655B7895}"/>
                </a:ext>
              </a:extLst>
            </p:cNvPr>
            <p:cNvCxnSpPr>
              <a:cxnSpLocks/>
            </p:cNvCxnSpPr>
            <p:nvPr/>
          </p:nvCxnSpPr>
          <p:spPr>
            <a:xfrm flipV="1">
              <a:off x="7025346" y="2598112"/>
              <a:ext cx="1255858" cy="4523"/>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43C1BB5A-85D5-4A1B-82AA-0B5F644F52CB}"/>
                </a:ext>
              </a:extLst>
            </p:cNvPr>
            <p:cNvCxnSpPr>
              <a:cxnSpLocks/>
            </p:cNvCxnSpPr>
            <p:nvPr/>
          </p:nvCxnSpPr>
          <p:spPr>
            <a:xfrm flipV="1">
              <a:off x="7041068" y="3079327"/>
              <a:ext cx="1263705" cy="11327"/>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AE09B96A-3F22-4EE9-9D32-E6F19E77F011}"/>
                </a:ext>
              </a:extLst>
            </p:cNvPr>
            <p:cNvCxnSpPr>
              <a:cxnSpLocks/>
            </p:cNvCxnSpPr>
            <p:nvPr/>
          </p:nvCxnSpPr>
          <p:spPr>
            <a:xfrm flipV="1">
              <a:off x="7041068" y="3572129"/>
              <a:ext cx="1263705" cy="29205"/>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C2AB7B9B-73CD-4C35-A082-29D59D861BA8}"/>
                </a:ext>
              </a:extLst>
            </p:cNvPr>
            <p:cNvCxnSpPr>
              <a:cxnSpLocks/>
            </p:cNvCxnSpPr>
            <p:nvPr/>
          </p:nvCxnSpPr>
          <p:spPr>
            <a:xfrm flipV="1">
              <a:off x="7032750" y="4083690"/>
              <a:ext cx="1248455" cy="41979"/>
            </a:xfrm>
            <a:prstGeom prst="line">
              <a:avLst/>
            </a:prstGeom>
            <a:ln w="9525" cap="flat" cmpd="sng" algn="ctr">
              <a:solidFill>
                <a:schemeClr val="bg2">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11B2CDBA-7F36-4E5F-8A97-D4FD2BE6EB8B}"/>
                </a:ext>
              </a:extLst>
            </p:cNvPr>
            <p:cNvSpPr txBox="1"/>
            <p:nvPr/>
          </p:nvSpPr>
          <p:spPr>
            <a:xfrm>
              <a:off x="2192874" y="1637511"/>
              <a:ext cx="1327608" cy="400110"/>
            </a:xfrm>
            <a:prstGeom prst="rect">
              <a:avLst/>
            </a:prstGeom>
          </p:spPr>
          <p:txBody>
            <a:bodyPr wrap="none" rtlCol="0">
              <a:spAutoFit/>
            </a:bodyPr>
            <a:lstStyle/>
            <a:p>
              <a:r>
                <a:rPr lang="en-US" sz="2000" dirty="0">
                  <a:latin typeface="Roboto Condensed Light" panose="02000000000000000000" pitchFamily="2" charset="0"/>
                  <a:ea typeface="Roboto Condensed Light" panose="02000000000000000000" pitchFamily="2" charset="0"/>
                </a:rPr>
                <a:t>We value. . .</a:t>
              </a:r>
              <a:endParaRPr lang="en-CA" sz="2000" dirty="0">
                <a:latin typeface="Roboto Condensed Light" panose="02000000000000000000" pitchFamily="2" charset="0"/>
                <a:ea typeface="Roboto Condensed Light" panose="02000000000000000000" pitchFamily="2" charset="0"/>
              </a:endParaRPr>
            </a:p>
          </p:txBody>
        </p:sp>
        <p:grpSp>
          <p:nvGrpSpPr>
            <p:cNvPr id="30" name="Group 29">
              <a:extLst>
                <a:ext uri="{FF2B5EF4-FFF2-40B4-BE49-F238E27FC236}">
                  <a16:creationId xmlns:a16="http://schemas.microsoft.com/office/drawing/2014/main" id="{6B96D999-8140-41FF-AFA0-47CC3A244BFE}"/>
                </a:ext>
              </a:extLst>
            </p:cNvPr>
            <p:cNvGrpSpPr/>
            <p:nvPr/>
          </p:nvGrpSpPr>
          <p:grpSpPr>
            <a:xfrm>
              <a:off x="2127224" y="4886203"/>
              <a:ext cx="1689310" cy="646330"/>
              <a:chOff x="2165304" y="153532"/>
              <a:chExt cx="1399212" cy="407419"/>
            </a:xfrm>
          </p:grpSpPr>
          <p:sp>
            <p:nvSpPr>
              <p:cNvPr id="32" name="Rectangle: Rounded Corners 31">
                <a:extLst>
                  <a:ext uri="{FF2B5EF4-FFF2-40B4-BE49-F238E27FC236}">
                    <a16:creationId xmlns:a16="http://schemas.microsoft.com/office/drawing/2014/main" id="{5D79FC57-C474-4FA1-B663-5C171350762E}"/>
                  </a:ext>
                </a:extLst>
              </p:cNvPr>
              <p:cNvSpPr/>
              <p:nvPr/>
            </p:nvSpPr>
            <p:spPr>
              <a:xfrm>
                <a:off x="2165304" y="153532"/>
                <a:ext cx="1399212" cy="407419"/>
              </a:xfrm>
              <a:prstGeom prst="roundRect">
                <a:avLst>
                  <a:gd name="adj" fmla="val 10000"/>
                </a:avLst>
              </a:prstGeom>
              <a:solidFill>
                <a:schemeClr val="accent2">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3" name="Rectangle: Rounded Corners 4">
                <a:extLst>
                  <a:ext uri="{FF2B5EF4-FFF2-40B4-BE49-F238E27FC236}">
                    <a16:creationId xmlns:a16="http://schemas.microsoft.com/office/drawing/2014/main" id="{CE00FA18-D3F7-4769-92DC-E03B11F4EB78}"/>
                  </a:ext>
                </a:extLst>
              </p:cNvPr>
              <p:cNvSpPr txBox="1"/>
              <p:nvPr/>
            </p:nvSpPr>
            <p:spPr>
              <a:xfrm>
                <a:off x="2177237" y="165465"/>
                <a:ext cx="1375346" cy="3835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2400" dirty="0">
                    <a:solidFill>
                      <a:schemeClr val="bg1"/>
                    </a:solidFill>
                    <a:latin typeface="Roboto Condensed Light" panose="02000000000000000000" pitchFamily="2" charset="0"/>
                    <a:ea typeface="Roboto Condensed Light" panose="02000000000000000000" pitchFamily="2" charset="0"/>
                  </a:rPr>
                  <a:t>Being Agile</a:t>
                </a:r>
                <a:endParaRPr lang="en-CA" sz="2400" dirty="0">
                  <a:solidFill>
                    <a:schemeClr val="bg1"/>
                  </a:solidFill>
                  <a:latin typeface="Roboto Condensed Light" panose="02000000000000000000" pitchFamily="2" charset="0"/>
                  <a:ea typeface="Roboto Condensed Light" panose="02000000000000000000" pitchFamily="2" charset="0"/>
                </a:endParaRPr>
              </a:p>
            </p:txBody>
          </p:sp>
        </p:grpSp>
        <p:sp>
          <p:nvSpPr>
            <p:cNvPr id="31" name="Freeform: Shape 30">
              <a:extLst>
                <a:ext uri="{FF2B5EF4-FFF2-40B4-BE49-F238E27FC236}">
                  <a16:creationId xmlns:a16="http://schemas.microsoft.com/office/drawing/2014/main" id="{D0B46926-6EA4-447E-A1A0-FC614085CD43}"/>
                </a:ext>
              </a:extLst>
            </p:cNvPr>
            <p:cNvSpPr/>
            <p:nvPr/>
          </p:nvSpPr>
          <p:spPr>
            <a:xfrm>
              <a:off x="8193327" y="4880966"/>
              <a:ext cx="1613646" cy="646331"/>
            </a:xfrm>
            <a:custGeom>
              <a:avLst/>
              <a:gdLst>
                <a:gd name="connsiteX0" fmla="*/ 0 w 1399212"/>
                <a:gd name="connsiteY0" fmla="*/ 37921 h 379209"/>
                <a:gd name="connsiteX1" fmla="*/ 37921 w 1399212"/>
                <a:gd name="connsiteY1" fmla="*/ 0 h 379209"/>
                <a:gd name="connsiteX2" fmla="*/ 1361291 w 1399212"/>
                <a:gd name="connsiteY2" fmla="*/ 0 h 379209"/>
                <a:gd name="connsiteX3" fmla="*/ 1399212 w 1399212"/>
                <a:gd name="connsiteY3" fmla="*/ 37921 h 379209"/>
                <a:gd name="connsiteX4" fmla="*/ 1399212 w 1399212"/>
                <a:gd name="connsiteY4" fmla="*/ 341288 h 379209"/>
                <a:gd name="connsiteX5" fmla="*/ 1361291 w 1399212"/>
                <a:gd name="connsiteY5" fmla="*/ 379209 h 379209"/>
                <a:gd name="connsiteX6" fmla="*/ 37921 w 1399212"/>
                <a:gd name="connsiteY6" fmla="*/ 379209 h 379209"/>
                <a:gd name="connsiteX7" fmla="*/ 0 w 1399212"/>
                <a:gd name="connsiteY7" fmla="*/ 341288 h 379209"/>
                <a:gd name="connsiteX8" fmla="*/ 0 w 1399212"/>
                <a:gd name="connsiteY8" fmla="*/ 37921 h 37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212" h="379209">
                  <a:moveTo>
                    <a:pt x="0" y="37921"/>
                  </a:moveTo>
                  <a:cubicBezTo>
                    <a:pt x="0" y="16978"/>
                    <a:pt x="16978" y="0"/>
                    <a:pt x="37921" y="0"/>
                  </a:cubicBezTo>
                  <a:lnTo>
                    <a:pt x="1361291" y="0"/>
                  </a:lnTo>
                  <a:cubicBezTo>
                    <a:pt x="1382234" y="0"/>
                    <a:pt x="1399212" y="16978"/>
                    <a:pt x="1399212" y="37921"/>
                  </a:cubicBezTo>
                  <a:lnTo>
                    <a:pt x="1399212" y="341288"/>
                  </a:lnTo>
                  <a:cubicBezTo>
                    <a:pt x="1399212" y="362231"/>
                    <a:pt x="1382234" y="379209"/>
                    <a:pt x="1361291" y="379209"/>
                  </a:cubicBezTo>
                  <a:lnTo>
                    <a:pt x="37921" y="379209"/>
                  </a:lnTo>
                  <a:cubicBezTo>
                    <a:pt x="16978" y="379209"/>
                    <a:pt x="0" y="362231"/>
                    <a:pt x="0" y="341288"/>
                  </a:cubicBezTo>
                  <a:lnTo>
                    <a:pt x="0" y="37921"/>
                  </a:lnTo>
                  <a:close/>
                </a:path>
              </a:pathLst>
            </a:custGeom>
            <a:solidFill>
              <a:schemeClr val="accent1"/>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27" tIns="56827" rIns="56827" bIns="56827" numCol="1" spcCol="1270" anchor="ctr" anchorCtr="0">
              <a:noAutofit/>
            </a:bodyPr>
            <a:lstStyle/>
            <a:p>
              <a:pPr algn="ctr" defTabSz="533400">
                <a:lnSpc>
                  <a:spcPct val="90000"/>
                </a:lnSpc>
                <a:spcBef>
                  <a:spcPct val="0"/>
                </a:spcBef>
                <a:spcAft>
                  <a:spcPct val="35000"/>
                </a:spcAft>
              </a:pPr>
              <a:r>
                <a:rPr lang="en-US" sz="2400" dirty="0">
                  <a:solidFill>
                    <a:schemeClr val="bg1"/>
                  </a:solidFill>
                  <a:latin typeface="Roboto Condensed Light" panose="02000000000000000000" pitchFamily="2" charset="0"/>
                  <a:ea typeface="Roboto Condensed Light" panose="02000000000000000000" pitchFamily="2" charset="0"/>
                </a:rPr>
                <a:t>Being Prescriptive</a:t>
              </a:r>
            </a:p>
          </p:txBody>
        </p:sp>
      </p:grpSp>
      <p:sp>
        <p:nvSpPr>
          <p:cNvPr id="35" name="TextBox 34">
            <a:extLst>
              <a:ext uri="{FF2B5EF4-FFF2-40B4-BE49-F238E27FC236}">
                <a16:creationId xmlns:a16="http://schemas.microsoft.com/office/drawing/2014/main" id="{E43EA9CE-A902-4207-8675-53F2443B75CD}"/>
              </a:ext>
            </a:extLst>
          </p:cNvPr>
          <p:cNvSpPr txBox="1"/>
          <p:nvPr/>
        </p:nvSpPr>
        <p:spPr>
          <a:xfrm>
            <a:off x="226334" y="2572401"/>
            <a:ext cx="2890369" cy="2123658"/>
          </a:xfrm>
          <a:prstGeom prst="rect">
            <a:avLst/>
          </a:prstGeom>
        </p:spPr>
        <p:txBody>
          <a:bodyPr wrap="square" rtlCol="0">
            <a:spAutoFit/>
          </a:bodyPr>
          <a:lstStyle/>
          <a:p>
            <a:r>
              <a:rPr lang="en-US" sz="2400" dirty="0">
                <a:solidFill>
                  <a:schemeClr val="bg1"/>
                </a:solidFill>
                <a:latin typeface="Roboto Condensed Light" panose="02000000000000000000" pitchFamily="2" charset="0"/>
                <a:ea typeface="Roboto Condensed Light" panose="02000000000000000000" pitchFamily="2" charset="0"/>
              </a:rPr>
              <a:t>“…while there is value in the items on the right, we value the items on the left more.”  </a:t>
            </a:r>
          </a:p>
          <a:p>
            <a:endParaRPr lang="en-US" sz="2400" dirty="0">
              <a:solidFill>
                <a:schemeClr val="bg1"/>
              </a:solidFill>
              <a:latin typeface="Roboto Condensed Light" panose="02000000000000000000" pitchFamily="2" charset="0"/>
              <a:ea typeface="Roboto Condensed Light" panose="02000000000000000000" pitchFamily="2" charset="0"/>
            </a:endParaRPr>
          </a:p>
          <a:p>
            <a:r>
              <a:rPr lang="en-US" sz="1200" b="1" dirty="0">
                <a:solidFill>
                  <a:schemeClr val="bg1"/>
                </a:solidFill>
                <a:latin typeface="Roboto Condensed Light" panose="02000000000000000000" pitchFamily="2" charset="0"/>
                <a:ea typeface="Roboto Condensed Light" panose="02000000000000000000" pitchFamily="2" charset="0"/>
              </a:rPr>
              <a:t>–</a:t>
            </a:r>
            <a:r>
              <a:rPr lang="en-US" sz="1200" dirty="0">
                <a:solidFill>
                  <a:schemeClr val="bg1"/>
                </a:solidFill>
                <a:latin typeface="Roboto Condensed Light" panose="02000000000000000000" pitchFamily="2" charset="0"/>
                <a:ea typeface="Roboto Condensed Light" panose="02000000000000000000" pitchFamily="2" charset="0"/>
              </a:rPr>
              <a:t> “The Agile Manifesto,” Agile Alliance, 2022</a:t>
            </a:r>
          </a:p>
        </p:txBody>
      </p:sp>
      <p:sp>
        <p:nvSpPr>
          <p:cNvPr id="36" name="Title 35">
            <a:extLst>
              <a:ext uri="{FF2B5EF4-FFF2-40B4-BE49-F238E27FC236}">
                <a16:creationId xmlns:a16="http://schemas.microsoft.com/office/drawing/2014/main" id="{C5C830A0-104F-4B7D-AE10-793D2EA28775}"/>
              </a:ext>
            </a:extLst>
          </p:cNvPr>
          <p:cNvSpPr>
            <a:spLocks noGrp="1"/>
          </p:cNvSpPr>
          <p:nvPr>
            <p:ph type="title"/>
          </p:nvPr>
        </p:nvSpPr>
        <p:spPr>
          <a:xfrm>
            <a:off x="354106" y="530020"/>
            <a:ext cx="2644071" cy="1936955"/>
          </a:xfrm>
        </p:spPr>
        <p:txBody>
          <a:bodyPr/>
          <a:lstStyle/>
          <a:p>
            <a:r>
              <a:rPr lang="en-US" dirty="0"/>
              <a:t>Reminder: Agile’s four core values</a:t>
            </a:r>
            <a:endParaRPr lang="en-CA" dirty="0"/>
          </a:p>
        </p:txBody>
      </p:sp>
    </p:spTree>
    <p:extLst>
      <p:ext uri="{BB962C8B-B14F-4D97-AF65-F5344CB8AC3E}">
        <p14:creationId xmlns:p14="http://schemas.microsoft.com/office/powerpoint/2010/main" val="390373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B9CE8A-906A-495B-9383-E7A6040DEDBC}"/>
              </a:ext>
            </a:extLst>
          </p:cNvPr>
          <p:cNvSpPr>
            <a:spLocks noGrp="1"/>
          </p:cNvSpPr>
          <p:nvPr>
            <p:ph type="title"/>
          </p:nvPr>
        </p:nvSpPr>
        <p:spPr>
          <a:xfrm>
            <a:off x="377364" y="530021"/>
            <a:ext cx="6408448" cy="1130188"/>
          </a:xfrm>
        </p:spPr>
        <p:txBody>
          <a:bodyPr/>
          <a:lstStyle/>
          <a:p>
            <a:r>
              <a:rPr lang="en-US" dirty="0"/>
              <a:t>Give sufficient decision-making authority to your teams</a:t>
            </a:r>
            <a:endParaRPr lang="en-CA" dirty="0"/>
          </a:p>
        </p:txBody>
      </p:sp>
      <p:sp>
        <p:nvSpPr>
          <p:cNvPr id="3" name="Text Placeholder 2">
            <a:extLst>
              <a:ext uri="{FF2B5EF4-FFF2-40B4-BE49-F238E27FC236}">
                <a16:creationId xmlns:a16="http://schemas.microsoft.com/office/drawing/2014/main" id="{A4A3BB69-0E10-4DAB-3EDA-2FE818B70A66}"/>
              </a:ext>
            </a:extLst>
          </p:cNvPr>
          <p:cNvSpPr>
            <a:spLocks noGrp="1"/>
          </p:cNvSpPr>
          <p:nvPr>
            <p:ph type="body" sz="quarter" idx="33"/>
          </p:nvPr>
        </p:nvSpPr>
        <p:spPr>
          <a:xfrm>
            <a:off x="371475" y="2322095"/>
            <a:ext cx="7461083" cy="4355431"/>
          </a:xfrm>
        </p:spPr>
        <p:txBody>
          <a:bodyPr/>
          <a:lstStyle/>
          <a:p>
            <a:r>
              <a:rPr lang="en-US" sz="1600" dirty="0"/>
              <a:t>Push the decisions down to your product owners and delivery teams. </a:t>
            </a:r>
            <a:br>
              <a:rPr lang="en-US" sz="1600" dirty="0"/>
            </a:br>
            <a:r>
              <a:rPr lang="en-US" sz="1600" dirty="0"/>
              <a:t>Supporting teams on technical decisions will remove the need for approval processes, allowing teams to quickly adjust and implement changes.</a:t>
            </a:r>
          </a:p>
          <a:p>
            <a:r>
              <a:rPr lang="en-US" sz="1600" dirty="0"/>
              <a:t>Bring your business stakeholders and subject matter experts together to identify potential high-level risks. </a:t>
            </a:r>
            <a:br>
              <a:rPr lang="en-US" sz="1600" dirty="0"/>
            </a:br>
            <a:r>
              <a:rPr lang="en-US" sz="1600" dirty="0"/>
              <a:t>Product owners need to incorporate stakeholder feedback into their decisions but should not be a proxy where the stakeholder holds authority. </a:t>
            </a:r>
          </a:p>
          <a:p>
            <a:r>
              <a:rPr lang="en-US" sz="1600" dirty="0"/>
              <a:t>Agree to the level of acceptable business risk.</a:t>
            </a:r>
            <a:br>
              <a:rPr lang="en-US" sz="1600" dirty="0"/>
            </a:br>
            <a:r>
              <a:rPr lang="en-US" sz="1600" dirty="0"/>
              <a:t>Line of business stakeholders must trust their product owners to be able to make the appropriate decisions within the approved threshold.</a:t>
            </a:r>
          </a:p>
          <a:p>
            <a:r>
              <a:rPr lang="en-US" sz="1600" dirty="0"/>
              <a:t>The success of the project is a reflection on both the delivery team and stakeholders. </a:t>
            </a:r>
            <a:br>
              <a:rPr lang="en-US" sz="1600" dirty="0"/>
            </a:br>
            <a:r>
              <a:rPr lang="en-US" sz="1600" dirty="0"/>
              <a:t>Product success is a balance between the needs and priorities of your product owner perspectives: business/technical/operational.</a:t>
            </a:r>
          </a:p>
        </p:txBody>
      </p:sp>
      <p:sp>
        <p:nvSpPr>
          <p:cNvPr id="7" name="Rectangle 6">
            <a:extLst>
              <a:ext uri="{FF2B5EF4-FFF2-40B4-BE49-F238E27FC236}">
                <a16:creationId xmlns:a16="http://schemas.microsoft.com/office/drawing/2014/main" id="{815219B9-4E34-45A1-852C-F0E08BA7338F}"/>
              </a:ext>
            </a:extLst>
          </p:cNvPr>
          <p:cNvSpPr/>
          <p:nvPr/>
        </p:nvSpPr>
        <p:spPr>
          <a:xfrm>
            <a:off x="8631441" y="2013488"/>
            <a:ext cx="3190672" cy="3539430"/>
          </a:xfrm>
          <a:prstGeom prst="rect">
            <a:avLst/>
          </a:prstGeom>
        </p:spPr>
        <p:txBody>
          <a:bodyPr wrap="square">
            <a:spAutoFit/>
          </a:bodyPr>
          <a:lstStyle/>
          <a:p>
            <a:r>
              <a:rPr lang="en-US" sz="1600" dirty="0">
                <a:solidFill>
                  <a:schemeClr val="bg1"/>
                </a:solidFill>
                <a:latin typeface="Roboto Condensed Light" panose="02000000000000000000" pitchFamily="2" charset="0"/>
              </a:rPr>
              <a:t>“Push the decision making down as far as possible, down to the point where sprint teams completely coordinate all the integration, development, and design. What I push up the management chain is risk taking. [Management] decides what level of risk they are willing to take and [they] demonstrate that by the amount of decision making [they] push down.”</a:t>
            </a:r>
          </a:p>
          <a:p>
            <a:endParaRPr lang="en-US" sz="1600" i="1" dirty="0">
              <a:solidFill>
                <a:schemeClr val="bg1"/>
              </a:solidFill>
              <a:latin typeface="Roboto Condensed Light" panose="02000000000000000000" pitchFamily="2" charset="0"/>
            </a:endParaRPr>
          </a:p>
          <a:p>
            <a:pPr algn="r"/>
            <a:r>
              <a:rPr lang="en-US" sz="1600" i="1" dirty="0">
                <a:solidFill>
                  <a:schemeClr val="bg1"/>
                </a:solidFill>
                <a:latin typeface="Roboto Condensed Light" panose="02000000000000000000" pitchFamily="2" charset="0"/>
              </a:rPr>
              <a:t>– </a:t>
            </a:r>
            <a:r>
              <a:rPr lang="en-US" sz="1600" dirty="0">
                <a:solidFill>
                  <a:schemeClr val="bg1"/>
                </a:solidFill>
                <a:latin typeface="Roboto Condensed Light" panose="02000000000000000000" pitchFamily="2" charset="0"/>
              </a:rPr>
              <a:t>Senior Manager, Canadian P&amp;C </a:t>
            </a:r>
            <a:br>
              <a:rPr lang="en-US" sz="1600" dirty="0">
                <a:solidFill>
                  <a:schemeClr val="bg1"/>
                </a:solidFill>
                <a:latin typeface="Roboto Condensed Light" panose="02000000000000000000" pitchFamily="2" charset="0"/>
              </a:rPr>
            </a:br>
            <a:r>
              <a:rPr lang="en-US" sz="1600" dirty="0">
                <a:solidFill>
                  <a:schemeClr val="bg1"/>
                </a:solidFill>
                <a:latin typeface="Roboto Condensed Light" panose="02000000000000000000" pitchFamily="2" charset="0"/>
              </a:rPr>
              <a:t>Insurance Company</a:t>
            </a:r>
            <a:endParaRPr lang="en-CA" sz="1600" dirty="0">
              <a:solidFill>
                <a:schemeClr val="bg1"/>
              </a:solidFill>
              <a:latin typeface="Roboto Condensed Light" panose="02000000000000000000" pitchFamily="2" charset="0"/>
            </a:endParaRPr>
          </a:p>
        </p:txBody>
      </p:sp>
    </p:spTree>
    <p:extLst>
      <p:ext uri="{BB962C8B-B14F-4D97-AF65-F5344CB8AC3E}">
        <p14:creationId xmlns:p14="http://schemas.microsoft.com/office/powerpoint/2010/main" val="18395527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F7C679-7E08-4AF8-BB89-9812C13F3C73}"/>
              </a:ext>
            </a:extLst>
          </p:cNvPr>
          <p:cNvSpPr>
            <a:spLocks noGrp="1"/>
          </p:cNvSpPr>
          <p:nvPr>
            <p:ph type="title"/>
          </p:nvPr>
        </p:nvSpPr>
        <p:spPr/>
        <p:txBody>
          <a:bodyPr/>
          <a:lstStyle/>
          <a:p>
            <a:r>
              <a:rPr lang="en-US" dirty="0"/>
              <a:t>Ensure long-term product success with management support</a:t>
            </a:r>
            <a:endParaRPr lang="en-CA" dirty="0"/>
          </a:p>
        </p:txBody>
      </p:sp>
      <p:sp>
        <p:nvSpPr>
          <p:cNvPr id="2" name="Text Placeholder 1">
            <a:extLst>
              <a:ext uri="{FF2B5EF4-FFF2-40B4-BE49-F238E27FC236}">
                <a16:creationId xmlns:a16="http://schemas.microsoft.com/office/drawing/2014/main" id="{592770FC-FF62-4E8A-91C9-562C5543F9DA}"/>
              </a:ext>
            </a:extLst>
          </p:cNvPr>
          <p:cNvSpPr>
            <a:spLocks noGrp="1"/>
          </p:cNvSpPr>
          <p:nvPr>
            <p:ph type="body" sz="quarter" idx="11"/>
          </p:nvPr>
        </p:nvSpPr>
        <p:spPr>
          <a:prstGeom prst="rect">
            <a:avLst/>
          </a:prstGeom>
        </p:spPr>
        <p:txBody>
          <a:bodyPr/>
          <a:lstStyle/>
          <a:p>
            <a:r>
              <a:rPr lang="en-US" sz="1800" dirty="0"/>
              <a:t>Changing to Agile can be perceived by management as a loss of control. Help them understand the benefits of improved communication, responsiveness, and cost containment.</a:t>
            </a:r>
            <a:endParaRPr lang="en-CA" sz="1800" dirty="0"/>
          </a:p>
        </p:txBody>
      </p:sp>
      <p:grpSp>
        <p:nvGrpSpPr>
          <p:cNvPr id="4" name="Group 17">
            <a:extLst>
              <a:ext uri="{FF2B5EF4-FFF2-40B4-BE49-F238E27FC236}">
                <a16:creationId xmlns:a16="http://schemas.microsoft.com/office/drawing/2014/main" id="{88C7CE65-4AC1-4BC0-81B5-65BF6FB6578C}"/>
              </a:ext>
            </a:extLst>
          </p:cNvPr>
          <p:cNvGrpSpPr/>
          <p:nvPr/>
        </p:nvGrpSpPr>
        <p:grpSpPr>
          <a:xfrm>
            <a:off x="354106" y="2970036"/>
            <a:ext cx="11488620" cy="2985880"/>
            <a:chOff x="589416" y="3252021"/>
            <a:chExt cx="7949986" cy="2100042"/>
          </a:xfrm>
        </p:grpSpPr>
        <p:sp>
          <p:nvSpPr>
            <p:cNvPr id="5" name="Freeform 26">
              <a:extLst>
                <a:ext uri="{FF2B5EF4-FFF2-40B4-BE49-F238E27FC236}">
                  <a16:creationId xmlns:a16="http://schemas.microsoft.com/office/drawing/2014/main" id="{CA61643F-2928-490A-9C32-2B2CCF4F44F3}"/>
                </a:ext>
              </a:extLst>
            </p:cNvPr>
            <p:cNvSpPr/>
            <p:nvPr/>
          </p:nvSpPr>
          <p:spPr>
            <a:xfrm>
              <a:off x="589416" y="3252021"/>
              <a:ext cx="2423776" cy="475002"/>
            </a:xfrm>
            <a:custGeom>
              <a:avLst/>
              <a:gdLst>
                <a:gd name="connsiteX0" fmla="*/ 0 w 2423776"/>
                <a:gd name="connsiteY0" fmla="*/ 0 h 639838"/>
                <a:gd name="connsiteX1" fmla="*/ 2423776 w 2423776"/>
                <a:gd name="connsiteY1" fmla="*/ 0 h 639838"/>
                <a:gd name="connsiteX2" fmla="*/ 2423776 w 2423776"/>
                <a:gd name="connsiteY2" fmla="*/ 639838 h 639838"/>
                <a:gd name="connsiteX3" fmla="*/ 0 w 2423776"/>
                <a:gd name="connsiteY3" fmla="*/ 639838 h 639838"/>
                <a:gd name="connsiteX4" fmla="*/ 0 w 2423776"/>
                <a:gd name="connsiteY4" fmla="*/ 0 h 6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776" h="639838">
                  <a:moveTo>
                    <a:pt x="0" y="0"/>
                  </a:moveTo>
                  <a:lnTo>
                    <a:pt x="2423776" y="0"/>
                  </a:lnTo>
                  <a:lnTo>
                    <a:pt x="2423776" y="639838"/>
                  </a:lnTo>
                  <a:lnTo>
                    <a:pt x="0" y="639838"/>
                  </a:lnTo>
                  <a:lnTo>
                    <a:pt x="0" y="0"/>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a:solidFill>
                    <a:schemeClr val="bg1"/>
                  </a:solidFill>
                  <a:latin typeface="Montserrat SemiBold" panose="00000700000000000000" pitchFamily="2" charset="0"/>
                </a:rPr>
                <a:t>Provide constant support</a:t>
              </a:r>
              <a:endParaRPr lang="en-CA" sz="1600" kern="1200" dirty="0">
                <a:solidFill>
                  <a:schemeClr val="bg1"/>
                </a:solidFill>
                <a:latin typeface="Montserrat SemiBold" panose="00000700000000000000" pitchFamily="2" charset="0"/>
              </a:endParaRPr>
            </a:p>
          </p:txBody>
        </p:sp>
        <p:sp>
          <p:nvSpPr>
            <p:cNvPr id="6" name="Freeform 27">
              <a:extLst>
                <a:ext uri="{FF2B5EF4-FFF2-40B4-BE49-F238E27FC236}">
                  <a16:creationId xmlns:a16="http://schemas.microsoft.com/office/drawing/2014/main" id="{79B70DBB-E668-40FA-9FE6-97C68A427098}"/>
                </a:ext>
              </a:extLst>
            </p:cNvPr>
            <p:cNvSpPr/>
            <p:nvPr/>
          </p:nvSpPr>
          <p:spPr>
            <a:xfrm>
              <a:off x="589416" y="3727023"/>
              <a:ext cx="2423776" cy="1625040"/>
            </a:xfrm>
            <a:custGeom>
              <a:avLst/>
              <a:gdLst>
                <a:gd name="connsiteX0" fmla="*/ 0 w 2423776"/>
                <a:gd name="connsiteY0" fmla="*/ 0 h 1625040"/>
                <a:gd name="connsiteX1" fmla="*/ 2423776 w 2423776"/>
                <a:gd name="connsiteY1" fmla="*/ 0 h 1625040"/>
                <a:gd name="connsiteX2" fmla="*/ 2423776 w 2423776"/>
                <a:gd name="connsiteY2" fmla="*/ 1625040 h 1625040"/>
                <a:gd name="connsiteX3" fmla="*/ 0 w 2423776"/>
                <a:gd name="connsiteY3" fmla="*/ 1625040 h 1625040"/>
                <a:gd name="connsiteX4" fmla="*/ 0 w 2423776"/>
                <a:gd name="connsiteY4" fmla="*/ 0 h 1625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776" h="1625040">
                  <a:moveTo>
                    <a:pt x="0" y="0"/>
                  </a:moveTo>
                  <a:lnTo>
                    <a:pt x="2423776" y="0"/>
                  </a:lnTo>
                  <a:lnTo>
                    <a:pt x="2423776" y="1625040"/>
                  </a:lnTo>
                  <a:lnTo>
                    <a:pt x="0" y="1625040"/>
                  </a:lnTo>
                  <a:lnTo>
                    <a:pt x="0" y="0"/>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80000" tIns="180000" rIns="180000" bIns="180000" numCol="1" spcCol="1270" anchor="ctr" anchorCtr="0">
              <a:noAutofit/>
            </a:bodyPr>
            <a:lstStyle/>
            <a:p>
              <a:pPr marL="0" lvl="1" defTabSz="533400">
                <a:spcBef>
                  <a:spcPct val="0"/>
                </a:spcBef>
                <a:spcAft>
                  <a:spcPct val="15000"/>
                </a:spcAft>
              </a:pPr>
              <a:r>
                <a:rPr lang="en-US" sz="1600" kern="1200" dirty="0">
                  <a:solidFill>
                    <a:schemeClr val="tx1"/>
                  </a:solidFill>
                  <a:latin typeface="Montserrat Medium" panose="00000600000000000000" pitchFamily="2" charset="0"/>
                </a:rPr>
                <a:t>Rather than dictating timelines and scope, management will now support the team by helping to prioritize scope and resolving conflicting requirements among themselves.</a:t>
              </a:r>
              <a:endParaRPr lang="en-CA" sz="1600" kern="1200" dirty="0">
                <a:solidFill>
                  <a:schemeClr val="tx1"/>
                </a:solidFill>
                <a:latin typeface="Montserrat Medium" panose="00000600000000000000" pitchFamily="2" charset="0"/>
              </a:endParaRPr>
            </a:p>
          </p:txBody>
        </p:sp>
        <p:sp>
          <p:nvSpPr>
            <p:cNvPr id="7" name="Freeform 28">
              <a:extLst>
                <a:ext uri="{FF2B5EF4-FFF2-40B4-BE49-F238E27FC236}">
                  <a16:creationId xmlns:a16="http://schemas.microsoft.com/office/drawing/2014/main" id="{FC9D5B42-8630-4277-B424-2D8D10CB09E9}"/>
                </a:ext>
              </a:extLst>
            </p:cNvPr>
            <p:cNvSpPr/>
            <p:nvPr/>
          </p:nvSpPr>
          <p:spPr>
            <a:xfrm>
              <a:off x="3352521" y="3252021"/>
              <a:ext cx="2423776" cy="475002"/>
            </a:xfrm>
            <a:custGeom>
              <a:avLst/>
              <a:gdLst>
                <a:gd name="connsiteX0" fmla="*/ 0 w 2423776"/>
                <a:gd name="connsiteY0" fmla="*/ 0 h 639838"/>
                <a:gd name="connsiteX1" fmla="*/ 2423776 w 2423776"/>
                <a:gd name="connsiteY1" fmla="*/ 0 h 639838"/>
                <a:gd name="connsiteX2" fmla="*/ 2423776 w 2423776"/>
                <a:gd name="connsiteY2" fmla="*/ 639838 h 639838"/>
                <a:gd name="connsiteX3" fmla="*/ 0 w 2423776"/>
                <a:gd name="connsiteY3" fmla="*/ 639838 h 639838"/>
                <a:gd name="connsiteX4" fmla="*/ 0 w 2423776"/>
                <a:gd name="connsiteY4" fmla="*/ 0 h 6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776" h="639838">
                  <a:moveTo>
                    <a:pt x="0" y="0"/>
                  </a:moveTo>
                  <a:lnTo>
                    <a:pt x="2423776" y="0"/>
                  </a:lnTo>
                  <a:lnTo>
                    <a:pt x="2423776" y="639838"/>
                  </a:lnTo>
                  <a:lnTo>
                    <a:pt x="0" y="639838"/>
                  </a:lnTo>
                  <a:lnTo>
                    <a:pt x="0" y="0"/>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sz="1600" b="1" dirty="0">
                  <a:solidFill>
                    <a:schemeClr val="bg1"/>
                  </a:solidFill>
                  <a:latin typeface="Montserrat SemiBold" panose="00000700000000000000" pitchFamily="2" charset="0"/>
                </a:rPr>
                <a:t>Take a hands-off approach</a:t>
              </a:r>
              <a:endParaRPr lang="en-CA" sz="1600" b="1" dirty="0">
                <a:solidFill>
                  <a:schemeClr val="bg1"/>
                </a:solidFill>
                <a:latin typeface="Montserrat SemiBold" panose="00000700000000000000" pitchFamily="2" charset="0"/>
              </a:endParaRPr>
            </a:p>
          </p:txBody>
        </p:sp>
        <p:sp>
          <p:nvSpPr>
            <p:cNvPr id="8" name="Freeform 29">
              <a:extLst>
                <a:ext uri="{FF2B5EF4-FFF2-40B4-BE49-F238E27FC236}">
                  <a16:creationId xmlns:a16="http://schemas.microsoft.com/office/drawing/2014/main" id="{2934BCC7-35BA-44E4-A943-E2B107878C4D}"/>
                </a:ext>
              </a:extLst>
            </p:cNvPr>
            <p:cNvSpPr/>
            <p:nvPr/>
          </p:nvSpPr>
          <p:spPr>
            <a:xfrm>
              <a:off x="3352521" y="3727023"/>
              <a:ext cx="2423776" cy="1625040"/>
            </a:xfrm>
            <a:custGeom>
              <a:avLst/>
              <a:gdLst>
                <a:gd name="connsiteX0" fmla="*/ 0 w 2423776"/>
                <a:gd name="connsiteY0" fmla="*/ 0 h 1625040"/>
                <a:gd name="connsiteX1" fmla="*/ 2423776 w 2423776"/>
                <a:gd name="connsiteY1" fmla="*/ 0 h 1625040"/>
                <a:gd name="connsiteX2" fmla="*/ 2423776 w 2423776"/>
                <a:gd name="connsiteY2" fmla="*/ 1625040 h 1625040"/>
                <a:gd name="connsiteX3" fmla="*/ 0 w 2423776"/>
                <a:gd name="connsiteY3" fmla="*/ 1625040 h 1625040"/>
                <a:gd name="connsiteX4" fmla="*/ 0 w 2423776"/>
                <a:gd name="connsiteY4" fmla="*/ 0 h 1625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776" h="1625040">
                  <a:moveTo>
                    <a:pt x="0" y="0"/>
                  </a:moveTo>
                  <a:lnTo>
                    <a:pt x="2423776" y="0"/>
                  </a:lnTo>
                  <a:lnTo>
                    <a:pt x="2423776" y="1625040"/>
                  </a:lnTo>
                  <a:lnTo>
                    <a:pt x="0" y="1625040"/>
                  </a:lnTo>
                  <a:lnTo>
                    <a:pt x="0" y="0"/>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80000" tIns="180000" rIns="180000" bIns="180000" numCol="1" spcCol="1270" anchor="ctr" anchorCtr="0">
              <a:noAutofit/>
            </a:bodyPr>
            <a:lstStyle/>
            <a:p>
              <a:pPr marL="0" lvl="1" defTabSz="533400">
                <a:spcBef>
                  <a:spcPct val="0"/>
                </a:spcBef>
                <a:spcAft>
                  <a:spcPct val="15000"/>
                </a:spcAft>
              </a:pPr>
              <a:r>
                <a:rPr lang="en-US" sz="1600" dirty="0">
                  <a:solidFill>
                    <a:schemeClr val="tx1"/>
                  </a:solidFill>
                  <a:latin typeface="Montserrat Medium" panose="00000600000000000000" pitchFamily="2" charset="0"/>
                </a:rPr>
                <a:t>Once the scope is determined for a given iteration, management will not inject new requests until the current work is complete.</a:t>
              </a:r>
              <a:endParaRPr lang="en-CA" sz="1600" dirty="0">
                <a:solidFill>
                  <a:schemeClr val="tx1"/>
                </a:solidFill>
                <a:latin typeface="Montserrat Medium" panose="00000600000000000000" pitchFamily="2" charset="0"/>
              </a:endParaRPr>
            </a:p>
          </p:txBody>
        </p:sp>
        <p:sp>
          <p:nvSpPr>
            <p:cNvPr id="9" name="Freeform 30">
              <a:extLst>
                <a:ext uri="{FF2B5EF4-FFF2-40B4-BE49-F238E27FC236}">
                  <a16:creationId xmlns:a16="http://schemas.microsoft.com/office/drawing/2014/main" id="{B699AA2A-03D6-4ED2-8506-097F2CA9378B}"/>
                </a:ext>
              </a:extLst>
            </p:cNvPr>
            <p:cNvSpPr/>
            <p:nvPr/>
          </p:nvSpPr>
          <p:spPr>
            <a:xfrm>
              <a:off x="6115626" y="3252021"/>
              <a:ext cx="2423776" cy="475002"/>
            </a:xfrm>
            <a:custGeom>
              <a:avLst/>
              <a:gdLst>
                <a:gd name="connsiteX0" fmla="*/ 0 w 2423776"/>
                <a:gd name="connsiteY0" fmla="*/ 0 h 639838"/>
                <a:gd name="connsiteX1" fmla="*/ 2423776 w 2423776"/>
                <a:gd name="connsiteY1" fmla="*/ 0 h 639838"/>
                <a:gd name="connsiteX2" fmla="*/ 2423776 w 2423776"/>
                <a:gd name="connsiteY2" fmla="*/ 639838 h 639838"/>
                <a:gd name="connsiteX3" fmla="*/ 0 w 2423776"/>
                <a:gd name="connsiteY3" fmla="*/ 639838 h 639838"/>
                <a:gd name="connsiteX4" fmla="*/ 0 w 2423776"/>
                <a:gd name="connsiteY4" fmla="*/ 0 h 6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776" h="639838">
                  <a:moveTo>
                    <a:pt x="0" y="0"/>
                  </a:moveTo>
                  <a:lnTo>
                    <a:pt x="2423776" y="0"/>
                  </a:lnTo>
                  <a:lnTo>
                    <a:pt x="2423776" y="639838"/>
                  </a:lnTo>
                  <a:lnTo>
                    <a:pt x="0" y="639838"/>
                  </a:lnTo>
                  <a:lnTo>
                    <a:pt x="0" y="0"/>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sz="1600" b="1" dirty="0">
                  <a:solidFill>
                    <a:schemeClr val="bg1"/>
                  </a:solidFill>
                  <a:latin typeface="Montserrat SemiBold" panose="00000700000000000000" pitchFamily="2" charset="0"/>
                </a:rPr>
                <a:t>Be a catalyst for change</a:t>
              </a:r>
              <a:endParaRPr lang="en-CA" sz="1600" b="1" dirty="0">
                <a:solidFill>
                  <a:schemeClr val="bg1"/>
                </a:solidFill>
                <a:latin typeface="Montserrat SemiBold" panose="00000700000000000000" pitchFamily="2" charset="0"/>
              </a:endParaRPr>
            </a:p>
          </p:txBody>
        </p:sp>
        <p:sp>
          <p:nvSpPr>
            <p:cNvPr id="10" name="Freeform 31">
              <a:extLst>
                <a:ext uri="{FF2B5EF4-FFF2-40B4-BE49-F238E27FC236}">
                  <a16:creationId xmlns:a16="http://schemas.microsoft.com/office/drawing/2014/main" id="{7FF19EF3-A418-439A-BB1A-7D34A259909B}"/>
                </a:ext>
              </a:extLst>
            </p:cNvPr>
            <p:cNvSpPr/>
            <p:nvPr/>
          </p:nvSpPr>
          <p:spPr>
            <a:xfrm>
              <a:off x="6115626" y="3727023"/>
              <a:ext cx="2423776" cy="1625040"/>
            </a:xfrm>
            <a:custGeom>
              <a:avLst/>
              <a:gdLst>
                <a:gd name="connsiteX0" fmla="*/ 0 w 2423776"/>
                <a:gd name="connsiteY0" fmla="*/ 0 h 1625040"/>
                <a:gd name="connsiteX1" fmla="*/ 2423776 w 2423776"/>
                <a:gd name="connsiteY1" fmla="*/ 0 h 1625040"/>
                <a:gd name="connsiteX2" fmla="*/ 2423776 w 2423776"/>
                <a:gd name="connsiteY2" fmla="*/ 1625040 h 1625040"/>
                <a:gd name="connsiteX3" fmla="*/ 0 w 2423776"/>
                <a:gd name="connsiteY3" fmla="*/ 1625040 h 1625040"/>
                <a:gd name="connsiteX4" fmla="*/ 0 w 2423776"/>
                <a:gd name="connsiteY4" fmla="*/ 0 h 1625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776" h="1625040">
                  <a:moveTo>
                    <a:pt x="0" y="0"/>
                  </a:moveTo>
                  <a:lnTo>
                    <a:pt x="2423776" y="0"/>
                  </a:lnTo>
                  <a:lnTo>
                    <a:pt x="2423776" y="1625040"/>
                  </a:lnTo>
                  <a:lnTo>
                    <a:pt x="0" y="1625040"/>
                  </a:lnTo>
                  <a:lnTo>
                    <a:pt x="0" y="0"/>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80000" tIns="180000" rIns="180000" bIns="180000" numCol="1" spcCol="1270" anchor="ctr" anchorCtr="0">
              <a:noAutofit/>
            </a:bodyPr>
            <a:lstStyle/>
            <a:p>
              <a:pPr marL="0" lvl="1" defTabSz="533400">
                <a:spcBef>
                  <a:spcPct val="0"/>
                </a:spcBef>
                <a:spcAft>
                  <a:spcPct val="15000"/>
                </a:spcAft>
              </a:pPr>
              <a:r>
                <a:rPr lang="en-US" sz="1600" dirty="0">
                  <a:solidFill>
                    <a:schemeClr val="tx1"/>
                  </a:solidFill>
                  <a:latin typeface="Montserrat Medium" panose="00000600000000000000" pitchFamily="2" charset="0"/>
                </a:rPr>
                <a:t>Management should encourage the move toward product management as a means of increasing development transparency.</a:t>
              </a:r>
              <a:endParaRPr lang="en-CA" sz="1600" dirty="0">
                <a:solidFill>
                  <a:schemeClr val="tx1"/>
                </a:solidFill>
                <a:latin typeface="Montserrat Medium" panose="00000600000000000000" pitchFamily="2" charset="0"/>
              </a:endParaRPr>
            </a:p>
          </p:txBody>
        </p:sp>
      </p:grpSp>
    </p:spTree>
    <p:extLst>
      <p:ext uri="{BB962C8B-B14F-4D97-AF65-F5344CB8AC3E}">
        <p14:creationId xmlns:p14="http://schemas.microsoft.com/office/powerpoint/2010/main" val="2696509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8AA37-03D1-4893-94FF-CF59BD8AAA5E}"/>
              </a:ext>
            </a:extLst>
          </p:cNvPr>
          <p:cNvSpPr>
            <a:spLocks noGrp="1"/>
          </p:cNvSpPr>
          <p:nvPr>
            <p:ph type="title"/>
          </p:nvPr>
        </p:nvSpPr>
        <p:spPr/>
        <p:txBody>
          <a:bodyPr/>
          <a:lstStyle/>
          <a:p>
            <a:r>
              <a:rPr lang="en-US" dirty="0"/>
              <a:t>What is servant leadership?</a:t>
            </a:r>
            <a:endParaRPr lang="en-CA" dirty="0"/>
          </a:p>
        </p:txBody>
      </p:sp>
      <p:pic>
        <p:nvPicPr>
          <p:cNvPr id="4" name="Picture 3">
            <a:extLst>
              <a:ext uri="{FF2B5EF4-FFF2-40B4-BE49-F238E27FC236}">
                <a16:creationId xmlns:a16="http://schemas.microsoft.com/office/drawing/2014/main" id="{3DFA1E47-4097-4C88-9E9F-967DA2DF8A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2756" y="1783740"/>
            <a:ext cx="3931920" cy="2722696"/>
          </a:xfrm>
          <a:prstGeom prst="rect">
            <a:avLst/>
          </a:prstGeom>
          <a:ln>
            <a:noFill/>
          </a:ln>
          <a:effectLst>
            <a:softEdge rad="112500"/>
          </a:effectLst>
        </p:spPr>
      </p:pic>
      <p:sp>
        <p:nvSpPr>
          <p:cNvPr id="5" name="Shape 327">
            <a:extLst>
              <a:ext uri="{FF2B5EF4-FFF2-40B4-BE49-F238E27FC236}">
                <a16:creationId xmlns:a16="http://schemas.microsoft.com/office/drawing/2014/main" id="{639B6F26-029D-4AA4-86B3-C7ACE296EF99}"/>
              </a:ext>
            </a:extLst>
          </p:cNvPr>
          <p:cNvSpPr txBox="1">
            <a:spLocks/>
          </p:cNvSpPr>
          <p:nvPr/>
        </p:nvSpPr>
        <p:spPr>
          <a:xfrm>
            <a:off x="116958" y="1783741"/>
            <a:ext cx="1589583" cy="446947"/>
          </a:xfrm>
          <a:prstGeom prst="rect">
            <a:avLst/>
          </a:prstGeom>
        </p:spPr>
        <p:txBody>
          <a:bodyPr/>
          <a:lstStyle>
            <a:defPPr>
              <a:defRPr lang="en-US"/>
            </a:defPPr>
            <a:lvl1pPr indent="0" algn="r" defTabSz="914400">
              <a:lnSpc>
                <a:spcPct val="90000"/>
              </a:lnSpc>
              <a:spcBef>
                <a:spcPts val="1000"/>
              </a:spcBef>
              <a:buFont typeface="Arial" panose="020B0604020202020204" pitchFamily="34" charset="0"/>
              <a:buNone/>
              <a:defRPr sz="2800" b="1">
                <a:latin typeface="Exo" panose="02000303000000000000" pitchFamily="2" charset="0"/>
                <a:ea typeface="Roboto Condensed Light" panose="02000000000000000000"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dirty="0">
                <a:latin typeface="Montserrat SemiBold" panose="00000700000000000000" pitchFamily="2" charset="0"/>
              </a:rPr>
              <a:t>Wrong: </a:t>
            </a:r>
          </a:p>
        </p:txBody>
      </p:sp>
      <p:sp>
        <p:nvSpPr>
          <p:cNvPr id="6" name="Content Placeholder 7">
            <a:extLst>
              <a:ext uri="{FF2B5EF4-FFF2-40B4-BE49-F238E27FC236}">
                <a16:creationId xmlns:a16="http://schemas.microsoft.com/office/drawing/2014/main" id="{3399D1FC-39D8-42AA-B723-8A6156D21638}"/>
              </a:ext>
            </a:extLst>
          </p:cNvPr>
          <p:cNvSpPr txBox="1">
            <a:spLocks/>
          </p:cNvSpPr>
          <p:nvPr/>
        </p:nvSpPr>
        <p:spPr>
          <a:xfrm>
            <a:off x="6432698" y="1783741"/>
            <a:ext cx="1330059" cy="4469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latin typeface="Montserrat SemiBold" panose="00000700000000000000" pitchFamily="2" charset="0"/>
                <a:ea typeface="Roboto Condensed Light" panose="02000000000000000000" pitchFamily="2" charset="0"/>
              </a:rPr>
              <a:t>Right: </a:t>
            </a:r>
          </a:p>
        </p:txBody>
      </p:sp>
      <p:sp>
        <p:nvSpPr>
          <p:cNvPr id="7" name="Content Placeholder 8">
            <a:extLst>
              <a:ext uri="{FF2B5EF4-FFF2-40B4-BE49-F238E27FC236}">
                <a16:creationId xmlns:a16="http://schemas.microsoft.com/office/drawing/2014/main" id="{EBC48A43-4774-4AF1-955D-E72844C91EAA}"/>
              </a:ext>
            </a:extLst>
          </p:cNvPr>
          <p:cNvSpPr txBox="1">
            <a:spLocks/>
          </p:cNvSpPr>
          <p:nvPr/>
        </p:nvSpPr>
        <p:spPr>
          <a:xfrm>
            <a:off x="6067349" y="5230436"/>
            <a:ext cx="5382491" cy="11360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pPr>
            <a:r>
              <a:rPr lang="en-US" sz="1800" dirty="0">
                <a:latin typeface="Roboto Condensed Light" panose="02000000000000000000" pitchFamily="2" charset="0"/>
                <a:ea typeface="Roboto Condensed Light" panose="02000000000000000000" pitchFamily="2" charset="0"/>
              </a:rPr>
              <a:t>Instead of directing, you are facilitating.</a:t>
            </a:r>
          </a:p>
          <a:p>
            <a:pPr marL="342900" indent="-342900">
              <a:spcBef>
                <a:spcPts val="600"/>
              </a:spcBef>
            </a:pPr>
            <a:r>
              <a:rPr lang="en-US" sz="1800" dirty="0">
                <a:latin typeface="Roboto Condensed Light" panose="02000000000000000000" pitchFamily="2" charset="0"/>
                <a:ea typeface="Roboto Condensed Light" panose="02000000000000000000" pitchFamily="2" charset="0"/>
              </a:rPr>
              <a:t>What does our team need to be successful?</a:t>
            </a:r>
          </a:p>
          <a:p>
            <a:pPr marL="342900" indent="-342900">
              <a:spcBef>
                <a:spcPts val="600"/>
              </a:spcBef>
            </a:pPr>
            <a:r>
              <a:rPr lang="en-US" sz="1800" dirty="0">
                <a:latin typeface="Roboto Condensed Light" panose="02000000000000000000" pitchFamily="2" charset="0"/>
                <a:ea typeface="Roboto Condensed Light" panose="02000000000000000000" pitchFamily="2" charset="0"/>
              </a:rPr>
              <a:t>What obstacles need to be cleared?</a:t>
            </a:r>
          </a:p>
        </p:txBody>
      </p:sp>
      <p:pic>
        <p:nvPicPr>
          <p:cNvPr id="8" name="Picture 7">
            <a:extLst>
              <a:ext uri="{FF2B5EF4-FFF2-40B4-BE49-F238E27FC236}">
                <a16:creationId xmlns:a16="http://schemas.microsoft.com/office/drawing/2014/main" id="{6D1709C8-51CA-41F0-A5F9-510E2AD02C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06541" y="1783740"/>
            <a:ext cx="3745366" cy="2722694"/>
          </a:xfrm>
          <a:prstGeom prst="rect">
            <a:avLst/>
          </a:prstGeom>
          <a:ln>
            <a:noFill/>
          </a:ln>
          <a:effectLst>
            <a:softEdge rad="112500"/>
          </a:effectLst>
        </p:spPr>
      </p:pic>
      <p:sp>
        <p:nvSpPr>
          <p:cNvPr id="9" name="Speech Bubble: Rectangle with Corners Rounded 8">
            <a:extLst>
              <a:ext uri="{FF2B5EF4-FFF2-40B4-BE49-F238E27FC236}">
                <a16:creationId xmlns:a16="http://schemas.microsoft.com/office/drawing/2014/main" id="{50A12C3E-AD2C-49A4-B724-E2B355D358A3}"/>
              </a:ext>
            </a:extLst>
          </p:cNvPr>
          <p:cNvSpPr/>
          <p:nvPr/>
        </p:nvSpPr>
        <p:spPr>
          <a:xfrm>
            <a:off x="2931077" y="3480777"/>
            <a:ext cx="2926080" cy="1188720"/>
          </a:xfrm>
          <a:prstGeom prst="wedgeRoundRectCallout">
            <a:avLst>
              <a:gd name="adj1" fmla="val -20053"/>
              <a:gd name="adj2" fmla="val -70373"/>
              <a:gd name="adj3" fmla="val 16667"/>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sz="1800" dirty="0">
                <a:latin typeface="Roboto Condensed Light" panose="02000000000000000000" pitchFamily="2" charset="0"/>
                <a:ea typeface="Roboto Condensed Light" panose="02000000000000000000" pitchFamily="2" charset="0"/>
              </a:rPr>
              <a:t>“I’m ultimately responsible for delivering the project.”</a:t>
            </a:r>
          </a:p>
        </p:txBody>
      </p:sp>
      <p:sp>
        <p:nvSpPr>
          <p:cNvPr id="10" name="Speech Bubble: Rectangle with Corners Rounded 9">
            <a:extLst>
              <a:ext uri="{FF2B5EF4-FFF2-40B4-BE49-F238E27FC236}">
                <a16:creationId xmlns:a16="http://schemas.microsoft.com/office/drawing/2014/main" id="{DD4ECD39-0A89-44CF-9CBE-3BB1121527C9}"/>
              </a:ext>
            </a:extLst>
          </p:cNvPr>
          <p:cNvSpPr/>
          <p:nvPr/>
        </p:nvSpPr>
        <p:spPr>
          <a:xfrm>
            <a:off x="8323915" y="3480777"/>
            <a:ext cx="3491274" cy="1188720"/>
          </a:xfrm>
          <a:prstGeom prst="wedgeRoundRectCallout">
            <a:avLst>
              <a:gd name="adj1" fmla="val 21165"/>
              <a:gd name="adj2" fmla="val -71536"/>
              <a:gd name="adj3" fmla="val 16667"/>
            </a:avLst>
          </a:prstGeom>
          <a:ln w="38100">
            <a:solidFill>
              <a:srgbClr val="008000"/>
            </a:solidFill>
          </a:ln>
        </p:spPr>
        <p:style>
          <a:lnRef idx="2">
            <a:schemeClr val="accent2"/>
          </a:lnRef>
          <a:fillRef idx="1">
            <a:schemeClr val="lt1"/>
          </a:fillRef>
          <a:effectRef idx="0">
            <a:schemeClr val="accent2"/>
          </a:effectRef>
          <a:fontRef idx="minor">
            <a:schemeClr val="dk1"/>
          </a:fontRef>
        </p:style>
        <p:txBody>
          <a:bodyPr rtlCol="0" anchor="ctr"/>
          <a:lstStyle/>
          <a:p>
            <a:r>
              <a:rPr lang="en-US" sz="1800" dirty="0">
                <a:latin typeface="Roboto Condensed Light" panose="02000000000000000000" pitchFamily="2" charset="0"/>
                <a:ea typeface="Roboto Condensed Light" panose="02000000000000000000" pitchFamily="2" charset="0"/>
              </a:rPr>
              <a:t>“I’m responsible for supporting for the team who will achieve our goal.”</a:t>
            </a:r>
          </a:p>
        </p:txBody>
      </p:sp>
    </p:spTree>
    <p:extLst>
      <p:ext uri="{BB962C8B-B14F-4D97-AF65-F5344CB8AC3E}">
        <p14:creationId xmlns:p14="http://schemas.microsoft.com/office/powerpoint/2010/main" val="38119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15EF8-1813-470E-8854-D9061817722C}"/>
              </a:ext>
            </a:extLst>
          </p:cNvPr>
          <p:cNvSpPr>
            <a:spLocks noGrp="1"/>
          </p:cNvSpPr>
          <p:nvPr>
            <p:ph type="title"/>
          </p:nvPr>
        </p:nvSpPr>
        <p:spPr/>
        <p:txBody>
          <a:bodyPr/>
          <a:lstStyle/>
          <a:p>
            <a:r>
              <a:rPr lang="en-US" dirty="0"/>
              <a:t>Principles of servant leadership</a:t>
            </a:r>
            <a:endParaRPr lang="en-CA" dirty="0"/>
          </a:p>
        </p:txBody>
      </p:sp>
      <p:sp>
        <p:nvSpPr>
          <p:cNvPr id="4" name="Shape 334">
            <a:extLst>
              <a:ext uri="{FF2B5EF4-FFF2-40B4-BE49-F238E27FC236}">
                <a16:creationId xmlns:a16="http://schemas.microsoft.com/office/drawing/2014/main" id="{A7B83472-A026-49EF-A34F-686606D1D5F1}"/>
              </a:ext>
            </a:extLst>
          </p:cNvPr>
          <p:cNvSpPr txBox="1">
            <a:spLocks/>
          </p:cNvSpPr>
          <p:nvPr/>
        </p:nvSpPr>
        <p:spPr>
          <a:xfrm>
            <a:off x="3859906" y="1577613"/>
            <a:ext cx="2592964" cy="1746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Roboto Condensed Light" panose="02000000000000000000" pitchFamily="2" charset="0"/>
                <a:ea typeface="Roboto Condensed Light" panose="02000000000000000000" pitchFamily="2" charset="0"/>
              </a:rPr>
              <a:t>Empower the team</a:t>
            </a:r>
          </a:p>
          <a:p>
            <a:pPr marL="285750" indent="-285750"/>
            <a:r>
              <a:rPr lang="en-US" sz="1800" dirty="0">
                <a:latin typeface="Roboto Condensed Light" panose="02000000000000000000" pitchFamily="2" charset="0"/>
                <a:ea typeface="Roboto Condensed Light" panose="02000000000000000000" pitchFamily="2" charset="0"/>
              </a:rPr>
              <a:t>Collaborate</a:t>
            </a:r>
          </a:p>
          <a:p>
            <a:pPr marL="285750" indent="-285750"/>
            <a:r>
              <a:rPr lang="en-US" sz="1800" dirty="0">
                <a:latin typeface="Roboto Condensed Light" panose="02000000000000000000" pitchFamily="2" charset="0"/>
                <a:ea typeface="Roboto Condensed Light" panose="02000000000000000000" pitchFamily="2" charset="0"/>
              </a:rPr>
              <a:t>Promote accountability</a:t>
            </a:r>
          </a:p>
          <a:p>
            <a:pPr marL="285750" indent="-285750"/>
            <a:r>
              <a:rPr lang="en-US" sz="1800" dirty="0">
                <a:latin typeface="Roboto Condensed Light" panose="02000000000000000000" pitchFamily="2" charset="0"/>
                <a:ea typeface="Roboto Condensed Light" panose="02000000000000000000" pitchFamily="2" charset="0"/>
              </a:rPr>
              <a:t>Trust team decisions</a:t>
            </a:r>
          </a:p>
        </p:txBody>
      </p:sp>
      <p:sp>
        <p:nvSpPr>
          <p:cNvPr id="5" name="Shape 335">
            <a:extLst>
              <a:ext uri="{FF2B5EF4-FFF2-40B4-BE49-F238E27FC236}">
                <a16:creationId xmlns:a16="http://schemas.microsoft.com/office/drawing/2014/main" id="{DCB20698-A3C1-45C9-887A-90133A41E59A}"/>
              </a:ext>
            </a:extLst>
          </p:cNvPr>
          <p:cNvSpPr txBox="1">
            <a:spLocks/>
          </p:cNvSpPr>
          <p:nvPr/>
        </p:nvSpPr>
        <p:spPr>
          <a:xfrm>
            <a:off x="1396488" y="4483461"/>
            <a:ext cx="4061551" cy="1719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Roboto Condensed Light" panose="02000000000000000000" pitchFamily="2" charset="0"/>
                <a:ea typeface="Roboto Condensed Light" panose="02000000000000000000" pitchFamily="2" charset="0"/>
              </a:rPr>
              <a:t>Support the team</a:t>
            </a:r>
          </a:p>
          <a:p>
            <a:pPr marL="285750" indent="-285750"/>
            <a:r>
              <a:rPr lang="en-US" sz="1800" dirty="0">
                <a:latin typeface="Roboto Condensed Light" panose="02000000000000000000" pitchFamily="2" charset="0"/>
                <a:ea typeface="Roboto Condensed Light" panose="02000000000000000000" pitchFamily="2" charset="0"/>
              </a:rPr>
              <a:t>Clear obstacles</a:t>
            </a:r>
          </a:p>
          <a:p>
            <a:pPr marL="285750" indent="-285750"/>
            <a:r>
              <a:rPr lang="en-US" sz="1800" dirty="0">
                <a:latin typeface="Roboto Condensed Light" panose="02000000000000000000" pitchFamily="2" charset="0"/>
                <a:ea typeface="Roboto Condensed Light" panose="02000000000000000000" pitchFamily="2" charset="0"/>
              </a:rPr>
              <a:t>Secure resources </a:t>
            </a:r>
          </a:p>
          <a:p>
            <a:pPr marL="285750" indent="-285750"/>
            <a:r>
              <a:rPr lang="en-US" sz="1800" dirty="0">
                <a:latin typeface="Roboto Condensed Light" panose="02000000000000000000" pitchFamily="2" charset="0"/>
                <a:ea typeface="Roboto Condensed Light" panose="02000000000000000000" pitchFamily="2" charset="0"/>
              </a:rPr>
              <a:t>Free the team from outside interference</a:t>
            </a:r>
          </a:p>
        </p:txBody>
      </p:sp>
      <p:sp>
        <p:nvSpPr>
          <p:cNvPr id="6" name="Shape 336">
            <a:extLst>
              <a:ext uri="{FF2B5EF4-FFF2-40B4-BE49-F238E27FC236}">
                <a16:creationId xmlns:a16="http://schemas.microsoft.com/office/drawing/2014/main" id="{BCE1DFBB-0DCE-4A23-AB1F-E07259EBC880}"/>
              </a:ext>
            </a:extLst>
          </p:cNvPr>
          <p:cNvSpPr txBox="1">
            <a:spLocks/>
          </p:cNvSpPr>
          <p:nvPr/>
        </p:nvSpPr>
        <p:spPr>
          <a:xfrm>
            <a:off x="6567174" y="4483461"/>
            <a:ext cx="5129525" cy="1733603"/>
          </a:xfrm>
          <a:prstGeom prst="rect">
            <a:avLst/>
          </a:prstGeom>
        </p:spPr>
        <p:txBody>
          <a:bodyPr vert="horz" wrap="square" lIns="68569" tIns="68569" rIns="68569" bIns="68569"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Roboto Condensed Light" panose="02000000000000000000" pitchFamily="2" charset="0"/>
                <a:ea typeface="Roboto Condensed Light" panose="02000000000000000000" pitchFamily="2" charset="0"/>
              </a:rPr>
              <a:t>Listen to understand</a:t>
            </a:r>
          </a:p>
          <a:p>
            <a:pPr marL="342900" indent="-304800"/>
            <a:r>
              <a:rPr lang="en-US" sz="1800" dirty="0">
                <a:latin typeface="Roboto Condensed Light" panose="02000000000000000000" pitchFamily="2" charset="0"/>
                <a:ea typeface="Roboto Condensed Light" panose="02000000000000000000" pitchFamily="2" charset="0"/>
              </a:rPr>
              <a:t>Don’t listen to respond</a:t>
            </a:r>
          </a:p>
          <a:p>
            <a:pPr marL="342900" indent="-304800"/>
            <a:r>
              <a:rPr lang="en-US" sz="1800" dirty="0">
                <a:latin typeface="Roboto Condensed Light" panose="02000000000000000000" pitchFamily="2" charset="0"/>
                <a:ea typeface="Roboto Condensed Light" panose="02000000000000000000" pitchFamily="2" charset="0"/>
              </a:rPr>
              <a:t>Problems are best solved closest to the problem</a:t>
            </a:r>
          </a:p>
          <a:p>
            <a:pPr marL="342900" indent="-304800"/>
            <a:r>
              <a:rPr lang="en-US" sz="1800" dirty="0">
                <a:latin typeface="Roboto Condensed Light" panose="02000000000000000000" pitchFamily="2" charset="0"/>
                <a:ea typeface="Roboto Condensed Light" panose="02000000000000000000" pitchFamily="2" charset="0"/>
              </a:rPr>
              <a:t>Consider whether the teams have all the information</a:t>
            </a:r>
          </a:p>
        </p:txBody>
      </p:sp>
      <p:sp>
        <p:nvSpPr>
          <p:cNvPr id="7" name="Shape 337">
            <a:extLst>
              <a:ext uri="{FF2B5EF4-FFF2-40B4-BE49-F238E27FC236}">
                <a16:creationId xmlns:a16="http://schemas.microsoft.com/office/drawing/2014/main" id="{686D9921-8350-427B-86F3-0A3BDF6403AF}"/>
              </a:ext>
            </a:extLst>
          </p:cNvPr>
          <p:cNvSpPr/>
          <p:nvPr/>
        </p:nvSpPr>
        <p:spPr>
          <a:xfrm rot="10800000" flipH="1" flipV="1">
            <a:off x="3859907" y="3148294"/>
            <a:ext cx="2274626" cy="1841994"/>
          </a:xfrm>
          <a:prstGeom prst="triangle">
            <a:avLst>
              <a:gd name="adj" fmla="val 50000"/>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68569" tIns="68569" rIns="68569" bIns="68569" anchor="ctr" anchorCtr="0">
            <a:noAutofit/>
          </a:bodyPr>
          <a:lstStyle/>
          <a:p>
            <a:endParaRPr sz="1600" dirty="0">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5205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2801896685"/>
              </p:ext>
            </p:extLst>
          </p:nvPr>
        </p:nvGraphicFramePr>
        <p:xfrm>
          <a:off x="9685337" y="-1"/>
          <a:ext cx="2508251" cy="6858001"/>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Organizational stop, start, and continue list</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Previous slides and activities</a:t>
                      </a:r>
                    </a:p>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Organizational knowledge</a:t>
                      </a:r>
                    </a:p>
                    <a:p>
                      <a:pPr marL="173038" indent="-173038">
                        <a:lnSpc>
                          <a:spcPts val="1600"/>
                        </a:lnSpc>
                        <a:spcBef>
                          <a:spcPts val="800"/>
                        </a:spcBef>
                        <a:buFont typeface="Arial" panose="020B0604020202020204" pitchFamily="34" charset="0"/>
                        <a:buChar char="•"/>
                        <a:tabLst/>
                      </a:pP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List of personal factors needed to support product management</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9215196" cy="1130188"/>
          </a:xfrm>
        </p:spPr>
        <p:txBody>
          <a:bodyPr/>
          <a:lstStyle/>
          <a:p>
            <a:r>
              <a:rPr lang="en-US" dirty="0"/>
              <a:t>Personal stop, start, and continue</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54104" y="1250784"/>
            <a:ext cx="8962016" cy="669978"/>
          </a:xfrm>
        </p:spPr>
        <p:txBody>
          <a:bodyPr/>
          <a:lstStyle/>
          <a:p>
            <a:r>
              <a:rPr lang="en-US" sz="1800" dirty="0"/>
              <a:t>15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p:txBody>
          <a:bodyPr/>
          <a:lstStyle/>
          <a:p>
            <a:r>
              <a:rPr lang="en-US" dirty="0"/>
              <a:t>What do you need to </a:t>
            </a:r>
            <a:r>
              <a:rPr lang="en-US" b="1" dirty="0"/>
              <a:t>stop, start</a:t>
            </a:r>
            <a:r>
              <a:rPr lang="en-US" dirty="0"/>
              <a:t>, and </a:t>
            </a:r>
            <a:r>
              <a:rPr lang="en-US" b="1" dirty="0"/>
              <a:t>continue</a:t>
            </a:r>
            <a:r>
              <a:rPr lang="en-US" dirty="0"/>
              <a:t> to support product management and their authority to make product decisions?</a:t>
            </a:r>
          </a:p>
          <a:p>
            <a:pPr lvl="1"/>
            <a:r>
              <a:rPr lang="en-US" dirty="0"/>
              <a:t>List behaviors, actions, or beliefs that the organization will need to </a:t>
            </a:r>
            <a:r>
              <a:rPr lang="en-US" b="1" dirty="0"/>
              <a:t>stop</a:t>
            </a:r>
            <a:r>
              <a:rPr lang="en-US" dirty="0"/>
              <a:t>.</a:t>
            </a:r>
          </a:p>
          <a:p>
            <a:pPr lvl="1"/>
            <a:r>
              <a:rPr lang="en-US" dirty="0"/>
              <a:t>List behaviors, actions, or beliefs that the organization will need to </a:t>
            </a:r>
            <a:r>
              <a:rPr lang="en-US" b="1" dirty="0"/>
              <a:t>start</a:t>
            </a:r>
            <a:r>
              <a:rPr lang="en-US" dirty="0"/>
              <a:t>.</a:t>
            </a:r>
          </a:p>
          <a:p>
            <a:pPr lvl="1"/>
            <a:r>
              <a:rPr lang="en-US" dirty="0"/>
              <a:t>List behaviors, actions, or beliefs that the organization will need to </a:t>
            </a:r>
            <a:r>
              <a:rPr lang="en-US" dirty="0">
                <a:solidFill>
                  <a:schemeClr val="tx1"/>
                </a:solidFill>
              </a:rPr>
              <a:t>continue</a:t>
            </a:r>
            <a:r>
              <a:rPr lang="en-US" dirty="0"/>
              <a:t>.</a:t>
            </a:r>
          </a:p>
          <a:p>
            <a:r>
              <a:rPr lang="en-US" dirty="0"/>
              <a:t>Homework:</a:t>
            </a:r>
          </a:p>
          <a:p>
            <a:pPr lvl="1"/>
            <a:r>
              <a:rPr lang="en-US" dirty="0"/>
              <a:t>Update your stop/start/continue goals quarterly.</a:t>
            </a:r>
          </a:p>
          <a:p>
            <a:endParaRPr lang="en-US" dirty="0"/>
          </a:p>
        </p:txBody>
      </p:sp>
      <p:pic>
        <p:nvPicPr>
          <p:cNvPr id="7" name="Picture 6" descr="A close up of a green traffic light&#10;&#10;Description automatically generated">
            <a:extLst>
              <a:ext uri="{FF2B5EF4-FFF2-40B4-BE49-F238E27FC236}">
                <a16:creationId xmlns:a16="http://schemas.microsoft.com/office/drawing/2014/main" id="{0E9AE583-7D54-4DD0-ABA8-90D2AF6EA2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16950" y="4625449"/>
            <a:ext cx="768811" cy="1848653"/>
          </a:xfrm>
          <a:prstGeom prst="rect">
            <a:avLst/>
          </a:prstGeom>
        </p:spPr>
      </p:pic>
      <p:sp>
        <p:nvSpPr>
          <p:cNvPr id="6" name="TextBox 5">
            <a:extLst>
              <a:ext uri="{FF2B5EF4-FFF2-40B4-BE49-F238E27FC236}">
                <a16:creationId xmlns:a16="http://schemas.microsoft.com/office/drawing/2014/main" id="{D8ED05DE-E6C0-C83C-4F31-9E88FBD218D5}"/>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78</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071017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Personal stop, start, and continue</a:t>
            </a:r>
          </a:p>
        </p:txBody>
      </p:sp>
      <p:graphicFrame>
        <p:nvGraphicFramePr>
          <p:cNvPr id="12" name="Table 3">
            <a:extLst>
              <a:ext uri="{FF2B5EF4-FFF2-40B4-BE49-F238E27FC236}">
                <a16:creationId xmlns:a16="http://schemas.microsoft.com/office/drawing/2014/main" id="{D6C09714-7A81-4E7F-A795-626696C47695}"/>
              </a:ext>
            </a:extLst>
          </p:cNvPr>
          <p:cNvGraphicFramePr>
            <a:graphicFrameLocks noGrp="1"/>
          </p:cNvGraphicFramePr>
          <p:nvPr>
            <p:extLst>
              <p:ext uri="{D42A27DB-BD31-4B8C-83A1-F6EECF244321}">
                <p14:modId xmlns:p14="http://schemas.microsoft.com/office/powerpoint/2010/main" val="2015282127"/>
              </p:ext>
            </p:extLst>
          </p:nvPr>
        </p:nvGraphicFramePr>
        <p:xfrm>
          <a:off x="392160" y="1515275"/>
          <a:ext cx="11409268" cy="4797956"/>
        </p:xfrm>
        <a:graphic>
          <a:graphicData uri="http://schemas.openxmlformats.org/drawingml/2006/table">
            <a:tbl>
              <a:tblPr firstRow="1">
                <a:tableStyleId>{B301B821-A1FF-4177-AEE7-76D212191A09}</a:tableStyleId>
              </a:tblPr>
              <a:tblGrid>
                <a:gridCol w="3388342">
                  <a:extLst>
                    <a:ext uri="{9D8B030D-6E8A-4147-A177-3AD203B41FA5}">
                      <a16:colId xmlns:a16="http://schemas.microsoft.com/office/drawing/2014/main" val="20000"/>
                    </a:ext>
                  </a:extLst>
                </a:gridCol>
                <a:gridCol w="4462545">
                  <a:extLst>
                    <a:ext uri="{9D8B030D-6E8A-4147-A177-3AD203B41FA5}">
                      <a16:colId xmlns:a16="http://schemas.microsoft.com/office/drawing/2014/main" val="20002"/>
                    </a:ext>
                  </a:extLst>
                </a:gridCol>
                <a:gridCol w="3558381">
                  <a:extLst>
                    <a:ext uri="{9D8B030D-6E8A-4147-A177-3AD203B41FA5}">
                      <a16:colId xmlns:a16="http://schemas.microsoft.com/office/drawing/2014/main" val="1646815924"/>
                    </a:ext>
                  </a:extLst>
                </a:gridCol>
              </a:tblGrid>
              <a:tr h="317993">
                <a:tc>
                  <a:txBody>
                    <a:bodyPr/>
                    <a:lstStyle/>
                    <a:p>
                      <a:pPr algn="ctr"/>
                      <a:r>
                        <a:rPr lang="en-CA" sz="1600" b="1" dirty="0">
                          <a:latin typeface="Roboto Condensed Light" panose="020B0604020202020204" charset="0"/>
                          <a:ea typeface="Roboto Condensed Light" panose="020B0604020202020204" charset="0"/>
                        </a:rPr>
                        <a:t>Stop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252E"/>
                    </a:solidFill>
                  </a:tcPr>
                </a:tc>
                <a:tc>
                  <a:txBody>
                    <a:bodyPr/>
                    <a:lstStyle/>
                    <a:p>
                      <a:pPr algn="ctr"/>
                      <a:r>
                        <a:rPr lang="en-CA" sz="1600" b="1" dirty="0">
                          <a:latin typeface="Roboto Condensed Light" panose="020B0604020202020204" charset="0"/>
                          <a:ea typeface="Roboto Condensed Light" panose="020B0604020202020204" charset="0"/>
                        </a:rPr>
                        <a:t>Start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9D47"/>
                    </a:solidFill>
                  </a:tcPr>
                </a:tc>
                <a:tc>
                  <a:txBody>
                    <a:bodyPr/>
                    <a:lstStyle/>
                    <a:p>
                      <a:pPr algn="ctr"/>
                      <a:r>
                        <a:rPr lang="en-CA" sz="1600" b="1" dirty="0">
                          <a:solidFill>
                            <a:schemeClr val="tx1"/>
                          </a:solidFill>
                          <a:latin typeface="Roboto Condensed Light" panose="020B0604020202020204" charset="0"/>
                          <a:ea typeface="Roboto Condensed Light" panose="020B0604020202020204" charset="0"/>
                        </a:rPr>
                        <a:t>Continue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317993">
                <a:tc>
                  <a:txBody>
                    <a:bodyPr/>
                    <a:lstStyle/>
                    <a:p>
                      <a:pPr marL="0" indent="0" algn="l">
                        <a:buFont typeface="Arial" panose="020B0604020202020204" pitchFamily="34" charset="0"/>
                        <a:buNone/>
                      </a:pPr>
                      <a:r>
                        <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rPr>
                        <a:t>Being territorial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Be more collaborative</a:t>
                      </a: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600" kern="1200" baseline="0" dirty="0">
                          <a:solidFill>
                            <a:schemeClr val="accent4"/>
                          </a:solidFill>
                          <a:latin typeface="Roboto Condensed Light" panose="02000000000000000000" pitchFamily="2" charset="0"/>
                          <a:ea typeface="Roboto Condensed Light" panose="02000000000000000000" pitchFamily="2" charset="0"/>
                          <a:cs typeface="+mn-cs"/>
                        </a:rPr>
                        <a:t>Respecting each other</a:t>
                      </a: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7993">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306735"/>
                  </a:ext>
                </a:extLst>
              </a:tr>
              <a:tr h="549261">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7628947"/>
                  </a:ext>
                </a:extLst>
              </a:tr>
              <a:tr h="317993">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769688"/>
                  </a:ext>
                </a:extLst>
              </a:tr>
              <a:tr h="549261">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109507"/>
                  </a:ext>
                </a:extLst>
              </a:tr>
              <a:tr h="355150">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642359"/>
                  </a:ext>
                </a:extLst>
              </a:tr>
              <a:tr h="355150">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009682"/>
                  </a:ext>
                </a:extLst>
              </a:tr>
              <a:tr h="549261">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146966"/>
                  </a:ext>
                </a:extLst>
              </a:tr>
              <a:tr h="388453">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0779833"/>
                  </a:ext>
                </a:extLst>
              </a:tr>
              <a:tr h="355150">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6926362"/>
                  </a:ext>
                </a:extLst>
              </a:tr>
              <a:tr h="355150">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2829072"/>
                  </a:ext>
                </a:extLst>
              </a:tr>
            </a:tbl>
          </a:graphicData>
        </a:graphic>
      </p:graphicFrame>
    </p:spTree>
    <p:extLst>
      <p:ext uri="{BB962C8B-B14F-4D97-AF65-F5344CB8AC3E}">
        <p14:creationId xmlns:p14="http://schemas.microsoft.com/office/powerpoint/2010/main" val="277060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CEB64-A4FC-4C08-8A5A-DCAECE55C12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4" y="0"/>
            <a:ext cx="12192000" cy="6858000"/>
          </a:xfrm>
          <a:prstGeom prst="rect">
            <a:avLst/>
          </a:prstGeom>
        </p:spPr>
      </p:pic>
    </p:spTree>
    <p:extLst>
      <p:ext uri="{BB962C8B-B14F-4D97-AF65-F5344CB8AC3E}">
        <p14:creationId xmlns:p14="http://schemas.microsoft.com/office/powerpoint/2010/main" val="6624463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229D4E0-D9AA-44AA-A57D-BEA081489BBC}"/>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0" y="0"/>
            <a:ext cx="12193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73F214D-E95F-460B-B44B-69AD7D48F27F}"/>
              </a:ext>
            </a:extLst>
          </p:cNvPr>
          <p:cNvSpPr>
            <a:spLocks noGrp="1"/>
          </p:cNvSpPr>
          <p:nvPr>
            <p:ph type="title" idx="4294967295"/>
          </p:nvPr>
        </p:nvSpPr>
        <p:spPr>
          <a:xfrm>
            <a:off x="324852" y="314325"/>
            <a:ext cx="11163885" cy="617538"/>
          </a:xfrm>
        </p:spPr>
        <p:txBody>
          <a:bodyPr/>
          <a:lstStyle/>
          <a:p>
            <a:r>
              <a:rPr lang="en-US" dirty="0">
                <a:solidFill>
                  <a:schemeClr val="bg1"/>
                </a:solidFill>
              </a:rPr>
              <a:t>There is no such thing as painless change</a:t>
            </a:r>
            <a:endParaRPr lang="en-CA" dirty="0">
              <a:solidFill>
                <a:schemeClr val="bg1"/>
              </a:solidFill>
            </a:endParaRPr>
          </a:p>
        </p:txBody>
      </p:sp>
      <p:sp>
        <p:nvSpPr>
          <p:cNvPr id="6" name="TextBox 5">
            <a:extLst>
              <a:ext uri="{FF2B5EF4-FFF2-40B4-BE49-F238E27FC236}">
                <a16:creationId xmlns:a16="http://schemas.microsoft.com/office/drawing/2014/main" id="{5A0C3CFB-8512-42C1-BE97-BF6358505870}"/>
              </a:ext>
            </a:extLst>
          </p:cNvPr>
          <p:cNvSpPr txBox="1"/>
          <p:nvPr/>
        </p:nvSpPr>
        <p:spPr>
          <a:xfrm>
            <a:off x="5517834" y="1401962"/>
            <a:ext cx="6323271" cy="4524315"/>
          </a:xfrm>
          <a:prstGeom prst="rect">
            <a:avLst/>
          </a:prstGeom>
        </p:spPr>
        <p:txBody>
          <a:bodyPr wrap="square" rtlCol="0">
            <a:spAutoFit/>
          </a:bodyPr>
          <a:lstStyle/>
          <a:p>
            <a:r>
              <a:rPr lang="en-CA" sz="2400" b="1" dirty="0">
                <a:solidFill>
                  <a:srgbClr val="EFC351"/>
                </a:solidFill>
                <a:effectLst>
                  <a:outerShdw blurRad="38100" dist="38100" dir="2700000" algn="tl">
                    <a:srgbClr val="000000">
                      <a:alpha val="43137"/>
                    </a:srgbClr>
                  </a:outerShdw>
                </a:effectLst>
                <a:latin typeface="Montserrat SemiBold" panose="00000700000000000000" pitchFamily="2" charset="0"/>
              </a:rPr>
              <a:t>Ensure focus </a:t>
            </a:r>
          </a:p>
          <a:p>
            <a:r>
              <a:rPr lang="en-CA" sz="2400" b="1" dirty="0">
                <a:solidFill>
                  <a:schemeClr val="bg1"/>
                </a:solidFill>
                <a:latin typeface="Montserrat SemiBold" panose="00000700000000000000" pitchFamily="2" charset="0"/>
              </a:rPr>
              <a:t>People must be able to focus on the new behaviors to make them patterns. </a:t>
            </a:r>
          </a:p>
          <a:p>
            <a:endParaRPr lang="en-CA" sz="2400" b="1" i="1" dirty="0">
              <a:solidFill>
                <a:schemeClr val="bg1"/>
              </a:solidFill>
              <a:latin typeface="Montserrat SemiBold" panose="00000700000000000000" pitchFamily="2" charset="0"/>
            </a:endParaRPr>
          </a:p>
          <a:p>
            <a:r>
              <a:rPr lang="en-CA" sz="2400" b="1" dirty="0">
                <a:solidFill>
                  <a:srgbClr val="EFC351"/>
                </a:solidFill>
                <a:effectLst>
                  <a:outerShdw blurRad="38100" dist="38100" dir="2700000" algn="tl">
                    <a:srgbClr val="000000">
                      <a:alpha val="43137"/>
                    </a:srgbClr>
                  </a:outerShdw>
                </a:effectLst>
                <a:latin typeface="Montserrat SemiBold" panose="00000700000000000000" pitchFamily="2" charset="0"/>
              </a:rPr>
              <a:t>Understand expectations</a:t>
            </a:r>
          </a:p>
          <a:p>
            <a:r>
              <a:rPr lang="en-CA" sz="2400" b="1" dirty="0">
                <a:solidFill>
                  <a:schemeClr val="bg1"/>
                </a:solidFill>
                <a:latin typeface="Montserrat SemiBold" panose="00000700000000000000" pitchFamily="2" charset="0"/>
              </a:rPr>
              <a:t>People need to shape their own expectations to make the change.</a:t>
            </a:r>
          </a:p>
          <a:p>
            <a:endParaRPr lang="en-CA" sz="2400" b="1" i="1" dirty="0">
              <a:solidFill>
                <a:schemeClr val="bg1"/>
              </a:solidFill>
              <a:latin typeface="Montserrat SemiBold" panose="00000700000000000000" pitchFamily="2" charset="0"/>
            </a:endParaRPr>
          </a:p>
          <a:p>
            <a:r>
              <a:rPr lang="en-CA" sz="2400" b="1" dirty="0">
                <a:solidFill>
                  <a:srgbClr val="EFC351"/>
                </a:solidFill>
                <a:effectLst>
                  <a:outerShdw blurRad="38100" dist="38100" dir="2700000" algn="tl">
                    <a:srgbClr val="000000">
                      <a:alpha val="43137"/>
                    </a:srgbClr>
                  </a:outerShdw>
                </a:effectLst>
                <a:latin typeface="Montserrat SemiBold" panose="00000700000000000000" pitchFamily="2" charset="0"/>
              </a:rPr>
              <a:t>Develop practice</a:t>
            </a:r>
          </a:p>
          <a:p>
            <a:r>
              <a:rPr lang="en-CA" sz="2400" b="1" dirty="0">
                <a:solidFill>
                  <a:schemeClr val="bg1"/>
                </a:solidFill>
                <a:latin typeface="Montserrat SemiBold" panose="00000700000000000000" pitchFamily="2" charset="0"/>
              </a:rPr>
              <a:t>Individuals must commit to and repeat practices that will make the change stick.</a:t>
            </a:r>
          </a:p>
        </p:txBody>
      </p:sp>
    </p:spTree>
    <p:extLst>
      <p:ext uri="{BB962C8B-B14F-4D97-AF65-F5344CB8AC3E}">
        <p14:creationId xmlns:p14="http://schemas.microsoft.com/office/powerpoint/2010/main" val="2226314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A7BF6-E50D-42A3-A507-996FFC2CF640}"/>
              </a:ext>
            </a:extLst>
          </p:cNvPr>
          <p:cNvSpPr>
            <a:spLocks noGrp="1"/>
          </p:cNvSpPr>
          <p:nvPr>
            <p:ph type="title"/>
          </p:nvPr>
        </p:nvSpPr>
        <p:spPr/>
        <p:txBody>
          <a:bodyPr/>
          <a:lstStyle/>
          <a:p>
            <a:r>
              <a:rPr lang="en-US" dirty="0"/>
              <a:t>Use CLAIM to guide your journey </a:t>
            </a:r>
            <a:endParaRPr lang="en-CA" dirty="0"/>
          </a:p>
        </p:txBody>
      </p:sp>
      <p:sp>
        <p:nvSpPr>
          <p:cNvPr id="14" name="Rounded Rectangle 2">
            <a:extLst>
              <a:ext uri="{FF2B5EF4-FFF2-40B4-BE49-F238E27FC236}">
                <a16:creationId xmlns:a16="http://schemas.microsoft.com/office/drawing/2014/main" id="{FA39E1E0-C535-468D-A1E1-F98ACF03F5BB}"/>
              </a:ext>
            </a:extLst>
          </p:cNvPr>
          <p:cNvSpPr/>
          <p:nvPr/>
        </p:nvSpPr>
        <p:spPr>
          <a:xfrm>
            <a:off x="508653" y="1320093"/>
            <a:ext cx="3924000"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Value is best created by self-managing teams who deliver in frequent, short increments supported by leaders who coach them through challenges.</a:t>
            </a:r>
          </a:p>
        </p:txBody>
      </p:sp>
      <p:sp>
        <p:nvSpPr>
          <p:cNvPr id="15" name="Rounded Rectangle 3">
            <a:extLst>
              <a:ext uri="{FF2B5EF4-FFF2-40B4-BE49-F238E27FC236}">
                <a16:creationId xmlns:a16="http://schemas.microsoft.com/office/drawing/2014/main" id="{5A715076-38D6-4553-9E27-6B4C6F62302D}"/>
              </a:ext>
            </a:extLst>
          </p:cNvPr>
          <p:cNvSpPr/>
          <p:nvPr/>
        </p:nvSpPr>
        <p:spPr>
          <a:xfrm>
            <a:off x="204390" y="3804010"/>
            <a:ext cx="3924000"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Successful implementations require the disciplined use of metrics that support developing better teams.</a:t>
            </a:r>
          </a:p>
        </p:txBody>
      </p:sp>
      <p:sp>
        <p:nvSpPr>
          <p:cNvPr id="16" name="Rounded Rectangle 4">
            <a:extLst>
              <a:ext uri="{FF2B5EF4-FFF2-40B4-BE49-F238E27FC236}">
                <a16:creationId xmlns:a16="http://schemas.microsoft.com/office/drawing/2014/main" id="{797D99B9-655D-4B62-921C-313FDA5D5BC5}"/>
              </a:ext>
            </a:extLst>
          </p:cNvPr>
          <p:cNvSpPr/>
          <p:nvPr/>
        </p:nvSpPr>
        <p:spPr>
          <a:xfrm>
            <a:off x="4090173" y="5540178"/>
            <a:ext cx="4050201" cy="1005586"/>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Self-organizing teams that cross business, delivery, and operations are essential to gain the full benefits of product-centric delivery.</a:t>
            </a:r>
          </a:p>
        </p:txBody>
      </p:sp>
      <p:sp>
        <p:nvSpPr>
          <p:cNvPr id="17" name="Rounded Rectangle 5">
            <a:extLst>
              <a:ext uri="{FF2B5EF4-FFF2-40B4-BE49-F238E27FC236}">
                <a16:creationId xmlns:a16="http://schemas.microsoft.com/office/drawing/2014/main" id="{5864DA1D-CA0F-4510-9010-69966CB9952D}"/>
              </a:ext>
            </a:extLst>
          </p:cNvPr>
          <p:cNvSpPr/>
          <p:nvPr/>
        </p:nvSpPr>
        <p:spPr>
          <a:xfrm>
            <a:off x="8065199" y="3804010"/>
            <a:ext cx="3924000"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975" lvl="1" algn="ctr"/>
            <a:r>
              <a:rPr lang="en-US" sz="1600" dirty="0">
                <a:latin typeface="Roboto Condensed Light" panose="02000000000000000000" pitchFamily="2" charset="0"/>
                <a:ea typeface="Roboto Condensed Light" panose="02000000000000000000" pitchFamily="2" charset="0"/>
              </a:rPr>
              <a:t>Product Management, Agile, and DevOps have inspired SDLC tools that have become a key part of delivery practices and work management.</a:t>
            </a:r>
          </a:p>
        </p:txBody>
      </p:sp>
      <p:sp>
        <p:nvSpPr>
          <p:cNvPr id="18" name="Rounded Rectangle 6">
            <a:extLst>
              <a:ext uri="{FF2B5EF4-FFF2-40B4-BE49-F238E27FC236}">
                <a16:creationId xmlns:a16="http://schemas.microsoft.com/office/drawing/2014/main" id="{03399DEC-F237-4012-AE59-1E2B650D5F32}"/>
              </a:ext>
            </a:extLst>
          </p:cNvPr>
          <p:cNvSpPr/>
          <p:nvPr/>
        </p:nvSpPr>
        <p:spPr>
          <a:xfrm>
            <a:off x="7760936" y="1332623"/>
            <a:ext cx="4078545" cy="1338735"/>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Product-centric delivery and Agile are a radical change in how people work and think. Structured, facilitated learning is required throughout the transformation to help leaders and practitioners make the shift.</a:t>
            </a:r>
          </a:p>
        </p:txBody>
      </p:sp>
      <p:cxnSp>
        <p:nvCxnSpPr>
          <p:cNvPr id="19" name="Straight Connector 18">
            <a:extLst>
              <a:ext uri="{FF2B5EF4-FFF2-40B4-BE49-F238E27FC236}">
                <a16:creationId xmlns:a16="http://schemas.microsoft.com/office/drawing/2014/main" id="{1CFA6DA5-991B-4E17-A4DF-20A49FA05FE4}"/>
              </a:ext>
            </a:extLst>
          </p:cNvPr>
          <p:cNvCxnSpPr/>
          <p:nvPr/>
        </p:nvCxnSpPr>
        <p:spPr>
          <a:xfrm>
            <a:off x="1150702" y="4914778"/>
            <a:ext cx="8876497" cy="0"/>
          </a:xfrm>
          <a:prstGeom prst="line">
            <a:avLst/>
          </a:prstGeom>
          <a:ln>
            <a:solidFill>
              <a:schemeClr val="bg1">
                <a:alpha val="21000"/>
              </a:schemeClr>
            </a:solidFill>
          </a:ln>
        </p:spPr>
        <p:style>
          <a:lnRef idx="1">
            <a:schemeClr val="accent1"/>
          </a:lnRef>
          <a:fillRef idx="0">
            <a:schemeClr val="accent1"/>
          </a:fillRef>
          <a:effectRef idx="0">
            <a:schemeClr val="accent1"/>
          </a:effectRef>
          <a:fontRef idx="minor">
            <a:schemeClr val="tx1"/>
          </a:fontRef>
        </p:style>
      </p:cxnSp>
      <p:graphicFrame>
        <p:nvGraphicFramePr>
          <p:cNvPr id="20" name="Diagram 19">
            <a:extLst>
              <a:ext uri="{FF2B5EF4-FFF2-40B4-BE49-F238E27FC236}">
                <a16:creationId xmlns:a16="http://schemas.microsoft.com/office/drawing/2014/main" id="{8CFD58B7-25CA-4107-93E2-AAE0B7A2C29D}"/>
              </a:ext>
            </a:extLst>
          </p:cNvPr>
          <p:cNvGraphicFramePr/>
          <p:nvPr>
            <p:extLst>
              <p:ext uri="{D42A27DB-BD31-4B8C-83A1-F6EECF244321}">
                <p14:modId xmlns:p14="http://schemas.microsoft.com/office/powerpoint/2010/main" val="3172586445"/>
              </p:ext>
            </p:extLst>
          </p:nvPr>
        </p:nvGraphicFramePr>
        <p:xfrm>
          <a:off x="2920461" y="1505407"/>
          <a:ext cx="6352667" cy="4162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1367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63047-6D0F-4E78-B4D1-E115929076A0}"/>
              </a:ext>
            </a:extLst>
          </p:cNvPr>
          <p:cNvSpPr>
            <a:spLocks noGrp="1"/>
          </p:cNvSpPr>
          <p:nvPr>
            <p:ph type="title"/>
          </p:nvPr>
        </p:nvSpPr>
        <p:spPr/>
        <p:txBody>
          <a:bodyPr/>
          <a:lstStyle/>
          <a:p>
            <a:r>
              <a:rPr lang="en-US" dirty="0"/>
              <a:t>Communicate reasons for changes and how they will be implemented</a:t>
            </a:r>
            <a:endParaRPr lang="en-CA" dirty="0"/>
          </a:p>
        </p:txBody>
      </p:sp>
      <p:sp>
        <p:nvSpPr>
          <p:cNvPr id="19" name="Text Placeholder 3">
            <a:extLst>
              <a:ext uri="{FF2B5EF4-FFF2-40B4-BE49-F238E27FC236}">
                <a16:creationId xmlns:a16="http://schemas.microsoft.com/office/drawing/2014/main" id="{264DFFC1-1FF2-4555-9973-2ADB76439987}"/>
              </a:ext>
            </a:extLst>
          </p:cNvPr>
          <p:cNvSpPr txBox="1">
            <a:spLocks/>
          </p:cNvSpPr>
          <p:nvPr/>
        </p:nvSpPr>
        <p:spPr bwMode="auto">
          <a:xfrm>
            <a:off x="4993792" y="1906096"/>
            <a:ext cx="6616747" cy="42766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4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4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4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333333"/>
              </a:buClr>
              <a:buSzPct val="120000"/>
              <a:buFont typeface="Arial" pitchFamily="34" charset="0"/>
              <a:buNone/>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Leaders of successful change spend considerable time developing a powerful change message, a compelling narrative that articulates the desired end state and makes the change concrete and meaningful to staff. </a:t>
            </a:r>
          </a:p>
          <a:p>
            <a:pPr marL="0" marR="0" lvl="0" indent="0" algn="l" defTabSz="914400" rtl="0" eaLnBrk="1" fontAlgn="base" latinLnBrk="0" hangingPunct="1">
              <a:lnSpc>
                <a:spcPct val="100000"/>
              </a:lnSpc>
              <a:spcBef>
                <a:spcPts val="0"/>
              </a:spcBef>
              <a:spcAft>
                <a:spcPts val="0"/>
              </a:spcAft>
              <a:buClr>
                <a:srgbClr val="333333"/>
              </a:buClr>
              <a:buSzPct val="120000"/>
              <a:buFont typeface="Arial" pitchFamily="34" charset="0"/>
              <a:buNone/>
              <a:tabLst/>
              <a:defRPr/>
            </a:pPr>
            <a:endPar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a:p>
            <a:pPr marL="0" marR="0" lvl="0" indent="0" algn="l" defTabSz="914400" rtl="0" eaLnBrk="1" fontAlgn="base" latinLnBrk="0" hangingPunct="1">
              <a:lnSpc>
                <a:spcPct val="100000"/>
              </a:lnSpc>
              <a:spcBef>
                <a:spcPts val="0"/>
              </a:spcBef>
              <a:spcAft>
                <a:spcPts val="0"/>
              </a:spcAft>
              <a:buClr>
                <a:srgbClr val="333333"/>
              </a:buClr>
              <a:buSzPct val="120000"/>
              <a:buFont typeface="Arial" pitchFamily="34" charset="0"/>
              <a:buNone/>
              <a:tabLst/>
              <a:defRPr/>
            </a:pPr>
            <a:r>
              <a:rPr kumimoji="0" lang="en-CA" sz="1800" b="1"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The organizational change message should:</a:t>
            </a:r>
          </a:p>
          <a:p>
            <a:pPr marL="285750" marR="0" lvl="0" indent="-285750"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Explain why the change is needed.</a:t>
            </a:r>
          </a:p>
          <a:p>
            <a:pPr marL="285750" marR="0" lvl="0" indent="-285750"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Summarize what will stay the same.</a:t>
            </a:r>
          </a:p>
          <a:p>
            <a:pPr marL="285750" marR="0" lvl="0" indent="-285750"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Highlight what will be left behind.</a:t>
            </a:r>
          </a:p>
          <a:p>
            <a:pPr marL="285750" marR="0" lvl="0" indent="-285750"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Emphasize what is being changed.</a:t>
            </a:r>
          </a:p>
          <a:p>
            <a:pPr marL="285750" marR="0" lvl="0" indent="-285750"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Explain how change will be implemented.</a:t>
            </a:r>
          </a:p>
          <a:p>
            <a:pPr marL="285750" marR="0" lvl="0" indent="-285750"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Address how change will affect various roles in the organization.</a:t>
            </a:r>
          </a:p>
          <a:p>
            <a:pPr marL="285750" marR="0" lvl="0" indent="-285750"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Discuss the staff’s role in making the change successful.</a:t>
            </a:r>
          </a:p>
          <a:p>
            <a:pPr marL="0" marR="0" lvl="0" indent="0" algn="l" defTabSz="914400" rtl="0" eaLnBrk="1" fontAlgn="base" latinLnBrk="0" hangingPunct="1">
              <a:lnSpc>
                <a:spcPct val="100000"/>
              </a:lnSpc>
              <a:spcBef>
                <a:spcPts val="0"/>
              </a:spcBef>
              <a:spcAft>
                <a:spcPts val="0"/>
              </a:spcAft>
              <a:buClr>
                <a:srgbClr val="333333"/>
              </a:buClr>
              <a:buSzPct val="120000"/>
              <a:buFont typeface="Arial" pitchFamily="34" charset="0"/>
              <a:buNone/>
              <a:tabLst/>
              <a:defRPr/>
            </a:pPr>
            <a:endPar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21" name="Rectangle 20">
            <a:extLst>
              <a:ext uri="{FF2B5EF4-FFF2-40B4-BE49-F238E27FC236}">
                <a16:creationId xmlns:a16="http://schemas.microsoft.com/office/drawing/2014/main" id="{9986B230-89A4-49B6-88C7-26E5D16CE74E}"/>
              </a:ext>
            </a:extLst>
          </p:cNvPr>
          <p:cNvSpPr/>
          <p:nvPr/>
        </p:nvSpPr>
        <p:spPr>
          <a:xfrm>
            <a:off x="1859503" y="1432689"/>
            <a:ext cx="4333770" cy="4204445"/>
          </a:xfrm>
          <a:prstGeom prst="rect">
            <a:avLst/>
          </a:prstGeom>
          <a:noFill/>
          <a:ln w="12700" cap="flat" cmpd="sng" algn="ctr">
            <a:noFill/>
            <a:prstDash val="solid"/>
          </a:ln>
          <a:effectLst>
            <a:outerShdw blurRad="25400" dist="25400" dir="3600000" sx="98000" sy="98000" algn="ctr" rotWithShape="0">
              <a:srgbClr val="96B8D2"/>
            </a:outerShdw>
          </a:effectLst>
        </p:spPr>
        <p:txBody>
          <a:bodyPr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CA" sz="1400" b="0" i="0" u="none" strike="noStrike" kern="0" cap="none" spc="0" normalizeH="0" baseline="0" noProof="0" dirty="0">
              <a:ln>
                <a:noFill/>
              </a:ln>
              <a:solidFill>
                <a:srgbClr val="333333"/>
              </a:solidFill>
              <a:effectLst>
                <a:outerShdw blurRad="38100" dist="38100" dir="2700000" algn="tl">
                  <a:srgbClr val="000000">
                    <a:alpha val="43137"/>
                  </a:srgbClr>
                </a:outerShdw>
              </a:effectLst>
              <a:uLnTx/>
              <a:uFillTx/>
              <a:latin typeface="Roboto Condensed Light" panose="02000000000000000000" pitchFamily="2" charset="0"/>
              <a:ea typeface="+mn-ea"/>
              <a:cs typeface="+mn-cs"/>
            </a:endParaRPr>
          </a:p>
        </p:txBody>
      </p:sp>
      <p:grpSp>
        <p:nvGrpSpPr>
          <p:cNvPr id="31" name="Group 30">
            <a:extLst>
              <a:ext uri="{FF2B5EF4-FFF2-40B4-BE49-F238E27FC236}">
                <a16:creationId xmlns:a16="http://schemas.microsoft.com/office/drawing/2014/main" id="{37CE5379-F7FA-4806-BAB5-7D9D10F212BC}"/>
              </a:ext>
            </a:extLst>
          </p:cNvPr>
          <p:cNvGrpSpPr/>
          <p:nvPr/>
        </p:nvGrpSpPr>
        <p:grpSpPr>
          <a:xfrm>
            <a:off x="354106" y="1756043"/>
            <a:ext cx="4121828" cy="4889180"/>
            <a:chOff x="6332351" y="1420140"/>
            <a:chExt cx="4121828" cy="4889180"/>
          </a:xfrm>
        </p:grpSpPr>
        <p:sp>
          <p:nvSpPr>
            <p:cNvPr id="18" name="Rectangle 17">
              <a:extLst>
                <a:ext uri="{FF2B5EF4-FFF2-40B4-BE49-F238E27FC236}">
                  <a16:creationId xmlns:a16="http://schemas.microsoft.com/office/drawing/2014/main" id="{B1BF7BC0-AF82-4CC1-8F49-2C77A6D244C2}"/>
                </a:ext>
              </a:extLst>
            </p:cNvPr>
            <p:cNvSpPr/>
            <p:nvPr/>
          </p:nvSpPr>
          <p:spPr>
            <a:xfrm>
              <a:off x="6385229" y="1420140"/>
              <a:ext cx="4016072" cy="4889180"/>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Light" panose="02000000000000000000" pitchFamily="2" charset="0"/>
                <a:ea typeface="+mn-ea"/>
                <a:cs typeface="+mn-cs"/>
              </a:endParaRPr>
            </a:p>
          </p:txBody>
        </p:sp>
        <p:sp>
          <p:nvSpPr>
            <p:cNvPr id="20" name="TextBox 19">
              <a:extLst>
                <a:ext uri="{FF2B5EF4-FFF2-40B4-BE49-F238E27FC236}">
                  <a16:creationId xmlns:a16="http://schemas.microsoft.com/office/drawing/2014/main" id="{D35337C4-43F1-4303-B839-73E5529D2BB8}"/>
                </a:ext>
              </a:extLst>
            </p:cNvPr>
            <p:cNvSpPr txBox="1"/>
            <p:nvPr/>
          </p:nvSpPr>
          <p:spPr>
            <a:xfrm>
              <a:off x="6332351" y="1494902"/>
              <a:ext cx="4121828" cy="338554"/>
            </a:xfrm>
            <a:prstGeom prst="rect">
              <a:avLst/>
            </a:prstGeom>
            <a:noFill/>
          </p:spPr>
          <p:txBody>
            <a:bodyPr wrap="square" rtlCol="0">
              <a:spAutoFit/>
            </a:bodyPr>
            <a:lstStyle/>
            <a:p>
              <a:pPr algn="ctr" defTabSz="914400" fontAlgn="base">
                <a:spcBef>
                  <a:spcPct val="0"/>
                </a:spcBef>
                <a:spcAft>
                  <a:spcPct val="0"/>
                </a:spcAft>
              </a:pPr>
              <a:r>
                <a:rPr lang="en-US" sz="1600" b="1" dirty="0">
                  <a:solidFill>
                    <a:srgbClr val="333333"/>
                  </a:solidFill>
                  <a:latin typeface="Roboto Condensed Light" panose="02000000000000000000" pitchFamily="2" charset="0"/>
                </a:rPr>
                <a:t>Five elements of communicating change</a:t>
              </a:r>
            </a:p>
          </p:txBody>
        </p:sp>
        <p:grpSp>
          <p:nvGrpSpPr>
            <p:cNvPr id="22" name="Group 1">
              <a:extLst>
                <a:ext uri="{FF2B5EF4-FFF2-40B4-BE49-F238E27FC236}">
                  <a16:creationId xmlns:a16="http://schemas.microsoft.com/office/drawing/2014/main" id="{D209279F-73B0-4E19-B65D-EBB06E65B38E}"/>
                </a:ext>
              </a:extLst>
            </p:cNvPr>
            <p:cNvGrpSpPr/>
            <p:nvPr/>
          </p:nvGrpSpPr>
          <p:grpSpPr>
            <a:xfrm>
              <a:off x="6485534" y="1832121"/>
              <a:ext cx="3820093" cy="4260946"/>
              <a:chOff x="4868846" y="1866156"/>
              <a:chExt cx="4176324" cy="4723796"/>
            </a:xfrm>
          </p:grpSpPr>
          <p:sp>
            <p:nvSpPr>
              <p:cNvPr id="23" name="Oval 4">
                <a:extLst>
                  <a:ext uri="{FF2B5EF4-FFF2-40B4-BE49-F238E27FC236}">
                    <a16:creationId xmlns:a16="http://schemas.microsoft.com/office/drawing/2014/main" id="{D9A22951-38F1-445D-A9BD-F2F9B2D3266B}"/>
                  </a:ext>
                </a:extLst>
              </p:cNvPr>
              <p:cNvSpPr/>
              <p:nvPr/>
            </p:nvSpPr>
            <p:spPr>
              <a:xfrm>
                <a:off x="5515179" y="2685410"/>
                <a:ext cx="2881387" cy="2880000"/>
              </a:xfrm>
              <a:prstGeom prst="ellipse">
                <a:avLst/>
              </a:prstGeom>
              <a:noFill/>
              <a:ln w="127000" cap="flat" cmpd="sng" algn="ctr">
                <a:solidFill>
                  <a:srgbClr val="29475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000" b="0" i="0" u="none" strike="noStrike" kern="0" cap="none" spc="0" normalizeH="0" baseline="0" noProof="0" dirty="0">
                  <a:ln>
                    <a:noFill/>
                  </a:ln>
                  <a:solidFill>
                    <a:srgbClr val="FFFFFF"/>
                  </a:solidFill>
                  <a:effectLst/>
                  <a:uLnTx/>
                  <a:uFillTx/>
                  <a:latin typeface="Roboto Condensed Light" panose="02000000000000000000" pitchFamily="2" charset="0"/>
                </a:endParaRPr>
              </a:p>
            </p:txBody>
          </p:sp>
          <p:sp>
            <p:nvSpPr>
              <p:cNvPr id="24" name="Freeform 6">
                <a:extLst>
                  <a:ext uri="{FF2B5EF4-FFF2-40B4-BE49-F238E27FC236}">
                    <a16:creationId xmlns:a16="http://schemas.microsoft.com/office/drawing/2014/main" id="{72CC2BCE-9B42-4A7F-BC70-2063C40D0AE9}"/>
                  </a:ext>
                </a:extLst>
              </p:cNvPr>
              <p:cNvSpPr/>
              <p:nvPr/>
            </p:nvSpPr>
            <p:spPr>
              <a:xfrm>
                <a:off x="6139137" y="3308675"/>
                <a:ext cx="1633470" cy="1633470"/>
              </a:xfrm>
              <a:custGeom>
                <a:avLst/>
                <a:gdLst>
                  <a:gd name="connsiteX0" fmla="*/ 0 w 1633470"/>
                  <a:gd name="connsiteY0" fmla="*/ 816735 h 1633470"/>
                  <a:gd name="connsiteX1" fmla="*/ 816735 w 1633470"/>
                  <a:gd name="connsiteY1" fmla="*/ 0 h 1633470"/>
                  <a:gd name="connsiteX2" fmla="*/ 1633470 w 1633470"/>
                  <a:gd name="connsiteY2" fmla="*/ 816735 h 1633470"/>
                  <a:gd name="connsiteX3" fmla="*/ 816735 w 1633470"/>
                  <a:gd name="connsiteY3" fmla="*/ 1633470 h 1633470"/>
                  <a:gd name="connsiteX4" fmla="*/ 0 w 1633470"/>
                  <a:gd name="connsiteY4" fmla="*/ 816735 h 163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70" h="1633470">
                    <a:moveTo>
                      <a:pt x="0" y="816735"/>
                    </a:moveTo>
                    <a:cubicBezTo>
                      <a:pt x="0" y="365665"/>
                      <a:pt x="365665" y="0"/>
                      <a:pt x="816735" y="0"/>
                    </a:cubicBezTo>
                    <a:cubicBezTo>
                      <a:pt x="1267805" y="0"/>
                      <a:pt x="1633470" y="365665"/>
                      <a:pt x="1633470" y="816735"/>
                    </a:cubicBezTo>
                    <a:cubicBezTo>
                      <a:pt x="1633470" y="1267805"/>
                      <a:pt x="1267805" y="1633470"/>
                      <a:pt x="816735" y="1633470"/>
                    </a:cubicBezTo>
                    <a:cubicBezTo>
                      <a:pt x="365665" y="1633470"/>
                      <a:pt x="0" y="1267805"/>
                      <a:pt x="0" y="816735"/>
                    </a:cubicBezTo>
                    <a:close/>
                  </a:path>
                </a:pathLst>
              </a:custGeom>
              <a:solidFill>
                <a:srgbClr val="B0C534"/>
              </a:solidFill>
              <a:ln>
                <a:solidFill>
                  <a:srgbClr val="B0C534"/>
                </a:solidFill>
              </a:ln>
              <a:effectLst>
                <a:outerShdw blurRad="40000" dist="23000" dir="5400000" rotWithShape="0">
                  <a:srgbClr val="000000">
                    <a:alpha val="35000"/>
                  </a:srgbClr>
                </a:outerShdw>
              </a:effectLst>
            </p:spPr>
            <p:txBody>
              <a:bodyPr spcFirstLastPara="0" vert="horz" wrap="square" lIns="180000" tIns="180000" rIns="180000" bIns="180000" numCol="1" spcCol="1270" anchor="ctr" anchorCtr="0">
                <a:noAutofit/>
              </a:bodyPr>
              <a:lstStyle/>
              <a:p>
                <a:pPr marL="0" marR="0" lvl="0" indent="0" algn="ctr" defTabSz="533400" eaLnBrk="1" fontAlgn="base" latinLnBrk="0" hangingPunct="1">
                  <a:lnSpc>
                    <a:spcPct val="90000"/>
                  </a:lnSpc>
                  <a:spcBef>
                    <a:spcPct val="0"/>
                  </a:spcBef>
                  <a:spcAft>
                    <a:spcPct val="35000"/>
                  </a:spcAft>
                  <a:buClrTx/>
                  <a:buSzTx/>
                  <a:buFontTx/>
                  <a:buNone/>
                  <a:tabLst/>
                  <a:defRPr/>
                </a:pPr>
                <a:r>
                  <a:rPr kumimoji="0" lang="en-US" sz="1000" b="1" i="0" u="none" strike="noStrike" kern="0" cap="none" spc="0" normalizeH="0" baseline="0" noProof="0" dirty="0">
                    <a:ln>
                      <a:noFill/>
                    </a:ln>
                    <a:solidFill>
                      <a:srgbClr val="333333"/>
                    </a:solidFill>
                    <a:effectLst/>
                    <a:uLnTx/>
                    <a:uFillTx/>
                    <a:latin typeface="Roboto Condensed Light" panose="02000000000000000000" pitchFamily="2" charset="0"/>
                  </a:rPr>
                  <a:t>COMMUNICATING THE CHANGE</a:t>
                </a:r>
                <a:endParaRPr kumimoji="0" lang="en-US" sz="1000" b="0" i="0" u="none" strike="noStrike" kern="0" cap="none" spc="0" normalizeH="0" baseline="0" noProof="0" dirty="0">
                  <a:ln>
                    <a:noFill/>
                  </a:ln>
                  <a:solidFill>
                    <a:srgbClr val="333333"/>
                  </a:solidFill>
                  <a:effectLst/>
                  <a:uLnTx/>
                  <a:uFillTx/>
                  <a:latin typeface="Roboto Condensed Light" panose="02000000000000000000" pitchFamily="2" charset="0"/>
                </a:endParaRPr>
              </a:p>
            </p:txBody>
          </p:sp>
          <p:sp>
            <p:nvSpPr>
              <p:cNvPr id="25" name="Freeform 8">
                <a:extLst>
                  <a:ext uri="{FF2B5EF4-FFF2-40B4-BE49-F238E27FC236}">
                    <a16:creationId xmlns:a16="http://schemas.microsoft.com/office/drawing/2014/main" id="{28752694-6F1E-4A4F-B01E-7234869AA949}"/>
                  </a:ext>
                </a:extLst>
              </p:cNvPr>
              <p:cNvSpPr>
                <a:spLocks noChangeAspect="1"/>
              </p:cNvSpPr>
              <p:nvPr/>
            </p:nvSpPr>
            <p:spPr>
              <a:xfrm>
                <a:off x="6325872" y="1866156"/>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What is the change?</a:t>
                </a:r>
              </a:p>
            </p:txBody>
          </p:sp>
          <p:sp>
            <p:nvSpPr>
              <p:cNvPr id="26" name="Freeform 9">
                <a:extLst>
                  <a:ext uri="{FF2B5EF4-FFF2-40B4-BE49-F238E27FC236}">
                    <a16:creationId xmlns:a16="http://schemas.microsoft.com/office/drawing/2014/main" id="{98A19F4A-F666-4710-A855-442B32DBC941}"/>
                  </a:ext>
                </a:extLst>
              </p:cNvPr>
              <p:cNvSpPr>
                <a:spLocks noChangeAspect="1"/>
              </p:cNvSpPr>
              <p:nvPr/>
            </p:nvSpPr>
            <p:spPr>
              <a:xfrm>
                <a:off x="7785170" y="2873851"/>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Why are we doing it?</a:t>
                </a:r>
              </a:p>
            </p:txBody>
          </p:sp>
          <p:sp>
            <p:nvSpPr>
              <p:cNvPr id="27" name="Freeform 10">
                <a:extLst>
                  <a:ext uri="{FF2B5EF4-FFF2-40B4-BE49-F238E27FC236}">
                    <a16:creationId xmlns:a16="http://schemas.microsoft.com/office/drawing/2014/main" id="{EFFE3796-CEC8-43D2-AD9C-AD959CDE1BD3}"/>
                  </a:ext>
                </a:extLst>
              </p:cNvPr>
              <p:cNvSpPr>
                <a:spLocks noChangeAspect="1"/>
              </p:cNvSpPr>
              <p:nvPr/>
            </p:nvSpPr>
            <p:spPr>
              <a:xfrm>
                <a:off x="7153049" y="4890632"/>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How are we going to go about it?</a:t>
                </a:r>
              </a:p>
            </p:txBody>
          </p:sp>
          <p:sp>
            <p:nvSpPr>
              <p:cNvPr id="28" name="Freeform 11">
                <a:extLst>
                  <a:ext uri="{FF2B5EF4-FFF2-40B4-BE49-F238E27FC236}">
                    <a16:creationId xmlns:a16="http://schemas.microsoft.com/office/drawing/2014/main" id="{4366C509-F550-4F55-962F-CA0179069512}"/>
                  </a:ext>
                </a:extLst>
              </p:cNvPr>
              <p:cNvSpPr>
                <a:spLocks noChangeAspect="1"/>
              </p:cNvSpPr>
              <p:nvPr/>
            </p:nvSpPr>
            <p:spPr>
              <a:xfrm>
                <a:off x="5506172" y="4890632"/>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How long will it take us to do it?</a:t>
                </a:r>
              </a:p>
            </p:txBody>
          </p:sp>
          <p:sp>
            <p:nvSpPr>
              <p:cNvPr id="29" name="Freeform 13">
                <a:extLst>
                  <a:ext uri="{FF2B5EF4-FFF2-40B4-BE49-F238E27FC236}">
                    <a16:creationId xmlns:a16="http://schemas.microsoft.com/office/drawing/2014/main" id="{FBB8CA25-960E-43F7-B85A-ABDE4108CBD7}"/>
                  </a:ext>
                </a:extLst>
              </p:cNvPr>
              <p:cNvSpPr>
                <a:spLocks noChangeAspect="1"/>
              </p:cNvSpPr>
              <p:nvPr/>
            </p:nvSpPr>
            <p:spPr>
              <a:xfrm>
                <a:off x="4868846" y="2873851"/>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What will the role be for each department, individual?</a:t>
                </a:r>
              </a:p>
            </p:txBody>
          </p:sp>
          <p:sp>
            <p:nvSpPr>
              <p:cNvPr id="30" name="TextBox 24">
                <a:extLst>
                  <a:ext uri="{FF2B5EF4-FFF2-40B4-BE49-F238E27FC236}">
                    <a16:creationId xmlns:a16="http://schemas.microsoft.com/office/drawing/2014/main" id="{E775A091-C1E9-481E-B66C-67B2E2126D26}"/>
                  </a:ext>
                </a:extLst>
              </p:cNvPr>
              <p:cNvSpPr txBox="1"/>
              <p:nvPr/>
            </p:nvSpPr>
            <p:spPr>
              <a:xfrm>
                <a:off x="5779813" y="6316985"/>
                <a:ext cx="2497644" cy="272967"/>
              </a:xfrm>
              <a:prstGeom prst="rect">
                <a:avLst/>
              </a:prstGeom>
              <a:noFill/>
              <a:ln>
                <a:noFill/>
              </a:ln>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243F54"/>
                    </a:solidFill>
                    <a:effectLst/>
                    <a:uLnTx/>
                    <a:uFillTx/>
                    <a:latin typeface="Roboto Condensed Light" panose="02000000000000000000" pitchFamily="2" charset="0"/>
                  </a:rPr>
                  <a:t>Source: Cornelius and Associates, 2010. </a:t>
                </a:r>
                <a:endParaRPr kumimoji="0" lang="en-US" sz="1000" b="0" i="0" u="none" strike="noStrike" kern="0" cap="none" spc="0" normalizeH="0" baseline="0" noProof="0" dirty="0">
                  <a:ln>
                    <a:noFill/>
                  </a:ln>
                  <a:solidFill>
                    <a:srgbClr val="333333"/>
                  </a:solidFill>
                  <a:effectLst/>
                  <a:uLnTx/>
                  <a:uFillTx/>
                  <a:latin typeface="Roboto Condensed Light" panose="02000000000000000000" pitchFamily="2" charset="0"/>
                </a:endParaRPr>
              </a:p>
            </p:txBody>
          </p:sp>
        </p:grpSp>
      </p:grpSp>
      <p:pic>
        <p:nvPicPr>
          <p:cNvPr id="33" name="Picture 32" descr="A picture containing text, person, indoor&#10;&#10;Description automatically generated">
            <a:extLst>
              <a:ext uri="{FF2B5EF4-FFF2-40B4-BE49-F238E27FC236}">
                <a16:creationId xmlns:a16="http://schemas.microsoft.com/office/drawing/2014/main" id="{1DADA1AD-4967-47C7-B0BC-6D54CB7E20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51578" y="3162652"/>
            <a:ext cx="2691150" cy="1797646"/>
          </a:xfrm>
          <a:prstGeom prst="ellipse">
            <a:avLst/>
          </a:prstGeom>
          <a:ln>
            <a:noFill/>
          </a:ln>
          <a:effectLst>
            <a:softEdge rad="112500"/>
          </a:effectLst>
        </p:spPr>
      </p:pic>
    </p:spTree>
    <p:extLst>
      <p:ext uri="{BB962C8B-B14F-4D97-AF65-F5344CB8AC3E}">
        <p14:creationId xmlns:p14="http://schemas.microsoft.com/office/powerpoint/2010/main" val="18883369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now, next, later roadmap</a:t>
            </a:r>
            <a:endParaRPr lang="en-US" dirty="0"/>
          </a:p>
        </p:txBody>
      </p:sp>
      <p:sp>
        <p:nvSpPr>
          <p:cNvPr id="3" name="Text Placeholder 2">
            <a:extLst>
              <a:ext uri="{FF2B5EF4-FFF2-40B4-BE49-F238E27FC236}">
                <a16:creationId xmlns:a16="http://schemas.microsoft.com/office/drawing/2014/main" id="{ABB2BF87-B3E0-45D3-A820-187E71F6BE5D}"/>
              </a:ext>
            </a:extLst>
          </p:cNvPr>
          <p:cNvSpPr>
            <a:spLocks noGrp="1"/>
          </p:cNvSpPr>
          <p:nvPr>
            <p:ph type="body" sz="quarter" idx="11"/>
          </p:nvPr>
        </p:nvSpPr>
        <p:spPr>
          <a:xfrm>
            <a:off x="354105" y="1674957"/>
            <a:ext cx="5421264" cy="669978"/>
          </a:xfrm>
          <a:prstGeom prst="rect">
            <a:avLst/>
          </a:prstGeom>
        </p:spPr>
        <p:txBody>
          <a:bodyPr/>
          <a:lstStyle/>
          <a:p>
            <a:r>
              <a:rPr lang="en-US" sz="1600" dirty="0">
                <a:latin typeface="Exo" panose="020B0604020202020204" charset="0"/>
              </a:rPr>
              <a:t>Use this when deadlines and delivery dates are not strict. This is best suited for brainstorming a product plan when dependency mapping is not required.</a:t>
            </a:r>
          </a:p>
        </p:txBody>
      </p:sp>
      <p:sp>
        <p:nvSpPr>
          <p:cNvPr id="6" name="Rectangle 5"/>
          <p:cNvSpPr/>
          <p:nvPr/>
        </p:nvSpPr>
        <p:spPr>
          <a:xfrm>
            <a:off x="6615018" y="6252258"/>
            <a:ext cx="1935445" cy="276999"/>
          </a:xfrm>
          <a:prstGeom prst="rect">
            <a:avLst/>
          </a:prstGeom>
        </p:spPr>
        <p:txBody>
          <a:bodyPr wrap="square">
            <a:spAutoFit/>
          </a:bodyPr>
          <a:lstStyle/>
          <a:p>
            <a:r>
              <a:rPr lang="en-US" sz="1200" dirty="0">
                <a:latin typeface="Roboto Condensed Light" panose="020B0604020202020204" charset="0"/>
                <a:ea typeface="Roboto Condensed Light" panose="020B0604020202020204" charset="0"/>
              </a:rPr>
              <a:t>Source: Scrum.org, 2017</a:t>
            </a:r>
          </a:p>
        </p:txBody>
      </p:sp>
      <p:pic>
        <p:nvPicPr>
          <p:cNvPr id="5" name="Picture 4"/>
          <p:cNvPicPr>
            <a:picLocks noChangeAspect="1"/>
          </p:cNvPicPr>
          <p:nvPr/>
        </p:nvPicPr>
        <p:blipFill>
          <a:blip r:embed="rId2"/>
          <a:stretch>
            <a:fillRect/>
          </a:stretch>
        </p:blipFill>
        <p:spPr>
          <a:xfrm>
            <a:off x="6615018" y="1217730"/>
            <a:ext cx="4646840" cy="5095500"/>
          </a:xfrm>
          <a:prstGeom prst="rect">
            <a:avLst/>
          </a:prstGeom>
        </p:spPr>
      </p:pic>
      <p:cxnSp>
        <p:nvCxnSpPr>
          <p:cNvPr id="8" name="Straight Connector 7">
            <a:extLst>
              <a:ext uri="{FF2B5EF4-FFF2-40B4-BE49-F238E27FC236}">
                <a16:creationId xmlns:a16="http://schemas.microsoft.com/office/drawing/2014/main" id="{72CD9450-4651-47C0-AA42-C1B2917B784E}"/>
              </a:ext>
            </a:extLst>
          </p:cNvPr>
          <p:cNvCxnSpPr>
            <a:cxnSpLocks/>
          </p:cNvCxnSpPr>
          <p:nvPr/>
        </p:nvCxnSpPr>
        <p:spPr>
          <a:xfrm>
            <a:off x="6073569" y="1275720"/>
            <a:ext cx="23224" cy="5198239"/>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89E9841-61AE-436F-9E1A-D26D0920E207}"/>
              </a:ext>
            </a:extLst>
          </p:cNvPr>
          <p:cNvGrpSpPr/>
          <p:nvPr/>
        </p:nvGrpSpPr>
        <p:grpSpPr>
          <a:xfrm>
            <a:off x="614877" y="2703283"/>
            <a:ext cx="5169914" cy="3203616"/>
            <a:chOff x="624299" y="2398483"/>
            <a:chExt cx="5169914" cy="3203616"/>
          </a:xfrm>
        </p:grpSpPr>
        <p:grpSp>
          <p:nvGrpSpPr>
            <p:cNvPr id="59" name="Group 58">
              <a:extLst>
                <a:ext uri="{FF2B5EF4-FFF2-40B4-BE49-F238E27FC236}">
                  <a16:creationId xmlns:a16="http://schemas.microsoft.com/office/drawing/2014/main" id="{46F3C9D1-954C-407D-AC03-08163CDED607}"/>
                </a:ext>
              </a:extLst>
            </p:cNvPr>
            <p:cNvGrpSpPr/>
            <p:nvPr/>
          </p:nvGrpSpPr>
          <p:grpSpPr>
            <a:xfrm>
              <a:off x="624299" y="2398483"/>
              <a:ext cx="5169914" cy="3203616"/>
              <a:chOff x="728268" y="2005424"/>
              <a:chExt cx="8051732" cy="5024876"/>
            </a:xfrm>
          </p:grpSpPr>
          <p:sp>
            <p:nvSpPr>
              <p:cNvPr id="16" name="Freeform 5">
                <a:extLst>
                  <a:ext uri="{FF2B5EF4-FFF2-40B4-BE49-F238E27FC236}">
                    <a16:creationId xmlns:a16="http://schemas.microsoft.com/office/drawing/2014/main" id="{4E74A06F-26EA-448D-8805-595FC24794F7}"/>
                  </a:ext>
                </a:extLst>
              </p:cNvPr>
              <p:cNvSpPr>
                <a:spLocks/>
              </p:cNvSpPr>
              <p:nvPr/>
            </p:nvSpPr>
            <p:spPr bwMode="auto">
              <a:xfrm>
                <a:off x="737439" y="2100798"/>
                <a:ext cx="2646618" cy="212757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18" name="Freeform 6">
                <a:extLst>
                  <a:ext uri="{FF2B5EF4-FFF2-40B4-BE49-F238E27FC236}">
                    <a16:creationId xmlns:a16="http://schemas.microsoft.com/office/drawing/2014/main" id="{7DDEDE44-910E-4443-9683-AE700B6A6A64}"/>
                  </a:ext>
                </a:extLst>
              </p:cNvPr>
              <p:cNvSpPr>
                <a:spLocks/>
              </p:cNvSpPr>
              <p:nvPr/>
            </p:nvSpPr>
            <p:spPr bwMode="auto">
              <a:xfrm>
                <a:off x="728269" y="2005424"/>
                <a:ext cx="2668627" cy="2074382"/>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8 w 615"/>
                  <a:gd name="T15" fmla="*/ 260 h 476"/>
                  <a:gd name="T16" fmla="*/ 158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20" name="Freeform 8">
                <a:extLst>
                  <a:ext uri="{FF2B5EF4-FFF2-40B4-BE49-F238E27FC236}">
                    <a16:creationId xmlns:a16="http://schemas.microsoft.com/office/drawing/2014/main" id="{BDBA381D-E5C1-4BFA-AC4B-27589BBE1A23}"/>
                  </a:ext>
                </a:extLst>
              </p:cNvPr>
              <p:cNvSpPr>
                <a:spLocks/>
              </p:cNvSpPr>
              <p:nvPr/>
            </p:nvSpPr>
            <p:spPr bwMode="auto">
              <a:xfrm>
                <a:off x="3431742" y="2100798"/>
                <a:ext cx="2644782" cy="212757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1 w 610"/>
                  <a:gd name="T25" fmla="*/ 431 h 488"/>
                  <a:gd name="T26" fmla="*/ 0 w 610"/>
                  <a:gd name="T27" fmla="*/ 431 h 488"/>
                  <a:gd name="T28" fmla="*/ 0 w 610"/>
                  <a:gd name="T29" fmla="*/ 465 h 488"/>
                  <a:gd name="T30" fmla="*/ 0 w 610"/>
                  <a:gd name="T31" fmla="*/ 465 h 488"/>
                  <a:gd name="T32" fmla="*/ 2 w 610"/>
                  <a:gd name="T33" fmla="*/ 475 h 488"/>
                  <a:gd name="T34" fmla="*/ 22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1" y="431"/>
                      <a:pt x="21" y="431"/>
                      <a:pt x="21" y="431"/>
                    </a:cubicBezTo>
                    <a:cubicBezTo>
                      <a:pt x="0" y="431"/>
                      <a:pt x="0" y="431"/>
                      <a:pt x="0" y="431"/>
                    </a:cubicBezTo>
                    <a:cubicBezTo>
                      <a:pt x="0" y="465"/>
                      <a:pt x="0" y="465"/>
                      <a:pt x="0" y="465"/>
                    </a:cubicBezTo>
                    <a:cubicBezTo>
                      <a:pt x="0" y="465"/>
                      <a:pt x="0" y="465"/>
                      <a:pt x="0" y="465"/>
                    </a:cubicBezTo>
                    <a:cubicBezTo>
                      <a:pt x="0" y="469"/>
                      <a:pt x="0" y="472"/>
                      <a:pt x="2" y="475"/>
                    </a:cubicBezTo>
                    <a:cubicBezTo>
                      <a:pt x="6" y="483"/>
                      <a:pt x="14" y="488"/>
                      <a:pt x="22"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8CB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22" name="Freeform 9">
                <a:extLst>
                  <a:ext uri="{FF2B5EF4-FFF2-40B4-BE49-F238E27FC236}">
                    <a16:creationId xmlns:a16="http://schemas.microsoft.com/office/drawing/2014/main" id="{2EF2F283-DBDB-47DF-8DCB-DD89FAFFAC27}"/>
                  </a:ext>
                </a:extLst>
              </p:cNvPr>
              <p:cNvSpPr>
                <a:spLocks/>
              </p:cNvSpPr>
              <p:nvPr/>
            </p:nvSpPr>
            <p:spPr bwMode="auto">
              <a:xfrm>
                <a:off x="3422572" y="2005424"/>
                <a:ext cx="2663124" cy="2074382"/>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24" name="Freeform 9">
                <a:extLst>
                  <a:ext uri="{FF2B5EF4-FFF2-40B4-BE49-F238E27FC236}">
                    <a16:creationId xmlns:a16="http://schemas.microsoft.com/office/drawing/2014/main" id="{FFE11A51-3A8A-450D-8FDE-33A7F37856CB}"/>
                  </a:ext>
                </a:extLst>
              </p:cNvPr>
              <p:cNvSpPr>
                <a:spLocks/>
              </p:cNvSpPr>
              <p:nvPr/>
            </p:nvSpPr>
            <p:spPr bwMode="auto">
              <a:xfrm>
                <a:off x="6120543" y="2100798"/>
                <a:ext cx="2644783" cy="212757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6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6"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8" y="265"/>
                      <a:pt x="610" y="258"/>
                      <a:pt x="610" y="250"/>
                    </a:cubicBezTo>
                    <a:cubicBezTo>
                      <a:pt x="610" y="250"/>
                      <a:pt x="610" y="250"/>
                      <a:pt x="610" y="250"/>
                    </a:cubicBezTo>
                    <a:lnTo>
                      <a:pt x="610" y="216"/>
                    </a:lnTo>
                    <a:close/>
                  </a:path>
                </a:pathLst>
              </a:custGeom>
              <a:solidFill>
                <a:srgbClr val="25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28" name="Freeform 10">
                <a:extLst>
                  <a:ext uri="{FF2B5EF4-FFF2-40B4-BE49-F238E27FC236}">
                    <a16:creationId xmlns:a16="http://schemas.microsoft.com/office/drawing/2014/main" id="{BB631D3B-0D36-4FB2-B556-0A5EFE19B74C}"/>
                  </a:ext>
                </a:extLst>
              </p:cNvPr>
              <p:cNvSpPr>
                <a:spLocks/>
              </p:cNvSpPr>
              <p:nvPr/>
            </p:nvSpPr>
            <p:spPr bwMode="auto">
              <a:xfrm>
                <a:off x="6115041" y="2005424"/>
                <a:ext cx="2664959" cy="2074382"/>
              </a:xfrm>
              <a:custGeom>
                <a:avLst/>
                <a:gdLst>
                  <a:gd name="T0" fmla="*/ 603 w 614"/>
                  <a:gd name="T1" fmla="*/ 216 h 476"/>
                  <a:gd name="T2" fmla="*/ 603 w 614"/>
                  <a:gd name="T3" fmla="*/ 260 h 476"/>
                  <a:gd name="T4" fmla="*/ 442 w 614"/>
                  <a:gd name="T5" fmla="*/ 452 h 476"/>
                  <a:gd name="T6" fmla="*/ 390 w 614"/>
                  <a:gd name="T7" fmla="*/ 476 h 476"/>
                  <a:gd name="T8" fmla="*/ 24 w 614"/>
                  <a:gd name="T9" fmla="*/ 476 h 476"/>
                  <a:gd name="T10" fmla="*/ 3 w 614"/>
                  <a:gd name="T11" fmla="*/ 463 h 476"/>
                  <a:gd name="T12" fmla="*/ 7 w 614"/>
                  <a:gd name="T13" fmla="*/ 439 h 476"/>
                  <a:gd name="T14" fmla="*/ 157 w 614"/>
                  <a:gd name="T15" fmla="*/ 260 h 476"/>
                  <a:gd name="T16" fmla="*/ 157 w 614"/>
                  <a:gd name="T17" fmla="*/ 216 h 476"/>
                  <a:gd name="T18" fmla="*/ 7 w 614"/>
                  <a:gd name="T19" fmla="*/ 37 h 476"/>
                  <a:gd name="T20" fmla="*/ 3 w 614"/>
                  <a:gd name="T21" fmla="*/ 13 h 476"/>
                  <a:gd name="T22" fmla="*/ 24 w 614"/>
                  <a:gd name="T23" fmla="*/ 0 h 476"/>
                  <a:gd name="T24" fmla="*/ 390 w 614"/>
                  <a:gd name="T25" fmla="*/ 0 h 476"/>
                  <a:gd name="T26" fmla="*/ 442 w 614"/>
                  <a:gd name="T27" fmla="*/ 24 h 476"/>
                  <a:gd name="T28" fmla="*/ 603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3" y="216"/>
                    </a:moveTo>
                    <a:cubicBezTo>
                      <a:pt x="614" y="229"/>
                      <a:pt x="614" y="247"/>
                      <a:pt x="603" y="260"/>
                    </a:cubicBezTo>
                    <a:cubicBezTo>
                      <a:pt x="442" y="452"/>
                      <a:pt x="442" y="452"/>
                      <a:pt x="442" y="452"/>
                    </a:cubicBezTo>
                    <a:cubicBezTo>
                      <a:pt x="429" y="467"/>
                      <a:pt x="410" y="476"/>
                      <a:pt x="390" y="476"/>
                    </a:cubicBezTo>
                    <a:cubicBezTo>
                      <a:pt x="24" y="476"/>
                      <a:pt x="24" y="476"/>
                      <a:pt x="24" y="476"/>
                    </a:cubicBezTo>
                    <a:cubicBezTo>
                      <a:pt x="15" y="476"/>
                      <a:pt x="7" y="471"/>
                      <a:pt x="3" y="463"/>
                    </a:cubicBezTo>
                    <a:cubicBezTo>
                      <a:pt x="0" y="455"/>
                      <a:pt x="1" y="445"/>
                      <a:pt x="7" y="439"/>
                    </a:cubicBezTo>
                    <a:cubicBezTo>
                      <a:pt x="157" y="260"/>
                      <a:pt x="157" y="260"/>
                      <a:pt x="157" y="260"/>
                    </a:cubicBezTo>
                    <a:cubicBezTo>
                      <a:pt x="167" y="247"/>
                      <a:pt x="167" y="229"/>
                      <a:pt x="157" y="216"/>
                    </a:cubicBezTo>
                    <a:cubicBezTo>
                      <a:pt x="7" y="37"/>
                      <a:pt x="7" y="37"/>
                      <a:pt x="7" y="37"/>
                    </a:cubicBezTo>
                    <a:cubicBezTo>
                      <a:pt x="1" y="30"/>
                      <a:pt x="0" y="21"/>
                      <a:pt x="3" y="13"/>
                    </a:cubicBezTo>
                    <a:cubicBezTo>
                      <a:pt x="7" y="5"/>
                      <a:pt x="15" y="0"/>
                      <a:pt x="24" y="0"/>
                    </a:cubicBezTo>
                    <a:cubicBezTo>
                      <a:pt x="390" y="0"/>
                      <a:pt x="390" y="0"/>
                      <a:pt x="390" y="0"/>
                    </a:cubicBezTo>
                    <a:cubicBezTo>
                      <a:pt x="410" y="0"/>
                      <a:pt x="429" y="9"/>
                      <a:pt x="442" y="24"/>
                    </a:cubicBezTo>
                    <a:lnTo>
                      <a:pt x="603" y="21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30" name="Oval 29">
                <a:extLst>
                  <a:ext uri="{FF2B5EF4-FFF2-40B4-BE49-F238E27FC236}">
                    <a16:creationId xmlns:a16="http://schemas.microsoft.com/office/drawing/2014/main" id="{AA5FE08E-947B-43F6-92B6-F8BE8D496128}"/>
                  </a:ext>
                </a:extLst>
              </p:cNvPr>
              <p:cNvSpPr>
                <a:spLocks noChangeAspect="1"/>
              </p:cNvSpPr>
              <p:nvPr/>
            </p:nvSpPr>
            <p:spPr>
              <a:xfrm>
                <a:off x="728268" y="4677163"/>
                <a:ext cx="228600" cy="228600"/>
              </a:xfrm>
              <a:prstGeom prst="ellipse">
                <a:avLst/>
              </a:prstGeom>
              <a:solidFill>
                <a:srgbClr val="8CB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3599" dirty="0">
                  <a:solidFill>
                    <a:schemeClr val="tx2"/>
                  </a:solidFill>
                  <a:latin typeface="Roboto Condensed Light" panose="02000000000000000000" pitchFamily="2" charset="0"/>
                </a:endParaRPr>
              </a:p>
            </p:txBody>
          </p:sp>
          <p:sp>
            <p:nvSpPr>
              <p:cNvPr id="32" name="Oval 31">
                <a:extLst>
                  <a:ext uri="{FF2B5EF4-FFF2-40B4-BE49-F238E27FC236}">
                    <a16:creationId xmlns:a16="http://schemas.microsoft.com/office/drawing/2014/main" id="{CCD6E1AC-A6AF-4A7B-B1AC-CF05BF881623}"/>
                  </a:ext>
                </a:extLst>
              </p:cNvPr>
              <p:cNvSpPr>
                <a:spLocks noChangeAspect="1"/>
              </p:cNvSpPr>
              <p:nvPr/>
            </p:nvSpPr>
            <p:spPr>
              <a:xfrm>
                <a:off x="3431742" y="4671101"/>
                <a:ext cx="228600" cy="2286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3599" dirty="0">
                  <a:solidFill>
                    <a:schemeClr val="tx2"/>
                  </a:solidFill>
                  <a:latin typeface="Roboto Condensed Light" panose="02000000000000000000" pitchFamily="2" charset="0"/>
                </a:endParaRPr>
              </a:p>
            </p:txBody>
          </p:sp>
          <p:sp>
            <p:nvSpPr>
              <p:cNvPr id="34" name="Oval 33">
                <a:extLst>
                  <a:ext uri="{FF2B5EF4-FFF2-40B4-BE49-F238E27FC236}">
                    <a16:creationId xmlns:a16="http://schemas.microsoft.com/office/drawing/2014/main" id="{83B0D502-D080-4C47-B6D9-D2284F2B6FA5}"/>
                  </a:ext>
                </a:extLst>
              </p:cNvPr>
              <p:cNvSpPr>
                <a:spLocks noChangeAspect="1"/>
              </p:cNvSpPr>
              <p:nvPr/>
            </p:nvSpPr>
            <p:spPr>
              <a:xfrm>
                <a:off x="6115040" y="4671101"/>
                <a:ext cx="228600" cy="228600"/>
              </a:xfrm>
              <a:prstGeom prst="ellipse">
                <a:avLst/>
              </a:prstGeom>
              <a:solidFill>
                <a:srgbClr val="257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3599" dirty="0">
                  <a:solidFill>
                    <a:schemeClr val="tx2"/>
                  </a:solidFill>
                  <a:latin typeface="Roboto Condensed Light" panose="02000000000000000000" pitchFamily="2" charset="0"/>
                </a:endParaRPr>
              </a:p>
            </p:txBody>
          </p:sp>
          <p:sp>
            <p:nvSpPr>
              <p:cNvPr id="48" name="TextBox 47">
                <a:extLst>
                  <a:ext uri="{FF2B5EF4-FFF2-40B4-BE49-F238E27FC236}">
                    <a16:creationId xmlns:a16="http://schemas.microsoft.com/office/drawing/2014/main" id="{4C68AED2-6A8C-4F05-8426-9012D043034B}"/>
                  </a:ext>
                </a:extLst>
              </p:cNvPr>
              <p:cNvSpPr txBox="1"/>
              <p:nvPr/>
            </p:nvSpPr>
            <p:spPr>
              <a:xfrm>
                <a:off x="1053095" y="4475641"/>
                <a:ext cx="1236292" cy="642457"/>
              </a:xfrm>
              <a:prstGeom prst="rect">
                <a:avLst/>
              </a:prstGeom>
              <a:noFill/>
            </p:spPr>
            <p:txBody>
              <a:bodyPr wrap="none" rtlCol="0" anchor="ctr" anchorCtr="0">
                <a:spAutoFit/>
              </a:bodyPr>
              <a:lstStyle/>
              <a:p>
                <a:pPr>
                  <a:lnSpc>
                    <a:spcPct val="110000"/>
                  </a:lnSpc>
                </a:pPr>
                <a:r>
                  <a:rPr lang="en-US" sz="2000" b="1" dirty="0">
                    <a:solidFill>
                      <a:srgbClr val="717171"/>
                    </a:solidFill>
                    <a:latin typeface="Montserrat SemiBold" pitchFamily="2" charset="77"/>
                    <a:ea typeface="League Spartan" charset="0"/>
                    <a:cs typeface="Poppins" pitchFamily="2" charset="77"/>
                  </a:rPr>
                  <a:t>Now</a:t>
                </a:r>
              </a:p>
            </p:txBody>
          </p:sp>
          <p:sp>
            <p:nvSpPr>
              <p:cNvPr id="50" name="Subtitle 2">
                <a:extLst>
                  <a:ext uri="{FF2B5EF4-FFF2-40B4-BE49-F238E27FC236}">
                    <a16:creationId xmlns:a16="http://schemas.microsoft.com/office/drawing/2014/main" id="{D383D937-F756-45C1-94C1-92E23C2FA19F}"/>
                  </a:ext>
                </a:extLst>
              </p:cNvPr>
              <p:cNvSpPr txBox="1">
                <a:spLocks/>
              </p:cNvSpPr>
              <p:nvPr/>
            </p:nvSpPr>
            <p:spPr>
              <a:xfrm>
                <a:off x="997823" y="4960766"/>
                <a:ext cx="2141243" cy="133153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What are you going to do now?</a:t>
                </a:r>
              </a:p>
              <a:p>
                <a:pPr algn="l">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(Very  accurate)</a:t>
                </a:r>
              </a:p>
            </p:txBody>
          </p:sp>
          <p:sp>
            <p:nvSpPr>
              <p:cNvPr id="52" name="TextBox 51">
                <a:extLst>
                  <a:ext uri="{FF2B5EF4-FFF2-40B4-BE49-F238E27FC236}">
                    <a16:creationId xmlns:a16="http://schemas.microsoft.com/office/drawing/2014/main" id="{562191FC-FC8A-4CD2-BFE8-6E4BA443D37C}"/>
                  </a:ext>
                </a:extLst>
              </p:cNvPr>
              <p:cNvSpPr txBox="1"/>
              <p:nvPr/>
            </p:nvSpPr>
            <p:spPr>
              <a:xfrm>
                <a:off x="3741116" y="4475641"/>
                <a:ext cx="1261257" cy="642457"/>
              </a:xfrm>
              <a:prstGeom prst="rect">
                <a:avLst/>
              </a:prstGeom>
              <a:noFill/>
            </p:spPr>
            <p:txBody>
              <a:bodyPr wrap="none" rtlCol="0" anchor="ctr" anchorCtr="0">
                <a:spAutoFit/>
              </a:bodyPr>
              <a:lstStyle/>
              <a:p>
                <a:pPr>
                  <a:lnSpc>
                    <a:spcPct val="110000"/>
                  </a:lnSpc>
                </a:pPr>
                <a:r>
                  <a:rPr lang="en-US" sz="2000" b="1" dirty="0">
                    <a:solidFill>
                      <a:srgbClr val="717171"/>
                    </a:solidFill>
                    <a:latin typeface="Montserrat SemiBold" pitchFamily="2" charset="77"/>
                    <a:ea typeface="League Spartan" charset="0"/>
                    <a:cs typeface="Poppins" pitchFamily="2" charset="77"/>
                  </a:rPr>
                  <a:t>Next</a:t>
                </a:r>
              </a:p>
            </p:txBody>
          </p:sp>
          <p:sp>
            <p:nvSpPr>
              <p:cNvPr id="54" name="Subtitle 2">
                <a:extLst>
                  <a:ext uri="{FF2B5EF4-FFF2-40B4-BE49-F238E27FC236}">
                    <a16:creationId xmlns:a16="http://schemas.microsoft.com/office/drawing/2014/main" id="{9AF21ABA-BB10-42AF-ACAB-4FD8F29A930E}"/>
                  </a:ext>
                </a:extLst>
              </p:cNvPr>
              <p:cNvSpPr txBox="1">
                <a:spLocks/>
              </p:cNvSpPr>
              <p:nvPr/>
            </p:nvSpPr>
            <p:spPr>
              <a:xfrm>
                <a:off x="3685846" y="4960766"/>
                <a:ext cx="1881019" cy="125851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What are you going to do very soon?</a:t>
                </a:r>
              </a:p>
            </p:txBody>
          </p:sp>
          <p:sp>
            <p:nvSpPr>
              <p:cNvPr id="56" name="TextBox 55">
                <a:extLst>
                  <a:ext uri="{FF2B5EF4-FFF2-40B4-BE49-F238E27FC236}">
                    <a16:creationId xmlns:a16="http://schemas.microsoft.com/office/drawing/2014/main" id="{4D5AA651-B5E7-42FB-8AEC-33B6E0789C36}"/>
                  </a:ext>
                </a:extLst>
              </p:cNvPr>
              <p:cNvSpPr txBox="1"/>
              <p:nvPr/>
            </p:nvSpPr>
            <p:spPr>
              <a:xfrm>
                <a:off x="6429230" y="4475641"/>
                <a:ext cx="1356126" cy="642457"/>
              </a:xfrm>
              <a:prstGeom prst="rect">
                <a:avLst/>
              </a:prstGeom>
              <a:noFill/>
            </p:spPr>
            <p:txBody>
              <a:bodyPr wrap="none" rtlCol="0" anchor="ctr" anchorCtr="0">
                <a:spAutoFit/>
              </a:bodyPr>
              <a:lstStyle/>
              <a:p>
                <a:pPr>
                  <a:lnSpc>
                    <a:spcPct val="110000"/>
                  </a:lnSpc>
                </a:pPr>
                <a:r>
                  <a:rPr lang="en-US" sz="2000" b="1" dirty="0">
                    <a:solidFill>
                      <a:srgbClr val="717171"/>
                    </a:solidFill>
                    <a:latin typeface="Montserrat SemiBold" pitchFamily="2" charset="77"/>
                    <a:ea typeface="League Spartan" charset="0"/>
                    <a:cs typeface="Poppins" pitchFamily="2" charset="77"/>
                  </a:rPr>
                  <a:t>Later</a:t>
                </a:r>
              </a:p>
            </p:txBody>
          </p:sp>
          <p:sp>
            <p:nvSpPr>
              <p:cNvPr id="58" name="Subtitle 2">
                <a:extLst>
                  <a:ext uri="{FF2B5EF4-FFF2-40B4-BE49-F238E27FC236}">
                    <a16:creationId xmlns:a16="http://schemas.microsoft.com/office/drawing/2014/main" id="{31E4DF91-420B-415C-9EE3-3C494052481B}"/>
                  </a:ext>
                </a:extLst>
              </p:cNvPr>
              <p:cNvSpPr txBox="1">
                <a:spLocks/>
              </p:cNvSpPr>
              <p:nvPr/>
            </p:nvSpPr>
            <p:spPr>
              <a:xfrm>
                <a:off x="6373958" y="4960766"/>
                <a:ext cx="2105074" cy="206953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What are you going to do in the future?</a:t>
                </a:r>
              </a:p>
              <a:p>
                <a:pPr algn="l">
                  <a:lnSpc>
                    <a:spcPct val="110000"/>
                  </a:lnSpc>
                </a:pPr>
                <a:r>
                  <a:rPr lang="en-US" sz="14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(Vague and aspirational)</a:t>
                </a:r>
              </a:p>
            </p:txBody>
          </p:sp>
        </p:grpSp>
        <p:pic>
          <p:nvPicPr>
            <p:cNvPr id="61" name="Picture 60">
              <a:extLst>
                <a:ext uri="{FF2B5EF4-FFF2-40B4-BE49-F238E27FC236}">
                  <a16:creationId xmlns:a16="http://schemas.microsoft.com/office/drawing/2014/main" id="{57FA159D-1534-4170-870E-6AA6675003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0564" y="2677417"/>
              <a:ext cx="867223" cy="867223"/>
            </a:xfrm>
            <a:prstGeom prst="rect">
              <a:avLst/>
            </a:prstGeom>
          </p:spPr>
        </p:pic>
        <p:pic>
          <p:nvPicPr>
            <p:cNvPr id="63" name="Picture 62">
              <a:extLst>
                <a:ext uri="{FF2B5EF4-FFF2-40B4-BE49-F238E27FC236}">
                  <a16:creationId xmlns:a16="http://schemas.microsoft.com/office/drawing/2014/main" id="{3B518B88-53D2-400F-9D07-8C6D63B8A9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7083" y="2615650"/>
              <a:ext cx="928990" cy="928990"/>
            </a:xfrm>
            <a:prstGeom prst="rect">
              <a:avLst/>
            </a:prstGeom>
          </p:spPr>
        </p:pic>
        <p:pic>
          <p:nvPicPr>
            <p:cNvPr id="65" name="Picture 64">
              <a:extLst>
                <a:ext uri="{FF2B5EF4-FFF2-40B4-BE49-F238E27FC236}">
                  <a16:creationId xmlns:a16="http://schemas.microsoft.com/office/drawing/2014/main" id="{233A3D9D-97DA-45A0-960B-C5883590C9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4800" y="2742245"/>
              <a:ext cx="635000" cy="635000"/>
            </a:xfrm>
            <a:prstGeom prst="rect">
              <a:avLst/>
            </a:prstGeom>
          </p:spPr>
        </p:pic>
      </p:grpSp>
    </p:spTree>
    <p:extLst>
      <p:ext uri="{BB962C8B-B14F-4D97-AF65-F5344CB8AC3E}">
        <p14:creationId xmlns:p14="http://schemas.microsoft.com/office/powerpoint/2010/main" val="11354124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80861365"/>
              </p:ext>
            </p:extLst>
          </p:nvPr>
        </p:nvGraphicFramePr>
        <p:xfrm>
          <a:off x="9685337" y="-1"/>
          <a:ext cx="2508251" cy="6858001"/>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Session materials and activities</a:t>
                      </a:r>
                    </a:p>
                    <a:p>
                      <a:pPr marL="173038" marR="0" lvl="0" indent="-173038" algn="l" defTabSz="914400" rtl="0" eaLnBrk="1" fontAlgn="auto" latinLnBrk="0" hangingPunct="1">
                        <a:lnSpc>
                          <a:spcPts val="1600"/>
                        </a:lnSpc>
                        <a:spcBef>
                          <a:spcPts val="800"/>
                        </a:spcBef>
                        <a:spcAft>
                          <a:spcPts val="0"/>
                        </a:spcAft>
                        <a:buClrTx/>
                        <a:buSzTx/>
                        <a:buFont typeface="Arial" panose="020B0604020202020204" pitchFamily="34" charset="0"/>
                        <a:buChar char="•"/>
                        <a:tabLst/>
                        <a:defRPr/>
                      </a:pPr>
                      <a:r>
                        <a:rPr lang="en-US" sz="1600" b="0" i="0" kern="1200" noProof="0" dirty="0">
                          <a:solidFill>
                            <a:srgbClr val="4A4A4A"/>
                          </a:solidFill>
                          <a:latin typeface="Roboto Condensed Light" panose="02000000000000000000" pitchFamily="2" charset="0"/>
                          <a:ea typeface="Roboto Condensed Light" panose="02000000000000000000" pitchFamily="2" charset="0"/>
                          <a:cs typeface="+mn-cs"/>
                        </a:rPr>
                        <a:t>Previous slides and activities</a:t>
                      </a:r>
                    </a:p>
                    <a:p>
                      <a:pPr marL="173038" marR="0" lvl="0" indent="-173038" algn="l" defTabSz="914400" rtl="0" eaLnBrk="1" fontAlgn="auto" latinLnBrk="0" hangingPunct="1">
                        <a:lnSpc>
                          <a:spcPts val="1600"/>
                        </a:lnSpc>
                        <a:spcBef>
                          <a:spcPts val="800"/>
                        </a:spcBef>
                        <a:spcAft>
                          <a:spcPts val="0"/>
                        </a:spcAft>
                        <a:buClrTx/>
                        <a:buSzTx/>
                        <a:buFont typeface="Arial" panose="020B0604020202020204" pitchFamily="34" charset="0"/>
                        <a:buChar char="•"/>
                        <a:tabLst/>
                        <a:defRPr/>
                      </a:pPr>
                      <a:r>
                        <a:rPr lang="en-US" sz="1600" b="0" i="0" kern="1200" noProof="0" dirty="0">
                          <a:solidFill>
                            <a:srgbClr val="4A4A4A"/>
                          </a:solidFill>
                          <a:latin typeface="Roboto Condensed Light" panose="02000000000000000000" pitchFamily="2" charset="0"/>
                          <a:ea typeface="Roboto Condensed Light" panose="02000000000000000000" pitchFamily="2" charset="0"/>
                          <a:cs typeface="+mn-cs"/>
                        </a:rPr>
                        <a:t>Organizational knowledge</a:t>
                      </a:r>
                    </a:p>
                    <a:p>
                      <a:pPr marL="173038" indent="-173038">
                        <a:lnSpc>
                          <a:spcPts val="1600"/>
                        </a:lnSpc>
                        <a:spcBef>
                          <a:spcPts val="800"/>
                        </a:spcBef>
                        <a:buFont typeface="Arial" panose="020B0604020202020204" pitchFamily="34" charset="0"/>
                        <a:buChar char="•"/>
                        <a:tabLst/>
                      </a:pP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Now, next, later roadmap</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Now, next, later to support product owners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800" dirty="0"/>
              <a:t>30 minutes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5" y="2344936"/>
            <a:ext cx="8732746" cy="2885004"/>
          </a:xfrm>
        </p:spPr>
        <p:txBody>
          <a:bodyPr/>
          <a:lstStyle/>
          <a:p>
            <a:r>
              <a:rPr lang="en-US" dirty="0"/>
              <a:t>Leveraging the personal start, stop, continue exercise, attempt to lay out the broad steps you want to take on as a management team to support your product owners.</a:t>
            </a:r>
          </a:p>
          <a:p>
            <a:r>
              <a:rPr lang="en-US" dirty="0"/>
              <a:t>Try to lay out in rough priority the items under each category:</a:t>
            </a:r>
          </a:p>
          <a:p>
            <a:pPr marL="742950" lvl="1" indent="-285750">
              <a:buFont typeface="Courier New" panose="02070309020205020404" pitchFamily="49" charset="0"/>
              <a:buChar char="o"/>
            </a:pPr>
            <a:r>
              <a:rPr lang="en-US" dirty="0"/>
              <a:t>Now: Let’s do this ASAP, and quick wins</a:t>
            </a:r>
          </a:p>
          <a:p>
            <a:pPr marL="742950" lvl="1" indent="-285750">
              <a:buFont typeface="Courier New" panose="02070309020205020404" pitchFamily="49" charset="0"/>
              <a:buChar char="o"/>
            </a:pPr>
            <a:r>
              <a:rPr lang="en-US" dirty="0"/>
              <a:t>Next: Sometime very soon, lets do these things</a:t>
            </a:r>
          </a:p>
          <a:p>
            <a:pPr marL="742950" lvl="1" indent="-285750">
              <a:buFont typeface="Courier New" panose="02070309020205020404" pitchFamily="49" charset="0"/>
              <a:buChar char="o"/>
            </a:pPr>
            <a:r>
              <a:rPr lang="en-US" dirty="0"/>
              <a:t>Later: Much further down the road, let’s consider these things</a:t>
            </a:r>
          </a:p>
          <a:p>
            <a:r>
              <a:rPr lang="en-US" dirty="0"/>
              <a:t>For now, just write the items down; you can visualize the now, next, later roadmap later.</a:t>
            </a:r>
          </a:p>
        </p:txBody>
      </p:sp>
      <p:sp>
        <p:nvSpPr>
          <p:cNvPr id="6" name="TextBox 5">
            <a:extLst>
              <a:ext uri="{FF2B5EF4-FFF2-40B4-BE49-F238E27FC236}">
                <a16:creationId xmlns:a16="http://schemas.microsoft.com/office/drawing/2014/main" id="{83BDC7DB-3D43-0D91-A527-74EA99357EAE}"/>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84</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765554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9675223" y="0"/>
            <a:ext cx="2518365" cy="6858000"/>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Light" panose="020B060402020202020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3417747924"/>
              </p:ext>
            </p:extLst>
          </p:nvPr>
        </p:nvGraphicFramePr>
        <p:xfrm>
          <a:off x="9685337" y="-1"/>
          <a:ext cx="2508251" cy="6858001"/>
        </p:xfrm>
        <a:graphic>
          <a:graphicData uri="http://schemas.openxmlformats.org/drawingml/2006/table">
            <a:tbl>
              <a:tblPr firstRow="1" bandRow="1">
                <a:effectLst/>
                <a:tableStyleId>{5C22544A-7EE6-4342-B048-85BDC9FD1C3A}</a:tableStyleId>
              </a:tblPr>
              <a:tblGrid>
                <a:gridCol w="2508251">
                  <a:extLst>
                    <a:ext uri="{9D8B030D-6E8A-4147-A177-3AD203B41FA5}">
                      <a16:colId xmlns:a16="http://schemas.microsoft.com/office/drawing/2014/main" val="2703970457"/>
                    </a:ext>
                  </a:extLst>
                </a:gridCol>
              </a:tblGrid>
              <a:tr h="717885">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691120">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Session materials and activities</a:t>
                      </a:r>
                    </a:p>
                    <a:p>
                      <a:pPr marL="173038" marR="0" lvl="0" indent="-173038" algn="l" defTabSz="914400" rtl="0" eaLnBrk="1" fontAlgn="auto" latinLnBrk="0" hangingPunct="1">
                        <a:lnSpc>
                          <a:spcPts val="1600"/>
                        </a:lnSpc>
                        <a:spcBef>
                          <a:spcPts val="800"/>
                        </a:spcBef>
                        <a:spcAft>
                          <a:spcPts val="0"/>
                        </a:spcAft>
                        <a:buClrTx/>
                        <a:buSzTx/>
                        <a:buFont typeface="Arial" panose="020B0604020202020204" pitchFamily="34" charset="0"/>
                        <a:buChar char="•"/>
                        <a:tabLst/>
                        <a:defRPr/>
                      </a:pPr>
                      <a:r>
                        <a:rPr lang="en-US" sz="1600" b="0" i="0" kern="1200" noProof="0" dirty="0">
                          <a:solidFill>
                            <a:srgbClr val="4A4A4A"/>
                          </a:solidFill>
                          <a:latin typeface="Roboto Condensed Light" panose="02000000000000000000" pitchFamily="2" charset="0"/>
                          <a:ea typeface="Roboto Condensed Light" panose="02000000000000000000" pitchFamily="2" charset="0"/>
                          <a:cs typeface="+mn-cs"/>
                        </a:rPr>
                        <a:t>Previous slides and activities</a:t>
                      </a:r>
                    </a:p>
                    <a:p>
                      <a:pPr marL="173038" marR="0" lvl="0" indent="-173038" algn="l" defTabSz="914400" rtl="0" eaLnBrk="1" fontAlgn="auto" latinLnBrk="0" hangingPunct="1">
                        <a:lnSpc>
                          <a:spcPts val="1600"/>
                        </a:lnSpc>
                        <a:spcBef>
                          <a:spcPts val="800"/>
                        </a:spcBef>
                        <a:spcAft>
                          <a:spcPts val="0"/>
                        </a:spcAft>
                        <a:buClrTx/>
                        <a:buSzTx/>
                        <a:buFont typeface="Arial" panose="020B0604020202020204" pitchFamily="34" charset="0"/>
                        <a:buChar char="•"/>
                        <a:tabLst/>
                        <a:defRPr/>
                      </a:pPr>
                      <a:r>
                        <a:rPr lang="en-US" sz="1600" b="0" i="0" kern="1200" noProof="0" dirty="0">
                          <a:solidFill>
                            <a:srgbClr val="4A4A4A"/>
                          </a:solidFill>
                          <a:latin typeface="Roboto Condensed Light" panose="02000000000000000000" pitchFamily="2" charset="0"/>
                          <a:ea typeface="Roboto Condensed Light" panose="02000000000000000000" pitchFamily="2" charset="0"/>
                          <a:cs typeface="+mn-cs"/>
                        </a:rPr>
                        <a:t>Organizational knowledge</a:t>
                      </a:r>
                    </a:p>
                    <a:p>
                      <a:pPr marL="173038" indent="-173038">
                        <a:lnSpc>
                          <a:spcPts val="1600"/>
                        </a:lnSpc>
                        <a:spcBef>
                          <a:spcPts val="800"/>
                        </a:spcBef>
                        <a:buFont typeface="Arial" panose="020B0604020202020204" pitchFamily="34" charset="0"/>
                        <a:buChar char="•"/>
                        <a:tabLst/>
                      </a:pPr>
                      <a:endParaRPr lang="en-US" sz="1400" b="0" i="0" dirty="0">
                        <a:solidFill>
                          <a:srgbClr val="4A4A4A"/>
                        </a:solidFill>
                        <a:latin typeface="Roboto Condensed Light" panose="02000000000000000000" pitchFamily="2" charset="0"/>
                        <a:ea typeface="Roboto Condensed Light" panose="02000000000000000000" pitchFamily="2" charset="0"/>
                      </a:endParaRPr>
                    </a:p>
                    <a:p>
                      <a:pPr marL="173038" indent="-173038">
                        <a:lnSpc>
                          <a:spcPts val="1600"/>
                        </a:lnSpc>
                        <a:spcBef>
                          <a:spcPts val="800"/>
                        </a:spcBef>
                        <a:buFont typeface="Arial" panose="020B0604020202020204" pitchFamily="34" charset="0"/>
                        <a:buChar char="•"/>
                        <a:tabLst/>
                      </a:pPr>
                      <a:endParaRPr lang="en-US" sz="1200" b="0" i="0" dirty="0">
                        <a:solidFill>
                          <a:srgbClr val="4A4A4A"/>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7885">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Output</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2731111">
                <a:tc>
                  <a:txBody>
                    <a:bodyPr/>
                    <a:lstStyle/>
                    <a:p>
                      <a:pPr marL="173038" indent="-173038">
                        <a:lnSpc>
                          <a:spcPts val="1600"/>
                        </a:lnSpc>
                        <a:spcBef>
                          <a:spcPts val="800"/>
                        </a:spcBef>
                        <a:buFont typeface="Arial" panose="020B0604020202020204" pitchFamily="34" charset="0"/>
                        <a:buChar char="•"/>
                        <a:tabLst/>
                      </a:pPr>
                      <a:r>
                        <a:rPr lang="en-US" sz="1600" b="0" i="0" dirty="0">
                          <a:solidFill>
                            <a:srgbClr val="4A4A4A"/>
                          </a:solidFill>
                          <a:latin typeface="Roboto Condensed Light" panose="02000000000000000000" pitchFamily="2" charset="0"/>
                          <a:ea typeface="Roboto Condensed Light" panose="02000000000000000000" pitchFamily="2" charset="0"/>
                        </a:rPr>
                        <a:t>Now, next, later roadmap</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Now, next, later to support product owners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54105" y="1674957"/>
            <a:ext cx="8962016" cy="339995"/>
          </a:xfrm>
        </p:spPr>
        <p:txBody>
          <a:bodyPr/>
          <a:lstStyle/>
          <a:p>
            <a:r>
              <a:rPr lang="en-US" sz="1800" dirty="0"/>
              <a:t>30 minutes</a:t>
            </a:r>
          </a:p>
        </p:txBody>
      </p:sp>
      <p:graphicFrame>
        <p:nvGraphicFramePr>
          <p:cNvPr id="9" name="Table 3">
            <a:extLst>
              <a:ext uri="{FF2B5EF4-FFF2-40B4-BE49-F238E27FC236}">
                <a16:creationId xmlns:a16="http://schemas.microsoft.com/office/drawing/2014/main" id="{9934723C-1A07-4EF9-AC1C-EAEE6A740945}"/>
              </a:ext>
            </a:extLst>
          </p:cNvPr>
          <p:cNvGraphicFramePr>
            <a:graphicFrameLocks noGrp="1"/>
          </p:cNvGraphicFramePr>
          <p:nvPr/>
        </p:nvGraphicFramePr>
        <p:xfrm>
          <a:off x="320199" y="2181807"/>
          <a:ext cx="9211989" cy="4309284"/>
        </p:xfrm>
        <a:graphic>
          <a:graphicData uri="http://schemas.openxmlformats.org/drawingml/2006/table">
            <a:tbl>
              <a:tblPr firstRow="1">
                <a:tableStyleId>{B301B821-A1FF-4177-AEE7-76D212191A09}</a:tableStyleId>
              </a:tblPr>
              <a:tblGrid>
                <a:gridCol w="3070663">
                  <a:extLst>
                    <a:ext uri="{9D8B030D-6E8A-4147-A177-3AD203B41FA5}">
                      <a16:colId xmlns:a16="http://schemas.microsoft.com/office/drawing/2014/main" val="20000"/>
                    </a:ext>
                  </a:extLst>
                </a:gridCol>
                <a:gridCol w="3070663">
                  <a:extLst>
                    <a:ext uri="{9D8B030D-6E8A-4147-A177-3AD203B41FA5}">
                      <a16:colId xmlns:a16="http://schemas.microsoft.com/office/drawing/2014/main" val="20002"/>
                    </a:ext>
                  </a:extLst>
                </a:gridCol>
                <a:gridCol w="3070663">
                  <a:extLst>
                    <a:ext uri="{9D8B030D-6E8A-4147-A177-3AD203B41FA5}">
                      <a16:colId xmlns:a16="http://schemas.microsoft.com/office/drawing/2014/main" val="1646815924"/>
                    </a:ext>
                  </a:extLst>
                </a:gridCol>
              </a:tblGrid>
              <a:tr h="359107">
                <a:tc>
                  <a:txBody>
                    <a:bodyPr/>
                    <a:lstStyle/>
                    <a:p>
                      <a:pPr algn="ctr"/>
                      <a:r>
                        <a:rPr lang="en-CA" sz="1600" b="1" dirty="0">
                          <a:solidFill>
                            <a:sysClr val="windowText" lastClr="000000"/>
                          </a:solidFill>
                          <a:latin typeface="Roboto Condensed Light" panose="020B0604020202020204" charset="0"/>
                          <a:ea typeface="Roboto Condensed Light" panose="020B0604020202020204" charset="0"/>
                        </a:rPr>
                        <a:t>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CA" sz="1600" b="1" dirty="0">
                          <a:solidFill>
                            <a:sysClr val="windowText" lastClr="000000"/>
                          </a:solidFill>
                          <a:latin typeface="Roboto Condensed Light" panose="020B0604020202020204" charset="0"/>
                          <a:ea typeface="Roboto Condensed Light" panose="020B0604020202020204" charset="0"/>
                        </a:rPr>
                        <a:t>Next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CA" sz="1600" b="1" dirty="0">
                          <a:solidFill>
                            <a:schemeClr val="bg1"/>
                          </a:solidFill>
                          <a:latin typeface="Roboto Condensed Light" panose="020B0604020202020204" charset="0"/>
                          <a:ea typeface="Roboto Condensed Light" panose="020B0604020202020204" charset="0"/>
                        </a:rPr>
                        <a:t>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5E92"/>
                    </a:solidFill>
                  </a:tcPr>
                </a:tc>
                <a:extLst>
                  <a:ext uri="{0D108BD9-81ED-4DB2-BD59-A6C34878D82A}">
                    <a16:rowId xmlns:a16="http://schemas.microsoft.com/office/drawing/2014/main" val="10000"/>
                  </a:ext>
                </a:extLst>
              </a:tr>
              <a:tr h="359107">
                <a:tc>
                  <a:txBody>
                    <a:bodyPr/>
                    <a:lstStyle/>
                    <a:p>
                      <a:pPr marL="0" indent="0" algn="l">
                        <a:buFont typeface="Arial" panose="020B0604020202020204" pitchFamily="34" charset="0"/>
                        <a:buNone/>
                      </a:pPr>
                      <a:r>
                        <a:rPr lang="en-CA" sz="1600" strike="sngStrike" kern="1200" baseline="0" dirty="0">
                          <a:solidFill>
                            <a:schemeClr val="tx1"/>
                          </a:solidFill>
                          <a:latin typeface="Roboto Condensed Light" panose="02000000000000000000" pitchFamily="2" charset="0"/>
                          <a:ea typeface="Roboto Condensed Light" panose="02000000000000000000" pitchFamily="2" charset="0"/>
                          <a:cs typeface="+mn-cs"/>
                        </a:rPr>
                        <a:t>Being territorial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600" strike="sngStrike" kern="1200" baseline="0" dirty="0">
                          <a:solidFill>
                            <a:schemeClr val="tx1"/>
                          </a:solidFill>
                          <a:latin typeface="Roboto Condensed Light" panose="02000000000000000000" pitchFamily="2" charset="0"/>
                          <a:ea typeface="Roboto Condensed Light" panose="02000000000000000000" pitchFamily="2" charset="0"/>
                          <a:cs typeface="+mn-cs"/>
                        </a:rPr>
                        <a:t>Be more collaborative</a:t>
                      </a:r>
                      <a:endParaRPr lang="en-CA" sz="1600" strike="sngStrike"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600" strike="sngStrike" kern="1200" baseline="0" dirty="0">
                          <a:solidFill>
                            <a:schemeClr val="tx1"/>
                          </a:solidFill>
                          <a:latin typeface="Roboto Condensed Light" panose="02000000000000000000" pitchFamily="2" charset="0"/>
                          <a:ea typeface="Roboto Condensed Light" panose="02000000000000000000" pitchFamily="2" charset="0"/>
                          <a:cs typeface="+mn-cs"/>
                        </a:rPr>
                        <a:t>Respecting each other</a:t>
                      </a:r>
                      <a:endParaRPr lang="en-CA" sz="1600" strike="sngStrike"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306735"/>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7628947"/>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769688"/>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109507"/>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642359"/>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009682"/>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146966"/>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0779833"/>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6926362"/>
                  </a:ext>
                </a:extLst>
              </a:tr>
              <a:tr h="359107">
                <a:tc>
                  <a:txBody>
                    <a:bodyPr/>
                    <a:lstStyle/>
                    <a:p>
                      <a:pPr marL="0" indent="0" algn="l">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2829072"/>
                  </a:ext>
                </a:extLst>
              </a:tr>
            </a:tbl>
          </a:graphicData>
        </a:graphic>
      </p:graphicFrame>
      <p:grpSp>
        <p:nvGrpSpPr>
          <p:cNvPr id="10" name="Group 9">
            <a:extLst>
              <a:ext uri="{FF2B5EF4-FFF2-40B4-BE49-F238E27FC236}">
                <a16:creationId xmlns:a16="http://schemas.microsoft.com/office/drawing/2014/main" id="{2AFB84F8-0EA8-47C9-B5E5-8FD48A572899}"/>
              </a:ext>
            </a:extLst>
          </p:cNvPr>
          <p:cNvGrpSpPr/>
          <p:nvPr/>
        </p:nvGrpSpPr>
        <p:grpSpPr>
          <a:xfrm>
            <a:off x="8777596" y="1855437"/>
            <a:ext cx="643310" cy="532819"/>
            <a:chOff x="4073655" y="2703283"/>
            <a:chExt cx="1711136" cy="1417241"/>
          </a:xfrm>
        </p:grpSpPr>
        <p:sp>
          <p:nvSpPr>
            <p:cNvPr id="11" name="Freeform 9">
              <a:extLst>
                <a:ext uri="{FF2B5EF4-FFF2-40B4-BE49-F238E27FC236}">
                  <a16:creationId xmlns:a16="http://schemas.microsoft.com/office/drawing/2014/main" id="{77D0E289-E1AF-48EA-BD03-A82864215A46}"/>
                </a:ext>
              </a:extLst>
            </p:cNvPr>
            <p:cNvSpPr>
              <a:spLocks/>
            </p:cNvSpPr>
            <p:nvPr/>
          </p:nvSpPr>
          <p:spPr bwMode="auto">
            <a:xfrm>
              <a:off x="4080133" y="2764089"/>
              <a:ext cx="1698181" cy="1356435"/>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6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6"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8" y="265"/>
                    <a:pt x="610" y="258"/>
                    <a:pt x="610" y="250"/>
                  </a:cubicBezTo>
                  <a:cubicBezTo>
                    <a:pt x="610" y="250"/>
                    <a:pt x="610" y="250"/>
                    <a:pt x="610" y="250"/>
                  </a:cubicBezTo>
                  <a:lnTo>
                    <a:pt x="610" y="216"/>
                  </a:lnTo>
                  <a:close/>
                </a:path>
              </a:pathLst>
            </a:custGeom>
            <a:solidFill>
              <a:srgbClr val="25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12" name="Freeform 10">
              <a:extLst>
                <a:ext uri="{FF2B5EF4-FFF2-40B4-BE49-F238E27FC236}">
                  <a16:creationId xmlns:a16="http://schemas.microsoft.com/office/drawing/2014/main" id="{E4777542-8ED6-4389-8E8C-72511AFBAFC1}"/>
                </a:ext>
              </a:extLst>
            </p:cNvPr>
            <p:cNvSpPr>
              <a:spLocks/>
            </p:cNvSpPr>
            <p:nvPr/>
          </p:nvSpPr>
          <p:spPr bwMode="auto">
            <a:xfrm>
              <a:off x="4073655" y="2703283"/>
              <a:ext cx="1711136" cy="1322525"/>
            </a:xfrm>
            <a:custGeom>
              <a:avLst/>
              <a:gdLst>
                <a:gd name="T0" fmla="*/ 603 w 614"/>
                <a:gd name="T1" fmla="*/ 216 h 476"/>
                <a:gd name="T2" fmla="*/ 603 w 614"/>
                <a:gd name="T3" fmla="*/ 260 h 476"/>
                <a:gd name="T4" fmla="*/ 442 w 614"/>
                <a:gd name="T5" fmla="*/ 452 h 476"/>
                <a:gd name="T6" fmla="*/ 390 w 614"/>
                <a:gd name="T7" fmla="*/ 476 h 476"/>
                <a:gd name="T8" fmla="*/ 24 w 614"/>
                <a:gd name="T9" fmla="*/ 476 h 476"/>
                <a:gd name="T10" fmla="*/ 3 w 614"/>
                <a:gd name="T11" fmla="*/ 463 h 476"/>
                <a:gd name="T12" fmla="*/ 7 w 614"/>
                <a:gd name="T13" fmla="*/ 439 h 476"/>
                <a:gd name="T14" fmla="*/ 157 w 614"/>
                <a:gd name="T15" fmla="*/ 260 h 476"/>
                <a:gd name="T16" fmla="*/ 157 w 614"/>
                <a:gd name="T17" fmla="*/ 216 h 476"/>
                <a:gd name="T18" fmla="*/ 7 w 614"/>
                <a:gd name="T19" fmla="*/ 37 h 476"/>
                <a:gd name="T20" fmla="*/ 3 w 614"/>
                <a:gd name="T21" fmla="*/ 13 h 476"/>
                <a:gd name="T22" fmla="*/ 24 w 614"/>
                <a:gd name="T23" fmla="*/ 0 h 476"/>
                <a:gd name="T24" fmla="*/ 390 w 614"/>
                <a:gd name="T25" fmla="*/ 0 h 476"/>
                <a:gd name="T26" fmla="*/ 442 w 614"/>
                <a:gd name="T27" fmla="*/ 24 h 476"/>
                <a:gd name="T28" fmla="*/ 603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3" y="216"/>
                  </a:moveTo>
                  <a:cubicBezTo>
                    <a:pt x="614" y="229"/>
                    <a:pt x="614" y="247"/>
                    <a:pt x="603" y="260"/>
                  </a:cubicBezTo>
                  <a:cubicBezTo>
                    <a:pt x="442" y="452"/>
                    <a:pt x="442" y="452"/>
                    <a:pt x="442" y="452"/>
                  </a:cubicBezTo>
                  <a:cubicBezTo>
                    <a:pt x="429" y="467"/>
                    <a:pt x="410" y="476"/>
                    <a:pt x="390" y="476"/>
                  </a:cubicBezTo>
                  <a:cubicBezTo>
                    <a:pt x="24" y="476"/>
                    <a:pt x="24" y="476"/>
                    <a:pt x="24" y="476"/>
                  </a:cubicBezTo>
                  <a:cubicBezTo>
                    <a:pt x="15" y="476"/>
                    <a:pt x="7" y="471"/>
                    <a:pt x="3" y="463"/>
                  </a:cubicBezTo>
                  <a:cubicBezTo>
                    <a:pt x="0" y="455"/>
                    <a:pt x="1" y="445"/>
                    <a:pt x="7" y="439"/>
                  </a:cubicBezTo>
                  <a:cubicBezTo>
                    <a:pt x="157" y="260"/>
                    <a:pt x="157" y="260"/>
                    <a:pt x="157" y="260"/>
                  </a:cubicBezTo>
                  <a:cubicBezTo>
                    <a:pt x="167" y="247"/>
                    <a:pt x="167" y="229"/>
                    <a:pt x="157" y="216"/>
                  </a:cubicBezTo>
                  <a:cubicBezTo>
                    <a:pt x="7" y="37"/>
                    <a:pt x="7" y="37"/>
                    <a:pt x="7" y="37"/>
                  </a:cubicBezTo>
                  <a:cubicBezTo>
                    <a:pt x="1" y="30"/>
                    <a:pt x="0" y="21"/>
                    <a:pt x="3" y="13"/>
                  </a:cubicBezTo>
                  <a:cubicBezTo>
                    <a:pt x="7" y="5"/>
                    <a:pt x="15" y="0"/>
                    <a:pt x="24" y="0"/>
                  </a:cubicBezTo>
                  <a:cubicBezTo>
                    <a:pt x="390" y="0"/>
                    <a:pt x="390" y="0"/>
                    <a:pt x="390" y="0"/>
                  </a:cubicBezTo>
                  <a:cubicBezTo>
                    <a:pt x="410" y="0"/>
                    <a:pt x="429" y="9"/>
                    <a:pt x="442" y="24"/>
                  </a:cubicBezTo>
                  <a:lnTo>
                    <a:pt x="603" y="21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pic>
          <p:nvPicPr>
            <p:cNvPr id="13" name="Picture 12">
              <a:extLst>
                <a:ext uri="{FF2B5EF4-FFF2-40B4-BE49-F238E27FC236}">
                  <a16:creationId xmlns:a16="http://schemas.microsoft.com/office/drawing/2014/main" id="{781BD642-47DC-485C-B4EB-17F99E280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612" y="2982217"/>
              <a:ext cx="867223" cy="867223"/>
            </a:xfrm>
            <a:prstGeom prst="rect">
              <a:avLst/>
            </a:prstGeom>
          </p:spPr>
        </p:pic>
      </p:grpSp>
      <p:grpSp>
        <p:nvGrpSpPr>
          <p:cNvPr id="14" name="Group 13">
            <a:extLst>
              <a:ext uri="{FF2B5EF4-FFF2-40B4-BE49-F238E27FC236}">
                <a16:creationId xmlns:a16="http://schemas.microsoft.com/office/drawing/2014/main" id="{7F866B6F-65F9-4A9B-AF4D-5F2877AF01C7}"/>
              </a:ext>
            </a:extLst>
          </p:cNvPr>
          <p:cNvGrpSpPr/>
          <p:nvPr/>
        </p:nvGrpSpPr>
        <p:grpSpPr>
          <a:xfrm>
            <a:off x="5715469" y="1841812"/>
            <a:ext cx="642868" cy="532819"/>
            <a:chOff x="2344855" y="2703283"/>
            <a:chExt cx="1709958" cy="1417241"/>
          </a:xfrm>
        </p:grpSpPr>
        <p:sp>
          <p:nvSpPr>
            <p:cNvPr id="15" name="Freeform 8">
              <a:extLst>
                <a:ext uri="{FF2B5EF4-FFF2-40B4-BE49-F238E27FC236}">
                  <a16:creationId xmlns:a16="http://schemas.microsoft.com/office/drawing/2014/main" id="{A2A79475-6EF5-40A9-9078-E6A09B3ADFE5}"/>
                </a:ext>
              </a:extLst>
            </p:cNvPr>
            <p:cNvSpPr>
              <a:spLocks/>
            </p:cNvSpPr>
            <p:nvPr/>
          </p:nvSpPr>
          <p:spPr bwMode="auto">
            <a:xfrm>
              <a:off x="2350744" y="2764089"/>
              <a:ext cx="1698181" cy="1356435"/>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1 w 610"/>
                <a:gd name="T25" fmla="*/ 431 h 488"/>
                <a:gd name="T26" fmla="*/ 0 w 610"/>
                <a:gd name="T27" fmla="*/ 431 h 488"/>
                <a:gd name="T28" fmla="*/ 0 w 610"/>
                <a:gd name="T29" fmla="*/ 465 h 488"/>
                <a:gd name="T30" fmla="*/ 0 w 610"/>
                <a:gd name="T31" fmla="*/ 465 h 488"/>
                <a:gd name="T32" fmla="*/ 2 w 610"/>
                <a:gd name="T33" fmla="*/ 475 h 488"/>
                <a:gd name="T34" fmla="*/ 22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1" y="431"/>
                    <a:pt x="21" y="431"/>
                    <a:pt x="21" y="431"/>
                  </a:cubicBezTo>
                  <a:cubicBezTo>
                    <a:pt x="0" y="431"/>
                    <a:pt x="0" y="431"/>
                    <a:pt x="0" y="431"/>
                  </a:cubicBezTo>
                  <a:cubicBezTo>
                    <a:pt x="0" y="465"/>
                    <a:pt x="0" y="465"/>
                    <a:pt x="0" y="465"/>
                  </a:cubicBezTo>
                  <a:cubicBezTo>
                    <a:pt x="0" y="465"/>
                    <a:pt x="0" y="465"/>
                    <a:pt x="0" y="465"/>
                  </a:cubicBezTo>
                  <a:cubicBezTo>
                    <a:pt x="0" y="469"/>
                    <a:pt x="0" y="472"/>
                    <a:pt x="2" y="475"/>
                  </a:cubicBezTo>
                  <a:cubicBezTo>
                    <a:pt x="6" y="483"/>
                    <a:pt x="14" y="488"/>
                    <a:pt x="22"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8CB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16" name="Freeform 9">
              <a:extLst>
                <a:ext uri="{FF2B5EF4-FFF2-40B4-BE49-F238E27FC236}">
                  <a16:creationId xmlns:a16="http://schemas.microsoft.com/office/drawing/2014/main" id="{4C422F90-2B87-4024-A5B7-C0AF89BAD239}"/>
                </a:ext>
              </a:extLst>
            </p:cNvPr>
            <p:cNvSpPr>
              <a:spLocks/>
            </p:cNvSpPr>
            <p:nvPr/>
          </p:nvSpPr>
          <p:spPr bwMode="auto">
            <a:xfrm>
              <a:off x="2344855" y="2703283"/>
              <a:ext cx="1709958" cy="1322525"/>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pic>
          <p:nvPicPr>
            <p:cNvPr id="17" name="Picture 16">
              <a:extLst>
                <a:ext uri="{FF2B5EF4-FFF2-40B4-BE49-F238E27FC236}">
                  <a16:creationId xmlns:a16="http://schemas.microsoft.com/office/drawing/2014/main" id="{5CAA50E3-8B74-462E-9320-4DF2A4C81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5339" y="2920450"/>
              <a:ext cx="928990" cy="928990"/>
            </a:xfrm>
            <a:prstGeom prst="rect">
              <a:avLst/>
            </a:prstGeom>
          </p:spPr>
        </p:pic>
      </p:grpSp>
      <p:sp>
        <p:nvSpPr>
          <p:cNvPr id="19" name="Freeform 5">
            <a:extLst>
              <a:ext uri="{FF2B5EF4-FFF2-40B4-BE49-F238E27FC236}">
                <a16:creationId xmlns:a16="http://schemas.microsoft.com/office/drawing/2014/main" id="{AD4D22C0-D682-4FAF-8CC7-3A02DA201E7B}"/>
              </a:ext>
            </a:extLst>
          </p:cNvPr>
          <p:cNvSpPr>
            <a:spLocks/>
          </p:cNvSpPr>
          <p:nvPr/>
        </p:nvSpPr>
        <p:spPr bwMode="auto">
          <a:xfrm>
            <a:off x="2661387" y="1878297"/>
            <a:ext cx="638883" cy="509959"/>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20" name="Freeform 6">
            <a:extLst>
              <a:ext uri="{FF2B5EF4-FFF2-40B4-BE49-F238E27FC236}">
                <a16:creationId xmlns:a16="http://schemas.microsoft.com/office/drawing/2014/main" id="{4E723CB3-AB9E-4FB1-A64C-0F86A121776E}"/>
              </a:ext>
            </a:extLst>
          </p:cNvPr>
          <p:cNvSpPr>
            <a:spLocks/>
          </p:cNvSpPr>
          <p:nvPr/>
        </p:nvSpPr>
        <p:spPr bwMode="auto">
          <a:xfrm>
            <a:off x="2658731" y="1855437"/>
            <a:ext cx="644196" cy="497210"/>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8 w 615"/>
              <a:gd name="T15" fmla="*/ 260 h 476"/>
              <a:gd name="T16" fmla="*/ 158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pic>
        <p:nvPicPr>
          <p:cNvPr id="21" name="Picture 20">
            <a:extLst>
              <a:ext uri="{FF2B5EF4-FFF2-40B4-BE49-F238E27FC236}">
                <a16:creationId xmlns:a16="http://schemas.microsoft.com/office/drawing/2014/main" id="{6E42804B-ACD2-478A-95E0-F5D20069F4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1463" y="1984676"/>
            <a:ext cx="238732" cy="238731"/>
          </a:xfrm>
          <a:prstGeom prst="rect">
            <a:avLst/>
          </a:prstGeom>
        </p:spPr>
      </p:pic>
      <p:sp>
        <p:nvSpPr>
          <p:cNvPr id="5" name="TextBox 4">
            <a:extLst>
              <a:ext uri="{FF2B5EF4-FFF2-40B4-BE49-F238E27FC236}">
                <a16:creationId xmlns:a16="http://schemas.microsoft.com/office/drawing/2014/main" id="{B1AA6D05-6DD2-5E3A-6F75-15C70A5EFFAF}"/>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85</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69679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09C36-A227-4081-B1F5-D4CDEA24EC4C}"/>
              </a:ext>
            </a:extLst>
          </p:cNvPr>
          <p:cNvSpPr>
            <a:spLocks noGrp="1"/>
          </p:cNvSpPr>
          <p:nvPr>
            <p:ph type="body" sz="quarter" idx="10"/>
          </p:nvPr>
        </p:nvSpPr>
        <p:spPr/>
        <p:txBody>
          <a:bodyPr/>
          <a:lstStyle/>
          <a:p>
            <a:pPr lvl="0"/>
            <a:r>
              <a:rPr lang="en-CA" dirty="0"/>
              <a:t>Wrap-Up and Retrospective</a:t>
            </a:r>
          </a:p>
        </p:txBody>
      </p:sp>
      <p:graphicFrame>
        <p:nvGraphicFramePr>
          <p:cNvPr id="3" name="Diagram 2">
            <a:extLst>
              <a:ext uri="{FF2B5EF4-FFF2-40B4-BE49-F238E27FC236}">
                <a16:creationId xmlns:a16="http://schemas.microsoft.com/office/drawing/2014/main" id="{3F42F3FE-4852-4FCF-B23B-42401B9129FC}"/>
              </a:ext>
            </a:extLst>
          </p:cNvPr>
          <p:cNvGraphicFramePr/>
          <p:nvPr>
            <p:extLst>
              <p:ext uri="{D42A27DB-BD31-4B8C-83A1-F6EECF244321}">
                <p14:modId xmlns:p14="http://schemas.microsoft.com/office/powerpoint/2010/main" val="1520215727"/>
              </p:ext>
            </p:extLst>
          </p:nvPr>
        </p:nvGraphicFramePr>
        <p:xfrm>
          <a:off x="6956076" y="537999"/>
          <a:ext cx="5237512" cy="5782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201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Aha moments!</a:t>
            </a:r>
          </a:p>
        </p:txBody>
      </p:sp>
      <p:sp>
        <p:nvSpPr>
          <p:cNvPr id="2" name="Text Placeholder 1">
            <a:extLst>
              <a:ext uri="{FF2B5EF4-FFF2-40B4-BE49-F238E27FC236}">
                <a16:creationId xmlns:a16="http://schemas.microsoft.com/office/drawing/2014/main" id="{434DF109-8D4E-26CA-A159-4C49F41A4770}"/>
              </a:ext>
            </a:extLst>
          </p:cNvPr>
          <p:cNvSpPr>
            <a:spLocks noGrp="1"/>
          </p:cNvSpPr>
          <p:nvPr>
            <p:ph type="body" sz="quarter" idx="11"/>
          </p:nvPr>
        </p:nvSpPr>
        <p:spPr/>
        <p:txBody>
          <a:bodyPr/>
          <a:lstStyle/>
          <a:p>
            <a:endParaRPr lang="en-US" dirty="0"/>
          </a:p>
        </p:txBody>
      </p:sp>
      <p:graphicFrame>
        <p:nvGraphicFramePr>
          <p:cNvPr id="10" name="Table 9">
            <a:extLst>
              <a:ext uri="{FF2B5EF4-FFF2-40B4-BE49-F238E27FC236}">
                <a16:creationId xmlns:a16="http://schemas.microsoft.com/office/drawing/2014/main" id="{BE3BE6F4-3653-4337-AB77-98F79C4FB4F6}"/>
              </a:ext>
            </a:extLst>
          </p:cNvPr>
          <p:cNvGraphicFramePr>
            <a:graphicFrameLocks noGrp="1"/>
          </p:cNvGraphicFramePr>
          <p:nvPr>
            <p:extLst>
              <p:ext uri="{D42A27DB-BD31-4B8C-83A1-F6EECF244321}">
                <p14:modId xmlns:p14="http://schemas.microsoft.com/office/powerpoint/2010/main" val="960319323"/>
              </p:ext>
            </p:extLst>
          </p:nvPr>
        </p:nvGraphicFramePr>
        <p:xfrm>
          <a:off x="273472" y="1245904"/>
          <a:ext cx="11548640" cy="5067326"/>
        </p:xfrm>
        <a:graphic>
          <a:graphicData uri="http://schemas.openxmlformats.org/drawingml/2006/table">
            <a:tbl>
              <a:tblPr firstRow="1">
                <a:tableStyleId>{B301B821-A1FF-4177-AEE7-76D212191A09}</a:tableStyleId>
              </a:tblPr>
              <a:tblGrid>
                <a:gridCol w="7154457">
                  <a:extLst>
                    <a:ext uri="{9D8B030D-6E8A-4147-A177-3AD203B41FA5}">
                      <a16:colId xmlns:a16="http://schemas.microsoft.com/office/drawing/2014/main" val="660313904"/>
                    </a:ext>
                  </a:extLst>
                </a:gridCol>
                <a:gridCol w="4394183">
                  <a:extLst>
                    <a:ext uri="{9D8B030D-6E8A-4147-A177-3AD203B41FA5}">
                      <a16:colId xmlns:a16="http://schemas.microsoft.com/office/drawing/2014/main" val="2130039097"/>
                    </a:ext>
                  </a:extLst>
                </a:gridCol>
              </a:tblGrid>
              <a:tr h="460666">
                <a:tc>
                  <a:txBody>
                    <a:bodyPr/>
                    <a:lstStyle/>
                    <a:p>
                      <a:r>
                        <a:rPr lang="en-US" dirty="0">
                          <a:latin typeface="Roboto Condensed Light" panose="02000000000000000000" pitchFamily="2" charset="0"/>
                        </a:rPr>
                        <a:t>Aha moment</a:t>
                      </a:r>
                      <a:endParaRPr lang="en-CA" dirty="0">
                        <a:latin typeface="Roboto Condensed Light" panose="02000000000000000000"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Roboto Condensed Light" panose="02000000000000000000" pitchFamily="2" charset="0"/>
                          <a:ea typeface="Roboto Condensed Light" panose="02000000000000000000" pitchFamily="2" charset="0"/>
                        </a:rPr>
                        <a:t>Follow-up?</a:t>
                      </a:r>
                      <a:endParaRPr lang="en-CA" dirty="0">
                        <a:latin typeface="Roboto Condensed Light" panose="02000000000000000000" pitchFamily="2" charset="0"/>
                        <a:ea typeface="Roboto Condensed Light" panose="02000000000000000000"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895375"/>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289410"/>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1878790"/>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6610894"/>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6473792"/>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119923"/>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3558967"/>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1573661"/>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524744"/>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5589086"/>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9708507"/>
                  </a:ext>
                </a:extLst>
              </a:tr>
            </a:tbl>
          </a:graphicData>
        </a:graphic>
      </p:graphicFrame>
    </p:spTree>
    <p:extLst>
      <p:ext uri="{BB962C8B-B14F-4D97-AF65-F5344CB8AC3E}">
        <p14:creationId xmlns:p14="http://schemas.microsoft.com/office/powerpoint/2010/main" val="470261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0BE5DC1-787A-4212-A716-227AF886A3F1}"/>
              </a:ext>
            </a:extLst>
          </p:cNvPr>
          <p:cNvSpPr>
            <a:spLocks noGrp="1"/>
          </p:cNvSpPr>
          <p:nvPr>
            <p:ph type="body" sz="quarter" idx="10"/>
          </p:nvPr>
        </p:nvSpPr>
        <p:spPr/>
        <p:txBody>
          <a:bodyPr/>
          <a:lstStyle/>
          <a:p>
            <a:r>
              <a:rPr lang="en-US" dirty="0"/>
              <a:t>Thank you!</a:t>
            </a:r>
            <a:endParaRPr lang="en-CA" dirty="0"/>
          </a:p>
        </p:txBody>
      </p:sp>
    </p:spTree>
    <p:extLst>
      <p:ext uri="{BB962C8B-B14F-4D97-AF65-F5344CB8AC3E}">
        <p14:creationId xmlns:p14="http://schemas.microsoft.com/office/powerpoint/2010/main" val="33968761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684FD0-F518-4731-9E92-911617C98275}"/>
              </a:ext>
            </a:extLst>
          </p:cNvPr>
          <p:cNvSpPr>
            <a:spLocks noGrp="1"/>
          </p:cNvSpPr>
          <p:nvPr>
            <p:ph type="body" sz="quarter" idx="10"/>
          </p:nvPr>
        </p:nvSpPr>
        <p:spPr/>
        <p:txBody>
          <a:bodyPr/>
          <a:lstStyle/>
          <a:p>
            <a:r>
              <a:rPr lang="en-US" dirty="0"/>
              <a:t>Supporting Research</a:t>
            </a:r>
          </a:p>
        </p:txBody>
      </p:sp>
      <p:sp>
        <p:nvSpPr>
          <p:cNvPr id="2" name="Text Placeholder 1">
            <a:extLst>
              <a:ext uri="{FF2B5EF4-FFF2-40B4-BE49-F238E27FC236}">
                <a16:creationId xmlns:a16="http://schemas.microsoft.com/office/drawing/2014/main" id="{44B66B73-A3E8-3D41-2C2D-2F4C3750DAFC}"/>
              </a:ext>
            </a:extLst>
          </p:cNvPr>
          <p:cNvSpPr>
            <a:spLocks noGrp="1"/>
          </p:cNvSpPr>
          <p:nvPr>
            <p:ph type="body" sz="quarter" idx="11"/>
          </p:nvPr>
        </p:nvSpPr>
        <p:spPr>
          <a:xfrm>
            <a:off x="650874" y="2166970"/>
            <a:ext cx="7359652" cy="2139216"/>
          </a:xfrm>
        </p:spPr>
        <p:txBody>
          <a:bodyPr/>
          <a:lstStyle/>
          <a:p>
            <a:r>
              <a:rPr lang="en-US" dirty="0"/>
              <a:t>Transformation topics and supporting Info-Tech research to make the journey easier, with less rework.</a:t>
            </a:r>
          </a:p>
          <a:p>
            <a:endParaRPr lang="en-US" dirty="0"/>
          </a:p>
        </p:txBody>
      </p:sp>
    </p:spTree>
    <p:extLst>
      <p:ext uri="{BB962C8B-B14F-4D97-AF65-F5344CB8AC3E}">
        <p14:creationId xmlns:p14="http://schemas.microsoft.com/office/powerpoint/2010/main" val="1586066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0BB5-1CC5-4E21-99FD-CA8A47D491C1}"/>
              </a:ext>
            </a:extLst>
          </p:cNvPr>
          <p:cNvSpPr>
            <a:spLocks noGrp="1"/>
          </p:cNvSpPr>
          <p:nvPr>
            <p:ph type="title" idx="4294967295"/>
          </p:nvPr>
        </p:nvSpPr>
        <p:spPr>
          <a:xfrm>
            <a:off x="0" y="530225"/>
            <a:ext cx="5410200" cy="1130300"/>
          </a:xfrm>
        </p:spPr>
        <p:txBody>
          <a:bodyPr/>
          <a:lstStyle/>
          <a:p>
            <a:r>
              <a:rPr lang="en-US" dirty="0">
                <a:solidFill>
                  <a:schemeClr val="bg1"/>
                </a:solidFill>
              </a:rPr>
              <a:t>Deliver Digital Products at Scale via Enterprise Product Families – Thought Model</a:t>
            </a:r>
            <a:endParaRPr lang="en-CA" dirty="0">
              <a:solidFill>
                <a:schemeClr val="bg1"/>
              </a:solidFill>
            </a:endParaRPr>
          </a:p>
        </p:txBody>
      </p:sp>
      <p:pic>
        <p:nvPicPr>
          <p:cNvPr id="7" name="Picture 6" descr="Graphical user interface&#10;&#10;Description automatically generated">
            <a:extLst>
              <a:ext uri="{FF2B5EF4-FFF2-40B4-BE49-F238E27FC236}">
                <a16:creationId xmlns:a16="http://schemas.microsoft.com/office/drawing/2014/main" id="{D674C66A-96A9-4AB6-A9F3-AB807FCC95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1" y="-1"/>
            <a:ext cx="12191807" cy="6859003"/>
          </a:xfrm>
          <a:prstGeom prst="rect">
            <a:avLst/>
          </a:prstGeom>
        </p:spPr>
      </p:pic>
    </p:spTree>
    <p:extLst>
      <p:ext uri="{BB962C8B-B14F-4D97-AF65-F5344CB8AC3E}">
        <p14:creationId xmlns:p14="http://schemas.microsoft.com/office/powerpoint/2010/main" val="13597783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pSp>
        <p:nvGrpSpPr>
          <p:cNvPr id="3" name="Group 2">
            <a:extLst>
              <a:ext uri="{FF2B5EF4-FFF2-40B4-BE49-F238E27FC236}">
                <a16:creationId xmlns:a16="http://schemas.microsoft.com/office/drawing/2014/main" id="{99A2E1C8-19C9-93A9-524D-41E3C13AD8E5}"/>
              </a:ext>
            </a:extLst>
          </p:cNvPr>
          <p:cNvGrpSpPr/>
          <p:nvPr/>
        </p:nvGrpSpPr>
        <p:grpSpPr>
          <a:xfrm>
            <a:off x="331585" y="1386725"/>
            <a:ext cx="11724220" cy="5185525"/>
            <a:chOff x="331585" y="1386725"/>
            <a:chExt cx="11724220" cy="5418667"/>
          </a:xfrm>
        </p:grpSpPr>
        <p:sp>
          <p:nvSpPr>
            <p:cNvPr id="4" name="Straight Connector 3">
              <a:extLst>
                <a:ext uri="{FF2B5EF4-FFF2-40B4-BE49-F238E27FC236}">
                  <a16:creationId xmlns:a16="http://schemas.microsoft.com/office/drawing/2014/main" id="{C46C7588-E1E8-C0E7-76F9-1EB12636AAFA}"/>
                </a:ext>
              </a:extLst>
            </p:cNvPr>
            <p:cNvSpPr/>
            <p:nvPr/>
          </p:nvSpPr>
          <p:spPr>
            <a:xfrm>
              <a:off x="331585" y="138672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DE44F070-F657-FF5A-4108-7B70A2681974}"/>
                </a:ext>
              </a:extLst>
            </p:cNvPr>
            <p:cNvSpPr/>
            <p:nvPr/>
          </p:nvSpPr>
          <p:spPr>
            <a:xfrm>
              <a:off x="331585" y="1386725"/>
              <a:ext cx="2344844" cy="5418667"/>
            </a:xfrm>
            <a:custGeom>
              <a:avLst/>
              <a:gdLst>
                <a:gd name="connsiteX0" fmla="*/ 0 w 2344844"/>
                <a:gd name="connsiteY0" fmla="*/ 0 h 5418667"/>
                <a:gd name="connsiteX1" fmla="*/ 2344844 w 2344844"/>
                <a:gd name="connsiteY1" fmla="*/ 0 h 5418667"/>
                <a:gd name="connsiteX2" fmla="*/ 2344844 w 2344844"/>
                <a:gd name="connsiteY2" fmla="*/ 5418667 h 5418667"/>
                <a:gd name="connsiteX3" fmla="*/ 0 w 2344844"/>
                <a:gd name="connsiteY3" fmla="*/ 5418667 h 5418667"/>
                <a:gd name="connsiteX4" fmla="*/ 0 w 2344844"/>
                <a:gd name="connsiteY4" fmla="*/ 0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844" h="5418667">
                  <a:moveTo>
                    <a:pt x="0" y="0"/>
                  </a:moveTo>
                  <a:lnTo>
                    <a:pt x="2344844" y="0"/>
                  </a:lnTo>
                  <a:lnTo>
                    <a:pt x="2344844" y="5418667"/>
                  </a:lnTo>
                  <a:lnTo>
                    <a:pt x="0" y="54186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3600" kern="1200" dirty="0"/>
                <a:t>Improving IT alignment </a:t>
              </a:r>
            </a:p>
          </p:txBody>
        </p:sp>
        <p:sp>
          <p:nvSpPr>
            <p:cNvPr id="7" name="Freeform: Shape 6">
              <a:extLst>
                <a:ext uri="{FF2B5EF4-FFF2-40B4-BE49-F238E27FC236}">
                  <a16:creationId xmlns:a16="http://schemas.microsoft.com/office/drawing/2014/main" id="{61760BB5-030C-3947-3B8E-81D4D0FBCDEE}"/>
                </a:ext>
              </a:extLst>
            </p:cNvPr>
            <p:cNvSpPr/>
            <p:nvPr/>
          </p:nvSpPr>
          <p:spPr>
            <a:xfrm>
              <a:off x="2852292" y="1437789"/>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400" i="1" kern="1200" dirty="0">
                  <a:hlinkClick r:id="rId3"/>
                </a:rPr>
                <a:t>Build a Business-Aligned IT Strategy</a:t>
              </a:r>
              <a:endParaRPr lang="en-US" sz="2400" i="1" kern="1200" dirty="0"/>
            </a:p>
          </p:txBody>
        </p:sp>
        <p:sp>
          <p:nvSpPr>
            <p:cNvPr id="8" name="Freeform: Shape 7">
              <a:extLst>
                <a:ext uri="{FF2B5EF4-FFF2-40B4-BE49-F238E27FC236}">
                  <a16:creationId xmlns:a16="http://schemas.microsoft.com/office/drawing/2014/main" id="{14F47AC4-A880-8813-3DDB-17FCF1BFC260}"/>
                </a:ext>
              </a:extLst>
            </p:cNvPr>
            <p:cNvSpPr/>
            <p:nvPr/>
          </p:nvSpPr>
          <p:spPr>
            <a:xfrm>
              <a:off x="7541980" y="1437789"/>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Success depends on IT initiatives clearly aligned to business goals, IT excellence, and driving technology innovation.</a:t>
              </a:r>
            </a:p>
          </p:txBody>
        </p:sp>
        <p:sp>
          <p:nvSpPr>
            <p:cNvPr id="9" name="Straight Connector 8">
              <a:extLst>
                <a:ext uri="{FF2B5EF4-FFF2-40B4-BE49-F238E27FC236}">
                  <a16:creationId xmlns:a16="http://schemas.microsoft.com/office/drawing/2014/main" id="{96948A97-5A0C-951C-9971-EDF712619071}"/>
                </a:ext>
              </a:extLst>
            </p:cNvPr>
            <p:cNvSpPr/>
            <p:nvPr/>
          </p:nvSpPr>
          <p:spPr>
            <a:xfrm>
              <a:off x="2820989" y="2459081"/>
              <a:ext cx="923481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84C4CAF4-CA83-70F1-EAFF-90B6B44BC0A7}"/>
                </a:ext>
              </a:extLst>
            </p:cNvPr>
            <p:cNvSpPr/>
            <p:nvPr/>
          </p:nvSpPr>
          <p:spPr>
            <a:xfrm>
              <a:off x="2852292" y="2510145"/>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endParaRPr lang="en-US" sz="1600" kern="1200" dirty="0"/>
            </a:p>
          </p:txBody>
        </p:sp>
        <p:sp>
          <p:nvSpPr>
            <p:cNvPr id="11" name="Straight Connector 10">
              <a:extLst>
                <a:ext uri="{FF2B5EF4-FFF2-40B4-BE49-F238E27FC236}">
                  <a16:creationId xmlns:a16="http://schemas.microsoft.com/office/drawing/2014/main" id="{B20A1EA6-307A-9301-C84C-FCE32FDC9766}"/>
                </a:ext>
              </a:extLst>
            </p:cNvPr>
            <p:cNvSpPr/>
            <p:nvPr/>
          </p:nvSpPr>
          <p:spPr>
            <a:xfrm>
              <a:off x="2820987" y="3531437"/>
              <a:ext cx="9234817"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30AA79D8-B894-67BD-D6BB-DAA4A3A22927}"/>
                </a:ext>
              </a:extLst>
            </p:cNvPr>
            <p:cNvSpPr/>
            <p:nvPr/>
          </p:nvSpPr>
          <p:spPr>
            <a:xfrm>
              <a:off x="2881462" y="2493008"/>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400" i="1" kern="1200" dirty="0">
                  <a:hlinkClick r:id="rId4"/>
                </a:rPr>
                <a:t>Make Your IT Governance Adaptable</a:t>
              </a:r>
              <a:endParaRPr lang="en-US" sz="2400" i="1" kern="1200" dirty="0"/>
            </a:p>
          </p:txBody>
        </p:sp>
        <p:sp>
          <p:nvSpPr>
            <p:cNvPr id="13" name="Freeform: Shape 12">
              <a:extLst>
                <a:ext uri="{FF2B5EF4-FFF2-40B4-BE49-F238E27FC236}">
                  <a16:creationId xmlns:a16="http://schemas.microsoft.com/office/drawing/2014/main" id="{AD657544-0EBB-C1F8-555D-7FD7120BE7B2}"/>
                </a:ext>
              </a:extLst>
            </p:cNvPr>
            <p:cNvSpPr/>
            <p:nvPr/>
          </p:nvSpPr>
          <p:spPr>
            <a:xfrm>
              <a:off x="7541980" y="2534166"/>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Governance isn’t optional, so keep it simple and make it flexible.</a:t>
              </a:r>
            </a:p>
          </p:txBody>
        </p:sp>
        <p:sp>
          <p:nvSpPr>
            <p:cNvPr id="14" name="Straight Connector 13">
              <a:extLst>
                <a:ext uri="{FF2B5EF4-FFF2-40B4-BE49-F238E27FC236}">
                  <a16:creationId xmlns:a16="http://schemas.microsoft.com/office/drawing/2014/main" id="{000E4163-BE46-EC6D-FEE5-EB8687B92C12}"/>
                </a:ext>
              </a:extLst>
            </p:cNvPr>
            <p:cNvSpPr/>
            <p:nvPr/>
          </p:nvSpPr>
          <p:spPr>
            <a:xfrm>
              <a:off x="2820987" y="4603793"/>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2A0C0345-3D71-0C9E-EC21-878A59E49B57}"/>
                </a:ext>
              </a:extLst>
            </p:cNvPr>
            <p:cNvSpPr/>
            <p:nvPr/>
          </p:nvSpPr>
          <p:spPr>
            <a:xfrm>
              <a:off x="2881462" y="3633454"/>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400" i="1" kern="1200" dirty="0">
                  <a:hlinkClick r:id="rId5"/>
                </a:rPr>
                <a:t>Create an IT View of the Service Catalog</a:t>
              </a:r>
              <a:endParaRPr lang="en-US" sz="2400" i="1" kern="1200" dirty="0"/>
            </a:p>
          </p:txBody>
        </p:sp>
        <p:sp>
          <p:nvSpPr>
            <p:cNvPr id="16" name="Freeform: Shape 15">
              <a:extLst>
                <a:ext uri="{FF2B5EF4-FFF2-40B4-BE49-F238E27FC236}">
                  <a16:creationId xmlns:a16="http://schemas.microsoft.com/office/drawing/2014/main" id="{329589C5-15AF-1B9D-1B0D-F022F8F4B02D}"/>
                </a:ext>
              </a:extLst>
            </p:cNvPr>
            <p:cNvSpPr/>
            <p:nvPr/>
          </p:nvSpPr>
          <p:spPr>
            <a:xfrm>
              <a:off x="7503071" y="3594543"/>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Unlock the full value of your service catalog with technical components.</a:t>
              </a:r>
            </a:p>
          </p:txBody>
        </p:sp>
        <p:sp>
          <p:nvSpPr>
            <p:cNvPr id="17" name="Straight Connector 16">
              <a:extLst>
                <a:ext uri="{FF2B5EF4-FFF2-40B4-BE49-F238E27FC236}">
                  <a16:creationId xmlns:a16="http://schemas.microsoft.com/office/drawing/2014/main" id="{19E46978-04F0-D177-F1CB-BCCBACC2318A}"/>
                </a:ext>
              </a:extLst>
            </p:cNvPr>
            <p:cNvSpPr/>
            <p:nvPr/>
          </p:nvSpPr>
          <p:spPr>
            <a:xfrm>
              <a:off x="2820987" y="5676150"/>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A39FF58E-6AC2-C2C1-87BE-3B5DAAF9058C}"/>
                </a:ext>
              </a:extLst>
            </p:cNvPr>
            <p:cNvSpPr/>
            <p:nvPr/>
          </p:nvSpPr>
          <p:spPr>
            <a:xfrm>
              <a:off x="2852292" y="4686355"/>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400" i="1" kern="1200" dirty="0">
                  <a:hlinkClick r:id="rId6"/>
                </a:rPr>
                <a:t>Application Portfolio Management Foundations </a:t>
              </a:r>
              <a:endParaRPr lang="en-US" sz="2400" i="1" kern="1200" dirty="0"/>
            </a:p>
          </p:txBody>
        </p:sp>
        <p:sp>
          <p:nvSpPr>
            <p:cNvPr id="19" name="Freeform: Shape 18">
              <a:extLst>
                <a:ext uri="{FF2B5EF4-FFF2-40B4-BE49-F238E27FC236}">
                  <a16:creationId xmlns:a16="http://schemas.microsoft.com/office/drawing/2014/main" id="{4F963C8A-B195-2381-ADD5-2DB66B63773C}"/>
                </a:ext>
              </a:extLst>
            </p:cNvPr>
            <p:cNvSpPr/>
            <p:nvPr/>
          </p:nvSpPr>
          <p:spPr>
            <a:xfrm>
              <a:off x="7522525" y="4696088"/>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Ensure your application portfolio delivers the best possible return on investment.</a:t>
              </a:r>
            </a:p>
          </p:txBody>
        </p:sp>
        <p:sp>
          <p:nvSpPr>
            <p:cNvPr id="20" name="Straight Connector 19">
              <a:extLst>
                <a:ext uri="{FF2B5EF4-FFF2-40B4-BE49-F238E27FC236}">
                  <a16:creationId xmlns:a16="http://schemas.microsoft.com/office/drawing/2014/main" id="{F2460C31-E256-FE6F-4CC0-99BCE886D256}"/>
                </a:ext>
              </a:extLst>
            </p:cNvPr>
            <p:cNvSpPr/>
            <p:nvPr/>
          </p:nvSpPr>
          <p:spPr>
            <a:xfrm>
              <a:off x="2676429" y="6748506"/>
              <a:ext cx="937937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15563219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pSp>
        <p:nvGrpSpPr>
          <p:cNvPr id="3" name="Group 2">
            <a:extLst>
              <a:ext uri="{FF2B5EF4-FFF2-40B4-BE49-F238E27FC236}">
                <a16:creationId xmlns:a16="http://schemas.microsoft.com/office/drawing/2014/main" id="{D66D3E88-7C5D-CC74-1F8A-E0313D7D211B}"/>
              </a:ext>
            </a:extLst>
          </p:cNvPr>
          <p:cNvGrpSpPr/>
          <p:nvPr/>
        </p:nvGrpSpPr>
        <p:grpSpPr>
          <a:xfrm>
            <a:off x="331585" y="1386725"/>
            <a:ext cx="11724220" cy="5090275"/>
            <a:chOff x="331585" y="1386725"/>
            <a:chExt cx="11724220" cy="5418667"/>
          </a:xfrm>
        </p:grpSpPr>
        <p:sp>
          <p:nvSpPr>
            <p:cNvPr id="4" name="Straight Connector 3">
              <a:extLst>
                <a:ext uri="{FF2B5EF4-FFF2-40B4-BE49-F238E27FC236}">
                  <a16:creationId xmlns:a16="http://schemas.microsoft.com/office/drawing/2014/main" id="{6F1A8C4D-E42F-FC93-5F11-782CBD049247}"/>
                </a:ext>
              </a:extLst>
            </p:cNvPr>
            <p:cNvSpPr/>
            <p:nvPr/>
          </p:nvSpPr>
          <p:spPr>
            <a:xfrm>
              <a:off x="331585" y="138672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F074EDD3-71E2-D515-06D0-35AE590136FA}"/>
                </a:ext>
              </a:extLst>
            </p:cNvPr>
            <p:cNvSpPr/>
            <p:nvPr/>
          </p:nvSpPr>
          <p:spPr>
            <a:xfrm>
              <a:off x="331585" y="1386725"/>
              <a:ext cx="2344844" cy="5418667"/>
            </a:xfrm>
            <a:custGeom>
              <a:avLst/>
              <a:gdLst>
                <a:gd name="connsiteX0" fmla="*/ 0 w 2344844"/>
                <a:gd name="connsiteY0" fmla="*/ 0 h 5418667"/>
                <a:gd name="connsiteX1" fmla="*/ 2344844 w 2344844"/>
                <a:gd name="connsiteY1" fmla="*/ 0 h 5418667"/>
                <a:gd name="connsiteX2" fmla="*/ 2344844 w 2344844"/>
                <a:gd name="connsiteY2" fmla="*/ 5418667 h 5418667"/>
                <a:gd name="connsiteX3" fmla="*/ 0 w 2344844"/>
                <a:gd name="connsiteY3" fmla="*/ 5418667 h 5418667"/>
                <a:gd name="connsiteX4" fmla="*/ 0 w 2344844"/>
                <a:gd name="connsiteY4" fmla="*/ 0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844" h="5418667">
                  <a:moveTo>
                    <a:pt x="0" y="0"/>
                  </a:moveTo>
                  <a:lnTo>
                    <a:pt x="2344844" y="0"/>
                  </a:lnTo>
                  <a:lnTo>
                    <a:pt x="2344844" y="5418667"/>
                  </a:lnTo>
                  <a:lnTo>
                    <a:pt x="0" y="54186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3600" kern="1200" dirty="0"/>
                <a:t>Shifting toward Agile  DevOps </a:t>
              </a:r>
            </a:p>
          </p:txBody>
        </p:sp>
        <p:sp>
          <p:nvSpPr>
            <p:cNvPr id="7" name="Freeform: Shape 6">
              <a:extLst>
                <a:ext uri="{FF2B5EF4-FFF2-40B4-BE49-F238E27FC236}">
                  <a16:creationId xmlns:a16="http://schemas.microsoft.com/office/drawing/2014/main" id="{7528EBCD-1708-2D00-41C8-05EC79659657}"/>
                </a:ext>
              </a:extLst>
            </p:cNvPr>
            <p:cNvSpPr/>
            <p:nvPr/>
          </p:nvSpPr>
          <p:spPr>
            <a:xfrm>
              <a:off x="2880867" y="1437789"/>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400" kern="1200" dirty="0">
                  <a:hlinkClick r:id="rId2"/>
                </a:rPr>
                <a:t>Agile/DevOps Resource Center</a:t>
              </a:r>
              <a:r>
                <a:rPr lang="en-US" sz="2400" kern="1200" dirty="0"/>
                <a:t> </a:t>
              </a:r>
            </a:p>
          </p:txBody>
        </p:sp>
        <p:sp>
          <p:nvSpPr>
            <p:cNvPr id="8" name="Freeform: Shape 7">
              <a:extLst>
                <a:ext uri="{FF2B5EF4-FFF2-40B4-BE49-F238E27FC236}">
                  <a16:creationId xmlns:a16="http://schemas.microsoft.com/office/drawing/2014/main" id="{2DE58B14-EF02-28F1-3B57-52EFAC47CB61}"/>
                </a:ext>
              </a:extLst>
            </p:cNvPr>
            <p:cNvSpPr/>
            <p:nvPr/>
          </p:nvSpPr>
          <p:spPr>
            <a:xfrm>
              <a:off x="7541980" y="1437789"/>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600" kern="1200" dirty="0"/>
                <a:t>Find tools and advice you need to be successful with Agile.</a:t>
              </a:r>
            </a:p>
          </p:txBody>
        </p:sp>
        <p:sp>
          <p:nvSpPr>
            <p:cNvPr id="9" name="Straight Connector 8">
              <a:extLst>
                <a:ext uri="{FF2B5EF4-FFF2-40B4-BE49-F238E27FC236}">
                  <a16:creationId xmlns:a16="http://schemas.microsoft.com/office/drawing/2014/main" id="{9E44D701-113C-B216-3911-44800D120272}"/>
                </a:ext>
              </a:extLst>
            </p:cNvPr>
            <p:cNvSpPr/>
            <p:nvPr/>
          </p:nvSpPr>
          <p:spPr>
            <a:xfrm>
              <a:off x="2820987" y="2459081"/>
              <a:ext cx="9234817"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2A39FEED-44E8-CF6E-2559-661EC7A39BFC}"/>
                </a:ext>
              </a:extLst>
            </p:cNvPr>
            <p:cNvSpPr/>
            <p:nvPr/>
          </p:nvSpPr>
          <p:spPr>
            <a:xfrm>
              <a:off x="2880867" y="2510145"/>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400" b="0" i="1" u="none" strike="noStrike" kern="1200" noProof="0" dirty="0">
                  <a:latin typeface="Roboto Condensed Light"/>
                  <a:hlinkClick r:id="rId3"/>
                </a:rPr>
                <a:t>Develop Your Agile Approach for a Successful Transformation</a:t>
              </a:r>
              <a:endParaRPr lang="en-US" sz="2400" i="1" kern="1200" dirty="0"/>
            </a:p>
          </p:txBody>
        </p:sp>
        <p:sp>
          <p:nvSpPr>
            <p:cNvPr id="11" name="Freeform: Shape 10">
              <a:extLst>
                <a:ext uri="{FF2B5EF4-FFF2-40B4-BE49-F238E27FC236}">
                  <a16:creationId xmlns:a16="http://schemas.microsoft.com/office/drawing/2014/main" id="{285216BD-C526-F7E0-0F3C-9F763469CC74}"/>
                </a:ext>
              </a:extLst>
            </p:cNvPr>
            <p:cNvSpPr/>
            <p:nvPr/>
          </p:nvSpPr>
          <p:spPr>
            <a:xfrm>
              <a:off x="7541980" y="2510145"/>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600" kern="1200" dirty="0"/>
                <a:t>Understand Agile fundamentals, principles, and practices so you can apply them effectively in your organization.</a:t>
              </a:r>
            </a:p>
          </p:txBody>
        </p:sp>
        <p:sp>
          <p:nvSpPr>
            <p:cNvPr id="12" name="Straight Connector 11">
              <a:extLst>
                <a:ext uri="{FF2B5EF4-FFF2-40B4-BE49-F238E27FC236}">
                  <a16:creationId xmlns:a16="http://schemas.microsoft.com/office/drawing/2014/main" id="{2FC4ACDB-A056-DAC4-8028-C2048E0C9036}"/>
                </a:ext>
              </a:extLst>
            </p:cNvPr>
            <p:cNvSpPr/>
            <p:nvPr/>
          </p:nvSpPr>
          <p:spPr>
            <a:xfrm>
              <a:off x="2820987" y="3531437"/>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4AF708AE-BF45-FB08-7D05-CCA97BB7EA3C}"/>
                </a:ext>
              </a:extLst>
            </p:cNvPr>
            <p:cNvSpPr/>
            <p:nvPr/>
          </p:nvSpPr>
          <p:spPr>
            <a:xfrm>
              <a:off x="2880867" y="3582501"/>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400" i="1" kern="1200" dirty="0">
                  <a:hlinkClick r:id="rId4"/>
                </a:rPr>
                <a:t>Implement DevOps Practices That Work </a:t>
              </a:r>
              <a:r>
                <a:rPr lang="en-US" sz="2400" i="1" kern="1200" dirty="0"/>
                <a:t> </a:t>
              </a:r>
            </a:p>
          </p:txBody>
        </p:sp>
        <p:sp>
          <p:nvSpPr>
            <p:cNvPr id="14" name="Freeform: Shape 13">
              <a:extLst>
                <a:ext uri="{FF2B5EF4-FFF2-40B4-BE49-F238E27FC236}">
                  <a16:creationId xmlns:a16="http://schemas.microsoft.com/office/drawing/2014/main" id="{68ADC692-8B77-F04A-1DAB-8D3FA17D07BF}"/>
                </a:ext>
              </a:extLst>
            </p:cNvPr>
            <p:cNvSpPr/>
            <p:nvPr/>
          </p:nvSpPr>
          <p:spPr>
            <a:xfrm>
              <a:off x="7541980" y="3582502"/>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600" kern="1200" dirty="0"/>
                <a:t>Streamline business value delivery through the strategic adoption of DevOps practices.</a:t>
              </a:r>
            </a:p>
          </p:txBody>
        </p:sp>
        <p:sp>
          <p:nvSpPr>
            <p:cNvPr id="15" name="Straight Connector 14">
              <a:extLst>
                <a:ext uri="{FF2B5EF4-FFF2-40B4-BE49-F238E27FC236}">
                  <a16:creationId xmlns:a16="http://schemas.microsoft.com/office/drawing/2014/main" id="{1AF30E0D-AAB3-68FF-4F08-D7C31267DA64}"/>
                </a:ext>
              </a:extLst>
            </p:cNvPr>
            <p:cNvSpPr/>
            <p:nvPr/>
          </p:nvSpPr>
          <p:spPr>
            <a:xfrm>
              <a:off x="2820987" y="4603793"/>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C5D79769-4740-4E0C-8208-C04FC635D575}"/>
                </a:ext>
              </a:extLst>
            </p:cNvPr>
            <p:cNvSpPr/>
            <p:nvPr/>
          </p:nvSpPr>
          <p:spPr>
            <a:xfrm>
              <a:off x="2880867" y="4654858"/>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400" i="1" kern="1200" dirty="0">
                  <a:hlinkClick r:id="rId5"/>
                </a:rPr>
                <a:t>Perform an Agile Skills Assessment</a:t>
              </a:r>
              <a:r>
                <a:rPr lang="en-US" sz="2400" i="1" kern="1200" dirty="0"/>
                <a:t> </a:t>
              </a:r>
            </a:p>
          </p:txBody>
        </p:sp>
        <p:sp>
          <p:nvSpPr>
            <p:cNvPr id="17" name="Freeform: Shape 16">
              <a:extLst>
                <a:ext uri="{FF2B5EF4-FFF2-40B4-BE49-F238E27FC236}">
                  <a16:creationId xmlns:a16="http://schemas.microsoft.com/office/drawing/2014/main" id="{90C2A6A6-1691-4C56-D7B4-6D08B90014EC}"/>
                </a:ext>
              </a:extLst>
            </p:cNvPr>
            <p:cNvSpPr/>
            <p:nvPr/>
          </p:nvSpPr>
          <p:spPr>
            <a:xfrm>
              <a:off x="7541980" y="4654858"/>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600" kern="1200" dirty="0"/>
                <a:t>Being Agile isn’t about processes, it’s about people.</a:t>
              </a:r>
            </a:p>
          </p:txBody>
        </p:sp>
        <p:sp>
          <p:nvSpPr>
            <p:cNvPr id="18" name="Straight Connector 17">
              <a:extLst>
                <a:ext uri="{FF2B5EF4-FFF2-40B4-BE49-F238E27FC236}">
                  <a16:creationId xmlns:a16="http://schemas.microsoft.com/office/drawing/2014/main" id="{32949A93-C7DB-EC52-4892-A56EA732DC0F}"/>
                </a:ext>
              </a:extLst>
            </p:cNvPr>
            <p:cNvSpPr/>
            <p:nvPr/>
          </p:nvSpPr>
          <p:spPr>
            <a:xfrm>
              <a:off x="2820987" y="5676150"/>
              <a:ext cx="9234817"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3A541405-4A4E-1FAE-4A25-6148E6F98579}"/>
                </a:ext>
              </a:extLst>
            </p:cNvPr>
            <p:cNvSpPr/>
            <p:nvPr/>
          </p:nvSpPr>
          <p:spPr>
            <a:xfrm>
              <a:off x="2880867" y="5727214"/>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400" i="1" kern="1200" dirty="0">
                  <a:hlinkClick r:id="rId6"/>
                </a:rPr>
                <a:t>Define the Role of Project Management in Agile and Product-Centric Delivery</a:t>
              </a:r>
              <a:r>
                <a:rPr lang="en-US" sz="2400" i="1" kern="1200" dirty="0"/>
                <a:t> </a:t>
              </a:r>
            </a:p>
          </p:txBody>
        </p:sp>
        <p:sp>
          <p:nvSpPr>
            <p:cNvPr id="20" name="Freeform: Shape 19">
              <a:extLst>
                <a:ext uri="{FF2B5EF4-FFF2-40B4-BE49-F238E27FC236}">
                  <a16:creationId xmlns:a16="http://schemas.microsoft.com/office/drawing/2014/main" id="{AB4B5CA1-DD3B-0728-1BFC-4F4DCFB1572E}"/>
                </a:ext>
              </a:extLst>
            </p:cNvPr>
            <p:cNvSpPr/>
            <p:nvPr/>
          </p:nvSpPr>
          <p:spPr>
            <a:xfrm>
              <a:off x="7541980" y="5727214"/>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600" kern="1200" dirty="0"/>
                <a:t>Projects and products are not mutually exclusive.</a:t>
              </a:r>
            </a:p>
          </p:txBody>
        </p:sp>
        <p:sp>
          <p:nvSpPr>
            <p:cNvPr id="21" name="Straight Connector 20">
              <a:extLst>
                <a:ext uri="{FF2B5EF4-FFF2-40B4-BE49-F238E27FC236}">
                  <a16:creationId xmlns:a16="http://schemas.microsoft.com/office/drawing/2014/main" id="{61EE2F64-90A2-02E0-1EAA-D4115D2E00EB}"/>
                </a:ext>
              </a:extLst>
            </p:cNvPr>
            <p:cNvSpPr/>
            <p:nvPr/>
          </p:nvSpPr>
          <p:spPr>
            <a:xfrm>
              <a:off x="2676429" y="6748506"/>
              <a:ext cx="937937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34528003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pSp>
        <p:nvGrpSpPr>
          <p:cNvPr id="3" name="Group 2">
            <a:extLst>
              <a:ext uri="{FF2B5EF4-FFF2-40B4-BE49-F238E27FC236}">
                <a16:creationId xmlns:a16="http://schemas.microsoft.com/office/drawing/2014/main" id="{2FBA4742-77D9-D21B-1815-347B10BFC8FF}"/>
              </a:ext>
            </a:extLst>
          </p:cNvPr>
          <p:cNvGrpSpPr/>
          <p:nvPr/>
        </p:nvGrpSpPr>
        <p:grpSpPr>
          <a:xfrm>
            <a:off x="331585" y="1386726"/>
            <a:ext cx="11724220" cy="5004549"/>
            <a:chOff x="331585" y="1386725"/>
            <a:chExt cx="11724220" cy="5418667"/>
          </a:xfrm>
        </p:grpSpPr>
        <p:sp>
          <p:nvSpPr>
            <p:cNvPr id="4" name="Straight Connector 3">
              <a:extLst>
                <a:ext uri="{FF2B5EF4-FFF2-40B4-BE49-F238E27FC236}">
                  <a16:creationId xmlns:a16="http://schemas.microsoft.com/office/drawing/2014/main" id="{1F7CADDC-164A-4EA1-B6AC-959AB8BDF66B}"/>
                </a:ext>
              </a:extLst>
            </p:cNvPr>
            <p:cNvSpPr/>
            <p:nvPr/>
          </p:nvSpPr>
          <p:spPr>
            <a:xfrm>
              <a:off x="331585" y="138672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8BA9E62C-379C-AF4A-ADDE-5C601CF79DFF}"/>
                </a:ext>
              </a:extLst>
            </p:cNvPr>
            <p:cNvSpPr/>
            <p:nvPr/>
          </p:nvSpPr>
          <p:spPr>
            <a:xfrm>
              <a:off x="331585" y="1386725"/>
              <a:ext cx="2630690" cy="5418667"/>
            </a:xfrm>
            <a:custGeom>
              <a:avLst/>
              <a:gdLst>
                <a:gd name="connsiteX0" fmla="*/ 0 w 2344844"/>
                <a:gd name="connsiteY0" fmla="*/ 0 h 5418667"/>
                <a:gd name="connsiteX1" fmla="*/ 2344844 w 2344844"/>
                <a:gd name="connsiteY1" fmla="*/ 0 h 5418667"/>
                <a:gd name="connsiteX2" fmla="*/ 2344844 w 2344844"/>
                <a:gd name="connsiteY2" fmla="*/ 5418667 h 5418667"/>
                <a:gd name="connsiteX3" fmla="*/ 0 w 2344844"/>
                <a:gd name="connsiteY3" fmla="*/ 5418667 h 5418667"/>
                <a:gd name="connsiteX4" fmla="*/ 0 w 2344844"/>
                <a:gd name="connsiteY4" fmla="*/ 0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844" h="5418667">
                  <a:moveTo>
                    <a:pt x="0" y="0"/>
                  </a:moveTo>
                  <a:lnTo>
                    <a:pt x="2344844" y="0"/>
                  </a:lnTo>
                  <a:lnTo>
                    <a:pt x="2344844" y="5418667"/>
                  </a:lnTo>
                  <a:lnTo>
                    <a:pt x="0" y="54186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600" kern="1200" dirty="0"/>
                <a:t>Shifting toward product management </a:t>
              </a:r>
            </a:p>
          </p:txBody>
        </p:sp>
        <p:sp>
          <p:nvSpPr>
            <p:cNvPr id="7" name="Freeform: Shape 6">
              <a:extLst>
                <a:ext uri="{FF2B5EF4-FFF2-40B4-BE49-F238E27FC236}">
                  <a16:creationId xmlns:a16="http://schemas.microsoft.com/office/drawing/2014/main" id="{CA6403C0-FC4F-7A51-F7AB-4F85E875D688}"/>
                </a:ext>
              </a:extLst>
            </p:cNvPr>
            <p:cNvSpPr/>
            <p:nvPr/>
          </p:nvSpPr>
          <p:spPr>
            <a:xfrm>
              <a:off x="2861817" y="1437789"/>
              <a:ext cx="4513824" cy="1021292"/>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400" i="1" kern="1200" dirty="0">
                  <a:hlinkClick r:id="rId2"/>
                </a:rPr>
                <a:t>Make the Case for Product Delivery</a:t>
              </a:r>
              <a:r>
                <a:rPr lang="en-US" sz="2400" i="1" kern="1200" dirty="0"/>
                <a:t>  </a:t>
              </a:r>
            </a:p>
          </p:txBody>
        </p:sp>
        <p:sp>
          <p:nvSpPr>
            <p:cNvPr id="8" name="Freeform: Shape 7">
              <a:extLst>
                <a:ext uri="{FF2B5EF4-FFF2-40B4-BE49-F238E27FC236}">
                  <a16:creationId xmlns:a16="http://schemas.microsoft.com/office/drawing/2014/main" id="{698A5DB4-5A66-00F4-FFB4-035EBED93F4A}"/>
                </a:ext>
              </a:extLst>
            </p:cNvPr>
            <p:cNvSpPr/>
            <p:nvPr/>
          </p:nvSpPr>
          <p:spPr>
            <a:xfrm>
              <a:off x="7541980" y="1437789"/>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600" kern="1200" dirty="0"/>
                <a:t>Align your organization on the practices to deliver what matters most.</a:t>
              </a:r>
            </a:p>
          </p:txBody>
        </p:sp>
        <p:sp>
          <p:nvSpPr>
            <p:cNvPr id="9" name="Straight Connector 8">
              <a:extLst>
                <a:ext uri="{FF2B5EF4-FFF2-40B4-BE49-F238E27FC236}">
                  <a16:creationId xmlns:a16="http://schemas.microsoft.com/office/drawing/2014/main" id="{29F97126-A27D-0B46-1673-875301935EBB}"/>
                </a:ext>
              </a:extLst>
            </p:cNvPr>
            <p:cNvSpPr/>
            <p:nvPr/>
          </p:nvSpPr>
          <p:spPr>
            <a:xfrm>
              <a:off x="2852291" y="2459081"/>
              <a:ext cx="9203513"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50CC6BBE-DBED-51B8-A08F-FBE59A00C18D}"/>
                </a:ext>
              </a:extLst>
            </p:cNvPr>
            <p:cNvSpPr/>
            <p:nvPr/>
          </p:nvSpPr>
          <p:spPr>
            <a:xfrm>
              <a:off x="2861817" y="2510145"/>
              <a:ext cx="4513824" cy="1021292"/>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400" i="1" kern="1200" dirty="0">
                  <a:hlinkClick r:id="rId3"/>
                </a:rPr>
                <a:t>Deliver on Your Digital Product Vision</a:t>
              </a:r>
              <a:r>
                <a:rPr lang="en-US" sz="2400" i="1" kern="1200" dirty="0"/>
                <a:t> </a:t>
              </a:r>
            </a:p>
          </p:txBody>
        </p:sp>
        <p:sp>
          <p:nvSpPr>
            <p:cNvPr id="11" name="Freeform: Shape 10">
              <a:extLst>
                <a:ext uri="{FF2B5EF4-FFF2-40B4-BE49-F238E27FC236}">
                  <a16:creationId xmlns:a16="http://schemas.microsoft.com/office/drawing/2014/main" id="{8D6A88F9-AE36-1059-F28E-C039BA57A08C}"/>
                </a:ext>
              </a:extLst>
            </p:cNvPr>
            <p:cNvSpPr/>
            <p:nvPr/>
          </p:nvSpPr>
          <p:spPr>
            <a:xfrm>
              <a:off x="7541980" y="2510145"/>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600" kern="1200" dirty="0"/>
                <a:t>Build a product vision your organization can take from strategy through execution. </a:t>
              </a:r>
            </a:p>
          </p:txBody>
        </p:sp>
        <p:sp>
          <p:nvSpPr>
            <p:cNvPr id="12" name="Straight Connector 11">
              <a:extLst>
                <a:ext uri="{FF2B5EF4-FFF2-40B4-BE49-F238E27FC236}">
                  <a16:creationId xmlns:a16="http://schemas.microsoft.com/office/drawing/2014/main" id="{33F5825E-9F86-E0AC-B32E-0FFF473AE902}"/>
                </a:ext>
              </a:extLst>
            </p:cNvPr>
            <p:cNvSpPr/>
            <p:nvPr/>
          </p:nvSpPr>
          <p:spPr>
            <a:xfrm>
              <a:off x="2820987" y="3531437"/>
              <a:ext cx="9234817"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94C94927-DDDA-432A-89F9-CCE4EFA425B8}"/>
                </a:ext>
              </a:extLst>
            </p:cNvPr>
            <p:cNvSpPr/>
            <p:nvPr/>
          </p:nvSpPr>
          <p:spPr>
            <a:xfrm>
              <a:off x="2861817" y="3582502"/>
              <a:ext cx="4513824" cy="1021292"/>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400" i="1" kern="1200" dirty="0">
                  <a:hlinkClick r:id="rId4"/>
                </a:rPr>
                <a:t>Deliver Digital Products at Scale </a:t>
              </a:r>
              <a:r>
                <a:rPr lang="en-US" sz="2400" i="1" kern="1200" dirty="0"/>
                <a:t> </a:t>
              </a:r>
            </a:p>
          </p:txBody>
        </p:sp>
        <p:sp>
          <p:nvSpPr>
            <p:cNvPr id="14" name="Freeform: Shape 13">
              <a:extLst>
                <a:ext uri="{FF2B5EF4-FFF2-40B4-BE49-F238E27FC236}">
                  <a16:creationId xmlns:a16="http://schemas.microsoft.com/office/drawing/2014/main" id="{43C471A4-F866-FB28-805C-C4A46C29592C}"/>
                </a:ext>
              </a:extLst>
            </p:cNvPr>
            <p:cNvSpPr/>
            <p:nvPr/>
          </p:nvSpPr>
          <p:spPr>
            <a:xfrm>
              <a:off x="7541980" y="3582502"/>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600" kern="1200" dirty="0"/>
                <a:t>Deliver value at the scale of your organization through defining enterprise product families.</a:t>
              </a:r>
            </a:p>
          </p:txBody>
        </p:sp>
        <p:sp>
          <p:nvSpPr>
            <p:cNvPr id="15" name="Straight Connector 14">
              <a:extLst>
                <a:ext uri="{FF2B5EF4-FFF2-40B4-BE49-F238E27FC236}">
                  <a16:creationId xmlns:a16="http://schemas.microsoft.com/office/drawing/2014/main" id="{5AA39B05-B540-ED65-E2DC-A9399C1D6ADE}"/>
                </a:ext>
              </a:extLst>
            </p:cNvPr>
            <p:cNvSpPr/>
            <p:nvPr/>
          </p:nvSpPr>
          <p:spPr>
            <a:xfrm>
              <a:off x="2820987" y="4603793"/>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932B06DB-79EF-E019-6FE8-AF093F61F332}"/>
                </a:ext>
              </a:extLst>
            </p:cNvPr>
            <p:cNvSpPr/>
            <p:nvPr/>
          </p:nvSpPr>
          <p:spPr>
            <a:xfrm>
              <a:off x="2861817" y="4654858"/>
              <a:ext cx="4513824" cy="1021292"/>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400" i="1" kern="1200" dirty="0">
                  <a:hlinkClick r:id="rId5"/>
                </a:rPr>
                <a:t>Mature and Scale Product Ownership</a:t>
              </a:r>
              <a:endParaRPr lang="en-US" sz="2400" i="1" kern="1200" dirty="0"/>
            </a:p>
          </p:txBody>
        </p:sp>
        <p:sp>
          <p:nvSpPr>
            <p:cNvPr id="17" name="Freeform: Shape 16">
              <a:extLst>
                <a:ext uri="{FF2B5EF4-FFF2-40B4-BE49-F238E27FC236}">
                  <a16:creationId xmlns:a16="http://schemas.microsoft.com/office/drawing/2014/main" id="{69D9DEA1-EAD4-3E5E-4499-5E6162545134}"/>
                </a:ext>
              </a:extLst>
            </p:cNvPr>
            <p:cNvSpPr/>
            <p:nvPr/>
          </p:nvSpPr>
          <p:spPr>
            <a:xfrm>
              <a:off x="7541980" y="4654858"/>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600" kern="1200" dirty="0"/>
                <a:t>Strengthen the product owner role in your organization by focusing on core capabilities and proper alignment.</a:t>
              </a:r>
            </a:p>
          </p:txBody>
        </p:sp>
        <p:sp>
          <p:nvSpPr>
            <p:cNvPr id="18" name="Straight Connector 17">
              <a:extLst>
                <a:ext uri="{FF2B5EF4-FFF2-40B4-BE49-F238E27FC236}">
                  <a16:creationId xmlns:a16="http://schemas.microsoft.com/office/drawing/2014/main" id="{6D2CD7AE-F3A2-00EF-2851-5BF3D4B095F0}"/>
                </a:ext>
              </a:extLst>
            </p:cNvPr>
            <p:cNvSpPr/>
            <p:nvPr/>
          </p:nvSpPr>
          <p:spPr>
            <a:xfrm>
              <a:off x="2820987" y="5676150"/>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619AB61D-E844-7B39-7305-CDAFCB7AB3B1}"/>
                </a:ext>
              </a:extLst>
            </p:cNvPr>
            <p:cNvSpPr/>
            <p:nvPr/>
          </p:nvSpPr>
          <p:spPr>
            <a:xfrm>
              <a:off x="2861817" y="5727214"/>
              <a:ext cx="4513824" cy="1021292"/>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400" i="1" kern="1200" dirty="0">
                  <a:hlinkClick r:id="rId6"/>
                </a:rPr>
                <a:t>Build a Value Measurement Framework</a:t>
              </a:r>
              <a:r>
                <a:rPr lang="en-US" sz="2400" i="1" kern="1200" dirty="0"/>
                <a:t> </a:t>
              </a:r>
            </a:p>
          </p:txBody>
        </p:sp>
        <p:sp>
          <p:nvSpPr>
            <p:cNvPr id="20" name="Freeform: Shape 19">
              <a:extLst>
                <a:ext uri="{FF2B5EF4-FFF2-40B4-BE49-F238E27FC236}">
                  <a16:creationId xmlns:a16="http://schemas.microsoft.com/office/drawing/2014/main" id="{91F20478-4584-7119-E0D4-6CE77D2D3245}"/>
                </a:ext>
              </a:extLst>
            </p:cNvPr>
            <p:cNvSpPr/>
            <p:nvPr/>
          </p:nvSpPr>
          <p:spPr>
            <a:xfrm>
              <a:off x="7541980" y="5727214"/>
              <a:ext cx="4513824" cy="1021291"/>
            </a:xfrm>
            <a:custGeom>
              <a:avLst/>
              <a:gdLst>
                <a:gd name="connsiteX0" fmla="*/ 0 w 4513824"/>
                <a:gd name="connsiteY0" fmla="*/ 0 h 1021291"/>
                <a:gd name="connsiteX1" fmla="*/ 4513824 w 4513824"/>
                <a:gd name="connsiteY1" fmla="*/ 0 h 1021291"/>
                <a:gd name="connsiteX2" fmla="*/ 4513824 w 4513824"/>
                <a:gd name="connsiteY2" fmla="*/ 1021291 h 1021291"/>
                <a:gd name="connsiteX3" fmla="*/ 0 w 4513824"/>
                <a:gd name="connsiteY3" fmla="*/ 1021291 h 1021291"/>
                <a:gd name="connsiteX4" fmla="*/ 0 w 4513824"/>
                <a:gd name="connsiteY4" fmla="*/ 0 h 102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1021291">
                  <a:moveTo>
                    <a:pt x="0" y="0"/>
                  </a:moveTo>
                  <a:lnTo>
                    <a:pt x="4513824" y="0"/>
                  </a:lnTo>
                  <a:lnTo>
                    <a:pt x="4513824" y="1021291"/>
                  </a:lnTo>
                  <a:lnTo>
                    <a:pt x="0" y="1021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600" kern="1200" dirty="0"/>
                <a:t>Focus product delivery on business value-driven outcomes.</a:t>
              </a:r>
            </a:p>
          </p:txBody>
        </p:sp>
        <p:sp>
          <p:nvSpPr>
            <p:cNvPr id="21" name="Straight Connector 20">
              <a:extLst>
                <a:ext uri="{FF2B5EF4-FFF2-40B4-BE49-F238E27FC236}">
                  <a16:creationId xmlns:a16="http://schemas.microsoft.com/office/drawing/2014/main" id="{8EE98145-2DCA-42C8-A96D-CA5CE603077F}"/>
                </a:ext>
              </a:extLst>
            </p:cNvPr>
            <p:cNvSpPr/>
            <p:nvPr/>
          </p:nvSpPr>
          <p:spPr>
            <a:xfrm>
              <a:off x="2676429" y="6748506"/>
              <a:ext cx="937937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31601379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pSp>
        <p:nvGrpSpPr>
          <p:cNvPr id="3" name="Group 2">
            <a:extLst>
              <a:ext uri="{FF2B5EF4-FFF2-40B4-BE49-F238E27FC236}">
                <a16:creationId xmlns:a16="http://schemas.microsoft.com/office/drawing/2014/main" id="{1EB9C461-C8C5-B915-717B-2C5C9311C988}"/>
              </a:ext>
            </a:extLst>
          </p:cNvPr>
          <p:cNvGrpSpPr/>
          <p:nvPr/>
        </p:nvGrpSpPr>
        <p:grpSpPr>
          <a:xfrm>
            <a:off x="331585" y="1386725"/>
            <a:ext cx="11724219" cy="3985375"/>
            <a:chOff x="331585" y="1386725"/>
            <a:chExt cx="11724219" cy="5418667"/>
          </a:xfrm>
        </p:grpSpPr>
        <p:sp>
          <p:nvSpPr>
            <p:cNvPr id="4" name="Straight Connector 3">
              <a:extLst>
                <a:ext uri="{FF2B5EF4-FFF2-40B4-BE49-F238E27FC236}">
                  <a16:creationId xmlns:a16="http://schemas.microsoft.com/office/drawing/2014/main" id="{A5F102A5-FA5D-6852-F255-019CAA4035C8}"/>
                </a:ext>
              </a:extLst>
            </p:cNvPr>
            <p:cNvSpPr/>
            <p:nvPr/>
          </p:nvSpPr>
          <p:spPr>
            <a:xfrm>
              <a:off x="331585" y="138672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5E5C38A8-47D5-61D0-B258-4F2933A07BEC}"/>
                </a:ext>
              </a:extLst>
            </p:cNvPr>
            <p:cNvSpPr/>
            <p:nvPr/>
          </p:nvSpPr>
          <p:spPr>
            <a:xfrm>
              <a:off x="331585" y="1386725"/>
              <a:ext cx="2569657" cy="5418667"/>
            </a:xfrm>
            <a:custGeom>
              <a:avLst/>
              <a:gdLst>
                <a:gd name="connsiteX0" fmla="*/ 0 w 2569657"/>
                <a:gd name="connsiteY0" fmla="*/ 0 h 5418667"/>
                <a:gd name="connsiteX1" fmla="*/ 2569657 w 2569657"/>
                <a:gd name="connsiteY1" fmla="*/ 0 h 5418667"/>
                <a:gd name="connsiteX2" fmla="*/ 2569657 w 2569657"/>
                <a:gd name="connsiteY2" fmla="*/ 5418667 h 5418667"/>
                <a:gd name="connsiteX3" fmla="*/ 0 w 2569657"/>
                <a:gd name="connsiteY3" fmla="*/ 5418667 h 5418667"/>
                <a:gd name="connsiteX4" fmla="*/ 0 w 2569657"/>
                <a:gd name="connsiteY4" fmla="*/ 0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657" h="5418667">
                  <a:moveTo>
                    <a:pt x="0" y="0"/>
                  </a:moveTo>
                  <a:lnTo>
                    <a:pt x="2569657" y="0"/>
                  </a:lnTo>
                  <a:lnTo>
                    <a:pt x="2569657" y="5418667"/>
                  </a:lnTo>
                  <a:lnTo>
                    <a:pt x="0" y="54186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Improving value and delivery metrics</a:t>
              </a:r>
            </a:p>
          </p:txBody>
        </p:sp>
        <p:sp>
          <p:nvSpPr>
            <p:cNvPr id="7" name="Freeform: Shape 6">
              <a:extLst>
                <a:ext uri="{FF2B5EF4-FFF2-40B4-BE49-F238E27FC236}">
                  <a16:creationId xmlns:a16="http://schemas.microsoft.com/office/drawing/2014/main" id="{AFB7D598-45E1-CD32-1D22-3EE8A952909A}"/>
                </a:ext>
              </a:extLst>
            </p:cNvPr>
            <p:cNvSpPr/>
            <p:nvPr/>
          </p:nvSpPr>
          <p:spPr>
            <a:xfrm>
              <a:off x="2872787" y="1450423"/>
              <a:ext cx="4403623" cy="1273969"/>
            </a:xfrm>
            <a:custGeom>
              <a:avLst/>
              <a:gdLst>
                <a:gd name="connsiteX0" fmla="*/ 0 w 4403623"/>
                <a:gd name="connsiteY0" fmla="*/ 0 h 1273968"/>
                <a:gd name="connsiteX1" fmla="*/ 4403623 w 4403623"/>
                <a:gd name="connsiteY1" fmla="*/ 0 h 1273968"/>
                <a:gd name="connsiteX2" fmla="*/ 4403623 w 4403623"/>
                <a:gd name="connsiteY2" fmla="*/ 1273968 h 1273968"/>
                <a:gd name="connsiteX3" fmla="*/ 0 w 4403623"/>
                <a:gd name="connsiteY3" fmla="*/ 1273968 h 1273968"/>
                <a:gd name="connsiteX4" fmla="*/ 0 w 4403623"/>
                <a:gd name="connsiteY4" fmla="*/ 0 h 127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273968">
                  <a:moveTo>
                    <a:pt x="0" y="0"/>
                  </a:moveTo>
                  <a:lnTo>
                    <a:pt x="4403623" y="0"/>
                  </a:lnTo>
                  <a:lnTo>
                    <a:pt x="4403623" y="1273968"/>
                  </a:lnTo>
                  <a:lnTo>
                    <a:pt x="0" y="1273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400" i="1" kern="1200" dirty="0">
                  <a:hlinkClick r:id="rId2"/>
                </a:rPr>
                <a:t>Build a Value Measurement Framework</a:t>
              </a:r>
              <a:endParaRPr lang="en-US" sz="2400" i="1" kern="1200" dirty="0"/>
            </a:p>
          </p:txBody>
        </p:sp>
        <p:sp>
          <p:nvSpPr>
            <p:cNvPr id="8" name="Freeform: Shape 7">
              <a:extLst>
                <a:ext uri="{FF2B5EF4-FFF2-40B4-BE49-F238E27FC236}">
                  <a16:creationId xmlns:a16="http://schemas.microsoft.com/office/drawing/2014/main" id="{F4503AFD-8342-FD2C-A321-319917C23079}"/>
                </a:ext>
              </a:extLst>
            </p:cNvPr>
            <p:cNvSpPr/>
            <p:nvPr/>
          </p:nvSpPr>
          <p:spPr>
            <a:xfrm>
              <a:off x="7515226" y="1450423"/>
              <a:ext cx="4536404" cy="1273969"/>
            </a:xfrm>
            <a:custGeom>
              <a:avLst/>
              <a:gdLst>
                <a:gd name="connsiteX0" fmla="*/ 0 w 4403623"/>
                <a:gd name="connsiteY0" fmla="*/ 0 h 1273968"/>
                <a:gd name="connsiteX1" fmla="*/ 4403623 w 4403623"/>
                <a:gd name="connsiteY1" fmla="*/ 0 h 1273968"/>
                <a:gd name="connsiteX2" fmla="*/ 4403623 w 4403623"/>
                <a:gd name="connsiteY2" fmla="*/ 1273968 h 1273968"/>
                <a:gd name="connsiteX3" fmla="*/ 0 w 4403623"/>
                <a:gd name="connsiteY3" fmla="*/ 1273968 h 1273968"/>
                <a:gd name="connsiteX4" fmla="*/ 0 w 4403623"/>
                <a:gd name="connsiteY4" fmla="*/ 0 h 127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273968">
                  <a:moveTo>
                    <a:pt x="0" y="0"/>
                  </a:moveTo>
                  <a:lnTo>
                    <a:pt x="4403623" y="0"/>
                  </a:lnTo>
                  <a:lnTo>
                    <a:pt x="4403623" y="1273968"/>
                  </a:lnTo>
                  <a:lnTo>
                    <a:pt x="0" y="1273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1600" kern="1200" dirty="0"/>
                <a:t>Focus product delivery on business value-driven outcomes.</a:t>
              </a:r>
            </a:p>
          </p:txBody>
        </p:sp>
        <p:sp>
          <p:nvSpPr>
            <p:cNvPr id="9" name="Straight Connector 8">
              <a:extLst>
                <a:ext uri="{FF2B5EF4-FFF2-40B4-BE49-F238E27FC236}">
                  <a16:creationId xmlns:a16="http://schemas.microsoft.com/office/drawing/2014/main" id="{9976FE68-71F6-7FCD-2193-805BC841202C}"/>
                </a:ext>
              </a:extLst>
            </p:cNvPr>
            <p:cNvSpPr/>
            <p:nvPr/>
          </p:nvSpPr>
          <p:spPr>
            <a:xfrm>
              <a:off x="2820988" y="2724393"/>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67A8BBD5-35A4-E612-324C-025115B544B9}"/>
                </a:ext>
              </a:extLst>
            </p:cNvPr>
            <p:cNvSpPr/>
            <p:nvPr/>
          </p:nvSpPr>
          <p:spPr>
            <a:xfrm>
              <a:off x="2872787" y="2788090"/>
              <a:ext cx="4403623" cy="1273969"/>
            </a:xfrm>
            <a:custGeom>
              <a:avLst/>
              <a:gdLst>
                <a:gd name="connsiteX0" fmla="*/ 0 w 4403623"/>
                <a:gd name="connsiteY0" fmla="*/ 0 h 1273968"/>
                <a:gd name="connsiteX1" fmla="*/ 4403623 w 4403623"/>
                <a:gd name="connsiteY1" fmla="*/ 0 h 1273968"/>
                <a:gd name="connsiteX2" fmla="*/ 4403623 w 4403623"/>
                <a:gd name="connsiteY2" fmla="*/ 1273968 h 1273968"/>
                <a:gd name="connsiteX3" fmla="*/ 0 w 4403623"/>
                <a:gd name="connsiteY3" fmla="*/ 1273968 h 1273968"/>
                <a:gd name="connsiteX4" fmla="*/ 0 w 4403623"/>
                <a:gd name="connsiteY4" fmla="*/ 0 h 127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273968">
                  <a:moveTo>
                    <a:pt x="0" y="0"/>
                  </a:moveTo>
                  <a:lnTo>
                    <a:pt x="4403623" y="0"/>
                  </a:lnTo>
                  <a:lnTo>
                    <a:pt x="4403623" y="1273968"/>
                  </a:lnTo>
                  <a:lnTo>
                    <a:pt x="0" y="1273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400" i="1" kern="1200" dirty="0">
                  <a:hlinkClick r:id="rId3"/>
                </a:rPr>
                <a:t>Create a Holistic IT Dashboard</a:t>
              </a:r>
              <a:endParaRPr lang="en-US" sz="2400" i="1" kern="1200" dirty="0"/>
            </a:p>
          </p:txBody>
        </p:sp>
        <p:sp>
          <p:nvSpPr>
            <p:cNvPr id="11" name="Freeform: Shape 10">
              <a:extLst>
                <a:ext uri="{FF2B5EF4-FFF2-40B4-BE49-F238E27FC236}">
                  <a16:creationId xmlns:a16="http://schemas.microsoft.com/office/drawing/2014/main" id="{848E8C0E-67CC-DE04-FB4C-A4B9632F9BD9}"/>
                </a:ext>
              </a:extLst>
            </p:cNvPr>
            <p:cNvSpPr/>
            <p:nvPr/>
          </p:nvSpPr>
          <p:spPr>
            <a:xfrm>
              <a:off x="7515226" y="2788090"/>
              <a:ext cx="4536404" cy="1273969"/>
            </a:xfrm>
            <a:custGeom>
              <a:avLst/>
              <a:gdLst>
                <a:gd name="connsiteX0" fmla="*/ 0 w 4403623"/>
                <a:gd name="connsiteY0" fmla="*/ 0 h 1273968"/>
                <a:gd name="connsiteX1" fmla="*/ 4403623 w 4403623"/>
                <a:gd name="connsiteY1" fmla="*/ 0 h 1273968"/>
                <a:gd name="connsiteX2" fmla="*/ 4403623 w 4403623"/>
                <a:gd name="connsiteY2" fmla="*/ 1273968 h 1273968"/>
                <a:gd name="connsiteX3" fmla="*/ 0 w 4403623"/>
                <a:gd name="connsiteY3" fmla="*/ 1273968 h 1273968"/>
                <a:gd name="connsiteX4" fmla="*/ 0 w 4403623"/>
                <a:gd name="connsiteY4" fmla="*/ 0 h 127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273968">
                  <a:moveTo>
                    <a:pt x="0" y="0"/>
                  </a:moveTo>
                  <a:lnTo>
                    <a:pt x="4403623" y="0"/>
                  </a:lnTo>
                  <a:lnTo>
                    <a:pt x="4403623" y="1273968"/>
                  </a:lnTo>
                  <a:lnTo>
                    <a:pt x="0" y="1273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1600" kern="1200" dirty="0"/>
                <a:t>Mature your IT department by measuring what matters.</a:t>
              </a:r>
            </a:p>
          </p:txBody>
        </p:sp>
        <p:sp>
          <p:nvSpPr>
            <p:cNvPr id="12" name="Straight Connector 11">
              <a:extLst>
                <a:ext uri="{FF2B5EF4-FFF2-40B4-BE49-F238E27FC236}">
                  <a16:creationId xmlns:a16="http://schemas.microsoft.com/office/drawing/2014/main" id="{524EE217-816E-C850-3BFB-69FABEAAA41B}"/>
                </a:ext>
              </a:extLst>
            </p:cNvPr>
            <p:cNvSpPr/>
            <p:nvPr/>
          </p:nvSpPr>
          <p:spPr>
            <a:xfrm>
              <a:off x="2820988" y="4062059"/>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52F704B0-2692-4AA6-6937-449A1B4F4F35}"/>
                </a:ext>
              </a:extLst>
            </p:cNvPr>
            <p:cNvSpPr/>
            <p:nvPr/>
          </p:nvSpPr>
          <p:spPr>
            <a:xfrm>
              <a:off x="2872787" y="4125756"/>
              <a:ext cx="4403623" cy="1273969"/>
            </a:xfrm>
            <a:custGeom>
              <a:avLst/>
              <a:gdLst>
                <a:gd name="connsiteX0" fmla="*/ 0 w 4403623"/>
                <a:gd name="connsiteY0" fmla="*/ 0 h 1273968"/>
                <a:gd name="connsiteX1" fmla="*/ 4403623 w 4403623"/>
                <a:gd name="connsiteY1" fmla="*/ 0 h 1273968"/>
                <a:gd name="connsiteX2" fmla="*/ 4403623 w 4403623"/>
                <a:gd name="connsiteY2" fmla="*/ 1273968 h 1273968"/>
                <a:gd name="connsiteX3" fmla="*/ 0 w 4403623"/>
                <a:gd name="connsiteY3" fmla="*/ 1273968 h 1273968"/>
                <a:gd name="connsiteX4" fmla="*/ 0 w 4403623"/>
                <a:gd name="connsiteY4" fmla="*/ 0 h 127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273968">
                  <a:moveTo>
                    <a:pt x="0" y="0"/>
                  </a:moveTo>
                  <a:lnTo>
                    <a:pt x="4403623" y="0"/>
                  </a:lnTo>
                  <a:lnTo>
                    <a:pt x="4403623" y="1273968"/>
                  </a:lnTo>
                  <a:lnTo>
                    <a:pt x="0" y="1273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400" i="1" kern="1200" dirty="0">
                  <a:hlinkClick r:id="rId4"/>
                </a:rPr>
                <a:t>Select and Use SDLC Metrics Effectively</a:t>
              </a:r>
              <a:endParaRPr lang="en-US" sz="2400" i="1" kern="1200" dirty="0"/>
            </a:p>
          </p:txBody>
        </p:sp>
        <p:sp>
          <p:nvSpPr>
            <p:cNvPr id="14" name="Freeform: Shape 13">
              <a:extLst>
                <a:ext uri="{FF2B5EF4-FFF2-40B4-BE49-F238E27FC236}">
                  <a16:creationId xmlns:a16="http://schemas.microsoft.com/office/drawing/2014/main" id="{9942FC37-7B57-F9D3-CAD6-90A474FB3803}"/>
                </a:ext>
              </a:extLst>
            </p:cNvPr>
            <p:cNvSpPr/>
            <p:nvPr/>
          </p:nvSpPr>
          <p:spPr>
            <a:xfrm>
              <a:off x="7515226" y="4125756"/>
              <a:ext cx="4536404" cy="1273969"/>
            </a:xfrm>
            <a:custGeom>
              <a:avLst/>
              <a:gdLst>
                <a:gd name="connsiteX0" fmla="*/ 0 w 4403623"/>
                <a:gd name="connsiteY0" fmla="*/ 0 h 1273968"/>
                <a:gd name="connsiteX1" fmla="*/ 4403623 w 4403623"/>
                <a:gd name="connsiteY1" fmla="*/ 0 h 1273968"/>
                <a:gd name="connsiteX2" fmla="*/ 4403623 w 4403623"/>
                <a:gd name="connsiteY2" fmla="*/ 1273968 h 1273968"/>
                <a:gd name="connsiteX3" fmla="*/ 0 w 4403623"/>
                <a:gd name="connsiteY3" fmla="*/ 1273968 h 1273968"/>
                <a:gd name="connsiteX4" fmla="*/ 0 w 4403623"/>
                <a:gd name="connsiteY4" fmla="*/ 0 h 127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273968">
                  <a:moveTo>
                    <a:pt x="0" y="0"/>
                  </a:moveTo>
                  <a:lnTo>
                    <a:pt x="4403623" y="0"/>
                  </a:lnTo>
                  <a:lnTo>
                    <a:pt x="4403623" y="1273968"/>
                  </a:lnTo>
                  <a:lnTo>
                    <a:pt x="0" y="1273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1600" kern="1200" dirty="0"/>
                <a:t>Be careful what you ask for because you will probably get it.</a:t>
              </a:r>
            </a:p>
          </p:txBody>
        </p:sp>
        <p:sp>
          <p:nvSpPr>
            <p:cNvPr id="15" name="Straight Connector 14">
              <a:extLst>
                <a:ext uri="{FF2B5EF4-FFF2-40B4-BE49-F238E27FC236}">
                  <a16:creationId xmlns:a16="http://schemas.microsoft.com/office/drawing/2014/main" id="{502FC8F1-C6E2-A583-23E7-E519845E3A4D}"/>
                </a:ext>
              </a:extLst>
            </p:cNvPr>
            <p:cNvSpPr/>
            <p:nvPr/>
          </p:nvSpPr>
          <p:spPr>
            <a:xfrm>
              <a:off x="2820988" y="5399726"/>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1A693303-3EA1-AF5A-ABF7-25D45183AA66}"/>
                </a:ext>
              </a:extLst>
            </p:cNvPr>
            <p:cNvSpPr/>
            <p:nvPr/>
          </p:nvSpPr>
          <p:spPr>
            <a:xfrm>
              <a:off x="2872787" y="5463425"/>
              <a:ext cx="4403623" cy="1273969"/>
            </a:xfrm>
            <a:custGeom>
              <a:avLst/>
              <a:gdLst>
                <a:gd name="connsiteX0" fmla="*/ 0 w 4403623"/>
                <a:gd name="connsiteY0" fmla="*/ 0 h 1273968"/>
                <a:gd name="connsiteX1" fmla="*/ 4403623 w 4403623"/>
                <a:gd name="connsiteY1" fmla="*/ 0 h 1273968"/>
                <a:gd name="connsiteX2" fmla="*/ 4403623 w 4403623"/>
                <a:gd name="connsiteY2" fmla="*/ 1273968 h 1273968"/>
                <a:gd name="connsiteX3" fmla="*/ 0 w 4403623"/>
                <a:gd name="connsiteY3" fmla="*/ 1273968 h 1273968"/>
                <a:gd name="connsiteX4" fmla="*/ 0 w 4403623"/>
                <a:gd name="connsiteY4" fmla="*/ 0 h 127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273968">
                  <a:moveTo>
                    <a:pt x="0" y="0"/>
                  </a:moveTo>
                  <a:lnTo>
                    <a:pt x="4403623" y="0"/>
                  </a:lnTo>
                  <a:lnTo>
                    <a:pt x="4403623" y="1273968"/>
                  </a:lnTo>
                  <a:lnTo>
                    <a:pt x="0" y="1273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Font typeface="Courier New" panose="02070309020205020404" pitchFamily="49" charset="0"/>
                <a:buNone/>
              </a:pPr>
              <a:r>
                <a:rPr lang="en-US" sz="2400" i="1" kern="1200" dirty="0">
                  <a:hlinkClick r:id="rId5"/>
                </a:rPr>
                <a:t>Reduce Time to Consensus with an Accelerated Business Case</a:t>
              </a:r>
              <a:endParaRPr lang="en-US" sz="2400" i="1" kern="1200" dirty="0"/>
            </a:p>
          </p:txBody>
        </p:sp>
        <p:sp>
          <p:nvSpPr>
            <p:cNvPr id="17" name="Freeform: Shape 16">
              <a:extLst>
                <a:ext uri="{FF2B5EF4-FFF2-40B4-BE49-F238E27FC236}">
                  <a16:creationId xmlns:a16="http://schemas.microsoft.com/office/drawing/2014/main" id="{3971FCA3-2644-3D2B-F3FF-333560E3BDF0}"/>
                </a:ext>
              </a:extLst>
            </p:cNvPr>
            <p:cNvSpPr/>
            <p:nvPr/>
          </p:nvSpPr>
          <p:spPr>
            <a:xfrm>
              <a:off x="7515226" y="5463425"/>
              <a:ext cx="4536404" cy="1273969"/>
            </a:xfrm>
            <a:custGeom>
              <a:avLst/>
              <a:gdLst>
                <a:gd name="connsiteX0" fmla="*/ 0 w 4403623"/>
                <a:gd name="connsiteY0" fmla="*/ 0 h 1273968"/>
                <a:gd name="connsiteX1" fmla="*/ 4403623 w 4403623"/>
                <a:gd name="connsiteY1" fmla="*/ 0 h 1273968"/>
                <a:gd name="connsiteX2" fmla="*/ 4403623 w 4403623"/>
                <a:gd name="connsiteY2" fmla="*/ 1273968 h 1273968"/>
                <a:gd name="connsiteX3" fmla="*/ 0 w 4403623"/>
                <a:gd name="connsiteY3" fmla="*/ 1273968 h 1273968"/>
                <a:gd name="connsiteX4" fmla="*/ 0 w 4403623"/>
                <a:gd name="connsiteY4" fmla="*/ 0 h 127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273968">
                  <a:moveTo>
                    <a:pt x="0" y="0"/>
                  </a:moveTo>
                  <a:lnTo>
                    <a:pt x="4403623" y="0"/>
                  </a:lnTo>
                  <a:lnTo>
                    <a:pt x="4403623" y="1273968"/>
                  </a:lnTo>
                  <a:lnTo>
                    <a:pt x="0" y="1273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1600" kern="1200" dirty="0"/>
                <a:t>Expand on the financial model to give your initiative momentum.</a:t>
              </a:r>
            </a:p>
          </p:txBody>
        </p:sp>
        <p:sp>
          <p:nvSpPr>
            <p:cNvPr id="18" name="Straight Connector 17">
              <a:extLst>
                <a:ext uri="{FF2B5EF4-FFF2-40B4-BE49-F238E27FC236}">
                  <a16:creationId xmlns:a16="http://schemas.microsoft.com/office/drawing/2014/main" id="{D74534E7-7909-8576-7F48-39074640D81C}"/>
                </a:ext>
              </a:extLst>
            </p:cNvPr>
            <p:cNvSpPr/>
            <p:nvPr/>
          </p:nvSpPr>
          <p:spPr>
            <a:xfrm>
              <a:off x="2820988" y="6737394"/>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3504242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pSp>
        <p:nvGrpSpPr>
          <p:cNvPr id="3" name="Group 2">
            <a:extLst>
              <a:ext uri="{FF2B5EF4-FFF2-40B4-BE49-F238E27FC236}">
                <a16:creationId xmlns:a16="http://schemas.microsoft.com/office/drawing/2014/main" id="{BFAB001F-74C5-D60E-5B46-015445A6086B}"/>
              </a:ext>
            </a:extLst>
          </p:cNvPr>
          <p:cNvGrpSpPr/>
          <p:nvPr/>
        </p:nvGrpSpPr>
        <p:grpSpPr>
          <a:xfrm>
            <a:off x="331585" y="1386725"/>
            <a:ext cx="11745530" cy="5192760"/>
            <a:chOff x="331585" y="1386725"/>
            <a:chExt cx="11745530" cy="5527763"/>
          </a:xfrm>
        </p:grpSpPr>
        <p:sp>
          <p:nvSpPr>
            <p:cNvPr id="4" name="Straight Connector 3">
              <a:extLst>
                <a:ext uri="{FF2B5EF4-FFF2-40B4-BE49-F238E27FC236}">
                  <a16:creationId xmlns:a16="http://schemas.microsoft.com/office/drawing/2014/main" id="{CCF9C2D3-6C15-C603-7382-4590BF3B0CA1}"/>
                </a:ext>
              </a:extLst>
            </p:cNvPr>
            <p:cNvSpPr/>
            <p:nvPr/>
          </p:nvSpPr>
          <p:spPr>
            <a:xfrm>
              <a:off x="331585" y="138672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29B6D96F-3A0D-0C9B-83EC-1C40E6D5FBA4}"/>
                </a:ext>
              </a:extLst>
            </p:cNvPr>
            <p:cNvSpPr/>
            <p:nvPr/>
          </p:nvSpPr>
          <p:spPr>
            <a:xfrm>
              <a:off x="331585" y="1386725"/>
              <a:ext cx="2731439" cy="5418667"/>
            </a:xfrm>
            <a:custGeom>
              <a:avLst/>
              <a:gdLst>
                <a:gd name="connsiteX0" fmla="*/ 0 w 2731439"/>
                <a:gd name="connsiteY0" fmla="*/ 0 h 5418667"/>
                <a:gd name="connsiteX1" fmla="*/ 2731439 w 2731439"/>
                <a:gd name="connsiteY1" fmla="*/ 0 h 5418667"/>
                <a:gd name="connsiteX2" fmla="*/ 2731439 w 2731439"/>
                <a:gd name="connsiteY2" fmla="*/ 5418667 h 5418667"/>
                <a:gd name="connsiteX3" fmla="*/ 0 w 2731439"/>
                <a:gd name="connsiteY3" fmla="*/ 5418667 h 5418667"/>
                <a:gd name="connsiteX4" fmla="*/ 0 w 2731439"/>
                <a:gd name="connsiteY4" fmla="*/ 0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439" h="5418667">
                  <a:moveTo>
                    <a:pt x="0" y="0"/>
                  </a:moveTo>
                  <a:lnTo>
                    <a:pt x="2731439" y="0"/>
                  </a:lnTo>
                  <a:lnTo>
                    <a:pt x="2731439" y="5418667"/>
                  </a:lnTo>
                  <a:lnTo>
                    <a:pt x="0" y="54186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Font typeface="Courier New" panose="02070309020205020404" pitchFamily="49" charset="0"/>
                <a:buNone/>
              </a:pPr>
              <a:r>
                <a:rPr lang="en-US" sz="3600" kern="1200" dirty="0"/>
                <a:t>Improving governance, prioritization, and value</a:t>
              </a:r>
            </a:p>
          </p:txBody>
        </p:sp>
        <p:sp>
          <p:nvSpPr>
            <p:cNvPr id="7" name="Freeform: Shape 6">
              <a:extLst>
                <a:ext uri="{FF2B5EF4-FFF2-40B4-BE49-F238E27FC236}">
                  <a16:creationId xmlns:a16="http://schemas.microsoft.com/office/drawing/2014/main" id="{4791804D-BF41-5EAF-208D-6AD2254FCD3C}"/>
                </a:ext>
              </a:extLst>
            </p:cNvPr>
            <p:cNvSpPr/>
            <p:nvPr/>
          </p:nvSpPr>
          <p:spPr>
            <a:xfrm>
              <a:off x="2898127" y="1459807"/>
              <a:ext cx="4324279"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2"/>
                </a:rPr>
                <a:t>Make Your IT Governance Adaptable</a:t>
              </a:r>
              <a:endParaRPr lang="en-US" sz="2400" i="1" kern="1200" dirty="0"/>
            </a:p>
          </p:txBody>
        </p:sp>
        <p:sp>
          <p:nvSpPr>
            <p:cNvPr id="8" name="Freeform: Shape 7">
              <a:extLst>
                <a:ext uri="{FF2B5EF4-FFF2-40B4-BE49-F238E27FC236}">
                  <a16:creationId xmlns:a16="http://schemas.microsoft.com/office/drawing/2014/main" id="{36BBD162-A9C4-7C2B-E48D-3BD0786A97E2}"/>
                </a:ext>
              </a:extLst>
            </p:cNvPr>
            <p:cNvSpPr/>
            <p:nvPr/>
          </p:nvSpPr>
          <p:spPr>
            <a:xfrm>
              <a:off x="7543801" y="1459807"/>
              <a:ext cx="4533314"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Governance isn’t optional, so keep it simple and make it flexible.</a:t>
              </a:r>
            </a:p>
          </p:txBody>
        </p:sp>
        <p:sp>
          <p:nvSpPr>
            <p:cNvPr id="9" name="Straight Connector 8">
              <a:extLst>
                <a:ext uri="{FF2B5EF4-FFF2-40B4-BE49-F238E27FC236}">
                  <a16:creationId xmlns:a16="http://schemas.microsoft.com/office/drawing/2014/main" id="{0C91906B-F316-E925-6BA1-00CD0CF33CF2}"/>
                </a:ext>
              </a:extLst>
            </p:cNvPr>
            <p:cNvSpPr/>
            <p:nvPr/>
          </p:nvSpPr>
          <p:spPr>
            <a:xfrm>
              <a:off x="2820988" y="2181275"/>
              <a:ext cx="922755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639E48C9-EE44-38D4-C061-D741DD0849A2}"/>
                </a:ext>
              </a:extLst>
            </p:cNvPr>
            <p:cNvSpPr/>
            <p:nvPr/>
          </p:nvSpPr>
          <p:spPr>
            <a:xfrm>
              <a:off x="2898127" y="2325334"/>
              <a:ext cx="4324279"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3"/>
                </a:rPr>
                <a:t>Maximize Business Value from IT Through Benefits Realization</a:t>
              </a:r>
              <a:endParaRPr lang="en-US" sz="2400" i="1" kern="1200" dirty="0"/>
            </a:p>
          </p:txBody>
        </p:sp>
        <p:sp>
          <p:nvSpPr>
            <p:cNvPr id="11" name="Freeform: Shape 10">
              <a:extLst>
                <a:ext uri="{FF2B5EF4-FFF2-40B4-BE49-F238E27FC236}">
                  <a16:creationId xmlns:a16="http://schemas.microsoft.com/office/drawing/2014/main" id="{E0359BB7-1436-42FE-095E-37D1F0D3E555}"/>
                </a:ext>
              </a:extLst>
            </p:cNvPr>
            <p:cNvSpPr/>
            <p:nvPr/>
          </p:nvSpPr>
          <p:spPr>
            <a:xfrm>
              <a:off x="7543801" y="2325334"/>
              <a:ext cx="4533314"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Embed benefits realization into your governance process to prioritize IT spending and confirm the value of IT.</a:t>
              </a:r>
            </a:p>
          </p:txBody>
        </p:sp>
        <p:sp>
          <p:nvSpPr>
            <p:cNvPr id="12" name="Straight Connector 11">
              <a:extLst>
                <a:ext uri="{FF2B5EF4-FFF2-40B4-BE49-F238E27FC236}">
                  <a16:creationId xmlns:a16="http://schemas.microsoft.com/office/drawing/2014/main" id="{3911DC3B-FFAA-AB4A-752A-3250997D3B98}"/>
                </a:ext>
              </a:extLst>
            </p:cNvPr>
            <p:cNvSpPr/>
            <p:nvPr/>
          </p:nvSpPr>
          <p:spPr>
            <a:xfrm>
              <a:off x="2820988" y="3300289"/>
              <a:ext cx="922755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EB27D147-4547-C971-FBD5-6E8BD042D7CA}"/>
                </a:ext>
              </a:extLst>
            </p:cNvPr>
            <p:cNvSpPr/>
            <p:nvPr/>
          </p:nvSpPr>
          <p:spPr>
            <a:xfrm>
              <a:off x="2898127" y="3342953"/>
              <a:ext cx="4324279"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4"/>
                </a:rPr>
                <a:t>Drive Digital Transformation with Platform Strategies</a:t>
              </a:r>
              <a:endParaRPr lang="en-US" sz="2400" i="1" kern="1200" dirty="0"/>
            </a:p>
          </p:txBody>
        </p:sp>
        <p:sp>
          <p:nvSpPr>
            <p:cNvPr id="14" name="Freeform: Shape 13">
              <a:extLst>
                <a:ext uri="{FF2B5EF4-FFF2-40B4-BE49-F238E27FC236}">
                  <a16:creationId xmlns:a16="http://schemas.microsoft.com/office/drawing/2014/main" id="{4F62AA50-89E7-7092-CB11-7B4CDF8A6EE7}"/>
                </a:ext>
              </a:extLst>
            </p:cNvPr>
            <p:cNvSpPr/>
            <p:nvPr/>
          </p:nvSpPr>
          <p:spPr>
            <a:xfrm>
              <a:off x="7543801" y="3342953"/>
              <a:ext cx="4533314"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Innovate and transform your business models with digital platforms.</a:t>
              </a:r>
            </a:p>
          </p:txBody>
        </p:sp>
        <p:sp>
          <p:nvSpPr>
            <p:cNvPr id="15" name="Straight Connector 14">
              <a:extLst>
                <a:ext uri="{FF2B5EF4-FFF2-40B4-BE49-F238E27FC236}">
                  <a16:creationId xmlns:a16="http://schemas.microsoft.com/office/drawing/2014/main" id="{98F8A7BC-BC10-3A1A-902A-C872868487FA}"/>
                </a:ext>
              </a:extLst>
            </p:cNvPr>
            <p:cNvSpPr/>
            <p:nvPr/>
          </p:nvSpPr>
          <p:spPr>
            <a:xfrm>
              <a:off x="2820988" y="4246932"/>
              <a:ext cx="922755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41D16326-248A-E38F-7901-284A0C1C11C5}"/>
                </a:ext>
              </a:extLst>
            </p:cNvPr>
            <p:cNvSpPr/>
            <p:nvPr/>
          </p:nvSpPr>
          <p:spPr>
            <a:xfrm>
              <a:off x="2898127" y="4289597"/>
              <a:ext cx="4324279"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5"/>
                </a:rPr>
                <a:t>Succeed with Digital Strategy Execution</a:t>
              </a:r>
              <a:endParaRPr lang="en-US" sz="2400" i="1" kern="1200" dirty="0"/>
            </a:p>
          </p:txBody>
        </p:sp>
        <p:sp>
          <p:nvSpPr>
            <p:cNvPr id="17" name="Freeform: Shape 16">
              <a:extLst>
                <a:ext uri="{FF2B5EF4-FFF2-40B4-BE49-F238E27FC236}">
                  <a16:creationId xmlns:a16="http://schemas.microsoft.com/office/drawing/2014/main" id="{A73BBC30-5F0A-B7F8-8CAA-64A4327A6317}"/>
                </a:ext>
              </a:extLst>
            </p:cNvPr>
            <p:cNvSpPr/>
            <p:nvPr/>
          </p:nvSpPr>
          <p:spPr>
            <a:xfrm>
              <a:off x="7543801" y="4289597"/>
              <a:ext cx="4533314"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Building a digital strategy is only half the battle; create a systematic roadmap of technology initiatives to execute the strategy and drive digital transformation.</a:t>
              </a:r>
            </a:p>
          </p:txBody>
        </p:sp>
        <p:sp>
          <p:nvSpPr>
            <p:cNvPr id="18" name="Straight Connector 17">
              <a:extLst>
                <a:ext uri="{FF2B5EF4-FFF2-40B4-BE49-F238E27FC236}">
                  <a16:creationId xmlns:a16="http://schemas.microsoft.com/office/drawing/2014/main" id="{076F9A64-AB25-118C-5C58-48BBA7765DD7}"/>
                </a:ext>
              </a:extLst>
            </p:cNvPr>
            <p:cNvSpPr/>
            <p:nvPr/>
          </p:nvSpPr>
          <p:spPr>
            <a:xfrm>
              <a:off x="2820988" y="5183436"/>
              <a:ext cx="922755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08A6591D-AA2A-FC86-96A5-A92269E0F774}"/>
                </a:ext>
              </a:extLst>
            </p:cNvPr>
            <p:cNvSpPr/>
            <p:nvPr/>
          </p:nvSpPr>
          <p:spPr>
            <a:xfrm>
              <a:off x="2898127" y="5185542"/>
              <a:ext cx="4324279"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6"/>
                </a:rPr>
                <a:t>Build a Value Measurement Framework</a:t>
              </a:r>
              <a:endParaRPr lang="en-US" sz="2400" i="1" kern="1200" dirty="0"/>
            </a:p>
          </p:txBody>
        </p:sp>
        <p:sp>
          <p:nvSpPr>
            <p:cNvPr id="20" name="Freeform: Shape 19">
              <a:extLst>
                <a:ext uri="{FF2B5EF4-FFF2-40B4-BE49-F238E27FC236}">
                  <a16:creationId xmlns:a16="http://schemas.microsoft.com/office/drawing/2014/main" id="{267D9D78-F4BB-C32A-B285-187E11AD6FF4}"/>
                </a:ext>
              </a:extLst>
            </p:cNvPr>
            <p:cNvSpPr/>
            <p:nvPr/>
          </p:nvSpPr>
          <p:spPr>
            <a:xfrm>
              <a:off x="7543801" y="5286936"/>
              <a:ext cx="4533314"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Focus product delivery on business value-driven outcomes.</a:t>
              </a:r>
            </a:p>
          </p:txBody>
        </p:sp>
        <p:sp>
          <p:nvSpPr>
            <p:cNvPr id="21" name="Straight Connector 20">
              <a:extLst>
                <a:ext uri="{FF2B5EF4-FFF2-40B4-BE49-F238E27FC236}">
                  <a16:creationId xmlns:a16="http://schemas.microsoft.com/office/drawing/2014/main" id="{CC32B6C1-4BDD-3A29-EBEC-E19A90FB88BA}"/>
                </a:ext>
              </a:extLst>
            </p:cNvPr>
            <p:cNvSpPr/>
            <p:nvPr/>
          </p:nvSpPr>
          <p:spPr>
            <a:xfrm>
              <a:off x="2820988" y="6008404"/>
              <a:ext cx="922755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9DBC8AB0-E2BE-C8AA-333D-5168A7F6DFBD}"/>
                </a:ext>
              </a:extLst>
            </p:cNvPr>
            <p:cNvSpPr/>
            <p:nvPr/>
          </p:nvSpPr>
          <p:spPr>
            <a:xfrm>
              <a:off x="2898127" y="6061207"/>
              <a:ext cx="4324279"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7"/>
                </a:rPr>
                <a:t>Create a Holistic IT Dashboard</a:t>
              </a:r>
              <a:endParaRPr lang="en-US" sz="2400" i="1" kern="1200" dirty="0"/>
            </a:p>
          </p:txBody>
        </p:sp>
        <p:sp>
          <p:nvSpPr>
            <p:cNvPr id="23" name="Freeform: Shape 22">
              <a:extLst>
                <a:ext uri="{FF2B5EF4-FFF2-40B4-BE49-F238E27FC236}">
                  <a16:creationId xmlns:a16="http://schemas.microsoft.com/office/drawing/2014/main" id="{DAB57B29-0C01-A359-853F-E3B23BF82AF0}"/>
                </a:ext>
              </a:extLst>
            </p:cNvPr>
            <p:cNvSpPr/>
            <p:nvPr/>
          </p:nvSpPr>
          <p:spPr>
            <a:xfrm>
              <a:off x="7543801" y="6061207"/>
              <a:ext cx="4533314" cy="853281"/>
            </a:xfrm>
            <a:custGeom>
              <a:avLst/>
              <a:gdLst>
                <a:gd name="connsiteX0" fmla="*/ 0 w 4324279"/>
                <a:gd name="connsiteY0" fmla="*/ 0 h 853281"/>
                <a:gd name="connsiteX1" fmla="*/ 4324279 w 4324279"/>
                <a:gd name="connsiteY1" fmla="*/ 0 h 853281"/>
                <a:gd name="connsiteX2" fmla="*/ 4324279 w 4324279"/>
                <a:gd name="connsiteY2" fmla="*/ 853281 h 853281"/>
                <a:gd name="connsiteX3" fmla="*/ 0 w 4324279"/>
                <a:gd name="connsiteY3" fmla="*/ 853281 h 853281"/>
                <a:gd name="connsiteX4" fmla="*/ 0 w 4324279"/>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279" h="853281">
                  <a:moveTo>
                    <a:pt x="0" y="0"/>
                  </a:moveTo>
                  <a:lnTo>
                    <a:pt x="4324279" y="0"/>
                  </a:lnTo>
                  <a:lnTo>
                    <a:pt x="4324279"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Mature your IT department by measuring what matters.</a:t>
              </a:r>
            </a:p>
          </p:txBody>
        </p:sp>
        <p:sp>
          <p:nvSpPr>
            <p:cNvPr id="24" name="Straight Connector 23">
              <a:extLst>
                <a:ext uri="{FF2B5EF4-FFF2-40B4-BE49-F238E27FC236}">
                  <a16:creationId xmlns:a16="http://schemas.microsoft.com/office/drawing/2014/main" id="{D15D2AF4-9A54-DBCA-26D4-B449FAAAF845}"/>
                </a:ext>
              </a:extLst>
            </p:cNvPr>
            <p:cNvSpPr/>
            <p:nvPr/>
          </p:nvSpPr>
          <p:spPr>
            <a:xfrm>
              <a:off x="3063024" y="6661002"/>
              <a:ext cx="8985515"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9733583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pSp>
        <p:nvGrpSpPr>
          <p:cNvPr id="3" name="Group 2">
            <a:extLst>
              <a:ext uri="{FF2B5EF4-FFF2-40B4-BE49-F238E27FC236}">
                <a16:creationId xmlns:a16="http://schemas.microsoft.com/office/drawing/2014/main" id="{5889DD0E-EC2B-8207-D1AC-9C8EFD5D4F9A}"/>
              </a:ext>
            </a:extLst>
          </p:cNvPr>
          <p:cNvGrpSpPr/>
          <p:nvPr/>
        </p:nvGrpSpPr>
        <p:grpSpPr>
          <a:xfrm>
            <a:off x="331585" y="1386725"/>
            <a:ext cx="11729568" cy="5090275"/>
            <a:chOff x="331585" y="1386725"/>
            <a:chExt cx="11729568" cy="5418667"/>
          </a:xfrm>
        </p:grpSpPr>
        <p:sp>
          <p:nvSpPr>
            <p:cNvPr id="4" name="Straight Connector 3">
              <a:extLst>
                <a:ext uri="{FF2B5EF4-FFF2-40B4-BE49-F238E27FC236}">
                  <a16:creationId xmlns:a16="http://schemas.microsoft.com/office/drawing/2014/main" id="{0A762436-D9A8-C103-B597-E2C95E6C8D41}"/>
                </a:ext>
              </a:extLst>
            </p:cNvPr>
            <p:cNvSpPr/>
            <p:nvPr/>
          </p:nvSpPr>
          <p:spPr>
            <a:xfrm>
              <a:off x="331585" y="138672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6693676E-0D5D-B5BA-742D-975486A144B5}"/>
                </a:ext>
              </a:extLst>
            </p:cNvPr>
            <p:cNvSpPr/>
            <p:nvPr/>
          </p:nvSpPr>
          <p:spPr>
            <a:xfrm>
              <a:off x="331585" y="1386725"/>
              <a:ext cx="2569657" cy="5418667"/>
            </a:xfrm>
            <a:custGeom>
              <a:avLst/>
              <a:gdLst>
                <a:gd name="connsiteX0" fmla="*/ 0 w 2569657"/>
                <a:gd name="connsiteY0" fmla="*/ 0 h 5418667"/>
                <a:gd name="connsiteX1" fmla="*/ 2569657 w 2569657"/>
                <a:gd name="connsiteY1" fmla="*/ 0 h 5418667"/>
                <a:gd name="connsiteX2" fmla="*/ 2569657 w 2569657"/>
                <a:gd name="connsiteY2" fmla="*/ 5418667 h 5418667"/>
                <a:gd name="connsiteX3" fmla="*/ 0 w 2569657"/>
                <a:gd name="connsiteY3" fmla="*/ 5418667 h 5418667"/>
                <a:gd name="connsiteX4" fmla="*/ 0 w 2569657"/>
                <a:gd name="connsiteY4" fmla="*/ 0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657" h="5418667">
                  <a:moveTo>
                    <a:pt x="0" y="0"/>
                  </a:moveTo>
                  <a:lnTo>
                    <a:pt x="2569657" y="0"/>
                  </a:lnTo>
                  <a:lnTo>
                    <a:pt x="2569657" y="5418667"/>
                  </a:lnTo>
                  <a:lnTo>
                    <a:pt x="0" y="54186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Font typeface="Courier New" panose="02070309020205020404" pitchFamily="49" charset="0"/>
                <a:buNone/>
              </a:pPr>
              <a:r>
                <a:rPr lang="en-US" sz="3600" kern="1200" dirty="0"/>
                <a:t>Improving requirements management and quality assurance</a:t>
              </a:r>
            </a:p>
          </p:txBody>
        </p:sp>
        <p:sp>
          <p:nvSpPr>
            <p:cNvPr id="7" name="Freeform: Shape 6">
              <a:extLst>
                <a:ext uri="{FF2B5EF4-FFF2-40B4-BE49-F238E27FC236}">
                  <a16:creationId xmlns:a16="http://schemas.microsoft.com/office/drawing/2014/main" id="{B8DE5E4E-A123-DFFB-0549-5220DA11B74F}"/>
                </a:ext>
              </a:extLst>
            </p:cNvPr>
            <p:cNvSpPr/>
            <p:nvPr/>
          </p:nvSpPr>
          <p:spPr>
            <a:xfrm>
              <a:off x="2901362" y="1423303"/>
              <a:ext cx="440362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2400" i="1" kern="1200" dirty="0">
                  <a:hlinkClick r:id="rId2"/>
                </a:rPr>
                <a:t>Requirements Gathering for Small Enterprises</a:t>
              </a:r>
              <a:endParaRPr lang="en-US" sz="2400" i="1" kern="1200" dirty="0"/>
            </a:p>
          </p:txBody>
        </p:sp>
        <p:sp>
          <p:nvSpPr>
            <p:cNvPr id="8" name="Freeform: Shape 7">
              <a:extLst>
                <a:ext uri="{FF2B5EF4-FFF2-40B4-BE49-F238E27FC236}">
                  <a16:creationId xmlns:a16="http://schemas.microsoft.com/office/drawing/2014/main" id="{85247746-8C34-1FB0-B132-FB5CCC4D38B7}"/>
                </a:ext>
              </a:extLst>
            </p:cNvPr>
            <p:cNvSpPr/>
            <p:nvPr/>
          </p:nvSpPr>
          <p:spPr>
            <a:xfrm>
              <a:off x="7524750" y="1423303"/>
              <a:ext cx="453640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Right-size the guidelines of your requirements-gathering process.</a:t>
              </a:r>
            </a:p>
          </p:txBody>
        </p:sp>
        <p:sp>
          <p:nvSpPr>
            <p:cNvPr id="9" name="Straight Connector 8">
              <a:extLst>
                <a:ext uri="{FF2B5EF4-FFF2-40B4-BE49-F238E27FC236}">
                  <a16:creationId xmlns:a16="http://schemas.microsoft.com/office/drawing/2014/main" id="{625C47E7-F283-3C48-71D7-D21C04B506B1}"/>
                </a:ext>
              </a:extLst>
            </p:cNvPr>
            <p:cNvSpPr/>
            <p:nvPr/>
          </p:nvSpPr>
          <p:spPr>
            <a:xfrm>
              <a:off x="2820988" y="2154876"/>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A88F0484-0D6E-8B18-0495-E3CA409E5C9B}"/>
                </a:ext>
              </a:extLst>
            </p:cNvPr>
            <p:cNvSpPr/>
            <p:nvPr/>
          </p:nvSpPr>
          <p:spPr>
            <a:xfrm>
              <a:off x="2901362" y="2191455"/>
              <a:ext cx="440362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2400" i="1" kern="1200" dirty="0">
                  <a:hlinkClick r:id="rId3"/>
                </a:rPr>
                <a:t>Improve Requirements Gathering</a:t>
              </a:r>
              <a:endParaRPr lang="en-US" sz="2400" i="1" kern="1200" dirty="0"/>
            </a:p>
          </p:txBody>
        </p:sp>
        <p:sp>
          <p:nvSpPr>
            <p:cNvPr id="11" name="Freeform: Shape 10">
              <a:extLst>
                <a:ext uri="{FF2B5EF4-FFF2-40B4-BE49-F238E27FC236}">
                  <a16:creationId xmlns:a16="http://schemas.microsoft.com/office/drawing/2014/main" id="{EE177A15-F8D5-908F-9B13-C65AB12C291D}"/>
                </a:ext>
              </a:extLst>
            </p:cNvPr>
            <p:cNvSpPr/>
            <p:nvPr/>
          </p:nvSpPr>
          <p:spPr>
            <a:xfrm>
              <a:off x="7524750" y="2191455"/>
              <a:ext cx="453640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Back to basics: great products are built on great requirements.</a:t>
              </a:r>
            </a:p>
          </p:txBody>
        </p:sp>
        <p:sp>
          <p:nvSpPr>
            <p:cNvPr id="12" name="Straight Connector 11">
              <a:extLst>
                <a:ext uri="{FF2B5EF4-FFF2-40B4-BE49-F238E27FC236}">
                  <a16:creationId xmlns:a16="http://schemas.microsoft.com/office/drawing/2014/main" id="{429BE581-860F-D556-22C1-3CF7C57F7642}"/>
                </a:ext>
              </a:extLst>
            </p:cNvPr>
            <p:cNvSpPr/>
            <p:nvPr/>
          </p:nvSpPr>
          <p:spPr>
            <a:xfrm>
              <a:off x="2820988" y="2923028"/>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339CF80D-C1DE-58BC-C6DE-32484278455B}"/>
                </a:ext>
              </a:extLst>
            </p:cNvPr>
            <p:cNvSpPr/>
            <p:nvPr/>
          </p:nvSpPr>
          <p:spPr>
            <a:xfrm>
              <a:off x="2891837" y="2959606"/>
              <a:ext cx="440362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2400" i="1" kern="1200" dirty="0">
                  <a:hlinkClick r:id="rId4"/>
                </a:rPr>
                <a:t>Build a Software Quality Assurance Program</a:t>
              </a:r>
              <a:endParaRPr lang="en-US" sz="2400" i="1" kern="1200" dirty="0"/>
            </a:p>
          </p:txBody>
        </p:sp>
        <p:sp>
          <p:nvSpPr>
            <p:cNvPr id="14" name="Freeform: Shape 13">
              <a:extLst>
                <a:ext uri="{FF2B5EF4-FFF2-40B4-BE49-F238E27FC236}">
                  <a16:creationId xmlns:a16="http://schemas.microsoft.com/office/drawing/2014/main" id="{6B3BFA17-011E-79BC-63F3-2E16B67C2520}"/>
                </a:ext>
              </a:extLst>
            </p:cNvPr>
            <p:cNvSpPr/>
            <p:nvPr/>
          </p:nvSpPr>
          <p:spPr>
            <a:xfrm>
              <a:off x="7524750" y="2959606"/>
              <a:ext cx="453640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Build quality into every step of your SDLC.</a:t>
              </a:r>
            </a:p>
          </p:txBody>
        </p:sp>
        <p:sp>
          <p:nvSpPr>
            <p:cNvPr id="15" name="Straight Connector 14">
              <a:extLst>
                <a:ext uri="{FF2B5EF4-FFF2-40B4-BE49-F238E27FC236}">
                  <a16:creationId xmlns:a16="http://schemas.microsoft.com/office/drawing/2014/main" id="{1551CCDE-9E98-6B47-BAB6-1C3BF39A2CB7}"/>
                </a:ext>
              </a:extLst>
            </p:cNvPr>
            <p:cNvSpPr/>
            <p:nvPr/>
          </p:nvSpPr>
          <p:spPr>
            <a:xfrm>
              <a:off x="2820988" y="3691179"/>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2E60B2F3-89E7-FF80-0EF6-6D522279B9B7}"/>
                </a:ext>
              </a:extLst>
            </p:cNvPr>
            <p:cNvSpPr/>
            <p:nvPr/>
          </p:nvSpPr>
          <p:spPr>
            <a:xfrm>
              <a:off x="2901362" y="3727758"/>
              <a:ext cx="440362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2400" i="1" kern="1200" dirty="0">
                  <a:hlinkClick r:id="rId5"/>
                </a:rPr>
                <a:t>Automate Testing to Get More Done</a:t>
              </a:r>
              <a:endParaRPr lang="en-US" sz="2400" i="1" kern="1200" dirty="0"/>
            </a:p>
          </p:txBody>
        </p:sp>
        <p:sp>
          <p:nvSpPr>
            <p:cNvPr id="17" name="Freeform: Shape 16">
              <a:extLst>
                <a:ext uri="{FF2B5EF4-FFF2-40B4-BE49-F238E27FC236}">
                  <a16:creationId xmlns:a16="http://schemas.microsoft.com/office/drawing/2014/main" id="{32D62965-8EC2-0982-BDF6-71FF0352127C}"/>
                </a:ext>
              </a:extLst>
            </p:cNvPr>
            <p:cNvSpPr/>
            <p:nvPr/>
          </p:nvSpPr>
          <p:spPr>
            <a:xfrm>
              <a:off x="7524750" y="3727758"/>
              <a:ext cx="453640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Drive software delivery throughput and quality confidence by extending your automation test coverage.</a:t>
              </a:r>
            </a:p>
          </p:txBody>
        </p:sp>
        <p:sp>
          <p:nvSpPr>
            <p:cNvPr id="18" name="Straight Connector 17">
              <a:extLst>
                <a:ext uri="{FF2B5EF4-FFF2-40B4-BE49-F238E27FC236}">
                  <a16:creationId xmlns:a16="http://schemas.microsoft.com/office/drawing/2014/main" id="{1F371445-714F-229F-40FC-335F6254514D}"/>
                </a:ext>
              </a:extLst>
            </p:cNvPr>
            <p:cNvSpPr/>
            <p:nvPr/>
          </p:nvSpPr>
          <p:spPr>
            <a:xfrm>
              <a:off x="2820988" y="4459331"/>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79142CF2-024A-6F74-51E0-EC13EF4F9890}"/>
                </a:ext>
              </a:extLst>
            </p:cNvPr>
            <p:cNvSpPr/>
            <p:nvPr/>
          </p:nvSpPr>
          <p:spPr>
            <a:xfrm>
              <a:off x="2901362" y="4495910"/>
              <a:ext cx="440362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2400" i="1" kern="1200" dirty="0">
                  <a:hlinkClick r:id="rId6"/>
                </a:rPr>
                <a:t>Manage Your Technical Debt</a:t>
              </a:r>
              <a:endParaRPr lang="en-US" sz="2400" i="1" kern="1200" dirty="0"/>
            </a:p>
          </p:txBody>
        </p:sp>
        <p:sp>
          <p:nvSpPr>
            <p:cNvPr id="20" name="Freeform: Shape 19">
              <a:extLst>
                <a:ext uri="{FF2B5EF4-FFF2-40B4-BE49-F238E27FC236}">
                  <a16:creationId xmlns:a16="http://schemas.microsoft.com/office/drawing/2014/main" id="{CD0F80C3-0AFD-303A-9B23-D2D997179619}"/>
                </a:ext>
              </a:extLst>
            </p:cNvPr>
            <p:cNvSpPr/>
            <p:nvPr/>
          </p:nvSpPr>
          <p:spPr>
            <a:xfrm>
              <a:off x="7524750" y="4495910"/>
              <a:ext cx="453640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Make the case to manage technical debt in terms of business impact. </a:t>
              </a:r>
            </a:p>
          </p:txBody>
        </p:sp>
        <p:sp>
          <p:nvSpPr>
            <p:cNvPr id="21" name="Straight Connector 20">
              <a:extLst>
                <a:ext uri="{FF2B5EF4-FFF2-40B4-BE49-F238E27FC236}">
                  <a16:creationId xmlns:a16="http://schemas.microsoft.com/office/drawing/2014/main" id="{CD96DFF0-270D-1BA9-493B-A97162DCBA35}"/>
                </a:ext>
              </a:extLst>
            </p:cNvPr>
            <p:cNvSpPr/>
            <p:nvPr/>
          </p:nvSpPr>
          <p:spPr>
            <a:xfrm>
              <a:off x="2820988" y="5227483"/>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6BC3C82B-0934-6FFF-2C36-AD5E8FDBD32F}"/>
                </a:ext>
              </a:extLst>
            </p:cNvPr>
            <p:cNvSpPr/>
            <p:nvPr/>
          </p:nvSpPr>
          <p:spPr>
            <a:xfrm>
              <a:off x="2901362" y="5264061"/>
              <a:ext cx="440362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2400" i="1" kern="1200" dirty="0">
                  <a:hlinkClick r:id="rId7"/>
                </a:rPr>
                <a:t>Build a Winning Business Process Automation Playbook</a:t>
              </a:r>
              <a:endParaRPr lang="en-US" sz="2400" i="1" kern="1200" dirty="0"/>
            </a:p>
          </p:txBody>
        </p:sp>
        <p:sp>
          <p:nvSpPr>
            <p:cNvPr id="23" name="Freeform: Shape 22">
              <a:extLst>
                <a:ext uri="{FF2B5EF4-FFF2-40B4-BE49-F238E27FC236}">
                  <a16:creationId xmlns:a16="http://schemas.microsoft.com/office/drawing/2014/main" id="{812AADB0-5773-C37E-BC56-0D24DAE87D05}"/>
                </a:ext>
              </a:extLst>
            </p:cNvPr>
            <p:cNvSpPr/>
            <p:nvPr/>
          </p:nvSpPr>
          <p:spPr>
            <a:xfrm>
              <a:off x="7524750" y="5264061"/>
              <a:ext cx="453640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Optimize and automate your business processes with a user-centric approach.</a:t>
              </a:r>
            </a:p>
          </p:txBody>
        </p:sp>
        <p:sp>
          <p:nvSpPr>
            <p:cNvPr id="24" name="Straight Connector 23">
              <a:extLst>
                <a:ext uri="{FF2B5EF4-FFF2-40B4-BE49-F238E27FC236}">
                  <a16:creationId xmlns:a16="http://schemas.microsoft.com/office/drawing/2014/main" id="{87CF08D8-BCCA-8B9C-F573-7BAFAE38B962}"/>
                </a:ext>
              </a:extLst>
            </p:cNvPr>
            <p:cNvSpPr/>
            <p:nvPr/>
          </p:nvSpPr>
          <p:spPr>
            <a:xfrm>
              <a:off x="2820988" y="5995634"/>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B10DC503-C70A-7E9E-9743-156E423E5730}"/>
                </a:ext>
              </a:extLst>
            </p:cNvPr>
            <p:cNvSpPr/>
            <p:nvPr/>
          </p:nvSpPr>
          <p:spPr>
            <a:xfrm>
              <a:off x="2901362" y="6032213"/>
              <a:ext cx="440362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2400" i="1" kern="1200" dirty="0">
                  <a:hlinkClick r:id="rId8"/>
                </a:rPr>
                <a:t>Create a Winning BPI Playbook</a:t>
              </a:r>
              <a:endParaRPr lang="en-US" sz="2400" i="1" kern="1200" dirty="0"/>
            </a:p>
          </p:txBody>
        </p:sp>
        <p:sp>
          <p:nvSpPr>
            <p:cNvPr id="26" name="Freeform: Shape 25">
              <a:extLst>
                <a:ext uri="{FF2B5EF4-FFF2-40B4-BE49-F238E27FC236}">
                  <a16:creationId xmlns:a16="http://schemas.microsoft.com/office/drawing/2014/main" id="{80607EAC-4031-60B2-A9A9-A48DD977AEC6}"/>
                </a:ext>
              </a:extLst>
            </p:cNvPr>
            <p:cNvSpPr/>
            <p:nvPr/>
          </p:nvSpPr>
          <p:spPr>
            <a:xfrm>
              <a:off x="7524750" y="6032213"/>
              <a:ext cx="4536403" cy="731572"/>
            </a:xfrm>
            <a:custGeom>
              <a:avLst/>
              <a:gdLst>
                <a:gd name="connsiteX0" fmla="*/ 0 w 4403623"/>
                <a:gd name="connsiteY0" fmla="*/ 0 h 731572"/>
                <a:gd name="connsiteX1" fmla="*/ 4403623 w 4403623"/>
                <a:gd name="connsiteY1" fmla="*/ 0 h 731572"/>
                <a:gd name="connsiteX2" fmla="*/ 4403623 w 4403623"/>
                <a:gd name="connsiteY2" fmla="*/ 731572 h 731572"/>
                <a:gd name="connsiteX3" fmla="*/ 0 w 4403623"/>
                <a:gd name="connsiteY3" fmla="*/ 731572 h 731572"/>
                <a:gd name="connsiteX4" fmla="*/ 0 w 4403623"/>
                <a:gd name="connsiteY4" fmla="*/ 0 h 7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731572">
                  <a:moveTo>
                    <a:pt x="0" y="0"/>
                  </a:moveTo>
                  <a:lnTo>
                    <a:pt x="4403623" y="0"/>
                  </a:lnTo>
                  <a:lnTo>
                    <a:pt x="4403623" y="731572"/>
                  </a:lnTo>
                  <a:lnTo>
                    <a:pt x="0" y="73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Don’t waste your time focusing on the “as is.” Focus on the improvements and the “to be.”</a:t>
              </a:r>
            </a:p>
          </p:txBody>
        </p:sp>
        <p:sp>
          <p:nvSpPr>
            <p:cNvPr id="27" name="Straight Connector 26">
              <a:extLst>
                <a:ext uri="{FF2B5EF4-FFF2-40B4-BE49-F238E27FC236}">
                  <a16:creationId xmlns:a16="http://schemas.microsoft.com/office/drawing/2014/main" id="{AE176432-DF88-21C8-2036-8BFA76A4A139}"/>
                </a:ext>
              </a:extLst>
            </p:cNvPr>
            <p:cNvSpPr/>
            <p:nvPr/>
          </p:nvSpPr>
          <p:spPr>
            <a:xfrm>
              <a:off x="2901242" y="6763786"/>
              <a:ext cx="9150387"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39138153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pSp>
        <p:nvGrpSpPr>
          <p:cNvPr id="3" name="Group 2">
            <a:extLst>
              <a:ext uri="{FF2B5EF4-FFF2-40B4-BE49-F238E27FC236}">
                <a16:creationId xmlns:a16="http://schemas.microsoft.com/office/drawing/2014/main" id="{32D81980-DA4B-98E6-3201-2FFE2241A662}"/>
              </a:ext>
            </a:extLst>
          </p:cNvPr>
          <p:cNvGrpSpPr/>
          <p:nvPr/>
        </p:nvGrpSpPr>
        <p:grpSpPr>
          <a:xfrm>
            <a:off x="331585" y="1386725"/>
            <a:ext cx="11733675" cy="4995025"/>
            <a:chOff x="331585" y="1386725"/>
            <a:chExt cx="11733675" cy="5418667"/>
          </a:xfrm>
        </p:grpSpPr>
        <p:sp>
          <p:nvSpPr>
            <p:cNvPr id="4" name="Straight Connector 3">
              <a:extLst>
                <a:ext uri="{FF2B5EF4-FFF2-40B4-BE49-F238E27FC236}">
                  <a16:creationId xmlns:a16="http://schemas.microsoft.com/office/drawing/2014/main" id="{D9D95AB7-2D16-862D-CFB3-D22C537CF77C}"/>
                </a:ext>
              </a:extLst>
            </p:cNvPr>
            <p:cNvSpPr/>
            <p:nvPr/>
          </p:nvSpPr>
          <p:spPr>
            <a:xfrm>
              <a:off x="331585" y="138672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BC2CC3B5-82C2-B0DC-6A99-80DA361F7D08}"/>
                </a:ext>
              </a:extLst>
            </p:cNvPr>
            <p:cNvSpPr/>
            <p:nvPr/>
          </p:nvSpPr>
          <p:spPr>
            <a:xfrm>
              <a:off x="331585" y="1386725"/>
              <a:ext cx="2610035" cy="5418667"/>
            </a:xfrm>
            <a:custGeom>
              <a:avLst/>
              <a:gdLst>
                <a:gd name="connsiteX0" fmla="*/ 0 w 2610035"/>
                <a:gd name="connsiteY0" fmla="*/ 0 h 5418667"/>
                <a:gd name="connsiteX1" fmla="*/ 2610035 w 2610035"/>
                <a:gd name="connsiteY1" fmla="*/ 0 h 5418667"/>
                <a:gd name="connsiteX2" fmla="*/ 2610035 w 2610035"/>
                <a:gd name="connsiteY2" fmla="*/ 5418667 h 5418667"/>
                <a:gd name="connsiteX3" fmla="*/ 0 w 2610035"/>
                <a:gd name="connsiteY3" fmla="*/ 5418667 h 5418667"/>
                <a:gd name="connsiteX4" fmla="*/ 0 w 2610035"/>
                <a:gd name="connsiteY4" fmla="*/ 0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35" h="5418667">
                  <a:moveTo>
                    <a:pt x="0" y="0"/>
                  </a:moveTo>
                  <a:lnTo>
                    <a:pt x="2610035" y="0"/>
                  </a:lnTo>
                  <a:lnTo>
                    <a:pt x="2610035" y="5418667"/>
                  </a:lnTo>
                  <a:lnTo>
                    <a:pt x="0" y="54186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Improving release management</a:t>
              </a:r>
            </a:p>
          </p:txBody>
        </p:sp>
        <p:sp>
          <p:nvSpPr>
            <p:cNvPr id="7" name="Freeform: Shape 6">
              <a:extLst>
                <a:ext uri="{FF2B5EF4-FFF2-40B4-BE49-F238E27FC236}">
                  <a16:creationId xmlns:a16="http://schemas.microsoft.com/office/drawing/2014/main" id="{7E116791-A9EF-B529-D51A-8F4BE5D8E02D}"/>
                </a:ext>
              </a:extLst>
            </p:cNvPr>
            <p:cNvSpPr/>
            <p:nvPr/>
          </p:nvSpPr>
          <p:spPr>
            <a:xfrm>
              <a:off x="2893256" y="1429389"/>
              <a:ext cx="4381583"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400" i="1" kern="1200" dirty="0">
                  <a:hlinkClick r:id="rId2"/>
                </a:rPr>
                <a:t>Optimize Applications Release Management</a:t>
              </a:r>
              <a:endParaRPr lang="en-US" sz="2400" i="1" kern="1200" dirty="0"/>
            </a:p>
          </p:txBody>
        </p:sp>
        <p:sp>
          <p:nvSpPr>
            <p:cNvPr id="8" name="Freeform: Shape 7">
              <a:extLst>
                <a:ext uri="{FF2B5EF4-FFF2-40B4-BE49-F238E27FC236}">
                  <a16:creationId xmlns:a16="http://schemas.microsoft.com/office/drawing/2014/main" id="{840D8500-EF84-3F79-92AC-B49A36E4E8BB}"/>
                </a:ext>
              </a:extLst>
            </p:cNvPr>
            <p:cNvSpPr/>
            <p:nvPr/>
          </p:nvSpPr>
          <p:spPr>
            <a:xfrm>
              <a:off x="7534276" y="1429389"/>
              <a:ext cx="4530984"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Build trust by right-sizing your process using appropriate governance.</a:t>
              </a:r>
            </a:p>
          </p:txBody>
        </p:sp>
        <p:sp>
          <p:nvSpPr>
            <p:cNvPr id="9" name="Straight Connector 8">
              <a:extLst>
                <a:ext uri="{FF2B5EF4-FFF2-40B4-BE49-F238E27FC236}">
                  <a16:creationId xmlns:a16="http://schemas.microsoft.com/office/drawing/2014/main" id="{8A0AD307-BE7B-DF24-E5A5-BA6960ED1A2B}"/>
                </a:ext>
              </a:extLst>
            </p:cNvPr>
            <p:cNvSpPr/>
            <p:nvPr/>
          </p:nvSpPr>
          <p:spPr>
            <a:xfrm>
              <a:off x="2820988" y="2282670"/>
              <a:ext cx="922522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66F6D4C9-9776-6976-774E-2CB44264CE70}"/>
                </a:ext>
              </a:extLst>
            </p:cNvPr>
            <p:cNvSpPr/>
            <p:nvPr/>
          </p:nvSpPr>
          <p:spPr>
            <a:xfrm>
              <a:off x="2893256" y="2325334"/>
              <a:ext cx="4381583"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400" i="1" kern="1200" dirty="0">
                  <a:hlinkClick r:id="rId3"/>
                </a:rPr>
                <a:t>Streamline Application Maintenance</a:t>
              </a:r>
              <a:endParaRPr lang="en-US" sz="2400" i="1" kern="1200" dirty="0"/>
            </a:p>
          </p:txBody>
        </p:sp>
        <p:sp>
          <p:nvSpPr>
            <p:cNvPr id="11" name="Freeform: Shape 10">
              <a:extLst>
                <a:ext uri="{FF2B5EF4-FFF2-40B4-BE49-F238E27FC236}">
                  <a16:creationId xmlns:a16="http://schemas.microsoft.com/office/drawing/2014/main" id="{BFB2E13F-0688-C000-5F62-22A019E739C8}"/>
                </a:ext>
              </a:extLst>
            </p:cNvPr>
            <p:cNvSpPr/>
            <p:nvPr/>
          </p:nvSpPr>
          <p:spPr>
            <a:xfrm>
              <a:off x="7534276" y="2325334"/>
              <a:ext cx="4530984"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Effective maintenance ensures the long-term value of your applications.</a:t>
              </a:r>
            </a:p>
          </p:txBody>
        </p:sp>
        <p:sp>
          <p:nvSpPr>
            <p:cNvPr id="12" name="Straight Connector 11">
              <a:extLst>
                <a:ext uri="{FF2B5EF4-FFF2-40B4-BE49-F238E27FC236}">
                  <a16:creationId xmlns:a16="http://schemas.microsoft.com/office/drawing/2014/main" id="{EB891683-DA17-6D26-020C-FCD6F2E850ED}"/>
                </a:ext>
              </a:extLst>
            </p:cNvPr>
            <p:cNvSpPr/>
            <p:nvPr/>
          </p:nvSpPr>
          <p:spPr>
            <a:xfrm>
              <a:off x="2820988" y="3178616"/>
              <a:ext cx="922522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EF8AE3E9-A2A3-9E40-BA23-675F7D6C331B}"/>
                </a:ext>
              </a:extLst>
            </p:cNvPr>
            <p:cNvSpPr/>
            <p:nvPr/>
          </p:nvSpPr>
          <p:spPr>
            <a:xfrm>
              <a:off x="2893256" y="3221279"/>
              <a:ext cx="4381583"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4"/>
                </a:rPr>
                <a:t>Streamline Application Management</a:t>
              </a:r>
              <a:endParaRPr lang="en-US" sz="2400" i="1" kern="1200" dirty="0"/>
            </a:p>
          </p:txBody>
        </p:sp>
        <p:sp>
          <p:nvSpPr>
            <p:cNvPr id="14" name="Freeform: Shape 13">
              <a:extLst>
                <a:ext uri="{FF2B5EF4-FFF2-40B4-BE49-F238E27FC236}">
                  <a16:creationId xmlns:a16="http://schemas.microsoft.com/office/drawing/2014/main" id="{95AED213-4B3E-6736-631F-C89B7E7F1D03}"/>
                </a:ext>
              </a:extLst>
            </p:cNvPr>
            <p:cNvSpPr/>
            <p:nvPr/>
          </p:nvSpPr>
          <p:spPr>
            <a:xfrm>
              <a:off x="7534276" y="3221279"/>
              <a:ext cx="4530984"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Move beyond maintenance to ensure exceptional value from your apps.</a:t>
              </a:r>
            </a:p>
          </p:txBody>
        </p:sp>
        <p:sp>
          <p:nvSpPr>
            <p:cNvPr id="15" name="Straight Connector 14">
              <a:extLst>
                <a:ext uri="{FF2B5EF4-FFF2-40B4-BE49-F238E27FC236}">
                  <a16:creationId xmlns:a16="http://schemas.microsoft.com/office/drawing/2014/main" id="{228AFD48-1F91-2C6D-6585-445025A709CC}"/>
                </a:ext>
              </a:extLst>
            </p:cNvPr>
            <p:cNvSpPr/>
            <p:nvPr/>
          </p:nvSpPr>
          <p:spPr>
            <a:xfrm>
              <a:off x="2820988" y="4074561"/>
              <a:ext cx="922522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8CC883C8-D6DA-4658-35BD-0228C5EF959B}"/>
                </a:ext>
              </a:extLst>
            </p:cNvPr>
            <p:cNvSpPr/>
            <p:nvPr/>
          </p:nvSpPr>
          <p:spPr>
            <a:xfrm>
              <a:off x="2893256" y="4117225"/>
              <a:ext cx="4381583"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5"/>
                </a:rPr>
                <a:t>Optimize IT Change Management</a:t>
              </a:r>
              <a:endParaRPr lang="en-US" sz="2400" i="1" kern="1200" dirty="0"/>
            </a:p>
          </p:txBody>
        </p:sp>
        <p:sp>
          <p:nvSpPr>
            <p:cNvPr id="17" name="Freeform: Shape 16">
              <a:extLst>
                <a:ext uri="{FF2B5EF4-FFF2-40B4-BE49-F238E27FC236}">
                  <a16:creationId xmlns:a16="http://schemas.microsoft.com/office/drawing/2014/main" id="{29D84902-9B3F-8ADC-C8CD-B1534D602A14}"/>
                </a:ext>
              </a:extLst>
            </p:cNvPr>
            <p:cNvSpPr/>
            <p:nvPr/>
          </p:nvSpPr>
          <p:spPr>
            <a:xfrm>
              <a:off x="7534276" y="4117225"/>
              <a:ext cx="4530984"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Right-size your change management process.</a:t>
              </a:r>
            </a:p>
          </p:txBody>
        </p:sp>
        <p:sp>
          <p:nvSpPr>
            <p:cNvPr id="18" name="Straight Connector 17">
              <a:extLst>
                <a:ext uri="{FF2B5EF4-FFF2-40B4-BE49-F238E27FC236}">
                  <a16:creationId xmlns:a16="http://schemas.microsoft.com/office/drawing/2014/main" id="{182390DA-E7F9-05E7-AE0D-1FB885E65E9A}"/>
                </a:ext>
              </a:extLst>
            </p:cNvPr>
            <p:cNvSpPr/>
            <p:nvPr/>
          </p:nvSpPr>
          <p:spPr>
            <a:xfrm>
              <a:off x="2820988" y="4970506"/>
              <a:ext cx="922522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A048639-D3FC-565A-5399-00312AF48953}"/>
                </a:ext>
              </a:extLst>
            </p:cNvPr>
            <p:cNvSpPr/>
            <p:nvPr/>
          </p:nvSpPr>
          <p:spPr>
            <a:xfrm>
              <a:off x="2893256" y="5013170"/>
              <a:ext cx="4381583"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6"/>
                </a:rPr>
                <a:t>Manage Your Technical Debt</a:t>
              </a:r>
              <a:endParaRPr lang="en-US" sz="2400" i="1" kern="1200" dirty="0"/>
            </a:p>
          </p:txBody>
        </p:sp>
        <p:sp>
          <p:nvSpPr>
            <p:cNvPr id="20" name="Freeform: Shape 19">
              <a:extLst>
                <a:ext uri="{FF2B5EF4-FFF2-40B4-BE49-F238E27FC236}">
                  <a16:creationId xmlns:a16="http://schemas.microsoft.com/office/drawing/2014/main" id="{F35978A5-60F7-38EC-4731-83AF9B36307C}"/>
                </a:ext>
              </a:extLst>
            </p:cNvPr>
            <p:cNvSpPr/>
            <p:nvPr/>
          </p:nvSpPr>
          <p:spPr>
            <a:xfrm>
              <a:off x="7534276" y="5013170"/>
              <a:ext cx="4530984"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Make the case to manage technical debt in terms of business impact. </a:t>
              </a:r>
            </a:p>
          </p:txBody>
        </p:sp>
        <p:sp>
          <p:nvSpPr>
            <p:cNvPr id="21" name="Straight Connector 20">
              <a:extLst>
                <a:ext uri="{FF2B5EF4-FFF2-40B4-BE49-F238E27FC236}">
                  <a16:creationId xmlns:a16="http://schemas.microsoft.com/office/drawing/2014/main" id="{E545FD65-6001-A458-B9B6-0C04C9C0D240}"/>
                </a:ext>
              </a:extLst>
            </p:cNvPr>
            <p:cNvSpPr/>
            <p:nvPr/>
          </p:nvSpPr>
          <p:spPr>
            <a:xfrm>
              <a:off x="2820988" y="5866451"/>
              <a:ext cx="922522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4B480FA0-0312-236C-3F1A-452467630D9B}"/>
                </a:ext>
              </a:extLst>
            </p:cNvPr>
            <p:cNvSpPr/>
            <p:nvPr/>
          </p:nvSpPr>
          <p:spPr>
            <a:xfrm>
              <a:off x="2893256" y="5909115"/>
              <a:ext cx="4381583"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7"/>
                </a:rPr>
                <a:t>Improve Application Development Throughput</a:t>
              </a:r>
              <a:endParaRPr lang="en-US" sz="2400" i="1" kern="1200" dirty="0"/>
            </a:p>
          </p:txBody>
        </p:sp>
        <p:sp>
          <p:nvSpPr>
            <p:cNvPr id="23" name="Freeform: Shape 22">
              <a:extLst>
                <a:ext uri="{FF2B5EF4-FFF2-40B4-BE49-F238E27FC236}">
                  <a16:creationId xmlns:a16="http://schemas.microsoft.com/office/drawing/2014/main" id="{DF43DF0D-8150-FF2A-CEB4-C011CCCBB5B0}"/>
                </a:ext>
              </a:extLst>
            </p:cNvPr>
            <p:cNvSpPr/>
            <p:nvPr/>
          </p:nvSpPr>
          <p:spPr>
            <a:xfrm>
              <a:off x="7534276" y="5909115"/>
              <a:ext cx="4530984" cy="853281"/>
            </a:xfrm>
            <a:custGeom>
              <a:avLst/>
              <a:gdLst>
                <a:gd name="connsiteX0" fmla="*/ 0 w 4381583"/>
                <a:gd name="connsiteY0" fmla="*/ 0 h 853281"/>
                <a:gd name="connsiteX1" fmla="*/ 4381583 w 4381583"/>
                <a:gd name="connsiteY1" fmla="*/ 0 h 853281"/>
                <a:gd name="connsiteX2" fmla="*/ 4381583 w 4381583"/>
                <a:gd name="connsiteY2" fmla="*/ 853281 h 853281"/>
                <a:gd name="connsiteX3" fmla="*/ 0 w 4381583"/>
                <a:gd name="connsiteY3" fmla="*/ 853281 h 853281"/>
                <a:gd name="connsiteX4" fmla="*/ 0 w 4381583"/>
                <a:gd name="connsiteY4" fmla="*/ 0 h 85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83" h="853281">
                  <a:moveTo>
                    <a:pt x="0" y="0"/>
                  </a:moveTo>
                  <a:lnTo>
                    <a:pt x="4381583" y="0"/>
                  </a:lnTo>
                  <a:lnTo>
                    <a:pt x="4381583" y="853281"/>
                  </a:lnTo>
                  <a:lnTo>
                    <a:pt x="0" y="853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Drive down your delivery time by eliminating development inefficiencies and bottlenecks while maintaining high quality.</a:t>
              </a:r>
            </a:p>
          </p:txBody>
        </p:sp>
        <p:sp>
          <p:nvSpPr>
            <p:cNvPr id="24" name="Straight Connector 23">
              <a:extLst>
                <a:ext uri="{FF2B5EF4-FFF2-40B4-BE49-F238E27FC236}">
                  <a16:creationId xmlns:a16="http://schemas.microsoft.com/office/drawing/2014/main" id="{7FC88D4E-AF7D-0570-5D79-1F5AC8162036}"/>
                </a:ext>
              </a:extLst>
            </p:cNvPr>
            <p:cNvSpPr/>
            <p:nvPr/>
          </p:nvSpPr>
          <p:spPr>
            <a:xfrm>
              <a:off x="2820988" y="6762397"/>
              <a:ext cx="922522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6827370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DBF07D-6BFE-B904-DEB5-A339FD4CB7AA}"/>
              </a:ext>
            </a:extLst>
          </p:cNvPr>
          <p:cNvSpPr/>
          <p:nvPr/>
        </p:nvSpPr>
        <p:spPr>
          <a:xfrm>
            <a:off x="10269416" y="6313231"/>
            <a:ext cx="1786390" cy="263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a:ea typeface="+mn-ea"/>
              <a:cs typeface="+mn-cs"/>
            </a:endParaRPr>
          </a:p>
        </p:txBody>
      </p:sp>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a:xfrm>
            <a:off x="354106" y="544769"/>
            <a:ext cx="11522336" cy="1130188"/>
          </a:xfrm>
        </p:spPr>
        <p:txBody>
          <a:bodyPr/>
          <a:lstStyle/>
          <a:p>
            <a:r>
              <a:rPr lang="en-US" dirty="0"/>
              <a:t>Supporting research and services</a:t>
            </a:r>
          </a:p>
        </p:txBody>
      </p:sp>
      <p:sp>
        <p:nvSpPr>
          <p:cNvPr id="7" name="Straight Connector 6">
            <a:extLst>
              <a:ext uri="{FF2B5EF4-FFF2-40B4-BE49-F238E27FC236}">
                <a16:creationId xmlns:a16="http://schemas.microsoft.com/office/drawing/2014/main" id="{50688986-245A-95DD-B5F3-69FEB80D1BE0}"/>
              </a:ext>
            </a:extLst>
          </p:cNvPr>
          <p:cNvSpPr/>
          <p:nvPr/>
        </p:nvSpPr>
        <p:spPr>
          <a:xfrm>
            <a:off x="234684" y="143621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8" name="Freeform: Shape 7">
            <a:extLst>
              <a:ext uri="{FF2B5EF4-FFF2-40B4-BE49-F238E27FC236}">
                <a16:creationId xmlns:a16="http://schemas.microsoft.com/office/drawing/2014/main" id="{837159C1-29DC-FE40-9E5C-3E40C77D4161}"/>
              </a:ext>
            </a:extLst>
          </p:cNvPr>
          <p:cNvSpPr/>
          <p:nvPr/>
        </p:nvSpPr>
        <p:spPr>
          <a:xfrm>
            <a:off x="234684" y="1436215"/>
            <a:ext cx="2573592" cy="2387042"/>
          </a:xfrm>
          <a:custGeom>
            <a:avLst/>
            <a:gdLst>
              <a:gd name="connsiteX0" fmla="*/ 0 w 2573592"/>
              <a:gd name="connsiteY0" fmla="*/ 0 h 2387042"/>
              <a:gd name="connsiteX1" fmla="*/ 2573592 w 2573592"/>
              <a:gd name="connsiteY1" fmla="*/ 0 h 2387042"/>
              <a:gd name="connsiteX2" fmla="*/ 2573592 w 2573592"/>
              <a:gd name="connsiteY2" fmla="*/ 2387042 h 2387042"/>
              <a:gd name="connsiteX3" fmla="*/ 0 w 2573592"/>
              <a:gd name="connsiteY3" fmla="*/ 2387042 h 2387042"/>
              <a:gd name="connsiteX4" fmla="*/ 0 w 2573592"/>
              <a:gd name="connsiteY4" fmla="*/ 0 h 238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592" h="2387042">
                <a:moveTo>
                  <a:pt x="0" y="0"/>
                </a:moveTo>
                <a:lnTo>
                  <a:pt x="2573592" y="0"/>
                </a:lnTo>
                <a:lnTo>
                  <a:pt x="2573592" y="2387042"/>
                </a:lnTo>
                <a:lnTo>
                  <a:pt x="0" y="23870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600" kern="1200" dirty="0"/>
              <a:t>Improving Business Relationship Management</a:t>
            </a:r>
          </a:p>
        </p:txBody>
      </p:sp>
      <p:sp>
        <p:nvSpPr>
          <p:cNvPr id="11" name="Straight Connector 10">
            <a:extLst>
              <a:ext uri="{FF2B5EF4-FFF2-40B4-BE49-F238E27FC236}">
                <a16:creationId xmlns:a16="http://schemas.microsoft.com/office/drawing/2014/main" id="{0E526B94-5C7E-B65F-8F7F-D05AE435E46B}"/>
              </a:ext>
            </a:extLst>
          </p:cNvPr>
          <p:cNvSpPr/>
          <p:nvPr/>
        </p:nvSpPr>
        <p:spPr>
          <a:xfrm>
            <a:off x="2808276" y="2601296"/>
            <a:ext cx="9150387"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2" name="Freeform: Shape 11">
            <a:extLst>
              <a:ext uri="{FF2B5EF4-FFF2-40B4-BE49-F238E27FC236}">
                <a16:creationId xmlns:a16="http://schemas.microsoft.com/office/drawing/2014/main" id="{9FEE7099-C34A-5BAD-3D19-BC08E63C2D20}"/>
              </a:ext>
            </a:extLst>
          </p:cNvPr>
          <p:cNvSpPr/>
          <p:nvPr/>
        </p:nvSpPr>
        <p:spPr>
          <a:xfrm>
            <a:off x="2979845" y="2656776"/>
            <a:ext cx="4403623" cy="1109601"/>
          </a:xfrm>
          <a:custGeom>
            <a:avLst/>
            <a:gdLst>
              <a:gd name="connsiteX0" fmla="*/ 0 w 4403623"/>
              <a:gd name="connsiteY0" fmla="*/ 0 h 1109601"/>
              <a:gd name="connsiteX1" fmla="*/ 4403623 w 4403623"/>
              <a:gd name="connsiteY1" fmla="*/ 0 h 1109601"/>
              <a:gd name="connsiteX2" fmla="*/ 4403623 w 4403623"/>
              <a:gd name="connsiteY2" fmla="*/ 1109601 h 1109601"/>
              <a:gd name="connsiteX3" fmla="*/ 0 w 4403623"/>
              <a:gd name="connsiteY3" fmla="*/ 1109601 h 1109601"/>
              <a:gd name="connsiteX4" fmla="*/ 0 w 4403623"/>
              <a:gd name="connsiteY4" fmla="*/ 0 h 110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109601">
                <a:moveTo>
                  <a:pt x="0" y="0"/>
                </a:moveTo>
                <a:lnTo>
                  <a:pt x="4403623" y="0"/>
                </a:lnTo>
                <a:lnTo>
                  <a:pt x="4403623" y="1109601"/>
                </a:lnTo>
                <a:lnTo>
                  <a:pt x="0" y="11096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Arial" panose="020B0604020202020204" pitchFamily="34" charset="0"/>
              <a:buNone/>
            </a:pPr>
            <a:endParaRPr lang="en-US" sz="2200" i="1" dirty="0"/>
          </a:p>
        </p:txBody>
      </p:sp>
      <p:sp>
        <p:nvSpPr>
          <p:cNvPr id="13" name="Freeform: Shape 12">
            <a:extLst>
              <a:ext uri="{FF2B5EF4-FFF2-40B4-BE49-F238E27FC236}">
                <a16:creationId xmlns:a16="http://schemas.microsoft.com/office/drawing/2014/main" id="{05184371-AFCB-A15A-570C-630512DCD450}"/>
              </a:ext>
            </a:extLst>
          </p:cNvPr>
          <p:cNvSpPr/>
          <p:nvPr/>
        </p:nvSpPr>
        <p:spPr>
          <a:xfrm>
            <a:off x="7555039" y="2656776"/>
            <a:ext cx="4403623" cy="1109601"/>
          </a:xfrm>
          <a:custGeom>
            <a:avLst/>
            <a:gdLst>
              <a:gd name="connsiteX0" fmla="*/ 0 w 4403623"/>
              <a:gd name="connsiteY0" fmla="*/ 0 h 1109601"/>
              <a:gd name="connsiteX1" fmla="*/ 4403623 w 4403623"/>
              <a:gd name="connsiteY1" fmla="*/ 0 h 1109601"/>
              <a:gd name="connsiteX2" fmla="*/ 4403623 w 4403623"/>
              <a:gd name="connsiteY2" fmla="*/ 1109601 h 1109601"/>
              <a:gd name="connsiteX3" fmla="*/ 0 w 4403623"/>
              <a:gd name="connsiteY3" fmla="*/ 1109601 h 1109601"/>
              <a:gd name="connsiteX4" fmla="*/ 0 w 4403623"/>
              <a:gd name="connsiteY4" fmla="*/ 0 h 110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109601">
                <a:moveTo>
                  <a:pt x="0" y="0"/>
                </a:moveTo>
                <a:lnTo>
                  <a:pt x="4403623" y="0"/>
                </a:lnTo>
                <a:lnTo>
                  <a:pt x="4403623" y="1109601"/>
                </a:lnTo>
                <a:lnTo>
                  <a:pt x="0" y="11096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endParaRPr lang="en-US" sz="1500" kern="1200" dirty="0"/>
          </a:p>
        </p:txBody>
      </p:sp>
      <p:sp>
        <p:nvSpPr>
          <p:cNvPr id="15" name="Straight Connector 14">
            <a:extLst>
              <a:ext uri="{FF2B5EF4-FFF2-40B4-BE49-F238E27FC236}">
                <a16:creationId xmlns:a16="http://schemas.microsoft.com/office/drawing/2014/main" id="{8753D7BB-4177-297C-29ED-AF0B8B316549}"/>
              </a:ext>
            </a:extLst>
          </p:cNvPr>
          <p:cNvSpPr/>
          <p:nvPr/>
        </p:nvSpPr>
        <p:spPr>
          <a:xfrm>
            <a:off x="234684" y="3823257"/>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Freeform: Shape 15">
            <a:extLst>
              <a:ext uri="{FF2B5EF4-FFF2-40B4-BE49-F238E27FC236}">
                <a16:creationId xmlns:a16="http://schemas.microsoft.com/office/drawing/2014/main" id="{958EE544-DE11-1696-6DC1-2F00BB6A2BE1}"/>
              </a:ext>
            </a:extLst>
          </p:cNvPr>
          <p:cNvSpPr/>
          <p:nvPr/>
        </p:nvSpPr>
        <p:spPr>
          <a:xfrm>
            <a:off x="234684" y="3823257"/>
            <a:ext cx="2344844" cy="2387042"/>
          </a:xfrm>
          <a:custGeom>
            <a:avLst/>
            <a:gdLst>
              <a:gd name="connsiteX0" fmla="*/ 0 w 2344844"/>
              <a:gd name="connsiteY0" fmla="*/ 0 h 2387042"/>
              <a:gd name="connsiteX1" fmla="*/ 2344844 w 2344844"/>
              <a:gd name="connsiteY1" fmla="*/ 0 h 2387042"/>
              <a:gd name="connsiteX2" fmla="*/ 2344844 w 2344844"/>
              <a:gd name="connsiteY2" fmla="*/ 2387042 h 2387042"/>
              <a:gd name="connsiteX3" fmla="*/ 0 w 2344844"/>
              <a:gd name="connsiteY3" fmla="*/ 2387042 h 2387042"/>
              <a:gd name="connsiteX4" fmla="*/ 0 w 2344844"/>
              <a:gd name="connsiteY4" fmla="*/ 0 h 238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844" h="2387042">
                <a:moveTo>
                  <a:pt x="0" y="0"/>
                </a:moveTo>
                <a:lnTo>
                  <a:pt x="2344844" y="0"/>
                </a:lnTo>
                <a:lnTo>
                  <a:pt x="2344844" y="2387042"/>
                </a:lnTo>
                <a:lnTo>
                  <a:pt x="0" y="23870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Font typeface="Courier New" panose="02070309020205020404" pitchFamily="49" charset="0"/>
              <a:buNone/>
            </a:pPr>
            <a:r>
              <a:rPr lang="en-US" sz="3600" kern="1200" dirty="0"/>
              <a:t>Improving Security</a:t>
            </a:r>
          </a:p>
        </p:txBody>
      </p:sp>
      <p:sp>
        <p:nvSpPr>
          <p:cNvPr id="17" name="Freeform: Shape 16">
            <a:extLst>
              <a:ext uri="{FF2B5EF4-FFF2-40B4-BE49-F238E27FC236}">
                <a16:creationId xmlns:a16="http://schemas.microsoft.com/office/drawing/2014/main" id="{D119F096-6D14-2DAF-F70D-5123D5262361}"/>
              </a:ext>
            </a:extLst>
          </p:cNvPr>
          <p:cNvSpPr/>
          <p:nvPr/>
        </p:nvSpPr>
        <p:spPr>
          <a:xfrm>
            <a:off x="2898266" y="3860555"/>
            <a:ext cx="4513824" cy="745950"/>
          </a:xfrm>
          <a:custGeom>
            <a:avLst/>
            <a:gdLst>
              <a:gd name="connsiteX0" fmla="*/ 0 w 4513824"/>
              <a:gd name="connsiteY0" fmla="*/ 0 h 745950"/>
              <a:gd name="connsiteX1" fmla="*/ 4513824 w 4513824"/>
              <a:gd name="connsiteY1" fmla="*/ 0 h 745950"/>
              <a:gd name="connsiteX2" fmla="*/ 4513824 w 4513824"/>
              <a:gd name="connsiteY2" fmla="*/ 745950 h 745950"/>
              <a:gd name="connsiteX3" fmla="*/ 0 w 4513824"/>
              <a:gd name="connsiteY3" fmla="*/ 745950 h 745950"/>
              <a:gd name="connsiteX4" fmla="*/ 0 w 4513824"/>
              <a:gd name="connsiteY4" fmla="*/ 0 h 74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745950">
                <a:moveTo>
                  <a:pt x="0" y="0"/>
                </a:moveTo>
                <a:lnTo>
                  <a:pt x="4513824" y="0"/>
                </a:lnTo>
                <a:lnTo>
                  <a:pt x="4513824" y="745950"/>
                </a:lnTo>
                <a:lnTo>
                  <a:pt x="0" y="745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3"/>
              </a:rPr>
              <a:t>Build an Information Security Strategy</a:t>
            </a:r>
            <a:endParaRPr lang="en-US" sz="2400" i="1" kern="1200" dirty="0"/>
          </a:p>
        </p:txBody>
      </p:sp>
      <p:sp>
        <p:nvSpPr>
          <p:cNvPr id="18" name="Freeform: Shape 17">
            <a:extLst>
              <a:ext uri="{FF2B5EF4-FFF2-40B4-BE49-F238E27FC236}">
                <a16:creationId xmlns:a16="http://schemas.microsoft.com/office/drawing/2014/main" id="{A732F86F-C488-A385-F7B0-89D8EC64B4AB}"/>
              </a:ext>
            </a:extLst>
          </p:cNvPr>
          <p:cNvSpPr/>
          <p:nvPr/>
        </p:nvSpPr>
        <p:spPr>
          <a:xfrm>
            <a:off x="7526390" y="3860555"/>
            <a:ext cx="4403937" cy="745950"/>
          </a:xfrm>
          <a:custGeom>
            <a:avLst/>
            <a:gdLst>
              <a:gd name="connsiteX0" fmla="*/ 0 w 4513824"/>
              <a:gd name="connsiteY0" fmla="*/ 0 h 745950"/>
              <a:gd name="connsiteX1" fmla="*/ 4513824 w 4513824"/>
              <a:gd name="connsiteY1" fmla="*/ 0 h 745950"/>
              <a:gd name="connsiteX2" fmla="*/ 4513824 w 4513824"/>
              <a:gd name="connsiteY2" fmla="*/ 745950 h 745950"/>
              <a:gd name="connsiteX3" fmla="*/ 0 w 4513824"/>
              <a:gd name="connsiteY3" fmla="*/ 745950 h 745950"/>
              <a:gd name="connsiteX4" fmla="*/ 0 w 4513824"/>
              <a:gd name="connsiteY4" fmla="*/ 0 h 74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745950">
                <a:moveTo>
                  <a:pt x="0" y="0"/>
                </a:moveTo>
                <a:lnTo>
                  <a:pt x="4513824" y="0"/>
                </a:lnTo>
                <a:lnTo>
                  <a:pt x="4513824" y="745950"/>
                </a:lnTo>
                <a:lnTo>
                  <a:pt x="0" y="745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Create value by aligning your strategy to business goals and business risks.</a:t>
            </a:r>
          </a:p>
        </p:txBody>
      </p:sp>
      <p:sp>
        <p:nvSpPr>
          <p:cNvPr id="19" name="Straight Connector 18">
            <a:extLst>
              <a:ext uri="{FF2B5EF4-FFF2-40B4-BE49-F238E27FC236}">
                <a16:creationId xmlns:a16="http://schemas.microsoft.com/office/drawing/2014/main" id="{0366B38B-5BEE-9A6B-A58B-AA12AFAC6570}"/>
              </a:ext>
            </a:extLst>
          </p:cNvPr>
          <p:cNvSpPr/>
          <p:nvPr/>
        </p:nvSpPr>
        <p:spPr>
          <a:xfrm>
            <a:off x="2820988" y="4606505"/>
            <a:ext cx="913791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20" name="Freeform: Shape 19">
            <a:extLst>
              <a:ext uri="{FF2B5EF4-FFF2-40B4-BE49-F238E27FC236}">
                <a16:creationId xmlns:a16="http://schemas.microsoft.com/office/drawing/2014/main" id="{446CE143-C48C-C727-6742-F68D6B7D88A8}"/>
              </a:ext>
            </a:extLst>
          </p:cNvPr>
          <p:cNvSpPr/>
          <p:nvPr/>
        </p:nvSpPr>
        <p:spPr>
          <a:xfrm>
            <a:off x="2898266" y="4643803"/>
            <a:ext cx="4513824" cy="745950"/>
          </a:xfrm>
          <a:custGeom>
            <a:avLst/>
            <a:gdLst>
              <a:gd name="connsiteX0" fmla="*/ 0 w 4513824"/>
              <a:gd name="connsiteY0" fmla="*/ 0 h 745950"/>
              <a:gd name="connsiteX1" fmla="*/ 4513824 w 4513824"/>
              <a:gd name="connsiteY1" fmla="*/ 0 h 745950"/>
              <a:gd name="connsiteX2" fmla="*/ 4513824 w 4513824"/>
              <a:gd name="connsiteY2" fmla="*/ 745950 h 745950"/>
              <a:gd name="connsiteX3" fmla="*/ 0 w 4513824"/>
              <a:gd name="connsiteY3" fmla="*/ 745950 h 745950"/>
              <a:gd name="connsiteX4" fmla="*/ 0 w 4513824"/>
              <a:gd name="connsiteY4" fmla="*/ 0 h 74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745950">
                <a:moveTo>
                  <a:pt x="0" y="0"/>
                </a:moveTo>
                <a:lnTo>
                  <a:pt x="4513824" y="0"/>
                </a:lnTo>
                <a:lnTo>
                  <a:pt x="4513824" y="745950"/>
                </a:lnTo>
                <a:lnTo>
                  <a:pt x="0" y="745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4"/>
              </a:rPr>
              <a:t>Develop and Deploy Security Policies</a:t>
            </a:r>
            <a:endParaRPr lang="en-US" sz="2400" i="1" kern="1200" dirty="0"/>
          </a:p>
        </p:txBody>
      </p:sp>
      <p:sp>
        <p:nvSpPr>
          <p:cNvPr id="21" name="Freeform: Shape 20">
            <a:extLst>
              <a:ext uri="{FF2B5EF4-FFF2-40B4-BE49-F238E27FC236}">
                <a16:creationId xmlns:a16="http://schemas.microsoft.com/office/drawing/2014/main" id="{D71CD782-00EA-79E4-3B4C-056EB93F2CED}"/>
              </a:ext>
            </a:extLst>
          </p:cNvPr>
          <p:cNvSpPr/>
          <p:nvPr/>
        </p:nvSpPr>
        <p:spPr>
          <a:xfrm>
            <a:off x="7526390" y="4643803"/>
            <a:ext cx="4403937" cy="745950"/>
          </a:xfrm>
          <a:custGeom>
            <a:avLst/>
            <a:gdLst>
              <a:gd name="connsiteX0" fmla="*/ 0 w 4513824"/>
              <a:gd name="connsiteY0" fmla="*/ 0 h 745950"/>
              <a:gd name="connsiteX1" fmla="*/ 4513824 w 4513824"/>
              <a:gd name="connsiteY1" fmla="*/ 0 h 745950"/>
              <a:gd name="connsiteX2" fmla="*/ 4513824 w 4513824"/>
              <a:gd name="connsiteY2" fmla="*/ 745950 h 745950"/>
              <a:gd name="connsiteX3" fmla="*/ 0 w 4513824"/>
              <a:gd name="connsiteY3" fmla="*/ 745950 h 745950"/>
              <a:gd name="connsiteX4" fmla="*/ 0 w 4513824"/>
              <a:gd name="connsiteY4" fmla="*/ 0 h 74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745950">
                <a:moveTo>
                  <a:pt x="0" y="0"/>
                </a:moveTo>
                <a:lnTo>
                  <a:pt x="4513824" y="0"/>
                </a:lnTo>
                <a:lnTo>
                  <a:pt x="4513824" y="745950"/>
                </a:lnTo>
                <a:lnTo>
                  <a:pt x="0" y="745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Enhance your overall security posture with a defensible and prescriptive policy suite.</a:t>
            </a:r>
          </a:p>
        </p:txBody>
      </p:sp>
      <p:sp>
        <p:nvSpPr>
          <p:cNvPr id="22" name="Straight Connector 21">
            <a:extLst>
              <a:ext uri="{FF2B5EF4-FFF2-40B4-BE49-F238E27FC236}">
                <a16:creationId xmlns:a16="http://schemas.microsoft.com/office/drawing/2014/main" id="{F70F7ABB-0701-D855-8BA1-E9D41D10CBE2}"/>
              </a:ext>
            </a:extLst>
          </p:cNvPr>
          <p:cNvSpPr/>
          <p:nvPr/>
        </p:nvSpPr>
        <p:spPr>
          <a:xfrm>
            <a:off x="2820988" y="5389754"/>
            <a:ext cx="913791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23" name="Freeform: Shape 22">
            <a:extLst>
              <a:ext uri="{FF2B5EF4-FFF2-40B4-BE49-F238E27FC236}">
                <a16:creationId xmlns:a16="http://schemas.microsoft.com/office/drawing/2014/main" id="{E44337DA-3E24-6082-5B49-7963FA1B425B}"/>
              </a:ext>
            </a:extLst>
          </p:cNvPr>
          <p:cNvSpPr/>
          <p:nvPr/>
        </p:nvSpPr>
        <p:spPr>
          <a:xfrm>
            <a:off x="2898266" y="5427051"/>
            <a:ext cx="4513824" cy="745950"/>
          </a:xfrm>
          <a:custGeom>
            <a:avLst/>
            <a:gdLst>
              <a:gd name="connsiteX0" fmla="*/ 0 w 4513824"/>
              <a:gd name="connsiteY0" fmla="*/ 0 h 745950"/>
              <a:gd name="connsiteX1" fmla="*/ 4513824 w 4513824"/>
              <a:gd name="connsiteY1" fmla="*/ 0 h 745950"/>
              <a:gd name="connsiteX2" fmla="*/ 4513824 w 4513824"/>
              <a:gd name="connsiteY2" fmla="*/ 745950 h 745950"/>
              <a:gd name="connsiteX3" fmla="*/ 0 w 4513824"/>
              <a:gd name="connsiteY3" fmla="*/ 745950 h 745950"/>
              <a:gd name="connsiteX4" fmla="*/ 0 w 4513824"/>
              <a:gd name="connsiteY4" fmla="*/ 0 h 74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745950">
                <a:moveTo>
                  <a:pt x="0" y="0"/>
                </a:moveTo>
                <a:lnTo>
                  <a:pt x="4513824" y="0"/>
                </a:lnTo>
                <a:lnTo>
                  <a:pt x="4513824" y="745950"/>
                </a:lnTo>
                <a:lnTo>
                  <a:pt x="0" y="745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5"/>
              </a:rPr>
              <a:t>Simplify Identity and Access Management</a:t>
            </a:r>
            <a:endParaRPr lang="en-US" sz="2400" i="1" kern="1200" dirty="0"/>
          </a:p>
        </p:txBody>
      </p:sp>
      <p:sp>
        <p:nvSpPr>
          <p:cNvPr id="24" name="Freeform: Shape 23">
            <a:extLst>
              <a:ext uri="{FF2B5EF4-FFF2-40B4-BE49-F238E27FC236}">
                <a16:creationId xmlns:a16="http://schemas.microsoft.com/office/drawing/2014/main" id="{BBE4E9F3-2DCF-5A38-5516-45B6584EDBBB}"/>
              </a:ext>
            </a:extLst>
          </p:cNvPr>
          <p:cNvSpPr/>
          <p:nvPr/>
        </p:nvSpPr>
        <p:spPr>
          <a:xfrm>
            <a:off x="7526390" y="5427051"/>
            <a:ext cx="4403937" cy="745950"/>
          </a:xfrm>
          <a:custGeom>
            <a:avLst/>
            <a:gdLst>
              <a:gd name="connsiteX0" fmla="*/ 0 w 4513824"/>
              <a:gd name="connsiteY0" fmla="*/ 0 h 745950"/>
              <a:gd name="connsiteX1" fmla="*/ 4513824 w 4513824"/>
              <a:gd name="connsiteY1" fmla="*/ 0 h 745950"/>
              <a:gd name="connsiteX2" fmla="*/ 4513824 w 4513824"/>
              <a:gd name="connsiteY2" fmla="*/ 745950 h 745950"/>
              <a:gd name="connsiteX3" fmla="*/ 0 w 4513824"/>
              <a:gd name="connsiteY3" fmla="*/ 745950 h 745950"/>
              <a:gd name="connsiteX4" fmla="*/ 0 w 4513824"/>
              <a:gd name="connsiteY4" fmla="*/ 0 h 74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745950">
                <a:moveTo>
                  <a:pt x="0" y="0"/>
                </a:moveTo>
                <a:lnTo>
                  <a:pt x="4513824" y="0"/>
                </a:lnTo>
                <a:lnTo>
                  <a:pt x="4513824" y="745950"/>
                </a:lnTo>
                <a:lnTo>
                  <a:pt x="0" y="745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Leverage risk- and role-based access control to quantify and simplify the identity and access management (IAM) process.</a:t>
            </a:r>
          </a:p>
        </p:txBody>
      </p:sp>
      <p:sp>
        <p:nvSpPr>
          <p:cNvPr id="25" name="Straight Connector 24">
            <a:extLst>
              <a:ext uri="{FF2B5EF4-FFF2-40B4-BE49-F238E27FC236}">
                <a16:creationId xmlns:a16="http://schemas.microsoft.com/office/drawing/2014/main" id="{E0D4DE72-B59E-CC63-C90A-BA02F5A65F1B}"/>
              </a:ext>
            </a:extLst>
          </p:cNvPr>
          <p:cNvSpPr/>
          <p:nvPr/>
        </p:nvSpPr>
        <p:spPr>
          <a:xfrm>
            <a:off x="2755390" y="6173002"/>
            <a:ext cx="9203513"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4" name="TextBox 3">
            <a:extLst>
              <a:ext uri="{FF2B5EF4-FFF2-40B4-BE49-F238E27FC236}">
                <a16:creationId xmlns:a16="http://schemas.microsoft.com/office/drawing/2014/main" id="{B49D5E12-93BA-B9E2-6392-FEE0B63376F4}"/>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97</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5" name="Freeform: Shape 4">
            <a:extLst>
              <a:ext uri="{FF2B5EF4-FFF2-40B4-BE49-F238E27FC236}">
                <a16:creationId xmlns:a16="http://schemas.microsoft.com/office/drawing/2014/main" id="{AFF42415-F750-906B-4F30-6B0611248C2A}"/>
              </a:ext>
            </a:extLst>
          </p:cNvPr>
          <p:cNvSpPr/>
          <p:nvPr/>
        </p:nvSpPr>
        <p:spPr>
          <a:xfrm>
            <a:off x="2898267" y="1572553"/>
            <a:ext cx="4513824" cy="1109601"/>
          </a:xfrm>
          <a:custGeom>
            <a:avLst/>
            <a:gdLst>
              <a:gd name="connsiteX0" fmla="*/ 0 w 4403623"/>
              <a:gd name="connsiteY0" fmla="*/ 0 h 1109601"/>
              <a:gd name="connsiteX1" fmla="*/ 4403623 w 4403623"/>
              <a:gd name="connsiteY1" fmla="*/ 0 h 1109601"/>
              <a:gd name="connsiteX2" fmla="*/ 4403623 w 4403623"/>
              <a:gd name="connsiteY2" fmla="*/ 1109601 h 1109601"/>
              <a:gd name="connsiteX3" fmla="*/ 0 w 4403623"/>
              <a:gd name="connsiteY3" fmla="*/ 1109601 h 1109601"/>
              <a:gd name="connsiteX4" fmla="*/ 0 w 4403623"/>
              <a:gd name="connsiteY4" fmla="*/ 0 h 110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109601">
                <a:moveTo>
                  <a:pt x="0" y="0"/>
                </a:moveTo>
                <a:lnTo>
                  <a:pt x="4403623" y="0"/>
                </a:lnTo>
                <a:lnTo>
                  <a:pt x="4403623" y="1109601"/>
                </a:lnTo>
                <a:lnTo>
                  <a:pt x="0" y="11096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defTabSz="977900">
              <a:lnSpc>
                <a:spcPct val="90000"/>
              </a:lnSpc>
              <a:spcBef>
                <a:spcPct val="0"/>
              </a:spcBef>
              <a:spcAft>
                <a:spcPct val="35000"/>
              </a:spcAft>
            </a:pPr>
            <a:r>
              <a:rPr lang="en-CA" sz="2400" i="1" dirty="0">
                <a:solidFill>
                  <a:schemeClr val="accent1"/>
                </a:solidFill>
                <a:hlinkClick r:id="rId6">
                  <a:extLst>
                    <a:ext uri="{A12FA001-AC4F-418D-AE19-62706E023703}">
                      <ahyp:hlinkClr xmlns:ahyp="http://schemas.microsoft.com/office/drawing/2018/hyperlinkcolor" val="tx"/>
                    </a:ext>
                  </a:extLst>
                </a:hlinkClick>
              </a:rPr>
              <a:t>Embed Business Relationship Management in IT</a:t>
            </a:r>
            <a:endParaRPr lang="en-US" sz="2400" i="1" dirty="0">
              <a:solidFill>
                <a:schemeClr val="accent1"/>
              </a:solidFill>
            </a:endParaRPr>
          </a:p>
        </p:txBody>
      </p:sp>
      <p:sp>
        <p:nvSpPr>
          <p:cNvPr id="26" name="Freeform: Shape 25">
            <a:extLst>
              <a:ext uri="{FF2B5EF4-FFF2-40B4-BE49-F238E27FC236}">
                <a16:creationId xmlns:a16="http://schemas.microsoft.com/office/drawing/2014/main" id="{888C5AAB-9564-CF3F-4902-54B307FAF530}"/>
              </a:ext>
            </a:extLst>
          </p:cNvPr>
          <p:cNvSpPr/>
          <p:nvPr/>
        </p:nvSpPr>
        <p:spPr>
          <a:xfrm>
            <a:off x="7526150" y="1572553"/>
            <a:ext cx="4403937" cy="1109601"/>
          </a:xfrm>
          <a:custGeom>
            <a:avLst/>
            <a:gdLst>
              <a:gd name="connsiteX0" fmla="*/ 0 w 4403623"/>
              <a:gd name="connsiteY0" fmla="*/ 0 h 1109601"/>
              <a:gd name="connsiteX1" fmla="*/ 4403623 w 4403623"/>
              <a:gd name="connsiteY1" fmla="*/ 0 h 1109601"/>
              <a:gd name="connsiteX2" fmla="*/ 4403623 w 4403623"/>
              <a:gd name="connsiteY2" fmla="*/ 1109601 h 1109601"/>
              <a:gd name="connsiteX3" fmla="*/ 0 w 4403623"/>
              <a:gd name="connsiteY3" fmla="*/ 1109601 h 1109601"/>
              <a:gd name="connsiteX4" fmla="*/ 0 w 4403623"/>
              <a:gd name="connsiteY4" fmla="*/ 0 h 110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1109601">
                <a:moveTo>
                  <a:pt x="0" y="0"/>
                </a:moveTo>
                <a:lnTo>
                  <a:pt x="4403623" y="0"/>
                </a:lnTo>
                <a:lnTo>
                  <a:pt x="4403623" y="1109601"/>
                </a:lnTo>
                <a:lnTo>
                  <a:pt x="0" y="11096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Show that IT is worthy of Trusted Partner status.</a:t>
            </a:r>
          </a:p>
        </p:txBody>
      </p:sp>
      <p:grpSp>
        <p:nvGrpSpPr>
          <p:cNvPr id="10" name="Group 9">
            <a:extLst>
              <a:ext uri="{FF2B5EF4-FFF2-40B4-BE49-F238E27FC236}">
                <a16:creationId xmlns:a16="http://schemas.microsoft.com/office/drawing/2014/main" id="{DB63BC3F-768B-85D0-ED42-AE5323FB4DC3}"/>
              </a:ext>
            </a:extLst>
          </p:cNvPr>
          <p:cNvGrpSpPr/>
          <p:nvPr/>
        </p:nvGrpSpPr>
        <p:grpSpPr>
          <a:xfrm>
            <a:off x="2898266" y="2754877"/>
            <a:ext cx="4403623" cy="1021291"/>
            <a:chOff x="2741295" y="3268133"/>
            <a:chExt cx="4403623" cy="1021291"/>
          </a:xfrm>
        </p:grpSpPr>
        <p:sp>
          <p:nvSpPr>
            <p:cNvPr id="27" name="Rectangle 26">
              <a:extLst>
                <a:ext uri="{FF2B5EF4-FFF2-40B4-BE49-F238E27FC236}">
                  <a16:creationId xmlns:a16="http://schemas.microsoft.com/office/drawing/2014/main" id="{EDD68416-50F3-E73C-F677-2FD6271186C1}"/>
                </a:ext>
              </a:extLst>
            </p:cNvPr>
            <p:cNvSpPr/>
            <p:nvPr/>
          </p:nvSpPr>
          <p:spPr>
            <a:xfrm>
              <a:off x="2741295" y="3268133"/>
              <a:ext cx="4403623" cy="10212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2400" dirty="0"/>
            </a:p>
          </p:txBody>
        </p:sp>
        <p:sp>
          <p:nvSpPr>
            <p:cNvPr id="28" name="TextBox 27">
              <a:extLst>
                <a:ext uri="{FF2B5EF4-FFF2-40B4-BE49-F238E27FC236}">
                  <a16:creationId xmlns:a16="http://schemas.microsoft.com/office/drawing/2014/main" id="{09B7F7FE-7212-1B7B-0D01-CB1B037B4217}"/>
                </a:ext>
              </a:extLst>
            </p:cNvPr>
            <p:cNvSpPr txBox="1"/>
            <p:nvPr/>
          </p:nvSpPr>
          <p:spPr>
            <a:xfrm>
              <a:off x="2741295" y="3268133"/>
              <a:ext cx="4403623" cy="10212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defPPr>
                <a:defRPr lang="en-US"/>
              </a:defPPr>
              <a:lvl1pPr defTabSz="977900">
                <a:lnSpc>
                  <a:spcPct val="90000"/>
                </a:lnSpc>
                <a:spcBef>
                  <a:spcPct val="0"/>
                </a:spcBef>
                <a:spcAft>
                  <a:spcPct val="35000"/>
                </a:spcAft>
                <a:defRPr sz="2200" i="1">
                  <a:solidFill>
                    <a:schemeClr val="accent1"/>
                  </a:solidFill>
                </a:defRPr>
              </a:lvl1pPr>
            </a:lstStyle>
            <a:p>
              <a:r>
                <a:rPr lang="en-US" sz="2400" dirty="0">
                  <a:hlinkClick r:id="rId7"/>
                </a:rPr>
                <a:t>Mature and Scale Product Ownership </a:t>
              </a:r>
              <a:endParaRPr lang="en-US" sz="2400" dirty="0"/>
            </a:p>
          </p:txBody>
        </p:sp>
      </p:grpSp>
      <p:grpSp>
        <p:nvGrpSpPr>
          <p:cNvPr id="29" name="Group 28">
            <a:extLst>
              <a:ext uri="{FF2B5EF4-FFF2-40B4-BE49-F238E27FC236}">
                <a16:creationId xmlns:a16="http://schemas.microsoft.com/office/drawing/2014/main" id="{D633E634-25E1-6A77-6C3F-D33032A27C60}"/>
              </a:ext>
            </a:extLst>
          </p:cNvPr>
          <p:cNvGrpSpPr/>
          <p:nvPr/>
        </p:nvGrpSpPr>
        <p:grpSpPr>
          <a:xfrm>
            <a:off x="7519414" y="2672364"/>
            <a:ext cx="4296419" cy="1021291"/>
            <a:chOff x="7316489" y="3268133"/>
            <a:chExt cx="4403623" cy="1021291"/>
          </a:xfrm>
        </p:grpSpPr>
        <p:sp>
          <p:nvSpPr>
            <p:cNvPr id="30" name="Rectangle 29">
              <a:extLst>
                <a:ext uri="{FF2B5EF4-FFF2-40B4-BE49-F238E27FC236}">
                  <a16:creationId xmlns:a16="http://schemas.microsoft.com/office/drawing/2014/main" id="{EBEF36D2-F39D-4F28-3D14-D4C96964B429}"/>
                </a:ext>
              </a:extLst>
            </p:cNvPr>
            <p:cNvSpPr/>
            <p:nvPr/>
          </p:nvSpPr>
          <p:spPr>
            <a:xfrm>
              <a:off x="7316489" y="3268133"/>
              <a:ext cx="4403623" cy="10212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dirty="0"/>
            </a:p>
          </p:txBody>
        </p:sp>
        <p:sp>
          <p:nvSpPr>
            <p:cNvPr id="31" name="TextBox 30">
              <a:extLst>
                <a:ext uri="{FF2B5EF4-FFF2-40B4-BE49-F238E27FC236}">
                  <a16:creationId xmlns:a16="http://schemas.microsoft.com/office/drawing/2014/main" id="{30E5EDF4-67FE-8600-2218-268C503B217C}"/>
                </a:ext>
              </a:extLst>
            </p:cNvPr>
            <p:cNvSpPr txBox="1"/>
            <p:nvPr/>
          </p:nvSpPr>
          <p:spPr>
            <a:xfrm>
              <a:off x="7316489" y="3268133"/>
              <a:ext cx="4403623" cy="10212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defPPr>
                <a:defRPr lang="en-US"/>
              </a:defPPr>
              <a:lvl1pPr lvl="0" indent="0" defTabSz="666750">
                <a:lnSpc>
                  <a:spcPct val="90000"/>
                </a:lnSpc>
                <a:spcBef>
                  <a:spcPct val="0"/>
                </a:spcBef>
                <a:spcAft>
                  <a:spcPct val="35000"/>
                </a:spcAft>
                <a:buFont typeface="Courier New" panose="02070309020205020404" pitchFamily="49" charset="0"/>
                <a:buNone/>
                <a:defRPr sz="1500"/>
              </a:lvl1pPr>
            </a:lstStyle>
            <a:p>
              <a:r>
                <a:rPr lang="en-US" sz="1600" dirty="0"/>
                <a:t>Strengthen the product owner role in your organization by focusing on core capabilities and proper alignment.</a:t>
              </a:r>
            </a:p>
          </p:txBody>
        </p:sp>
      </p:grpSp>
    </p:spTree>
    <p:extLst>
      <p:ext uri="{BB962C8B-B14F-4D97-AF65-F5344CB8AC3E}">
        <p14:creationId xmlns:p14="http://schemas.microsoft.com/office/powerpoint/2010/main" val="11072377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pSp>
        <p:nvGrpSpPr>
          <p:cNvPr id="3" name="Group 2">
            <a:extLst>
              <a:ext uri="{FF2B5EF4-FFF2-40B4-BE49-F238E27FC236}">
                <a16:creationId xmlns:a16="http://schemas.microsoft.com/office/drawing/2014/main" id="{7472A79D-8355-BC4D-52AE-41A59113A88C}"/>
              </a:ext>
            </a:extLst>
          </p:cNvPr>
          <p:cNvGrpSpPr/>
          <p:nvPr/>
        </p:nvGrpSpPr>
        <p:grpSpPr>
          <a:xfrm>
            <a:off x="331585" y="1386725"/>
            <a:ext cx="11748618" cy="5090275"/>
            <a:chOff x="331585" y="1386725"/>
            <a:chExt cx="11748618" cy="5090275"/>
          </a:xfrm>
        </p:grpSpPr>
        <p:sp>
          <p:nvSpPr>
            <p:cNvPr id="4" name="Straight Connector 3">
              <a:extLst>
                <a:ext uri="{FF2B5EF4-FFF2-40B4-BE49-F238E27FC236}">
                  <a16:creationId xmlns:a16="http://schemas.microsoft.com/office/drawing/2014/main" id="{1D65305D-1650-A4F0-F8FF-65D8AD2B10BF}"/>
                </a:ext>
              </a:extLst>
            </p:cNvPr>
            <p:cNvSpPr/>
            <p:nvPr/>
          </p:nvSpPr>
          <p:spPr>
            <a:xfrm>
              <a:off x="331585" y="138672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0C6FA9FE-3446-43CB-203C-CCE9D8DE5FD1}"/>
                </a:ext>
              </a:extLst>
            </p:cNvPr>
            <p:cNvSpPr/>
            <p:nvPr/>
          </p:nvSpPr>
          <p:spPr>
            <a:xfrm>
              <a:off x="331585" y="1386725"/>
              <a:ext cx="2569657" cy="5090275"/>
            </a:xfrm>
            <a:custGeom>
              <a:avLst/>
              <a:gdLst>
                <a:gd name="connsiteX0" fmla="*/ 0 w 2569657"/>
                <a:gd name="connsiteY0" fmla="*/ 0 h 5090275"/>
                <a:gd name="connsiteX1" fmla="*/ 2569657 w 2569657"/>
                <a:gd name="connsiteY1" fmla="*/ 0 h 5090275"/>
                <a:gd name="connsiteX2" fmla="*/ 2569657 w 2569657"/>
                <a:gd name="connsiteY2" fmla="*/ 5090275 h 5090275"/>
                <a:gd name="connsiteX3" fmla="*/ 0 w 2569657"/>
                <a:gd name="connsiteY3" fmla="*/ 5090275 h 5090275"/>
                <a:gd name="connsiteX4" fmla="*/ 0 w 2569657"/>
                <a:gd name="connsiteY4" fmla="*/ 0 h 5090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657" h="5090275">
                  <a:moveTo>
                    <a:pt x="0" y="0"/>
                  </a:moveTo>
                  <a:lnTo>
                    <a:pt x="2569657" y="0"/>
                  </a:lnTo>
                  <a:lnTo>
                    <a:pt x="2569657" y="5090275"/>
                  </a:lnTo>
                  <a:lnTo>
                    <a:pt x="0" y="50902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Improving and Supporting Business Managed Applications</a:t>
              </a:r>
            </a:p>
          </p:txBody>
        </p:sp>
        <p:sp>
          <p:nvSpPr>
            <p:cNvPr id="7" name="Freeform: Shape 6">
              <a:extLst>
                <a:ext uri="{FF2B5EF4-FFF2-40B4-BE49-F238E27FC236}">
                  <a16:creationId xmlns:a16="http://schemas.microsoft.com/office/drawing/2014/main" id="{72099525-8474-51E1-CBFF-44F2699FF7DE}"/>
                </a:ext>
              </a:extLst>
            </p:cNvPr>
            <p:cNvSpPr/>
            <p:nvPr/>
          </p:nvSpPr>
          <p:spPr>
            <a:xfrm>
              <a:off x="2891837" y="1434694"/>
              <a:ext cx="440362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400" i="1" kern="1200" dirty="0">
                  <a:hlinkClick r:id="rId2"/>
                </a:rPr>
                <a:t>Embrace Business-Managed Applications</a:t>
              </a:r>
              <a:endParaRPr lang="en-US" sz="2400" i="1" kern="1200" dirty="0"/>
            </a:p>
          </p:txBody>
        </p:sp>
        <p:sp>
          <p:nvSpPr>
            <p:cNvPr id="8" name="Freeform: Shape 7">
              <a:extLst>
                <a:ext uri="{FF2B5EF4-FFF2-40B4-BE49-F238E27FC236}">
                  <a16:creationId xmlns:a16="http://schemas.microsoft.com/office/drawing/2014/main" id="{E1D0F4EB-56C5-07E8-E128-0C33F1EA49D7}"/>
                </a:ext>
              </a:extLst>
            </p:cNvPr>
            <p:cNvSpPr/>
            <p:nvPr/>
          </p:nvSpPr>
          <p:spPr>
            <a:xfrm>
              <a:off x="7524750" y="1434694"/>
              <a:ext cx="455545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600" kern="1200" dirty="0"/>
                <a:t>Empower the business to implement their own applications with a trusted business-IT relationship.</a:t>
              </a:r>
            </a:p>
          </p:txBody>
        </p:sp>
        <p:sp>
          <p:nvSpPr>
            <p:cNvPr id="9" name="Straight Connector 8">
              <a:extLst>
                <a:ext uri="{FF2B5EF4-FFF2-40B4-BE49-F238E27FC236}">
                  <a16:creationId xmlns:a16="http://schemas.microsoft.com/office/drawing/2014/main" id="{C8CEB16D-30B2-8D22-81AC-7472F5B99B19}"/>
                </a:ext>
              </a:extLst>
            </p:cNvPr>
            <p:cNvSpPr/>
            <p:nvPr/>
          </p:nvSpPr>
          <p:spPr>
            <a:xfrm>
              <a:off x="2820988" y="2394092"/>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A436B84B-A4F2-6588-69FC-C757667ABD56}"/>
                </a:ext>
              </a:extLst>
            </p:cNvPr>
            <p:cNvSpPr/>
            <p:nvPr/>
          </p:nvSpPr>
          <p:spPr>
            <a:xfrm>
              <a:off x="2891837" y="2442062"/>
              <a:ext cx="440362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3"/>
                </a:rPr>
                <a:t>Enhance Your Solution Architecture Practices</a:t>
              </a:r>
              <a:endParaRPr lang="en-US" sz="2400" i="1" kern="1200" dirty="0"/>
            </a:p>
          </p:txBody>
        </p:sp>
        <p:sp>
          <p:nvSpPr>
            <p:cNvPr id="11" name="Freeform: Shape 10">
              <a:extLst>
                <a:ext uri="{FF2B5EF4-FFF2-40B4-BE49-F238E27FC236}">
                  <a16:creationId xmlns:a16="http://schemas.microsoft.com/office/drawing/2014/main" id="{32F04D73-4AC8-BCB5-2D56-DAEB5C008BCB}"/>
                </a:ext>
              </a:extLst>
            </p:cNvPr>
            <p:cNvSpPr/>
            <p:nvPr/>
          </p:nvSpPr>
          <p:spPr>
            <a:xfrm>
              <a:off x="7524750" y="2442062"/>
              <a:ext cx="455545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600" kern="1200" dirty="0"/>
                <a:t>Ensure your software systems solution is architected to reflect stakeholders’ short- and long-term needs.</a:t>
              </a:r>
            </a:p>
          </p:txBody>
        </p:sp>
        <p:sp>
          <p:nvSpPr>
            <p:cNvPr id="12" name="Straight Connector 11">
              <a:extLst>
                <a:ext uri="{FF2B5EF4-FFF2-40B4-BE49-F238E27FC236}">
                  <a16:creationId xmlns:a16="http://schemas.microsoft.com/office/drawing/2014/main" id="{11213CDF-4AB0-F892-002D-88F3C03F07CE}"/>
                </a:ext>
              </a:extLst>
            </p:cNvPr>
            <p:cNvSpPr/>
            <p:nvPr/>
          </p:nvSpPr>
          <p:spPr>
            <a:xfrm>
              <a:off x="2820988" y="3401459"/>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A2B4E86C-8FDB-5F32-F662-4C7B7CC460B5}"/>
                </a:ext>
              </a:extLst>
            </p:cNvPr>
            <p:cNvSpPr/>
            <p:nvPr/>
          </p:nvSpPr>
          <p:spPr>
            <a:xfrm>
              <a:off x="2891837" y="3449429"/>
              <a:ext cx="440362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4"/>
                </a:rPr>
                <a:t>Satisfy Digital End Users With Low- and No-Code</a:t>
              </a:r>
              <a:endParaRPr lang="en-US" sz="2400" i="1" kern="1200" dirty="0"/>
            </a:p>
          </p:txBody>
        </p:sp>
        <p:sp>
          <p:nvSpPr>
            <p:cNvPr id="14" name="Freeform: Shape 13">
              <a:extLst>
                <a:ext uri="{FF2B5EF4-FFF2-40B4-BE49-F238E27FC236}">
                  <a16:creationId xmlns:a16="http://schemas.microsoft.com/office/drawing/2014/main" id="{7F849A95-14BE-C6A2-0921-C35A0F05B24B}"/>
                </a:ext>
              </a:extLst>
            </p:cNvPr>
            <p:cNvSpPr/>
            <p:nvPr/>
          </p:nvSpPr>
          <p:spPr>
            <a:xfrm>
              <a:off x="7524750" y="3449429"/>
              <a:ext cx="455545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Courier New" panose="02070309020205020404" pitchFamily="49" charset="0"/>
                <a:buNone/>
              </a:pPr>
              <a:r>
                <a:rPr lang="en-US" sz="1600" kern="1200" dirty="0"/>
                <a:t>Extend IT, automation, and digital capabilities to the business with the right tools, good governance, and trusted organizational relationships.</a:t>
              </a:r>
            </a:p>
          </p:txBody>
        </p:sp>
        <p:sp>
          <p:nvSpPr>
            <p:cNvPr id="15" name="Straight Connector 14">
              <a:extLst>
                <a:ext uri="{FF2B5EF4-FFF2-40B4-BE49-F238E27FC236}">
                  <a16:creationId xmlns:a16="http://schemas.microsoft.com/office/drawing/2014/main" id="{A8A9D0A1-FE8A-4079-D338-6CF672512FA5}"/>
                </a:ext>
              </a:extLst>
            </p:cNvPr>
            <p:cNvSpPr/>
            <p:nvPr/>
          </p:nvSpPr>
          <p:spPr>
            <a:xfrm>
              <a:off x="2820988" y="4408827"/>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EBB875DA-B897-2674-9748-BA072B979E24}"/>
                </a:ext>
              </a:extLst>
            </p:cNvPr>
            <p:cNvSpPr/>
            <p:nvPr/>
          </p:nvSpPr>
          <p:spPr>
            <a:xfrm>
              <a:off x="2891837" y="4456797"/>
              <a:ext cx="440362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5"/>
                </a:rPr>
                <a:t>Build Your First RPA Bot</a:t>
              </a:r>
              <a:endParaRPr lang="en-US" sz="2400" i="1" kern="1200" dirty="0"/>
            </a:p>
          </p:txBody>
        </p:sp>
        <p:sp>
          <p:nvSpPr>
            <p:cNvPr id="17" name="Freeform: Shape 16">
              <a:extLst>
                <a:ext uri="{FF2B5EF4-FFF2-40B4-BE49-F238E27FC236}">
                  <a16:creationId xmlns:a16="http://schemas.microsoft.com/office/drawing/2014/main" id="{5CA0EF8D-1962-9382-4241-1AC7B8F20304}"/>
                </a:ext>
              </a:extLst>
            </p:cNvPr>
            <p:cNvSpPr/>
            <p:nvPr/>
          </p:nvSpPr>
          <p:spPr>
            <a:xfrm>
              <a:off x="7524750" y="4456797"/>
              <a:ext cx="455545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600" kern="1200" dirty="0"/>
                <a:t>Support RPA delivery with strong collaboration and management foundations.</a:t>
              </a:r>
            </a:p>
          </p:txBody>
        </p:sp>
        <p:sp>
          <p:nvSpPr>
            <p:cNvPr id="18" name="Straight Connector 17">
              <a:extLst>
                <a:ext uri="{FF2B5EF4-FFF2-40B4-BE49-F238E27FC236}">
                  <a16:creationId xmlns:a16="http://schemas.microsoft.com/office/drawing/2014/main" id="{993BC1CF-E845-F403-E46A-E60FA94C5F99}"/>
                </a:ext>
              </a:extLst>
            </p:cNvPr>
            <p:cNvSpPr/>
            <p:nvPr/>
          </p:nvSpPr>
          <p:spPr>
            <a:xfrm>
              <a:off x="2820988" y="5139969"/>
              <a:ext cx="9230641"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299F5BA1-4253-0DBA-4733-F8AB73E9D63E}"/>
                </a:ext>
              </a:extLst>
            </p:cNvPr>
            <p:cNvSpPr/>
            <p:nvPr/>
          </p:nvSpPr>
          <p:spPr>
            <a:xfrm>
              <a:off x="2891837" y="5187939"/>
              <a:ext cx="440362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400" i="1" kern="1200" dirty="0">
                  <a:hlinkClick r:id="rId6"/>
                </a:rPr>
                <a:t>Automate Work Faster and More Easily With Robotic Process Automation</a:t>
              </a:r>
              <a:endParaRPr lang="en-US" sz="2400" i="1" kern="1200" dirty="0"/>
            </a:p>
          </p:txBody>
        </p:sp>
        <p:sp>
          <p:nvSpPr>
            <p:cNvPr id="20" name="Freeform: Shape 19">
              <a:extLst>
                <a:ext uri="{FF2B5EF4-FFF2-40B4-BE49-F238E27FC236}">
                  <a16:creationId xmlns:a16="http://schemas.microsoft.com/office/drawing/2014/main" id="{9CEF5638-2BAF-FB3E-5FA5-BCA971E9E741}"/>
                </a:ext>
              </a:extLst>
            </p:cNvPr>
            <p:cNvSpPr/>
            <p:nvPr/>
          </p:nvSpPr>
          <p:spPr>
            <a:xfrm>
              <a:off x="7524750" y="5216514"/>
              <a:ext cx="4555453" cy="959397"/>
            </a:xfrm>
            <a:custGeom>
              <a:avLst/>
              <a:gdLst>
                <a:gd name="connsiteX0" fmla="*/ 0 w 4403623"/>
                <a:gd name="connsiteY0" fmla="*/ 0 h 959397"/>
                <a:gd name="connsiteX1" fmla="*/ 4403623 w 4403623"/>
                <a:gd name="connsiteY1" fmla="*/ 0 h 959397"/>
                <a:gd name="connsiteX2" fmla="*/ 4403623 w 4403623"/>
                <a:gd name="connsiteY2" fmla="*/ 959397 h 959397"/>
                <a:gd name="connsiteX3" fmla="*/ 0 w 4403623"/>
                <a:gd name="connsiteY3" fmla="*/ 959397 h 959397"/>
                <a:gd name="connsiteX4" fmla="*/ 0 w 4403623"/>
                <a:gd name="connsiteY4" fmla="*/ 0 h 9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23" h="959397">
                  <a:moveTo>
                    <a:pt x="0" y="0"/>
                  </a:moveTo>
                  <a:lnTo>
                    <a:pt x="4403623" y="0"/>
                  </a:lnTo>
                  <a:lnTo>
                    <a:pt x="4403623" y="959397"/>
                  </a:lnTo>
                  <a:lnTo>
                    <a:pt x="0" y="959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600" kern="1200" dirty="0"/>
                <a:t>Embrace the symbiotic relationship between the human and digital workforce.</a:t>
              </a:r>
            </a:p>
          </p:txBody>
        </p:sp>
        <p:sp>
          <p:nvSpPr>
            <p:cNvPr id="21" name="Straight Connector 20">
              <a:extLst>
                <a:ext uri="{FF2B5EF4-FFF2-40B4-BE49-F238E27FC236}">
                  <a16:creationId xmlns:a16="http://schemas.microsoft.com/office/drawing/2014/main" id="{60B1CAB3-6B61-9C1F-2E14-F5F0BC1E5D42}"/>
                </a:ext>
              </a:extLst>
            </p:cNvPr>
            <p:cNvSpPr/>
            <p:nvPr/>
          </p:nvSpPr>
          <p:spPr>
            <a:xfrm>
              <a:off x="2901242" y="6366412"/>
              <a:ext cx="9150387"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1742177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pSp>
        <p:nvGrpSpPr>
          <p:cNvPr id="3" name="Group 2">
            <a:extLst>
              <a:ext uri="{FF2B5EF4-FFF2-40B4-BE49-F238E27FC236}">
                <a16:creationId xmlns:a16="http://schemas.microsoft.com/office/drawing/2014/main" id="{D67BD485-1E44-139C-631E-86A87553865E}"/>
              </a:ext>
            </a:extLst>
          </p:cNvPr>
          <p:cNvGrpSpPr/>
          <p:nvPr/>
        </p:nvGrpSpPr>
        <p:grpSpPr>
          <a:xfrm>
            <a:off x="331585" y="1386725"/>
            <a:ext cx="11724220" cy="4995025"/>
            <a:chOff x="331585" y="1386725"/>
            <a:chExt cx="11724220" cy="5090275"/>
          </a:xfrm>
        </p:grpSpPr>
        <p:sp>
          <p:nvSpPr>
            <p:cNvPr id="4" name="Straight Connector 3">
              <a:extLst>
                <a:ext uri="{FF2B5EF4-FFF2-40B4-BE49-F238E27FC236}">
                  <a16:creationId xmlns:a16="http://schemas.microsoft.com/office/drawing/2014/main" id="{BF579F88-0B98-79DC-12FB-8906401ED15A}"/>
                </a:ext>
              </a:extLst>
            </p:cNvPr>
            <p:cNvSpPr/>
            <p:nvPr/>
          </p:nvSpPr>
          <p:spPr>
            <a:xfrm>
              <a:off x="331585" y="1386725"/>
              <a:ext cx="11724219"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54CEAE12-7540-AF3C-FD14-349F7A52E5E9}"/>
                </a:ext>
              </a:extLst>
            </p:cNvPr>
            <p:cNvSpPr/>
            <p:nvPr/>
          </p:nvSpPr>
          <p:spPr>
            <a:xfrm>
              <a:off x="331585" y="1386725"/>
              <a:ext cx="2344844" cy="5090275"/>
            </a:xfrm>
            <a:custGeom>
              <a:avLst/>
              <a:gdLst>
                <a:gd name="connsiteX0" fmla="*/ 0 w 2344844"/>
                <a:gd name="connsiteY0" fmla="*/ 0 h 5090275"/>
                <a:gd name="connsiteX1" fmla="*/ 2344844 w 2344844"/>
                <a:gd name="connsiteY1" fmla="*/ 0 h 5090275"/>
                <a:gd name="connsiteX2" fmla="*/ 2344844 w 2344844"/>
                <a:gd name="connsiteY2" fmla="*/ 5090275 h 5090275"/>
                <a:gd name="connsiteX3" fmla="*/ 0 w 2344844"/>
                <a:gd name="connsiteY3" fmla="*/ 5090275 h 5090275"/>
                <a:gd name="connsiteX4" fmla="*/ 0 w 2344844"/>
                <a:gd name="connsiteY4" fmla="*/ 0 h 5090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844" h="5090275">
                  <a:moveTo>
                    <a:pt x="0" y="0"/>
                  </a:moveTo>
                  <a:lnTo>
                    <a:pt x="2344844" y="0"/>
                  </a:lnTo>
                  <a:lnTo>
                    <a:pt x="2344844" y="5090275"/>
                  </a:lnTo>
                  <a:lnTo>
                    <a:pt x="0" y="50902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Font typeface="Courier New" panose="02070309020205020404" pitchFamily="49" charset="0"/>
                <a:buNone/>
              </a:pPr>
              <a:r>
                <a:rPr lang="en-US" sz="3600" kern="1200" dirty="0"/>
                <a:t>Improving business intelligence, analytics, and reporting</a:t>
              </a:r>
            </a:p>
          </p:txBody>
        </p:sp>
        <p:sp>
          <p:nvSpPr>
            <p:cNvPr id="7" name="Freeform: Shape 6">
              <a:extLst>
                <a:ext uri="{FF2B5EF4-FFF2-40B4-BE49-F238E27FC236}">
                  <a16:creationId xmlns:a16="http://schemas.microsoft.com/office/drawing/2014/main" id="{5761E831-9877-9116-05A9-D8C7D93DF95D}"/>
                </a:ext>
              </a:extLst>
            </p:cNvPr>
            <p:cNvSpPr/>
            <p:nvPr/>
          </p:nvSpPr>
          <p:spPr>
            <a:xfrm>
              <a:off x="2909442" y="1426803"/>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Courier New" panose="02070309020205020404" pitchFamily="49" charset="0"/>
                <a:buNone/>
              </a:pPr>
              <a:r>
                <a:rPr lang="en-US" sz="2400" i="1" kern="1200" dirty="0">
                  <a:hlinkClick r:id="rId2"/>
                </a:rPr>
                <a:t>Modernize Data Architecture for Measurable Business Results</a:t>
              </a:r>
              <a:endParaRPr lang="en-US" sz="2400" i="1" kern="1200" dirty="0"/>
            </a:p>
          </p:txBody>
        </p:sp>
        <p:sp>
          <p:nvSpPr>
            <p:cNvPr id="8" name="Freeform: Shape 7">
              <a:extLst>
                <a:ext uri="{FF2B5EF4-FFF2-40B4-BE49-F238E27FC236}">
                  <a16:creationId xmlns:a16="http://schemas.microsoft.com/office/drawing/2014/main" id="{86B71510-797E-694A-BB21-D08FE3A63BA0}"/>
                </a:ext>
              </a:extLst>
            </p:cNvPr>
            <p:cNvSpPr/>
            <p:nvPr/>
          </p:nvSpPr>
          <p:spPr>
            <a:xfrm>
              <a:off x="7541980" y="1426803"/>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Enable the business to achieve operational excellence, client intimacy, and product leadership with an innovative, agile, and fit-for-purpose data architecture practice.</a:t>
              </a:r>
            </a:p>
          </p:txBody>
        </p:sp>
        <p:sp>
          <p:nvSpPr>
            <p:cNvPr id="9" name="Straight Connector 8">
              <a:extLst>
                <a:ext uri="{FF2B5EF4-FFF2-40B4-BE49-F238E27FC236}">
                  <a16:creationId xmlns:a16="http://schemas.microsoft.com/office/drawing/2014/main" id="{89925A7B-7560-9658-8F28-E77DCC18D74B}"/>
                </a:ext>
              </a:extLst>
            </p:cNvPr>
            <p:cNvSpPr/>
            <p:nvPr/>
          </p:nvSpPr>
          <p:spPr>
            <a:xfrm>
              <a:off x="2820987" y="2432211"/>
              <a:ext cx="9234817"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61C2C2D6-1B5B-2E59-71D7-D379425C8DAD}"/>
                </a:ext>
              </a:extLst>
            </p:cNvPr>
            <p:cNvSpPr/>
            <p:nvPr/>
          </p:nvSpPr>
          <p:spPr>
            <a:xfrm>
              <a:off x="2909442" y="2540237"/>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Courier New" panose="02070309020205020404" pitchFamily="49" charset="0"/>
                <a:buNone/>
              </a:pPr>
              <a:r>
                <a:rPr lang="en-US" sz="2400" i="1" kern="1200" dirty="0">
                  <a:hlinkClick r:id="rId3"/>
                </a:rPr>
                <a:t>Build a Reporting and Analytics Strategy</a:t>
              </a:r>
              <a:endParaRPr lang="en-US" sz="2400" i="1" kern="1200" dirty="0"/>
            </a:p>
          </p:txBody>
        </p:sp>
        <p:sp>
          <p:nvSpPr>
            <p:cNvPr id="11" name="Freeform: Shape 10">
              <a:extLst>
                <a:ext uri="{FF2B5EF4-FFF2-40B4-BE49-F238E27FC236}">
                  <a16:creationId xmlns:a16="http://schemas.microsoft.com/office/drawing/2014/main" id="{8BD3CFF8-2910-344D-F236-A2E3912FF74F}"/>
                </a:ext>
              </a:extLst>
            </p:cNvPr>
            <p:cNvSpPr/>
            <p:nvPr/>
          </p:nvSpPr>
          <p:spPr>
            <a:xfrm>
              <a:off x="7541980" y="2540237"/>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Deliver actionable business insights by creating a business-aligned reporting and analytics strategy.</a:t>
              </a:r>
            </a:p>
          </p:txBody>
        </p:sp>
        <p:sp>
          <p:nvSpPr>
            <p:cNvPr id="12" name="Straight Connector 11">
              <a:extLst>
                <a:ext uri="{FF2B5EF4-FFF2-40B4-BE49-F238E27FC236}">
                  <a16:creationId xmlns:a16="http://schemas.microsoft.com/office/drawing/2014/main" id="{79B1D94E-075B-F43B-7230-BE024564A2DC}"/>
                </a:ext>
              </a:extLst>
            </p:cNvPr>
            <p:cNvSpPr/>
            <p:nvPr/>
          </p:nvSpPr>
          <p:spPr>
            <a:xfrm>
              <a:off x="2820987" y="3419459"/>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1373F778-7518-C1DC-5C4C-50894F5C963E}"/>
                </a:ext>
              </a:extLst>
            </p:cNvPr>
            <p:cNvSpPr/>
            <p:nvPr/>
          </p:nvSpPr>
          <p:spPr>
            <a:xfrm>
              <a:off x="2909442" y="3498363"/>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Courier New" panose="02070309020205020404" pitchFamily="49" charset="0"/>
                <a:buNone/>
              </a:pPr>
              <a:r>
                <a:rPr lang="en-US" sz="2400" i="1" kern="1200" dirty="0">
                  <a:hlinkClick r:id="rId4"/>
                </a:rPr>
                <a:t>Build Your Data Quality Program</a:t>
              </a:r>
              <a:endParaRPr lang="en-US" sz="2400" i="1" kern="1200" dirty="0"/>
            </a:p>
          </p:txBody>
        </p:sp>
        <p:sp>
          <p:nvSpPr>
            <p:cNvPr id="14" name="Freeform: Shape 13">
              <a:extLst>
                <a:ext uri="{FF2B5EF4-FFF2-40B4-BE49-F238E27FC236}">
                  <a16:creationId xmlns:a16="http://schemas.microsoft.com/office/drawing/2014/main" id="{CC6B0DB6-540C-8A88-A8A2-9A0820B0974D}"/>
                </a:ext>
              </a:extLst>
            </p:cNvPr>
            <p:cNvSpPr/>
            <p:nvPr/>
          </p:nvSpPr>
          <p:spPr>
            <a:xfrm>
              <a:off x="7541980" y="3498363"/>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Quality data drives quality business decisions.</a:t>
              </a:r>
            </a:p>
          </p:txBody>
        </p:sp>
        <p:sp>
          <p:nvSpPr>
            <p:cNvPr id="15" name="Straight Connector 14">
              <a:extLst>
                <a:ext uri="{FF2B5EF4-FFF2-40B4-BE49-F238E27FC236}">
                  <a16:creationId xmlns:a16="http://schemas.microsoft.com/office/drawing/2014/main" id="{0BCC060C-7F0B-9FA6-5F94-92EBF1310A9D}"/>
                </a:ext>
              </a:extLst>
            </p:cNvPr>
            <p:cNvSpPr/>
            <p:nvPr/>
          </p:nvSpPr>
          <p:spPr>
            <a:xfrm>
              <a:off x="2820987" y="4066973"/>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60E927D4-6B45-9397-BAF3-A6FD3C8C55CA}"/>
                </a:ext>
              </a:extLst>
            </p:cNvPr>
            <p:cNvSpPr/>
            <p:nvPr/>
          </p:nvSpPr>
          <p:spPr>
            <a:xfrm>
              <a:off x="2909442" y="4174999"/>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Courier New" panose="02070309020205020404" pitchFamily="49" charset="0"/>
                <a:buNone/>
              </a:pPr>
              <a:r>
                <a:rPr lang="en-US" sz="2400" i="1" kern="1200" dirty="0">
                  <a:hlinkClick r:id="rId5"/>
                </a:rPr>
                <a:t>Design Data-as-a-Service</a:t>
              </a:r>
              <a:endParaRPr lang="en-US" sz="2400" i="1" kern="1200" dirty="0"/>
            </a:p>
          </p:txBody>
        </p:sp>
        <p:sp>
          <p:nvSpPr>
            <p:cNvPr id="17" name="Freeform: Shape 16">
              <a:extLst>
                <a:ext uri="{FF2B5EF4-FFF2-40B4-BE49-F238E27FC236}">
                  <a16:creationId xmlns:a16="http://schemas.microsoft.com/office/drawing/2014/main" id="{8CFEA0F9-74B7-E72E-CB25-E81ED33971D6}"/>
                </a:ext>
              </a:extLst>
            </p:cNvPr>
            <p:cNvSpPr/>
            <p:nvPr/>
          </p:nvSpPr>
          <p:spPr>
            <a:xfrm>
              <a:off x="7541980" y="4174999"/>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Journey to the data marketplace ecosystems.</a:t>
              </a:r>
            </a:p>
          </p:txBody>
        </p:sp>
        <p:sp>
          <p:nvSpPr>
            <p:cNvPr id="18" name="Straight Connector 17">
              <a:extLst>
                <a:ext uri="{FF2B5EF4-FFF2-40B4-BE49-F238E27FC236}">
                  <a16:creationId xmlns:a16="http://schemas.microsoft.com/office/drawing/2014/main" id="{E70E67EA-8B34-2669-3DD1-9403BDA7EA65}"/>
                </a:ext>
              </a:extLst>
            </p:cNvPr>
            <p:cNvSpPr/>
            <p:nvPr/>
          </p:nvSpPr>
          <p:spPr>
            <a:xfrm>
              <a:off x="2820987" y="4753315"/>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36CC7978-8920-4D59-D3F1-8CE1430EB4AA}"/>
                </a:ext>
              </a:extLst>
            </p:cNvPr>
            <p:cNvSpPr/>
            <p:nvPr/>
          </p:nvSpPr>
          <p:spPr>
            <a:xfrm>
              <a:off x="2909442" y="4764274"/>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Courier New" panose="02070309020205020404" pitchFamily="49" charset="0"/>
                <a:buNone/>
              </a:pPr>
              <a:r>
                <a:rPr lang="en-US" sz="2400" i="1" kern="1200" dirty="0">
                  <a:hlinkClick r:id="rId6"/>
                </a:rPr>
                <a:t>Build a Robust and Comprehensive Data Strategy</a:t>
              </a:r>
              <a:endParaRPr lang="en-US" sz="2400" i="1" kern="1200" dirty="0"/>
            </a:p>
          </p:txBody>
        </p:sp>
        <p:sp>
          <p:nvSpPr>
            <p:cNvPr id="20" name="Freeform: Shape 19">
              <a:extLst>
                <a:ext uri="{FF2B5EF4-FFF2-40B4-BE49-F238E27FC236}">
                  <a16:creationId xmlns:a16="http://schemas.microsoft.com/office/drawing/2014/main" id="{8EFC8284-EF28-149C-105A-31200ECD5D1C}"/>
                </a:ext>
              </a:extLst>
            </p:cNvPr>
            <p:cNvSpPr/>
            <p:nvPr/>
          </p:nvSpPr>
          <p:spPr>
            <a:xfrm>
              <a:off x="7541980" y="4880754"/>
              <a:ext cx="4513824" cy="615876"/>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This is key to building and fostering a data-driven culture.</a:t>
              </a:r>
            </a:p>
          </p:txBody>
        </p:sp>
        <p:sp>
          <p:nvSpPr>
            <p:cNvPr id="21" name="Straight Connector 20">
              <a:extLst>
                <a:ext uri="{FF2B5EF4-FFF2-40B4-BE49-F238E27FC236}">
                  <a16:creationId xmlns:a16="http://schemas.microsoft.com/office/drawing/2014/main" id="{E18C457D-AEFB-3F51-814A-D726918EA725}"/>
                </a:ext>
              </a:extLst>
            </p:cNvPr>
            <p:cNvSpPr/>
            <p:nvPr/>
          </p:nvSpPr>
          <p:spPr>
            <a:xfrm>
              <a:off x="2820987" y="5594963"/>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5FBB49D4-E827-8D14-9E0E-7D0ED4D425A7}"/>
                </a:ext>
              </a:extLst>
            </p:cNvPr>
            <p:cNvSpPr/>
            <p:nvPr/>
          </p:nvSpPr>
          <p:spPr>
            <a:xfrm>
              <a:off x="2909442" y="5635041"/>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Courier New" panose="02070309020205020404" pitchFamily="49" charset="0"/>
                <a:buNone/>
              </a:pPr>
              <a:r>
                <a:rPr lang="en-US" sz="2400" i="1" kern="1200" dirty="0">
                  <a:hlinkClick r:id="rId7"/>
                </a:rPr>
                <a:t>Build an Application Integration Strategy</a:t>
              </a:r>
              <a:endParaRPr lang="en-US" sz="2400" i="1" kern="1200" dirty="0"/>
            </a:p>
          </p:txBody>
        </p:sp>
        <p:sp>
          <p:nvSpPr>
            <p:cNvPr id="23" name="Freeform: Shape 22">
              <a:extLst>
                <a:ext uri="{FF2B5EF4-FFF2-40B4-BE49-F238E27FC236}">
                  <a16:creationId xmlns:a16="http://schemas.microsoft.com/office/drawing/2014/main" id="{84A031F4-2261-B077-312B-9B4B773B5C1A}"/>
                </a:ext>
              </a:extLst>
            </p:cNvPr>
            <p:cNvSpPr/>
            <p:nvPr/>
          </p:nvSpPr>
          <p:spPr>
            <a:xfrm>
              <a:off x="7541980" y="5635041"/>
              <a:ext cx="4513824" cy="801569"/>
            </a:xfrm>
            <a:custGeom>
              <a:avLst/>
              <a:gdLst>
                <a:gd name="connsiteX0" fmla="*/ 0 w 4513824"/>
                <a:gd name="connsiteY0" fmla="*/ 0 h 801569"/>
                <a:gd name="connsiteX1" fmla="*/ 4513824 w 4513824"/>
                <a:gd name="connsiteY1" fmla="*/ 0 h 801569"/>
                <a:gd name="connsiteX2" fmla="*/ 4513824 w 4513824"/>
                <a:gd name="connsiteY2" fmla="*/ 801569 h 801569"/>
                <a:gd name="connsiteX3" fmla="*/ 0 w 4513824"/>
                <a:gd name="connsiteY3" fmla="*/ 801569 h 801569"/>
                <a:gd name="connsiteX4" fmla="*/ 0 w 4513824"/>
                <a:gd name="connsiteY4" fmla="*/ 0 h 80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824" h="801569">
                  <a:moveTo>
                    <a:pt x="0" y="0"/>
                  </a:moveTo>
                  <a:lnTo>
                    <a:pt x="4513824" y="0"/>
                  </a:lnTo>
                  <a:lnTo>
                    <a:pt x="4513824" y="801569"/>
                  </a:lnTo>
                  <a:lnTo>
                    <a:pt x="0" y="8015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600" kern="1200" dirty="0"/>
                <a:t>Level the table before assembling the application integration puzzle or risk losing pieces.</a:t>
              </a:r>
            </a:p>
          </p:txBody>
        </p:sp>
        <p:sp>
          <p:nvSpPr>
            <p:cNvPr id="24" name="Straight Connector 23">
              <a:extLst>
                <a:ext uri="{FF2B5EF4-FFF2-40B4-BE49-F238E27FC236}">
                  <a16:creationId xmlns:a16="http://schemas.microsoft.com/office/drawing/2014/main" id="{F2C93960-4332-F921-078E-71555D449D28}"/>
                </a:ext>
              </a:extLst>
            </p:cNvPr>
            <p:cNvSpPr/>
            <p:nvPr/>
          </p:nvSpPr>
          <p:spPr>
            <a:xfrm>
              <a:off x="2820987" y="6436610"/>
              <a:ext cx="9234818"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15991257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heme/theme1.xml><?xml version="1.0" encoding="utf-8"?>
<a:theme xmlns:a="http://schemas.openxmlformats.org/drawingml/2006/main" name="1_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FrontCovers-Light">
  <a:themeElements>
    <a:clrScheme name="_ITRG2">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20027</Words>
  <Application>Microsoft Office PowerPoint</Application>
  <PresentationFormat>Custom</PresentationFormat>
  <Paragraphs>2904</Paragraphs>
  <Slides>159</Slides>
  <Notes>88</Notes>
  <HiddenSlides>10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159</vt:i4>
      </vt:variant>
    </vt:vector>
  </HeadingPairs>
  <TitlesOfParts>
    <vt:vector size="176" baseType="lpstr">
      <vt:lpstr>Roboto Black</vt:lpstr>
      <vt:lpstr>Montserrat</vt:lpstr>
      <vt:lpstr>Exo</vt:lpstr>
      <vt:lpstr>Courier New</vt:lpstr>
      <vt:lpstr>Montserrat Medium</vt:lpstr>
      <vt:lpstr>Arial</vt:lpstr>
      <vt:lpstr>Montserrat Light</vt:lpstr>
      <vt:lpstr>Symbol</vt:lpstr>
      <vt:lpstr>Roboto</vt:lpstr>
      <vt:lpstr>Montserrat Semi</vt:lpstr>
      <vt:lpstr>Montserrat SemiBold</vt:lpstr>
      <vt:lpstr>Exo Light</vt:lpstr>
      <vt:lpstr>Roboto Condensed Light</vt:lpstr>
      <vt:lpstr>1_BackCovers&amp;Dividers-Light</vt:lpstr>
      <vt:lpstr>FrontCovers-Light</vt:lpstr>
      <vt:lpstr>Slide-Generic</vt:lpstr>
      <vt:lpstr>2_Slide-Generic</vt:lpstr>
      <vt:lpstr>PowerPoint Presentation</vt:lpstr>
      <vt:lpstr>Agenda</vt:lpstr>
      <vt:lpstr>Executive Workshop Agenda and Table of Contents</vt:lpstr>
      <vt:lpstr>Executive Summary</vt:lpstr>
      <vt:lpstr>Objective of this Session</vt:lpstr>
      <vt:lpstr>PowerPoint Presentation</vt:lpstr>
      <vt:lpstr>PowerPoint Presentation</vt:lpstr>
      <vt:lpstr>PowerPoint Presentation</vt:lpstr>
      <vt:lpstr>Deliver Digital Products at Scale via Enterprise Product Families – Thought Model</vt:lpstr>
      <vt:lpstr>PowerPoint Presentation</vt:lpstr>
      <vt:lpstr>What is driving your organization to become product focused?</vt:lpstr>
      <vt:lpstr>PowerPoint Presentation</vt:lpstr>
      <vt:lpstr>Define the differences between project delivery and product delivery</vt:lpstr>
      <vt:lpstr>Identify the differences between a project-centric and a product-centric organization</vt:lpstr>
      <vt:lpstr>Define the differences between project delivery and product delivery</vt:lpstr>
      <vt:lpstr>Projects can be a mechanism for funding product changes and improvements</vt:lpstr>
      <vt:lpstr>While Agile and product are intertwined, they are not the same!</vt:lpstr>
      <vt:lpstr>Product roadmaps guide delivery and communicate your strategy</vt:lpstr>
      <vt:lpstr>Product delivery realizes value for your product family</vt:lpstr>
      <vt:lpstr>PowerPoint Presentation</vt:lpstr>
      <vt:lpstr>What is business agility?</vt:lpstr>
      <vt:lpstr>Leveraging the minimum viable products (MVPs)</vt:lpstr>
      <vt:lpstr>Iterations maximize value delivery</vt:lpstr>
      <vt:lpstr>Iterations reduce accumulated risk</vt:lpstr>
      <vt:lpstr>PowerPoint Presentation</vt:lpstr>
      <vt:lpstr>What is a product?  Who are your consumers?</vt:lpstr>
      <vt:lpstr>What is a product?</vt:lpstr>
      <vt:lpstr>Exercise:  What is a product?</vt:lpstr>
      <vt:lpstr>Products and services share the same foundation and best practices</vt:lpstr>
      <vt:lpstr>Recognize the different product owner perspectives</vt:lpstr>
      <vt:lpstr>Define product management to match your culture and customers</vt:lpstr>
      <vt:lpstr>Implement the Info-Tech product owner capability model</vt:lpstr>
      <vt:lpstr>Scale products to improve alignment</vt:lpstr>
      <vt:lpstr>Deliver Digital Products at Scale via Enterprise Product Families – Thought Model</vt:lpstr>
      <vt:lpstr>Select the right models for scaling product management</vt:lpstr>
      <vt:lpstr>Identify shared service products </vt:lpstr>
      <vt:lpstr>Product delivery realizes value for your product family</vt:lpstr>
      <vt:lpstr>Leverage the product family roadmap for alignment</vt:lpstr>
      <vt:lpstr>Your ideal roadmap approach is a spectrum, not a choice</vt:lpstr>
      <vt:lpstr>Multiple roadmap views can communicate differently yet tell the same truth</vt:lpstr>
      <vt:lpstr>Before connecting your family roadmap to products, think about what each roadmap typically presents</vt:lpstr>
      <vt:lpstr>Typical elements of a product family roadmap </vt:lpstr>
      <vt:lpstr>Connecting your product family roadmaps to product roadmaps</vt:lpstr>
      <vt:lpstr>Your communication objectives are linked to your audience; ensure you know your audience and speak their language</vt:lpstr>
      <vt:lpstr>Product roadmaps guide delivery and communicate your strategy</vt:lpstr>
      <vt:lpstr>Business value is a key component to drive better decision making</vt:lpstr>
      <vt:lpstr>Get a clear picture of how your products and services drive customer and business value</vt:lpstr>
      <vt:lpstr>Get a clear picture of how your products and services drive customer and business value</vt:lpstr>
      <vt:lpstr>What is a value score?</vt:lpstr>
      <vt:lpstr>What is a balanced value score?</vt:lpstr>
      <vt:lpstr>Identify enablers and blockers of product ownership</vt:lpstr>
      <vt:lpstr>Guiding principles</vt:lpstr>
      <vt:lpstr>Articulate how product management will support the strategic priorities of the business with a set of product management principles </vt:lpstr>
      <vt:lpstr>Define a set of guiding principles for product management</vt:lpstr>
      <vt:lpstr>PowerPoint Presentation</vt:lpstr>
      <vt:lpstr>Introduction: Traditional solution delivery (Waterfall)</vt:lpstr>
      <vt:lpstr>What did Royce really say about Waterfall? </vt:lpstr>
      <vt:lpstr>Waterfall vs. Agile – How are they different?</vt:lpstr>
      <vt:lpstr>Agile is NOT just lots of mini-Waterfalls! Going from Waterfall to Agile is like…</vt:lpstr>
      <vt:lpstr>Agile’s four core values</vt:lpstr>
      <vt:lpstr>Be aware of common myths about Agile</vt:lpstr>
      <vt:lpstr>Projects can be a mechanism for funding product releases</vt:lpstr>
      <vt:lpstr>A backlog stores and organizes PBIs at various stages of readiness</vt:lpstr>
      <vt:lpstr>Backlog tiers facilitate product planning</vt:lpstr>
      <vt:lpstr>Use quality filters to ensure focus on the most important PBIs </vt:lpstr>
      <vt:lpstr>Define product value by aligning backlog delivery with roadmap goals</vt:lpstr>
      <vt:lpstr>Develop an adaptive governance process​</vt:lpstr>
      <vt:lpstr>Five key principles for building an adaptive governance framework</vt:lpstr>
      <vt:lpstr>Maturing governance is a journey</vt:lpstr>
      <vt:lpstr>PowerPoint Presentation</vt:lpstr>
      <vt:lpstr>Your management culture</vt:lpstr>
      <vt:lpstr>Your management culture</vt:lpstr>
      <vt:lpstr>Reminder: Agile’s four core values</vt:lpstr>
      <vt:lpstr>Give sufficient decision-making authority to your teams</vt:lpstr>
      <vt:lpstr>Ensure long-term product success with management support</vt:lpstr>
      <vt:lpstr>What is servant leadership?</vt:lpstr>
      <vt:lpstr>Principles of servant leadership</vt:lpstr>
      <vt:lpstr>Personal stop, start, and continue</vt:lpstr>
      <vt:lpstr>Personal stop, start, and continue</vt:lpstr>
      <vt:lpstr>There is no such thing as painless change</vt:lpstr>
      <vt:lpstr>Use CLAIM to guide your journey </vt:lpstr>
      <vt:lpstr>Communicate reasons for changes and how they will be implemented</vt:lpstr>
      <vt:lpstr>The now, next, later roadmap</vt:lpstr>
      <vt:lpstr>Now, next, later to support product owners</vt:lpstr>
      <vt:lpstr>Now, next, later to support product owners</vt:lpstr>
      <vt:lpstr>PowerPoint Presentation</vt:lpstr>
      <vt:lpstr>Aha moments!</vt:lpstr>
      <vt:lpstr>PowerPoint Presentation</vt:lpstr>
      <vt:lpstr>PowerPoint Presentation</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Bibliography – Product Ownership</vt:lpstr>
      <vt:lpstr>Bibliography – Product Ownership</vt:lpstr>
      <vt:lpstr>Bibliography – Product Ownership</vt:lpstr>
      <vt:lpstr>Bibliography – Product Roadmap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Agile key principles</vt:lpstr>
      <vt:lpstr>Cultural advantages of Agile</vt:lpstr>
      <vt:lpstr>Beware of common Agile myths</vt:lpstr>
      <vt:lpstr>Basic scrum process</vt:lpstr>
      <vt:lpstr>Understand the scrum process </vt:lpstr>
      <vt:lpstr>Understand the ceremonies part of the scrum process</vt:lpstr>
      <vt:lpstr>Scrum vs. kanban – Key differences</vt:lpstr>
      <vt:lpstr>Scrum vs. kanban – When to use each</vt:lpstr>
      <vt:lpstr>Agile* SDLC </vt:lpstr>
      <vt:lpstr>Scrum roles and responsibilities</vt:lpstr>
      <vt:lpstr>Scrum ceremonies</vt:lpstr>
      <vt:lpstr>Sample delivery sprint calendar: Two-week</vt:lpstr>
      <vt:lpstr>Sample delivery sprint calendar: Three-week</vt:lpstr>
      <vt:lpstr>PowerPoint Presentation</vt:lpstr>
      <vt:lpstr>Product delivery realizes value for your product family</vt:lpstr>
      <vt:lpstr>Manage and communicate key milestones</vt:lpstr>
      <vt:lpstr>A backlog stores and organizes PBIs at various stages of readiness</vt:lpstr>
      <vt:lpstr>Backlog tiers facilitate product planning steps </vt:lpstr>
      <vt:lpstr>Use quality filters to ensure focus on the most important PBIs </vt:lpstr>
      <vt:lpstr>Define product value by aligning backlog delivery with roadmap goals</vt:lpstr>
      <vt:lpstr>Product roadmaps guide delivery and communicate your strategy</vt:lpstr>
      <vt:lpstr>Info-Tech’s approach</vt:lpstr>
      <vt:lpstr>What is a value score?</vt:lpstr>
      <vt:lpstr>What is a balanced score?</vt:lpstr>
      <vt:lpstr>Balanced value is one criteria to guide better decisions</vt:lpstr>
      <vt:lpstr>PowerPoint Presentation</vt:lpstr>
      <vt:lpstr>Why is funding so problematic?</vt:lpstr>
      <vt:lpstr>The lean enterprise funding model is an example of a different approach</vt:lpstr>
      <vt:lpstr>Consider how investment spending will differ in an Agile environment </vt:lpstr>
      <vt:lpstr>Your strategy must include the cost to build and operate</vt:lpstr>
      <vt:lpstr>Traditional accounting leaves software development CapEx on the table</vt:lpstr>
      <vt:lpstr>Budgeting approaches must evolve as you mature your product operating environment</vt:lpstr>
      <vt:lpstr>PowerPoint Presentation</vt:lpstr>
      <vt:lpstr>Waterfall SDLC – Valuable product delivered at the end of an extended project lifecycle, frequently in years</vt:lpstr>
      <vt:lpstr>Wagile/Agifall/WaterScrumFall SDLC – Valuable product delivered in multiple releases </vt:lpstr>
      <vt:lpstr>Agile SDLC – Valuable product delivered iteratively: frequency depends on Ops’ capacity</vt:lpstr>
      <vt:lpstr>Agile with DevOps SDLC – High frequency iterative delivery of valuable product (e.g. every two weeks)</vt:lpstr>
      <vt:lpstr>DevOps SDLC – Continuous integration and delivery</vt:lpstr>
      <vt:lpstr>Fully integrated product SDLC – Agile + DevOps + continuous delivery of valuable product on demand</vt:lpstr>
      <vt:lpstr>PowerPoint Presentation</vt:lpstr>
      <vt:lpstr>It just makes sense  to leverage best-practices</vt:lpstr>
      <vt:lpstr>Systematically improve IT performance</vt:lpstr>
      <vt:lpstr>A step-by-step program to systematically improve IT performance</vt:lpstr>
      <vt:lpstr>PowerPoint Presentation</vt:lpstr>
      <vt:lpstr>Info-Tech covers a comprehensive set of 45 core IT processes, and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2023-08-15T15:45:35Z</dcterms:created>
  <dcterms:modified xsi:type="dcterms:W3CDTF">2023-08-15T15:45:39Z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2023-08-15T15:45:39Z</vt:lpwstr>
  </property>
  <property fmtid="{D5CDD505-2E9C-101B-9397-08002B2CF9AE}" pid="4" name="MSIP_Label_7d24214e-5322-4789-8422-cbe411bc3a74_Method">
    <vt:lpwstr>Standard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7c79dbc0-4683-46ff-8800-85cdaae3f2c3</vt:lpwstr>
  </property>
  <property fmtid="{D5CDD505-2E9C-101B-9397-08002B2CF9AE}" pid="8" name="MSIP_Label_7d24214e-5322-4789-8422-cbe411bc3a74_ContentBits">
    <vt:lpwstr>0</vt:lpwstr>
  </property>
</Properties>
</file>