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 id="2147483723" r:id="rId2"/>
    <p:sldMasterId id="2147483667" r:id="rId3"/>
    <p:sldMasterId id="2147483813" r:id="rId4"/>
    <p:sldMasterId id="2147483832" r:id="rId5"/>
  </p:sldMasterIdLst>
  <p:notesMasterIdLst>
    <p:notesMasterId r:id="rId23"/>
  </p:notesMasterIdLst>
  <p:handoutMasterIdLst>
    <p:handoutMasterId r:id="rId24"/>
  </p:handoutMasterIdLst>
  <p:sldIdLst>
    <p:sldId id="350" r:id="rId6"/>
    <p:sldId id="600" r:id="rId7"/>
    <p:sldId id="535" r:id="rId8"/>
    <p:sldId id="591" r:id="rId9"/>
    <p:sldId id="592" r:id="rId10"/>
    <p:sldId id="465" r:id="rId11"/>
    <p:sldId id="596" r:id="rId12"/>
    <p:sldId id="415" r:id="rId13"/>
    <p:sldId id="597" r:id="rId14"/>
    <p:sldId id="602" r:id="rId15"/>
    <p:sldId id="607" r:id="rId16"/>
    <p:sldId id="608" r:id="rId17"/>
    <p:sldId id="603" r:id="rId18"/>
    <p:sldId id="605" r:id="rId19"/>
    <p:sldId id="595" r:id="rId20"/>
    <p:sldId id="462" r:id="rId21"/>
    <p:sldId id="374" r:id="rId22"/>
  </p:sldIdLst>
  <p:sldSz cx="12193588" cy="6858000"/>
  <p:notesSz cx="20104100" cy="11309350"/>
  <p:embeddedFontLst>
    <p:embeddedFont>
      <p:font typeface="Calibri" panose="020F0502020204030204" pitchFamily="34" charset="0"/>
      <p:regular r:id="rId25"/>
      <p:bold r:id="rId26"/>
      <p:italic r:id="rId27"/>
      <p:boldItalic r:id="rId28"/>
    </p:embeddedFont>
    <p:embeddedFont>
      <p:font typeface="Exo" panose="02000303000000000000" pitchFamily="2" charset="0"/>
      <p:regular r:id="rId29"/>
      <p:bold r:id="rId30"/>
      <p:italic r:id="rId31"/>
      <p:boldItalic r:id="rId32"/>
    </p:embeddedFont>
    <p:embeddedFont>
      <p:font typeface="Exo Light" panose="02000303000000000000" pitchFamily="2" charset="0"/>
      <p:regular r:id="rId33"/>
    </p:embeddedFont>
    <p:embeddedFont>
      <p:font typeface="Montserrat" panose="00000500000000000000" pitchFamily="2" charset="0"/>
      <p:regular r:id="rId34"/>
      <p:bold r:id="rId35"/>
      <p:italic r:id="rId36"/>
      <p:boldItalic r:id="rId37"/>
    </p:embeddedFont>
    <p:embeddedFont>
      <p:font typeface="Montserrat SemiBold" panose="00000700000000000000" pitchFamily="2" charset="0"/>
      <p:bold r:id="rId38"/>
      <p:boldItalic r:id="rId39"/>
    </p:embeddedFont>
    <p:embeddedFont>
      <p:font typeface="Roboto Condensed Light" panose="02000000000000000000" pitchFamily="2" charset="0"/>
      <p:regular r:id="rId40"/>
      <p:italic r:id="rId41"/>
    </p:embeddedFont>
  </p:embeddedFontLst>
  <p:defaultTex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C7D4B654-A58D-4430-AC60-AB452FB6C958}">
          <p14:sldIdLst>
            <p14:sldId id="350"/>
          </p14:sldIdLst>
        </p14:section>
        <p14:section name="Executive Summary" id="{2C7797C5-3B6F-4667-9ACE-A0A846BD18D8}">
          <p14:sldIdLst>
            <p14:sldId id="600"/>
          </p14:sldIdLst>
        </p14:section>
        <p14:section name="Context &amp; Assumptions" id="{C99EB2ED-0D8C-4422-8CAC-F0D8CEF2BF14}">
          <p14:sldIdLst>
            <p14:sldId id="535"/>
            <p14:sldId id="591"/>
            <p14:sldId id="592"/>
          </p14:sldIdLst>
        </p14:section>
        <p14:section name="Recommendations &amp; Financial Analysis" id="{B51CFB05-FAD8-4433-BC2A-25E296403EB3}">
          <p14:sldIdLst>
            <p14:sldId id="465"/>
            <p14:sldId id="596"/>
            <p14:sldId id="415"/>
            <p14:sldId id="597"/>
            <p14:sldId id="602"/>
            <p14:sldId id="607"/>
            <p14:sldId id="608"/>
            <p14:sldId id="603"/>
          </p14:sldIdLst>
        </p14:section>
        <p14:section name="Next Steps" id="{BB1F7992-7110-4AA5-8472-EE7FD90D45F3}">
          <p14:sldIdLst>
            <p14:sldId id="605"/>
            <p14:sldId id="595"/>
            <p14:sldId id="462"/>
            <p14:sldId id="374"/>
          </p14:sldIdLst>
        </p14:section>
      </p14:sectionLst>
    </p:ext>
    <p:ext uri="{EFAFB233-063F-42B5-8137-9DF3F51BA10A}">
      <p15:sldGuideLst xmlns:p15="http://schemas.microsoft.com/office/powerpoint/2012/main">
        <p15:guide id="1" orient="horz" pos="3770"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6F97"/>
    <a:srgbClr val="E8ECF3"/>
    <a:srgbClr val="D7E6F2"/>
    <a:srgbClr val="2576B7"/>
    <a:srgbClr val="1E1F55"/>
    <a:srgbClr val="717171"/>
    <a:srgbClr val="F0F0F0"/>
    <a:srgbClr val="F8C435"/>
    <a:srgbClr val="858585"/>
    <a:srgbClr val="299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08" y="96"/>
      </p:cViewPr>
      <p:guideLst>
        <p:guide orient="horz" pos="377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6.xml"/><Relationship Id="rId34" Type="http://schemas.openxmlformats.org/officeDocument/2006/relationships/font" Target="fonts/font10.fntdata"/><Relationship Id="rId42"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font" Target="fonts/font1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4BFADC-759D-9A4E-9A09-AD89F1BCC0AE}"/>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62EC22-1B51-694A-94D5-D4CB2538FD12}"/>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3421FBE2-D7AF-034E-A3E8-B3AFB8825F2F}" type="datetimeFigureOut">
              <a:rPr lang="en-US" smtClean="0"/>
              <a:t>1/13/2023</a:t>
            </a:fld>
            <a:endParaRPr lang="en-US"/>
          </a:p>
        </p:txBody>
      </p:sp>
      <p:sp>
        <p:nvSpPr>
          <p:cNvPr id="4" name="Footer Placeholder 3">
            <a:extLst>
              <a:ext uri="{FF2B5EF4-FFF2-40B4-BE49-F238E27FC236}">
                <a16:creationId xmlns:a16="http://schemas.microsoft.com/office/drawing/2014/main" id="{2202C9E9-64FF-014C-96CA-5B97C999C1FF}"/>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E38FAC2-6080-3440-A5EF-CDB292825895}"/>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A0D59A62-6DDC-664C-B490-E4412C3B9B65}" type="slidenum">
              <a:rPr lang="en-US" smtClean="0"/>
              <a:t>‹#›</a:t>
            </a:fld>
            <a:endParaRPr lang="en-US"/>
          </a:p>
        </p:txBody>
      </p:sp>
    </p:spTree>
    <p:extLst>
      <p:ext uri="{BB962C8B-B14F-4D97-AF65-F5344CB8AC3E}">
        <p14:creationId xmlns:p14="http://schemas.microsoft.com/office/powerpoint/2010/main" val="1233492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b="0" i="0">
                <a:latin typeface="Roboto Condensed Light" panose="02000000000000000000" pitchFamily="2" charset="0"/>
              </a:defRPr>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b="0" i="0">
                <a:latin typeface="Roboto Condensed Light" panose="02000000000000000000" pitchFamily="2" charset="0"/>
              </a:defRPr>
            </a:lvl1pPr>
          </a:lstStyle>
          <a:p>
            <a:fld id="{F0A9609A-B772-C646-9832-EF91D164CC90}" type="datetimeFigureOut">
              <a:rPr lang="en-US" smtClean="0"/>
              <a:pPr/>
              <a:t>1/13/2023</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b="0" i="0">
                <a:latin typeface="Roboto Condensed Light" panose="02000000000000000000" pitchFamily="2" charset="0"/>
              </a:defRPr>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b="0" i="0">
                <a:latin typeface="Roboto Condensed Light" panose="02000000000000000000" pitchFamily="2" charset="0"/>
              </a:defRPr>
            </a:lvl1pPr>
          </a:lstStyle>
          <a:p>
            <a:fld id="{06B0FC7D-8687-9A40-9CA8-0B2F00AB98E3}" type="slidenum">
              <a:rPr lang="en-US" smtClean="0"/>
              <a:pPr/>
              <a:t>‹#›</a:t>
            </a:fld>
            <a:endParaRPr lang="en-US"/>
          </a:p>
        </p:txBody>
      </p:sp>
    </p:spTree>
    <p:extLst>
      <p:ext uri="{BB962C8B-B14F-4D97-AF65-F5344CB8AC3E}">
        <p14:creationId xmlns:p14="http://schemas.microsoft.com/office/powerpoint/2010/main" val="231655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Condensed Light" panose="02000000000000000000" pitchFamily="2" charset="0"/>
        <a:ea typeface="+mn-ea"/>
        <a:cs typeface="+mn-cs"/>
      </a:defRPr>
    </a:lvl1pPr>
    <a:lvl2pPr marL="457200" algn="l" defTabSz="914400" rtl="0" eaLnBrk="1" latinLnBrk="0" hangingPunct="1">
      <a:defRPr sz="1200" b="0" i="0" kern="1200">
        <a:solidFill>
          <a:schemeClr val="tx1"/>
        </a:solidFill>
        <a:latin typeface="Roboto Condensed Light" panose="02000000000000000000" pitchFamily="2" charset="0"/>
        <a:ea typeface="+mn-ea"/>
        <a:cs typeface="+mn-cs"/>
      </a:defRPr>
    </a:lvl2pPr>
    <a:lvl3pPr marL="914400" algn="l" defTabSz="914400" rtl="0" eaLnBrk="1" latinLnBrk="0" hangingPunct="1">
      <a:defRPr sz="1200" b="0" i="0" kern="1200">
        <a:solidFill>
          <a:schemeClr val="tx1"/>
        </a:solidFill>
        <a:latin typeface="Roboto Condensed Light" panose="02000000000000000000" pitchFamily="2" charset="0"/>
        <a:ea typeface="+mn-ea"/>
        <a:cs typeface="+mn-cs"/>
      </a:defRPr>
    </a:lvl3pPr>
    <a:lvl4pPr marL="1371600" algn="l" defTabSz="914400" rtl="0" eaLnBrk="1" latinLnBrk="0" hangingPunct="1">
      <a:defRPr sz="1200" b="0" i="0" kern="1200">
        <a:solidFill>
          <a:schemeClr val="tx1"/>
        </a:solidFill>
        <a:latin typeface="Roboto Condensed Light" panose="02000000000000000000" pitchFamily="2" charset="0"/>
        <a:ea typeface="+mn-ea"/>
        <a:cs typeface="+mn-cs"/>
      </a:defRPr>
    </a:lvl4pPr>
    <a:lvl5pPr marL="1828800" algn="l" defTabSz="914400" rtl="0" eaLnBrk="1" latinLnBrk="0" hangingPunct="1">
      <a:defRPr sz="1200" b="0" i="0" kern="1200">
        <a:solidFill>
          <a:schemeClr val="tx1"/>
        </a:solidFill>
        <a:latin typeface="Roboto Condensed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2480116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2028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7581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7220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2553549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6B0FC7D-8687-9A40-9CA8-0B2F00AB98E3}" type="slidenum">
              <a:rPr lang="en-US" smtClean="0"/>
              <a:pPr/>
              <a:t>11</a:t>
            </a:fld>
            <a:endParaRPr lang="en-US"/>
          </a:p>
        </p:txBody>
      </p:sp>
    </p:spTree>
    <p:extLst>
      <p:ext uri="{BB962C8B-B14F-4D97-AF65-F5344CB8AC3E}">
        <p14:creationId xmlns:p14="http://schemas.microsoft.com/office/powerpoint/2010/main" val="741927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6001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6324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703061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Dark-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34B150E7-0967-3246-ABB2-972057E9D2B9}"/>
              </a:ext>
            </a:extLst>
          </p:cNvPr>
          <p:cNvSpPr>
            <a:spLocks noGrp="1"/>
          </p:cNvSpPr>
          <p:nvPr>
            <p:ph type="body" sz="quarter" idx="10" hasCustomPrompt="1"/>
          </p:nvPr>
        </p:nvSpPr>
        <p:spPr>
          <a:xfrm>
            <a:off x="650874" y="1079498"/>
            <a:ext cx="7385845" cy="1306512"/>
          </a:xfrm>
          <a:prstGeom prst="rect">
            <a:avLst/>
          </a:prstGeom>
        </p:spPr>
        <p:txBody>
          <a:bodyPr/>
          <a:lstStyle>
            <a:lvl1pPr>
              <a:lnSpc>
                <a:spcPts val="4500"/>
              </a:lnSpc>
              <a:defRPr sz="4400" b="1" i="0">
                <a:solidFill>
                  <a:schemeClr val="bg1"/>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a:t>Observe The Evolution of Quantum Capacity</a:t>
            </a:r>
          </a:p>
        </p:txBody>
      </p:sp>
      <p:sp>
        <p:nvSpPr>
          <p:cNvPr id="5" name="Text Placeholder 12">
            <a:extLst>
              <a:ext uri="{FF2B5EF4-FFF2-40B4-BE49-F238E27FC236}">
                <a16:creationId xmlns:a16="http://schemas.microsoft.com/office/drawing/2014/main" id="{7FB5A696-0DF3-A945-B3D5-4B0D13DD0D4A}"/>
              </a:ext>
            </a:extLst>
          </p:cNvPr>
          <p:cNvSpPr>
            <a:spLocks noGrp="1"/>
          </p:cNvSpPr>
          <p:nvPr>
            <p:ph type="body" sz="quarter" idx="11" hasCustomPrompt="1"/>
          </p:nvPr>
        </p:nvSpPr>
        <p:spPr>
          <a:xfrm>
            <a:off x="650875" y="2482056"/>
            <a:ext cx="5703626" cy="1893887"/>
          </a:xfrm>
          <a:prstGeom prst="rect">
            <a:avLst/>
          </a:prstGeom>
        </p:spPr>
        <p:txBody>
          <a:bodyPr/>
          <a:lstStyle>
            <a:lvl1pPr>
              <a:lnSpc>
                <a:spcPts val="3000"/>
              </a:lnSpc>
              <a:defRPr sz="2400" b="0" i="0">
                <a:solidFill>
                  <a:schemeClr val="bg1"/>
                </a:solidFill>
                <a:latin typeface="Exo Light" pitchFamily="2" charset="77"/>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lvl="0"/>
            <a:r>
              <a:rPr lang="en-US"/>
              <a:t>Keep track of a transformational technology as it evolves.</a:t>
            </a:r>
          </a:p>
        </p:txBody>
      </p:sp>
    </p:spTree>
    <p:extLst>
      <p:ext uri="{BB962C8B-B14F-4D97-AF65-F5344CB8AC3E}">
        <p14:creationId xmlns:p14="http://schemas.microsoft.com/office/powerpoint/2010/main" val="155804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Cover-Dark-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0122FD-5377-C042-9CE6-05CAB010AC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87693" y="2785036"/>
            <a:ext cx="2818202" cy="965200"/>
          </a:xfrm>
          <a:prstGeom prst="rect">
            <a:avLst/>
          </a:prstGeom>
        </p:spPr>
      </p:pic>
    </p:spTree>
    <p:extLst>
      <p:ext uri="{BB962C8B-B14F-4D97-AF65-F5344CB8AC3E}">
        <p14:creationId xmlns:p14="http://schemas.microsoft.com/office/powerpoint/2010/main" val="326564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ic-slide-1">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1FA56046-9BD2-3641-8C40-435AF29B36C7}"/>
              </a:ext>
            </a:extLst>
          </p:cNvPr>
          <p:cNvSpPr>
            <a:spLocks noGrp="1"/>
          </p:cNvSpPr>
          <p:nvPr>
            <p:ph type="sldNum" sz="quarter" idx="4"/>
          </p:nvPr>
        </p:nvSpPr>
        <p:spPr>
          <a:xfrm>
            <a:off x="9649607" y="6453854"/>
            <a:ext cx="2240706"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701">
              <a:spcBef>
                <a:spcPts val="161"/>
              </a:spcBef>
              <a:tabLst>
                <a:tab pos="1309603"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701">
                <a:spcBef>
                  <a:spcPts val="161"/>
                </a:spcBef>
                <a:tabLst>
                  <a:tab pos="1309603" algn="l"/>
                </a:tabLst>
              </a:pPr>
              <a:t>‹#›</a:t>
            </a:fld>
            <a:endParaRPr spc="6">
              <a:cs typeface="Arial" panose="020B0604020202020204" pitchFamily="34" charset="0"/>
            </a:endParaRPr>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4967041" cy="1130188"/>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658" y="1643564"/>
            <a:ext cx="4116208" cy="669978"/>
          </a:xfrm>
          <a:prstGeom prst="rect">
            <a:avLst/>
          </a:prstGeom>
        </p:spPr>
        <p:txBody>
          <a:bodyPr lIns="0" tIns="0" rIns="0" bIns="0">
            <a:noAutofit/>
          </a:bodyPr>
          <a:lstStyle>
            <a:lvl1pPr marL="0" indent="0">
              <a:lnSpc>
                <a:spcPts val="2400"/>
              </a:lnSpc>
              <a:buNone/>
              <a:defRPr sz="2000" b="0" i="0" spc="0">
                <a:solidFill>
                  <a:srgbClr val="2576B7"/>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4">
            <a:extLst>
              <a:ext uri="{FF2B5EF4-FFF2-40B4-BE49-F238E27FC236}">
                <a16:creationId xmlns:a16="http://schemas.microsoft.com/office/drawing/2014/main" id="{D072FBE1-404B-704C-8D95-69F4ED357140}"/>
              </a:ext>
            </a:extLst>
          </p:cNvPr>
          <p:cNvSpPr>
            <a:spLocks noGrp="1"/>
          </p:cNvSpPr>
          <p:nvPr>
            <p:ph type="body" sz="quarter" idx="12"/>
          </p:nvPr>
        </p:nvSpPr>
        <p:spPr>
          <a:xfrm>
            <a:off x="371476" y="2699132"/>
            <a:ext cx="3744912" cy="2680175"/>
          </a:xfrm>
          <a:prstGeom prst="rect">
            <a:avLst/>
          </a:prstGeom>
        </p:spPr>
        <p:txBody>
          <a:bodyPr lIns="0" tIns="0" rIns="0" bIns="0" numCol="1" spcCol="360000">
            <a:noAutofit/>
          </a:bodyPr>
          <a:lstStyle>
            <a:lvl1pPr marL="0" indent="0">
              <a:lnSpc>
                <a:spcPts val="1800"/>
              </a:lnSpc>
              <a:buNone/>
              <a:defRPr sz="1400" b="0" i="0">
                <a:solidFill>
                  <a:srgbClr val="4A4A4A"/>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068480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1FA56046-9BD2-3641-8C40-435AF29B36C7}"/>
              </a:ext>
            </a:extLst>
          </p:cNvPr>
          <p:cNvSpPr>
            <a:spLocks noGrp="1"/>
          </p:cNvSpPr>
          <p:nvPr>
            <p:ph type="sldNum" sz="quarter" idx="4"/>
          </p:nvPr>
        </p:nvSpPr>
        <p:spPr>
          <a:xfrm>
            <a:off x="9649607" y="6453854"/>
            <a:ext cx="2240706"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701">
              <a:spcBef>
                <a:spcPts val="161"/>
              </a:spcBef>
              <a:tabLst>
                <a:tab pos="1309603"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701">
                <a:spcBef>
                  <a:spcPts val="161"/>
                </a:spcBef>
                <a:tabLst>
                  <a:tab pos="1309603" algn="l"/>
                </a:tabLst>
              </a:pPr>
              <a:t>‹#›</a:t>
            </a:fld>
            <a:endParaRPr spc="6">
              <a:cs typeface="Arial" panose="020B0604020202020204" pitchFamily="34" charset="0"/>
            </a:endParaRPr>
          </a:p>
        </p:txBody>
      </p:sp>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ts val="24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ts val="14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14">
            <a:extLst>
              <a:ext uri="{FF2B5EF4-FFF2-40B4-BE49-F238E27FC236}">
                <a16:creationId xmlns:a16="http://schemas.microsoft.com/office/drawing/2014/main" id="{4B8B8A6C-F3E5-4C48-A9BB-D5FCE566C12E}"/>
              </a:ext>
            </a:extLst>
          </p:cNvPr>
          <p:cNvSpPr>
            <a:spLocks noGrp="1"/>
          </p:cNvSpPr>
          <p:nvPr>
            <p:ph type="body" sz="quarter" idx="12"/>
          </p:nvPr>
        </p:nvSpPr>
        <p:spPr>
          <a:xfrm>
            <a:off x="371476" y="3127757"/>
            <a:ext cx="3744912" cy="2680175"/>
          </a:xfrm>
          <a:prstGeom prst="rect">
            <a:avLst/>
          </a:prstGeom>
        </p:spPr>
        <p:txBody>
          <a:bodyPr lIns="0" tIns="0" rIns="0" bIns="0" numCol="1" spcCol="360000">
            <a:noAutofit/>
          </a:bodyPr>
          <a:lstStyle>
            <a:lvl1pPr marL="0" indent="0">
              <a:lnSpc>
                <a:spcPts val="1800"/>
              </a:lnSpc>
              <a:buNone/>
              <a:defRPr sz="1400" b="0" i="0">
                <a:solidFill>
                  <a:srgbClr val="4A4A4A"/>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4967041" cy="1130188"/>
          </a:xfrm>
        </p:spPr>
        <p:txBody>
          <a:bodyPr>
            <a:noAutofit/>
          </a:bodyPr>
          <a:lstStyle>
            <a:lvl1pPr>
              <a:defRPr b="0" i="0"/>
            </a:lvl1pPr>
          </a:lstStyle>
          <a:p>
            <a:r>
              <a:rPr lang="en-US"/>
              <a:t>Click to edit Master title style</a:t>
            </a:r>
          </a:p>
        </p:txBody>
      </p:sp>
    </p:spTree>
    <p:extLst>
      <p:ext uri="{BB962C8B-B14F-4D97-AF65-F5344CB8AC3E}">
        <p14:creationId xmlns:p14="http://schemas.microsoft.com/office/powerpoint/2010/main" val="1324673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gray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9" y="2035250"/>
            <a:ext cx="5677217" cy="473616"/>
          </a:xfrm>
          <a:prstGeom prst="rect">
            <a:avLst/>
          </a:prstGeom>
        </p:spPr>
        <p:txBody>
          <a:bodyPr lIns="0" tIns="0" rIns="0" bIns="0">
            <a:noAutofit/>
          </a:bodyPr>
          <a:lstStyle>
            <a:lvl1pPr marL="0" indent="0">
              <a:lnSpc>
                <a:spcPct val="110000"/>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7" y="530021"/>
            <a:ext cx="4967041" cy="1130188"/>
          </a:xfrm>
        </p:spPr>
        <p:txBody>
          <a:bodyPr>
            <a:noAutofit/>
          </a:bodyPr>
          <a:lstStyle>
            <a:lvl1pPr>
              <a:lnSpc>
                <a:spcPct val="90000"/>
              </a:lnSpc>
              <a:defRPr b="0" i="0"/>
            </a:lvl1pPr>
          </a:lstStyle>
          <a:p>
            <a:r>
              <a:rPr lang="en-US"/>
              <a:t>Click to edit Master title style</a:t>
            </a:r>
          </a:p>
        </p:txBody>
      </p:sp>
      <p:sp>
        <p:nvSpPr>
          <p:cNvPr id="8" name="Text Placeholder 4">
            <a:extLst>
              <a:ext uri="{FF2B5EF4-FFF2-40B4-BE49-F238E27FC236}">
                <a16:creationId xmlns:a16="http://schemas.microsoft.com/office/drawing/2014/main" id="{2721BB38-35D8-6041-AE06-91C7C44D942C}"/>
              </a:ext>
            </a:extLst>
          </p:cNvPr>
          <p:cNvSpPr>
            <a:spLocks noGrp="1"/>
          </p:cNvSpPr>
          <p:nvPr>
            <p:ph type="body" sz="quarter" idx="33"/>
          </p:nvPr>
        </p:nvSpPr>
        <p:spPr>
          <a:xfrm>
            <a:off x="371476" y="3125005"/>
            <a:ext cx="6678613" cy="2637843"/>
          </a:xfrm>
          <a:prstGeom prst="rect">
            <a:avLst/>
          </a:prstGeom>
        </p:spPr>
        <p:txBody>
          <a:bodyPr lIns="0" tIns="0" rIns="0" bIns="0" numCol="1" spcCol="292608"/>
          <a:lstStyle>
            <a:lvl1pPr marL="179316" indent="-179316">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7435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Slide-gray-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7885768" cy="1130188"/>
          </a:xfrm>
        </p:spPr>
        <p:txBody>
          <a:bodyPr>
            <a:noAutofit/>
          </a:bodyPr>
          <a:lstStyle>
            <a:lvl1pPr>
              <a:lnSpc>
                <a:spcPct val="90000"/>
              </a:lnSpc>
              <a:defRPr b="0" i="0"/>
            </a:lvl1pPr>
          </a:lstStyle>
          <a:p>
            <a:r>
              <a:rPr lang="en-US"/>
              <a:t>Click to edit Master title style</a:t>
            </a:r>
          </a:p>
        </p:txBody>
      </p:sp>
      <p:sp>
        <p:nvSpPr>
          <p:cNvPr id="8" name="Text Placeholder 4">
            <a:extLst>
              <a:ext uri="{FF2B5EF4-FFF2-40B4-BE49-F238E27FC236}">
                <a16:creationId xmlns:a16="http://schemas.microsoft.com/office/drawing/2014/main" id="{D050D33A-BAAD-1241-BF28-F42F2761FBCA}"/>
              </a:ext>
            </a:extLst>
          </p:cNvPr>
          <p:cNvSpPr>
            <a:spLocks noGrp="1"/>
          </p:cNvSpPr>
          <p:nvPr>
            <p:ph type="body" sz="quarter" idx="33"/>
          </p:nvPr>
        </p:nvSpPr>
        <p:spPr>
          <a:xfrm>
            <a:off x="371475" y="3114371"/>
            <a:ext cx="6678613" cy="2403927"/>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92697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ject 40">
            <a:extLst>
              <a:ext uri="{FF2B5EF4-FFF2-40B4-BE49-F238E27FC236}">
                <a16:creationId xmlns:a16="http://schemas.microsoft.com/office/drawing/2014/main" id="{CAA2DC47-C07C-8841-8398-880188265DC9}"/>
              </a:ext>
            </a:extLst>
          </p:cNvPr>
          <p:cNvSpPr txBox="1"/>
          <p:nvPr userDrawn="1"/>
        </p:nvSpPr>
        <p:spPr>
          <a:xfrm>
            <a:off x="5965031" y="6040551"/>
            <a:ext cx="3221785" cy="502469"/>
          </a:xfrm>
          <a:prstGeom prst="rect">
            <a:avLst/>
          </a:prstGeom>
        </p:spPr>
        <p:txBody>
          <a:bodyPr vert="horz" wrap="square" lIns="0" tIns="2310" rIns="0" bIns="0" rtlCol="0">
            <a:noAutofit/>
          </a:bodyPr>
          <a:lstStyle/>
          <a:p>
            <a:pPr marL="7701" marR="3081" indent="33886" algn="r">
              <a:lnSpc>
                <a:spcPts val="958"/>
              </a:lnSpc>
              <a:spcBef>
                <a:spcPts val="18"/>
              </a:spcBef>
            </a:pPr>
            <a:r>
              <a:rPr sz="788" b="0" i="0" spc="-6">
                <a:solidFill>
                  <a:srgbClr val="DCDCDC"/>
                </a:solidFill>
                <a:latin typeface="Roboto Condensed Light" panose="02000000000000000000" pitchFamily="2" charset="0"/>
                <a:ea typeface="Roboto Condensed Light" panose="02000000000000000000" pitchFamily="2" charset="0"/>
                <a:cs typeface="Arial"/>
              </a:rPr>
              <a:t>Info-Tech </a:t>
            </a:r>
            <a:r>
              <a:rPr sz="788" b="0" i="0" spc="3">
                <a:solidFill>
                  <a:srgbClr val="DCDCDC"/>
                </a:solidFill>
                <a:latin typeface="Roboto Condensed Light" panose="02000000000000000000" pitchFamily="2" charset="0"/>
                <a:ea typeface="Roboto Condensed Light" panose="02000000000000000000" pitchFamily="2" charset="0"/>
                <a:cs typeface="Arial"/>
              </a:rPr>
              <a:t>Research </a:t>
            </a:r>
            <a:r>
              <a:rPr sz="788" b="0" i="0" spc="6">
                <a:solidFill>
                  <a:srgbClr val="DCDCDC"/>
                </a:solidFill>
                <a:latin typeface="Roboto Condensed Light" panose="02000000000000000000" pitchFamily="2" charset="0"/>
                <a:ea typeface="Roboto Condensed Light" panose="02000000000000000000" pitchFamily="2" charset="0"/>
                <a:cs typeface="Arial"/>
              </a:rPr>
              <a:t>Group </a:t>
            </a:r>
            <a:r>
              <a:rPr sz="788" b="0" i="0" spc="3">
                <a:solidFill>
                  <a:srgbClr val="DCDCDC"/>
                </a:solidFill>
                <a:latin typeface="Roboto Condensed Light" panose="02000000000000000000" pitchFamily="2" charset="0"/>
                <a:ea typeface="Roboto Condensed Light" panose="02000000000000000000" pitchFamily="2" charset="0"/>
                <a:cs typeface="Arial"/>
              </a:rPr>
              <a:t>Inc. </a:t>
            </a:r>
            <a:r>
              <a:rPr sz="788" b="0" i="0">
                <a:solidFill>
                  <a:srgbClr val="DCDCDC"/>
                </a:solidFill>
                <a:latin typeface="Roboto Condensed Light" panose="02000000000000000000" pitchFamily="2" charset="0"/>
                <a:ea typeface="Roboto Condensed Light" panose="02000000000000000000" pitchFamily="2" charset="0"/>
                <a:cs typeface="Arial"/>
              </a:rPr>
              <a:t>is </a:t>
            </a:r>
            <a:r>
              <a:rPr sz="788" b="0" i="0" spc="6">
                <a:solidFill>
                  <a:srgbClr val="DCDCDC"/>
                </a:solidFill>
                <a:latin typeface="Roboto Condensed Light" panose="02000000000000000000" pitchFamily="2" charset="0"/>
                <a:ea typeface="Roboto Condensed Light" panose="02000000000000000000" pitchFamily="2" charset="0"/>
                <a:cs typeface="Arial"/>
              </a:rPr>
              <a:t>a </a:t>
            </a:r>
            <a:r>
              <a:rPr sz="788" b="0" i="0">
                <a:solidFill>
                  <a:srgbClr val="DCDCDC"/>
                </a:solidFill>
                <a:latin typeface="Roboto Condensed Light" panose="02000000000000000000" pitchFamily="2" charset="0"/>
                <a:ea typeface="Roboto Condensed Light" panose="02000000000000000000" pitchFamily="2" charset="0"/>
                <a:cs typeface="Arial"/>
              </a:rPr>
              <a:t>global leader </a:t>
            </a:r>
            <a:r>
              <a:rPr sz="788" b="0" i="0" spc="3">
                <a:solidFill>
                  <a:srgbClr val="DCDCDC"/>
                </a:solidFill>
                <a:latin typeface="Roboto Condensed Light" panose="02000000000000000000" pitchFamily="2" charset="0"/>
                <a:ea typeface="Roboto Condensed Light" panose="02000000000000000000" pitchFamily="2" charset="0"/>
                <a:cs typeface="Arial"/>
              </a:rPr>
              <a:t>in </a:t>
            </a:r>
            <a:r>
              <a:rPr sz="788" b="0" i="0">
                <a:solidFill>
                  <a:srgbClr val="DCDCDC"/>
                </a:solidFill>
                <a:latin typeface="Roboto Condensed Light" panose="02000000000000000000" pitchFamily="2" charset="0"/>
                <a:ea typeface="Roboto Condensed Light" panose="02000000000000000000" pitchFamily="2" charset="0"/>
                <a:cs typeface="Arial"/>
              </a:rPr>
              <a:t>providing </a:t>
            </a:r>
            <a:r>
              <a:rPr sz="788" b="0" i="0" spc="3">
                <a:solidFill>
                  <a:srgbClr val="DCDCDC"/>
                </a:solidFill>
                <a:latin typeface="Roboto Condensed Light" panose="02000000000000000000" pitchFamily="2" charset="0"/>
                <a:ea typeface="Roboto Condensed Light" panose="02000000000000000000" pitchFamily="2" charset="0"/>
                <a:cs typeface="Arial"/>
              </a:rPr>
              <a:t>IT research</a:t>
            </a:r>
            <a:r>
              <a:rPr sz="788" b="0" i="0" spc="64">
                <a:solidFill>
                  <a:srgbClr val="DCDCDC"/>
                </a:solidFill>
                <a:latin typeface="Roboto Condensed Light" panose="02000000000000000000" pitchFamily="2" charset="0"/>
                <a:ea typeface="Roboto Condensed Light" panose="02000000000000000000" pitchFamily="2" charset="0"/>
                <a:cs typeface="Arial"/>
              </a:rPr>
              <a:t> </a:t>
            </a:r>
            <a:r>
              <a:rPr sz="788" b="0" i="0" spc="3">
                <a:solidFill>
                  <a:srgbClr val="DCDCDC"/>
                </a:solidFill>
                <a:latin typeface="Roboto Condensed Light" panose="02000000000000000000" pitchFamily="2" charset="0"/>
                <a:ea typeface="Roboto Condensed Light" panose="02000000000000000000" pitchFamily="2" charset="0"/>
                <a:cs typeface="Arial"/>
              </a:rPr>
              <a:t>and</a:t>
            </a:r>
            <a:r>
              <a:rPr sz="788" b="0" i="0" spc="9">
                <a:solidFill>
                  <a:srgbClr val="DCDCDC"/>
                </a:solidFill>
                <a:latin typeface="Roboto Condensed Light" panose="02000000000000000000" pitchFamily="2" charset="0"/>
                <a:ea typeface="Roboto Condensed Light" panose="02000000000000000000" pitchFamily="2" charset="0"/>
                <a:cs typeface="Arial"/>
              </a:rPr>
              <a:t> </a:t>
            </a:r>
            <a:r>
              <a:rPr sz="788" b="0" i="0">
                <a:solidFill>
                  <a:srgbClr val="DCDCDC"/>
                </a:solidFill>
                <a:latin typeface="Roboto Condensed Light" panose="02000000000000000000" pitchFamily="2" charset="0"/>
                <a:ea typeface="Roboto Condensed Light" panose="02000000000000000000" pitchFamily="2" charset="0"/>
                <a:cs typeface="Arial"/>
              </a:rPr>
              <a:t>advice.  </a:t>
            </a:r>
            <a:r>
              <a:rPr sz="788" b="0" i="0" spc="-6">
                <a:solidFill>
                  <a:srgbClr val="DCDCDC"/>
                </a:solidFill>
                <a:latin typeface="Roboto Condensed Light" panose="02000000000000000000" pitchFamily="2" charset="0"/>
                <a:ea typeface="Roboto Condensed Light" panose="02000000000000000000" pitchFamily="2" charset="0"/>
                <a:cs typeface="Arial"/>
              </a:rPr>
              <a:t>Info-Tech’s </a:t>
            </a:r>
            <a:r>
              <a:rPr sz="788" b="0" i="0">
                <a:solidFill>
                  <a:srgbClr val="DCDCDC"/>
                </a:solidFill>
                <a:latin typeface="Roboto Condensed Light" panose="02000000000000000000" pitchFamily="2" charset="0"/>
                <a:ea typeface="Roboto Condensed Light" panose="02000000000000000000" pitchFamily="2" charset="0"/>
                <a:cs typeface="Arial"/>
              </a:rPr>
              <a:t>products </a:t>
            </a:r>
            <a:r>
              <a:rPr sz="788" b="0" i="0" spc="3">
                <a:solidFill>
                  <a:srgbClr val="DCDCDC"/>
                </a:solidFill>
                <a:latin typeface="Roboto Condensed Light" panose="02000000000000000000" pitchFamily="2" charset="0"/>
                <a:ea typeface="Roboto Condensed Light" panose="02000000000000000000" pitchFamily="2" charset="0"/>
                <a:cs typeface="Arial"/>
              </a:rPr>
              <a:t>and services </a:t>
            </a:r>
            <a:r>
              <a:rPr sz="788" b="0" i="0" spc="6">
                <a:solidFill>
                  <a:srgbClr val="DCDCDC"/>
                </a:solidFill>
                <a:latin typeface="Roboto Condensed Light" panose="02000000000000000000" pitchFamily="2" charset="0"/>
                <a:ea typeface="Roboto Condensed Light" panose="02000000000000000000" pitchFamily="2" charset="0"/>
                <a:cs typeface="Arial"/>
              </a:rPr>
              <a:t>combine </a:t>
            </a:r>
            <a:r>
              <a:rPr sz="788" b="0" i="0">
                <a:solidFill>
                  <a:srgbClr val="DCDCDC"/>
                </a:solidFill>
                <a:latin typeface="Roboto Condensed Light" panose="02000000000000000000" pitchFamily="2" charset="0"/>
                <a:ea typeface="Roboto Condensed Light" panose="02000000000000000000" pitchFamily="2" charset="0"/>
                <a:cs typeface="Arial"/>
              </a:rPr>
              <a:t>actionable insight </a:t>
            </a:r>
            <a:r>
              <a:rPr sz="788" b="0" i="0" spc="3">
                <a:solidFill>
                  <a:srgbClr val="DCDCDC"/>
                </a:solidFill>
                <a:latin typeface="Roboto Condensed Light" panose="02000000000000000000" pitchFamily="2" charset="0"/>
                <a:ea typeface="Roboto Condensed Light" panose="02000000000000000000" pitchFamily="2" charset="0"/>
                <a:cs typeface="Arial"/>
              </a:rPr>
              <a:t>and relevant</a:t>
            </a:r>
            <a:r>
              <a:rPr sz="788" b="0" i="0" spc="76">
                <a:solidFill>
                  <a:srgbClr val="DCDCDC"/>
                </a:solidFill>
                <a:latin typeface="Roboto Condensed Light" panose="02000000000000000000" pitchFamily="2" charset="0"/>
                <a:ea typeface="Roboto Condensed Light" panose="02000000000000000000" pitchFamily="2" charset="0"/>
                <a:cs typeface="Arial"/>
              </a:rPr>
              <a:t> </a:t>
            </a:r>
            <a:r>
              <a:rPr sz="788" b="0" i="0" spc="3">
                <a:solidFill>
                  <a:srgbClr val="DCDCDC"/>
                </a:solidFill>
                <a:latin typeface="Roboto Condensed Light" panose="02000000000000000000" pitchFamily="2" charset="0"/>
                <a:ea typeface="Roboto Condensed Light" panose="02000000000000000000" pitchFamily="2" charset="0"/>
                <a:cs typeface="Arial"/>
              </a:rPr>
              <a:t>advice</a:t>
            </a:r>
            <a:r>
              <a:rPr sz="788" b="0" i="0" spc="12">
                <a:solidFill>
                  <a:srgbClr val="DCDCDC"/>
                </a:solidFill>
                <a:latin typeface="Roboto Condensed Light" panose="02000000000000000000" pitchFamily="2" charset="0"/>
                <a:ea typeface="Roboto Condensed Light" panose="02000000000000000000" pitchFamily="2" charset="0"/>
                <a:cs typeface="Arial"/>
              </a:rPr>
              <a:t> </a:t>
            </a:r>
            <a:r>
              <a:rPr sz="788" b="0" i="0">
                <a:solidFill>
                  <a:srgbClr val="DCDCDC"/>
                </a:solidFill>
                <a:latin typeface="Roboto Condensed Light" panose="02000000000000000000" pitchFamily="2" charset="0"/>
                <a:ea typeface="Roboto Condensed Light" panose="02000000000000000000" pitchFamily="2" charset="0"/>
                <a:cs typeface="Arial"/>
              </a:rPr>
              <a:t>with  </a:t>
            </a:r>
            <a:r>
              <a:rPr sz="788" b="0" i="0" spc="3">
                <a:solidFill>
                  <a:srgbClr val="DCDCDC"/>
                </a:solidFill>
                <a:latin typeface="Roboto Condensed Light" panose="02000000000000000000" pitchFamily="2" charset="0"/>
                <a:ea typeface="Roboto Condensed Light" panose="02000000000000000000" pitchFamily="2" charset="0"/>
                <a:cs typeface="Arial"/>
              </a:rPr>
              <a:t>ready-to-use tools and templates that cover the full spectrum of IT</a:t>
            </a:r>
            <a:r>
              <a:rPr sz="788" b="0" i="0" spc="73">
                <a:solidFill>
                  <a:srgbClr val="DCDCDC"/>
                </a:solidFill>
                <a:latin typeface="Roboto Condensed Light" panose="02000000000000000000" pitchFamily="2" charset="0"/>
                <a:ea typeface="Roboto Condensed Light" panose="02000000000000000000" pitchFamily="2" charset="0"/>
                <a:cs typeface="Arial"/>
              </a:rPr>
              <a:t> </a:t>
            </a:r>
            <a:r>
              <a:rPr sz="788" b="0" i="0" spc="3">
                <a:solidFill>
                  <a:srgbClr val="DCDCDC"/>
                </a:solidFill>
                <a:latin typeface="Roboto Condensed Light" panose="02000000000000000000" pitchFamily="2" charset="0"/>
                <a:ea typeface="Roboto Condensed Light" panose="02000000000000000000" pitchFamily="2" charset="0"/>
                <a:cs typeface="Arial"/>
              </a:rPr>
              <a:t>concerns.</a:t>
            </a:r>
            <a:endParaRPr sz="788" b="0" i="0">
              <a:latin typeface="Roboto Condensed Light" panose="02000000000000000000" pitchFamily="2" charset="0"/>
              <a:ea typeface="Roboto Condensed Light" panose="02000000000000000000" pitchFamily="2" charset="0"/>
              <a:cs typeface="Arial"/>
            </a:endParaRPr>
          </a:p>
          <a:p>
            <a:pPr marR="3851" algn="r">
              <a:lnSpc>
                <a:spcPts val="931"/>
              </a:lnSpc>
            </a:pPr>
            <a:r>
              <a:rPr sz="788" b="0" i="0" spc="6">
                <a:solidFill>
                  <a:srgbClr val="DCDCDC"/>
                </a:solidFill>
                <a:latin typeface="Roboto Condensed Light" panose="02000000000000000000" pitchFamily="2" charset="0"/>
                <a:ea typeface="Roboto Condensed Light" panose="02000000000000000000" pitchFamily="2" charset="0"/>
                <a:cs typeface="Arial"/>
              </a:rPr>
              <a:t>© </a:t>
            </a:r>
            <a:r>
              <a:rPr sz="788" b="0" i="0" spc="3">
                <a:solidFill>
                  <a:srgbClr val="DCDCDC"/>
                </a:solidFill>
                <a:latin typeface="Roboto Condensed Light" panose="02000000000000000000" pitchFamily="2" charset="0"/>
                <a:ea typeface="Roboto Condensed Light" panose="02000000000000000000" pitchFamily="2" charset="0"/>
                <a:cs typeface="Arial"/>
              </a:rPr>
              <a:t>1997-20</a:t>
            </a:r>
            <a:r>
              <a:rPr lang="en-US" sz="788" b="0" i="0" spc="3">
                <a:solidFill>
                  <a:srgbClr val="DCDCDC"/>
                </a:solidFill>
                <a:latin typeface="Roboto Condensed Light" panose="02000000000000000000" pitchFamily="2" charset="0"/>
                <a:ea typeface="Roboto Condensed Light" panose="02000000000000000000" pitchFamily="2" charset="0"/>
                <a:cs typeface="Arial"/>
              </a:rPr>
              <a:t>23</a:t>
            </a:r>
            <a:r>
              <a:rPr sz="788" b="0" i="0" spc="3">
                <a:solidFill>
                  <a:srgbClr val="DCDCDC"/>
                </a:solidFill>
                <a:latin typeface="Roboto Condensed Light" panose="02000000000000000000" pitchFamily="2" charset="0"/>
                <a:ea typeface="Roboto Condensed Light" panose="02000000000000000000" pitchFamily="2" charset="0"/>
                <a:cs typeface="Arial"/>
              </a:rPr>
              <a:t> </a:t>
            </a:r>
            <a:r>
              <a:rPr sz="788" b="0" i="0" spc="-6">
                <a:solidFill>
                  <a:srgbClr val="DCDCDC"/>
                </a:solidFill>
                <a:latin typeface="Roboto Condensed Light" panose="02000000000000000000" pitchFamily="2" charset="0"/>
                <a:ea typeface="Roboto Condensed Light" panose="02000000000000000000" pitchFamily="2" charset="0"/>
                <a:cs typeface="Arial"/>
              </a:rPr>
              <a:t>Info-Tech </a:t>
            </a:r>
            <a:r>
              <a:rPr sz="788" b="0" i="0" spc="3">
                <a:solidFill>
                  <a:srgbClr val="DCDCDC"/>
                </a:solidFill>
                <a:latin typeface="Roboto Condensed Light" panose="02000000000000000000" pitchFamily="2" charset="0"/>
                <a:ea typeface="Roboto Condensed Light" panose="02000000000000000000" pitchFamily="2" charset="0"/>
                <a:cs typeface="Arial"/>
              </a:rPr>
              <a:t>Research </a:t>
            </a:r>
            <a:r>
              <a:rPr sz="788" b="0" i="0" spc="6">
                <a:solidFill>
                  <a:srgbClr val="DCDCDC"/>
                </a:solidFill>
                <a:latin typeface="Roboto Condensed Light" panose="02000000000000000000" pitchFamily="2" charset="0"/>
                <a:ea typeface="Roboto Condensed Light" panose="02000000000000000000" pitchFamily="2" charset="0"/>
                <a:cs typeface="Arial"/>
              </a:rPr>
              <a:t>Group</a:t>
            </a:r>
            <a:r>
              <a:rPr sz="788" b="0" i="0" spc="-27">
                <a:solidFill>
                  <a:srgbClr val="DCDCDC"/>
                </a:solidFill>
                <a:latin typeface="Roboto Condensed Light" panose="02000000000000000000" pitchFamily="2" charset="0"/>
                <a:ea typeface="Roboto Condensed Light" panose="02000000000000000000" pitchFamily="2" charset="0"/>
                <a:cs typeface="Arial"/>
              </a:rPr>
              <a:t> </a:t>
            </a:r>
            <a:r>
              <a:rPr sz="788" b="0" i="0" spc="3">
                <a:solidFill>
                  <a:srgbClr val="DCDCDC"/>
                </a:solidFill>
                <a:latin typeface="Roboto Condensed Light" panose="02000000000000000000" pitchFamily="2" charset="0"/>
                <a:ea typeface="Roboto Condensed Light" panose="02000000000000000000" pitchFamily="2" charset="0"/>
                <a:cs typeface="Arial"/>
              </a:rPr>
              <a:t>Inc.</a:t>
            </a:r>
            <a:endParaRPr sz="788" b="0" i="0">
              <a:latin typeface="Roboto Condensed Light" panose="02000000000000000000" pitchFamily="2" charset="0"/>
              <a:ea typeface="Roboto Condensed Light" panose="02000000000000000000" pitchFamily="2" charset="0"/>
              <a:cs typeface="Arial"/>
            </a:endParaRPr>
          </a:p>
        </p:txBody>
      </p:sp>
      <p:pic>
        <p:nvPicPr>
          <p:cNvPr id="6" name="Picture 5">
            <a:extLst>
              <a:ext uri="{FF2B5EF4-FFF2-40B4-BE49-F238E27FC236}">
                <a16:creationId xmlns:a16="http://schemas.microsoft.com/office/drawing/2014/main" id="{E9D10E23-5B6C-0E46-8E09-10A336299F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98392" y="5803901"/>
            <a:ext cx="2818202" cy="965200"/>
          </a:xfrm>
          <a:prstGeom prst="rect">
            <a:avLst/>
          </a:prstGeom>
        </p:spPr>
      </p:pic>
    </p:spTree>
  </p:cSld>
  <p:clrMap bg1="lt1" tx1="dk1" bg2="lt2" tx2="dk2" accent1="accent1" accent2="accent2" accent3="accent3" accent4="accent4" accent5="accent5" accent6="accent6" hlink="hlink" folHlink="folHlink"/>
  <p:sldLayoutIdLst>
    <p:sldLayoutId id="2147483699"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userDrawn="1">
          <p15:clr>
            <a:srgbClr val="F26B43"/>
          </p15:clr>
        </p15:guide>
        <p15:guide id="2" pos="3840" userDrawn="1">
          <p15:clr>
            <a:srgbClr val="F26B43"/>
          </p15:clr>
        </p15:guide>
        <p15:guide id="3" orient="horz" pos="38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840497"/>
      </p:ext>
    </p:extLst>
  </p:cSld>
  <p:clrMap bg1="lt1" tx1="dk1" bg2="lt2" tx2="dk2" accent1="accent1" accent2="accent2" accent3="accent3" accent4="accent4" accent5="accent5" accent6="accent6" hlink="hlink" folHlink="folHlink"/>
  <p:sldLayoutIdLst>
    <p:sldLayoutId id="214748372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4239409" cy="1130188"/>
          </a:xfrm>
          <a:prstGeom prst="rect">
            <a:avLst/>
          </a:prstGeom>
        </p:spPr>
        <p:txBody>
          <a:bodyPr vert="horz" lIns="0" tIns="0" rIns="0" bIns="0" rtlCol="0" anchor="t" anchorCtr="0">
            <a:noAutofit/>
          </a:bodyPr>
          <a:lstStyle/>
          <a:p>
            <a:r>
              <a:rPr lang="en-US"/>
              <a:t>Click to edit Master title style</a:t>
            </a:r>
          </a:p>
        </p:txBody>
      </p:sp>
      <p:sp>
        <p:nvSpPr>
          <p:cNvPr id="4" name="Holder 6">
            <a:extLst>
              <a:ext uri="{FF2B5EF4-FFF2-40B4-BE49-F238E27FC236}">
                <a16:creationId xmlns:a16="http://schemas.microsoft.com/office/drawing/2014/main" id="{0C9EF370-3AFB-7744-ACCC-5BBC2EFA3D9B}"/>
              </a:ext>
            </a:extLst>
          </p:cNvPr>
          <p:cNvSpPr>
            <a:spLocks noGrp="1"/>
          </p:cNvSpPr>
          <p:nvPr>
            <p:ph type="sldNum" sz="quarter" idx="4"/>
          </p:nvPr>
        </p:nvSpPr>
        <p:spPr>
          <a:xfrm>
            <a:off x="9649607" y="6453854"/>
            <a:ext cx="2240706" cy="121252"/>
          </a:xfrm>
          <a:prstGeom prst="rect">
            <a:avLst/>
          </a:prstGeom>
        </p:spPr>
        <p:txBody>
          <a:bodyPr wrap="square" lIns="0" tIns="0" rIns="0" bIns="0">
            <a:noAutofit/>
          </a:bodyPr>
          <a:lstStyle>
            <a:lvl1pPr algn="r">
              <a:defRPr sz="788" b="0" i="0" spc="0" baseline="0">
                <a:solidFill>
                  <a:srgbClr val="636363"/>
                </a:solidFill>
                <a:latin typeface="Exo" pitchFamily="2" charset="77"/>
                <a:cs typeface="Arial"/>
              </a:defRPr>
            </a:lvl1pPr>
          </a:lstStyle>
          <a:p>
            <a:pPr marL="7701">
              <a:spcBef>
                <a:spcPts val="161"/>
              </a:spcBef>
              <a:tabLst>
                <a:tab pos="1309603" algn="l"/>
              </a:tabLst>
            </a:pPr>
            <a:r>
              <a:rPr lang="en-CA"/>
              <a:t>Info-Tech Research Group   |   </a:t>
            </a:r>
            <a:fld id="{81D60167-4931-47E6-BA6A-407CBD079E47}" type="slidenum">
              <a:rPr smtClean="0">
                <a:cs typeface="Arial" panose="020B0604020202020204" pitchFamily="34" charset="0"/>
              </a:rPr>
              <a:pPr marL="7701">
                <a:spcBef>
                  <a:spcPts val="161"/>
                </a:spcBef>
                <a:tabLst>
                  <a:tab pos="1309603" algn="l"/>
                </a:tabLst>
              </a:pPr>
              <a:t>‹#›</a:t>
            </a:fld>
            <a:endParaRPr>
              <a:cs typeface="Arial" panose="020B0604020202020204" pitchFamily="34" charset="0"/>
            </a:endParaRPr>
          </a:p>
        </p:txBody>
      </p:sp>
    </p:spTree>
    <p:extLst>
      <p:ext uri="{BB962C8B-B14F-4D97-AF65-F5344CB8AC3E}">
        <p14:creationId xmlns:p14="http://schemas.microsoft.com/office/powerpoint/2010/main" val="3961882258"/>
      </p:ext>
    </p:extLst>
  </p:cSld>
  <p:clrMap bg1="lt1" tx1="dk1" bg2="lt2" tx2="dk2" accent1="accent1" accent2="accent2" accent3="accent3" accent4="accent4" accent5="accent5" accent6="accent6" hlink="hlink" folHlink="folHlink"/>
  <p:sldLayoutIdLst>
    <p:sldLayoutId id="2147483732" r:id="rId1"/>
    <p:sldLayoutId id="2147483708" r:id="rId2"/>
  </p:sldLayoutIdLst>
  <p:hf hdr="0" ftr="0" dt="0"/>
  <p:txStyles>
    <p:titleStyle>
      <a:lvl1pPr algn="l" defTabSz="914400" rtl="0" eaLnBrk="1" latinLnBrk="0" hangingPunct="1">
        <a:lnSpc>
          <a:spcPts val="4000"/>
        </a:lnSpc>
        <a:spcBef>
          <a:spcPct val="0"/>
        </a:spcBef>
        <a:buNone/>
        <a:defRPr sz="4000" b="0" i="0" kern="1200">
          <a:solidFill>
            <a:srgbClr val="717171"/>
          </a:solidFill>
          <a:latin typeface="Montserrat Semi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userDrawn="1">
          <p15:clr>
            <a:srgbClr val="F26B43"/>
          </p15:clr>
        </p15:guide>
        <p15:guide id="2" pos="3818" userDrawn="1">
          <p15:clr>
            <a:srgbClr val="F26B43"/>
          </p15:clr>
        </p15:guide>
        <p15:guide id="3" pos="3909" userDrawn="1">
          <p15:clr>
            <a:srgbClr val="F26B43"/>
          </p15:clr>
        </p15:guide>
        <p15:guide id="4" pos="4430" userDrawn="1">
          <p15:clr>
            <a:srgbClr val="F26B43"/>
          </p15:clr>
        </p15:guide>
        <p15:guide id="5" pos="3205" userDrawn="1">
          <p15:clr>
            <a:srgbClr val="F26B43"/>
          </p15:clr>
        </p15:guide>
        <p15:guide id="6" pos="2684" userDrawn="1">
          <p15:clr>
            <a:srgbClr val="F26B43"/>
          </p15:clr>
        </p15:guide>
        <p15:guide id="7" pos="2593" userDrawn="1">
          <p15:clr>
            <a:srgbClr val="F26B43"/>
          </p15:clr>
        </p15:guide>
        <p15:guide id="8" pos="2071" userDrawn="1">
          <p15:clr>
            <a:srgbClr val="F26B43"/>
          </p15:clr>
        </p15:guide>
        <p15:guide id="9" pos="4521" userDrawn="1">
          <p15:clr>
            <a:srgbClr val="F26B43"/>
          </p15:clr>
        </p15:guide>
        <p15:guide id="10" pos="5043" userDrawn="1">
          <p15:clr>
            <a:srgbClr val="F26B43"/>
          </p15:clr>
        </p15:guide>
        <p15:guide id="11" pos="5133" userDrawn="1">
          <p15:clr>
            <a:srgbClr val="F26B43"/>
          </p15:clr>
        </p15:guide>
        <p15:guide id="12" pos="5655" userDrawn="1">
          <p15:clr>
            <a:srgbClr val="F26B43"/>
          </p15:clr>
        </p15:guide>
        <p15:guide id="13" pos="5746" userDrawn="1">
          <p15:clr>
            <a:srgbClr val="F26B43"/>
          </p15:clr>
        </p15:guide>
        <p15:guide id="14" pos="6267" userDrawn="1">
          <p15:clr>
            <a:srgbClr val="F26B43"/>
          </p15:clr>
        </p15:guide>
        <p15:guide id="15" pos="6358" userDrawn="1">
          <p15:clr>
            <a:srgbClr val="F26B43"/>
          </p15:clr>
        </p15:guide>
        <p15:guide id="16" pos="6880" userDrawn="1">
          <p15:clr>
            <a:srgbClr val="F26B43"/>
          </p15:clr>
        </p15:guide>
        <p15:guide id="17" pos="6970" userDrawn="1">
          <p15:clr>
            <a:srgbClr val="F26B43"/>
          </p15:clr>
        </p15:guide>
        <p15:guide id="18" pos="7492" userDrawn="1">
          <p15:clr>
            <a:srgbClr val="F26B43"/>
          </p15:clr>
        </p15:guide>
        <p15:guide id="19" pos="1981" userDrawn="1">
          <p15:clr>
            <a:srgbClr val="F26B43"/>
          </p15:clr>
        </p15:guide>
        <p15:guide id="20" pos="1459" userDrawn="1">
          <p15:clr>
            <a:srgbClr val="F26B43"/>
          </p15:clr>
        </p15:guide>
        <p15:guide id="21" pos="1368" userDrawn="1">
          <p15:clr>
            <a:srgbClr val="F26B43"/>
          </p15:clr>
        </p15:guide>
        <p15:guide id="22" pos="847" userDrawn="1">
          <p15:clr>
            <a:srgbClr val="F26B43"/>
          </p15:clr>
        </p15:guide>
        <p15:guide id="23" pos="756" userDrawn="1">
          <p15:clr>
            <a:srgbClr val="F26B43"/>
          </p15:clr>
        </p15:guide>
        <p15:guide id="24" pos="234" userDrawn="1">
          <p15:clr>
            <a:srgbClr val="F26B43"/>
          </p15:clr>
        </p15:guide>
        <p15:guide id="25" orient="horz" pos="57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7" y="530021"/>
            <a:ext cx="5632357" cy="1130188"/>
          </a:xfrm>
          <a:prstGeom prst="rect">
            <a:avLst/>
          </a:prstGeom>
        </p:spPr>
        <p:txBody>
          <a:bodyPr vert="horz" lIns="0" tIns="0" rIns="0" bIns="0" rtlCol="0" anchor="t" anchorCtr="0">
            <a:noAutofit/>
          </a:bodyPr>
          <a:lstStyle/>
          <a:p>
            <a:r>
              <a:rPr lang="en-US"/>
              <a:t>Click to edit Master title style</a:t>
            </a:r>
          </a:p>
        </p:txBody>
      </p:sp>
      <p:sp>
        <p:nvSpPr>
          <p:cNvPr id="12" name="TextBox 11">
            <a:extLst>
              <a:ext uri="{FF2B5EF4-FFF2-40B4-BE49-F238E27FC236}">
                <a16:creationId xmlns:a16="http://schemas.microsoft.com/office/drawing/2014/main" id="{9A5610B7-08DB-7849-96D1-46BF1C785ED5}"/>
              </a:ext>
            </a:extLst>
          </p:cNvPr>
          <p:cNvSpPr txBox="1"/>
          <p:nvPr userDrawn="1"/>
        </p:nvSpPr>
        <p:spPr>
          <a:xfrm>
            <a:off x="8804021" y="6449570"/>
            <a:ext cx="3438335" cy="123111"/>
          </a:xfrm>
          <a:prstGeom prst="rect">
            <a:avLst/>
          </a:prstGeom>
        </p:spPr>
        <p:txBody>
          <a:bodyPr vert="horz" wrap="square" lIns="0" tIns="0" rIns="91404" bIns="0" rtlCol="0">
            <a:spAutoFit/>
          </a:bodyPr>
          <a:lstStyle/>
          <a:p>
            <a:pPr marL="7698" marR="242878" lvl="0" indent="0" algn="r" defTabSz="554270" rtl="0" eaLnBrk="1" fontAlgn="auto" latinLnBrk="0" hangingPunct="1">
              <a:lnSpc>
                <a:spcPct val="100000"/>
              </a:lnSpc>
              <a:spcBef>
                <a:spcPts val="55"/>
              </a:spcBef>
              <a:spcAft>
                <a:spcPts val="0"/>
              </a:spcAft>
              <a:buClrTx/>
              <a:buSzTx/>
              <a:buFontTx/>
              <a:buNone/>
              <a:tabLst/>
              <a:defRPr/>
            </a:pPr>
            <a:r>
              <a:rPr lang="en-CA" sz="800" spc="-18">
                <a:solidFill>
                  <a:schemeClr val="tx1">
                    <a:lumMod val="50000"/>
                  </a:schemeClr>
                </a:solidFill>
                <a:latin typeface="Exo" panose="02000503000000000000" pitchFamily="2" charset="77"/>
              </a:rPr>
              <a:t>Info-</a:t>
            </a:r>
            <a:r>
              <a:rPr lang="en-CA" sz="800" spc="-103">
                <a:solidFill>
                  <a:schemeClr val="tx1">
                    <a:lumMod val="50000"/>
                  </a:schemeClr>
                </a:solidFill>
                <a:latin typeface="Exo" panose="02000503000000000000" pitchFamily="2" charset="77"/>
              </a:rPr>
              <a:t>T</a:t>
            </a:r>
            <a:r>
              <a:rPr lang="en-CA" sz="800" spc="-15">
                <a:solidFill>
                  <a:schemeClr val="tx1">
                    <a:lumMod val="50000"/>
                  </a:schemeClr>
                </a:solidFill>
                <a:latin typeface="Exo" panose="02000503000000000000" pitchFamily="2" charset="77"/>
              </a:rPr>
              <a:t>ec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Researc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Grou</a:t>
            </a:r>
            <a:r>
              <a:rPr lang="en-CA" sz="800" spc="6">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698" marR="242878" lvl="0" indent="0" algn="r" defTabSz="554270" rtl="0" eaLnBrk="1" fontAlgn="auto" latinLnBrk="0" hangingPunct="1">
                <a:lnSpc>
                  <a:spcPct val="100000"/>
                </a:lnSpc>
                <a:spcBef>
                  <a:spcPts val="55"/>
                </a:spcBef>
                <a:spcAft>
                  <a:spcPts val="0"/>
                </a:spcAft>
                <a:buClrTx/>
                <a:buSzTx/>
                <a:buFontTx/>
                <a:buNone/>
                <a:tabLst/>
                <a:defRPr/>
              </a:pPr>
              <a:t>‹#›</a:t>
            </a:fld>
            <a:endParaRPr sz="800" spc="6">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2177875377"/>
      </p:ext>
    </p:extLst>
  </p:cSld>
  <p:clrMap bg1="lt1" tx1="dk1" bg2="lt2" tx2="dk2" accent1="accent1" accent2="accent2" accent3="accent3" accent4="accent4" accent5="accent5" accent6="accent6" hlink="hlink" folHlink="folHlink"/>
  <p:sldLayoutIdLst>
    <p:sldLayoutId id="2147483827" r:id="rId1"/>
  </p:sldLayoutIdLst>
  <p:hf hdr="0" ftr="0" dt="0"/>
  <p:txStyles>
    <p:titleStyle>
      <a:lvl1pPr algn="l" defTabSz="914034" rtl="0" eaLnBrk="1" latinLnBrk="0" hangingPunct="1">
        <a:lnSpc>
          <a:spcPct val="90000"/>
        </a:lnSpc>
        <a:spcBef>
          <a:spcPct val="0"/>
        </a:spcBef>
        <a:buNone/>
        <a:defRPr sz="3998" b="0" i="0" kern="1200">
          <a:solidFill>
            <a:srgbClr val="717171"/>
          </a:solidFill>
          <a:latin typeface="Montserrat SemiBold" pitchFamily="2" charset="77"/>
          <a:ea typeface="+mj-ea"/>
          <a:cs typeface="Arial" panose="020B0604020202020204" pitchFamily="34" charset="0"/>
        </a:defRPr>
      </a:lvl1pPr>
    </p:titleStyle>
    <p:bodyStyle>
      <a:lvl1pPr marL="228509" indent="-228509" algn="l" defTabSz="914034"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26" indent="-228509" algn="l" defTabSz="914034"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543" indent="-228509" algn="l" defTabSz="914034"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560"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577"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41">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37">
          <p15:clr>
            <a:srgbClr val="F26B43"/>
          </p15:clr>
        </p15:guide>
        <p15:guide id="14" pos="6265">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60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5632357" cy="1130188"/>
          </a:xfrm>
          <a:prstGeom prst="rect">
            <a:avLst/>
          </a:prstGeom>
        </p:spPr>
        <p:txBody>
          <a:bodyPr vert="horz" lIns="0" tIns="0" rIns="0" bIns="0" rtlCol="0" anchor="t" anchorCtr="0">
            <a:noAutofit/>
          </a:bodyPr>
          <a:lstStyle/>
          <a:p>
            <a:r>
              <a:rPr lang="en-US"/>
              <a:t>Click to edit Master title style</a:t>
            </a:r>
          </a:p>
        </p:txBody>
      </p:sp>
      <p:sp>
        <p:nvSpPr>
          <p:cNvPr id="12" name="TextBox 11">
            <a:extLst>
              <a:ext uri="{FF2B5EF4-FFF2-40B4-BE49-F238E27FC236}">
                <a16:creationId xmlns:a16="http://schemas.microsoft.com/office/drawing/2014/main" id="{9A5610B7-08DB-7849-96D1-46BF1C785ED5}"/>
              </a:ext>
            </a:extLst>
          </p:cNvPr>
          <p:cNvSpPr txBox="1"/>
          <p:nvPr userDrawn="1"/>
        </p:nvSpPr>
        <p:spPr>
          <a:xfrm>
            <a:off x="8804021" y="6449568"/>
            <a:ext cx="3438335" cy="12311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00000"/>
              </a:lnSpc>
              <a:spcBef>
                <a:spcPts val="55"/>
              </a:spcBef>
              <a:spcAft>
                <a:spcPts val="0"/>
              </a:spcAft>
              <a:buClrTx/>
              <a:buSzTx/>
              <a:buFontTx/>
              <a:buNone/>
              <a:tabLst/>
              <a:defRPr/>
            </a:pPr>
            <a:r>
              <a:rPr lang="en-CA" sz="800" spc="-18">
                <a:solidFill>
                  <a:schemeClr val="tx1">
                    <a:lumMod val="50000"/>
                  </a:schemeClr>
                </a:solidFill>
                <a:latin typeface="Exo" panose="02000503000000000000" pitchFamily="2" charset="77"/>
              </a:rPr>
              <a:t>Info-</a:t>
            </a:r>
            <a:r>
              <a:rPr lang="en-CA" sz="800" spc="-103">
                <a:solidFill>
                  <a:schemeClr val="tx1">
                    <a:lumMod val="50000"/>
                  </a:schemeClr>
                </a:solidFill>
                <a:latin typeface="Exo" panose="02000503000000000000" pitchFamily="2" charset="77"/>
              </a:rPr>
              <a:t>T</a:t>
            </a:r>
            <a:r>
              <a:rPr lang="en-CA" sz="800" spc="-15">
                <a:solidFill>
                  <a:schemeClr val="tx1">
                    <a:lumMod val="50000"/>
                  </a:schemeClr>
                </a:solidFill>
                <a:latin typeface="Exo" panose="02000503000000000000" pitchFamily="2" charset="77"/>
              </a:rPr>
              <a:t>ec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Researc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Grou</a:t>
            </a:r>
            <a:r>
              <a:rPr lang="en-CA" sz="800" spc="6">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00000"/>
                </a:lnSpc>
                <a:spcBef>
                  <a:spcPts val="55"/>
                </a:spcBef>
                <a:spcAft>
                  <a:spcPts val="0"/>
                </a:spcAft>
                <a:buClrTx/>
                <a:buSzTx/>
                <a:buFontTx/>
                <a:buNone/>
                <a:tabLst/>
                <a:defRPr/>
              </a:pPr>
              <a:t>‹#›</a:t>
            </a:fld>
            <a:endParaRPr sz="800" spc="6">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1357824152"/>
      </p:ext>
    </p:extLst>
  </p:cSld>
  <p:clrMap bg1="lt1" tx1="dk1" bg2="lt2" tx2="dk2" accent1="accent1" accent2="accent2" accent3="accent3" accent4="accent4" accent5="accent5" accent6="accent6" hlink="hlink" folHlink="folHlink"/>
  <p:sldLayoutIdLst>
    <p:sldLayoutId id="2147483881" r:id="rId1"/>
  </p:sldLayoutIdLst>
  <p:hf hdr="0" ftr="0" dt="0"/>
  <p:txStyles>
    <p:title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41">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37">
          <p15:clr>
            <a:srgbClr val="F26B43"/>
          </p15:clr>
        </p15:guide>
        <p15:guide id="14" pos="6265">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6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www.infotech.com/research/ss/building-and-communicating-your-it-cost-cutting-strategy-for-the-covid-19-recessio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21262F-7657-2C49-88E5-B4441F92B5F5}"/>
              </a:ext>
            </a:extLst>
          </p:cNvPr>
          <p:cNvSpPr>
            <a:spLocks noGrp="1"/>
          </p:cNvSpPr>
          <p:nvPr>
            <p:ph type="body" sz="quarter" idx="10"/>
          </p:nvPr>
        </p:nvSpPr>
        <p:spPr>
          <a:xfrm>
            <a:off x="650874" y="1079498"/>
            <a:ext cx="8591449" cy="1306512"/>
          </a:xfrm>
        </p:spPr>
        <p:txBody>
          <a:bodyPr anchor="t"/>
          <a:lstStyle/>
          <a:p>
            <a:r>
              <a:rPr lang="en-US">
                <a:latin typeface="Montserrat SemiBold"/>
              </a:rPr>
              <a:t>Cost Optimization Recommendations</a:t>
            </a:r>
            <a:endParaRPr lang="en-US"/>
          </a:p>
          <a:p>
            <a:endParaRPr lang="en-US"/>
          </a:p>
        </p:txBody>
      </p:sp>
      <p:sp>
        <p:nvSpPr>
          <p:cNvPr id="7" name="Text Placeholder 6">
            <a:extLst>
              <a:ext uri="{FF2B5EF4-FFF2-40B4-BE49-F238E27FC236}">
                <a16:creationId xmlns:a16="http://schemas.microsoft.com/office/drawing/2014/main" id="{7DB459F0-C235-A14E-8E90-0BA73AFA83CA}"/>
              </a:ext>
            </a:extLst>
          </p:cNvPr>
          <p:cNvSpPr>
            <a:spLocks noGrp="1"/>
          </p:cNvSpPr>
          <p:nvPr>
            <p:ph type="body" sz="quarter" idx="11"/>
          </p:nvPr>
        </p:nvSpPr>
        <p:spPr/>
        <p:txBody>
          <a:bodyPr/>
          <a:lstStyle/>
          <a:p>
            <a:r>
              <a:rPr lang="en-US"/>
              <a:t>April 23, 2022</a:t>
            </a:r>
          </a:p>
          <a:p>
            <a:endParaRPr lang="en-US"/>
          </a:p>
        </p:txBody>
      </p:sp>
      <p:sp>
        <p:nvSpPr>
          <p:cNvPr id="4" name="Text Placeholder 4">
            <a:extLst>
              <a:ext uri="{FF2B5EF4-FFF2-40B4-BE49-F238E27FC236}">
                <a16:creationId xmlns:a16="http://schemas.microsoft.com/office/drawing/2014/main" id="{3F741F15-40A4-4E8C-9182-1E13500B4BA7}"/>
              </a:ext>
            </a:extLst>
          </p:cNvPr>
          <p:cNvSpPr txBox="1">
            <a:spLocks/>
          </p:cNvSpPr>
          <p:nvPr/>
        </p:nvSpPr>
        <p:spPr>
          <a:xfrm>
            <a:off x="650874" y="3385039"/>
            <a:ext cx="7895249" cy="859021"/>
          </a:xfrm>
          <a:prstGeom prst="rect">
            <a:avLst/>
          </a:prstGeom>
          <a:noFill/>
        </p:spPr>
        <p:txBody>
          <a:bodyPr anchor="t"/>
          <a:lstStyle>
            <a:lvl1pPr marL="0">
              <a:lnSpc>
                <a:spcPts val="3000"/>
              </a:lnSpc>
              <a:defRPr sz="2400" b="0" i="0">
                <a:solidFill>
                  <a:schemeClr val="bg1"/>
                </a:solidFill>
                <a:latin typeface="Exo Light" pitchFamily="2" charset="77"/>
                <a:ea typeface="+mn-ea"/>
                <a:cs typeface="+mn-cs"/>
              </a:defRPr>
            </a:lvl1pPr>
            <a:lvl2pPr marL="277246">
              <a:defRPr sz="3000" b="0" i="0">
                <a:solidFill>
                  <a:schemeClr val="bg1"/>
                </a:solidFill>
                <a:latin typeface="Exo Light" pitchFamily="2" charset="77"/>
                <a:ea typeface="+mn-ea"/>
                <a:cs typeface="+mn-cs"/>
              </a:defRPr>
            </a:lvl2pPr>
            <a:lvl3pPr marL="554492">
              <a:defRPr sz="3000" b="0" i="0">
                <a:solidFill>
                  <a:schemeClr val="bg1"/>
                </a:solidFill>
                <a:latin typeface="Exo Light" pitchFamily="2" charset="77"/>
                <a:ea typeface="+mn-ea"/>
                <a:cs typeface="+mn-cs"/>
              </a:defRPr>
            </a:lvl3pPr>
            <a:lvl4pPr marL="831738">
              <a:defRPr sz="3000" b="0" i="0">
                <a:solidFill>
                  <a:schemeClr val="bg1"/>
                </a:solidFill>
                <a:latin typeface="Exo Light" pitchFamily="2" charset="77"/>
                <a:ea typeface="+mn-ea"/>
                <a:cs typeface="+mn-cs"/>
              </a:defRPr>
            </a:lvl4pPr>
            <a:lvl5pPr marL="1108984">
              <a:defRPr sz="3000" b="0" i="0">
                <a:solidFill>
                  <a:schemeClr val="bg1"/>
                </a:solidFill>
                <a:latin typeface="Exo Light" pitchFamily="2" charset="77"/>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pPr defTabSz="914400"/>
            <a:r>
              <a:rPr lang="en-US" sz="1800" i="1" kern="0">
                <a:latin typeface="Exo Light"/>
              </a:rPr>
              <a:t>Prepared by: Jane Doe, CIO, </a:t>
            </a:r>
            <a:r>
              <a:rPr lang="en-US" sz="1800" i="1" kern="0" err="1">
                <a:latin typeface="Exo Light"/>
              </a:rPr>
              <a:t>OrganizationX</a:t>
            </a:r>
            <a:endParaRPr lang="en-US" sz="1800" i="1" kern="0">
              <a:latin typeface="Exo Light"/>
            </a:endParaRPr>
          </a:p>
        </p:txBody>
      </p:sp>
    </p:spTree>
    <p:extLst>
      <p:ext uri="{BB962C8B-B14F-4D97-AF65-F5344CB8AC3E}">
        <p14:creationId xmlns:p14="http://schemas.microsoft.com/office/powerpoint/2010/main" val="1228937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2BB3F5-035A-4ABA-999F-F427B27FBF99}"/>
              </a:ext>
            </a:extLst>
          </p:cNvPr>
          <p:cNvPicPr>
            <a:picLocks noChangeAspect="1"/>
          </p:cNvPicPr>
          <p:nvPr/>
        </p:nvPicPr>
        <p:blipFill>
          <a:blip r:embed="rId2"/>
          <a:stretch>
            <a:fillRect/>
          </a:stretch>
        </p:blipFill>
        <p:spPr>
          <a:xfrm>
            <a:off x="567589" y="1506025"/>
            <a:ext cx="11040813" cy="4730906"/>
          </a:xfrm>
          <a:prstGeom prst="rect">
            <a:avLst/>
          </a:prstGeom>
        </p:spPr>
      </p:pic>
      <p:sp>
        <p:nvSpPr>
          <p:cNvPr id="22" name="Rectangle 21">
            <a:extLst>
              <a:ext uri="{FF2B5EF4-FFF2-40B4-BE49-F238E27FC236}">
                <a16:creationId xmlns:a16="http://schemas.microsoft.com/office/drawing/2014/main" id="{47D1AD52-AB5C-2240-88DB-C3B03CE6B282}"/>
              </a:ext>
            </a:extLst>
          </p:cNvPr>
          <p:cNvSpPr/>
          <p:nvPr/>
        </p:nvSpPr>
        <p:spPr>
          <a:xfrm>
            <a:off x="0" y="0"/>
            <a:ext cx="12193588" cy="1328738"/>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a:ln>
                <a:noFill/>
              </a:ln>
              <a:solidFill>
                <a:srgbClr val="1E5E92"/>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6" y="530021"/>
            <a:ext cx="11467780" cy="1130188"/>
          </a:xfrm>
        </p:spPr>
        <p:txBody>
          <a:bodyPr/>
          <a:lstStyle/>
          <a:p>
            <a:r>
              <a:rPr lang="en-US">
                <a:solidFill>
                  <a:schemeClr val="bg1"/>
                </a:solidFill>
              </a:rPr>
              <a:t>Savings by budget category (2 of 2)</a:t>
            </a:r>
          </a:p>
        </p:txBody>
      </p:sp>
      <p:sp>
        <p:nvSpPr>
          <p:cNvPr id="11" name="Speech Bubble: Rectangle 10">
            <a:extLst>
              <a:ext uri="{FF2B5EF4-FFF2-40B4-BE49-F238E27FC236}">
                <a16:creationId xmlns:a16="http://schemas.microsoft.com/office/drawing/2014/main" id="{854A965E-23E7-4D82-BE4E-FEF72D056641}"/>
              </a:ext>
            </a:extLst>
          </p:cNvPr>
          <p:cNvSpPr/>
          <p:nvPr/>
        </p:nvSpPr>
        <p:spPr>
          <a:xfrm>
            <a:off x="2866576" y="2090057"/>
            <a:ext cx="2694003" cy="1781421"/>
          </a:xfrm>
          <a:prstGeom prst="wedgeRectCallout">
            <a:avLst>
              <a:gd name="adj1" fmla="val 60488"/>
              <a:gd name="adj2" fmla="val -18728"/>
            </a:avLst>
          </a:prstGeom>
          <a:solidFill>
            <a:schemeClr val="bg1">
              <a:lumMod val="95000"/>
            </a:schemeClr>
          </a:solidFill>
          <a:ln w="25400">
            <a:solidFill>
              <a:schemeClr val="accent1"/>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l" defTabSz="554492" rtl="0" eaLnBrk="1" fontAlgn="auto" latinLnBrk="0" hangingPunct="1">
              <a:lnSpc>
                <a:spcPct val="100000"/>
              </a:lnSpc>
              <a:spcBef>
                <a:spcPts val="0"/>
              </a:spcBef>
              <a:spcAft>
                <a:spcPts val="600"/>
              </a:spcAft>
              <a:buClrTx/>
              <a:buSzTx/>
              <a:buFontTx/>
              <a:buNone/>
              <a:tabLst/>
              <a:defRPr/>
            </a:pPr>
            <a:r>
              <a:rPr lang="en-CA" sz="1400" b="1" i="1" dirty="0">
                <a:solidFill>
                  <a:srgbClr val="494949"/>
                </a:solidFill>
                <a:latin typeface="Roboto Condensed Light"/>
                <a:ea typeface="Roboto Condensed Light"/>
                <a:cs typeface="Roboto Condensed Light"/>
              </a:rPr>
              <a:t>Counselors</a:t>
            </a:r>
            <a:r>
              <a:rPr kumimoji="0" lang="en-CA" sz="1400" b="1" i="1"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a:t>
            </a: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 Update screenshot with </a:t>
            </a:r>
            <a:r>
              <a:rPr kumimoji="0" lang="en-CA" sz="1400" b="1"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Chart 6 </a:t>
            </a: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from tab 4 of the</a:t>
            </a:r>
            <a:r>
              <a:rPr kumimoji="0" lang="en-CA" sz="1400" b="0" i="1"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 Cost Optimization Analysis Tool.</a:t>
            </a:r>
            <a:endPar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endParaRPr>
          </a:p>
          <a:p>
            <a:pPr marL="0" marR="0" lvl="0" indent="0" algn="l" defTabSz="554492" rtl="0" eaLnBrk="1" fontAlgn="auto" latinLnBrk="0" hangingPunct="1">
              <a:lnSpc>
                <a:spcPct val="100000"/>
              </a:lnSpc>
              <a:spcBef>
                <a:spcPts val="0"/>
              </a:spcBef>
              <a:spcAft>
                <a:spcPts val="600"/>
              </a:spcAft>
              <a:buClrTx/>
              <a:buSzTx/>
              <a:buFontTx/>
              <a:buNone/>
              <a:tabLst/>
              <a:defRPr/>
            </a:pPr>
            <a:endParaRPr lang="en-CA" sz="1400">
              <a:solidFill>
                <a:srgbClr val="494949"/>
              </a:solidFill>
              <a:latin typeface="Roboto Condensed Light" panose="02000000000000000000" pitchFamily="2" charset="0"/>
            </a:endParaRPr>
          </a:p>
          <a:p>
            <a:pPr>
              <a:spcAft>
                <a:spcPts val="600"/>
              </a:spcAft>
              <a:defRPr/>
            </a:pP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If you did not set targets across budget categories, that’s fine. Simply delete this slide.</a:t>
            </a:r>
            <a:r>
              <a:rPr lang="en-CA" sz="1400" dirty="0">
                <a:solidFill>
                  <a:srgbClr val="494949"/>
                </a:solidFill>
                <a:latin typeface="Roboto Condensed Light"/>
                <a:ea typeface="Roboto Condensed Light"/>
                <a:cs typeface="Roboto Condensed Light"/>
              </a:rPr>
              <a:t> </a:t>
            </a:r>
            <a:endParaRPr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a:cs typeface="Roboto Condensed Light"/>
            </a:endParaRPr>
          </a:p>
        </p:txBody>
      </p:sp>
    </p:spTree>
    <p:extLst>
      <p:ext uri="{BB962C8B-B14F-4D97-AF65-F5344CB8AC3E}">
        <p14:creationId xmlns:p14="http://schemas.microsoft.com/office/powerpoint/2010/main" val="1587793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86DE0F-B049-42A5-8D05-32E49EF0C71C}"/>
              </a:ext>
            </a:extLst>
          </p:cNvPr>
          <p:cNvPicPr>
            <a:picLocks noChangeAspect="1"/>
          </p:cNvPicPr>
          <p:nvPr/>
        </p:nvPicPr>
        <p:blipFill>
          <a:blip r:embed="rId3"/>
          <a:stretch>
            <a:fillRect/>
          </a:stretch>
        </p:blipFill>
        <p:spPr>
          <a:xfrm>
            <a:off x="4132396" y="1745666"/>
            <a:ext cx="7707086" cy="3783823"/>
          </a:xfrm>
          <a:prstGeom prst="rect">
            <a:avLst/>
          </a:prstGeom>
        </p:spPr>
      </p:pic>
      <p:sp>
        <p:nvSpPr>
          <p:cNvPr id="22" name="Rectangle 21">
            <a:extLst>
              <a:ext uri="{FF2B5EF4-FFF2-40B4-BE49-F238E27FC236}">
                <a16:creationId xmlns:a16="http://schemas.microsoft.com/office/drawing/2014/main" id="{47D1AD52-AB5C-2240-88DB-C3B03CE6B282}"/>
              </a:ext>
            </a:extLst>
          </p:cNvPr>
          <p:cNvSpPr/>
          <p:nvPr/>
        </p:nvSpPr>
        <p:spPr>
          <a:xfrm>
            <a:off x="0" y="0"/>
            <a:ext cx="12193588" cy="1328738"/>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a:ln>
                <a:noFill/>
              </a:ln>
              <a:solidFill>
                <a:srgbClr val="1E5E92"/>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6" y="530021"/>
            <a:ext cx="11467780" cy="1130188"/>
          </a:xfrm>
        </p:spPr>
        <p:txBody>
          <a:bodyPr/>
          <a:lstStyle/>
          <a:p>
            <a:r>
              <a:rPr lang="en-US">
                <a:solidFill>
                  <a:schemeClr val="bg1"/>
                </a:solidFill>
              </a:rPr>
              <a:t>Affected departments</a:t>
            </a:r>
          </a:p>
        </p:txBody>
      </p:sp>
      <p:sp>
        <p:nvSpPr>
          <p:cNvPr id="15" name="Text Placeholder 6">
            <a:extLst>
              <a:ext uri="{FF2B5EF4-FFF2-40B4-BE49-F238E27FC236}">
                <a16:creationId xmlns:a16="http://schemas.microsoft.com/office/drawing/2014/main" id="{ABCC25E2-725A-4553-9235-42EA454F9822}"/>
              </a:ext>
            </a:extLst>
          </p:cNvPr>
          <p:cNvSpPr txBox="1">
            <a:spLocks/>
          </p:cNvSpPr>
          <p:nvPr/>
        </p:nvSpPr>
        <p:spPr>
          <a:xfrm>
            <a:off x="354106" y="1582253"/>
            <a:ext cx="3354958" cy="326826"/>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US" sz="1999" b="0" i="0" u="none" strike="noStrike" kern="1200" cap="none" spc="0" normalizeH="0" baseline="0" noProof="0">
                <a:ln>
                  <a:noFill/>
                </a:ln>
                <a:solidFill>
                  <a:schemeClr val="accent2"/>
                </a:solidFill>
                <a:effectLst/>
                <a:uLnTx/>
                <a:uFillTx/>
                <a:latin typeface="Montserrat SemiBold" pitchFamily="2" charset="77"/>
                <a:ea typeface="+mn-ea"/>
                <a:cs typeface="Arial" panose="020B0604020202020204" pitchFamily="34" charset="0"/>
              </a:rPr>
              <a:t>4 </a:t>
            </a:r>
            <a:r>
              <a:rPr kumimoji="0" lang="en-US" sz="1999" b="0" i="0" u="none" strike="noStrike" kern="1200" cap="none" spc="0" normalizeH="0" baseline="0" noProof="0">
                <a:ln>
                  <a:noFill/>
                </a:ln>
                <a:solidFill>
                  <a:srgbClr val="848585"/>
                </a:solidFill>
                <a:effectLst/>
                <a:uLnTx/>
                <a:uFillTx/>
                <a:latin typeface="Montserrat SemiBold" pitchFamily="2" charset="77"/>
                <a:ea typeface="+mn-ea"/>
                <a:cs typeface="Arial" panose="020B0604020202020204" pitchFamily="34" charset="0"/>
              </a:rPr>
              <a:t>business units are primarily impacted our cost optimization recommendations. </a:t>
            </a:r>
          </a:p>
        </p:txBody>
      </p:sp>
      <p:sp>
        <p:nvSpPr>
          <p:cNvPr id="17" name="TextBox 16">
            <a:extLst>
              <a:ext uri="{FF2B5EF4-FFF2-40B4-BE49-F238E27FC236}">
                <a16:creationId xmlns:a16="http://schemas.microsoft.com/office/drawing/2014/main" id="{487B8E68-129D-4409-BCE8-4BEA658B2598}"/>
              </a:ext>
            </a:extLst>
          </p:cNvPr>
          <p:cNvSpPr txBox="1"/>
          <p:nvPr/>
        </p:nvSpPr>
        <p:spPr>
          <a:xfrm>
            <a:off x="354106" y="2995149"/>
            <a:ext cx="3354958" cy="3177729"/>
          </a:xfrm>
          <a:prstGeom prst="rect">
            <a:avLst/>
          </a:prstGeom>
          <a:noFill/>
        </p:spPr>
        <p:txBody>
          <a:bodyPr wrap="square">
            <a:spAutoFit/>
          </a:bodyPr>
          <a:lstStyle/>
          <a:p>
            <a:pPr marR="0" lvl="0" algn="l" defTabSz="914400" rtl="0" eaLnBrk="1" fontAlgn="auto" latinLnBrk="0" hangingPunct="1">
              <a:lnSpc>
                <a:spcPct val="110000"/>
              </a:lnSpc>
              <a:spcBef>
                <a:spcPts val="1000"/>
              </a:spcBef>
              <a:spcAft>
                <a:spcPts val="0"/>
              </a:spcAft>
              <a:buClrTx/>
              <a:buSzTx/>
              <a:tabLst/>
              <a:defRPr/>
            </a:pPr>
            <a:r>
              <a:rPr kumimoji="0" lang="en-US" sz="1400" b="0" i="0" u="none" strike="noStrike" kern="1200" cap="none" spc="0" normalizeH="0" baseline="0" noProof="0">
                <a:ln>
                  <a:noFill/>
                </a:ln>
                <a:solidFill>
                  <a:srgbClr val="000000"/>
                </a:solidFill>
                <a:effectLst/>
                <a:uLnTx/>
                <a:uFillTx/>
                <a:latin typeface="Roboto Condensed Light" panose="02000000000000000000" pitchFamily="2" charset="0"/>
                <a:ea typeface="+mn-ea"/>
                <a:cs typeface="+mn-cs"/>
              </a:rPr>
              <a:t>Of those business units, IT’s own operations budget is most heavily impact, with over $1,000,000 in estimated cuts. </a:t>
            </a:r>
          </a:p>
          <a:p>
            <a:pPr marR="0" lvl="0" algn="l" defTabSz="914400" rtl="0" eaLnBrk="1" fontAlgn="auto" latinLnBrk="0" hangingPunct="1">
              <a:lnSpc>
                <a:spcPct val="110000"/>
              </a:lnSpc>
              <a:spcBef>
                <a:spcPts val="1000"/>
              </a:spcBef>
              <a:spcAft>
                <a:spcPts val="0"/>
              </a:spcAft>
              <a:buClrTx/>
              <a:buSzTx/>
              <a:tabLst/>
              <a:defRPr/>
            </a:pPr>
            <a:r>
              <a:rPr kumimoji="0" lang="en-US" sz="1400" b="0" i="0" u="none" strike="noStrike" kern="1200" cap="none" spc="0" normalizeH="0" baseline="0" noProof="0">
                <a:ln>
                  <a:noFill/>
                </a:ln>
                <a:solidFill>
                  <a:srgbClr val="000000"/>
                </a:solidFill>
                <a:effectLst/>
                <a:uLnTx/>
                <a:uFillTx/>
                <a:latin typeface="Roboto Condensed Light" panose="02000000000000000000" pitchFamily="2" charset="0"/>
                <a:ea typeface="+mn-ea"/>
                <a:cs typeface="+mn-cs"/>
              </a:rPr>
              <a:t>The next most impacted business unit is Marketing, with two initiatives that it sponsors and over $300,000 in funding being proposed</a:t>
            </a:r>
            <a:r>
              <a:rPr lang="en-US" sz="1400">
                <a:solidFill>
                  <a:srgbClr val="000000"/>
                </a:solidFill>
                <a:latin typeface="Roboto Condensed Light" panose="02000000000000000000" pitchFamily="2" charset="0"/>
              </a:rPr>
              <a:t> as cuts.</a:t>
            </a:r>
            <a:endParaRPr kumimoji="0" lang="en-US" sz="1400" b="0" i="0" u="none" strike="noStrike" kern="1200" cap="none" spc="0" normalizeH="0" baseline="0" noProof="0">
              <a:ln>
                <a:noFill/>
              </a:ln>
              <a:solidFill>
                <a:srgbClr val="000000"/>
              </a:solidFill>
              <a:effectLst/>
              <a:uLnTx/>
              <a:uFillTx/>
              <a:latin typeface="Roboto Condensed Light" panose="02000000000000000000" pitchFamily="2" charset="0"/>
              <a:ea typeface="+mn-ea"/>
              <a:cs typeface="+mn-cs"/>
            </a:endParaRPr>
          </a:p>
          <a:p>
            <a:pPr marR="0" lvl="0" algn="l" defTabSz="914400" rtl="0" eaLnBrk="1" fontAlgn="auto" latinLnBrk="0" hangingPunct="1">
              <a:lnSpc>
                <a:spcPct val="110000"/>
              </a:lnSpc>
              <a:spcBef>
                <a:spcPts val="1000"/>
              </a:spcBef>
              <a:spcAft>
                <a:spcPts val="0"/>
              </a:spcAft>
              <a:buClrTx/>
              <a:buSzTx/>
              <a:tabLst/>
              <a:defRPr/>
            </a:pPr>
            <a:r>
              <a:rPr kumimoji="0" lang="en-US" sz="1400" b="0" i="0" u="none" strike="noStrike" kern="1200" cap="none" spc="0" normalizeH="0" baseline="0" noProof="0">
                <a:ln>
                  <a:noFill/>
                </a:ln>
                <a:solidFill>
                  <a:srgbClr val="000000"/>
                </a:solidFill>
                <a:effectLst/>
                <a:uLnTx/>
                <a:uFillTx/>
                <a:latin typeface="Roboto Condensed Light" panose="02000000000000000000" pitchFamily="2" charset="0"/>
                <a:ea typeface="+mn-ea"/>
                <a:cs typeface="+mn-cs"/>
              </a:rPr>
              <a:t>As the chart shows, </a:t>
            </a:r>
            <a:r>
              <a:rPr lang="en-US" sz="1400">
                <a:solidFill>
                  <a:srgbClr val="000000"/>
                </a:solidFill>
                <a:latin typeface="Roboto Condensed Light" panose="02000000000000000000" pitchFamily="2" charset="0"/>
              </a:rPr>
              <a:t>S</a:t>
            </a:r>
            <a:r>
              <a:rPr kumimoji="0" lang="en-US" sz="1400" b="0" i="0" u="none" strike="noStrike" kern="1200" cap="none" spc="0" normalizeH="0" baseline="0" noProof="0">
                <a:ln>
                  <a:noFill/>
                </a:ln>
                <a:solidFill>
                  <a:srgbClr val="000000"/>
                </a:solidFill>
                <a:effectLst/>
                <a:uLnTx/>
                <a:uFillTx/>
                <a:latin typeface="Roboto Condensed Light" panose="02000000000000000000" pitchFamily="2" charset="0"/>
                <a:ea typeface="+mn-ea"/>
                <a:cs typeface="+mn-cs"/>
              </a:rPr>
              <a:t>ales and HR will also experience some of the financial impacts of these proposed cost savings. The next slide details approval rights for proceeding with these cuts. </a:t>
            </a:r>
          </a:p>
        </p:txBody>
      </p:sp>
      <p:sp>
        <p:nvSpPr>
          <p:cNvPr id="20" name="Speech Bubble: Rectangle 19">
            <a:extLst>
              <a:ext uri="{FF2B5EF4-FFF2-40B4-BE49-F238E27FC236}">
                <a16:creationId xmlns:a16="http://schemas.microsoft.com/office/drawing/2014/main" id="{46D73D95-DCB7-4C75-9E1A-4A67263F1539}"/>
              </a:ext>
            </a:extLst>
          </p:cNvPr>
          <p:cNvSpPr/>
          <p:nvPr/>
        </p:nvSpPr>
        <p:spPr>
          <a:xfrm>
            <a:off x="8932334" y="2514600"/>
            <a:ext cx="2125195" cy="1238794"/>
          </a:xfrm>
          <a:prstGeom prst="wedgeRectCallout">
            <a:avLst>
              <a:gd name="adj1" fmla="val 42779"/>
              <a:gd name="adj2" fmla="val -72921"/>
            </a:avLst>
          </a:prstGeom>
          <a:solidFill>
            <a:schemeClr val="bg1">
              <a:lumMod val="95000"/>
            </a:schemeClr>
          </a:solidFill>
          <a:ln w="25400">
            <a:solidFill>
              <a:schemeClr val="accent1"/>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spcAft>
                <a:spcPts val="600"/>
              </a:spcAft>
              <a:defRPr/>
            </a:pPr>
            <a:r>
              <a:rPr lang="en-CA" sz="1400" b="1" i="1" dirty="0">
                <a:solidFill>
                  <a:srgbClr val="494949"/>
                </a:solidFill>
                <a:latin typeface="Roboto Condensed Light"/>
                <a:ea typeface="Roboto Condensed Light"/>
                <a:cs typeface="Roboto Condensed Light"/>
              </a:rPr>
              <a:t>Counselors</a:t>
            </a:r>
            <a:r>
              <a:rPr kumimoji="0" lang="en-CA" sz="1400" b="1" i="1"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a:t>
            </a: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 Update screenshot with </a:t>
            </a:r>
            <a:r>
              <a:rPr kumimoji="0" lang="en-CA" sz="1400" b="1"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Chart 7 </a:t>
            </a: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from tab 4 of the </a:t>
            </a:r>
            <a:r>
              <a:rPr kumimoji="0" lang="en-CA" sz="1400" b="0" i="1"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Cost Optimization Analysis Tool.</a:t>
            </a:r>
            <a:endPar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endParaRPr>
          </a:p>
        </p:txBody>
      </p:sp>
      <p:sp>
        <p:nvSpPr>
          <p:cNvPr id="10" name="Speech Bubble: Rectangle 9">
            <a:extLst>
              <a:ext uri="{FF2B5EF4-FFF2-40B4-BE49-F238E27FC236}">
                <a16:creationId xmlns:a16="http://schemas.microsoft.com/office/drawing/2014/main" id="{08505D69-8845-415B-945D-3F5DA6EB3FF2}"/>
              </a:ext>
            </a:extLst>
          </p:cNvPr>
          <p:cNvSpPr/>
          <p:nvPr/>
        </p:nvSpPr>
        <p:spPr>
          <a:xfrm>
            <a:off x="649507" y="3753394"/>
            <a:ext cx="2694003" cy="2117035"/>
          </a:xfrm>
          <a:prstGeom prst="wedgeRectCallout">
            <a:avLst>
              <a:gd name="adj1" fmla="val 11640"/>
              <a:gd name="adj2" fmla="val -103087"/>
            </a:avLst>
          </a:prstGeom>
          <a:solidFill>
            <a:schemeClr val="bg1">
              <a:lumMod val="95000"/>
            </a:schemeClr>
          </a:solidFill>
          <a:ln w="25400">
            <a:solidFill>
              <a:schemeClr val="accent1"/>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l" defTabSz="554492" rtl="0" eaLnBrk="1" fontAlgn="auto" latinLnBrk="0" hangingPunct="1">
              <a:lnSpc>
                <a:spcPct val="100000"/>
              </a:lnSpc>
              <a:spcBef>
                <a:spcPts val="0"/>
              </a:spcBef>
              <a:spcAft>
                <a:spcPts val="600"/>
              </a:spcAft>
              <a:buClrTx/>
              <a:buSzTx/>
              <a:buFontTx/>
              <a:buNone/>
              <a:tabLst/>
              <a:defRPr/>
            </a:pPr>
            <a:r>
              <a:rPr lang="en-CA" sz="1400" b="1" i="1" dirty="0">
                <a:solidFill>
                  <a:srgbClr val="494949"/>
                </a:solidFill>
                <a:latin typeface="Roboto Condensed Light"/>
                <a:ea typeface="Roboto Condensed Light"/>
                <a:cs typeface="Roboto Condensed Light"/>
              </a:rPr>
              <a:t>Counselors</a:t>
            </a:r>
            <a:r>
              <a:rPr kumimoji="0" lang="en-CA" sz="1400" b="1" i="1"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a:t>
            </a: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 Update this text to reflect the client's situation.</a:t>
            </a:r>
          </a:p>
          <a:p>
            <a:pPr marL="0" marR="0" lvl="0" indent="0" algn="l" defTabSz="554492" rtl="0" eaLnBrk="1" fontAlgn="auto" latinLnBrk="0" hangingPunct="1">
              <a:lnSpc>
                <a:spcPct val="100000"/>
              </a:lnSpc>
              <a:spcBef>
                <a:spcPts val="0"/>
              </a:spcBef>
              <a:spcAft>
                <a:spcPts val="600"/>
              </a:spcAft>
              <a:buClrTx/>
              <a:buSzTx/>
              <a:buFontTx/>
              <a:buNone/>
              <a:tabLst/>
              <a:defRPr/>
            </a:pPr>
            <a:endParaRPr lang="en-CA" sz="1400">
              <a:solidFill>
                <a:srgbClr val="494949"/>
              </a:solidFill>
              <a:latin typeface="Roboto Condensed Light" panose="02000000000000000000" pitchFamily="2" charset="0"/>
            </a:endParaRPr>
          </a:p>
          <a:p>
            <a:pPr>
              <a:spcAft>
                <a:spcPts val="600"/>
              </a:spcAft>
              <a:defRPr/>
            </a:pP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If you did not set targets across budget categories, take the analysis in this text box in a different direction and delete the next slide.</a:t>
            </a:r>
            <a:r>
              <a:rPr lang="en-CA" sz="1400" dirty="0">
                <a:solidFill>
                  <a:srgbClr val="494949"/>
                </a:solidFill>
                <a:latin typeface="Roboto Condensed Light"/>
                <a:ea typeface="Roboto Condensed Light"/>
                <a:cs typeface="Roboto Condensed Light"/>
              </a:rPr>
              <a:t> </a:t>
            </a:r>
            <a:endParaRPr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a:cs typeface="Roboto Condensed Light"/>
            </a:endParaRPr>
          </a:p>
        </p:txBody>
      </p:sp>
    </p:spTree>
    <p:extLst>
      <p:ext uri="{BB962C8B-B14F-4D97-AF65-F5344CB8AC3E}">
        <p14:creationId xmlns:p14="http://schemas.microsoft.com/office/powerpoint/2010/main" val="118742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CC7D71-13FE-498D-95EF-DA252CBA934E}"/>
              </a:ext>
            </a:extLst>
          </p:cNvPr>
          <p:cNvPicPr>
            <a:picLocks noChangeAspect="1"/>
          </p:cNvPicPr>
          <p:nvPr/>
        </p:nvPicPr>
        <p:blipFill>
          <a:blip r:embed="rId2"/>
          <a:stretch>
            <a:fillRect/>
          </a:stretch>
        </p:blipFill>
        <p:spPr>
          <a:xfrm>
            <a:off x="8181214" y="1956931"/>
            <a:ext cx="3627434" cy="3932261"/>
          </a:xfrm>
          <a:prstGeom prst="rect">
            <a:avLst/>
          </a:prstGeom>
        </p:spPr>
      </p:pic>
      <p:sp>
        <p:nvSpPr>
          <p:cNvPr id="22" name="Rectangle 21">
            <a:extLst>
              <a:ext uri="{FF2B5EF4-FFF2-40B4-BE49-F238E27FC236}">
                <a16:creationId xmlns:a16="http://schemas.microsoft.com/office/drawing/2014/main" id="{47D1AD52-AB5C-2240-88DB-C3B03CE6B282}"/>
              </a:ext>
            </a:extLst>
          </p:cNvPr>
          <p:cNvSpPr/>
          <p:nvPr/>
        </p:nvSpPr>
        <p:spPr>
          <a:xfrm>
            <a:off x="0" y="0"/>
            <a:ext cx="12193588" cy="1328738"/>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a:ln>
                <a:noFill/>
              </a:ln>
              <a:solidFill>
                <a:srgbClr val="1E5E92"/>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6" y="530021"/>
            <a:ext cx="11467780" cy="1130188"/>
          </a:xfrm>
        </p:spPr>
        <p:txBody>
          <a:bodyPr/>
          <a:lstStyle/>
          <a:p>
            <a:r>
              <a:rPr lang="en-US">
                <a:solidFill>
                  <a:schemeClr val="bg1"/>
                </a:solidFill>
              </a:rPr>
              <a:t>Scope of impacts</a:t>
            </a:r>
            <a:br>
              <a:rPr lang="en-US">
                <a:solidFill>
                  <a:schemeClr val="bg1"/>
                </a:solidFill>
              </a:rPr>
            </a:br>
            <a:endParaRPr lang="en-US">
              <a:solidFill>
                <a:schemeClr val="bg1"/>
              </a:solidFill>
            </a:endParaRPr>
          </a:p>
        </p:txBody>
      </p:sp>
      <p:sp>
        <p:nvSpPr>
          <p:cNvPr id="15" name="Text Placeholder 6">
            <a:extLst>
              <a:ext uri="{FF2B5EF4-FFF2-40B4-BE49-F238E27FC236}">
                <a16:creationId xmlns:a16="http://schemas.microsoft.com/office/drawing/2014/main" id="{ABCC25E2-725A-4553-9235-42EA454F9822}"/>
              </a:ext>
            </a:extLst>
          </p:cNvPr>
          <p:cNvSpPr txBox="1">
            <a:spLocks/>
          </p:cNvSpPr>
          <p:nvPr/>
        </p:nvSpPr>
        <p:spPr>
          <a:xfrm>
            <a:off x="354106" y="1582253"/>
            <a:ext cx="3354958" cy="326826"/>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lang="en-US" sz="1999"/>
              <a:t>The impacts of these cost savings will mostly be localized. </a:t>
            </a:r>
            <a:endParaRPr kumimoji="0" lang="en-US" sz="1999" b="0" i="0" u="none" strike="noStrike" kern="1200" cap="none" spc="0" normalizeH="0" baseline="0" noProof="0">
              <a:ln>
                <a:noFill/>
              </a:ln>
              <a:solidFill>
                <a:srgbClr val="848585"/>
              </a:solidFill>
              <a:effectLst/>
              <a:uLnTx/>
              <a:uFillTx/>
              <a:latin typeface="Montserrat SemiBold" pitchFamily="2" charset="77"/>
              <a:ea typeface="+mn-ea"/>
              <a:cs typeface="Arial" panose="020B0604020202020204" pitchFamily="34" charset="0"/>
            </a:endParaRPr>
          </a:p>
        </p:txBody>
      </p:sp>
      <p:sp>
        <p:nvSpPr>
          <p:cNvPr id="17" name="TextBox 16">
            <a:extLst>
              <a:ext uri="{FF2B5EF4-FFF2-40B4-BE49-F238E27FC236}">
                <a16:creationId xmlns:a16="http://schemas.microsoft.com/office/drawing/2014/main" id="{487B8E68-129D-4409-BCE8-4BEA658B2598}"/>
              </a:ext>
            </a:extLst>
          </p:cNvPr>
          <p:cNvSpPr txBox="1"/>
          <p:nvPr/>
        </p:nvSpPr>
        <p:spPr>
          <a:xfrm>
            <a:off x="354106" y="2687845"/>
            <a:ext cx="3354958" cy="3414717"/>
          </a:xfrm>
          <a:prstGeom prst="rect">
            <a:avLst/>
          </a:prstGeom>
          <a:noFill/>
        </p:spPr>
        <p:txBody>
          <a:bodyPr wrap="square">
            <a:spAutoFit/>
          </a:bodyPr>
          <a:lstStyle/>
          <a:p>
            <a:pPr marR="0" lvl="0" algn="l" defTabSz="914400" rtl="0" eaLnBrk="1" fontAlgn="auto" latinLnBrk="0" hangingPunct="1">
              <a:lnSpc>
                <a:spcPct val="110000"/>
              </a:lnSpc>
              <a:spcBef>
                <a:spcPts val="1000"/>
              </a:spcBef>
              <a:spcAft>
                <a:spcPts val="0"/>
              </a:spcAft>
              <a:buClrTx/>
              <a:buSzTx/>
              <a:tabLst/>
              <a:defRPr/>
            </a:pPr>
            <a:r>
              <a:rPr kumimoji="0" lang="en-US" sz="1400" b="0" i="0" u="none" strike="noStrike" kern="1200" cap="none" spc="0" normalizeH="0" baseline="0" noProof="0">
                <a:ln>
                  <a:noFill/>
                </a:ln>
                <a:solidFill>
                  <a:srgbClr val="000000"/>
                </a:solidFill>
                <a:effectLst/>
                <a:uLnTx/>
                <a:uFillTx/>
                <a:latin typeface="Roboto Condensed Light" panose="02000000000000000000" pitchFamily="2" charset="0"/>
                <a:ea typeface="+mn-ea"/>
                <a:cs typeface="+mn-cs"/>
              </a:rPr>
              <a:t>Of the </a:t>
            </a:r>
            <a:r>
              <a:rPr lang="en-US" sz="1400">
                <a:solidFill>
                  <a:srgbClr val="000000"/>
                </a:solidFill>
                <a:latin typeface="Roboto Condensed Light" panose="02000000000000000000" pitchFamily="2" charset="0"/>
              </a:rPr>
              <a:t>ten</a:t>
            </a:r>
            <a:r>
              <a:rPr kumimoji="0" lang="en-US" sz="1400" b="0" i="0" u="none" strike="noStrike" kern="1200" cap="none" spc="0" normalizeH="0" baseline="0" noProof="0">
                <a:ln>
                  <a:noFill/>
                </a:ln>
                <a:solidFill>
                  <a:srgbClr val="000000"/>
                </a:solidFill>
                <a:effectLst/>
                <a:uLnTx/>
                <a:uFillTx/>
                <a:latin typeface="Roboto Condensed Light" panose="02000000000000000000" pitchFamily="2" charset="0"/>
                <a:ea typeface="+mn-ea"/>
                <a:cs typeface="+mn-cs"/>
              </a:rPr>
              <a:t> </a:t>
            </a:r>
            <a:r>
              <a:rPr lang="en-US" sz="1400">
                <a:solidFill>
                  <a:srgbClr val="000000"/>
                </a:solidFill>
                <a:latin typeface="Roboto Condensed Light" panose="02000000000000000000" pitchFamily="2" charset="0"/>
              </a:rPr>
              <a:t>initiatives we are recommending for cost optimization, six of them are localized to single departments, in fact, four of them are within IT. </a:t>
            </a:r>
            <a:endParaRPr kumimoji="0" lang="en-US" sz="1400" b="0" i="0" u="none" strike="noStrike" kern="1200" cap="none" spc="0" normalizeH="0" baseline="0" noProof="0">
              <a:ln>
                <a:noFill/>
              </a:ln>
              <a:solidFill>
                <a:srgbClr val="000000"/>
              </a:solidFill>
              <a:effectLst/>
              <a:uLnTx/>
              <a:uFillTx/>
              <a:latin typeface="Roboto Condensed Light" panose="02000000000000000000" pitchFamily="2" charset="0"/>
              <a:ea typeface="+mn-ea"/>
              <a:cs typeface="+mn-cs"/>
            </a:endParaRPr>
          </a:p>
          <a:p>
            <a:pPr marR="0" lvl="0" algn="l" defTabSz="914400" rtl="0" eaLnBrk="1" fontAlgn="auto" latinLnBrk="0" hangingPunct="1">
              <a:lnSpc>
                <a:spcPct val="110000"/>
              </a:lnSpc>
              <a:spcBef>
                <a:spcPts val="1000"/>
              </a:spcBef>
              <a:spcAft>
                <a:spcPts val="0"/>
              </a:spcAft>
              <a:buClrTx/>
              <a:buSzTx/>
              <a:tabLst/>
              <a:defRPr/>
            </a:pPr>
            <a:r>
              <a:rPr kumimoji="0" lang="en-US" sz="1400" b="0" i="0" u="none" strike="noStrike" kern="1200" cap="none" spc="0" normalizeH="0" baseline="0" noProof="0">
                <a:ln>
                  <a:noFill/>
                </a:ln>
                <a:solidFill>
                  <a:srgbClr val="000000"/>
                </a:solidFill>
                <a:effectLst/>
                <a:uLnTx/>
                <a:uFillTx/>
                <a:latin typeface="Roboto Condensed Light" panose="02000000000000000000" pitchFamily="2" charset="0"/>
                <a:ea typeface="+mn-ea"/>
                <a:cs typeface="+mn-cs"/>
              </a:rPr>
              <a:t>The other four initiatives are limited to two to four departments. None of our recommendations apply to enterprise-spanning </a:t>
            </a:r>
            <a:r>
              <a:rPr lang="en-US" sz="1400">
                <a:solidFill>
                  <a:srgbClr val="000000"/>
                </a:solidFill>
                <a:latin typeface="Roboto Condensed Light" panose="02000000000000000000" pitchFamily="2" charset="0"/>
              </a:rPr>
              <a:t>initiatives. </a:t>
            </a:r>
          </a:p>
          <a:p>
            <a:pPr marR="0" lvl="0" algn="l" defTabSz="914400" rtl="0" eaLnBrk="1" fontAlgn="auto" latinLnBrk="0" hangingPunct="1">
              <a:lnSpc>
                <a:spcPct val="110000"/>
              </a:lnSpc>
              <a:spcBef>
                <a:spcPts val="1000"/>
              </a:spcBef>
              <a:spcAft>
                <a:spcPts val="0"/>
              </a:spcAft>
              <a:buClrTx/>
              <a:buSzTx/>
              <a:tabLst/>
              <a:defRPr/>
            </a:pPr>
            <a:r>
              <a:rPr kumimoji="0" lang="en-US" sz="1400" b="0" i="0" u="none" strike="noStrike" kern="1200" cap="none" spc="0" normalizeH="0" baseline="0" noProof="0">
                <a:ln>
                  <a:noFill/>
                </a:ln>
                <a:solidFill>
                  <a:srgbClr val="000000"/>
                </a:solidFill>
                <a:effectLst/>
                <a:uLnTx/>
                <a:uFillTx/>
                <a:latin typeface="Roboto Condensed Light" panose="02000000000000000000" pitchFamily="2" charset="0"/>
                <a:ea typeface="+mn-ea"/>
                <a:cs typeface="+mn-cs"/>
              </a:rPr>
              <a:t>This is not t</a:t>
            </a:r>
            <a:r>
              <a:rPr lang="en-US" sz="1400">
                <a:solidFill>
                  <a:srgbClr val="000000"/>
                </a:solidFill>
                <a:latin typeface="Roboto Condensed Light" panose="02000000000000000000" pitchFamily="2" charset="0"/>
              </a:rPr>
              <a:t>o minimize the impact these cuts will have on these departments, but suggests </a:t>
            </a:r>
            <a:r>
              <a:rPr lang="en-US" sz="1400" err="1">
                <a:solidFill>
                  <a:schemeClr val="accent2"/>
                </a:solidFill>
                <a:latin typeface="Roboto Condensed Light" panose="02000000000000000000" pitchFamily="2" charset="0"/>
              </a:rPr>
              <a:t>OrganizationX</a:t>
            </a:r>
            <a:r>
              <a:rPr lang="en-US" sz="1400">
                <a:solidFill>
                  <a:schemeClr val="accent2"/>
                </a:solidFill>
                <a:latin typeface="Roboto Condensed Light" panose="02000000000000000000" pitchFamily="2" charset="0"/>
              </a:rPr>
              <a:t> </a:t>
            </a:r>
            <a:r>
              <a:rPr lang="en-US" sz="1400">
                <a:solidFill>
                  <a:srgbClr val="000000"/>
                </a:solidFill>
                <a:latin typeface="Roboto Condensed Light" panose="02000000000000000000" pitchFamily="2" charset="0"/>
              </a:rPr>
              <a:t>should be able to implement and absorb the cost-cutting actions with minimal strategic direction </a:t>
            </a:r>
            <a:r>
              <a:rPr kumimoji="0" lang="en-US" sz="1400" b="0" i="0" u="none" strike="noStrike" kern="1200" cap="none" spc="0" normalizeH="0" baseline="0" noProof="0">
                <a:ln>
                  <a:noFill/>
                </a:ln>
                <a:solidFill>
                  <a:srgbClr val="000000"/>
                </a:solidFill>
                <a:effectLst/>
                <a:uLnTx/>
                <a:uFillTx/>
                <a:latin typeface="Roboto Condensed Light" panose="02000000000000000000" pitchFamily="2" charset="0"/>
                <a:ea typeface="+mn-ea"/>
                <a:cs typeface="+mn-cs"/>
              </a:rPr>
              <a:t>cuts. </a:t>
            </a:r>
          </a:p>
        </p:txBody>
      </p:sp>
      <p:sp>
        <p:nvSpPr>
          <p:cNvPr id="20" name="Speech Bubble: Rectangle 19">
            <a:extLst>
              <a:ext uri="{FF2B5EF4-FFF2-40B4-BE49-F238E27FC236}">
                <a16:creationId xmlns:a16="http://schemas.microsoft.com/office/drawing/2014/main" id="{46D73D95-DCB7-4C75-9E1A-4A67263F1539}"/>
              </a:ext>
            </a:extLst>
          </p:cNvPr>
          <p:cNvSpPr/>
          <p:nvPr/>
        </p:nvSpPr>
        <p:spPr>
          <a:xfrm>
            <a:off x="8932334" y="2514599"/>
            <a:ext cx="2125195" cy="1496961"/>
          </a:xfrm>
          <a:prstGeom prst="wedgeRectCallout">
            <a:avLst>
              <a:gd name="adj1" fmla="val -87689"/>
              <a:gd name="adj2" fmla="val 32412"/>
            </a:avLst>
          </a:prstGeom>
          <a:solidFill>
            <a:schemeClr val="bg1">
              <a:lumMod val="95000"/>
            </a:schemeClr>
          </a:solidFill>
          <a:ln w="25400">
            <a:solidFill>
              <a:schemeClr val="accent1"/>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spcAft>
                <a:spcPts val="600"/>
              </a:spcAft>
              <a:defRPr/>
            </a:pPr>
            <a:r>
              <a:rPr lang="en-CA" sz="1400" b="1" i="1">
                <a:solidFill>
                  <a:srgbClr val="494949"/>
                </a:solidFill>
                <a:latin typeface="Roboto Condensed Light"/>
                <a:ea typeface="Roboto Condensed Light"/>
                <a:cs typeface="Roboto Condensed Light"/>
              </a:rPr>
              <a:t>Counselors</a:t>
            </a:r>
            <a:r>
              <a:rPr kumimoji="0" lang="en-CA" sz="1400" b="1" i="1" u="none" strike="noStrike" kern="1200" cap="none" spc="0" normalizeH="0" baseline="0" noProof="0">
                <a:ln>
                  <a:noFill/>
                </a:ln>
                <a:solidFill>
                  <a:srgbClr val="494949"/>
                </a:solidFill>
                <a:effectLst/>
                <a:uLnTx/>
                <a:uFillTx/>
                <a:latin typeface="Roboto Condensed Light"/>
                <a:ea typeface="Roboto Condensed Light"/>
                <a:cs typeface="Roboto Condensed Light"/>
              </a:rPr>
              <a:t>:</a:t>
            </a: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 Update screenshots with </a:t>
            </a:r>
            <a:r>
              <a:rPr kumimoji="0" lang="en-CA" sz="1400" b="1"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Charts 8 and 9 </a:t>
            </a: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from tab 4 of the</a:t>
            </a:r>
            <a:r>
              <a:rPr kumimoji="0" lang="en-CA" sz="1400" b="0" i="1"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 Cost Optimization Analysis Tool.</a:t>
            </a:r>
            <a:r>
              <a:rPr lang="en-CA" sz="1400" dirty="0">
                <a:solidFill>
                  <a:srgbClr val="494949"/>
                </a:solidFill>
                <a:latin typeface="Roboto Condensed Light"/>
                <a:ea typeface="Roboto Condensed Light"/>
                <a:cs typeface="Roboto Condensed Light"/>
              </a:rPr>
              <a:t> </a:t>
            </a:r>
            <a:endParaRPr kumimoji="0" lang="en-CA" sz="1400" b="0" i="0" u="none" strike="noStrike" kern="1200" cap="none" spc="0" normalizeH="0" baseline="0" noProof="0">
              <a:ln>
                <a:noFill/>
              </a:ln>
              <a:solidFill>
                <a:srgbClr val="494949"/>
              </a:solidFill>
              <a:effectLst/>
              <a:uLnTx/>
              <a:uFillTx/>
              <a:latin typeface="Roboto Condensed Light" panose="02000000000000000000" pitchFamily="2" charset="0"/>
              <a:ea typeface="+mn-ea"/>
              <a:cs typeface="+mn-cs"/>
            </a:endParaRPr>
          </a:p>
        </p:txBody>
      </p:sp>
      <p:sp>
        <p:nvSpPr>
          <p:cNvPr id="10" name="Speech Bubble: Rectangle 9">
            <a:extLst>
              <a:ext uri="{FF2B5EF4-FFF2-40B4-BE49-F238E27FC236}">
                <a16:creationId xmlns:a16="http://schemas.microsoft.com/office/drawing/2014/main" id="{08505D69-8845-415B-945D-3F5DA6EB3FF2}"/>
              </a:ext>
            </a:extLst>
          </p:cNvPr>
          <p:cNvSpPr/>
          <p:nvPr/>
        </p:nvSpPr>
        <p:spPr>
          <a:xfrm>
            <a:off x="1136059" y="4011560"/>
            <a:ext cx="2694003" cy="2117035"/>
          </a:xfrm>
          <a:prstGeom prst="wedgeRectCallout">
            <a:avLst>
              <a:gd name="adj1" fmla="val 11640"/>
              <a:gd name="adj2" fmla="val -103087"/>
            </a:avLst>
          </a:prstGeom>
          <a:solidFill>
            <a:schemeClr val="bg1">
              <a:lumMod val="95000"/>
            </a:schemeClr>
          </a:solidFill>
          <a:ln w="25400">
            <a:solidFill>
              <a:schemeClr val="accent1"/>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l" defTabSz="554492" rtl="0" eaLnBrk="1" fontAlgn="auto" latinLnBrk="0" hangingPunct="1">
              <a:lnSpc>
                <a:spcPct val="100000"/>
              </a:lnSpc>
              <a:spcBef>
                <a:spcPts val="0"/>
              </a:spcBef>
              <a:spcAft>
                <a:spcPts val="600"/>
              </a:spcAft>
              <a:buClrTx/>
              <a:buSzTx/>
              <a:buFontTx/>
              <a:buNone/>
              <a:tabLst/>
              <a:defRPr/>
            </a:pPr>
            <a:r>
              <a:rPr lang="en-CA" sz="1400" b="1" i="1" dirty="0">
                <a:solidFill>
                  <a:srgbClr val="494949"/>
                </a:solidFill>
                <a:latin typeface="Roboto Condensed Light"/>
                <a:ea typeface="Roboto Condensed Light"/>
                <a:cs typeface="Roboto Condensed Light"/>
              </a:rPr>
              <a:t>Counselors</a:t>
            </a:r>
            <a:r>
              <a:rPr kumimoji="0" lang="en-CA" sz="1400" b="1" i="1"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a:t>
            </a: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 Update this text to reflect the client's situation.</a:t>
            </a:r>
          </a:p>
          <a:p>
            <a:pPr marL="0" marR="0" lvl="0" indent="0" algn="l" defTabSz="554492" rtl="0" eaLnBrk="1" fontAlgn="auto" latinLnBrk="0" hangingPunct="1">
              <a:lnSpc>
                <a:spcPct val="100000"/>
              </a:lnSpc>
              <a:spcBef>
                <a:spcPts val="0"/>
              </a:spcBef>
              <a:spcAft>
                <a:spcPts val="600"/>
              </a:spcAft>
              <a:buClrTx/>
              <a:buSzTx/>
              <a:buFontTx/>
              <a:buNone/>
              <a:tabLst/>
              <a:defRPr/>
            </a:pPr>
            <a:endParaRPr lang="en-CA" sz="1400">
              <a:solidFill>
                <a:srgbClr val="494949"/>
              </a:solidFill>
              <a:latin typeface="Roboto Condensed Light" panose="02000000000000000000" pitchFamily="2" charset="0"/>
            </a:endParaRPr>
          </a:p>
        </p:txBody>
      </p:sp>
      <p:pic>
        <p:nvPicPr>
          <p:cNvPr id="2" name="Picture 1">
            <a:extLst>
              <a:ext uri="{FF2B5EF4-FFF2-40B4-BE49-F238E27FC236}">
                <a16:creationId xmlns:a16="http://schemas.microsoft.com/office/drawing/2014/main" id="{2AC7FD74-1A1C-4C56-8EAF-5CD861AE5297}"/>
              </a:ext>
            </a:extLst>
          </p:cNvPr>
          <p:cNvPicPr>
            <a:picLocks noChangeAspect="1"/>
          </p:cNvPicPr>
          <p:nvPr/>
        </p:nvPicPr>
        <p:blipFill>
          <a:blip r:embed="rId3"/>
          <a:stretch>
            <a:fillRect/>
          </a:stretch>
        </p:blipFill>
        <p:spPr>
          <a:xfrm>
            <a:off x="4298665" y="1956931"/>
            <a:ext cx="3578662" cy="3908643"/>
          </a:xfrm>
          <a:prstGeom prst="rect">
            <a:avLst/>
          </a:prstGeom>
        </p:spPr>
      </p:pic>
    </p:spTree>
    <p:extLst>
      <p:ext uri="{BB962C8B-B14F-4D97-AF65-F5344CB8AC3E}">
        <p14:creationId xmlns:p14="http://schemas.microsoft.com/office/powerpoint/2010/main" val="923504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67B4EC-960B-4181-8E0A-10BA4254C7EC}"/>
              </a:ext>
            </a:extLst>
          </p:cNvPr>
          <p:cNvPicPr>
            <a:picLocks noChangeAspect="1"/>
          </p:cNvPicPr>
          <p:nvPr/>
        </p:nvPicPr>
        <p:blipFill>
          <a:blip r:embed="rId2"/>
          <a:stretch>
            <a:fillRect/>
          </a:stretch>
        </p:blipFill>
        <p:spPr>
          <a:xfrm>
            <a:off x="4277327" y="1657939"/>
            <a:ext cx="3621338" cy="3682303"/>
          </a:xfrm>
          <a:prstGeom prst="rect">
            <a:avLst/>
          </a:prstGeom>
        </p:spPr>
      </p:pic>
      <p:sp>
        <p:nvSpPr>
          <p:cNvPr id="22" name="Rectangle 21">
            <a:extLst>
              <a:ext uri="{FF2B5EF4-FFF2-40B4-BE49-F238E27FC236}">
                <a16:creationId xmlns:a16="http://schemas.microsoft.com/office/drawing/2014/main" id="{47D1AD52-AB5C-2240-88DB-C3B03CE6B282}"/>
              </a:ext>
            </a:extLst>
          </p:cNvPr>
          <p:cNvSpPr/>
          <p:nvPr/>
        </p:nvSpPr>
        <p:spPr>
          <a:xfrm>
            <a:off x="0" y="0"/>
            <a:ext cx="12193588" cy="1328738"/>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a:ln>
                <a:noFill/>
              </a:ln>
              <a:solidFill>
                <a:srgbClr val="1E5E92"/>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6" y="530021"/>
            <a:ext cx="11467780" cy="1130188"/>
          </a:xfrm>
        </p:spPr>
        <p:txBody>
          <a:bodyPr/>
          <a:lstStyle/>
          <a:p>
            <a:r>
              <a:rPr lang="en-US">
                <a:solidFill>
                  <a:schemeClr val="bg1"/>
                </a:solidFill>
              </a:rPr>
              <a:t>Approval rights for proposed initiatives</a:t>
            </a:r>
          </a:p>
        </p:txBody>
      </p:sp>
      <p:sp>
        <p:nvSpPr>
          <p:cNvPr id="17" name="TextBox 16">
            <a:extLst>
              <a:ext uri="{FF2B5EF4-FFF2-40B4-BE49-F238E27FC236}">
                <a16:creationId xmlns:a16="http://schemas.microsoft.com/office/drawing/2014/main" id="{487B8E68-129D-4409-BCE8-4BEA658B2598}"/>
              </a:ext>
            </a:extLst>
          </p:cNvPr>
          <p:cNvSpPr txBox="1"/>
          <p:nvPr/>
        </p:nvSpPr>
        <p:spPr>
          <a:xfrm>
            <a:off x="371702" y="1592188"/>
            <a:ext cx="3311299" cy="3852658"/>
          </a:xfrm>
          <a:prstGeom prst="rect">
            <a:avLst/>
          </a:prstGeom>
          <a:noFill/>
        </p:spPr>
        <p:txBody>
          <a:bodyPr wrap="square">
            <a:spAutoFit/>
          </a:bodyPr>
          <a:lstStyle/>
          <a:p>
            <a:pPr marR="0" lvl="0" algn="l" defTabSz="914400" rtl="0" eaLnBrk="1" fontAlgn="auto" latinLnBrk="0" hangingPunct="1">
              <a:lnSpc>
                <a:spcPct val="110000"/>
              </a:lnSpc>
              <a:spcBef>
                <a:spcPts val="1000"/>
              </a:spcBef>
              <a:spcAft>
                <a:spcPts val="0"/>
              </a:spcAft>
              <a:buClrTx/>
              <a:buSzTx/>
              <a:tabLst/>
              <a:defRPr/>
            </a:pPr>
            <a:r>
              <a:rPr kumimoji="0" lang="en-US" sz="1600" b="0" i="0" u="none" strike="noStrike" kern="1200" cap="none" spc="0" normalizeH="0" baseline="0" noProof="0">
                <a:ln>
                  <a:noFill/>
                </a:ln>
                <a:solidFill>
                  <a:srgbClr val="000000"/>
                </a:solidFill>
                <a:effectLst/>
                <a:uLnTx/>
                <a:uFillTx/>
                <a:latin typeface="Roboto Condensed Light" panose="02000000000000000000" pitchFamily="2" charset="0"/>
                <a:ea typeface="+mn-ea"/>
                <a:cs typeface="+mn-cs"/>
              </a:rPr>
              <a:t>As suggested on the previous slide, these savings recommendations will impact four sponsoring departments. </a:t>
            </a: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600">
                <a:solidFill>
                  <a:srgbClr val="000000"/>
                </a:solidFill>
                <a:latin typeface="Roboto Condensed Light" panose="02000000000000000000" pitchFamily="2" charset="0"/>
              </a:rPr>
              <a:t>Pending the approval of the approach recommended in this document, ITS will work with these individuals to implement these cost-saving actions in the manner that is least impactful to the operations of their business units. </a:t>
            </a: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600">
                <a:solidFill>
                  <a:srgbClr val="000000"/>
                </a:solidFill>
                <a:latin typeface="Roboto Condensed Light" panose="02000000000000000000" pitchFamily="2" charset="0"/>
              </a:rPr>
              <a:t>Next steps for implementing these cost savings are outlined in the next section of this document. </a:t>
            </a:r>
            <a:endParaRPr kumimoji="0" lang="en-US" sz="1600" b="0" i="0" u="none" strike="noStrike" kern="1200" cap="none" spc="0" normalizeH="0" baseline="0" noProof="0">
              <a:ln>
                <a:noFill/>
              </a:ln>
              <a:solidFill>
                <a:srgbClr val="000000"/>
              </a:solidFill>
              <a:effectLst/>
              <a:uLnTx/>
              <a:uFillTx/>
              <a:latin typeface="Roboto Condensed Light" panose="02000000000000000000" pitchFamily="2" charset="0"/>
              <a:ea typeface="+mn-ea"/>
              <a:cs typeface="+mn-cs"/>
            </a:endParaRPr>
          </a:p>
        </p:txBody>
      </p:sp>
      <p:pic>
        <p:nvPicPr>
          <p:cNvPr id="2" name="Picture 1">
            <a:extLst>
              <a:ext uri="{FF2B5EF4-FFF2-40B4-BE49-F238E27FC236}">
                <a16:creationId xmlns:a16="http://schemas.microsoft.com/office/drawing/2014/main" id="{87D934F0-499F-4495-B137-7455BCD2BC32}"/>
              </a:ext>
            </a:extLst>
          </p:cNvPr>
          <p:cNvPicPr>
            <a:picLocks noChangeAspect="1"/>
          </p:cNvPicPr>
          <p:nvPr/>
        </p:nvPicPr>
        <p:blipFill>
          <a:blip r:embed="rId3"/>
          <a:stretch>
            <a:fillRect/>
          </a:stretch>
        </p:blipFill>
        <p:spPr>
          <a:xfrm>
            <a:off x="8218144" y="1660208"/>
            <a:ext cx="3621338" cy="3682303"/>
          </a:xfrm>
          <a:prstGeom prst="rect">
            <a:avLst/>
          </a:prstGeom>
        </p:spPr>
      </p:pic>
      <p:sp>
        <p:nvSpPr>
          <p:cNvPr id="19" name="Speech Bubble: Rectangle 18">
            <a:extLst>
              <a:ext uri="{FF2B5EF4-FFF2-40B4-BE49-F238E27FC236}">
                <a16:creationId xmlns:a16="http://schemas.microsoft.com/office/drawing/2014/main" id="{0CD8867A-5A32-47F0-966C-20FCA62A36D0}"/>
              </a:ext>
            </a:extLst>
          </p:cNvPr>
          <p:cNvSpPr/>
          <p:nvPr/>
        </p:nvSpPr>
        <p:spPr>
          <a:xfrm>
            <a:off x="5913828" y="2791023"/>
            <a:ext cx="2694003" cy="973218"/>
          </a:xfrm>
          <a:prstGeom prst="wedgeRectCallout">
            <a:avLst>
              <a:gd name="adj1" fmla="val 42779"/>
              <a:gd name="adj2" fmla="val -72921"/>
            </a:avLst>
          </a:prstGeom>
          <a:solidFill>
            <a:schemeClr val="bg1">
              <a:lumMod val="95000"/>
            </a:schemeClr>
          </a:solidFill>
          <a:ln w="25400">
            <a:solidFill>
              <a:schemeClr val="accent1"/>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l" defTabSz="554492" rtl="0" eaLnBrk="1" fontAlgn="auto" latinLnBrk="0" hangingPunct="1">
              <a:lnSpc>
                <a:spcPct val="100000"/>
              </a:lnSpc>
              <a:spcBef>
                <a:spcPts val="0"/>
              </a:spcBef>
              <a:spcAft>
                <a:spcPts val="600"/>
              </a:spcAft>
              <a:buClrTx/>
              <a:buSzTx/>
              <a:buFontTx/>
              <a:buNone/>
              <a:tabLst/>
              <a:defRPr/>
            </a:pPr>
            <a:r>
              <a:rPr lang="en-CA" sz="1400" b="1" i="1" dirty="0">
                <a:solidFill>
                  <a:srgbClr val="494949"/>
                </a:solidFill>
                <a:latin typeface="Roboto Condensed Light"/>
                <a:ea typeface="Roboto Condensed Light"/>
                <a:cs typeface="Roboto Condensed Light"/>
              </a:rPr>
              <a:t>Counselors</a:t>
            </a:r>
            <a:r>
              <a:rPr kumimoji="0" lang="en-CA" sz="1400" b="1" i="1"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a:t>
            </a: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 Update these screenshots with </a:t>
            </a:r>
            <a:r>
              <a:rPr kumimoji="0" lang="en-CA" sz="1400" b="1"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Charts 10 and 11 </a:t>
            </a: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from tab 4 of the</a:t>
            </a:r>
            <a:r>
              <a:rPr kumimoji="0" lang="en-CA" sz="1400" b="0" i="1"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 Cost Optimization Analysis Tool.</a:t>
            </a:r>
            <a:endPar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endParaRPr>
          </a:p>
        </p:txBody>
      </p:sp>
    </p:spTree>
    <p:extLst>
      <p:ext uri="{BB962C8B-B14F-4D97-AF65-F5344CB8AC3E}">
        <p14:creationId xmlns:p14="http://schemas.microsoft.com/office/powerpoint/2010/main" val="1588816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6350" y="531154"/>
            <a:ext cx="5086345" cy="1129747"/>
          </a:xfrm>
        </p:spPr>
        <p:txBody>
          <a:bodyPr vert="horz" lIns="0" tIns="0" rIns="0" bIns="0" rtlCol="0" anchor="t" anchorCtr="0">
            <a:noAutofit/>
          </a:bodyPr>
          <a:lstStyle/>
          <a:p>
            <a:pPr algn="l" rtl="0">
              <a:spcBef>
                <a:spcPct val="0"/>
              </a:spcBef>
            </a:pPr>
            <a:r>
              <a:rPr lang="en-US" sz="3998">
                <a:solidFill>
                  <a:srgbClr val="2576B7"/>
                </a:solidFill>
              </a:rPr>
              <a:t>Implementation considerations</a:t>
            </a:r>
            <a:endParaRPr lang="en-US">
              <a:solidFill>
                <a:srgbClr val="2576B7"/>
              </a:solidFill>
            </a:endParaRPr>
          </a:p>
        </p:txBody>
      </p:sp>
      <p:sp>
        <p:nvSpPr>
          <p:cNvPr id="15" name="object 19">
            <a:extLst>
              <a:ext uri="{FF2B5EF4-FFF2-40B4-BE49-F238E27FC236}">
                <a16:creationId xmlns:a16="http://schemas.microsoft.com/office/drawing/2014/main" id="{07D0A3C8-43C2-9A42-BDE5-4C44F613756D}"/>
              </a:ext>
            </a:extLst>
          </p:cNvPr>
          <p:cNvSpPr/>
          <p:nvPr/>
        </p:nvSpPr>
        <p:spPr>
          <a:xfrm rot="10800000" flipH="1">
            <a:off x="6387501" y="915383"/>
            <a:ext cx="379713" cy="5069890"/>
          </a:xfrm>
          <a:custGeom>
            <a:avLst/>
            <a:gdLst/>
            <a:ahLst/>
            <a:cxnLst/>
            <a:rect l="l" t="t" r="r" b="b"/>
            <a:pathLst>
              <a:path h="7791450">
                <a:moveTo>
                  <a:pt x="0" y="0"/>
                </a:moveTo>
                <a:lnTo>
                  <a:pt x="0" y="7790956"/>
                </a:lnTo>
              </a:path>
            </a:pathLst>
          </a:custGeom>
          <a:ln w="3175">
            <a:solidFill>
              <a:srgbClr val="C9C9C9"/>
            </a:solidFill>
          </a:ln>
        </p:spPr>
        <p:txBody>
          <a:bodyPr wrap="square" lIns="0" tIns="0" rIns="0" bIns="0" rtlCol="0">
            <a:noAutofit/>
          </a:bodyPr>
          <a:lstStyle/>
          <a:p>
            <a:pPr marL="0" marR="0" lvl="0" indent="0" algn="l" defTabSz="554270" rtl="0" eaLnBrk="1" fontAlgn="auto" latinLnBrk="0" hangingPunct="1">
              <a:lnSpc>
                <a:spcPct val="100000"/>
              </a:lnSpc>
              <a:spcBef>
                <a:spcPts val="0"/>
              </a:spcBef>
              <a:spcAft>
                <a:spcPts val="0"/>
              </a:spcAft>
              <a:buClrTx/>
              <a:buSzTx/>
              <a:buFontTx/>
              <a:buNone/>
              <a:tabLst/>
              <a:defRPr/>
            </a:pPr>
            <a:endParaRPr kumimoji="0" sz="662" b="0" i="0" u="none" strike="noStrike" kern="1200" cap="none" spc="0" normalizeH="0" baseline="0" noProof="0">
              <a:ln>
                <a:noFill/>
              </a:ln>
              <a:solidFill>
                <a:srgbClr val="494949"/>
              </a:solidFill>
              <a:effectLst/>
              <a:uLnTx/>
              <a:uFillTx/>
              <a:latin typeface="Roboto Condensed Light" panose="02000000000000000000" pitchFamily="2" charset="0"/>
              <a:ea typeface="+mn-ea"/>
              <a:cs typeface="+mn-cs"/>
            </a:endParaRPr>
          </a:p>
        </p:txBody>
      </p:sp>
      <p:sp>
        <p:nvSpPr>
          <p:cNvPr id="22" name="Text Placeholder 6">
            <a:extLst>
              <a:ext uri="{FF2B5EF4-FFF2-40B4-BE49-F238E27FC236}">
                <a16:creationId xmlns:a16="http://schemas.microsoft.com/office/drawing/2014/main" id="{AEF12EEA-DE2C-4432-BAA3-6D372EC97D48}"/>
              </a:ext>
            </a:extLst>
          </p:cNvPr>
          <p:cNvSpPr txBox="1">
            <a:spLocks/>
          </p:cNvSpPr>
          <p:nvPr/>
        </p:nvSpPr>
        <p:spPr>
          <a:xfrm>
            <a:off x="335486" y="1802357"/>
            <a:ext cx="5477289" cy="658297"/>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US" sz="1999" b="0" i="0" u="none" strike="noStrike" kern="1200" cap="none" spc="0" normalizeH="0" baseline="0" noProof="0">
                <a:ln>
                  <a:noFill/>
                </a:ln>
                <a:solidFill>
                  <a:srgbClr val="848585"/>
                </a:solidFill>
                <a:effectLst/>
                <a:uLnTx/>
                <a:uFillTx/>
                <a:latin typeface="Montserrat SemiBold" pitchFamily="2" charset="77"/>
                <a:ea typeface="+mn-ea"/>
                <a:cs typeface="Arial" panose="020B0604020202020204" pitchFamily="34" charset="0"/>
              </a:rPr>
              <a:t>Implementation factors </a:t>
            </a:r>
            <a:r>
              <a:rPr lang="en-US" sz="1999"/>
              <a:t>have informed our final recommendations.</a:t>
            </a:r>
            <a:endParaRPr kumimoji="0" lang="en-US" sz="1999" b="0" i="0" u="none" strike="noStrike" kern="1200" cap="none" spc="0" normalizeH="0" baseline="0" noProof="0">
              <a:ln>
                <a:noFill/>
              </a:ln>
              <a:solidFill>
                <a:srgbClr val="848585"/>
              </a:solidFill>
              <a:effectLst/>
              <a:uLnTx/>
              <a:uFillTx/>
              <a:latin typeface="Montserrat SemiBold" pitchFamily="2" charset="77"/>
              <a:ea typeface="+mn-ea"/>
              <a:cs typeface="Arial" panose="020B0604020202020204" pitchFamily="34" charset="0"/>
            </a:endParaRPr>
          </a:p>
        </p:txBody>
      </p:sp>
      <p:pic>
        <p:nvPicPr>
          <p:cNvPr id="11" name="Picture 10">
            <a:extLst>
              <a:ext uri="{FF2B5EF4-FFF2-40B4-BE49-F238E27FC236}">
                <a16:creationId xmlns:a16="http://schemas.microsoft.com/office/drawing/2014/main" id="{654114DF-73B6-427B-96E7-719A9D325810}"/>
              </a:ext>
            </a:extLst>
          </p:cNvPr>
          <p:cNvPicPr>
            <a:picLocks noChangeAspect="1"/>
          </p:cNvPicPr>
          <p:nvPr/>
        </p:nvPicPr>
        <p:blipFill>
          <a:blip r:embed="rId3"/>
          <a:stretch>
            <a:fillRect/>
          </a:stretch>
        </p:blipFill>
        <p:spPr>
          <a:xfrm>
            <a:off x="6801506" y="3520864"/>
            <a:ext cx="5035732" cy="2792210"/>
          </a:xfrm>
          <a:prstGeom prst="rect">
            <a:avLst/>
          </a:prstGeom>
        </p:spPr>
      </p:pic>
      <p:pic>
        <p:nvPicPr>
          <p:cNvPr id="2" name="Picture 1">
            <a:extLst>
              <a:ext uri="{FF2B5EF4-FFF2-40B4-BE49-F238E27FC236}">
                <a16:creationId xmlns:a16="http://schemas.microsoft.com/office/drawing/2014/main" id="{10F23460-CA9E-4777-A1FE-29EA54C019D7}"/>
              </a:ext>
            </a:extLst>
          </p:cNvPr>
          <p:cNvPicPr>
            <a:picLocks noChangeAspect="1"/>
          </p:cNvPicPr>
          <p:nvPr/>
        </p:nvPicPr>
        <p:blipFill>
          <a:blip r:embed="rId4"/>
          <a:stretch>
            <a:fillRect/>
          </a:stretch>
        </p:blipFill>
        <p:spPr>
          <a:xfrm>
            <a:off x="6801507" y="616528"/>
            <a:ext cx="5035732" cy="2810500"/>
          </a:xfrm>
          <a:prstGeom prst="rect">
            <a:avLst/>
          </a:prstGeom>
        </p:spPr>
      </p:pic>
      <p:sp>
        <p:nvSpPr>
          <p:cNvPr id="18" name="Speech Bubble: Rectangle 17">
            <a:extLst>
              <a:ext uri="{FF2B5EF4-FFF2-40B4-BE49-F238E27FC236}">
                <a16:creationId xmlns:a16="http://schemas.microsoft.com/office/drawing/2014/main" id="{15D8A1AE-F1BF-4E07-8865-7D8B4374AFCA}"/>
              </a:ext>
            </a:extLst>
          </p:cNvPr>
          <p:cNvSpPr/>
          <p:nvPr/>
        </p:nvSpPr>
        <p:spPr>
          <a:xfrm>
            <a:off x="7863654" y="1361219"/>
            <a:ext cx="2694003" cy="1540574"/>
          </a:xfrm>
          <a:prstGeom prst="wedgeRectCallout">
            <a:avLst>
              <a:gd name="adj1" fmla="val 4762"/>
              <a:gd name="adj2" fmla="val 78098"/>
            </a:avLst>
          </a:prstGeom>
          <a:solidFill>
            <a:schemeClr val="bg1">
              <a:lumMod val="95000"/>
            </a:schemeClr>
          </a:solidFill>
          <a:ln w="25400">
            <a:solidFill>
              <a:schemeClr val="accent1"/>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l" defTabSz="554492" rtl="0" eaLnBrk="1" fontAlgn="auto" latinLnBrk="0" hangingPunct="1">
              <a:lnSpc>
                <a:spcPct val="100000"/>
              </a:lnSpc>
              <a:spcBef>
                <a:spcPts val="0"/>
              </a:spcBef>
              <a:spcAft>
                <a:spcPts val="600"/>
              </a:spcAft>
              <a:buClrTx/>
              <a:buSzTx/>
              <a:buFontTx/>
              <a:buNone/>
              <a:tabLst/>
              <a:defRPr/>
            </a:pPr>
            <a:r>
              <a:rPr lang="en-CA" sz="1400" b="1" i="1" dirty="0">
                <a:solidFill>
                  <a:srgbClr val="494949"/>
                </a:solidFill>
                <a:latin typeface="Roboto Condensed Light"/>
                <a:ea typeface="Roboto Condensed Light"/>
                <a:cs typeface="Roboto Condensed Light"/>
              </a:rPr>
              <a:t>Counselors</a:t>
            </a:r>
            <a:r>
              <a:rPr kumimoji="0" lang="en-CA" sz="1400" b="1" i="1"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a:t>
            </a: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 Update </a:t>
            </a:r>
            <a:r>
              <a:rPr lang="en-CA" sz="1400" dirty="0">
                <a:solidFill>
                  <a:srgbClr val="494949"/>
                </a:solidFill>
                <a:latin typeface="Roboto Condensed Light"/>
                <a:ea typeface="Roboto Condensed Light"/>
                <a:cs typeface="Roboto Condensed Light"/>
              </a:rPr>
              <a:t>these graphs with screenshots of </a:t>
            </a:r>
            <a:r>
              <a:rPr lang="en-CA" sz="1400" b="1" dirty="0">
                <a:solidFill>
                  <a:srgbClr val="494949"/>
                </a:solidFill>
                <a:latin typeface="Roboto Condensed Light"/>
                <a:ea typeface="Roboto Condensed Light"/>
                <a:cs typeface="Roboto Condensed Light"/>
              </a:rPr>
              <a:t>Charts 12 and 13 </a:t>
            </a: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from tab 4 of the</a:t>
            </a:r>
            <a:r>
              <a:rPr kumimoji="0" lang="en-CA" sz="1400" b="0" i="1"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 Cost Optimization Analysis Tool.</a:t>
            </a:r>
            <a:endPar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endParaRPr>
          </a:p>
        </p:txBody>
      </p:sp>
      <p:sp>
        <p:nvSpPr>
          <p:cNvPr id="16" name="Text Placeholder 19">
            <a:extLst>
              <a:ext uri="{FF2B5EF4-FFF2-40B4-BE49-F238E27FC236}">
                <a16:creationId xmlns:a16="http://schemas.microsoft.com/office/drawing/2014/main" id="{731EF4C7-C04B-420A-8C8A-847B6DE1ED32}"/>
              </a:ext>
            </a:extLst>
          </p:cNvPr>
          <p:cNvSpPr txBox="1">
            <a:spLocks/>
          </p:cNvSpPr>
          <p:nvPr/>
        </p:nvSpPr>
        <p:spPr>
          <a:xfrm>
            <a:off x="335486" y="2616119"/>
            <a:ext cx="5372607" cy="2680175"/>
          </a:xfrm>
          <a:prstGeom prst="rect">
            <a:avLst/>
          </a:prstGeom>
        </p:spPr>
        <p:txBody>
          <a:bodyPr/>
          <a:lstStyle>
            <a:lvl1pPr marL="228509" indent="-228509" algn="l" defTabSz="914034"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26" indent="-228509" algn="l" defTabSz="914034"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543" indent="-228509" algn="l" defTabSz="914034"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560"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577"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defTabSz="914400">
              <a:lnSpc>
                <a:spcPts val="1800"/>
              </a:lnSpc>
              <a:buNone/>
            </a:pPr>
            <a:r>
              <a:rPr lang="en-US" sz="1600">
                <a:solidFill>
                  <a:srgbClr val="4A4A4A"/>
                </a:solidFill>
                <a:latin typeface="Roboto Condensed Light" panose="02000000000000000000" pitchFamily="2" charset="0"/>
              </a:rPr>
              <a:t>In choosing what cost-saving initiatives to pursue and recommend in the previous section of this document, we considered the ease of implementing each cost-saving action and the potential impact of that action on future potential business recovery and IT performance. </a:t>
            </a:r>
          </a:p>
          <a:p>
            <a:pPr defTabSz="914400">
              <a:lnSpc>
                <a:spcPts val="1800"/>
              </a:lnSpc>
            </a:pPr>
            <a:r>
              <a:rPr lang="en-US" sz="1600">
                <a:solidFill>
                  <a:srgbClr val="4A4A4A"/>
                </a:solidFill>
                <a:latin typeface="Roboto Condensed Light" panose="02000000000000000000" pitchFamily="2" charset="0"/>
              </a:rPr>
              <a:t>As the charts to the right show, almost $1,600,000 of the estimated $1,713,500 is associated with cost-cutting measures that will be very easy-to-moderate to implement. </a:t>
            </a:r>
            <a:endParaRPr lang="en-CA" sz="1600">
              <a:solidFill>
                <a:srgbClr val="4A4A4A"/>
              </a:solidFill>
              <a:latin typeface="Roboto Condensed Light" panose="02000000000000000000" pitchFamily="2" charset="0"/>
            </a:endParaRPr>
          </a:p>
          <a:p>
            <a:pPr defTabSz="914400">
              <a:lnSpc>
                <a:spcPts val="1800"/>
              </a:lnSpc>
            </a:pPr>
            <a:r>
              <a:rPr lang="en-CA" sz="1600">
                <a:solidFill>
                  <a:srgbClr val="4A4A4A"/>
                </a:solidFill>
                <a:latin typeface="Roboto Condensed Light" panose="02000000000000000000" pitchFamily="2" charset="0"/>
              </a:rPr>
              <a:t>As the graph on next slide shows, there are some negative impacts associated with these cost-cutting measures. These impacts will need to be managed to implement these changes effectively. This need is reflected in our recommended next steps at the end of this section.</a:t>
            </a:r>
            <a:endParaRPr lang="en-US" sz="1600">
              <a:solidFill>
                <a:srgbClr val="4A4A4A"/>
              </a:solidFill>
              <a:latin typeface="Roboto Condensed Light" panose="02000000000000000000" pitchFamily="2" charset="0"/>
            </a:endParaRPr>
          </a:p>
        </p:txBody>
      </p:sp>
      <p:sp>
        <p:nvSpPr>
          <p:cNvPr id="25" name="Speech Bubble: Rectangle 24">
            <a:extLst>
              <a:ext uri="{FF2B5EF4-FFF2-40B4-BE49-F238E27FC236}">
                <a16:creationId xmlns:a16="http://schemas.microsoft.com/office/drawing/2014/main" id="{AB024A72-9956-44B2-9BF7-8C9FA097D498}"/>
              </a:ext>
            </a:extLst>
          </p:cNvPr>
          <p:cNvSpPr/>
          <p:nvPr/>
        </p:nvSpPr>
        <p:spPr>
          <a:xfrm>
            <a:off x="5593680" y="3568484"/>
            <a:ext cx="2694003" cy="1540574"/>
          </a:xfrm>
          <a:prstGeom prst="wedgeRectCallout">
            <a:avLst>
              <a:gd name="adj1" fmla="val -74827"/>
              <a:gd name="adj2" fmla="val -18779"/>
            </a:avLst>
          </a:prstGeom>
          <a:solidFill>
            <a:schemeClr val="bg1">
              <a:lumMod val="95000"/>
            </a:schemeClr>
          </a:solidFill>
          <a:ln w="25400">
            <a:solidFill>
              <a:schemeClr val="accent1"/>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l" defTabSz="554492" rtl="0" eaLnBrk="1" fontAlgn="auto" latinLnBrk="0" hangingPunct="1">
              <a:lnSpc>
                <a:spcPct val="100000"/>
              </a:lnSpc>
              <a:spcBef>
                <a:spcPts val="0"/>
              </a:spcBef>
              <a:spcAft>
                <a:spcPts val="600"/>
              </a:spcAft>
              <a:buClrTx/>
              <a:buSzTx/>
              <a:buFontTx/>
              <a:buNone/>
              <a:tabLst/>
              <a:defRPr/>
            </a:pPr>
            <a:r>
              <a:rPr lang="en-CA" sz="1400" b="1" i="1" dirty="0">
                <a:solidFill>
                  <a:srgbClr val="494949"/>
                </a:solidFill>
                <a:latin typeface="Roboto Condensed Light"/>
                <a:ea typeface="Roboto Condensed Light"/>
                <a:cs typeface="Roboto Condensed Light"/>
              </a:rPr>
              <a:t>Counselors</a:t>
            </a:r>
            <a:r>
              <a:rPr kumimoji="0" lang="en-CA" sz="1400" b="1" i="1"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a:t>
            </a: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 Update this text to reflect the client's situation.</a:t>
            </a:r>
          </a:p>
        </p:txBody>
      </p:sp>
    </p:spTree>
    <p:extLst>
      <p:ext uri="{BB962C8B-B14F-4D97-AF65-F5344CB8AC3E}">
        <p14:creationId xmlns:p14="http://schemas.microsoft.com/office/powerpoint/2010/main" val="2478079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6350" y="531154"/>
            <a:ext cx="11302249" cy="1129747"/>
          </a:xfrm>
        </p:spPr>
        <p:txBody>
          <a:bodyPr vert="horz" lIns="0" tIns="0" rIns="0" bIns="0" rtlCol="0" anchor="t" anchorCtr="0">
            <a:noAutofit/>
          </a:bodyPr>
          <a:lstStyle/>
          <a:p>
            <a:pPr algn="l" rtl="0">
              <a:spcBef>
                <a:spcPct val="0"/>
              </a:spcBef>
            </a:pPr>
            <a:r>
              <a:rPr lang="en-US" sz="3200">
                <a:solidFill>
                  <a:srgbClr val="2576B7"/>
                </a:solidFill>
              </a:rPr>
              <a:t>Potential negative and positive impacts</a:t>
            </a:r>
          </a:p>
        </p:txBody>
      </p:sp>
      <p:pic>
        <p:nvPicPr>
          <p:cNvPr id="12" name="Picture 11">
            <a:extLst>
              <a:ext uri="{FF2B5EF4-FFF2-40B4-BE49-F238E27FC236}">
                <a16:creationId xmlns:a16="http://schemas.microsoft.com/office/drawing/2014/main" id="{4B300AAB-DA40-490C-BED8-0E47A8FF12C6}"/>
              </a:ext>
            </a:extLst>
          </p:cNvPr>
          <p:cNvPicPr>
            <a:picLocks noChangeAspect="1"/>
          </p:cNvPicPr>
          <p:nvPr/>
        </p:nvPicPr>
        <p:blipFill>
          <a:blip r:embed="rId3"/>
          <a:stretch>
            <a:fillRect/>
          </a:stretch>
        </p:blipFill>
        <p:spPr>
          <a:xfrm>
            <a:off x="493164" y="1251854"/>
            <a:ext cx="11028620" cy="4871126"/>
          </a:xfrm>
          <a:prstGeom prst="rect">
            <a:avLst/>
          </a:prstGeom>
        </p:spPr>
      </p:pic>
      <p:sp>
        <p:nvSpPr>
          <p:cNvPr id="19" name="Speech Bubble: Rectangle 18">
            <a:extLst>
              <a:ext uri="{FF2B5EF4-FFF2-40B4-BE49-F238E27FC236}">
                <a16:creationId xmlns:a16="http://schemas.microsoft.com/office/drawing/2014/main" id="{6B40412B-621C-4A6F-AC73-08C7A455D5AB}"/>
              </a:ext>
            </a:extLst>
          </p:cNvPr>
          <p:cNvSpPr/>
          <p:nvPr/>
        </p:nvSpPr>
        <p:spPr>
          <a:xfrm>
            <a:off x="4316459" y="3197783"/>
            <a:ext cx="2694003" cy="1540574"/>
          </a:xfrm>
          <a:prstGeom prst="wedgeRectCallout">
            <a:avLst>
              <a:gd name="adj1" fmla="val 42779"/>
              <a:gd name="adj2" fmla="val -72921"/>
            </a:avLst>
          </a:prstGeom>
          <a:solidFill>
            <a:schemeClr val="bg1">
              <a:lumMod val="95000"/>
            </a:schemeClr>
          </a:solidFill>
          <a:ln w="25400">
            <a:solidFill>
              <a:schemeClr val="accent1"/>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l" defTabSz="554492" rtl="0" eaLnBrk="1" fontAlgn="auto" latinLnBrk="0" hangingPunct="1">
              <a:lnSpc>
                <a:spcPct val="100000"/>
              </a:lnSpc>
              <a:spcBef>
                <a:spcPts val="0"/>
              </a:spcBef>
              <a:spcAft>
                <a:spcPts val="600"/>
              </a:spcAft>
              <a:buClrTx/>
              <a:buSzTx/>
              <a:buFontTx/>
              <a:buNone/>
              <a:tabLst/>
              <a:defRPr/>
            </a:pPr>
            <a:r>
              <a:rPr lang="en-CA" sz="1400" b="1" i="1" dirty="0">
                <a:solidFill>
                  <a:srgbClr val="494949"/>
                </a:solidFill>
                <a:latin typeface="Roboto Condensed Light"/>
                <a:ea typeface="Roboto Condensed Light"/>
                <a:cs typeface="Roboto Condensed Light"/>
              </a:rPr>
              <a:t>Counselors</a:t>
            </a:r>
            <a:r>
              <a:rPr kumimoji="0" lang="en-CA" sz="1400" b="1" i="1"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a:t>
            </a: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 Update screenshot with </a:t>
            </a:r>
            <a:r>
              <a:rPr kumimoji="0" lang="en-CA" sz="1400" b="1"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Chart 14 </a:t>
            </a: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from tab 4 of the </a:t>
            </a:r>
            <a:r>
              <a:rPr kumimoji="0" lang="en-CA" sz="1400" b="0" i="1"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Cost Optimization Analysis Tool.</a:t>
            </a:r>
            <a:endPar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endParaRPr>
          </a:p>
        </p:txBody>
      </p:sp>
    </p:spTree>
    <p:extLst>
      <p:ext uri="{BB962C8B-B14F-4D97-AF65-F5344CB8AC3E}">
        <p14:creationId xmlns:p14="http://schemas.microsoft.com/office/powerpoint/2010/main" val="28685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A5F5BD4-75CD-7B41-B773-2996630C3BEE}"/>
              </a:ext>
            </a:extLst>
          </p:cNvPr>
          <p:cNvSpPr/>
          <p:nvPr/>
        </p:nvSpPr>
        <p:spPr>
          <a:xfrm>
            <a:off x="8147049" y="0"/>
            <a:ext cx="4046539"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a:ln>
                <a:noFill/>
              </a:ln>
              <a:solidFill>
                <a:srgbClr val="1E5E92"/>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A6768F3C-E1ED-C24E-89D8-25C92C93AB42}"/>
              </a:ext>
            </a:extLst>
          </p:cNvPr>
          <p:cNvSpPr>
            <a:spLocks noGrp="1"/>
          </p:cNvSpPr>
          <p:nvPr>
            <p:ph type="sldNum" sz="quarter" idx="4"/>
          </p:nvPr>
        </p:nvSpPr>
        <p:spPr/>
        <p:txBody>
          <a:bodyPr/>
          <a:lstStyle/>
          <a:p>
            <a:pPr marL="7701" marR="0" lvl="0" indent="0" algn="r" defTabSz="554492" rtl="0" eaLnBrk="1" fontAlgn="auto" latinLnBrk="0" hangingPunct="1">
              <a:lnSpc>
                <a:spcPct val="100000"/>
              </a:lnSpc>
              <a:spcBef>
                <a:spcPts val="161"/>
              </a:spcBef>
              <a:spcAft>
                <a:spcPts val="0"/>
              </a:spcAft>
              <a:buClrTx/>
              <a:buSzTx/>
              <a:buFontTx/>
              <a:buNone/>
              <a:tabLst>
                <a:tab pos="1309603" algn="l"/>
              </a:tabLst>
              <a:defRPr/>
            </a:pPr>
            <a:r>
              <a:rPr kumimoji="0" lang="en-CA" sz="788" b="0" i="0" u="none" strike="noStrike" kern="1200" cap="none" spc="0" normalizeH="0" baseline="0" noProof="0">
                <a:ln>
                  <a:noFill/>
                </a:ln>
                <a:solidFill>
                  <a:srgbClr val="FFFFFF"/>
                </a:solidFill>
                <a:effectLst/>
                <a:uLnTx/>
                <a:uFillTx/>
                <a:latin typeface="Exo" pitchFamily="2" charset="77"/>
                <a:ea typeface="+mn-ea"/>
                <a:cs typeface="Arial"/>
              </a:rPr>
              <a:t>Info-Tech Research Group   |   </a:t>
            </a:r>
            <a:fld id="{81D60167-4931-47E6-BA6A-407CBD079E47}" type="slidenum">
              <a:rPr kumimoji="0" sz="788" b="0" i="0" u="none" strike="noStrike" kern="1200" cap="none" spc="0" normalizeH="0" baseline="0" noProof="0" smtClean="0">
                <a:ln>
                  <a:noFill/>
                </a:ln>
                <a:solidFill>
                  <a:srgbClr val="FFFFFF"/>
                </a:solidFill>
                <a:effectLst/>
                <a:uLnTx/>
                <a:uFillTx/>
                <a:latin typeface="Exo" pitchFamily="2" charset="77"/>
                <a:ea typeface="+mn-ea"/>
                <a:cs typeface="Arial" panose="020B0604020202020204" pitchFamily="34" charset="0"/>
              </a:rPr>
              <a:pPr marL="7701" marR="0" lvl="0" indent="0" algn="r" defTabSz="554492" rtl="0" eaLnBrk="1" fontAlgn="auto" latinLnBrk="0" hangingPunct="1">
                <a:lnSpc>
                  <a:spcPct val="100000"/>
                </a:lnSpc>
                <a:spcBef>
                  <a:spcPts val="161"/>
                </a:spcBef>
                <a:spcAft>
                  <a:spcPts val="0"/>
                </a:spcAft>
                <a:buClrTx/>
                <a:buSzTx/>
                <a:buFontTx/>
                <a:buNone/>
                <a:tabLst>
                  <a:tab pos="1309603" algn="l"/>
                </a:tabLst>
                <a:defRPr/>
              </a:pPr>
              <a:t>16</a:t>
            </a:fld>
            <a:endParaRPr kumimoji="0" sz="788" b="0" i="0" u="none" strike="noStrike" kern="1200" cap="none" spc="0" normalizeH="0" baseline="0" noProof="0">
              <a:ln>
                <a:noFill/>
              </a:ln>
              <a:solidFill>
                <a:srgbClr val="FFFFFF"/>
              </a:solidFill>
              <a:effectLst/>
              <a:uLnTx/>
              <a:uFillTx/>
              <a:latin typeface="Exo" pitchFamily="2" charset="77"/>
              <a:ea typeface="+mn-ea"/>
              <a:cs typeface="Arial" panose="020B0604020202020204" pitchFamily="34" charset="0"/>
            </a:endParaRPr>
          </a:p>
        </p:txBody>
      </p:sp>
      <p:sp>
        <p:nvSpPr>
          <p:cNvPr id="7" name="Text Placeholder 6">
            <a:extLst>
              <a:ext uri="{FF2B5EF4-FFF2-40B4-BE49-F238E27FC236}">
                <a16:creationId xmlns:a16="http://schemas.microsoft.com/office/drawing/2014/main" id="{E26898AF-7A03-F140-B7B4-6BF59FD40A8E}"/>
              </a:ext>
            </a:extLst>
          </p:cNvPr>
          <p:cNvSpPr>
            <a:spLocks noGrp="1"/>
          </p:cNvSpPr>
          <p:nvPr>
            <p:ph type="body" sz="quarter" idx="11"/>
          </p:nvPr>
        </p:nvSpPr>
        <p:spPr>
          <a:xfrm>
            <a:off x="371475" y="1257803"/>
            <a:ext cx="7351659" cy="456696"/>
          </a:xfrm>
        </p:spPr>
        <p:txBody>
          <a:bodyPr/>
          <a:lstStyle/>
          <a:p>
            <a:pPr>
              <a:spcAft>
                <a:spcPts val="600"/>
              </a:spcAft>
              <a:buClr>
                <a:srgbClr val="333333"/>
              </a:buClr>
              <a:buSzPct val="100000"/>
            </a:pPr>
            <a:r>
              <a:rPr lang="en-CA" sz="1800" b="1">
                <a:solidFill>
                  <a:schemeClr val="bg1">
                    <a:lumMod val="50000"/>
                  </a:schemeClr>
                </a:solidFill>
              </a:rPr>
              <a:t>ITS is recommending the following next steps based upon the analysis in this document. </a:t>
            </a:r>
          </a:p>
        </p:txBody>
      </p:sp>
      <p:sp>
        <p:nvSpPr>
          <p:cNvPr id="8" name="Text Placeholder 7">
            <a:extLst>
              <a:ext uri="{FF2B5EF4-FFF2-40B4-BE49-F238E27FC236}">
                <a16:creationId xmlns:a16="http://schemas.microsoft.com/office/drawing/2014/main" id="{EF0A2FEC-8B02-6D42-864C-B8720FDC6A82}"/>
              </a:ext>
            </a:extLst>
          </p:cNvPr>
          <p:cNvSpPr>
            <a:spLocks noGrp="1"/>
          </p:cNvSpPr>
          <p:nvPr>
            <p:ph type="body" sz="quarter" idx="12"/>
          </p:nvPr>
        </p:nvSpPr>
        <p:spPr>
          <a:xfrm>
            <a:off x="371476" y="2200640"/>
            <a:ext cx="7185462" cy="4057650"/>
          </a:xfrm>
        </p:spPr>
        <p:txBody>
          <a:bodyPr/>
          <a:lstStyle/>
          <a:p>
            <a:pPr marL="342900" indent="-342900">
              <a:lnSpc>
                <a:spcPct val="100000"/>
              </a:lnSpc>
              <a:spcBef>
                <a:spcPts val="0"/>
              </a:spcBef>
              <a:spcAft>
                <a:spcPts val="600"/>
              </a:spcAft>
              <a:buAutoNum type="arabicPeriod"/>
            </a:pPr>
            <a:r>
              <a:rPr lang="en-CA" sz="1600" b="1">
                <a:ea typeface="Roboto Condensed Light" panose="02000000000000000000" pitchFamily="2" charset="0"/>
              </a:rPr>
              <a:t>Get approval for cost-cutting strategy from senior leadership</a:t>
            </a:r>
          </a:p>
          <a:p>
            <a:pPr marL="361950">
              <a:lnSpc>
                <a:spcPct val="100000"/>
              </a:lnSpc>
              <a:spcBef>
                <a:spcPts val="0"/>
              </a:spcBef>
              <a:spcAft>
                <a:spcPts val="1000"/>
              </a:spcAft>
            </a:pPr>
            <a:r>
              <a:rPr lang="en-US" sz="1600">
                <a:ea typeface="Roboto Condensed Light" panose="02000000000000000000" pitchFamily="2" charset="0"/>
              </a:rPr>
              <a:t>We are asking senior leadership to review our recommendations and suggest alterations as needed. We are happy to show you the raw data and decision-making process that led us to the recommendations in this document.</a:t>
            </a:r>
          </a:p>
          <a:p>
            <a:pPr marL="342900" indent="-342900">
              <a:lnSpc>
                <a:spcPct val="100000"/>
              </a:lnSpc>
              <a:spcBef>
                <a:spcPts val="0"/>
              </a:spcBef>
              <a:spcAft>
                <a:spcPts val="600"/>
              </a:spcAft>
              <a:buFont typeface="+mj-lt"/>
              <a:buAutoNum type="arabicPeriod" startAt="2"/>
            </a:pPr>
            <a:r>
              <a:rPr lang="en-CA" sz="1600" b="1">
                <a:ea typeface="Roboto Condensed Light" panose="02000000000000000000" pitchFamily="2" charset="0"/>
              </a:rPr>
              <a:t>Develop an action plan</a:t>
            </a:r>
          </a:p>
          <a:p>
            <a:pPr marL="361950">
              <a:lnSpc>
                <a:spcPct val="100000"/>
              </a:lnSpc>
              <a:spcBef>
                <a:spcPts val="0"/>
              </a:spcBef>
              <a:spcAft>
                <a:spcPts val="1000"/>
              </a:spcAft>
            </a:pPr>
            <a:r>
              <a:rPr lang="en-US" sz="1600">
                <a:ea typeface="Roboto Condensed Light" panose="02000000000000000000" pitchFamily="2" charset="0"/>
              </a:rPr>
              <a:t>Once there is consensus on our course of action, we will develop an action plan to achieve cost and optimization goals. This will include building a timeline for actioning cost-cutting initiatives and for realization of cost-cutting estimates. </a:t>
            </a:r>
          </a:p>
          <a:p>
            <a:pPr marL="342900" indent="-342900">
              <a:lnSpc>
                <a:spcPct val="100000"/>
              </a:lnSpc>
              <a:spcBef>
                <a:spcPts val="0"/>
              </a:spcBef>
              <a:spcAft>
                <a:spcPts val="600"/>
              </a:spcAft>
              <a:buFont typeface="+mj-lt"/>
              <a:buAutoNum type="arabicPeriod" startAt="3"/>
            </a:pPr>
            <a:r>
              <a:rPr lang="en-CA" sz="1600" b="1">
                <a:ea typeface="Roboto Condensed Light" panose="02000000000000000000" pitchFamily="2" charset="0"/>
              </a:rPr>
              <a:t>Build a communication plan </a:t>
            </a:r>
          </a:p>
          <a:p>
            <a:pPr marL="357188">
              <a:lnSpc>
                <a:spcPct val="100000"/>
              </a:lnSpc>
              <a:spcBef>
                <a:spcPts val="0"/>
              </a:spcBef>
              <a:spcAft>
                <a:spcPts val="600"/>
              </a:spcAft>
            </a:pPr>
            <a:r>
              <a:rPr lang="en-US" sz="1600">
                <a:ea typeface="Roboto Condensed Light" panose="02000000000000000000" pitchFamily="2" charset="0"/>
              </a:rPr>
              <a:t>Once a timeline is developed, we will build out a communication plan to ensure these cost-cutting measures are implemented with minimal negative impact. Communications tactics will include answers to “what’s in it for me” questions from all impacted stakeholders; roles and responsibilities before, during, and after the initiatives are completed; and key dates, deliverables, impacts, and descriptions of specific changes being made.</a:t>
            </a:r>
          </a:p>
          <a:p>
            <a:pPr marL="361950">
              <a:lnSpc>
                <a:spcPct val="100000"/>
              </a:lnSpc>
              <a:spcBef>
                <a:spcPts val="0"/>
              </a:spcBef>
            </a:pPr>
            <a:endParaRPr lang="en-US">
              <a:solidFill>
                <a:schemeClr val="tx1"/>
              </a:solidFill>
              <a:latin typeface="Roboto Condensed Light" panose="02000000000000000000" pitchFamily="2" charset="0"/>
              <a:ea typeface="Roboto Condensed Light" panose="02000000000000000000" pitchFamily="2" charset="0"/>
              <a:cs typeface="+mn-cs"/>
            </a:endParaRPr>
          </a:p>
        </p:txBody>
      </p:sp>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7" y="530020"/>
            <a:ext cx="5975256" cy="1184479"/>
          </a:xfrm>
        </p:spPr>
        <p:txBody>
          <a:bodyPr/>
          <a:lstStyle/>
          <a:p>
            <a:r>
              <a:rPr lang="en-US"/>
              <a:t>Next steps</a:t>
            </a:r>
          </a:p>
        </p:txBody>
      </p:sp>
      <p:pic>
        <p:nvPicPr>
          <p:cNvPr id="3" name="Picture 2">
            <a:extLst>
              <a:ext uri="{FF2B5EF4-FFF2-40B4-BE49-F238E27FC236}">
                <a16:creationId xmlns:a16="http://schemas.microsoft.com/office/drawing/2014/main" id="{45A4FECB-EFAD-4703-8060-D4658B678C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765669" y="1123572"/>
            <a:ext cx="2814321" cy="1584463"/>
          </a:xfrm>
          <a:prstGeom prst="rect">
            <a:avLst/>
          </a:prstGeom>
        </p:spPr>
      </p:pic>
      <p:sp>
        <p:nvSpPr>
          <p:cNvPr id="12" name="Text Placeholder 16">
            <a:extLst>
              <a:ext uri="{FF2B5EF4-FFF2-40B4-BE49-F238E27FC236}">
                <a16:creationId xmlns:a16="http://schemas.microsoft.com/office/drawing/2014/main" id="{EDC868A2-8167-44BA-881C-66631598BD88}"/>
              </a:ext>
            </a:extLst>
          </p:cNvPr>
          <p:cNvSpPr txBox="1">
            <a:spLocks/>
          </p:cNvSpPr>
          <p:nvPr/>
        </p:nvSpPr>
        <p:spPr>
          <a:xfrm>
            <a:off x="8279875" y="2842623"/>
            <a:ext cx="3780885" cy="707886"/>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chemeClr val="bg1">
                    <a:lumMod val="95000"/>
                  </a:schemeClr>
                </a:solidFill>
                <a:effectLst/>
                <a:uLnTx/>
                <a:uFillTx/>
                <a:latin typeface="Exo" panose="020B0604020202020204" charset="0"/>
                <a:ea typeface="+mn-ea"/>
                <a:cs typeface="+mn-cs"/>
              </a:rPr>
              <a:t>IT Cost Optimization in Recessionary Times</a:t>
            </a:r>
            <a:endParaRPr kumimoji="0" lang="en-CA" sz="2000" b="0" i="0" u="none" strike="noStrike" kern="1200" cap="none" spc="0" normalizeH="0" baseline="0" noProof="0">
              <a:ln>
                <a:noFill/>
              </a:ln>
              <a:solidFill>
                <a:schemeClr val="bg1">
                  <a:lumMod val="95000"/>
                </a:schemeClr>
              </a:solidFill>
              <a:effectLst/>
              <a:uLnTx/>
              <a:uFillTx/>
              <a:latin typeface="Exo" panose="020B0604020202020204" charset="0"/>
              <a:ea typeface="+mn-ea"/>
              <a:cs typeface="+mn-cs"/>
            </a:endParaRPr>
          </a:p>
        </p:txBody>
      </p:sp>
      <p:sp>
        <p:nvSpPr>
          <p:cNvPr id="15" name="Content Placeholder 2">
            <a:extLst>
              <a:ext uri="{FF2B5EF4-FFF2-40B4-BE49-F238E27FC236}">
                <a16:creationId xmlns:a16="http://schemas.microsoft.com/office/drawing/2014/main" id="{967FD678-0C10-4E8A-A7E1-FC933AA88F81}"/>
              </a:ext>
            </a:extLst>
          </p:cNvPr>
          <p:cNvSpPr txBox="1">
            <a:spLocks/>
          </p:cNvSpPr>
          <p:nvPr/>
        </p:nvSpPr>
        <p:spPr>
          <a:xfrm>
            <a:off x="8523548" y="4094525"/>
            <a:ext cx="3366765" cy="1820564"/>
          </a:xfrm>
          <a:prstGeom prst="wedgeRectCallout">
            <a:avLst>
              <a:gd name="adj1" fmla="val 16304"/>
              <a:gd name="adj2" fmla="val -65570"/>
            </a:avLst>
          </a:prstGeom>
          <a:solidFill>
            <a:schemeClr val="bg1"/>
          </a:solid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defTabSz="914400">
              <a:spcBef>
                <a:spcPts val="1000"/>
              </a:spcBef>
              <a:defRPr sz="160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i="1">
                <a:solidFill>
                  <a:schemeClr val="tx1"/>
                </a:solidFill>
              </a:rPr>
              <a:t>Related Info-Tech Research </a:t>
            </a:r>
          </a:p>
          <a:p>
            <a:r>
              <a:rPr lang="en-US">
                <a:solidFill>
                  <a:schemeClr val="tx1"/>
                </a:solidFill>
              </a:rPr>
              <a:t>Info-Tech’s </a:t>
            </a:r>
            <a:r>
              <a:rPr lang="en-US" i="1">
                <a:solidFill>
                  <a:schemeClr val="tx1"/>
                </a:solidFill>
                <a:hlinkClick r:id="rId4"/>
              </a:rPr>
              <a:t>IT Cost Optimization in Recessionary Times</a:t>
            </a:r>
            <a:r>
              <a:rPr lang="en-US" i="1">
                <a:solidFill>
                  <a:schemeClr val="tx1"/>
                </a:solidFill>
              </a:rPr>
              <a:t> </a:t>
            </a:r>
            <a:r>
              <a:rPr lang="en-US">
                <a:solidFill>
                  <a:schemeClr val="tx1"/>
                </a:solidFill>
              </a:rPr>
              <a:t>research will help us to facilitate these next steps. </a:t>
            </a:r>
            <a:endParaRPr lang="en-CA">
              <a:solidFill>
                <a:schemeClr val="tx1"/>
              </a:solidFill>
            </a:endParaRPr>
          </a:p>
        </p:txBody>
      </p:sp>
    </p:spTree>
    <p:extLst>
      <p:ext uri="{BB962C8B-B14F-4D97-AF65-F5344CB8AC3E}">
        <p14:creationId xmlns:p14="http://schemas.microsoft.com/office/powerpoint/2010/main" val="1031309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993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7D1AD52-AB5C-2240-88DB-C3B03CE6B282}"/>
              </a:ext>
            </a:extLst>
          </p:cNvPr>
          <p:cNvSpPr/>
          <p:nvPr/>
        </p:nvSpPr>
        <p:spPr>
          <a:xfrm>
            <a:off x="0" y="0"/>
            <a:ext cx="12193588" cy="1328738"/>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a:ln>
                <a:noFill/>
              </a:ln>
              <a:solidFill>
                <a:srgbClr val="1E5E92"/>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6" y="530021"/>
            <a:ext cx="11467780" cy="1130188"/>
          </a:xfrm>
        </p:spPr>
        <p:txBody>
          <a:bodyPr/>
          <a:lstStyle/>
          <a:p>
            <a:r>
              <a:rPr lang="en-US">
                <a:solidFill>
                  <a:schemeClr val="bg1"/>
                </a:solidFill>
              </a:rPr>
              <a:t>Executive Summary</a:t>
            </a:r>
          </a:p>
        </p:txBody>
      </p:sp>
      <p:graphicFrame>
        <p:nvGraphicFramePr>
          <p:cNvPr id="8" name="Table 7">
            <a:extLst>
              <a:ext uri="{FF2B5EF4-FFF2-40B4-BE49-F238E27FC236}">
                <a16:creationId xmlns:a16="http://schemas.microsoft.com/office/drawing/2014/main" id="{293F78C7-F9BD-4F57-A5AB-E1AB6DCB2EFE}"/>
              </a:ext>
            </a:extLst>
          </p:cNvPr>
          <p:cNvGraphicFramePr>
            <a:graphicFrameLocks noGrp="1"/>
          </p:cNvGraphicFramePr>
          <p:nvPr>
            <p:extLst>
              <p:ext uri="{D42A27DB-BD31-4B8C-83A1-F6EECF244321}">
                <p14:modId xmlns:p14="http://schemas.microsoft.com/office/powerpoint/2010/main" val="2419006182"/>
              </p:ext>
            </p:extLst>
          </p:nvPr>
        </p:nvGraphicFramePr>
        <p:xfrm>
          <a:off x="366239" y="1448700"/>
          <a:ext cx="11443513" cy="4280640"/>
        </p:xfrm>
        <a:graphic>
          <a:graphicData uri="http://schemas.openxmlformats.org/drawingml/2006/table">
            <a:tbl>
              <a:tblPr firstRow="1" bandRow="1">
                <a:tableStyleId>{5C22544A-7EE6-4342-B048-85BDC9FD1C3A}</a:tableStyleId>
              </a:tblPr>
              <a:tblGrid>
                <a:gridCol w="3986232">
                  <a:extLst>
                    <a:ext uri="{9D8B030D-6E8A-4147-A177-3AD203B41FA5}">
                      <a16:colId xmlns:a16="http://schemas.microsoft.com/office/drawing/2014/main" val="2500794229"/>
                    </a:ext>
                  </a:extLst>
                </a:gridCol>
                <a:gridCol w="3937220">
                  <a:extLst>
                    <a:ext uri="{9D8B030D-6E8A-4147-A177-3AD203B41FA5}">
                      <a16:colId xmlns:a16="http://schemas.microsoft.com/office/drawing/2014/main" val="1791260046"/>
                    </a:ext>
                  </a:extLst>
                </a:gridCol>
                <a:gridCol w="3520061">
                  <a:extLst>
                    <a:ext uri="{9D8B030D-6E8A-4147-A177-3AD203B41FA5}">
                      <a16:colId xmlns:a16="http://schemas.microsoft.com/office/drawing/2014/main" val="4002077772"/>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CA" sz="2000" b="0" i="0" spc="6" dirty="0">
                          <a:solidFill>
                            <a:srgbClr val="2576B7"/>
                          </a:solidFill>
                          <a:latin typeface="Montserrat SemiBold"/>
                          <a:cs typeface="Arial"/>
                        </a:rPr>
                        <a:t>Situation</a:t>
                      </a:r>
                      <a:endParaRPr lang="en-CA" sz="2000" b="0" i="0" dirty="0">
                        <a:solidFill>
                          <a:srgbClr val="2576B7"/>
                        </a:solidFill>
                        <a:latin typeface="Montserrat SemiBold"/>
                        <a:cs typeface="Arial"/>
                      </a:endParaRPr>
                    </a:p>
                  </a:txBody>
                  <a:tcPr marL="108000" marR="108000" marT="216000" marB="108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0" i="0" spc="6" dirty="0">
                          <a:solidFill>
                            <a:srgbClr val="2576B7"/>
                          </a:solidFill>
                          <a:latin typeface="Montserrat SemiBold"/>
                          <a:cs typeface="Arial"/>
                        </a:rPr>
                        <a:t>Considerations</a:t>
                      </a:r>
                      <a:endParaRPr lang="en-CA" sz="2000" b="0" i="0" dirty="0">
                        <a:solidFill>
                          <a:srgbClr val="2576B7"/>
                        </a:solidFill>
                        <a:latin typeface="Montserrat SemiBold"/>
                        <a:cs typeface="Arial"/>
                      </a:endParaRPr>
                    </a:p>
                  </a:txBody>
                  <a:tcPr marL="108000" marR="108000" marT="216000" marB="108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spc="6" dirty="0">
                          <a:solidFill>
                            <a:srgbClr val="2576B7"/>
                          </a:solidFill>
                          <a:latin typeface="Montserrat SemiBold"/>
                          <a:cs typeface="Arial"/>
                        </a:rPr>
                        <a:t>Results</a:t>
                      </a:r>
                      <a:endParaRPr lang="en-CA" sz="2000" b="0" i="0" dirty="0">
                        <a:solidFill>
                          <a:srgbClr val="2576B7"/>
                        </a:solidFill>
                        <a:latin typeface="Montserrat SemiBold"/>
                        <a:cs typeface="Arial"/>
                      </a:endParaRPr>
                    </a:p>
                  </a:txBody>
                  <a:tcPr marL="108000" marR="108000" marT="216000" marB="108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2052837071"/>
                  </a:ext>
                </a:extLst>
              </a:tr>
              <a:tr h="808364">
                <a:tc>
                  <a:txBody>
                    <a:bodyPr/>
                    <a:lstStyle/>
                    <a:p>
                      <a:pPr algn="l"/>
                      <a:r>
                        <a:rPr lang="en-US" sz="1500" b="0" i="0" kern="1200" dirty="0">
                          <a:solidFill>
                            <a:srgbClr val="4B4B4B"/>
                          </a:solidFill>
                          <a:effectLst/>
                          <a:latin typeface="Roboto Condensed Light"/>
                          <a:ea typeface="Roboto Condensed Light"/>
                          <a:cs typeface="Arial"/>
                        </a:rPr>
                        <a:t>ITS has a </a:t>
                      </a:r>
                      <a:r>
                        <a:rPr lang="en-US" sz="1500" b="1" i="0" kern="1200" dirty="0">
                          <a:solidFill>
                            <a:srgbClr val="4B4B4B"/>
                          </a:solidFill>
                          <a:effectLst/>
                          <a:latin typeface="Roboto Condensed Light"/>
                          <a:ea typeface="Roboto Condensed Light"/>
                          <a:cs typeface="Arial"/>
                        </a:rPr>
                        <a:t>current operating budget of $8,000,000</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algn="l"/>
                      <a:r>
                        <a:rPr lang="en-US" sz="1500" b="0" i="0" kern="1200" dirty="0">
                          <a:solidFill>
                            <a:srgbClr val="4B4B4B"/>
                          </a:solidFill>
                          <a:effectLst/>
                          <a:latin typeface="Roboto Condensed Light"/>
                          <a:ea typeface="Roboto Condensed Light"/>
                          <a:cs typeface="Arial"/>
                        </a:rPr>
                        <a:t>Due to the economic impact of current global circumstances, ITS was asked by senior management to </a:t>
                      </a:r>
                      <a:r>
                        <a:rPr lang="en-US" sz="1500" b="1" i="0" kern="1200" dirty="0">
                          <a:solidFill>
                            <a:srgbClr val="4B4B4B"/>
                          </a:solidFill>
                          <a:effectLst/>
                          <a:latin typeface="Roboto Condensed Light"/>
                          <a:ea typeface="Roboto Condensed Light"/>
                          <a:cs typeface="Arial"/>
                        </a:rPr>
                        <a:t>reduce</a:t>
                      </a:r>
                      <a:r>
                        <a:rPr lang="en-US" sz="1500" b="0" i="0" kern="1200" dirty="0">
                          <a:solidFill>
                            <a:srgbClr val="4B4B4B"/>
                          </a:solidFill>
                          <a:effectLst/>
                          <a:latin typeface="Roboto Condensed Light"/>
                          <a:ea typeface="Roboto Condensed Light"/>
                          <a:cs typeface="Arial"/>
                        </a:rPr>
                        <a:t> its budget </a:t>
                      </a:r>
                      <a:r>
                        <a:rPr lang="en-US" sz="1500" b="1" i="0" kern="1200" dirty="0">
                          <a:solidFill>
                            <a:srgbClr val="4B4B4B"/>
                          </a:solidFill>
                          <a:effectLst/>
                          <a:latin typeface="Roboto Condensed Light"/>
                          <a:ea typeface="Roboto Condensed Light"/>
                          <a:cs typeface="Arial"/>
                        </a:rPr>
                        <a:t>by 15% or $1,200,000 </a:t>
                      </a:r>
                      <a:r>
                        <a:rPr lang="en-US" sz="1500" b="0" i="0" kern="1200" dirty="0">
                          <a:solidFill>
                            <a:srgbClr val="4B4B4B"/>
                          </a:solidFill>
                          <a:effectLst/>
                          <a:latin typeface="Roboto Condensed Light"/>
                          <a:ea typeface="Roboto Condensed Light"/>
                          <a:cs typeface="Arial"/>
                        </a:rPr>
                        <a:t>for 2023.</a:t>
                      </a:r>
                      <a:endParaRPr lang="en-CA" sz="1500" b="0" i="0" kern="1200" dirty="0">
                        <a:solidFill>
                          <a:srgbClr val="4B4B4B"/>
                        </a:solidFill>
                        <a:effectLst/>
                        <a:latin typeface="Roboto Condensed Light"/>
                        <a:ea typeface="Roboto Condensed Light"/>
                        <a:cs typeface="Arial"/>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algn="l"/>
                      <a:r>
                        <a:rPr lang="en-US" sz="1500" b="0" i="0" kern="1200" dirty="0">
                          <a:solidFill>
                            <a:srgbClr val="4B4B4B"/>
                          </a:solidFill>
                          <a:effectLst/>
                          <a:latin typeface="Roboto Condensed Light"/>
                          <a:ea typeface="Roboto Condensed Light"/>
                          <a:cs typeface="Arial"/>
                        </a:rPr>
                        <a:t>Through the cost-cutting measures outlined in this document, we have identified and are </a:t>
                      </a:r>
                      <a:r>
                        <a:rPr lang="en-US" sz="1500" b="1" i="0" kern="1200" dirty="0">
                          <a:solidFill>
                            <a:srgbClr val="4B4B4B"/>
                          </a:solidFill>
                          <a:effectLst/>
                          <a:latin typeface="Roboto Condensed Light"/>
                          <a:ea typeface="Roboto Condensed Light"/>
                          <a:cs typeface="Arial"/>
                        </a:rPr>
                        <a:t>recommending a total cost reduction of 21% or $1,713,500. </a:t>
                      </a:r>
                      <a:endParaRPr lang="en-US" sz="1500" b="1" i="0" kern="120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endParaRPr>
                    </a:p>
                    <a:p>
                      <a:pPr algn="l"/>
                      <a:endParaRPr lang="en-US" sz="1500" b="1" i="0" kern="120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endParaRPr>
                    </a:p>
                    <a:p>
                      <a:pPr algn="l"/>
                      <a:r>
                        <a:rPr lang="en-US" sz="1500" b="1" i="0" kern="1200" dirty="0">
                          <a:solidFill>
                            <a:srgbClr val="4B4B4B"/>
                          </a:solidFill>
                          <a:effectLst/>
                          <a:latin typeface="Roboto Condensed Light"/>
                          <a:ea typeface="Roboto Condensed Light"/>
                          <a:cs typeface="Arial"/>
                        </a:rPr>
                        <a:t>This would bring our total operating budget for 2023 to $6,286,500.</a:t>
                      </a:r>
                      <a:endParaRPr lang="en-CA" sz="1500" b="1" i="0" kern="1200" dirty="0">
                        <a:solidFill>
                          <a:srgbClr val="4B4B4B"/>
                        </a:solidFill>
                        <a:effectLst/>
                        <a:latin typeface="Roboto Condensed Light"/>
                        <a:ea typeface="Roboto Condensed Light"/>
                        <a:cs typeface="Arial"/>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106570360"/>
                  </a:ext>
                </a:extLst>
              </a:tr>
              <a:tr h="7837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500" b="0" i="0" kern="1200" dirty="0">
                          <a:solidFill>
                            <a:srgbClr val="4B4B4B"/>
                          </a:solidFill>
                          <a:effectLst/>
                          <a:latin typeface="Roboto Condensed Light"/>
                          <a:ea typeface="Roboto Condensed Light"/>
                          <a:cs typeface="Arial"/>
                        </a:rPr>
                        <a:t>ITS was asked to identify savings opportunities across its operations.</a:t>
                      </a:r>
                      <a:endParaRPr lang="en-CA" sz="1500" b="0" i="0" dirty="0">
                        <a:solidFill>
                          <a:srgbClr val="4B4B4B"/>
                        </a:solidFill>
                        <a:latin typeface="Roboto Condensed Light"/>
                        <a:ea typeface="Roboto Condensed Light"/>
                        <a:cs typeface="Arial"/>
                      </a:endParaRPr>
                    </a:p>
                  </a:txBody>
                  <a:tcPr marL="180000" marR="180000" marT="180000" marB="180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algn="l">
                        <a:lnSpc>
                          <a:spcPct val="100000"/>
                        </a:lnSpc>
                      </a:pPr>
                      <a:r>
                        <a:rPr lang="en-US" sz="1500" b="0" i="0" dirty="0">
                          <a:solidFill>
                            <a:srgbClr val="4B4B4B"/>
                          </a:solidFill>
                          <a:latin typeface="Roboto Condensed Light"/>
                          <a:ea typeface="Roboto Condensed Light"/>
                          <a:cs typeface="Arial"/>
                        </a:rPr>
                        <a:t>ITS took a strategic approach to identify savings, looking at current spending on assets, projects, vendors, and workforce.</a:t>
                      </a:r>
                    </a:p>
                    <a:p>
                      <a:pPr algn="l">
                        <a:lnSpc>
                          <a:spcPct val="100000"/>
                        </a:lnSpc>
                      </a:pPr>
                      <a:endParaRPr lang="en-US" sz="1500" b="0" i="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p>
                      <a:pPr algn="l">
                        <a:lnSpc>
                          <a:spcPct val="100000"/>
                        </a:lnSpc>
                      </a:pPr>
                      <a:r>
                        <a:rPr lang="en-US" sz="1500" b="0" i="0" dirty="0">
                          <a:solidFill>
                            <a:srgbClr val="4B4B4B"/>
                          </a:solidFill>
                          <a:latin typeface="Roboto Condensed Light"/>
                          <a:ea typeface="Roboto Condensed Light"/>
                          <a:cs typeface="Arial"/>
                        </a:rPr>
                        <a:t>Through this strategic lens, 17 potential cost-cutting opportunities were initially identified. </a:t>
                      </a:r>
                    </a:p>
                  </a:txBody>
                  <a:tcPr marL="180000" marR="180000" marT="180000" marB="180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500" b="0" i="0" dirty="0">
                          <a:solidFill>
                            <a:srgbClr val="4B4B4B"/>
                          </a:solidFill>
                          <a:latin typeface="Roboto Condensed Light"/>
                          <a:ea typeface="Roboto Condensed Light"/>
                          <a:cs typeface="Arial"/>
                        </a:rPr>
                        <a:t>Upon further analysis, </a:t>
                      </a:r>
                      <a:r>
                        <a:rPr lang="en-US" sz="1500" b="1" i="0" dirty="0">
                          <a:solidFill>
                            <a:srgbClr val="4B4B4B"/>
                          </a:solidFill>
                          <a:latin typeface="Roboto Condensed Light"/>
                          <a:ea typeface="Roboto Condensed Light"/>
                          <a:cs typeface="Arial"/>
                        </a:rPr>
                        <a:t>we are </a:t>
                      </a:r>
                      <a:r>
                        <a:rPr lang="en-US" sz="1500" b="1" i="0" kern="1200" dirty="0">
                          <a:solidFill>
                            <a:srgbClr val="4B4B4B"/>
                          </a:solidFill>
                          <a:latin typeface="Roboto Condensed Light"/>
                          <a:ea typeface="Roboto Condensed Light"/>
                          <a:cs typeface="Arial"/>
                        </a:rPr>
                        <a:t>recommending </a:t>
                      </a:r>
                      <a:r>
                        <a:rPr lang="en-US" sz="1500" b="1" i="0" kern="1200" dirty="0" err="1">
                          <a:solidFill>
                            <a:srgbClr val="4B4B4B"/>
                          </a:solidFill>
                          <a:latin typeface="Roboto Condensed Light"/>
                          <a:ea typeface="Roboto Condensed Light"/>
                          <a:cs typeface="Arial"/>
                        </a:rPr>
                        <a:t>OrganizationX</a:t>
                      </a:r>
                      <a:r>
                        <a:rPr lang="en-US" sz="1500" b="1" i="0" kern="1200" dirty="0">
                          <a:solidFill>
                            <a:srgbClr val="4B4B4B"/>
                          </a:solidFill>
                          <a:latin typeface="Roboto Condensed Light"/>
                          <a:ea typeface="Roboto Condensed Light"/>
                          <a:cs typeface="Arial"/>
                        </a:rPr>
                        <a:t> proceeds </a:t>
                      </a:r>
                      <a:r>
                        <a:rPr lang="en-US" sz="1500" b="1" i="0" dirty="0">
                          <a:solidFill>
                            <a:srgbClr val="4B4B4B"/>
                          </a:solidFill>
                          <a:latin typeface="Roboto Condensed Light"/>
                          <a:ea typeface="Roboto Condensed Light"/>
                          <a:cs typeface="Arial"/>
                        </a:rPr>
                        <a:t>with 10 of the 17 cost-cutting initiatives</a:t>
                      </a:r>
                      <a:r>
                        <a:rPr lang="en-US" sz="1500" b="0" i="0" dirty="0">
                          <a:solidFill>
                            <a:srgbClr val="4B4B4B"/>
                          </a:solidFill>
                          <a:latin typeface="Roboto Condensed Light"/>
                          <a:ea typeface="Roboto Condensed Light"/>
                          <a:cs typeface="Arial"/>
                        </a:rPr>
                        <a:t>. </a:t>
                      </a:r>
                      <a:endParaRPr lang="en-US" sz="1500" b="0" i="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0" i="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dirty="0">
                          <a:solidFill>
                            <a:srgbClr val="4B4B4B"/>
                          </a:solidFill>
                          <a:latin typeface="Roboto Condensed Light"/>
                          <a:ea typeface="Roboto Condensed Light"/>
                          <a:cs typeface="Arial"/>
                        </a:rPr>
                        <a:t>Combined, these 10 actions comprise the estimated </a:t>
                      </a:r>
                      <a:r>
                        <a:rPr lang="en-US" sz="1500" b="1" i="0" kern="1200" dirty="0">
                          <a:solidFill>
                            <a:srgbClr val="4B4B4B"/>
                          </a:solidFill>
                          <a:effectLst/>
                          <a:latin typeface="Roboto Condensed Light"/>
                          <a:ea typeface="Roboto Condensed Light"/>
                          <a:cs typeface="Arial"/>
                        </a:rPr>
                        <a:t>$1,713,500 in savings.</a:t>
                      </a:r>
                      <a:endParaRPr lang="en-US" sz="1500" b="0" i="0" dirty="0">
                        <a:solidFill>
                          <a:srgbClr val="4B4B4B"/>
                        </a:solidFill>
                        <a:latin typeface="Roboto Condensed Light"/>
                        <a:ea typeface="Roboto Condensed Light"/>
                        <a:cs typeface="Arial"/>
                      </a:endParaRPr>
                    </a:p>
                  </a:txBody>
                  <a:tcPr marL="180000" marR="180000" marT="180000" marB="180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385565625"/>
                  </a:ext>
                </a:extLst>
              </a:tr>
            </a:tbl>
          </a:graphicData>
        </a:graphic>
      </p:graphicFrame>
      <p:sp>
        <p:nvSpPr>
          <p:cNvPr id="3" name="Arrow: Pentagon 2">
            <a:extLst>
              <a:ext uri="{FF2B5EF4-FFF2-40B4-BE49-F238E27FC236}">
                <a16:creationId xmlns:a16="http://schemas.microsoft.com/office/drawing/2014/main" id="{61585F60-5BCD-4B75-AC8F-4A0447D0B918}"/>
              </a:ext>
            </a:extLst>
          </p:cNvPr>
          <p:cNvSpPr/>
          <p:nvPr/>
        </p:nvSpPr>
        <p:spPr>
          <a:xfrm>
            <a:off x="378374" y="5707117"/>
            <a:ext cx="11443512" cy="483475"/>
          </a:xfrm>
          <a:prstGeom prst="homePlate">
            <a:avLst/>
          </a:prstGeom>
          <a:solidFill>
            <a:srgbClr val="D7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1">
                <a:solidFill>
                  <a:schemeClr val="tx1"/>
                </a:solidFill>
                <a:latin typeface="Roboto Condensed Light" panose="02000000000000000000" pitchFamily="2" charset="0"/>
                <a:ea typeface="Roboto Condensed Light" panose="02000000000000000000" pitchFamily="2" charset="0"/>
              </a:rPr>
              <a:t>The remainder of this document explains the details and the potential impacts of these cost-cutting measures in more detail. </a:t>
            </a:r>
          </a:p>
        </p:txBody>
      </p:sp>
      <p:sp>
        <p:nvSpPr>
          <p:cNvPr id="10" name="Speech Bubble: Rectangle 9">
            <a:extLst>
              <a:ext uri="{FF2B5EF4-FFF2-40B4-BE49-F238E27FC236}">
                <a16:creationId xmlns:a16="http://schemas.microsoft.com/office/drawing/2014/main" id="{60BC004D-E747-422C-B9CF-1E8ED14FD315}"/>
              </a:ext>
            </a:extLst>
          </p:cNvPr>
          <p:cNvSpPr/>
          <p:nvPr/>
        </p:nvSpPr>
        <p:spPr>
          <a:xfrm>
            <a:off x="1081050" y="3717472"/>
            <a:ext cx="2694003" cy="1658174"/>
          </a:xfrm>
          <a:prstGeom prst="wedgeRectCallout">
            <a:avLst>
              <a:gd name="adj1" fmla="val -8503"/>
              <a:gd name="adj2" fmla="val -89050"/>
            </a:avLst>
          </a:prstGeom>
          <a:solidFill>
            <a:schemeClr val="bg1">
              <a:lumMod val="95000"/>
            </a:schemeClr>
          </a:solidFill>
          <a:ln w="25400">
            <a:solidFill>
              <a:schemeClr val="accent1"/>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l" defTabSz="554492" rtl="0" eaLnBrk="1" fontAlgn="auto" latinLnBrk="0" hangingPunct="1">
              <a:lnSpc>
                <a:spcPct val="100000"/>
              </a:lnSpc>
              <a:spcBef>
                <a:spcPts val="0"/>
              </a:spcBef>
              <a:spcAft>
                <a:spcPts val="600"/>
              </a:spcAft>
              <a:buClrTx/>
              <a:buSzTx/>
              <a:buFontTx/>
              <a:buNone/>
              <a:tabLst/>
              <a:defRPr/>
            </a:pPr>
            <a:r>
              <a:rPr lang="en-CA" sz="1400" b="1" i="1" dirty="0">
                <a:solidFill>
                  <a:srgbClr val="494949"/>
                </a:solidFill>
                <a:latin typeface="Roboto Condensed Light"/>
                <a:ea typeface="Roboto Condensed Light"/>
                <a:cs typeface="Roboto Condensed Light"/>
              </a:rPr>
              <a:t>Counselors</a:t>
            </a:r>
            <a:r>
              <a:rPr kumimoji="0" lang="en-CA" sz="1400" b="1" i="1"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a:t>
            </a: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 Update this text to reflect the client's situation.</a:t>
            </a:r>
          </a:p>
          <a:p>
            <a:pPr marL="0" marR="0" lvl="0" indent="0" algn="l" defTabSz="554492" rtl="0" eaLnBrk="1" fontAlgn="auto" latinLnBrk="0" hangingPunct="1">
              <a:lnSpc>
                <a:spcPct val="100000"/>
              </a:lnSpc>
              <a:spcBef>
                <a:spcPts val="0"/>
              </a:spcBef>
              <a:spcAft>
                <a:spcPts val="600"/>
              </a:spcAft>
              <a:buClrTx/>
              <a:buSzTx/>
              <a:buFontTx/>
              <a:buNone/>
              <a:tabLst/>
              <a:defRPr/>
            </a:pPr>
            <a:endParaRPr lang="en-CA" sz="1400">
              <a:solidFill>
                <a:srgbClr val="494949"/>
              </a:solidFill>
              <a:latin typeface="Roboto Condensed Light" panose="02000000000000000000" pitchFamily="2" charset="0"/>
            </a:endParaRPr>
          </a:p>
          <a:p>
            <a:pPr>
              <a:spcAft>
                <a:spcPts val="600"/>
              </a:spcAft>
              <a:defRPr/>
            </a:pP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Lean on data points in tab 4 of Info-Tech’s</a:t>
            </a:r>
            <a:r>
              <a:rPr kumimoji="0" lang="en-CA" sz="1400" b="0" i="1"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 Cost Optimization Analysis Tool </a:t>
            </a: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to help complete your analysis.</a:t>
            </a:r>
            <a:r>
              <a:rPr lang="en-CA" sz="1400" dirty="0">
                <a:solidFill>
                  <a:srgbClr val="494949"/>
                </a:solidFill>
                <a:latin typeface="Roboto Condensed Light"/>
                <a:ea typeface="Roboto Condensed Light"/>
                <a:cs typeface="Roboto Condensed Light"/>
              </a:rPr>
              <a:t> </a:t>
            </a:r>
            <a:endParaRPr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a:cs typeface="Roboto Condensed Light"/>
            </a:endParaRPr>
          </a:p>
        </p:txBody>
      </p:sp>
    </p:spTree>
    <p:extLst>
      <p:ext uri="{BB962C8B-B14F-4D97-AF65-F5344CB8AC3E}">
        <p14:creationId xmlns:p14="http://schemas.microsoft.com/office/powerpoint/2010/main" val="1070622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89CE20-31AB-4B69-98D2-3B7193FA9C2A}"/>
              </a:ext>
            </a:extLst>
          </p:cNvPr>
          <p:cNvPicPr>
            <a:picLocks noChangeAspect="1"/>
          </p:cNvPicPr>
          <p:nvPr/>
        </p:nvPicPr>
        <p:blipFill>
          <a:blip r:embed="rId3"/>
          <a:stretch>
            <a:fillRect/>
          </a:stretch>
        </p:blipFill>
        <p:spPr>
          <a:xfrm>
            <a:off x="6263522" y="2070149"/>
            <a:ext cx="5684766" cy="3762442"/>
          </a:xfrm>
          <a:prstGeom prst="rect">
            <a:avLst/>
          </a:prstGeom>
        </p:spPr>
      </p:pic>
      <p:sp>
        <p:nvSpPr>
          <p:cNvPr id="29" name="Rectangle 28">
            <a:extLst>
              <a:ext uri="{FF2B5EF4-FFF2-40B4-BE49-F238E27FC236}">
                <a16:creationId xmlns:a16="http://schemas.microsoft.com/office/drawing/2014/main" id="{B13D2E34-889A-4E4E-8F5E-B28F5FC34D1F}"/>
              </a:ext>
            </a:extLst>
          </p:cNvPr>
          <p:cNvSpPr/>
          <p:nvPr/>
        </p:nvSpPr>
        <p:spPr>
          <a:xfrm>
            <a:off x="6337173" y="1336815"/>
            <a:ext cx="3111627" cy="512429"/>
          </a:xfrm>
          <a:prstGeom prst="rect">
            <a:avLst/>
          </a:prstGeom>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987"/>
            <a:r>
              <a:rPr lang="en-US" sz="1800">
                <a:solidFill>
                  <a:srgbClr val="FFFFFF"/>
                </a:solidFill>
                <a:latin typeface="Montserrat" panose="00000500000000000000" pitchFamily="2" charset="0"/>
              </a:rPr>
              <a:t>Total Current IT Budget: </a:t>
            </a:r>
            <a:endParaRPr lang="en-CA" sz="1800">
              <a:solidFill>
                <a:srgbClr val="FFFFFF"/>
              </a:solidFill>
              <a:latin typeface="Montserrat" panose="00000500000000000000" pitchFamily="2" charset="0"/>
            </a:endParaRPr>
          </a:p>
        </p:txBody>
      </p:sp>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6350" y="531154"/>
            <a:ext cx="5086345" cy="1129747"/>
          </a:xfrm>
        </p:spPr>
        <p:txBody>
          <a:bodyPr vert="horz" lIns="0" tIns="0" rIns="0" bIns="0" rtlCol="0" anchor="t" anchorCtr="0">
            <a:noAutofit/>
          </a:bodyPr>
          <a:lstStyle/>
          <a:p>
            <a:pPr algn="l" rtl="0">
              <a:spcBef>
                <a:spcPct val="0"/>
              </a:spcBef>
            </a:pPr>
            <a:r>
              <a:rPr lang="en-US">
                <a:solidFill>
                  <a:srgbClr val="2576B7"/>
                </a:solidFill>
              </a:rPr>
              <a:t>Business context and current state</a:t>
            </a:r>
          </a:p>
        </p:txBody>
      </p:sp>
      <p:sp>
        <p:nvSpPr>
          <p:cNvPr id="15" name="object 19">
            <a:extLst>
              <a:ext uri="{FF2B5EF4-FFF2-40B4-BE49-F238E27FC236}">
                <a16:creationId xmlns:a16="http://schemas.microsoft.com/office/drawing/2014/main" id="{07D0A3C8-43C2-9A42-BDE5-4C44F613756D}"/>
              </a:ext>
            </a:extLst>
          </p:cNvPr>
          <p:cNvSpPr/>
          <p:nvPr/>
        </p:nvSpPr>
        <p:spPr>
          <a:xfrm rot="10800000" flipH="1">
            <a:off x="5967093" y="915383"/>
            <a:ext cx="379713" cy="5069890"/>
          </a:xfrm>
          <a:custGeom>
            <a:avLst/>
            <a:gdLst/>
            <a:ahLst/>
            <a:cxnLst/>
            <a:rect l="l" t="t" r="r" b="b"/>
            <a:pathLst>
              <a:path h="7791450">
                <a:moveTo>
                  <a:pt x="0" y="0"/>
                </a:moveTo>
                <a:lnTo>
                  <a:pt x="0" y="7790956"/>
                </a:lnTo>
              </a:path>
            </a:pathLst>
          </a:custGeom>
          <a:ln w="3175">
            <a:solidFill>
              <a:srgbClr val="C9C9C9"/>
            </a:solidFill>
          </a:ln>
        </p:spPr>
        <p:txBody>
          <a:bodyPr wrap="square" lIns="0" tIns="0" rIns="0" bIns="0" rtlCol="0">
            <a:noAutofit/>
          </a:bodyPr>
          <a:lstStyle/>
          <a:p>
            <a:pPr defTabSz="554270">
              <a:defRPr/>
            </a:pPr>
            <a:endParaRPr sz="662">
              <a:solidFill>
                <a:srgbClr val="494949"/>
              </a:solidFill>
              <a:latin typeface="Roboto Condensed Light" panose="02000000000000000000" pitchFamily="2" charset="0"/>
            </a:endParaRPr>
          </a:p>
        </p:txBody>
      </p:sp>
      <p:sp>
        <p:nvSpPr>
          <p:cNvPr id="12" name="Text Placeholder 7">
            <a:extLst>
              <a:ext uri="{FF2B5EF4-FFF2-40B4-BE49-F238E27FC236}">
                <a16:creationId xmlns:a16="http://schemas.microsoft.com/office/drawing/2014/main" id="{404A78B1-2A18-429A-B1FD-48886CCC7F03}"/>
              </a:ext>
            </a:extLst>
          </p:cNvPr>
          <p:cNvSpPr txBox="1">
            <a:spLocks/>
          </p:cNvSpPr>
          <p:nvPr/>
        </p:nvSpPr>
        <p:spPr>
          <a:xfrm>
            <a:off x="356350" y="2809673"/>
            <a:ext cx="4930353" cy="34083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076" indent="-184076">
              <a:lnSpc>
                <a:spcPct val="110000"/>
              </a:lnSpc>
            </a:pPr>
            <a:r>
              <a:rPr lang="en-US" sz="1600">
                <a:solidFill>
                  <a:srgbClr val="000000"/>
                </a:solidFill>
                <a:latin typeface="Roboto Condensed Light" panose="02000000000000000000" pitchFamily="2" charset="0"/>
              </a:rPr>
              <a:t>For 2022, our total budget was $8,000,000. </a:t>
            </a:r>
          </a:p>
          <a:p>
            <a:pPr marL="184076" indent="-184076">
              <a:lnSpc>
                <a:spcPct val="110000"/>
              </a:lnSpc>
            </a:pPr>
            <a:r>
              <a:rPr lang="en-US" sz="1600">
                <a:solidFill>
                  <a:srgbClr val="000000"/>
                </a:solidFill>
                <a:latin typeface="Roboto Condensed Light" panose="02000000000000000000" pitchFamily="2" charset="0"/>
              </a:rPr>
              <a:t>Of this $8,000,000, approximately $1,540,000 was allocated to </a:t>
            </a:r>
            <a:r>
              <a:rPr lang="en-US" sz="1600" err="1">
                <a:solidFill>
                  <a:srgbClr val="000000"/>
                </a:solidFill>
                <a:latin typeface="Roboto Condensed Light" panose="02000000000000000000" pitchFamily="2" charset="0"/>
              </a:rPr>
              <a:t>CapEx</a:t>
            </a:r>
            <a:r>
              <a:rPr lang="en-US" sz="1600">
                <a:solidFill>
                  <a:srgbClr val="000000"/>
                </a:solidFill>
                <a:latin typeface="Roboto Condensed Light" panose="02000000000000000000" pitchFamily="2" charset="0"/>
              </a:rPr>
              <a:t> spending while $6,460,00 was allocated to </a:t>
            </a:r>
            <a:r>
              <a:rPr lang="en-US" sz="1600" err="1">
                <a:solidFill>
                  <a:srgbClr val="000000"/>
                </a:solidFill>
                <a:latin typeface="Roboto Condensed Light" panose="02000000000000000000" pitchFamily="2" charset="0"/>
              </a:rPr>
              <a:t>OpEx</a:t>
            </a:r>
            <a:r>
              <a:rPr lang="en-US" sz="1600">
                <a:solidFill>
                  <a:srgbClr val="000000"/>
                </a:solidFill>
                <a:latin typeface="Roboto Condensed Light" panose="02000000000000000000" pitchFamily="2" charset="0"/>
              </a:rPr>
              <a:t> Spending. </a:t>
            </a:r>
          </a:p>
          <a:p>
            <a:pPr marL="184076" indent="-184076">
              <a:lnSpc>
                <a:spcPct val="110000"/>
              </a:lnSpc>
            </a:pPr>
            <a:r>
              <a:rPr lang="en-US" sz="1600">
                <a:solidFill>
                  <a:srgbClr val="000000"/>
                </a:solidFill>
                <a:latin typeface="Roboto Condensed Light" panose="02000000000000000000" pitchFamily="2" charset="0"/>
              </a:rPr>
              <a:t>The chart to the right shows how this total budget was allocated across spending highlight IT spending categories.</a:t>
            </a:r>
          </a:p>
          <a:p>
            <a:pPr marL="184076" indent="-184076">
              <a:lnSpc>
                <a:spcPct val="110000"/>
              </a:lnSpc>
            </a:pPr>
            <a:r>
              <a:rPr lang="en-US" sz="1600">
                <a:solidFill>
                  <a:srgbClr val="000000"/>
                </a:solidFill>
                <a:latin typeface="Roboto Condensed Light" panose="02000000000000000000" pitchFamily="2" charset="0"/>
              </a:rPr>
              <a:t>Our goal in undertaking this cost-cutting initiative is to effectively respond to our current global crisis without sacrificing the ability of IT to support the business during this difficult time.</a:t>
            </a:r>
          </a:p>
          <a:p>
            <a:pPr marL="184076" indent="-184076">
              <a:lnSpc>
                <a:spcPct val="110000"/>
              </a:lnSpc>
            </a:pPr>
            <a:endParaRPr lang="en-US" sz="1399">
              <a:solidFill>
                <a:srgbClr val="000000"/>
              </a:solidFill>
              <a:latin typeface="Roboto Condensed Light" panose="02000000000000000000" pitchFamily="2" charset="0"/>
            </a:endParaRPr>
          </a:p>
        </p:txBody>
      </p:sp>
      <p:sp>
        <p:nvSpPr>
          <p:cNvPr id="22" name="Text Placeholder 6">
            <a:extLst>
              <a:ext uri="{FF2B5EF4-FFF2-40B4-BE49-F238E27FC236}">
                <a16:creationId xmlns:a16="http://schemas.microsoft.com/office/drawing/2014/main" id="{AEF12EEA-DE2C-4432-BAA3-6D372EC97D48}"/>
              </a:ext>
            </a:extLst>
          </p:cNvPr>
          <p:cNvSpPr txBox="1">
            <a:spLocks/>
          </p:cNvSpPr>
          <p:nvPr/>
        </p:nvSpPr>
        <p:spPr>
          <a:xfrm>
            <a:off x="335487" y="1906168"/>
            <a:ext cx="5477289" cy="658297"/>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99"/>
              <a:t>Our situation prior to the COVID-19 pandemic:</a:t>
            </a:r>
          </a:p>
        </p:txBody>
      </p:sp>
      <p:sp>
        <p:nvSpPr>
          <p:cNvPr id="28" name="Text Placeholder 6">
            <a:extLst>
              <a:ext uri="{FF2B5EF4-FFF2-40B4-BE49-F238E27FC236}">
                <a16:creationId xmlns:a16="http://schemas.microsoft.com/office/drawing/2014/main" id="{E910964F-5C86-450F-AE5F-054FD42F5010}"/>
              </a:ext>
            </a:extLst>
          </p:cNvPr>
          <p:cNvSpPr txBox="1">
            <a:spLocks/>
          </p:cNvSpPr>
          <p:nvPr/>
        </p:nvSpPr>
        <p:spPr>
          <a:xfrm>
            <a:off x="6263522" y="730761"/>
            <a:ext cx="5684766" cy="456518"/>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1999"/>
              <a:t>Current State Spending</a:t>
            </a:r>
          </a:p>
        </p:txBody>
      </p:sp>
      <p:sp>
        <p:nvSpPr>
          <p:cNvPr id="35" name="Rectangle 34">
            <a:extLst>
              <a:ext uri="{FF2B5EF4-FFF2-40B4-BE49-F238E27FC236}">
                <a16:creationId xmlns:a16="http://schemas.microsoft.com/office/drawing/2014/main" id="{8AD1E09C-8774-4082-8FA4-42B9C47965F5}"/>
              </a:ext>
            </a:extLst>
          </p:cNvPr>
          <p:cNvSpPr/>
          <p:nvPr/>
        </p:nvSpPr>
        <p:spPr>
          <a:xfrm>
            <a:off x="9574924" y="1336815"/>
            <a:ext cx="2262314" cy="512429"/>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r>
              <a:rPr lang="en-US" sz="1800">
                <a:solidFill>
                  <a:schemeClr val="accent1"/>
                </a:solidFill>
                <a:latin typeface="Montserrat" panose="00000500000000000000" pitchFamily="2" charset="0"/>
              </a:rPr>
              <a:t>$8,000,000</a:t>
            </a:r>
            <a:endParaRPr lang="en-CA" sz="1800">
              <a:solidFill>
                <a:schemeClr val="accent1"/>
              </a:solidFill>
              <a:latin typeface="Montserrat" panose="00000500000000000000" pitchFamily="2" charset="0"/>
            </a:endParaRPr>
          </a:p>
        </p:txBody>
      </p:sp>
      <p:sp>
        <p:nvSpPr>
          <p:cNvPr id="25" name="Speech Bubble: Rectangle 24">
            <a:extLst>
              <a:ext uri="{FF2B5EF4-FFF2-40B4-BE49-F238E27FC236}">
                <a16:creationId xmlns:a16="http://schemas.microsoft.com/office/drawing/2014/main" id="{AB024A72-9956-44B2-9BF7-8C9FA097D498}"/>
              </a:ext>
            </a:extLst>
          </p:cNvPr>
          <p:cNvSpPr/>
          <p:nvPr/>
        </p:nvSpPr>
        <p:spPr>
          <a:xfrm>
            <a:off x="1199218" y="3900591"/>
            <a:ext cx="2694003" cy="1540574"/>
          </a:xfrm>
          <a:prstGeom prst="wedgeRectCallout">
            <a:avLst>
              <a:gd name="adj1" fmla="val -8503"/>
              <a:gd name="adj2" fmla="val -89050"/>
            </a:avLst>
          </a:prstGeom>
          <a:solidFill>
            <a:schemeClr val="bg1">
              <a:lumMod val="95000"/>
            </a:schemeClr>
          </a:solidFill>
          <a:ln w="25400">
            <a:solidFill>
              <a:schemeClr val="accent1"/>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l" defTabSz="554492" rtl="0" eaLnBrk="1" fontAlgn="auto" latinLnBrk="0" hangingPunct="1">
              <a:lnSpc>
                <a:spcPct val="100000"/>
              </a:lnSpc>
              <a:spcBef>
                <a:spcPts val="0"/>
              </a:spcBef>
              <a:spcAft>
                <a:spcPts val="600"/>
              </a:spcAft>
              <a:buClrTx/>
              <a:buSzTx/>
              <a:buFontTx/>
              <a:buNone/>
              <a:tabLst/>
              <a:defRPr/>
            </a:pPr>
            <a:r>
              <a:rPr lang="en-CA" sz="1400" b="1" i="1" dirty="0">
                <a:solidFill>
                  <a:srgbClr val="494949"/>
                </a:solidFill>
                <a:latin typeface="Roboto Condensed Light"/>
                <a:ea typeface="Roboto Condensed Light"/>
                <a:cs typeface="Roboto Condensed Light"/>
              </a:rPr>
              <a:t>Counselors</a:t>
            </a:r>
            <a:r>
              <a:rPr kumimoji="0" lang="en-CA" sz="1400" b="1" i="1"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a:t>
            </a: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 Update this text to reflect the client's situation.</a:t>
            </a:r>
          </a:p>
          <a:p>
            <a:pPr marL="0" marR="0" lvl="0" indent="0" algn="l" defTabSz="554492" rtl="0" eaLnBrk="1" fontAlgn="auto" latinLnBrk="0" hangingPunct="1">
              <a:lnSpc>
                <a:spcPct val="100000"/>
              </a:lnSpc>
              <a:spcBef>
                <a:spcPts val="0"/>
              </a:spcBef>
              <a:spcAft>
                <a:spcPts val="600"/>
              </a:spcAft>
              <a:buClrTx/>
              <a:buSzTx/>
              <a:buFontTx/>
              <a:buNone/>
              <a:tabLst/>
              <a:defRPr/>
            </a:pPr>
            <a:r>
              <a:rPr lang="en-CA" sz="1400" dirty="0">
                <a:solidFill>
                  <a:srgbClr val="494949"/>
                </a:solidFill>
                <a:latin typeface="Roboto Condensed Light"/>
                <a:ea typeface="Roboto Condensed Light"/>
                <a:cs typeface="Roboto Condensed Light"/>
              </a:rPr>
              <a:t>There is data on tab 4 of </a:t>
            </a: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Info-Tech’s</a:t>
            </a:r>
            <a:r>
              <a:rPr kumimoji="0" lang="en-CA" sz="1400" b="0" i="1"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 Cost Optimization Analysis Tool</a:t>
            </a:r>
            <a:r>
              <a:rPr lang="en-CA" sz="1400" dirty="0">
                <a:solidFill>
                  <a:srgbClr val="494949"/>
                </a:solidFill>
                <a:latin typeface="Roboto Condensed Light"/>
                <a:ea typeface="Roboto Condensed Light"/>
                <a:cs typeface="Roboto Condensed Light"/>
              </a:rPr>
              <a:t> to help you fill out the details in this text box.</a:t>
            </a:r>
            <a:endParaRPr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endParaRPr>
          </a:p>
        </p:txBody>
      </p:sp>
      <p:sp>
        <p:nvSpPr>
          <p:cNvPr id="14" name="Speech Bubble: Rectangle 13">
            <a:extLst>
              <a:ext uri="{FF2B5EF4-FFF2-40B4-BE49-F238E27FC236}">
                <a16:creationId xmlns:a16="http://schemas.microsoft.com/office/drawing/2014/main" id="{90F1718E-6A88-4677-A2FE-08B2900BCB92}"/>
              </a:ext>
            </a:extLst>
          </p:cNvPr>
          <p:cNvSpPr/>
          <p:nvPr/>
        </p:nvSpPr>
        <p:spPr>
          <a:xfrm>
            <a:off x="7800545" y="3130304"/>
            <a:ext cx="2694003" cy="1540574"/>
          </a:xfrm>
          <a:prstGeom prst="wedgeRectCallout">
            <a:avLst>
              <a:gd name="adj1" fmla="val -8503"/>
              <a:gd name="adj2" fmla="val -89050"/>
            </a:avLst>
          </a:prstGeom>
          <a:solidFill>
            <a:schemeClr val="bg1">
              <a:lumMod val="95000"/>
            </a:schemeClr>
          </a:solidFill>
          <a:ln w="25400">
            <a:solidFill>
              <a:schemeClr val="accent1"/>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spcAft>
                <a:spcPts val="600"/>
              </a:spcAft>
              <a:defRPr/>
            </a:pPr>
            <a:r>
              <a:rPr lang="en-CA" sz="1400" b="1" i="1" dirty="0">
                <a:solidFill>
                  <a:srgbClr val="494949"/>
                </a:solidFill>
                <a:latin typeface="Roboto Condensed Light"/>
                <a:ea typeface="Roboto Condensed Light"/>
                <a:cs typeface="Roboto Condensed Light"/>
              </a:rPr>
              <a:t>Counselors</a:t>
            </a:r>
            <a:r>
              <a:rPr kumimoji="0" lang="en-CA" sz="1400" b="1" i="1"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a:t>
            </a: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 Update screenshot with </a:t>
            </a:r>
            <a:r>
              <a:rPr kumimoji="0" lang="en-CA" sz="1400" b="1"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Chart 1 </a:t>
            </a: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from tab 4 of the</a:t>
            </a:r>
            <a:r>
              <a:rPr lang="en-CA" sz="1400" dirty="0">
                <a:solidFill>
                  <a:srgbClr val="494949"/>
                </a:solidFill>
                <a:latin typeface="Roboto Condensed Light"/>
                <a:ea typeface="Roboto Condensed Light"/>
                <a:cs typeface="Roboto Condensed Light"/>
              </a:rPr>
              <a:t> </a:t>
            </a:r>
            <a:r>
              <a:rPr kumimoji="0" lang="en-CA" sz="1400" b="0" i="1"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 Cost Optimization Analysis Tool.</a:t>
            </a:r>
            <a:endPar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endParaRPr>
          </a:p>
        </p:txBody>
      </p:sp>
    </p:spTree>
    <p:extLst>
      <p:ext uri="{BB962C8B-B14F-4D97-AF65-F5344CB8AC3E}">
        <p14:creationId xmlns:p14="http://schemas.microsoft.com/office/powerpoint/2010/main" val="2452059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331D27-DA5C-465C-9E42-D27E50481465}"/>
              </a:ext>
            </a:extLst>
          </p:cNvPr>
          <p:cNvPicPr>
            <a:picLocks noChangeAspect="1"/>
          </p:cNvPicPr>
          <p:nvPr/>
        </p:nvPicPr>
        <p:blipFill>
          <a:blip r:embed="rId3"/>
          <a:stretch>
            <a:fillRect/>
          </a:stretch>
        </p:blipFill>
        <p:spPr>
          <a:xfrm>
            <a:off x="6745514" y="1259651"/>
            <a:ext cx="4804064" cy="5029636"/>
          </a:xfrm>
          <a:prstGeom prst="rect">
            <a:avLst/>
          </a:prstGeom>
        </p:spPr>
      </p:pic>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6350" y="531154"/>
            <a:ext cx="5086345" cy="1129747"/>
          </a:xfrm>
        </p:spPr>
        <p:txBody>
          <a:bodyPr vert="horz" lIns="0" tIns="0" rIns="0" bIns="0" rtlCol="0" anchor="t" anchorCtr="0">
            <a:noAutofit/>
          </a:bodyPr>
          <a:lstStyle/>
          <a:p>
            <a:pPr algn="l" rtl="0">
              <a:spcBef>
                <a:spcPct val="0"/>
              </a:spcBef>
            </a:pPr>
            <a:r>
              <a:rPr lang="en-US">
                <a:solidFill>
                  <a:srgbClr val="2576B7"/>
                </a:solidFill>
              </a:rPr>
              <a:t>Target reduction details</a:t>
            </a:r>
            <a:br>
              <a:rPr lang="en-US">
                <a:solidFill>
                  <a:srgbClr val="2576B7"/>
                </a:solidFill>
              </a:rPr>
            </a:br>
            <a:endParaRPr lang="en-US">
              <a:solidFill>
                <a:srgbClr val="2576B7"/>
              </a:solidFill>
            </a:endParaRPr>
          </a:p>
        </p:txBody>
      </p:sp>
      <p:sp>
        <p:nvSpPr>
          <p:cNvPr id="15" name="object 19">
            <a:extLst>
              <a:ext uri="{FF2B5EF4-FFF2-40B4-BE49-F238E27FC236}">
                <a16:creationId xmlns:a16="http://schemas.microsoft.com/office/drawing/2014/main" id="{07D0A3C8-43C2-9A42-BDE5-4C44F613756D}"/>
              </a:ext>
            </a:extLst>
          </p:cNvPr>
          <p:cNvSpPr/>
          <p:nvPr/>
        </p:nvSpPr>
        <p:spPr>
          <a:xfrm rot="10800000" flipH="1">
            <a:off x="5967093" y="915383"/>
            <a:ext cx="379713" cy="5069890"/>
          </a:xfrm>
          <a:custGeom>
            <a:avLst/>
            <a:gdLst/>
            <a:ahLst/>
            <a:cxnLst/>
            <a:rect l="l" t="t" r="r" b="b"/>
            <a:pathLst>
              <a:path h="7791450">
                <a:moveTo>
                  <a:pt x="0" y="0"/>
                </a:moveTo>
                <a:lnTo>
                  <a:pt x="0" y="7790956"/>
                </a:lnTo>
              </a:path>
            </a:pathLst>
          </a:custGeom>
          <a:ln w="3175">
            <a:solidFill>
              <a:srgbClr val="C9C9C9"/>
            </a:solidFill>
          </a:ln>
        </p:spPr>
        <p:txBody>
          <a:bodyPr wrap="square" lIns="0" tIns="0" rIns="0" bIns="0" rtlCol="0">
            <a:noAutofit/>
          </a:bodyPr>
          <a:lstStyle/>
          <a:p>
            <a:pPr defTabSz="554270">
              <a:defRPr/>
            </a:pPr>
            <a:endParaRPr sz="662">
              <a:solidFill>
                <a:srgbClr val="494949"/>
              </a:solidFill>
              <a:latin typeface="Roboto Condensed Light" panose="02000000000000000000" pitchFamily="2" charset="0"/>
            </a:endParaRPr>
          </a:p>
        </p:txBody>
      </p:sp>
      <p:sp>
        <p:nvSpPr>
          <p:cNvPr id="12" name="Text Placeholder 7">
            <a:extLst>
              <a:ext uri="{FF2B5EF4-FFF2-40B4-BE49-F238E27FC236}">
                <a16:creationId xmlns:a16="http://schemas.microsoft.com/office/drawing/2014/main" id="{404A78B1-2A18-429A-B1FD-48886CCC7F03}"/>
              </a:ext>
            </a:extLst>
          </p:cNvPr>
          <p:cNvSpPr txBox="1">
            <a:spLocks/>
          </p:cNvSpPr>
          <p:nvPr/>
        </p:nvSpPr>
        <p:spPr>
          <a:xfrm>
            <a:off x="373711" y="2431146"/>
            <a:ext cx="5338253" cy="34083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076" indent="-184076">
              <a:lnSpc>
                <a:spcPct val="110000"/>
              </a:lnSpc>
            </a:pPr>
            <a:r>
              <a:rPr lang="en-US" sz="1399">
                <a:solidFill>
                  <a:srgbClr val="000000"/>
                </a:solidFill>
                <a:latin typeface="Roboto Condensed Light" panose="02000000000000000000" pitchFamily="2" charset="0"/>
              </a:rPr>
              <a:t>COVID-19 has impacted our business operations and we anticipate that our revenues will be impacted to the point of missing our targets.</a:t>
            </a:r>
          </a:p>
          <a:p>
            <a:pPr marL="184076" indent="-184076">
              <a:lnSpc>
                <a:spcPct val="110000"/>
              </a:lnSpc>
            </a:pPr>
            <a:r>
              <a:rPr lang="en-US" sz="1399">
                <a:solidFill>
                  <a:srgbClr val="000000"/>
                </a:solidFill>
                <a:latin typeface="Roboto Condensed Light" panose="02000000000000000000" pitchFamily="2" charset="0"/>
              </a:rPr>
              <a:t>We estimate between 10-15% reduction in revenues against projections.</a:t>
            </a:r>
          </a:p>
          <a:p>
            <a:pPr marL="184076" indent="-184076">
              <a:lnSpc>
                <a:spcPct val="110000"/>
              </a:lnSpc>
            </a:pPr>
            <a:r>
              <a:rPr lang="en-US" sz="1399">
                <a:solidFill>
                  <a:srgbClr val="000000"/>
                </a:solidFill>
                <a:latin typeface="Roboto Condensed Light" panose="02000000000000000000" pitchFamily="2" charset="0"/>
              </a:rPr>
              <a:t>To address this expected shortfall, management asked all departments, including IT, to identify cost-savings opportunities and associated impacts to be presented for approval to the board.</a:t>
            </a:r>
          </a:p>
          <a:p>
            <a:pPr marL="184076" indent="-184076">
              <a:lnSpc>
                <a:spcPct val="110000"/>
              </a:lnSpc>
            </a:pPr>
            <a:r>
              <a:rPr lang="en-US" sz="1399">
                <a:solidFill>
                  <a:srgbClr val="000000"/>
                </a:solidFill>
                <a:latin typeface="Roboto Condensed Light" panose="02000000000000000000" pitchFamily="2" charset="0"/>
              </a:rPr>
              <a:t>Our objective coming into this activity was to reduce the IT budget by 15%.</a:t>
            </a:r>
          </a:p>
          <a:p>
            <a:pPr marL="184076" indent="-184076">
              <a:lnSpc>
                <a:spcPct val="110000"/>
              </a:lnSpc>
            </a:pPr>
            <a:r>
              <a:rPr lang="en-US" sz="1399">
                <a:solidFill>
                  <a:srgbClr val="000000"/>
                </a:solidFill>
                <a:latin typeface="Roboto Condensed Light" panose="02000000000000000000" pitchFamily="2" charset="0"/>
              </a:rPr>
              <a:t>IT has identified cost efficiencies across its operations with a view to mitigating any adverse impacts on the business.</a:t>
            </a:r>
          </a:p>
        </p:txBody>
      </p:sp>
      <p:sp>
        <p:nvSpPr>
          <p:cNvPr id="22" name="Text Placeholder 6">
            <a:extLst>
              <a:ext uri="{FF2B5EF4-FFF2-40B4-BE49-F238E27FC236}">
                <a16:creationId xmlns:a16="http://schemas.microsoft.com/office/drawing/2014/main" id="{AEF12EEA-DE2C-4432-BAA3-6D372EC97D48}"/>
              </a:ext>
            </a:extLst>
          </p:cNvPr>
          <p:cNvSpPr txBox="1">
            <a:spLocks/>
          </p:cNvSpPr>
          <p:nvPr/>
        </p:nvSpPr>
        <p:spPr>
          <a:xfrm>
            <a:off x="335487" y="1906168"/>
            <a:ext cx="5477289" cy="658297"/>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99"/>
              <a:t>Our current situation has changed:</a:t>
            </a:r>
          </a:p>
        </p:txBody>
      </p:sp>
      <p:sp>
        <p:nvSpPr>
          <p:cNvPr id="25" name="Speech Bubble: Rectangle 24">
            <a:extLst>
              <a:ext uri="{FF2B5EF4-FFF2-40B4-BE49-F238E27FC236}">
                <a16:creationId xmlns:a16="http://schemas.microsoft.com/office/drawing/2014/main" id="{AB024A72-9956-44B2-9BF7-8C9FA097D498}"/>
              </a:ext>
            </a:extLst>
          </p:cNvPr>
          <p:cNvSpPr/>
          <p:nvPr/>
        </p:nvSpPr>
        <p:spPr>
          <a:xfrm>
            <a:off x="309014" y="5214986"/>
            <a:ext cx="5338253" cy="855614"/>
          </a:xfrm>
          <a:prstGeom prst="wedgeRectCallout">
            <a:avLst>
              <a:gd name="adj1" fmla="val -15655"/>
              <a:gd name="adj2" fmla="val -70439"/>
            </a:avLst>
          </a:prstGeom>
          <a:solidFill>
            <a:schemeClr val="bg1">
              <a:lumMod val="95000"/>
            </a:schemeClr>
          </a:solidFill>
          <a:ln w="25400">
            <a:solidFill>
              <a:schemeClr val="accent1"/>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l" defTabSz="554492" rtl="0" eaLnBrk="1" fontAlgn="auto" latinLnBrk="0" hangingPunct="1">
              <a:lnSpc>
                <a:spcPct val="100000"/>
              </a:lnSpc>
              <a:spcBef>
                <a:spcPts val="0"/>
              </a:spcBef>
              <a:spcAft>
                <a:spcPts val="600"/>
              </a:spcAft>
              <a:buClrTx/>
              <a:buSzTx/>
              <a:buFontTx/>
              <a:buNone/>
              <a:tabLst/>
              <a:defRPr/>
            </a:pPr>
            <a:r>
              <a:rPr lang="en-CA" sz="1400" b="1" i="1" dirty="0">
                <a:solidFill>
                  <a:srgbClr val="494949"/>
                </a:solidFill>
                <a:latin typeface="Roboto Condensed Light"/>
                <a:ea typeface="Roboto Condensed Light"/>
                <a:cs typeface="Roboto Condensed Light"/>
              </a:rPr>
              <a:t>Counselors</a:t>
            </a:r>
            <a:r>
              <a:rPr kumimoji="0" lang="en-CA" sz="1400" b="1" i="1"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a:t>
            </a: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 Update this text to reflect the client's situation.</a:t>
            </a:r>
          </a:p>
        </p:txBody>
      </p:sp>
      <p:sp>
        <p:nvSpPr>
          <p:cNvPr id="30" name="Rectangle 29">
            <a:extLst>
              <a:ext uri="{FF2B5EF4-FFF2-40B4-BE49-F238E27FC236}">
                <a16:creationId xmlns:a16="http://schemas.microsoft.com/office/drawing/2014/main" id="{599E1668-7A8A-4EF9-AB30-B79817700225}"/>
              </a:ext>
            </a:extLst>
          </p:cNvPr>
          <p:cNvSpPr/>
          <p:nvPr/>
        </p:nvSpPr>
        <p:spPr>
          <a:xfrm>
            <a:off x="6337173" y="728133"/>
            <a:ext cx="3941360" cy="400808"/>
          </a:xfrm>
          <a:prstGeom prst="rect">
            <a:avLst/>
          </a:prstGeom>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r>
              <a:rPr lang="en-US" sz="1600">
                <a:solidFill>
                  <a:schemeClr val="bg1"/>
                </a:solidFill>
                <a:latin typeface="Montserrat" panose="00000500000000000000" pitchFamily="2" charset="0"/>
                <a:cs typeface="Arial" panose="020B0604020202020204" pitchFamily="34" charset="0"/>
              </a:rPr>
              <a:t>Our Initial Reduction Goal(%): </a:t>
            </a:r>
            <a:endParaRPr lang="en-CA" sz="1600">
              <a:solidFill>
                <a:schemeClr val="bg1"/>
              </a:solidFill>
              <a:latin typeface="Montserrat" panose="00000500000000000000" pitchFamily="2" charset="0"/>
              <a:cs typeface="Arial" panose="020B0604020202020204" pitchFamily="34" charset="0"/>
            </a:endParaRPr>
          </a:p>
        </p:txBody>
      </p:sp>
      <p:sp>
        <p:nvSpPr>
          <p:cNvPr id="31" name="Rectangle 30">
            <a:extLst>
              <a:ext uri="{FF2B5EF4-FFF2-40B4-BE49-F238E27FC236}">
                <a16:creationId xmlns:a16="http://schemas.microsoft.com/office/drawing/2014/main" id="{97AD85C1-1FEF-49B3-8980-25DE7F5597A6}"/>
              </a:ext>
            </a:extLst>
          </p:cNvPr>
          <p:cNvSpPr/>
          <p:nvPr/>
        </p:nvSpPr>
        <p:spPr>
          <a:xfrm>
            <a:off x="10426262" y="728133"/>
            <a:ext cx="1410975" cy="400808"/>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r>
              <a:rPr lang="en-US" sz="1800">
                <a:solidFill>
                  <a:schemeClr val="accent1"/>
                </a:solidFill>
                <a:latin typeface="Montserrat" panose="00000500000000000000" pitchFamily="2" charset="0"/>
              </a:rPr>
              <a:t>15%</a:t>
            </a:r>
            <a:endParaRPr lang="en-CA" sz="1800">
              <a:solidFill>
                <a:schemeClr val="accent1"/>
              </a:solidFill>
              <a:latin typeface="Montserrat" panose="00000500000000000000" pitchFamily="2" charset="0"/>
            </a:endParaRPr>
          </a:p>
        </p:txBody>
      </p:sp>
      <p:sp>
        <p:nvSpPr>
          <p:cNvPr id="13" name="Speech Bubble: Rectangle 12">
            <a:extLst>
              <a:ext uri="{FF2B5EF4-FFF2-40B4-BE49-F238E27FC236}">
                <a16:creationId xmlns:a16="http://schemas.microsoft.com/office/drawing/2014/main" id="{C1BA7BE1-6334-4D16-A1EF-33342583EB48}"/>
              </a:ext>
            </a:extLst>
          </p:cNvPr>
          <p:cNvSpPr/>
          <p:nvPr/>
        </p:nvSpPr>
        <p:spPr>
          <a:xfrm>
            <a:off x="7800545" y="3130304"/>
            <a:ext cx="2694003" cy="1540574"/>
          </a:xfrm>
          <a:prstGeom prst="wedgeRectCallout">
            <a:avLst>
              <a:gd name="adj1" fmla="val -8503"/>
              <a:gd name="adj2" fmla="val -89050"/>
            </a:avLst>
          </a:prstGeom>
          <a:solidFill>
            <a:schemeClr val="bg1">
              <a:lumMod val="95000"/>
            </a:schemeClr>
          </a:solidFill>
          <a:ln w="25400">
            <a:solidFill>
              <a:schemeClr val="accent1"/>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spcAft>
                <a:spcPts val="600"/>
              </a:spcAft>
              <a:defRPr/>
            </a:pPr>
            <a:r>
              <a:rPr lang="en-CA" sz="1400" b="1" i="1" dirty="0">
                <a:solidFill>
                  <a:srgbClr val="494949"/>
                </a:solidFill>
                <a:latin typeface="Roboto Condensed Light"/>
                <a:ea typeface="Roboto Condensed Light"/>
                <a:cs typeface="Roboto Condensed Light"/>
              </a:rPr>
              <a:t>Counselors</a:t>
            </a:r>
            <a:r>
              <a:rPr kumimoji="0" lang="en-CA" sz="1400" b="1" i="1"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a:t>
            </a: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 Update screenshot with </a:t>
            </a:r>
            <a:r>
              <a:rPr kumimoji="0" lang="en-CA" sz="1400" b="1"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Chart 2 </a:t>
            </a: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from tab 4 of the </a:t>
            </a:r>
            <a:r>
              <a:rPr kumimoji="0" lang="en-CA" sz="1400" b="0" i="1"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Cost Optimization Analysis Tool.</a:t>
            </a:r>
            <a:r>
              <a:rPr lang="en-CA" sz="1400" i="1" dirty="0">
                <a:solidFill>
                  <a:srgbClr val="494949"/>
                </a:solidFill>
                <a:latin typeface="Roboto Condensed Light"/>
                <a:ea typeface="Roboto Condensed Light"/>
                <a:cs typeface="Roboto Condensed Light"/>
              </a:rPr>
              <a:t> </a:t>
            </a:r>
            <a:endParaRPr kumimoji="0" lang="en-CA" sz="1400" b="0" i="0" u="none" strike="noStrike" kern="1200" cap="none" spc="0" normalizeH="0" baseline="0" noProof="0">
              <a:ln>
                <a:noFill/>
              </a:ln>
              <a:solidFill>
                <a:srgbClr val="494949"/>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1014748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B662661-E2E7-4497-8423-EE2E216BA90D}"/>
              </a:ext>
            </a:extLst>
          </p:cNvPr>
          <p:cNvPicPr>
            <a:picLocks noChangeAspect="1"/>
          </p:cNvPicPr>
          <p:nvPr/>
        </p:nvPicPr>
        <p:blipFill>
          <a:blip r:embed="rId3"/>
          <a:stretch>
            <a:fillRect/>
          </a:stretch>
        </p:blipFill>
        <p:spPr>
          <a:xfrm>
            <a:off x="6745514" y="1250506"/>
            <a:ext cx="4804064" cy="5047926"/>
          </a:xfrm>
          <a:prstGeom prst="rect">
            <a:avLst/>
          </a:prstGeom>
        </p:spPr>
      </p:pic>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6350" y="531154"/>
            <a:ext cx="5086345" cy="1129747"/>
          </a:xfrm>
        </p:spPr>
        <p:txBody>
          <a:bodyPr vert="horz" lIns="0" tIns="0" rIns="0" bIns="0" rtlCol="0" anchor="t" anchorCtr="0">
            <a:noAutofit/>
          </a:bodyPr>
          <a:lstStyle/>
          <a:p>
            <a:pPr algn="l" rtl="0">
              <a:spcBef>
                <a:spcPct val="0"/>
              </a:spcBef>
            </a:pPr>
            <a:r>
              <a:rPr lang="en-US">
                <a:solidFill>
                  <a:srgbClr val="2576B7"/>
                </a:solidFill>
              </a:rPr>
              <a:t>Actual reduction details</a:t>
            </a:r>
          </a:p>
        </p:txBody>
      </p:sp>
      <p:sp>
        <p:nvSpPr>
          <p:cNvPr id="15" name="object 19">
            <a:extLst>
              <a:ext uri="{FF2B5EF4-FFF2-40B4-BE49-F238E27FC236}">
                <a16:creationId xmlns:a16="http://schemas.microsoft.com/office/drawing/2014/main" id="{07D0A3C8-43C2-9A42-BDE5-4C44F613756D}"/>
              </a:ext>
            </a:extLst>
          </p:cNvPr>
          <p:cNvSpPr/>
          <p:nvPr/>
        </p:nvSpPr>
        <p:spPr>
          <a:xfrm rot="10800000" flipH="1">
            <a:off x="5967093" y="915383"/>
            <a:ext cx="379713" cy="5069890"/>
          </a:xfrm>
          <a:custGeom>
            <a:avLst/>
            <a:gdLst/>
            <a:ahLst/>
            <a:cxnLst/>
            <a:rect l="l" t="t" r="r" b="b"/>
            <a:pathLst>
              <a:path h="7791450">
                <a:moveTo>
                  <a:pt x="0" y="0"/>
                </a:moveTo>
                <a:lnTo>
                  <a:pt x="0" y="7790956"/>
                </a:lnTo>
              </a:path>
            </a:pathLst>
          </a:custGeom>
          <a:ln w="3175">
            <a:solidFill>
              <a:srgbClr val="C9C9C9"/>
            </a:solidFill>
          </a:ln>
        </p:spPr>
        <p:txBody>
          <a:bodyPr wrap="square" lIns="0" tIns="0" rIns="0" bIns="0" rtlCol="0">
            <a:noAutofit/>
          </a:bodyPr>
          <a:lstStyle/>
          <a:p>
            <a:pPr defTabSz="554270">
              <a:defRPr/>
            </a:pPr>
            <a:endParaRPr sz="662">
              <a:solidFill>
                <a:srgbClr val="494949"/>
              </a:solidFill>
              <a:latin typeface="Roboto Condensed Light" panose="02000000000000000000" pitchFamily="2" charset="0"/>
            </a:endParaRPr>
          </a:p>
        </p:txBody>
      </p:sp>
      <p:sp>
        <p:nvSpPr>
          <p:cNvPr id="12" name="Text Placeholder 7">
            <a:extLst>
              <a:ext uri="{FF2B5EF4-FFF2-40B4-BE49-F238E27FC236}">
                <a16:creationId xmlns:a16="http://schemas.microsoft.com/office/drawing/2014/main" id="{404A78B1-2A18-429A-B1FD-48886CCC7F03}"/>
              </a:ext>
            </a:extLst>
          </p:cNvPr>
          <p:cNvSpPr txBox="1">
            <a:spLocks/>
          </p:cNvSpPr>
          <p:nvPr/>
        </p:nvSpPr>
        <p:spPr>
          <a:xfrm>
            <a:off x="356350" y="2611957"/>
            <a:ext cx="5338253" cy="34083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076" indent="-184076">
              <a:lnSpc>
                <a:spcPct val="110000"/>
              </a:lnSpc>
            </a:pPr>
            <a:r>
              <a:rPr lang="en-US" sz="1600">
                <a:solidFill>
                  <a:srgbClr val="000000"/>
                </a:solidFill>
                <a:latin typeface="Roboto Condensed Light" panose="02000000000000000000" pitchFamily="2" charset="0"/>
              </a:rPr>
              <a:t>While our target reduction amount was 15%, if actioned as described the recommended actions in the previous slides will reduce IT’s overall budget by 21% in the next 12 months. </a:t>
            </a:r>
          </a:p>
          <a:p>
            <a:pPr marL="184076" indent="-184076">
              <a:lnSpc>
                <a:spcPct val="110000"/>
              </a:lnSpc>
            </a:pPr>
            <a:r>
              <a:rPr lang="en-US" sz="1600">
                <a:solidFill>
                  <a:srgbClr val="000000"/>
                </a:solidFill>
                <a:latin typeface="Roboto Condensed Light" panose="02000000000000000000" pitchFamily="2" charset="0"/>
              </a:rPr>
              <a:t>While our target budget was $6,800,00, we estimated the recommend actions will bring our 2021 budget down to $6,337,500.</a:t>
            </a:r>
          </a:p>
          <a:p>
            <a:pPr marL="184076" indent="-184076">
              <a:lnSpc>
                <a:spcPct val="110000"/>
              </a:lnSpc>
            </a:pPr>
            <a:r>
              <a:rPr lang="en-US" sz="1600">
                <a:solidFill>
                  <a:srgbClr val="000000"/>
                </a:solidFill>
                <a:latin typeface="Roboto Condensed Light" panose="02000000000000000000" pitchFamily="2" charset="0"/>
              </a:rPr>
              <a:t>While it’s unfortunate these cuts need to be made, they are shared across IT and several business units. We have analyzed the risk and impacts of these actions, and we are confident that if implemented properly they can be absorbed without having significant impacts to service quality or to strategic directions. </a:t>
            </a:r>
          </a:p>
          <a:p>
            <a:pPr marL="184076" indent="-184076">
              <a:lnSpc>
                <a:spcPct val="110000"/>
              </a:lnSpc>
            </a:pPr>
            <a:endParaRPr lang="en-US" sz="1600">
              <a:solidFill>
                <a:srgbClr val="000000"/>
              </a:solidFill>
              <a:latin typeface="Roboto Condensed Light" panose="02000000000000000000" pitchFamily="2" charset="0"/>
            </a:endParaRPr>
          </a:p>
        </p:txBody>
      </p:sp>
      <p:sp>
        <p:nvSpPr>
          <p:cNvPr id="22" name="Text Placeholder 6">
            <a:extLst>
              <a:ext uri="{FF2B5EF4-FFF2-40B4-BE49-F238E27FC236}">
                <a16:creationId xmlns:a16="http://schemas.microsoft.com/office/drawing/2014/main" id="{AEF12EEA-DE2C-4432-BAA3-6D372EC97D48}"/>
              </a:ext>
            </a:extLst>
          </p:cNvPr>
          <p:cNvSpPr txBox="1">
            <a:spLocks/>
          </p:cNvSpPr>
          <p:nvPr/>
        </p:nvSpPr>
        <p:spPr>
          <a:xfrm>
            <a:off x="335487" y="1906168"/>
            <a:ext cx="5477289" cy="658297"/>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99"/>
              <a:t>Our recommended cost-cutting actions in this document exceed targets:</a:t>
            </a:r>
          </a:p>
        </p:txBody>
      </p:sp>
      <p:sp>
        <p:nvSpPr>
          <p:cNvPr id="25" name="Speech Bubble: Rectangle 24">
            <a:extLst>
              <a:ext uri="{FF2B5EF4-FFF2-40B4-BE49-F238E27FC236}">
                <a16:creationId xmlns:a16="http://schemas.microsoft.com/office/drawing/2014/main" id="{AB024A72-9956-44B2-9BF7-8C9FA097D498}"/>
              </a:ext>
            </a:extLst>
          </p:cNvPr>
          <p:cNvSpPr/>
          <p:nvPr/>
        </p:nvSpPr>
        <p:spPr>
          <a:xfrm>
            <a:off x="2176994" y="4316115"/>
            <a:ext cx="2694003" cy="1540574"/>
          </a:xfrm>
          <a:prstGeom prst="wedgeRectCallout">
            <a:avLst>
              <a:gd name="adj1" fmla="val -74827"/>
              <a:gd name="adj2" fmla="val -18779"/>
            </a:avLst>
          </a:prstGeom>
          <a:solidFill>
            <a:schemeClr val="bg1">
              <a:lumMod val="95000"/>
            </a:schemeClr>
          </a:solidFill>
          <a:ln w="25400">
            <a:solidFill>
              <a:schemeClr val="accent1"/>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l" defTabSz="554492" rtl="0" eaLnBrk="1" fontAlgn="auto" latinLnBrk="0" hangingPunct="1">
              <a:lnSpc>
                <a:spcPct val="100000"/>
              </a:lnSpc>
              <a:spcBef>
                <a:spcPts val="0"/>
              </a:spcBef>
              <a:spcAft>
                <a:spcPts val="600"/>
              </a:spcAft>
              <a:buClrTx/>
              <a:buSzTx/>
              <a:buFontTx/>
              <a:buNone/>
              <a:tabLst/>
              <a:defRPr/>
            </a:pPr>
            <a:r>
              <a:rPr lang="en-CA" sz="1400" b="1" i="1" dirty="0">
                <a:solidFill>
                  <a:srgbClr val="494949"/>
                </a:solidFill>
                <a:latin typeface="Roboto Condensed Light"/>
                <a:ea typeface="Roboto Condensed Light"/>
                <a:cs typeface="Roboto Condensed Light"/>
              </a:rPr>
              <a:t>Counselors</a:t>
            </a:r>
            <a:r>
              <a:rPr kumimoji="0" lang="en-CA" sz="1400" b="1" i="1"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a:t>
            </a: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 Update this text to reflect the client's situation.</a:t>
            </a:r>
          </a:p>
          <a:p>
            <a:pPr>
              <a:spcAft>
                <a:spcPts val="600"/>
              </a:spcAft>
              <a:defRPr/>
            </a:pPr>
            <a:r>
              <a:rPr lang="en-CA" sz="1400" dirty="0">
                <a:solidFill>
                  <a:srgbClr val="494949"/>
                </a:solidFill>
                <a:latin typeface="Roboto Condensed Light"/>
                <a:ea typeface="Roboto Condensed Light"/>
                <a:cs typeface="Roboto Condensed Light"/>
              </a:rPr>
              <a:t>There is data on tab 4 of </a:t>
            </a: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Info-Tech’s</a:t>
            </a:r>
            <a:r>
              <a:rPr kumimoji="0" lang="en-CA" sz="1400" b="0" i="1"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 Cost Optimization Analysis Tool</a:t>
            </a:r>
            <a:r>
              <a:rPr lang="en-CA" sz="1400" dirty="0">
                <a:solidFill>
                  <a:srgbClr val="494949"/>
                </a:solidFill>
                <a:latin typeface="Roboto Condensed Light"/>
                <a:ea typeface="Roboto Condensed Light"/>
                <a:cs typeface="Roboto Condensed Light"/>
              </a:rPr>
              <a:t> to help you fill out the details in this text box.</a:t>
            </a:r>
            <a:endParaRPr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endParaRPr>
          </a:p>
        </p:txBody>
      </p:sp>
      <p:sp>
        <p:nvSpPr>
          <p:cNvPr id="13" name="Rectangle 12">
            <a:extLst>
              <a:ext uri="{FF2B5EF4-FFF2-40B4-BE49-F238E27FC236}">
                <a16:creationId xmlns:a16="http://schemas.microsoft.com/office/drawing/2014/main" id="{34581FA7-901E-42D4-A8FA-7848E1DCC16A}"/>
              </a:ext>
            </a:extLst>
          </p:cNvPr>
          <p:cNvSpPr/>
          <p:nvPr/>
        </p:nvSpPr>
        <p:spPr>
          <a:xfrm>
            <a:off x="6337173" y="728133"/>
            <a:ext cx="3941360" cy="400808"/>
          </a:xfrm>
          <a:prstGeom prst="rect">
            <a:avLst/>
          </a:prstGeom>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r>
              <a:rPr lang="en-US" sz="1600">
                <a:solidFill>
                  <a:schemeClr val="bg1"/>
                </a:solidFill>
                <a:latin typeface="Montserrat" panose="00000500000000000000" pitchFamily="2" charset="0"/>
                <a:cs typeface="Arial" panose="020B0604020202020204" pitchFamily="34" charset="0"/>
              </a:rPr>
              <a:t>Our Actual Reduction Amount (%): </a:t>
            </a:r>
            <a:endParaRPr lang="en-CA" sz="1600">
              <a:solidFill>
                <a:schemeClr val="bg1"/>
              </a:solidFill>
              <a:latin typeface="Montserrat" panose="00000500000000000000" pitchFamily="2" charset="0"/>
              <a:cs typeface="Arial" panose="020B0604020202020204" pitchFamily="34" charset="0"/>
            </a:endParaRPr>
          </a:p>
        </p:txBody>
      </p:sp>
      <p:sp>
        <p:nvSpPr>
          <p:cNvPr id="14" name="Rectangle 13">
            <a:extLst>
              <a:ext uri="{FF2B5EF4-FFF2-40B4-BE49-F238E27FC236}">
                <a16:creationId xmlns:a16="http://schemas.microsoft.com/office/drawing/2014/main" id="{BAB1347F-35A9-4AD9-A00B-8F744C1E9237}"/>
              </a:ext>
            </a:extLst>
          </p:cNvPr>
          <p:cNvSpPr/>
          <p:nvPr/>
        </p:nvSpPr>
        <p:spPr>
          <a:xfrm>
            <a:off x="10426262" y="728133"/>
            <a:ext cx="1410975" cy="400808"/>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r>
              <a:rPr lang="en-US" sz="1800">
                <a:solidFill>
                  <a:schemeClr val="accent1"/>
                </a:solidFill>
                <a:latin typeface="Montserrat" panose="00000500000000000000" pitchFamily="2" charset="0"/>
              </a:rPr>
              <a:t>21%</a:t>
            </a:r>
            <a:endParaRPr lang="en-CA" sz="1800">
              <a:solidFill>
                <a:schemeClr val="accent1"/>
              </a:solidFill>
              <a:latin typeface="Montserrat" panose="00000500000000000000" pitchFamily="2" charset="0"/>
            </a:endParaRPr>
          </a:p>
        </p:txBody>
      </p:sp>
      <p:sp>
        <p:nvSpPr>
          <p:cNvPr id="11" name="Speech Bubble: Rectangle 10">
            <a:extLst>
              <a:ext uri="{FF2B5EF4-FFF2-40B4-BE49-F238E27FC236}">
                <a16:creationId xmlns:a16="http://schemas.microsoft.com/office/drawing/2014/main" id="{CA9506B7-70F3-4914-A030-E104DFEC212C}"/>
              </a:ext>
            </a:extLst>
          </p:cNvPr>
          <p:cNvSpPr/>
          <p:nvPr/>
        </p:nvSpPr>
        <p:spPr>
          <a:xfrm>
            <a:off x="7800545" y="3130304"/>
            <a:ext cx="2694003" cy="1540574"/>
          </a:xfrm>
          <a:prstGeom prst="wedgeRectCallout">
            <a:avLst>
              <a:gd name="adj1" fmla="val -8503"/>
              <a:gd name="adj2" fmla="val -89050"/>
            </a:avLst>
          </a:prstGeom>
          <a:solidFill>
            <a:schemeClr val="bg1">
              <a:lumMod val="95000"/>
            </a:schemeClr>
          </a:solidFill>
          <a:ln w="25400">
            <a:solidFill>
              <a:schemeClr val="accent1"/>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spcAft>
                <a:spcPts val="600"/>
              </a:spcAft>
              <a:defRPr/>
            </a:pPr>
            <a:r>
              <a:rPr lang="en-CA" sz="1400" b="1" i="1" dirty="0">
                <a:solidFill>
                  <a:srgbClr val="494949"/>
                </a:solidFill>
                <a:latin typeface="Roboto Condensed Light"/>
                <a:ea typeface="Roboto Condensed Light"/>
                <a:cs typeface="Roboto Condensed Light"/>
              </a:rPr>
              <a:t>Counselors</a:t>
            </a:r>
            <a:r>
              <a:rPr kumimoji="0" lang="en-CA" sz="1400" b="1" i="1"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a:t>
            </a: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 Update screenshot with </a:t>
            </a:r>
            <a:r>
              <a:rPr kumimoji="0" lang="en-CA" sz="1400" b="1"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Chart 3 </a:t>
            </a: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from tab 4 of the </a:t>
            </a:r>
            <a:r>
              <a:rPr kumimoji="0" lang="en-CA" sz="1400" b="0" i="1"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Cost Optimization Analysis Tool.</a:t>
            </a:r>
            <a:r>
              <a:rPr lang="en-CA" sz="1400" i="1" dirty="0">
                <a:solidFill>
                  <a:srgbClr val="494949"/>
                </a:solidFill>
                <a:latin typeface="Roboto Condensed Light"/>
                <a:ea typeface="Roboto Condensed Light"/>
                <a:cs typeface="Roboto Condensed Light"/>
              </a:rPr>
              <a:t> </a:t>
            </a:r>
            <a:endParaRPr kumimoji="0" lang="en-CA" sz="1400" b="0" i="0" u="none" strike="noStrike" kern="1200" cap="none" spc="0" normalizeH="0" baseline="0" noProof="0">
              <a:ln>
                <a:noFill/>
              </a:ln>
              <a:solidFill>
                <a:srgbClr val="494949"/>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647394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6C4FB3B-C6C1-4A88-87A8-2A160AE8D22A}"/>
              </a:ext>
            </a:extLst>
          </p:cNvPr>
          <p:cNvCxnSpPr>
            <a:cxnSpLocks/>
          </p:cNvCxnSpPr>
          <p:nvPr/>
        </p:nvCxnSpPr>
        <p:spPr>
          <a:xfrm>
            <a:off x="6201898" y="1517737"/>
            <a:ext cx="0" cy="4572000"/>
          </a:xfrm>
          <a:prstGeom prst="line">
            <a:avLst/>
          </a:prstGeom>
          <a:ln w="317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2">
            <a:extLst>
              <a:ext uri="{FF2B5EF4-FFF2-40B4-BE49-F238E27FC236}">
                <a16:creationId xmlns:a16="http://schemas.microsoft.com/office/drawing/2014/main" id="{9CCCAF82-529F-493C-958F-08C38DB8E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8050" y="1660209"/>
            <a:ext cx="4276187" cy="427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6">
            <a:extLst>
              <a:ext uri="{FF2B5EF4-FFF2-40B4-BE49-F238E27FC236}">
                <a16:creationId xmlns:a16="http://schemas.microsoft.com/office/drawing/2014/main" id="{868B05D3-FCDA-414C-9197-8C5F8256360D}"/>
              </a:ext>
            </a:extLst>
          </p:cNvPr>
          <p:cNvSpPr>
            <a:spLocks noGrp="1"/>
          </p:cNvSpPr>
          <p:nvPr>
            <p:ph type="title"/>
          </p:nvPr>
        </p:nvSpPr>
        <p:spPr/>
        <p:txBody>
          <a:bodyPr/>
          <a:lstStyle/>
          <a:p>
            <a:pPr defTabSz="914034">
              <a:lnSpc>
                <a:spcPct val="90000"/>
              </a:lnSpc>
            </a:pPr>
            <a:r>
              <a:rPr lang="en-US" sz="3998">
                <a:solidFill>
                  <a:srgbClr val="2576B7"/>
                </a:solidFill>
              </a:rPr>
              <a:t>Our approach</a:t>
            </a:r>
            <a:endParaRPr lang="en-CA" sz="3998">
              <a:solidFill>
                <a:srgbClr val="2576B7"/>
              </a:solidFill>
            </a:endParaRPr>
          </a:p>
        </p:txBody>
      </p:sp>
      <p:sp>
        <p:nvSpPr>
          <p:cNvPr id="19" name="Text Placeholder 18">
            <a:extLst>
              <a:ext uri="{FF2B5EF4-FFF2-40B4-BE49-F238E27FC236}">
                <a16:creationId xmlns:a16="http://schemas.microsoft.com/office/drawing/2014/main" id="{D5B82928-85E5-4438-ABDC-C3C67DAB3DF9}"/>
              </a:ext>
            </a:extLst>
          </p:cNvPr>
          <p:cNvSpPr>
            <a:spLocks noGrp="1"/>
          </p:cNvSpPr>
          <p:nvPr>
            <p:ph type="body" sz="quarter" idx="11"/>
          </p:nvPr>
        </p:nvSpPr>
        <p:spPr>
          <a:xfrm>
            <a:off x="354106" y="1325220"/>
            <a:ext cx="4967040" cy="669978"/>
          </a:xfrm>
        </p:spPr>
        <p:txBody>
          <a:bodyPr/>
          <a:lstStyle/>
          <a:p>
            <a:r>
              <a:rPr lang="en-US">
                <a:solidFill>
                  <a:schemeClr val="bg1">
                    <a:lumMod val="50000"/>
                  </a:schemeClr>
                </a:solidFill>
              </a:rPr>
              <a:t>ITS took a strategic approach to identifying cost savings, looking at current spending on assets, projects, vendors, and workforce.</a:t>
            </a:r>
            <a:endParaRPr lang="en-CA">
              <a:solidFill>
                <a:schemeClr val="bg1">
                  <a:lumMod val="50000"/>
                </a:schemeClr>
              </a:solidFill>
            </a:endParaRPr>
          </a:p>
        </p:txBody>
      </p:sp>
      <p:sp>
        <p:nvSpPr>
          <p:cNvPr id="20" name="Text Placeholder 19">
            <a:extLst>
              <a:ext uri="{FF2B5EF4-FFF2-40B4-BE49-F238E27FC236}">
                <a16:creationId xmlns:a16="http://schemas.microsoft.com/office/drawing/2014/main" id="{CD07B893-EF8F-471D-B0E6-1893201BA9D0}"/>
              </a:ext>
            </a:extLst>
          </p:cNvPr>
          <p:cNvSpPr>
            <a:spLocks noGrp="1"/>
          </p:cNvSpPr>
          <p:nvPr>
            <p:ph type="body" sz="quarter" idx="12"/>
          </p:nvPr>
        </p:nvSpPr>
        <p:spPr>
          <a:xfrm>
            <a:off x="354106" y="2816426"/>
            <a:ext cx="5241624" cy="2680175"/>
          </a:xfrm>
        </p:spPr>
        <p:txBody>
          <a:bodyPr/>
          <a:lstStyle/>
          <a:p>
            <a:r>
              <a:rPr lang="en-US"/>
              <a:t>Using the approach recommended by Info-Tech Research Group, ITS looked at four focus areas of cost cutting to identify opportunities for </a:t>
            </a:r>
            <a:r>
              <a:rPr lang="en-US" err="1">
                <a:solidFill>
                  <a:srgbClr val="7030A0"/>
                </a:solidFill>
              </a:rPr>
              <a:t>OrganizationX</a:t>
            </a:r>
            <a:r>
              <a:rPr lang="en-US"/>
              <a:t>: </a:t>
            </a:r>
          </a:p>
          <a:p>
            <a:pPr marL="791983" lvl="1" indent="-342900">
              <a:buFont typeface="+mj-lt"/>
              <a:buAutoNum type="arabicPeriod"/>
              <a:defRPr/>
            </a:pPr>
            <a:r>
              <a:rPr lang="en-CA" i="1">
                <a:solidFill>
                  <a:srgbClr val="4A4A4A"/>
                </a:solidFill>
                <a:latin typeface="Roboto Condensed Light" panose="02000000000000000000" pitchFamily="2" charset="0"/>
              </a:rPr>
              <a:t>Workforce optimization</a:t>
            </a:r>
          </a:p>
          <a:p>
            <a:pPr marL="791983" lvl="1" indent="-342900">
              <a:buFont typeface="+mj-lt"/>
              <a:buAutoNum type="arabicPeriod"/>
              <a:defRPr/>
            </a:pPr>
            <a:r>
              <a:rPr lang="en-CA" i="1">
                <a:solidFill>
                  <a:srgbClr val="4A4A4A"/>
                </a:solidFill>
                <a:latin typeface="Roboto Condensed Light" panose="02000000000000000000" pitchFamily="2" charset="0"/>
              </a:rPr>
              <a:t>Asset optimization</a:t>
            </a:r>
          </a:p>
          <a:p>
            <a:pPr marL="791983" lvl="1" indent="-342900">
              <a:buFont typeface="+mj-lt"/>
              <a:buAutoNum type="arabicPeriod"/>
              <a:defRPr/>
            </a:pPr>
            <a:r>
              <a:rPr lang="en-CA" i="1">
                <a:solidFill>
                  <a:srgbClr val="4A4A4A"/>
                </a:solidFill>
                <a:latin typeface="Roboto Condensed Light" panose="02000000000000000000" pitchFamily="2" charset="0"/>
              </a:rPr>
              <a:t>Vendor management</a:t>
            </a:r>
          </a:p>
          <a:p>
            <a:pPr marL="791983" lvl="1" indent="-342900">
              <a:buFont typeface="+mj-lt"/>
              <a:buAutoNum type="arabicPeriod"/>
              <a:defRPr/>
            </a:pPr>
            <a:r>
              <a:rPr lang="en-CA" i="1">
                <a:solidFill>
                  <a:srgbClr val="4A4A4A"/>
                </a:solidFill>
                <a:latin typeface="Roboto Condensed Light" panose="02000000000000000000" pitchFamily="2" charset="0"/>
              </a:rPr>
              <a:t>Project prioritization</a:t>
            </a:r>
          </a:p>
          <a:p>
            <a:pPr>
              <a:defRPr/>
            </a:pPr>
            <a:r>
              <a:rPr lang="en-CA">
                <a:solidFill>
                  <a:srgbClr val="494949">
                    <a:lumMod val="50000"/>
                  </a:srgbClr>
                </a:solidFill>
              </a:rPr>
              <a:t>Because COVID-19 has forced us into a reactive mode of cost management, we sought to identify the reactive short-term cost cuts that would have the least impact on our long-term objectives.</a:t>
            </a:r>
          </a:p>
          <a:p>
            <a:pPr>
              <a:defRPr/>
            </a:pPr>
            <a:r>
              <a:rPr lang="en-CA">
                <a:solidFill>
                  <a:srgbClr val="494949">
                    <a:lumMod val="50000"/>
                  </a:srgbClr>
                </a:solidFill>
              </a:rPr>
              <a:t>The next slide contains our cost-cutting recommendations based upon this approach. Subsequent slides show the financial and organizational impacts of these cost-cutting actions. </a:t>
            </a:r>
          </a:p>
        </p:txBody>
      </p:sp>
      <p:sp>
        <p:nvSpPr>
          <p:cNvPr id="22" name="Pentagon 7">
            <a:extLst>
              <a:ext uri="{FF2B5EF4-FFF2-40B4-BE49-F238E27FC236}">
                <a16:creationId xmlns:a16="http://schemas.microsoft.com/office/drawing/2014/main" id="{44C3928A-673C-463E-813F-C263A62ABCD2}"/>
              </a:ext>
            </a:extLst>
          </p:cNvPr>
          <p:cNvSpPr/>
          <p:nvPr/>
        </p:nvSpPr>
        <p:spPr>
          <a:xfrm>
            <a:off x="6443339" y="782457"/>
            <a:ext cx="5257657" cy="87775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Montserrat SemiBold" pitchFamily="2" charset="77"/>
              </a:rPr>
              <a:t>Info-Tech’s Budget &amp; Cost Center Management Framework:</a:t>
            </a:r>
            <a:endParaRPr lang="en-CA" sz="1800">
              <a:solidFill>
                <a:schemeClr val="tx1"/>
              </a:solidFill>
            </a:endParaRPr>
          </a:p>
        </p:txBody>
      </p:sp>
      <p:sp>
        <p:nvSpPr>
          <p:cNvPr id="24" name="Holder 6">
            <a:extLst>
              <a:ext uri="{FF2B5EF4-FFF2-40B4-BE49-F238E27FC236}">
                <a16:creationId xmlns:a16="http://schemas.microsoft.com/office/drawing/2014/main" id="{C2342CB5-13CC-4E3F-8D6F-B09094277C49}"/>
              </a:ext>
            </a:extLst>
          </p:cNvPr>
          <p:cNvSpPr txBox="1">
            <a:spLocks/>
          </p:cNvSpPr>
          <p:nvPr/>
        </p:nvSpPr>
        <p:spPr>
          <a:xfrm>
            <a:off x="9649607" y="6453854"/>
            <a:ext cx="2240706" cy="121252"/>
          </a:xfrm>
          <a:prstGeom prst="rect">
            <a:avLst/>
          </a:prstGeom>
        </p:spPr>
        <p:txBody>
          <a:bodyPr wrap="square" lIns="0" tIns="0" rIns="0" bIns="0">
            <a:noAutofit/>
          </a:bodyPr>
          <a:lstStyle>
            <a:defPPr>
              <a:defRPr lang="en-US"/>
            </a:defPPr>
            <a:lvl1pPr marL="0" algn="r" defTabSz="554492" rtl="0" eaLnBrk="1" latinLnBrk="0" hangingPunct="1">
              <a:defRPr sz="788" b="0" i="0" kern="1200" baseline="0">
                <a:solidFill>
                  <a:srgbClr val="636363"/>
                </a:solidFill>
                <a:latin typeface="Exo" pitchFamily="2" charset="77"/>
                <a:ea typeface="+mn-ea"/>
                <a:cs typeface="Arial"/>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7701">
              <a:spcBef>
                <a:spcPts val="161"/>
              </a:spcBef>
              <a:tabLst>
                <a:tab pos="1309603" algn="l"/>
              </a:tabLst>
            </a:pPr>
            <a:r>
              <a:rPr lang="en-CA" spc="-18">
                <a:solidFill>
                  <a:schemeClr val="bg1"/>
                </a:solidFill>
              </a:rPr>
              <a:t>Info-</a:t>
            </a:r>
            <a:r>
              <a:rPr lang="en-CA" spc="-103">
                <a:solidFill>
                  <a:schemeClr val="bg1"/>
                </a:solidFill>
              </a:rPr>
              <a:t>T</a:t>
            </a:r>
            <a:r>
              <a:rPr lang="en-CA" spc="-15">
                <a:solidFill>
                  <a:schemeClr val="bg1"/>
                </a:solidFill>
              </a:rPr>
              <a:t>ec</a:t>
            </a:r>
            <a:r>
              <a:rPr lang="en-CA" spc="6">
                <a:solidFill>
                  <a:schemeClr val="bg1"/>
                </a:solidFill>
              </a:rPr>
              <a:t>h</a:t>
            </a:r>
            <a:r>
              <a:rPr lang="en-CA" spc="-39">
                <a:solidFill>
                  <a:schemeClr val="bg1"/>
                </a:solidFill>
              </a:rPr>
              <a:t> </a:t>
            </a:r>
            <a:r>
              <a:rPr lang="en-CA" spc="-15">
                <a:solidFill>
                  <a:schemeClr val="bg1"/>
                </a:solidFill>
              </a:rPr>
              <a:t>Researc</a:t>
            </a:r>
            <a:r>
              <a:rPr lang="en-CA" spc="6">
                <a:solidFill>
                  <a:schemeClr val="bg1"/>
                </a:solidFill>
              </a:rPr>
              <a:t>h</a:t>
            </a:r>
            <a:r>
              <a:rPr lang="en-CA" spc="-39">
                <a:solidFill>
                  <a:schemeClr val="bg1"/>
                </a:solidFill>
              </a:rPr>
              <a:t> </a:t>
            </a:r>
            <a:r>
              <a:rPr lang="en-CA" spc="-15">
                <a:solidFill>
                  <a:schemeClr val="bg1"/>
                </a:solidFill>
              </a:rPr>
              <a:t>Grou</a:t>
            </a:r>
            <a:r>
              <a:rPr lang="en-CA" spc="6">
                <a:solidFill>
                  <a:schemeClr val="bg1"/>
                </a:solidFill>
              </a:rPr>
              <a:t>p   |   </a:t>
            </a:r>
            <a:fld id="{81D60167-4931-47E6-BA6A-407CBD079E47}" type="slidenum">
              <a:rPr spc="6" smtClean="0">
                <a:solidFill>
                  <a:schemeClr val="bg1"/>
                </a:solidFill>
                <a:cs typeface="Arial" panose="020B0604020202020204" pitchFamily="34" charset="0"/>
              </a:rPr>
              <a:pPr marL="7701">
                <a:spcBef>
                  <a:spcPts val="161"/>
                </a:spcBef>
                <a:tabLst>
                  <a:tab pos="1309603" algn="l"/>
                </a:tabLst>
              </a:pPr>
              <a:t>6</a:t>
            </a:fld>
            <a:endParaRPr spc="6">
              <a:solidFill>
                <a:schemeClr val="bg1"/>
              </a:solidFill>
              <a:cs typeface="Arial" panose="020B0604020202020204" pitchFamily="34" charset="0"/>
            </a:endParaRPr>
          </a:p>
        </p:txBody>
      </p:sp>
      <p:sp>
        <p:nvSpPr>
          <p:cNvPr id="25" name="Speech Bubble: Rectangle 24">
            <a:extLst>
              <a:ext uri="{FF2B5EF4-FFF2-40B4-BE49-F238E27FC236}">
                <a16:creationId xmlns:a16="http://schemas.microsoft.com/office/drawing/2014/main" id="{91BAF8C3-62D3-4C69-8E91-15EAF89D0F1B}"/>
              </a:ext>
            </a:extLst>
          </p:cNvPr>
          <p:cNvSpPr/>
          <p:nvPr/>
        </p:nvSpPr>
        <p:spPr>
          <a:xfrm>
            <a:off x="2731484" y="4128548"/>
            <a:ext cx="2864246" cy="1807848"/>
          </a:xfrm>
          <a:prstGeom prst="wedgeRectCallout">
            <a:avLst>
              <a:gd name="adj1" fmla="val -22680"/>
              <a:gd name="adj2" fmla="val -92813"/>
            </a:avLst>
          </a:prstGeom>
          <a:solidFill>
            <a:schemeClr val="bg1">
              <a:lumMod val="95000"/>
            </a:schemeClr>
          </a:solidFill>
          <a:ln w="25400">
            <a:solidFill>
              <a:schemeClr val="accent1"/>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spcAft>
                <a:spcPts val="600"/>
              </a:spcAft>
            </a:pPr>
            <a:r>
              <a:rPr lang="en-CA" sz="1400" b="1" i="1" dirty="0">
                <a:solidFill>
                  <a:srgbClr val="494949"/>
                </a:solidFill>
                <a:latin typeface="Roboto Condensed Light"/>
                <a:ea typeface="Roboto Condensed Light"/>
                <a:cs typeface="Roboto Condensed Light"/>
              </a:rPr>
              <a:t>Counselors:</a:t>
            </a:r>
            <a:r>
              <a:rPr lang="en-CA" sz="1400" dirty="0">
                <a:solidFill>
                  <a:srgbClr val="494949"/>
                </a:solidFill>
                <a:latin typeface="Roboto Condensed Light"/>
                <a:ea typeface="Roboto Condensed Light"/>
                <a:cs typeface="Roboto Condensed Light"/>
              </a:rPr>
              <a:t> Update this text with proper organizational and departmental titles. </a:t>
            </a:r>
            <a:endParaRPr lang="en-CA" sz="1400">
              <a:solidFill>
                <a:srgbClr val="494949"/>
              </a:solidFill>
              <a:latin typeface="Roboto Condensed Light" panose="02000000000000000000" pitchFamily="2" charset="0"/>
            </a:endParaRPr>
          </a:p>
          <a:p>
            <a:pPr>
              <a:spcAft>
                <a:spcPts val="600"/>
              </a:spcAft>
            </a:pPr>
            <a:r>
              <a:rPr lang="en-CA" sz="1400" dirty="0">
                <a:solidFill>
                  <a:srgbClr val="494949"/>
                </a:solidFill>
                <a:latin typeface="Roboto Condensed Light"/>
                <a:ea typeface="Roboto Condensed Light"/>
                <a:cs typeface="Roboto Condensed Light"/>
              </a:rPr>
              <a:t>The rest of the text on this slide, should be suitable as is (but of course can be customized if need be).</a:t>
            </a:r>
          </a:p>
        </p:txBody>
      </p:sp>
    </p:spTree>
    <p:extLst>
      <p:ext uri="{BB962C8B-B14F-4D97-AF65-F5344CB8AC3E}">
        <p14:creationId xmlns:p14="http://schemas.microsoft.com/office/powerpoint/2010/main" val="3230251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7D1AD52-AB5C-2240-88DB-C3B03CE6B282}"/>
              </a:ext>
            </a:extLst>
          </p:cNvPr>
          <p:cNvSpPr/>
          <p:nvPr/>
        </p:nvSpPr>
        <p:spPr>
          <a:xfrm>
            <a:off x="0" y="0"/>
            <a:ext cx="12193588" cy="1328738"/>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a:ln>
                <a:noFill/>
              </a:ln>
              <a:solidFill>
                <a:srgbClr val="1E5E92"/>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6" y="530021"/>
            <a:ext cx="11467780" cy="1130188"/>
          </a:xfrm>
        </p:spPr>
        <p:txBody>
          <a:bodyPr/>
          <a:lstStyle/>
          <a:p>
            <a:r>
              <a:rPr lang="en-US">
                <a:solidFill>
                  <a:schemeClr val="bg1"/>
                </a:solidFill>
              </a:rPr>
              <a:t>Recommended cost-cutting initiatives</a:t>
            </a:r>
          </a:p>
        </p:txBody>
      </p:sp>
      <p:pic>
        <p:nvPicPr>
          <p:cNvPr id="10" name="Picture 9">
            <a:extLst>
              <a:ext uri="{FF2B5EF4-FFF2-40B4-BE49-F238E27FC236}">
                <a16:creationId xmlns:a16="http://schemas.microsoft.com/office/drawing/2014/main" id="{919FB63E-03D2-478D-8DD4-C0E3ABD17B27}"/>
              </a:ext>
            </a:extLst>
          </p:cNvPr>
          <p:cNvPicPr>
            <a:picLocks noChangeAspect="1"/>
          </p:cNvPicPr>
          <p:nvPr/>
        </p:nvPicPr>
        <p:blipFill>
          <a:blip r:embed="rId2"/>
          <a:stretch>
            <a:fillRect/>
          </a:stretch>
        </p:blipFill>
        <p:spPr>
          <a:xfrm>
            <a:off x="265082" y="1973834"/>
            <a:ext cx="11645827" cy="4130741"/>
          </a:xfrm>
          <a:prstGeom prst="rect">
            <a:avLst/>
          </a:prstGeom>
        </p:spPr>
      </p:pic>
      <p:sp>
        <p:nvSpPr>
          <p:cNvPr id="32" name="Text Placeholder 6">
            <a:extLst>
              <a:ext uri="{FF2B5EF4-FFF2-40B4-BE49-F238E27FC236}">
                <a16:creationId xmlns:a16="http://schemas.microsoft.com/office/drawing/2014/main" id="{E68E5D30-53E0-4441-B574-07B16D8785AB}"/>
              </a:ext>
            </a:extLst>
          </p:cNvPr>
          <p:cNvSpPr txBox="1">
            <a:spLocks/>
          </p:cNvSpPr>
          <p:nvPr/>
        </p:nvSpPr>
        <p:spPr>
          <a:xfrm>
            <a:off x="354106" y="1443812"/>
            <a:ext cx="11485376" cy="414948"/>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99"/>
              <a:t>Based upon our approach, we’re recommending the </a:t>
            </a:r>
            <a:r>
              <a:rPr lang="en-US" sz="1999">
                <a:solidFill>
                  <a:srgbClr val="7030A0"/>
                </a:solidFill>
              </a:rPr>
              <a:t>10</a:t>
            </a:r>
            <a:r>
              <a:rPr lang="en-US" sz="1999"/>
              <a:t> cost-cutting actions below:</a:t>
            </a:r>
          </a:p>
        </p:txBody>
      </p:sp>
      <p:sp>
        <p:nvSpPr>
          <p:cNvPr id="7" name="Speech Bubble: Rectangle 6">
            <a:extLst>
              <a:ext uri="{FF2B5EF4-FFF2-40B4-BE49-F238E27FC236}">
                <a16:creationId xmlns:a16="http://schemas.microsoft.com/office/drawing/2014/main" id="{D5ED4AFD-7B6B-49F0-B14B-5BED347B3514}"/>
              </a:ext>
            </a:extLst>
          </p:cNvPr>
          <p:cNvSpPr/>
          <p:nvPr/>
        </p:nvSpPr>
        <p:spPr>
          <a:xfrm>
            <a:off x="6920314" y="2345062"/>
            <a:ext cx="2694003" cy="1448555"/>
          </a:xfrm>
          <a:prstGeom prst="wedgeRectCallout">
            <a:avLst>
              <a:gd name="adj1" fmla="val -22680"/>
              <a:gd name="adj2" fmla="val -92813"/>
            </a:avLst>
          </a:prstGeom>
          <a:solidFill>
            <a:schemeClr val="bg1">
              <a:lumMod val="95000"/>
            </a:schemeClr>
          </a:solidFill>
          <a:ln w="25400">
            <a:solidFill>
              <a:schemeClr val="accent1"/>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spcAft>
                <a:spcPts val="600"/>
              </a:spcAft>
            </a:pPr>
            <a:r>
              <a:rPr lang="en-CA" sz="1400" b="1" i="1" dirty="0">
                <a:solidFill>
                  <a:srgbClr val="494949"/>
                </a:solidFill>
                <a:latin typeface="Roboto Condensed Light"/>
                <a:ea typeface="Roboto Condensed Light"/>
                <a:cs typeface="Roboto Condensed Light"/>
              </a:rPr>
              <a:t>Counselors:</a:t>
            </a:r>
            <a:r>
              <a:rPr lang="en-CA" sz="1400" dirty="0">
                <a:solidFill>
                  <a:srgbClr val="494949"/>
                </a:solidFill>
                <a:latin typeface="Roboto Condensed Light"/>
                <a:ea typeface="Roboto Condensed Light"/>
                <a:cs typeface="Roboto Condensed Light"/>
              </a:rPr>
              <a:t> Update this number.</a:t>
            </a:r>
          </a:p>
        </p:txBody>
      </p:sp>
      <p:sp>
        <p:nvSpPr>
          <p:cNvPr id="8" name="Speech Bubble: Rectangle 7">
            <a:extLst>
              <a:ext uri="{FF2B5EF4-FFF2-40B4-BE49-F238E27FC236}">
                <a16:creationId xmlns:a16="http://schemas.microsoft.com/office/drawing/2014/main" id="{9B6A534C-E549-4C2A-9281-E2068D2F4433}"/>
              </a:ext>
            </a:extLst>
          </p:cNvPr>
          <p:cNvSpPr/>
          <p:nvPr/>
        </p:nvSpPr>
        <p:spPr>
          <a:xfrm>
            <a:off x="1787462" y="2072535"/>
            <a:ext cx="3386565" cy="3341653"/>
          </a:xfrm>
          <a:prstGeom prst="wedgeRectCallout">
            <a:avLst>
              <a:gd name="adj1" fmla="val 80991"/>
              <a:gd name="adj2" fmla="val 21086"/>
            </a:avLst>
          </a:prstGeom>
          <a:solidFill>
            <a:schemeClr val="bg1">
              <a:lumMod val="95000"/>
            </a:schemeClr>
          </a:solidFill>
          <a:ln w="25400">
            <a:solidFill>
              <a:schemeClr val="accent1"/>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spcAft>
                <a:spcPts val="600"/>
              </a:spcAft>
            </a:pPr>
            <a:r>
              <a:rPr lang="en-CA" sz="1400" b="1" i="1" dirty="0">
                <a:solidFill>
                  <a:srgbClr val="494949"/>
                </a:solidFill>
                <a:latin typeface="Roboto Condensed Light"/>
                <a:ea typeface="Roboto Condensed Light"/>
                <a:cs typeface="Roboto Condensed Light"/>
              </a:rPr>
              <a:t>Counselors:</a:t>
            </a:r>
            <a:r>
              <a:rPr lang="en-CA" sz="1400" dirty="0">
                <a:solidFill>
                  <a:srgbClr val="494949"/>
                </a:solidFill>
                <a:latin typeface="Roboto Condensed Light"/>
                <a:ea typeface="Roboto Condensed Light"/>
                <a:cs typeface="Roboto Condensed Light"/>
              </a:rPr>
              <a:t> Update this screenshot with a screenshot of the table from tab 5 of the </a:t>
            </a:r>
            <a:r>
              <a:rPr kumimoji="0" lang="en-CA" sz="1400" b="0" i="1"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Cost Optimization Analysis Tool.</a:t>
            </a:r>
            <a:r>
              <a:rPr lang="en-CA" sz="1400" i="1" dirty="0">
                <a:solidFill>
                  <a:srgbClr val="494949"/>
                </a:solidFill>
                <a:latin typeface="Roboto Condensed Light"/>
                <a:ea typeface="Roboto Condensed Light"/>
                <a:cs typeface="Roboto Condensed Light"/>
              </a:rPr>
              <a:t> </a:t>
            </a:r>
            <a:endParaRPr lang="en-CA" sz="1400">
              <a:solidFill>
                <a:srgbClr val="494949"/>
              </a:solidFill>
              <a:latin typeface="Roboto Condensed Light" panose="02000000000000000000" pitchFamily="2" charset="0"/>
            </a:endParaRPr>
          </a:p>
          <a:p>
            <a:pPr>
              <a:spcAft>
                <a:spcPts val="600"/>
              </a:spcAft>
            </a:pPr>
            <a:r>
              <a:rPr lang="en-CA" sz="1400" dirty="0">
                <a:solidFill>
                  <a:srgbClr val="494949"/>
                </a:solidFill>
                <a:latin typeface="Roboto Condensed Light"/>
                <a:ea typeface="Roboto Condensed Light"/>
                <a:cs typeface="Roboto Condensed Light"/>
              </a:rPr>
              <a:t>If your table is too big to fit on one slide, insert a subsequent slide and take more than one screenshot. </a:t>
            </a:r>
            <a:endParaRPr lang="en-CA" sz="1400" dirty="0">
              <a:solidFill>
                <a:srgbClr val="494949"/>
              </a:solidFill>
              <a:latin typeface="Roboto Condensed Light" panose="02000000000000000000" pitchFamily="2" charset="0"/>
              <a:ea typeface="Roboto Condensed Light"/>
              <a:cs typeface="Roboto Condensed Light"/>
            </a:endParaRPr>
          </a:p>
          <a:p>
            <a:pPr>
              <a:spcAft>
                <a:spcPts val="600"/>
              </a:spcAft>
            </a:pPr>
            <a:r>
              <a:rPr lang="en-CA" sz="1400" dirty="0">
                <a:solidFill>
                  <a:srgbClr val="494949"/>
                </a:solidFill>
                <a:latin typeface="Roboto Condensed Light"/>
                <a:ea typeface="Roboto Condensed Light"/>
                <a:cs typeface="Roboto Condensed Light"/>
              </a:rPr>
              <a:t>Alternatively, if screenshotting the table is too finicky, insert a table within the PowerPoint slide and manually transfer the content from the table in tab 5 into the table. </a:t>
            </a:r>
            <a:endParaRPr lang="en-CA" sz="1400" dirty="0">
              <a:solidFill>
                <a:srgbClr val="494949"/>
              </a:solidFill>
              <a:latin typeface="Roboto Condensed Light" panose="02000000000000000000" pitchFamily="2" charset="0"/>
              <a:ea typeface="Roboto Condensed Light"/>
              <a:cs typeface="Roboto Condensed Light"/>
            </a:endParaRPr>
          </a:p>
        </p:txBody>
      </p:sp>
    </p:spTree>
    <p:extLst>
      <p:ext uri="{BB962C8B-B14F-4D97-AF65-F5344CB8AC3E}">
        <p14:creationId xmlns:p14="http://schemas.microsoft.com/office/powerpoint/2010/main" val="2119001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D0DADB2F-FA33-4CC2-8143-D53E29DFA7DA}"/>
              </a:ext>
            </a:extLst>
          </p:cNvPr>
          <p:cNvPicPr>
            <a:picLocks noChangeAspect="1"/>
          </p:cNvPicPr>
          <p:nvPr/>
        </p:nvPicPr>
        <p:blipFill>
          <a:blip r:embed="rId2"/>
          <a:stretch>
            <a:fillRect/>
          </a:stretch>
        </p:blipFill>
        <p:spPr>
          <a:xfrm>
            <a:off x="4825045" y="3780293"/>
            <a:ext cx="6986622" cy="2456901"/>
          </a:xfrm>
          <a:prstGeom prst="rect">
            <a:avLst/>
          </a:prstGeom>
        </p:spPr>
      </p:pic>
      <p:sp>
        <p:nvSpPr>
          <p:cNvPr id="22" name="Rectangle 21">
            <a:extLst>
              <a:ext uri="{FF2B5EF4-FFF2-40B4-BE49-F238E27FC236}">
                <a16:creationId xmlns:a16="http://schemas.microsoft.com/office/drawing/2014/main" id="{47D1AD52-AB5C-2240-88DB-C3B03CE6B282}"/>
              </a:ext>
            </a:extLst>
          </p:cNvPr>
          <p:cNvSpPr/>
          <p:nvPr/>
        </p:nvSpPr>
        <p:spPr>
          <a:xfrm>
            <a:off x="0" y="0"/>
            <a:ext cx="12193588" cy="1328738"/>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a:ln>
                <a:noFill/>
              </a:ln>
              <a:solidFill>
                <a:srgbClr val="1E5E92"/>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6" y="530021"/>
            <a:ext cx="11467780" cy="1130188"/>
          </a:xfrm>
        </p:spPr>
        <p:txBody>
          <a:bodyPr/>
          <a:lstStyle/>
          <a:p>
            <a:r>
              <a:rPr lang="en-US">
                <a:solidFill>
                  <a:schemeClr val="bg1"/>
                </a:solidFill>
              </a:rPr>
              <a:t>Savings by cost-cutting categories</a:t>
            </a:r>
          </a:p>
        </p:txBody>
      </p:sp>
      <p:sp>
        <p:nvSpPr>
          <p:cNvPr id="39" name="Text Placeholder 19">
            <a:extLst>
              <a:ext uri="{FF2B5EF4-FFF2-40B4-BE49-F238E27FC236}">
                <a16:creationId xmlns:a16="http://schemas.microsoft.com/office/drawing/2014/main" id="{1427BA74-EADA-4CA9-BB69-E88D1FAF94B6}"/>
              </a:ext>
            </a:extLst>
          </p:cNvPr>
          <p:cNvSpPr txBox="1">
            <a:spLocks/>
          </p:cNvSpPr>
          <p:nvPr/>
        </p:nvSpPr>
        <p:spPr>
          <a:xfrm>
            <a:off x="354106" y="1513527"/>
            <a:ext cx="4307346" cy="2680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600">
                <a:solidFill>
                  <a:srgbClr val="4A4A4A"/>
                </a:solidFill>
                <a:latin typeface="Roboto Condensed Light" panose="02000000000000000000" pitchFamily="2" charset="0"/>
              </a:rPr>
              <a:t>Across the four areas where cost savings were pursued, ITS has identified the most savings under the category of vendor management.</a:t>
            </a:r>
          </a:p>
          <a:p>
            <a:r>
              <a:rPr lang="en-CA" sz="1600">
                <a:solidFill>
                  <a:srgbClr val="4A4A4A"/>
                </a:solidFill>
                <a:latin typeface="Roboto Condensed Light" panose="02000000000000000000" pitchFamily="2" charset="0"/>
              </a:rPr>
              <a:t>Actions such as consolidating, cancelling or renegotiating vendor contracts will save ITS more than </a:t>
            </a:r>
            <a:r>
              <a:rPr lang="en-CA" sz="1600">
                <a:solidFill>
                  <a:schemeClr val="accent2"/>
                </a:solidFill>
                <a:latin typeface="Roboto Condensed Light" panose="02000000000000000000" pitchFamily="2" charset="0"/>
              </a:rPr>
              <a:t>$850,000 </a:t>
            </a:r>
            <a:r>
              <a:rPr lang="en-CA" sz="1600">
                <a:solidFill>
                  <a:srgbClr val="4A4A4A"/>
                </a:solidFill>
                <a:latin typeface="Roboto Condensed Light" panose="02000000000000000000" pitchFamily="2" charset="0"/>
              </a:rPr>
              <a:t>in the next 12 months. </a:t>
            </a:r>
          </a:p>
          <a:p>
            <a:r>
              <a:rPr lang="en-CA" sz="1600">
                <a:solidFill>
                  <a:srgbClr val="4A4A4A"/>
                </a:solidFill>
                <a:latin typeface="Roboto Condensed Light" panose="02000000000000000000" pitchFamily="2" charset="0"/>
              </a:rPr>
              <a:t>While we tried to avoid workforce optimizations (most notably layoffs), some were unavoidable. </a:t>
            </a:r>
            <a:r>
              <a:rPr lang="en-CA" sz="1600">
                <a:solidFill>
                  <a:schemeClr val="accent2"/>
                </a:solidFill>
                <a:latin typeface="Roboto Condensed Light" panose="02000000000000000000" pitchFamily="2" charset="0"/>
              </a:rPr>
              <a:t>Three layoffs are necessary. While regrettable, these will save $120,000 in the next 12 months. A hiring freeze and a suspension of staff discretionary costs for the next 12 months will reclaim an addition $205,000. </a:t>
            </a:r>
          </a:p>
          <a:p>
            <a:r>
              <a:rPr lang="en-CA" sz="1600">
                <a:solidFill>
                  <a:srgbClr val="4A4A4A"/>
                </a:solidFill>
                <a:latin typeface="Roboto Condensed Light" panose="02000000000000000000" pitchFamily="2" charset="0"/>
              </a:rPr>
              <a:t>An additional </a:t>
            </a:r>
            <a:r>
              <a:rPr lang="en-CA" sz="1600">
                <a:solidFill>
                  <a:schemeClr val="accent2"/>
                </a:solidFill>
                <a:latin typeface="Roboto Condensed Light" panose="02000000000000000000" pitchFamily="2" charset="0"/>
              </a:rPr>
              <a:t>$511,000 can be reclaimed through project reprioritization and </a:t>
            </a:r>
            <a:r>
              <a:rPr lang="en-CA" sz="1600">
                <a:solidFill>
                  <a:srgbClr val="4A4A4A"/>
                </a:solidFill>
                <a:latin typeface="Roboto Condensed Light" panose="02000000000000000000" pitchFamily="2" charset="0"/>
              </a:rPr>
              <a:t>asset optimization. </a:t>
            </a:r>
          </a:p>
          <a:p>
            <a:pPr marL="0" indent="0">
              <a:buNone/>
            </a:pPr>
            <a:r>
              <a:rPr lang="en-CA" sz="1600">
                <a:solidFill>
                  <a:srgbClr val="4A4A4A"/>
                </a:solidFill>
                <a:latin typeface="Roboto Condensed Light" panose="02000000000000000000" pitchFamily="2" charset="0"/>
              </a:rPr>
              <a:t>We are confident that we have chosen the most appropriate cuts to help us maintain a high quality of service delivery not jeopardize long-term objectives.</a:t>
            </a:r>
          </a:p>
          <a:p>
            <a:pPr marL="0" indent="0">
              <a:buNone/>
            </a:pPr>
            <a:endParaRPr lang="en-CA" sz="1600">
              <a:solidFill>
                <a:srgbClr val="4A4A4A"/>
              </a:solidFill>
              <a:latin typeface="Roboto Condensed Light" panose="02000000000000000000" pitchFamily="2" charset="0"/>
            </a:endParaRPr>
          </a:p>
          <a:p>
            <a:pPr marL="0" indent="0">
              <a:buNone/>
            </a:pPr>
            <a:endParaRPr lang="en-CA" sz="1600">
              <a:solidFill>
                <a:srgbClr val="4A4A4A"/>
              </a:solidFill>
              <a:latin typeface="Roboto Condensed Light" panose="02000000000000000000" pitchFamily="2" charset="0"/>
            </a:endParaRPr>
          </a:p>
          <a:p>
            <a:pPr marL="0" indent="0">
              <a:buNone/>
            </a:pPr>
            <a:endParaRPr lang="en-CA" sz="1600">
              <a:solidFill>
                <a:srgbClr val="4A4A4A"/>
              </a:solidFill>
              <a:latin typeface="Roboto Condensed Light" panose="02000000000000000000" pitchFamily="2" charset="0"/>
            </a:endParaRPr>
          </a:p>
          <a:p>
            <a:pPr marL="0" indent="0">
              <a:buNone/>
            </a:pPr>
            <a:r>
              <a:rPr lang="en-CA" sz="1600">
                <a:solidFill>
                  <a:srgbClr val="4A4A4A"/>
                </a:solidFill>
                <a:latin typeface="Roboto Condensed Light" panose="02000000000000000000" pitchFamily="2" charset="0"/>
              </a:rPr>
              <a:t> . </a:t>
            </a:r>
          </a:p>
        </p:txBody>
      </p:sp>
      <p:pic>
        <p:nvPicPr>
          <p:cNvPr id="14" name="Picture 13">
            <a:extLst>
              <a:ext uri="{FF2B5EF4-FFF2-40B4-BE49-F238E27FC236}">
                <a16:creationId xmlns:a16="http://schemas.microsoft.com/office/drawing/2014/main" id="{E3906F1B-329C-495D-B2DD-2AC8EC1DE89C}"/>
              </a:ext>
            </a:extLst>
          </p:cNvPr>
          <p:cNvPicPr>
            <a:picLocks noChangeAspect="1"/>
          </p:cNvPicPr>
          <p:nvPr/>
        </p:nvPicPr>
        <p:blipFill>
          <a:blip r:embed="rId3"/>
          <a:stretch>
            <a:fillRect/>
          </a:stretch>
        </p:blipFill>
        <p:spPr>
          <a:xfrm>
            <a:off x="4814828" y="1420585"/>
            <a:ext cx="7007058" cy="2349799"/>
          </a:xfrm>
          <a:prstGeom prst="rect">
            <a:avLst/>
          </a:prstGeom>
        </p:spPr>
      </p:pic>
      <p:sp>
        <p:nvSpPr>
          <p:cNvPr id="40" name="Speech Bubble: Rectangle 39">
            <a:extLst>
              <a:ext uri="{FF2B5EF4-FFF2-40B4-BE49-F238E27FC236}">
                <a16:creationId xmlns:a16="http://schemas.microsoft.com/office/drawing/2014/main" id="{4C419CF6-FA63-43CA-B4D3-29638C34DA63}"/>
              </a:ext>
            </a:extLst>
          </p:cNvPr>
          <p:cNvSpPr/>
          <p:nvPr/>
        </p:nvSpPr>
        <p:spPr>
          <a:xfrm>
            <a:off x="5128162" y="1609863"/>
            <a:ext cx="4141661" cy="1832296"/>
          </a:xfrm>
          <a:prstGeom prst="wedgeRectCallout">
            <a:avLst>
              <a:gd name="adj1" fmla="val 80991"/>
              <a:gd name="adj2" fmla="val 21086"/>
            </a:avLst>
          </a:prstGeom>
          <a:solidFill>
            <a:schemeClr val="bg1">
              <a:lumMod val="95000"/>
            </a:schemeClr>
          </a:solidFill>
          <a:ln w="25400">
            <a:solidFill>
              <a:schemeClr val="accent1"/>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spcAft>
                <a:spcPts val="600"/>
              </a:spcAft>
            </a:pPr>
            <a:r>
              <a:rPr lang="en-CA" sz="1400" b="1" i="1" dirty="0">
                <a:solidFill>
                  <a:srgbClr val="494949"/>
                </a:solidFill>
                <a:latin typeface="Roboto Condensed Light"/>
                <a:ea typeface="Roboto Condensed Light"/>
                <a:cs typeface="Roboto Condensed Light"/>
              </a:rPr>
              <a:t>Counselors:</a:t>
            </a:r>
            <a:r>
              <a:rPr lang="en-CA" sz="1400" dirty="0">
                <a:solidFill>
                  <a:srgbClr val="494949"/>
                </a:solidFill>
                <a:latin typeface="Roboto Condensed Light"/>
                <a:ea typeface="Roboto Condensed Light"/>
                <a:cs typeface="Roboto Condensed Light"/>
              </a:rPr>
              <a:t> Update this screenshot with the table from tab 6 of the </a:t>
            </a:r>
            <a:r>
              <a:rPr kumimoji="0" lang="en-CA" sz="1400" b="0" i="1"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Cost Optimization Analysis Tool.</a:t>
            </a:r>
            <a:r>
              <a:rPr lang="en-CA" sz="1400" i="1" dirty="0">
                <a:solidFill>
                  <a:srgbClr val="494949"/>
                </a:solidFill>
                <a:latin typeface="Roboto Condensed Light"/>
                <a:ea typeface="Roboto Condensed Light"/>
                <a:cs typeface="Roboto Condensed Light"/>
              </a:rPr>
              <a:t> </a:t>
            </a:r>
            <a:endParaRPr lang="en-CA" sz="1400">
              <a:solidFill>
                <a:srgbClr val="494949"/>
              </a:solidFill>
              <a:latin typeface="Roboto Condensed Light" panose="02000000000000000000" pitchFamily="2" charset="0"/>
            </a:endParaRPr>
          </a:p>
          <a:p>
            <a:pPr>
              <a:spcAft>
                <a:spcPts val="600"/>
              </a:spcAft>
            </a:pPr>
            <a:r>
              <a:rPr lang="en-CA" sz="1400" dirty="0">
                <a:solidFill>
                  <a:srgbClr val="494949"/>
                </a:solidFill>
                <a:latin typeface="Roboto Condensed Light"/>
                <a:ea typeface="Roboto Condensed Light"/>
                <a:cs typeface="Roboto Condensed Light"/>
              </a:rPr>
              <a:t>If your table is too big to fit within this space, you may need to move or delete the screenshot below. Alternatively, if screenshotting the table is too finicky, insert a table within the PowerPoint slide and manually transfer the content from the table in tab 6 into the table. </a:t>
            </a:r>
            <a:endParaRPr lang="en-CA" sz="1400" dirty="0">
              <a:solidFill>
                <a:srgbClr val="494949"/>
              </a:solidFill>
              <a:latin typeface="Roboto Condensed Light" panose="02000000000000000000" pitchFamily="2" charset="0"/>
              <a:ea typeface="Roboto Condensed Light"/>
              <a:cs typeface="Roboto Condensed Light"/>
            </a:endParaRPr>
          </a:p>
        </p:txBody>
      </p:sp>
      <p:sp>
        <p:nvSpPr>
          <p:cNvPr id="42" name="Speech Bubble: Rectangle 41">
            <a:extLst>
              <a:ext uri="{FF2B5EF4-FFF2-40B4-BE49-F238E27FC236}">
                <a16:creationId xmlns:a16="http://schemas.microsoft.com/office/drawing/2014/main" id="{207D4290-40A8-45EC-8BB7-0E8964936F26}"/>
              </a:ext>
            </a:extLst>
          </p:cNvPr>
          <p:cNvSpPr/>
          <p:nvPr/>
        </p:nvSpPr>
        <p:spPr>
          <a:xfrm>
            <a:off x="5624353" y="4193702"/>
            <a:ext cx="2694003" cy="1540574"/>
          </a:xfrm>
          <a:prstGeom prst="wedgeRectCallout">
            <a:avLst>
              <a:gd name="adj1" fmla="val 60488"/>
              <a:gd name="adj2" fmla="val -18728"/>
            </a:avLst>
          </a:prstGeom>
          <a:solidFill>
            <a:schemeClr val="bg1">
              <a:lumMod val="95000"/>
            </a:schemeClr>
          </a:solidFill>
          <a:ln w="25400">
            <a:solidFill>
              <a:schemeClr val="accent1"/>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spcAft>
                <a:spcPts val="600"/>
              </a:spcAft>
              <a:defRPr/>
            </a:pPr>
            <a:r>
              <a:rPr lang="en-CA" sz="1400" b="1" i="1" dirty="0">
                <a:solidFill>
                  <a:srgbClr val="494949"/>
                </a:solidFill>
                <a:latin typeface="Roboto Condensed Light"/>
                <a:ea typeface="Roboto Condensed Light"/>
                <a:cs typeface="Roboto Condensed Light"/>
              </a:rPr>
              <a:t>Counselors</a:t>
            </a:r>
            <a:r>
              <a:rPr kumimoji="0" lang="en-CA" sz="1400" b="1" i="1"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a:t>
            </a: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 Update screenshot with </a:t>
            </a:r>
            <a:r>
              <a:rPr kumimoji="0" lang="en-CA" sz="1400" b="1"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Chart 4 </a:t>
            </a: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from tab 4 of the </a:t>
            </a:r>
            <a:r>
              <a:rPr kumimoji="0" lang="en-CA" sz="1400" b="0" i="1"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Cost Optimization Analysis Tool.</a:t>
            </a:r>
            <a:r>
              <a:rPr lang="en-CA" sz="1400" i="1" dirty="0">
                <a:solidFill>
                  <a:srgbClr val="494949"/>
                </a:solidFill>
                <a:latin typeface="Roboto Condensed Light"/>
                <a:ea typeface="Roboto Condensed Light"/>
                <a:cs typeface="Roboto Condensed Light"/>
              </a:rPr>
              <a:t> </a:t>
            </a:r>
            <a:endParaRPr kumimoji="0" lang="en-CA" sz="1400" b="0" i="0" u="none" strike="noStrike" kern="1200" cap="none" spc="0" normalizeH="0" baseline="0" noProof="0">
              <a:ln>
                <a:noFill/>
              </a:ln>
              <a:solidFill>
                <a:srgbClr val="494949"/>
              </a:solidFill>
              <a:effectLst/>
              <a:uLnTx/>
              <a:uFillTx/>
              <a:latin typeface="Roboto Condensed Light" panose="02000000000000000000" pitchFamily="2" charset="0"/>
              <a:ea typeface="+mn-ea"/>
              <a:cs typeface="+mn-cs"/>
            </a:endParaRPr>
          </a:p>
        </p:txBody>
      </p:sp>
      <p:sp>
        <p:nvSpPr>
          <p:cNvPr id="43" name="Speech Bubble: Rectangle 42">
            <a:extLst>
              <a:ext uri="{FF2B5EF4-FFF2-40B4-BE49-F238E27FC236}">
                <a16:creationId xmlns:a16="http://schemas.microsoft.com/office/drawing/2014/main" id="{5CDC1401-FC4B-4C66-AF0F-7D742AF67A67}"/>
              </a:ext>
            </a:extLst>
          </p:cNvPr>
          <p:cNvSpPr/>
          <p:nvPr/>
        </p:nvSpPr>
        <p:spPr>
          <a:xfrm>
            <a:off x="906540" y="3803899"/>
            <a:ext cx="2694003" cy="1540574"/>
          </a:xfrm>
          <a:prstGeom prst="wedgeRectCallout">
            <a:avLst>
              <a:gd name="adj1" fmla="val -25759"/>
              <a:gd name="adj2" fmla="val -97488"/>
            </a:avLst>
          </a:prstGeom>
          <a:solidFill>
            <a:schemeClr val="bg1">
              <a:lumMod val="95000"/>
            </a:schemeClr>
          </a:solidFill>
          <a:ln w="25400">
            <a:solidFill>
              <a:schemeClr val="accent1"/>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l" defTabSz="554492" rtl="0" eaLnBrk="1" fontAlgn="auto" latinLnBrk="0" hangingPunct="1">
              <a:lnSpc>
                <a:spcPct val="100000"/>
              </a:lnSpc>
              <a:spcBef>
                <a:spcPts val="0"/>
              </a:spcBef>
              <a:spcAft>
                <a:spcPts val="600"/>
              </a:spcAft>
              <a:buClrTx/>
              <a:buSzTx/>
              <a:buFontTx/>
              <a:buNone/>
              <a:tabLst/>
              <a:defRPr/>
            </a:pPr>
            <a:r>
              <a:rPr lang="en-CA" sz="1400" b="1" i="1" dirty="0">
                <a:solidFill>
                  <a:srgbClr val="494949"/>
                </a:solidFill>
                <a:latin typeface="Roboto Condensed Light"/>
                <a:ea typeface="Roboto Condensed Light"/>
                <a:cs typeface="Roboto Condensed Light"/>
              </a:rPr>
              <a:t>Counselors</a:t>
            </a:r>
            <a:r>
              <a:rPr kumimoji="0" lang="en-CA" sz="1400" b="1" i="1"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a:t>
            </a: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 Update this text to reflect the client's situation.</a:t>
            </a:r>
          </a:p>
        </p:txBody>
      </p:sp>
    </p:spTree>
    <p:extLst>
      <p:ext uri="{BB962C8B-B14F-4D97-AF65-F5344CB8AC3E}">
        <p14:creationId xmlns:p14="http://schemas.microsoft.com/office/powerpoint/2010/main" val="2366707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A7D2661-4C41-4EEA-9C23-22C0958A0C17}"/>
              </a:ext>
            </a:extLst>
          </p:cNvPr>
          <p:cNvPicPr>
            <a:picLocks noChangeAspect="1"/>
          </p:cNvPicPr>
          <p:nvPr/>
        </p:nvPicPr>
        <p:blipFill>
          <a:blip r:embed="rId2"/>
          <a:stretch>
            <a:fillRect/>
          </a:stretch>
        </p:blipFill>
        <p:spPr>
          <a:xfrm>
            <a:off x="4774299" y="1460344"/>
            <a:ext cx="7047587" cy="3840813"/>
          </a:xfrm>
          <a:prstGeom prst="rect">
            <a:avLst/>
          </a:prstGeom>
        </p:spPr>
      </p:pic>
      <p:sp>
        <p:nvSpPr>
          <p:cNvPr id="22" name="Rectangle 21">
            <a:extLst>
              <a:ext uri="{FF2B5EF4-FFF2-40B4-BE49-F238E27FC236}">
                <a16:creationId xmlns:a16="http://schemas.microsoft.com/office/drawing/2014/main" id="{47D1AD52-AB5C-2240-88DB-C3B03CE6B282}"/>
              </a:ext>
            </a:extLst>
          </p:cNvPr>
          <p:cNvSpPr/>
          <p:nvPr/>
        </p:nvSpPr>
        <p:spPr>
          <a:xfrm>
            <a:off x="0" y="0"/>
            <a:ext cx="12193588" cy="1328738"/>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a:ln>
                <a:noFill/>
              </a:ln>
              <a:solidFill>
                <a:srgbClr val="1E5E92"/>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6" y="530021"/>
            <a:ext cx="11467780" cy="1130188"/>
          </a:xfrm>
        </p:spPr>
        <p:txBody>
          <a:bodyPr/>
          <a:lstStyle/>
          <a:p>
            <a:r>
              <a:rPr lang="en-US">
                <a:solidFill>
                  <a:schemeClr val="bg1"/>
                </a:solidFill>
              </a:rPr>
              <a:t>Savings by budget category (1 of 2)</a:t>
            </a:r>
          </a:p>
        </p:txBody>
      </p:sp>
      <p:sp>
        <p:nvSpPr>
          <p:cNvPr id="8" name="Text Placeholder 7">
            <a:extLst>
              <a:ext uri="{FF2B5EF4-FFF2-40B4-BE49-F238E27FC236}">
                <a16:creationId xmlns:a16="http://schemas.microsoft.com/office/drawing/2014/main" id="{DD4012F8-2BF8-4CED-8B88-4ACAD425BF0A}"/>
              </a:ext>
            </a:extLst>
          </p:cNvPr>
          <p:cNvSpPr txBox="1">
            <a:spLocks/>
          </p:cNvSpPr>
          <p:nvPr/>
        </p:nvSpPr>
        <p:spPr>
          <a:xfrm>
            <a:off x="282311" y="1571089"/>
            <a:ext cx="4071028" cy="40445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600">
                <a:solidFill>
                  <a:srgbClr val="000000"/>
                </a:solidFill>
                <a:latin typeface="Roboto Condensed Light" panose="02000000000000000000" pitchFamily="2" charset="0"/>
              </a:rPr>
              <a:t>In addition to the cost-cutting categories, we also assessed these cost savings across our budget categories: workforce, software, hardware, external services, facilities and power, and other. </a:t>
            </a:r>
          </a:p>
          <a:p>
            <a:pPr>
              <a:lnSpc>
                <a:spcPct val="110000"/>
              </a:lnSpc>
            </a:pPr>
            <a:r>
              <a:rPr lang="en-US" sz="1600">
                <a:solidFill>
                  <a:srgbClr val="000000"/>
                </a:solidFill>
                <a:latin typeface="Roboto Condensed Light" panose="02000000000000000000" pitchFamily="2" charset="0"/>
              </a:rPr>
              <a:t>As the chart on the next slide shows, while we did not meet our reduction goals across all budget categories, we exceeded our goals in others. </a:t>
            </a:r>
          </a:p>
          <a:p>
            <a:pPr>
              <a:lnSpc>
                <a:spcPct val="110000"/>
              </a:lnSpc>
            </a:pPr>
            <a:r>
              <a:rPr lang="en-US" sz="1600">
                <a:solidFill>
                  <a:srgbClr val="000000"/>
                </a:solidFill>
                <a:latin typeface="Roboto Condensed Light" panose="02000000000000000000" pitchFamily="2" charset="0"/>
              </a:rPr>
              <a:t>The decision not to pursue budget cuts that would meet all targets was made based upon a difficulty and risk analysis that considered the impact on future business recovery and the impact on IT performance. An overview of these impacts by business unit can be found in the slides ahead.</a:t>
            </a:r>
          </a:p>
        </p:txBody>
      </p:sp>
      <p:sp>
        <p:nvSpPr>
          <p:cNvPr id="10" name="Speech Bubble: Rectangle 9">
            <a:extLst>
              <a:ext uri="{FF2B5EF4-FFF2-40B4-BE49-F238E27FC236}">
                <a16:creationId xmlns:a16="http://schemas.microsoft.com/office/drawing/2014/main" id="{031DCCF3-E2E5-496A-B49C-C23D7AA40EF6}"/>
              </a:ext>
            </a:extLst>
          </p:cNvPr>
          <p:cNvSpPr/>
          <p:nvPr/>
        </p:nvSpPr>
        <p:spPr>
          <a:xfrm>
            <a:off x="1217201" y="3984916"/>
            <a:ext cx="2694003" cy="2117035"/>
          </a:xfrm>
          <a:prstGeom prst="wedgeRectCallout">
            <a:avLst>
              <a:gd name="adj1" fmla="val -25759"/>
              <a:gd name="adj2" fmla="val -97488"/>
            </a:avLst>
          </a:prstGeom>
          <a:solidFill>
            <a:schemeClr val="bg1">
              <a:lumMod val="95000"/>
            </a:schemeClr>
          </a:solidFill>
          <a:ln w="25400">
            <a:solidFill>
              <a:schemeClr val="accent1"/>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l" defTabSz="554492" rtl="0" eaLnBrk="1" fontAlgn="auto" latinLnBrk="0" hangingPunct="1">
              <a:lnSpc>
                <a:spcPct val="100000"/>
              </a:lnSpc>
              <a:spcBef>
                <a:spcPts val="0"/>
              </a:spcBef>
              <a:spcAft>
                <a:spcPts val="600"/>
              </a:spcAft>
              <a:buClrTx/>
              <a:buSzTx/>
              <a:buFontTx/>
              <a:buNone/>
              <a:tabLst/>
              <a:defRPr/>
            </a:pPr>
            <a:r>
              <a:rPr lang="en-CA" sz="1400" b="1" i="1" dirty="0">
                <a:solidFill>
                  <a:srgbClr val="494949"/>
                </a:solidFill>
                <a:latin typeface="Roboto Condensed Light"/>
                <a:ea typeface="Roboto Condensed Light"/>
                <a:cs typeface="Roboto Condensed Light"/>
              </a:rPr>
              <a:t>Counselors</a:t>
            </a:r>
            <a:r>
              <a:rPr kumimoji="0" lang="en-CA" sz="1400" b="1" i="1"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a:t>
            </a: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 Update this text to reflect the client's situation.</a:t>
            </a:r>
          </a:p>
          <a:p>
            <a:pPr marL="0" marR="0" lvl="0" indent="0" algn="l" defTabSz="554492" rtl="0" eaLnBrk="1" fontAlgn="auto" latinLnBrk="0" hangingPunct="1">
              <a:lnSpc>
                <a:spcPct val="100000"/>
              </a:lnSpc>
              <a:spcBef>
                <a:spcPts val="0"/>
              </a:spcBef>
              <a:spcAft>
                <a:spcPts val="600"/>
              </a:spcAft>
              <a:buClrTx/>
              <a:buSzTx/>
              <a:buFontTx/>
              <a:buNone/>
              <a:tabLst/>
              <a:defRPr/>
            </a:pPr>
            <a:endParaRPr lang="en-CA" sz="1400">
              <a:solidFill>
                <a:srgbClr val="494949"/>
              </a:solidFill>
              <a:latin typeface="Roboto Condensed Light" panose="02000000000000000000" pitchFamily="2" charset="0"/>
            </a:endParaRPr>
          </a:p>
          <a:p>
            <a:pPr>
              <a:spcAft>
                <a:spcPts val="600"/>
              </a:spcAft>
              <a:defRPr/>
            </a:pP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If you did not set targets across budget categories, take the analysis in this text box in a different direction and delete the next slide.</a:t>
            </a:r>
            <a:r>
              <a:rPr lang="en-CA" sz="1400" dirty="0">
                <a:solidFill>
                  <a:srgbClr val="494949"/>
                </a:solidFill>
                <a:latin typeface="Roboto Condensed Light"/>
                <a:ea typeface="Roboto Condensed Light"/>
                <a:cs typeface="Roboto Condensed Light"/>
              </a:rPr>
              <a:t> </a:t>
            </a:r>
            <a:endParaRPr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a:cs typeface="Roboto Condensed Light"/>
            </a:endParaRPr>
          </a:p>
        </p:txBody>
      </p:sp>
      <p:graphicFrame>
        <p:nvGraphicFramePr>
          <p:cNvPr id="14" name="Table 14">
            <a:extLst>
              <a:ext uri="{FF2B5EF4-FFF2-40B4-BE49-F238E27FC236}">
                <a16:creationId xmlns:a16="http://schemas.microsoft.com/office/drawing/2014/main" id="{C9D37AF4-8433-48E1-9181-5BA72EC88C06}"/>
              </a:ext>
            </a:extLst>
          </p:cNvPr>
          <p:cNvGraphicFramePr>
            <a:graphicFrameLocks noGrp="1"/>
          </p:cNvGraphicFramePr>
          <p:nvPr>
            <p:extLst>
              <p:ext uri="{D42A27DB-BD31-4B8C-83A1-F6EECF244321}">
                <p14:modId xmlns:p14="http://schemas.microsoft.com/office/powerpoint/2010/main" val="2456751492"/>
              </p:ext>
            </p:extLst>
          </p:nvPr>
        </p:nvGraphicFramePr>
        <p:xfrm>
          <a:off x="4798685" y="5432763"/>
          <a:ext cx="3361342" cy="518160"/>
        </p:xfrm>
        <a:graphic>
          <a:graphicData uri="http://schemas.openxmlformats.org/drawingml/2006/table">
            <a:tbl>
              <a:tblPr bandRow="1">
                <a:tableStyleId>{5C22544A-7EE6-4342-B048-85BDC9FD1C3A}</a:tableStyleId>
              </a:tblPr>
              <a:tblGrid>
                <a:gridCol w="1680671">
                  <a:extLst>
                    <a:ext uri="{9D8B030D-6E8A-4147-A177-3AD203B41FA5}">
                      <a16:colId xmlns:a16="http://schemas.microsoft.com/office/drawing/2014/main" val="70634868"/>
                    </a:ext>
                  </a:extLst>
                </a:gridCol>
                <a:gridCol w="1680671">
                  <a:extLst>
                    <a:ext uri="{9D8B030D-6E8A-4147-A177-3AD203B41FA5}">
                      <a16:colId xmlns:a16="http://schemas.microsoft.com/office/drawing/2014/main" val="1135344534"/>
                    </a:ext>
                  </a:extLst>
                </a:gridCol>
              </a:tblGrid>
              <a:tr h="370840">
                <a:tc>
                  <a:txBody>
                    <a:bodyPr/>
                    <a:lstStyle/>
                    <a:p>
                      <a:pPr algn="ctr"/>
                      <a:r>
                        <a:rPr lang="en-US" sz="1400">
                          <a:solidFill>
                            <a:schemeClr val="bg1"/>
                          </a:solidFill>
                          <a:latin typeface="Montserrat SemiBold" panose="00000700000000000000" pitchFamily="2" charset="0"/>
                        </a:rPr>
                        <a:t>Total </a:t>
                      </a:r>
                      <a:r>
                        <a:rPr lang="en-US" sz="1400" err="1">
                          <a:solidFill>
                            <a:schemeClr val="bg1"/>
                          </a:solidFill>
                          <a:latin typeface="Montserrat SemiBold" panose="00000700000000000000" pitchFamily="2" charset="0"/>
                        </a:rPr>
                        <a:t>CapEx</a:t>
                      </a:r>
                      <a:r>
                        <a:rPr lang="en-US" sz="1400">
                          <a:solidFill>
                            <a:schemeClr val="bg1"/>
                          </a:solidFill>
                          <a:latin typeface="Montserrat SemiBold" panose="00000700000000000000" pitchFamily="2" charset="0"/>
                        </a:rPr>
                        <a:t> Savings</a:t>
                      </a:r>
                      <a:endParaRPr lang="en-CA" sz="1400">
                        <a:solidFill>
                          <a:schemeClr val="bg1"/>
                        </a:solidFill>
                        <a:latin typeface="Montserrat SemiBold" panose="00000700000000000000" pitchFamily="2" charset="0"/>
                      </a:endParaRPr>
                    </a:p>
                  </a:txBody>
                  <a:tcPr anchor="ctr">
                    <a:solidFill>
                      <a:srgbClr val="426F97"/>
                    </a:solidFill>
                  </a:tcPr>
                </a:tc>
                <a:tc>
                  <a:txBody>
                    <a:bodyPr/>
                    <a:lstStyle/>
                    <a:p>
                      <a:pPr algn="ctr"/>
                      <a:r>
                        <a:rPr lang="en-US" sz="1400" kern="1200">
                          <a:solidFill>
                            <a:schemeClr val="accent1"/>
                          </a:solidFill>
                          <a:latin typeface="Montserrat SemiBold" panose="00000700000000000000" pitchFamily="2" charset="0"/>
                          <a:ea typeface="+mn-ea"/>
                          <a:cs typeface="+mn-cs"/>
                        </a:rPr>
                        <a:t>$998,500</a:t>
                      </a:r>
                      <a:endParaRPr lang="en-CA" sz="1400" kern="1200">
                        <a:solidFill>
                          <a:schemeClr val="accent1"/>
                        </a:solidFill>
                        <a:latin typeface="Montserrat SemiBold" panose="00000700000000000000" pitchFamily="2" charset="0"/>
                        <a:ea typeface="+mn-ea"/>
                        <a:cs typeface="+mn-cs"/>
                      </a:endParaRPr>
                    </a:p>
                  </a:txBody>
                  <a:tcPr anchor="ctr"/>
                </a:tc>
                <a:extLst>
                  <a:ext uri="{0D108BD9-81ED-4DB2-BD59-A6C34878D82A}">
                    <a16:rowId xmlns:a16="http://schemas.microsoft.com/office/drawing/2014/main" val="3679398095"/>
                  </a:ext>
                </a:extLst>
              </a:tr>
            </a:tbl>
          </a:graphicData>
        </a:graphic>
      </p:graphicFrame>
      <p:graphicFrame>
        <p:nvGraphicFramePr>
          <p:cNvPr id="18" name="Table 14">
            <a:extLst>
              <a:ext uri="{FF2B5EF4-FFF2-40B4-BE49-F238E27FC236}">
                <a16:creationId xmlns:a16="http://schemas.microsoft.com/office/drawing/2014/main" id="{51DF5C5B-7ABE-4B42-97C0-BCBCE825C2C6}"/>
              </a:ext>
            </a:extLst>
          </p:cNvPr>
          <p:cNvGraphicFramePr>
            <a:graphicFrameLocks noGrp="1"/>
          </p:cNvGraphicFramePr>
          <p:nvPr>
            <p:extLst>
              <p:ext uri="{D42A27DB-BD31-4B8C-83A1-F6EECF244321}">
                <p14:modId xmlns:p14="http://schemas.microsoft.com/office/powerpoint/2010/main" val="2916014922"/>
              </p:ext>
            </p:extLst>
          </p:nvPr>
        </p:nvGraphicFramePr>
        <p:xfrm>
          <a:off x="8460544" y="5432763"/>
          <a:ext cx="3361342" cy="518160"/>
        </p:xfrm>
        <a:graphic>
          <a:graphicData uri="http://schemas.openxmlformats.org/drawingml/2006/table">
            <a:tbl>
              <a:tblPr bandRow="1">
                <a:tableStyleId>{5C22544A-7EE6-4342-B048-85BDC9FD1C3A}</a:tableStyleId>
              </a:tblPr>
              <a:tblGrid>
                <a:gridCol w="1680671">
                  <a:extLst>
                    <a:ext uri="{9D8B030D-6E8A-4147-A177-3AD203B41FA5}">
                      <a16:colId xmlns:a16="http://schemas.microsoft.com/office/drawing/2014/main" val="70634868"/>
                    </a:ext>
                  </a:extLst>
                </a:gridCol>
                <a:gridCol w="1680671">
                  <a:extLst>
                    <a:ext uri="{9D8B030D-6E8A-4147-A177-3AD203B41FA5}">
                      <a16:colId xmlns:a16="http://schemas.microsoft.com/office/drawing/2014/main" val="1135344534"/>
                    </a:ext>
                  </a:extLst>
                </a:gridCol>
              </a:tblGrid>
              <a:tr h="370840">
                <a:tc>
                  <a:txBody>
                    <a:bodyPr/>
                    <a:lstStyle/>
                    <a:p>
                      <a:pPr algn="ctr"/>
                      <a:r>
                        <a:rPr lang="en-US" sz="1400">
                          <a:solidFill>
                            <a:schemeClr val="bg1"/>
                          </a:solidFill>
                          <a:latin typeface="Montserrat SemiBold" panose="00000700000000000000" pitchFamily="2" charset="0"/>
                        </a:rPr>
                        <a:t>Total </a:t>
                      </a:r>
                      <a:r>
                        <a:rPr lang="en-US" sz="1400" err="1">
                          <a:solidFill>
                            <a:schemeClr val="bg1"/>
                          </a:solidFill>
                          <a:latin typeface="Montserrat SemiBold" panose="00000700000000000000" pitchFamily="2" charset="0"/>
                        </a:rPr>
                        <a:t>OpEx</a:t>
                      </a:r>
                      <a:r>
                        <a:rPr lang="en-US" sz="1400">
                          <a:solidFill>
                            <a:schemeClr val="bg1"/>
                          </a:solidFill>
                          <a:latin typeface="Montserrat SemiBold" panose="00000700000000000000" pitchFamily="2" charset="0"/>
                        </a:rPr>
                        <a:t> Savings</a:t>
                      </a:r>
                      <a:endParaRPr lang="en-CA" sz="1400">
                        <a:solidFill>
                          <a:schemeClr val="bg1"/>
                        </a:solidFill>
                        <a:latin typeface="Montserrat SemiBold" panose="00000700000000000000" pitchFamily="2" charset="0"/>
                      </a:endParaRPr>
                    </a:p>
                  </a:txBody>
                  <a:tcPr anchor="ctr">
                    <a:solidFill>
                      <a:srgbClr val="426F9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accent1"/>
                          </a:solidFill>
                          <a:latin typeface="Montserrat SemiBold" panose="00000700000000000000" pitchFamily="2" charset="0"/>
                          <a:ea typeface="+mn-ea"/>
                          <a:cs typeface="+mn-cs"/>
                        </a:rPr>
                        <a:t>$715,000</a:t>
                      </a:r>
                      <a:endParaRPr lang="en-CA" sz="1400" kern="1200">
                        <a:solidFill>
                          <a:schemeClr val="accent1"/>
                        </a:solidFill>
                        <a:latin typeface="Montserrat SemiBold" panose="00000700000000000000" pitchFamily="2" charset="0"/>
                        <a:ea typeface="+mn-ea"/>
                        <a:cs typeface="+mn-cs"/>
                      </a:endParaRPr>
                    </a:p>
                  </a:txBody>
                  <a:tcPr anchor="ctr"/>
                </a:tc>
                <a:extLst>
                  <a:ext uri="{0D108BD9-81ED-4DB2-BD59-A6C34878D82A}">
                    <a16:rowId xmlns:a16="http://schemas.microsoft.com/office/drawing/2014/main" val="3679398095"/>
                  </a:ext>
                </a:extLst>
              </a:tr>
            </a:tbl>
          </a:graphicData>
        </a:graphic>
      </p:graphicFrame>
      <p:sp>
        <p:nvSpPr>
          <p:cNvPr id="19" name="Speech Bubble: Rectangle 18">
            <a:extLst>
              <a:ext uri="{FF2B5EF4-FFF2-40B4-BE49-F238E27FC236}">
                <a16:creationId xmlns:a16="http://schemas.microsoft.com/office/drawing/2014/main" id="{F90C60E6-6ED9-40CD-A3BF-4EB79499E342}"/>
              </a:ext>
            </a:extLst>
          </p:cNvPr>
          <p:cNvSpPr/>
          <p:nvPr/>
        </p:nvSpPr>
        <p:spPr>
          <a:xfrm>
            <a:off x="5952344" y="2444727"/>
            <a:ext cx="2907877" cy="1980127"/>
          </a:xfrm>
          <a:prstGeom prst="wedgeRectCallout">
            <a:avLst>
              <a:gd name="adj1" fmla="val 60488"/>
              <a:gd name="adj2" fmla="val -18728"/>
            </a:avLst>
          </a:prstGeom>
          <a:solidFill>
            <a:schemeClr val="bg1">
              <a:lumMod val="95000"/>
            </a:schemeClr>
          </a:solidFill>
          <a:ln w="25400">
            <a:solidFill>
              <a:schemeClr val="accent1"/>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spcAft>
                <a:spcPts val="600"/>
              </a:spcAft>
              <a:defRPr/>
            </a:pPr>
            <a:r>
              <a:rPr lang="en-CA" sz="1400" b="1" i="1" dirty="0">
                <a:solidFill>
                  <a:srgbClr val="494949"/>
                </a:solidFill>
                <a:latin typeface="Roboto Condensed Light"/>
                <a:ea typeface="Roboto Condensed Light"/>
                <a:cs typeface="Roboto Condensed Light"/>
              </a:rPr>
              <a:t>Counselors</a:t>
            </a:r>
            <a:r>
              <a:rPr kumimoji="0" lang="en-CA" sz="1400" b="1" i="1"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a:t>
            </a: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 Update screenshot with </a:t>
            </a:r>
            <a:r>
              <a:rPr kumimoji="0" lang="en-CA" sz="1400" b="1"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Chart 5 </a:t>
            </a: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from tab 4 of the </a:t>
            </a:r>
            <a:r>
              <a:rPr kumimoji="0" lang="en-CA" sz="1400" b="0" i="1"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Cost Optimization Analysis Tool.</a:t>
            </a:r>
            <a:r>
              <a:rPr lang="en-CA" sz="1400" i="1" dirty="0">
                <a:solidFill>
                  <a:srgbClr val="494949"/>
                </a:solidFill>
                <a:latin typeface="Roboto Condensed Light"/>
                <a:ea typeface="Roboto Condensed Light"/>
                <a:cs typeface="Roboto Condensed Light"/>
              </a:rPr>
              <a:t> </a:t>
            </a:r>
            <a:endParaRPr kumimoji="0" lang="en-CA" sz="1400" b="0" i="0" u="none" strike="noStrike" kern="1200" cap="none" spc="0" normalizeH="0" baseline="0" noProof="0">
              <a:ln>
                <a:noFill/>
              </a:ln>
              <a:solidFill>
                <a:srgbClr val="494949"/>
              </a:solidFill>
              <a:effectLst/>
              <a:uLnTx/>
              <a:uFillTx/>
              <a:latin typeface="Roboto Condensed Light" panose="02000000000000000000" pitchFamily="2" charset="0"/>
              <a:ea typeface="+mn-ea"/>
              <a:cs typeface="+mn-cs"/>
            </a:endParaRPr>
          </a:p>
          <a:p>
            <a:pPr marL="0" marR="0" lvl="0" indent="0" algn="l" defTabSz="554492" rtl="0" eaLnBrk="1" fontAlgn="auto" latinLnBrk="0" hangingPunct="1">
              <a:lnSpc>
                <a:spcPct val="100000"/>
              </a:lnSpc>
              <a:spcBef>
                <a:spcPts val="0"/>
              </a:spcBef>
              <a:spcAft>
                <a:spcPts val="600"/>
              </a:spcAft>
              <a:buClrTx/>
              <a:buSzTx/>
              <a:buFontTx/>
              <a:buNone/>
              <a:tabLst/>
              <a:defRPr/>
            </a:pPr>
            <a:endParaRPr lang="en-CA" sz="1400">
              <a:solidFill>
                <a:srgbClr val="494949"/>
              </a:solidFill>
              <a:latin typeface="Roboto Condensed Light" panose="02000000000000000000" pitchFamily="2" charset="0"/>
            </a:endParaRPr>
          </a:p>
          <a:p>
            <a:pPr marL="0" marR="0" lvl="0" indent="0" algn="l" defTabSz="554492" rtl="0" eaLnBrk="1" fontAlgn="auto" latinLnBrk="0" hangingPunct="1">
              <a:lnSpc>
                <a:spcPct val="100000"/>
              </a:lnSpc>
              <a:spcBef>
                <a:spcPts val="0"/>
              </a:spcBef>
              <a:spcAft>
                <a:spcPts val="600"/>
              </a:spcAft>
              <a:buClrTx/>
              <a:buSzTx/>
              <a:buFontTx/>
              <a:buNone/>
              <a:tabLst/>
              <a:defRPr/>
            </a:pP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Update the </a:t>
            </a:r>
            <a:r>
              <a:rPr kumimoji="0" lang="en-CA" sz="1400" b="0" i="0" u="none" strike="noStrike" kern="1200" cap="none" spc="0" normalizeH="0" baseline="0" noProof="0" dirty="0" err="1">
                <a:ln>
                  <a:noFill/>
                </a:ln>
                <a:solidFill>
                  <a:srgbClr val="494949"/>
                </a:solidFill>
                <a:effectLst/>
                <a:uLnTx/>
                <a:uFillTx/>
                <a:latin typeface="Roboto Condensed Light"/>
                <a:ea typeface="Roboto Condensed Light"/>
                <a:cs typeface="Roboto Condensed Light"/>
              </a:rPr>
              <a:t>CapEx</a:t>
            </a: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a:t>
            </a:r>
            <a:r>
              <a:rPr kumimoji="0" lang="en-CA" sz="1400" b="0" i="0" u="none" strike="noStrike" kern="1200" cap="none" spc="0" normalizeH="0" baseline="0" noProof="0" dirty="0" err="1">
                <a:ln>
                  <a:noFill/>
                </a:ln>
                <a:solidFill>
                  <a:srgbClr val="494949"/>
                </a:solidFill>
                <a:effectLst/>
                <a:uLnTx/>
                <a:uFillTx/>
                <a:latin typeface="Roboto Condensed Light"/>
                <a:ea typeface="Roboto Condensed Light"/>
                <a:cs typeface="Roboto Condensed Light"/>
              </a:rPr>
              <a:t>OpEx</a:t>
            </a:r>
            <a:r>
              <a:rPr kumimoji="0"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rPr>
              <a:t> totals below with the data above the chart on tab 4.</a:t>
            </a:r>
            <a:endParaRPr lang="en-CA" sz="1400" b="0" i="0" u="none" strike="noStrike" kern="1200" cap="none" spc="0" normalizeH="0" baseline="0" noProof="0" dirty="0">
              <a:ln>
                <a:noFill/>
              </a:ln>
              <a:solidFill>
                <a:srgbClr val="494949"/>
              </a:solidFill>
              <a:effectLst/>
              <a:uLnTx/>
              <a:uFillTx/>
              <a:latin typeface="Roboto Condensed Light"/>
              <a:ea typeface="Roboto Condensed Light"/>
              <a:cs typeface="Roboto Condensed Light"/>
            </a:endParaRPr>
          </a:p>
        </p:txBody>
      </p:sp>
    </p:spTree>
    <p:extLst>
      <p:ext uri="{BB962C8B-B14F-4D97-AF65-F5344CB8AC3E}">
        <p14:creationId xmlns:p14="http://schemas.microsoft.com/office/powerpoint/2010/main" val="3271805515"/>
      </p:ext>
    </p:extLst>
  </p:cSld>
  <p:clrMapOvr>
    <a:masterClrMapping/>
  </p:clrMapOvr>
</p:sld>
</file>

<file path=ppt/theme/theme1.xml><?xml version="1.0" encoding="utf-8"?>
<a:theme xmlns:a="http://schemas.openxmlformats.org/drawingml/2006/main" name="Cover-Dark">
  <a:themeElements>
    <a:clrScheme name="Info-Tech-ResearchDeck">
      <a:dk1>
        <a:srgbClr val="494A4A"/>
      </a:dk1>
      <a:lt1>
        <a:srgbClr val="FFFFFF"/>
      </a:lt1>
      <a:dk2>
        <a:srgbClr val="494A4A"/>
      </a:dk2>
      <a:lt2>
        <a:srgbClr val="FFFFFF"/>
      </a:lt2>
      <a:accent1>
        <a:srgbClr val="2576B6"/>
      </a:accent1>
      <a:accent2>
        <a:srgbClr val="5D3291"/>
      </a:accent2>
      <a:accent3>
        <a:srgbClr val="F7C435"/>
      </a:accent3>
      <a:accent4>
        <a:srgbClr val="299C47"/>
      </a:accent4>
      <a:accent5>
        <a:srgbClr val="B3252E"/>
      </a:accent5>
      <a:accent6>
        <a:srgbClr val="F07925"/>
      </a:accent6>
      <a:hlink>
        <a:srgbClr val="2576B6"/>
      </a:hlink>
      <a:folHlink>
        <a:srgbClr val="1647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ck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Generic">
  <a:themeElements>
    <a:clrScheme name="Keikp">
      <a:dk1>
        <a:srgbClr val="494949"/>
      </a:dk1>
      <a:lt1>
        <a:srgbClr val="FFFFFF"/>
      </a:lt1>
      <a:dk2>
        <a:srgbClr val="494949"/>
      </a:dk2>
      <a:lt2>
        <a:srgbClr val="FFFFFF"/>
      </a:lt2>
      <a:accent1>
        <a:srgbClr val="24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6931" rIns="0" bIns="0" rtlCol="0">
        <a:spAutoFit/>
      </a:bodyPr>
      <a:lstStyle>
        <a:defPPr marL="7701" marR="242975" algn="just">
          <a:spcBef>
            <a:spcPts val="55"/>
          </a:spcBef>
          <a:defRPr sz="1200" spc="-30" dirty="0">
            <a:solidFill>
              <a:srgbClr val="464646"/>
            </a:solidFill>
            <a:latin typeface="Roboto Condensed Light" panose="02000000000000000000" pitchFamily="2" charset="0"/>
            <a:cs typeface="Arial Narrow"/>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Slide-Generic">
  <a:themeElements>
    <a:clrScheme name="Custom 1">
      <a:dk1>
        <a:srgbClr val="494949"/>
      </a:dk1>
      <a:lt1>
        <a:srgbClr val="FFFFFF"/>
      </a:lt1>
      <a:dk2>
        <a:srgbClr val="494949"/>
      </a:dk2>
      <a:lt2>
        <a:srgbClr val="FFFFFF"/>
      </a:lt2>
      <a:accent1>
        <a:srgbClr val="25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Slide-Generic">
  <a:themeElements>
    <a:clrScheme name="Custom 1">
      <a:dk1>
        <a:srgbClr val="494949"/>
      </a:dk1>
      <a:lt1>
        <a:srgbClr val="FFFFFF"/>
      </a:lt1>
      <a:dk2>
        <a:srgbClr val="494949"/>
      </a:dk2>
      <a:lt2>
        <a:srgbClr val="FFFFFF"/>
      </a:lt2>
      <a:accent1>
        <a:srgbClr val="25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2256</Words>
  <Application>Microsoft Office PowerPoint</Application>
  <PresentationFormat>Custom</PresentationFormat>
  <Paragraphs>158</Paragraphs>
  <Slides>17</Slides>
  <Notes>9</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17</vt:i4>
      </vt:variant>
    </vt:vector>
  </HeadingPairs>
  <TitlesOfParts>
    <vt:vector size="29" baseType="lpstr">
      <vt:lpstr>Calibri</vt:lpstr>
      <vt:lpstr>Exo</vt:lpstr>
      <vt:lpstr>Montserrat</vt:lpstr>
      <vt:lpstr>Exo Light</vt:lpstr>
      <vt:lpstr>Arial</vt:lpstr>
      <vt:lpstr>Roboto Condensed Light</vt:lpstr>
      <vt:lpstr>Montserrat SemiBold</vt:lpstr>
      <vt:lpstr>Cover-Dark</vt:lpstr>
      <vt:lpstr>Back Cover</vt:lpstr>
      <vt:lpstr>Slide-Generic</vt:lpstr>
      <vt:lpstr>2_Slide-Generic</vt:lpstr>
      <vt:lpstr>3_Slide-Generic</vt:lpstr>
      <vt:lpstr>PowerPoint Presentation</vt:lpstr>
      <vt:lpstr>Executive Summary</vt:lpstr>
      <vt:lpstr>Business context and current state</vt:lpstr>
      <vt:lpstr>Target reduction details </vt:lpstr>
      <vt:lpstr>Actual reduction details</vt:lpstr>
      <vt:lpstr>Our approach</vt:lpstr>
      <vt:lpstr>Recommended cost-cutting initiatives</vt:lpstr>
      <vt:lpstr>Savings by cost-cutting categories</vt:lpstr>
      <vt:lpstr>Savings by budget category (1 of 2)</vt:lpstr>
      <vt:lpstr>Savings by budget category (2 of 2)</vt:lpstr>
      <vt:lpstr>Affected departments</vt:lpstr>
      <vt:lpstr>Scope of impacts </vt:lpstr>
      <vt:lpstr>Approval rights for proposed initiatives</vt:lpstr>
      <vt:lpstr>Implementation considerations</vt:lpstr>
      <vt:lpstr>Potential negative and positive impacts</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2023-01-13T13:34:50Z</dcterms:created>
  <dcterms:modified xsi:type="dcterms:W3CDTF">2023-01-13T13:34:54Z</dcterms:modified>
</cp:coreProperties>
</file>