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6.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825" r:id="rId2"/>
    <p:sldMasterId id="2147483831" r:id="rId3"/>
    <p:sldMasterId id="2147483834" r:id="rId4"/>
    <p:sldMasterId id="2147483893" r:id="rId5"/>
    <p:sldMasterId id="2147483940" r:id="rId6"/>
    <p:sldMasterId id="2147483949" r:id="rId7"/>
  </p:sldMasterIdLst>
  <p:notesMasterIdLst>
    <p:notesMasterId r:id="rId64"/>
  </p:notesMasterIdLst>
  <p:handoutMasterIdLst>
    <p:handoutMasterId r:id="rId65"/>
  </p:handoutMasterIdLst>
  <p:sldIdLst>
    <p:sldId id="350" r:id="rId8"/>
    <p:sldId id="440" r:id="rId9"/>
    <p:sldId id="3421" r:id="rId10"/>
    <p:sldId id="3407" r:id="rId11"/>
    <p:sldId id="3406" r:id="rId12"/>
    <p:sldId id="600" r:id="rId13"/>
    <p:sldId id="539" r:id="rId14"/>
    <p:sldId id="3422" r:id="rId15"/>
    <p:sldId id="3429" r:id="rId16"/>
    <p:sldId id="3431" r:id="rId17"/>
    <p:sldId id="3432" r:id="rId18"/>
    <p:sldId id="337" r:id="rId19"/>
    <p:sldId id="3436" r:id="rId20"/>
    <p:sldId id="3423" r:id="rId21"/>
    <p:sldId id="3411" r:id="rId22"/>
    <p:sldId id="3439" r:id="rId23"/>
    <p:sldId id="3440" r:id="rId24"/>
    <p:sldId id="3441" r:id="rId25"/>
    <p:sldId id="3424" r:id="rId26"/>
    <p:sldId id="3414" r:id="rId27"/>
    <p:sldId id="3442" r:id="rId28"/>
    <p:sldId id="3443" r:id="rId29"/>
    <p:sldId id="3444" r:id="rId30"/>
    <p:sldId id="3445" r:id="rId31"/>
    <p:sldId id="3446" r:id="rId32"/>
    <p:sldId id="413" r:id="rId33"/>
    <p:sldId id="3425" r:id="rId34"/>
    <p:sldId id="3415" r:id="rId35"/>
    <p:sldId id="3458" r:id="rId36"/>
    <p:sldId id="3459" r:id="rId37"/>
    <p:sldId id="3460" r:id="rId38"/>
    <p:sldId id="3464" r:id="rId39"/>
    <p:sldId id="3485" r:id="rId40"/>
    <p:sldId id="3465" r:id="rId41"/>
    <p:sldId id="3466" r:id="rId42"/>
    <p:sldId id="3467" r:id="rId43"/>
    <p:sldId id="3426" r:id="rId44"/>
    <p:sldId id="3468" r:id="rId45"/>
    <p:sldId id="3473" r:id="rId46"/>
    <p:sldId id="3470" r:id="rId47"/>
    <p:sldId id="3471" r:id="rId48"/>
    <p:sldId id="3472" r:id="rId49"/>
    <p:sldId id="3484" r:id="rId50"/>
    <p:sldId id="3487" r:id="rId51"/>
    <p:sldId id="3488" r:id="rId52"/>
    <p:sldId id="3486" r:id="rId53"/>
    <p:sldId id="3475" r:id="rId54"/>
    <p:sldId id="3476" r:id="rId55"/>
    <p:sldId id="3477" r:id="rId56"/>
    <p:sldId id="3478" r:id="rId57"/>
    <p:sldId id="3479" r:id="rId58"/>
    <p:sldId id="3480" r:id="rId59"/>
    <p:sldId id="3481" r:id="rId60"/>
    <p:sldId id="3482" r:id="rId61"/>
    <p:sldId id="3483" r:id="rId62"/>
    <p:sldId id="374" r:id="rId63"/>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Table of Contents" id="{0769EC71-1B67-4349-9210-62DD8AC4A9D8}">
          <p14:sldIdLst>
            <p14:sldId id="350"/>
            <p14:sldId id="440"/>
          </p14:sldIdLst>
        </p14:section>
        <p14:section name="Service Overview" id="{41D608BE-039A-41E6-A007-0A65CC044220}">
          <p14:sldIdLst>
            <p14:sldId id="3421"/>
            <p14:sldId id="3407"/>
            <p14:sldId id="3406"/>
            <p14:sldId id="600"/>
            <p14:sldId id="539"/>
          </p14:sldIdLst>
        </p14:section>
        <p14:section name="Methodology" id="{81101219-B4EE-4018-82D1-11EAE691E865}">
          <p14:sldIdLst>
            <p14:sldId id="3422"/>
            <p14:sldId id="3429"/>
            <p14:sldId id="3431"/>
            <p14:sldId id="3432"/>
            <p14:sldId id="337"/>
            <p14:sldId id="3436"/>
          </p14:sldIdLst>
        </p14:section>
        <p14:section name="Scoping Call" id="{2E0F22C5-69B2-4C4B-8B7D-98554E7F1246}">
          <p14:sldIdLst>
            <p14:sldId id="3423"/>
            <p14:sldId id="3411"/>
            <p14:sldId id="3439"/>
            <p14:sldId id="3440"/>
            <p14:sldId id="3441"/>
          </p14:sldIdLst>
        </p14:section>
        <p14:section name="Working Session Prep" id="{95B138C2-39D4-47EC-B332-298BE67AE5A3}">
          <p14:sldIdLst>
            <p14:sldId id="3424"/>
            <p14:sldId id="3414"/>
            <p14:sldId id="3442"/>
            <p14:sldId id="3443"/>
            <p14:sldId id="3444"/>
            <p14:sldId id="3445"/>
            <p14:sldId id="3446"/>
            <p14:sldId id="413"/>
          </p14:sldIdLst>
        </p14:section>
        <p14:section name="Working Session(s)" id="{CD48CECF-D196-4697-879A-940CEDFB87AE}">
          <p14:sldIdLst>
            <p14:sldId id="3425"/>
            <p14:sldId id="3415"/>
            <p14:sldId id="3458"/>
            <p14:sldId id="3459"/>
            <p14:sldId id="3460"/>
            <p14:sldId id="3464"/>
            <p14:sldId id="3485"/>
            <p14:sldId id="3465"/>
            <p14:sldId id="3466"/>
            <p14:sldId id="3467"/>
          </p14:sldIdLst>
        </p14:section>
        <p14:section name="Report Creation" id="{0FC9694B-72F1-49CC-BDA0-29164C27DEB1}">
          <p14:sldIdLst>
            <p14:sldId id="3426"/>
            <p14:sldId id="3468"/>
            <p14:sldId id="3473"/>
            <p14:sldId id="3470"/>
            <p14:sldId id="3471"/>
            <p14:sldId id="3472"/>
          </p14:sldIdLst>
        </p14:section>
        <p14:section name="Appendix: Delivery Slides" id="{F7E8081D-7D6F-4865-B6B2-A6FEE4DF91B7}">
          <p14:sldIdLst>
            <p14:sldId id="3484"/>
            <p14:sldId id="3487"/>
            <p14:sldId id="3488"/>
            <p14:sldId id="3486"/>
            <p14:sldId id="3475"/>
            <p14:sldId id="3476"/>
            <p14:sldId id="3477"/>
            <p14:sldId id="3478"/>
            <p14:sldId id="3479"/>
            <p14:sldId id="3480"/>
            <p14:sldId id="3481"/>
            <p14:sldId id="3482"/>
            <p14:sldId id="3483"/>
            <p14:sldId id="374"/>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guide id="3" pos="2975" userDrawn="1">
          <p15:clr>
            <a:srgbClr val="A4A3A4"/>
          </p15:clr>
        </p15:guide>
        <p15:guide id="4" orient="horz" pos="2256" userDrawn="1">
          <p15:clr>
            <a:srgbClr val="A4A3A4"/>
          </p15:clr>
        </p15:guide>
        <p15:guide id="5" pos="3939" userDrawn="1">
          <p15:clr>
            <a:srgbClr val="A4A3A4"/>
          </p15:clr>
        </p15:guide>
        <p15:guide id="6" pos="311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6B7"/>
    <a:srgbClr val="E8ECF3"/>
    <a:srgbClr val="29475F"/>
    <a:srgbClr val="717171"/>
    <a:srgbClr val="FFFFFF"/>
    <a:srgbClr val="CADAE8"/>
    <a:srgbClr val="1D4B6D"/>
    <a:srgbClr val="00923B"/>
    <a:srgbClr val="639DCC"/>
    <a:srgbClr val="5DB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C796A-34D2-8F4B-5772-6929231B9B6F}" v="3" dt="2023-01-12T15:19:54.518"/>
    <p1510:client id="{85EC0CEA-81A6-4CB6-8017-0861CB3FE47C}" v="8" dt="2023-01-13T13:32:13.915"/>
    <p1510:client id="{8917EEB7-A955-33C9-6EFE-6752123DE43D}" v="1" dt="2023-01-12T20:39:49.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2" autoAdjust="0"/>
    <p:restoredTop sz="95214" autoAdjust="0"/>
  </p:normalViewPr>
  <p:slideViewPr>
    <p:cSldViewPr>
      <p:cViewPr varScale="1">
        <p:scale>
          <a:sx n="102" d="100"/>
          <a:sy n="102" d="100"/>
        </p:scale>
        <p:origin x="114" y="318"/>
      </p:cViewPr>
      <p:guideLst>
        <p:guide orient="horz" pos="2160"/>
        <p:guide pos="3839"/>
        <p:guide pos="2975"/>
        <p:guide orient="horz" pos="2256"/>
        <p:guide pos="3939"/>
        <p:guide pos="3119"/>
      </p:guideLst>
    </p:cSldViewPr>
  </p:slideViewPr>
  <p:notesTextViewPr>
    <p:cViewPr>
      <p:scale>
        <a:sx n="3" d="2"/>
        <a:sy n="3" d="2"/>
      </p:scale>
      <p:origin x="0" y="0"/>
    </p:cViewPr>
  </p:notesTextViewPr>
  <p:sorterViewPr>
    <p:cViewPr varScale="1">
      <p:scale>
        <a:sx n="1" d="1"/>
        <a:sy n="1" d="1"/>
      </p:scale>
      <p:origin x="0" y="-1770"/>
    </p:cViewPr>
  </p:sorterViewPr>
  <p:notesViewPr>
    <p:cSldViewPr>
      <p:cViewPr varScale="1">
        <p:scale>
          <a:sx n="94" d="100"/>
          <a:sy n="94" d="100"/>
        </p:scale>
        <p:origin x="2574"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viewProps" Target="viewProps.xml"/><Relationship Id="rId7" Type="http://schemas.openxmlformats.org/officeDocument/2006/relationships/slideMaster" Target="slideMasters/slideMaster7.xml"/><Relationship Id="rId71"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6AB65C-88ED-486A-897F-8F9AFF04F7D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4A772E8-68C0-4248-9BD1-CAC732D06316}"/>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EF6E5579-E804-479F-A0A1-734A382CB498}" type="datetimeFigureOut">
              <a:rPr lang="en-CA" smtClean="0"/>
              <a:t>2023-01-13</a:t>
            </a:fld>
            <a:endParaRPr lang="en-CA"/>
          </a:p>
        </p:txBody>
      </p:sp>
      <p:sp>
        <p:nvSpPr>
          <p:cNvPr id="4" name="Footer Placeholder 3">
            <a:extLst>
              <a:ext uri="{FF2B5EF4-FFF2-40B4-BE49-F238E27FC236}">
                <a16:creationId xmlns:a16="http://schemas.microsoft.com/office/drawing/2014/main" id="{B82681BD-0620-4B9C-B963-323306B30A66}"/>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D4E213F8-F637-460C-ADB7-A48D048C1AF5}"/>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20E59018-7DF3-42B8-AFA8-6EF2BD9FAD27}" type="slidenum">
              <a:rPr lang="en-CA" smtClean="0"/>
              <a:t>‹#›</a:t>
            </a:fld>
            <a:endParaRPr lang="en-CA"/>
          </a:p>
        </p:txBody>
      </p:sp>
    </p:spTree>
    <p:extLst>
      <p:ext uri="{BB962C8B-B14F-4D97-AF65-F5344CB8AC3E}">
        <p14:creationId xmlns:p14="http://schemas.microsoft.com/office/powerpoint/2010/main" val="157327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7739" cy="469424"/>
          </a:xfrm>
          <a:prstGeom prst="rect">
            <a:avLst/>
          </a:prstGeom>
        </p:spPr>
        <p:txBody>
          <a:bodyPr vert="horz" lIns="94223" tIns="47109" rIns="94223" bIns="47109" rtlCol="0"/>
          <a:lstStyle>
            <a:lvl1pPr algn="l">
              <a:defRPr sz="1200"/>
            </a:lvl1pPr>
          </a:lstStyle>
          <a:p>
            <a:endParaRPr lang="en-US" dirty="0"/>
          </a:p>
        </p:txBody>
      </p:sp>
      <p:sp>
        <p:nvSpPr>
          <p:cNvPr id="3" name="Date Placeholder 2"/>
          <p:cNvSpPr>
            <a:spLocks noGrp="1"/>
          </p:cNvSpPr>
          <p:nvPr>
            <p:ph type="dt" idx="1"/>
          </p:nvPr>
        </p:nvSpPr>
        <p:spPr>
          <a:xfrm>
            <a:off x="4023095" y="0"/>
            <a:ext cx="3077739" cy="469424"/>
          </a:xfrm>
          <a:prstGeom prst="rect">
            <a:avLst/>
          </a:prstGeom>
        </p:spPr>
        <p:txBody>
          <a:bodyPr vert="horz" lIns="94223" tIns="47109" rIns="94223" bIns="47109" rtlCol="0"/>
          <a:lstStyle>
            <a:lvl1pPr algn="r">
              <a:defRPr sz="1200"/>
            </a:lvl1pPr>
          </a:lstStyle>
          <a:p>
            <a:fld id="{7AB488F7-1FAC-40D2-BB7E-BA3CE28D8950}" type="datetimeFigureOut">
              <a:rPr lang="en-US" smtClean="0"/>
              <a:pPr/>
              <a:t>1/13/2023</a:t>
            </a:fld>
            <a:endParaRPr lang="en-US" dirty="0"/>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223" tIns="47109" rIns="94223" bIns="47109"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3" tIns="47109" rIns="94223"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7422"/>
            <a:ext cx="3077739" cy="469424"/>
          </a:xfrm>
          <a:prstGeom prst="rect">
            <a:avLst/>
          </a:prstGeom>
        </p:spPr>
        <p:txBody>
          <a:bodyPr vert="horz" lIns="94223" tIns="47109" rIns="94223"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2"/>
            <a:ext cx="3077739" cy="469424"/>
          </a:xfrm>
          <a:prstGeom prst="rect">
            <a:avLst/>
          </a:prstGeom>
        </p:spPr>
        <p:txBody>
          <a:bodyPr vert="horz" lIns="94223" tIns="47109" rIns="94223" bIns="47109" rtlCol="0" anchor="b"/>
          <a:lstStyle>
            <a:lvl1pPr algn="r">
              <a:defRPr sz="1200"/>
            </a:lvl1pPr>
          </a:lstStyle>
          <a:p>
            <a:fld id="{CA2D21D1-52E2-420B-B491-CFF6D7BB79FB}" type="slidenum">
              <a:rPr lang="en-US" smtClean="0"/>
              <a:pPr/>
              <a:t>‹#›</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48011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109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29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45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4703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787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4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5584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33798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798097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249018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945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44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104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46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5.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7.xml"/><Relationship Id="rId4" Type="http://schemas.openxmlformats.org/officeDocument/2006/relationships/image" Target="../media/image31.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7.xml"/><Relationship Id="rId4" Type="http://schemas.openxmlformats.org/officeDocument/2006/relationships/image" Target="../media/image37.png"/></Relationships>
</file>

<file path=ppt/slideLayouts/_rels/slideLayout17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7.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4.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9848228"/>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44769"/>
            <a:ext cx="496510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514" y="1643564"/>
            <a:ext cx="4114600" cy="669978"/>
          </a:xfrm>
          <a:prstGeom prst="rect">
            <a:avLst/>
          </a:prstGeom>
        </p:spPr>
        <p:txBody>
          <a:bodyPr lIns="0" tIns="0" rIns="0" bIns="0">
            <a:noAutofit/>
          </a:bodyPr>
          <a:lstStyle>
            <a:lvl1pPr marL="0" indent="0">
              <a:lnSpc>
                <a:spcPct val="110000"/>
              </a:lnSpc>
              <a:buNone/>
              <a:defRPr sz="1999" b="0" i="0" spc="0">
                <a:solidFill>
                  <a:srgbClr val="2576B7"/>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331" y="2710334"/>
            <a:ext cx="5687377" cy="2999350"/>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535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Phases -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527A54-705D-3546-96E2-BEB5EFD3F2C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Holder 6">
            <a:extLst>
              <a:ext uri="{FF2B5EF4-FFF2-40B4-BE49-F238E27FC236}">
                <a16:creationId xmlns:a16="http://schemas.microsoft.com/office/drawing/2014/main" id="{45E386B7-C396-C149-BDAB-76E587058142}"/>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16063468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Phases -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B425FD-3D89-C248-A85B-4B68C01FA877}"/>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700496"/>
            <a:ext cx="10576873" cy="396581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Holder 6">
            <a:extLst>
              <a:ext uri="{FF2B5EF4-FFF2-40B4-BE49-F238E27FC236}">
                <a16:creationId xmlns:a16="http://schemas.microsoft.com/office/drawing/2014/main" id="{882ECB24-0A1B-3D4E-A532-DE7A68866BEE}"/>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11118265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Phases - 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3B8FA13-DDF5-7548-8A67-CB12EDA06DD6}"/>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5"/>
            <a:ext cx="9300285" cy="5695684"/>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760709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A94E45-B883-3943-B236-D1329A7EC986}"/>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6"/>
            <a:ext cx="9300285" cy="5695683"/>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82014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FE4F615-BD55-9045-AFAD-98070A997A4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70" y="1527275"/>
            <a:ext cx="9292383" cy="5695684"/>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732573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533029-8ABD-B44A-A64E-B9DD9901561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70" y="1527275"/>
            <a:ext cx="9292383" cy="5695684"/>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534851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Phases - 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6"/>
            <a:ext cx="9300285" cy="5695683"/>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202660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Phases -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6" y="1527276"/>
            <a:ext cx="9295442" cy="5695683"/>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195160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6" y="1527275"/>
            <a:ext cx="9295442"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502707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7" y="1527275"/>
            <a:ext cx="9295440"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89911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dirty="0"/>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347" y="1827340"/>
            <a:ext cx="5317590" cy="377825"/>
          </a:xfrm>
          <a:prstGeom prst="rect">
            <a:avLst/>
          </a:prstGeom>
        </p:spPr>
        <p:txBody>
          <a:bodyPr lIns="0">
            <a:noAutofit/>
          </a:bodyPr>
          <a:lstStyle>
            <a:lvl1pPr marL="0" indent="0">
              <a:lnSpc>
                <a:spcPct val="110000"/>
              </a:lnSpc>
              <a:buNone/>
              <a:defRPr sz="1999" b="1" i="0" u="none">
                <a:solidFill>
                  <a:schemeClr val="accent1"/>
                </a:solidFill>
                <a:latin typeface="Montserrat SemiBold" pitchFamily="2" charset="77"/>
              </a:defRPr>
            </a:lvl1pPr>
            <a:lvl2pPr>
              <a:defRPr sz="1999" b="1" i="0">
                <a:solidFill>
                  <a:schemeClr val="accent1"/>
                </a:solidFill>
                <a:latin typeface="Montserrat SemiBold" pitchFamily="2" charset="77"/>
              </a:defRPr>
            </a:lvl2pPr>
            <a:lvl3pPr>
              <a:defRPr sz="1999" b="1" i="0">
                <a:solidFill>
                  <a:schemeClr val="accent1"/>
                </a:solidFill>
                <a:latin typeface="Montserrat SemiBold" pitchFamily="2" charset="77"/>
              </a:defRPr>
            </a:lvl3pPr>
            <a:lvl4pPr>
              <a:defRPr sz="1999" b="1" i="0">
                <a:solidFill>
                  <a:schemeClr val="accent1"/>
                </a:solidFill>
                <a:latin typeface="Montserrat SemiBold" pitchFamily="2" charset="77"/>
              </a:defRPr>
            </a:lvl4pPr>
            <a:lvl5pPr>
              <a:defRPr sz="1999" b="1" i="0">
                <a:solidFill>
                  <a:schemeClr val="accent1"/>
                </a:solidFill>
                <a:latin typeface="Montserrat SemiBold" pitchFamily="2" charset="77"/>
              </a:defRPr>
            </a:lvl5pPr>
          </a:lstStyle>
          <a:p>
            <a:pPr lvl="0"/>
            <a:r>
              <a:rPr lang="en-US"/>
              <a:t>Problem Solved</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57301" y="739094"/>
            <a:ext cx="3126990" cy="1668992"/>
          </a:xfrm>
          <a:prstGeom prst="rect">
            <a:avLst/>
          </a:prstGeom>
        </p:spPr>
        <p:txBody>
          <a:bodyPr vert="horz" wrap="square" lIns="0" tIns="6928" rIns="0" bIns="0" rtlCol="0">
            <a:noAutofit/>
          </a:bodyPr>
          <a:lstStyle/>
          <a:p>
            <a:pPr rtl="0">
              <a:lnSpc>
                <a:spcPct val="110000"/>
              </a:lnSpc>
              <a:buSzPts val="2800"/>
              <a:buFont typeface="Arial" panose="020B0604020202020204" pitchFamily="34" charset="0"/>
              <a:buNone/>
            </a:pPr>
            <a:r>
              <a:rPr lang="en-US" sz="1999" b="1" i="0" u="none" strike="noStrike" kern="1200" baseline="0" dirty="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38058" y="2914404"/>
            <a:ext cx="3627307"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ct val="110000"/>
              </a:lnSpc>
              <a:spcBef>
                <a:spcPts val="1000"/>
              </a:spcBef>
              <a:spcAft>
                <a:spcPts val="0"/>
              </a:spcAft>
              <a:buClrTx/>
              <a:buSzTx/>
              <a:buFontTx/>
              <a:buNone/>
              <a:tabLst/>
              <a:defRPr/>
            </a:pPr>
            <a:r>
              <a:rPr lang="en-US" sz="1599" dirty="0">
                <a:solidFill>
                  <a:schemeClr val="bg1"/>
                </a:solidFill>
                <a:latin typeface="Exo" panose="02000503000000000000" pitchFamily="2" charset="77"/>
              </a:rPr>
              <a:t>Contact your account representative for more information.</a:t>
            </a:r>
          </a:p>
          <a:p>
            <a:pPr marL="7698" marR="242878" lvl="0" indent="0" algn="l" defTabSz="554270" rtl="0" eaLnBrk="1" fontAlgn="auto" latinLnBrk="0" hangingPunct="1">
              <a:lnSpc>
                <a:spcPct val="110000"/>
              </a:lnSpc>
              <a:spcBef>
                <a:spcPts val="1000"/>
              </a:spcBef>
              <a:spcAft>
                <a:spcPts val="0"/>
              </a:spcAft>
              <a:buClrTx/>
              <a:buSzTx/>
              <a:buFontTx/>
              <a:buNone/>
              <a:tabLst/>
              <a:defRPr/>
            </a:pPr>
            <a:r>
              <a:rPr lang="en-US" sz="1599" dirty="0">
                <a:solidFill>
                  <a:schemeClr val="bg1"/>
                </a:solidFill>
                <a:latin typeface="Exo" panose="02000503000000000000" pitchFamily="2" charset="77"/>
              </a:rPr>
              <a:t>workshops@infotech.com  </a:t>
            </a:r>
            <a:br>
              <a:rPr lang="en-US" sz="1599" dirty="0">
                <a:solidFill>
                  <a:schemeClr val="bg1"/>
                </a:solidFill>
                <a:latin typeface="Exo" panose="02000503000000000000" pitchFamily="2" charset="77"/>
              </a:rPr>
            </a:br>
            <a:r>
              <a:rPr lang="en-US" sz="1599" dirty="0">
                <a:solidFill>
                  <a:schemeClr val="bg1"/>
                </a:solidFill>
                <a:latin typeface="Exo" panose="02000503000000000000" pitchFamily="2" charset="77"/>
              </a:rPr>
              <a:t>1-888-670-8889</a:t>
            </a:r>
          </a:p>
          <a:p>
            <a:pPr marL="7698" marR="242878" lvl="0" indent="0" algn="l" defTabSz="554270" rtl="0" eaLnBrk="1" fontAlgn="auto" latinLnBrk="0" hangingPunct="1">
              <a:lnSpc>
                <a:spcPct val="110000"/>
              </a:lnSpc>
              <a:spcBef>
                <a:spcPts val="1000"/>
              </a:spcBef>
              <a:spcAft>
                <a:spcPts val="0"/>
              </a:spcAft>
              <a:buClrTx/>
              <a:buSzTx/>
              <a:buFontTx/>
              <a:buNone/>
              <a:tabLst/>
              <a:defRPr/>
            </a:pPr>
            <a:endParaRPr lang="en-US" sz="1599" dirty="0">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754" y="544782"/>
            <a:ext cx="5695929" cy="1032921"/>
          </a:xfrm>
          <a:prstGeom prst="rect">
            <a:avLst/>
          </a:prstGeom>
        </p:spPr>
        <p:txBody>
          <a:bodyPr vert="horz" wrap="square" lIns="0" tIns="6928" rIns="0" bIns="0" rtlCol="0">
            <a:noAutofit/>
          </a:bodyPr>
          <a:lstStyle/>
          <a:p>
            <a:pPr marL="7698" marR="242878" algn="l">
              <a:lnSpc>
                <a:spcPct val="90000"/>
              </a:lnSpc>
              <a:spcBef>
                <a:spcPts val="55"/>
              </a:spcBef>
            </a:pPr>
            <a:r>
              <a:rPr lang="en-US" sz="3998" b="1" i="0" dirty="0">
                <a:solidFill>
                  <a:srgbClr val="717171"/>
                </a:solidFill>
                <a:latin typeface="Montserrat SemiBold" pitchFamily="2" charset="77"/>
              </a:rPr>
              <a:t>Summary of Accomplishment</a:t>
            </a:r>
            <a:endParaRPr lang="en-US" sz="3998" b="1" i="0" spc="-30" dirty="0">
              <a:solidFill>
                <a:srgbClr val="717171"/>
              </a:solidFill>
              <a:latin typeface="Montserrat SemiBold"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331" y="2306297"/>
            <a:ext cx="5687378" cy="3839322"/>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95553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7" y="1527276"/>
            <a:ext cx="9295440" cy="569568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66491"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2387161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655" y="2211574"/>
            <a:ext cx="3677428"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3133" y="2200942"/>
            <a:ext cx="3677428"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124223"/>
            <a:ext cx="1410928"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70" y="977814"/>
            <a:ext cx="1364451" cy="138064"/>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0" name="Text Placeholder 14">
            <a:extLst>
              <a:ext uri="{FF2B5EF4-FFF2-40B4-BE49-F238E27FC236}">
                <a16:creationId xmlns:a16="http://schemas.microsoft.com/office/drawing/2014/main" id="{E15036BD-AEA4-6E4A-9C27-1DAC97067A0C}"/>
              </a:ext>
            </a:extLst>
          </p:cNvPr>
          <p:cNvSpPr>
            <a:spLocks noGrp="1"/>
          </p:cNvSpPr>
          <p:nvPr>
            <p:ph type="body" sz="quarter" idx="30"/>
          </p:nvPr>
        </p:nvSpPr>
        <p:spPr>
          <a:xfrm>
            <a:off x="885480" y="2823210"/>
            <a:ext cx="2915099" cy="3097530"/>
          </a:xfrm>
          <a:prstGeom prst="rect">
            <a:avLst/>
          </a:prstGeom>
        </p:spPr>
        <p:txBody>
          <a:bodyPr lIns="0" tIns="0" rIns="0" bIns="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1663" y="2478200"/>
            <a:ext cx="2776096" cy="939371"/>
          </a:xfrm>
          <a:prstGeom prst="rect">
            <a:avLst/>
          </a:prstGeom>
        </p:spPr>
        <p:txBody>
          <a:bodyPr lIns="0" tIns="0" rIns="0" bIns="0">
            <a:noAutofit/>
          </a:bodyPr>
          <a:lstStyle>
            <a:lvl1pPr marL="0" indent="0">
              <a:lnSpc>
                <a:spcPts val="2399"/>
              </a:lnSpc>
              <a:buNone/>
              <a:defRPr sz="1999" b="1" i="0" spc="0">
                <a:solidFill>
                  <a:srgbClr val="F17A26"/>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7762314-E2E1-F846-BEF5-5CD182EDAC24}"/>
              </a:ext>
            </a:extLst>
          </p:cNvPr>
          <p:cNvSpPr>
            <a:spLocks noGrp="1"/>
          </p:cNvSpPr>
          <p:nvPr>
            <p:ph type="body" sz="quarter" idx="32"/>
          </p:nvPr>
        </p:nvSpPr>
        <p:spPr>
          <a:xfrm>
            <a:off x="4784294" y="2823210"/>
            <a:ext cx="2904141" cy="3097530"/>
          </a:xfrm>
          <a:prstGeom prst="rect">
            <a:avLst/>
          </a:prstGeom>
        </p:spPr>
        <p:txBody>
          <a:bodyPr lIns="0" tIns="0" rIns="0" bIns="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0477" y="2478200"/>
            <a:ext cx="2776096" cy="939371"/>
          </a:xfrm>
          <a:prstGeom prst="rect">
            <a:avLst/>
          </a:prstGeom>
        </p:spPr>
        <p:txBody>
          <a:bodyPr lIns="0" tIns="0" rIns="0" bIns="0">
            <a:noAutofit/>
          </a:bodyPr>
          <a:lstStyle>
            <a:lvl1pPr marL="0" indent="0">
              <a:lnSpc>
                <a:spcPts val="2399"/>
              </a:lnSpc>
              <a:buNone/>
              <a:defRPr sz="1999" b="1" i="0" spc="0">
                <a:solidFill>
                  <a:srgbClr val="299D48"/>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3150" y="2124635"/>
            <a:ext cx="7609406"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646" y="2124635"/>
            <a:ext cx="3886268"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998985" y="2124635"/>
            <a:ext cx="3886481"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497592" y="2823210"/>
            <a:ext cx="2905728" cy="3097530"/>
          </a:xfrm>
          <a:prstGeom prst="rect">
            <a:avLst/>
          </a:prstGeom>
        </p:spPr>
        <p:txBody>
          <a:bodyPr lIns="0" tIns="0" rIns="0" bIns="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3776" y="2478200"/>
            <a:ext cx="2776096" cy="939371"/>
          </a:xfrm>
          <a:prstGeom prst="rect">
            <a:avLst/>
          </a:prstGeom>
        </p:spPr>
        <p:txBody>
          <a:bodyPr lIns="0" tIns="0" rIns="0" bIns="0">
            <a:noAutofit/>
          </a:bodyPr>
          <a:lstStyle>
            <a:lvl1pPr marL="0" indent="0">
              <a:lnSpc>
                <a:spcPts val="2399"/>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7998720" y="2119122"/>
            <a:ext cx="3886481"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Tree>
    <p:extLst>
      <p:ext uri="{BB962C8B-B14F-4D97-AF65-F5344CB8AC3E}">
        <p14:creationId xmlns:p14="http://schemas.microsoft.com/office/powerpoint/2010/main" val="205705952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aseStudy-Challeng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CCCD150-1E43-B047-BBCD-E7CD4E6655BC}"/>
              </a:ext>
            </a:extLst>
          </p:cNvPr>
          <p:cNvSpPr/>
          <p:nvPr userDrawn="1"/>
        </p:nvSpPr>
        <p:spPr>
          <a:xfrm>
            <a:off x="471200" y="2215123"/>
            <a:ext cx="3677428"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152" y="2124635"/>
            <a:ext cx="11511902"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124223"/>
            <a:ext cx="1410928"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70" y="977814"/>
            <a:ext cx="1364451" cy="138064"/>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ts val="2199"/>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ts val="2399"/>
              </a:lnSpc>
              <a:buNone/>
              <a:defRPr sz="1999" b="1" i="0" spc="0">
                <a:solidFill>
                  <a:srgbClr val="F17A26"/>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C1C700B7-276C-3D4A-8DF3-0D4C008851C2}"/>
              </a:ext>
            </a:extLst>
          </p:cNvPr>
          <p:cNvSpPr>
            <a:spLocks noGrp="1"/>
          </p:cNvSpPr>
          <p:nvPr>
            <p:ph type="body" sz="quarter" idx="12"/>
          </p:nvPr>
        </p:nvSpPr>
        <p:spPr>
          <a:xfrm>
            <a:off x="4767514" y="2854885"/>
            <a:ext cx="6652943" cy="2702205"/>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52144166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aseStudy-Solu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B6B27B-BCD4-EC48-AEB7-B3D393D6BBC5}"/>
              </a:ext>
            </a:extLst>
          </p:cNvPr>
          <p:cNvSpPr/>
          <p:nvPr userDrawn="1"/>
        </p:nvSpPr>
        <p:spPr>
          <a:xfrm>
            <a:off x="471200" y="2215123"/>
            <a:ext cx="3677428" cy="3891517"/>
          </a:xfrm>
          <a:prstGeom prst="rect">
            <a:avLst/>
          </a:prstGeom>
          <a:gradFill>
            <a:gsLst>
              <a:gs pos="0">
                <a:srgbClr val="299D48">
                  <a:alpha val="18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16" name="Rectangle 15">
            <a:extLst>
              <a:ext uri="{FF2B5EF4-FFF2-40B4-BE49-F238E27FC236}">
                <a16:creationId xmlns:a16="http://schemas.microsoft.com/office/drawing/2014/main" id="{95371860-ED38-0C40-8EE6-0ED187190BD6}"/>
              </a:ext>
            </a:extLst>
          </p:cNvPr>
          <p:cNvSpPr/>
          <p:nvPr userDrawn="1"/>
        </p:nvSpPr>
        <p:spPr>
          <a:xfrm>
            <a:off x="378152" y="2124635"/>
            <a:ext cx="11511902"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124223"/>
            <a:ext cx="1410928"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69" y="977814"/>
            <a:ext cx="1395436" cy="200057"/>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ts val="2199"/>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ts val="2399"/>
              </a:lnSpc>
              <a:buNone/>
              <a:defRPr sz="1999" b="1" i="0" spc="0">
                <a:solidFill>
                  <a:srgbClr val="299D48"/>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AE7F42FE-BE52-9542-BEF2-5A2EBEB98B5D}"/>
              </a:ext>
            </a:extLst>
          </p:cNvPr>
          <p:cNvSpPr>
            <a:spLocks noGrp="1"/>
          </p:cNvSpPr>
          <p:nvPr>
            <p:ph type="body" sz="quarter" idx="12"/>
          </p:nvPr>
        </p:nvSpPr>
        <p:spPr>
          <a:xfrm>
            <a:off x="4767514" y="2854885"/>
            <a:ext cx="6652943" cy="2702205"/>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18632878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aseStudy-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9" y="1124223"/>
            <a:ext cx="1410928" cy="379114"/>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69" y="977814"/>
            <a:ext cx="197333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152" y="2124635"/>
            <a:ext cx="11511902"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ts val="2199"/>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ts val="2399"/>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Rectangle 23">
            <a:extLst>
              <a:ext uri="{FF2B5EF4-FFF2-40B4-BE49-F238E27FC236}">
                <a16:creationId xmlns:a16="http://schemas.microsoft.com/office/drawing/2014/main" id="{B39A272B-80C2-6041-B7D7-2757D1FF9673}"/>
              </a:ext>
            </a:extLst>
          </p:cNvPr>
          <p:cNvSpPr/>
          <p:nvPr userDrawn="1"/>
        </p:nvSpPr>
        <p:spPr>
          <a:xfrm>
            <a:off x="378153" y="2119122"/>
            <a:ext cx="11511902"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
        <p:nvSpPr>
          <p:cNvPr id="25" name="Text Placeholder 14">
            <a:extLst>
              <a:ext uri="{FF2B5EF4-FFF2-40B4-BE49-F238E27FC236}">
                <a16:creationId xmlns:a16="http://schemas.microsoft.com/office/drawing/2014/main" id="{964C74D3-32B0-0E4C-8DE8-9C0F92A808CC}"/>
              </a:ext>
            </a:extLst>
          </p:cNvPr>
          <p:cNvSpPr>
            <a:spLocks noGrp="1"/>
          </p:cNvSpPr>
          <p:nvPr>
            <p:ph type="body" sz="quarter" idx="12"/>
          </p:nvPr>
        </p:nvSpPr>
        <p:spPr>
          <a:xfrm>
            <a:off x="4767514" y="2854885"/>
            <a:ext cx="6652943" cy="2702205"/>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508823193"/>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91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214837156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496510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514" y="1643564"/>
            <a:ext cx="4114600" cy="669978"/>
          </a:xfrm>
          <a:prstGeom prst="rect">
            <a:avLst/>
          </a:prstGeom>
        </p:spPr>
        <p:txBody>
          <a:bodyPr lIns="0" tIns="0" rIns="0" bIns="0">
            <a:noAutofit/>
          </a:bodyPr>
          <a:lstStyle>
            <a:lvl1pPr marL="0" indent="0">
              <a:lnSpc>
                <a:spcPts val="2399"/>
              </a:lnSpc>
              <a:buNone/>
              <a:defRPr sz="1999" b="0" i="0" spc="0">
                <a:solidFill>
                  <a:srgbClr val="2576B7"/>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331" y="2699133"/>
            <a:ext cx="3743449" cy="2680175"/>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5174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stablish Baseline Metric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4114780" cy="6873276"/>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2" y="0"/>
            <a:ext cx="411477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2" name="Slide Number Placeholder 12">
            <a:extLst>
              <a:ext uri="{FF2B5EF4-FFF2-40B4-BE49-F238E27FC236}">
                <a16:creationId xmlns:a16="http://schemas.microsoft.com/office/drawing/2014/main" id="{5EB3CA5E-FE48-514C-BD76-A1291BED7655}"/>
              </a:ext>
            </a:extLst>
          </p:cNvPr>
          <p:cNvSpPr txBox="1">
            <a:spLocks/>
          </p:cNvSpPr>
          <p:nvPr userDrawn="1"/>
        </p:nvSpPr>
        <p:spPr>
          <a:xfrm>
            <a:off x="9645838" y="6453854"/>
            <a:ext cx="2239831"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698">
              <a:spcBef>
                <a:spcPts val="161"/>
              </a:spcBef>
              <a:tabLst>
                <a:tab pos="1309079" algn="l"/>
              </a:tabLst>
            </a:pPr>
            <a:r>
              <a:rPr lang="en-CA" sz="788" spc="-18"/>
              <a:t>Info-</a:t>
            </a:r>
            <a:r>
              <a:rPr lang="en-CA" sz="788" spc="-103"/>
              <a:t>T</a:t>
            </a:r>
            <a:r>
              <a:rPr lang="en-CA" sz="788" spc="-15"/>
              <a:t>ec</a:t>
            </a:r>
            <a:r>
              <a:rPr lang="en-CA" sz="788" spc="6"/>
              <a:t>h</a:t>
            </a:r>
            <a:r>
              <a:rPr lang="en-CA" sz="788" spc="-39"/>
              <a:t> </a:t>
            </a:r>
            <a:r>
              <a:rPr lang="en-CA" sz="788" spc="-15"/>
              <a:t>Researc</a:t>
            </a:r>
            <a:r>
              <a:rPr lang="en-CA" sz="788" spc="6"/>
              <a:t>h</a:t>
            </a:r>
            <a:r>
              <a:rPr lang="en-CA" sz="788" spc="-39"/>
              <a:t> </a:t>
            </a:r>
            <a:r>
              <a:rPr lang="en-CA" sz="788" spc="-15"/>
              <a:t>Grou</a:t>
            </a:r>
            <a:r>
              <a:rPr lang="en-CA" sz="788" spc="6"/>
              <a:t>p   |   </a:t>
            </a:r>
            <a:fld id="{81D60167-4931-47E6-BA6A-407CBD079E47}" type="slidenum">
              <a:rPr sz="788" spc="6" smtClean="0">
                <a:cs typeface="Arial" panose="020B0604020202020204" pitchFamily="34" charset="0"/>
              </a:rPr>
              <a:pPr marL="7698">
                <a:spcBef>
                  <a:spcPts val="161"/>
                </a:spcBef>
                <a:tabLst>
                  <a:tab pos="1309079" algn="l"/>
                </a:tabLst>
              </a:pPr>
              <a:t>‹#›</a:t>
            </a:fld>
            <a:endParaRPr sz="788" spc="6">
              <a:cs typeface="Arial" panose="020B0604020202020204" pitchFamily="34" charset="0"/>
            </a:endParaRPr>
          </a:p>
        </p:txBody>
      </p:sp>
      <p:sp>
        <p:nvSpPr>
          <p:cNvPr id="30" name="Table Placeholder 17">
            <a:extLst>
              <a:ext uri="{FF2B5EF4-FFF2-40B4-BE49-F238E27FC236}">
                <a16:creationId xmlns:a16="http://schemas.microsoft.com/office/drawing/2014/main" id="{7A09F54A-526E-F440-AECD-03D132A8D622}"/>
              </a:ext>
            </a:extLst>
          </p:cNvPr>
          <p:cNvSpPr>
            <a:spLocks noGrp="1"/>
          </p:cNvSpPr>
          <p:nvPr>
            <p:ph type="tbl" sz="quarter" idx="11"/>
          </p:nvPr>
        </p:nvSpPr>
        <p:spPr>
          <a:xfrm>
            <a:off x="4576383" y="515734"/>
            <a:ext cx="7239524" cy="5708493"/>
          </a:xfrm>
          <a:prstGeom prst="rect">
            <a:avLst/>
          </a:prstGeom>
        </p:spPr>
        <p:txBody>
          <a:bodyPr>
            <a:noAutofit/>
          </a:bodyPr>
          <a:lstStyle>
            <a:lvl1pPr>
              <a:defRPr>
                <a:latin typeface="Roboto Condensed Light" panose="02000000000000000000" pitchFamily="2" charset="0"/>
                <a:ea typeface="Roboto Condensed Light" panose="02000000000000000000" pitchFamily="2" charset="0"/>
              </a:defRPr>
            </a:lvl1pPr>
          </a:lstStyle>
          <a:p>
            <a:endParaRPr lang="en-US"/>
          </a:p>
        </p:txBody>
      </p:sp>
      <p:sp>
        <p:nvSpPr>
          <p:cNvPr id="32" name="Text Placeholder 2">
            <a:extLst>
              <a:ext uri="{FF2B5EF4-FFF2-40B4-BE49-F238E27FC236}">
                <a16:creationId xmlns:a16="http://schemas.microsoft.com/office/drawing/2014/main" id="{3A6860E1-C025-B84A-897E-EE5DA2B84DBC}"/>
              </a:ext>
            </a:extLst>
          </p:cNvPr>
          <p:cNvSpPr>
            <a:spLocks noGrp="1"/>
          </p:cNvSpPr>
          <p:nvPr>
            <p:ph type="body" sz="quarter" idx="13" hasCustomPrompt="1"/>
          </p:nvPr>
        </p:nvSpPr>
        <p:spPr>
          <a:xfrm>
            <a:off x="353875" y="3073956"/>
            <a:ext cx="3145604" cy="3379898"/>
          </a:xfrm>
          <a:prstGeom prst="rect">
            <a:avLst/>
          </a:prstGeom>
        </p:spPr>
        <p:txBody>
          <a:bodyPr lIns="0">
            <a:noAutofit/>
          </a:bodyPr>
          <a:lstStyle>
            <a:lvl1pPr marL="342763" indent="-342763">
              <a:lnSpc>
                <a:spcPts val="1799"/>
              </a:lnSpc>
              <a:buFont typeface="+mj-lt"/>
              <a:buAutoNum type="arabicPeriod"/>
              <a:defRPr sz="1399" b="0" i="0">
                <a:solidFill>
                  <a:schemeClr val="bg1"/>
                </a:solidFill>
                <a:latin typeface="Roboto Condensed Light" panose="02000000000000000000" pitchFamily="2" charset="0"/>
                <a:ea typeface="Roboto Condensed Light" panose="02000000000000000000" pitchFamily="2" charset="0"/>
              </a:defRPr>
            </a:lvl1pPr>
            <a:lvl2pPr marL="457017" indent="0">
              <a:lnSpc>
                <a:spcPts val="1799"/>
              </a:lnSpc>
              <a:buNone/>
              <a:defRPr sz="1399" b="0" i="0">
                <a:solidFill>
                  <a:schemeClr val="bg1"/>
                </a:solidFill>
                <a:latin typeface="Roboto Condensed Light" panose="02000000000000000000" pitchFamily="2" charset="0"/>
                <a:ea typeface="Roboto Condensed Light" panose="02000000000000000000" pitchFamily="2" charset="0"/>
              </a:defRPr>
            </a:lvl2pPr>
            <a:lvl3pPr>
              <a:defRPr sz="1799" b="0" i="0">
                <a:solidFill>
                  <a:schemeClr val="bg1"/>
                </a:solidFill>
                <a:latin typeface="Montserrat Light" pitchFamily="2" charset="77"/>
              </a:defRPr>
            </a:lvl3pPr>
            <a:lvl4pPr>
              <a:defRPr sz="1799" b="0" i="0">
                <a:solidFill>
                  <a:schemeClr val="bg1"/>
                </a:solidFill>
                <a:latin typeface="Montserrat Light" pitchFamily="2" charset="77"/>
              </a:defRPr>
            </a:lvl4pPr>
            <a:lvl5pPr>
              <a:defRPr sz="1799" b="0" i="0">
                <a:solidFill>
                  <a:schemeClr val="bg1"/>
                </a:solidFill>
                <a:latin typeface="Montserrat Light" pitchFamily="2" charset="77"/>
              </a:defRPr>
            </a:lvl5pPr>
          </a:lstStyle>
          <a:p>
            <a:pPr lvl="0"/>
            <a:r>
              <a:rPr lang="en-US"/>
              <a:t>Increased Help Desk Efficiency</a:t>
            </a:r>
            <a:br>
              <a:rPr lang="en-US"/>
            </a:br>
            <a:r>
              <a:rPr lang="en-US"/>
              <a:t>Through training of personnel and increased efficiency of processes</a:t>
            </a:r>
          </a:p>
          <a:p>
            <a:pPr lvl="1"/>
            <a:endParaRPr lang="en-US"/>
          </a:p>
          <a:p>
            <a:pPr lvl="0"/>
            <a:endParaRPr lang="en-US"/>
          </a:p>
        </p:txBody>
      </p:sp>
      <p:sp>
        <p:nvSpPr>
          <p:cNvPr id="2" name="TextBox 1">
            <a:extLst>
              <a:ext uri="{FF2B5EF4-FFF2-40B4-BE49-F238E27FC236}">
                <a16:creationId xmlns:a16="http://schemas.microsoft.com/office/drawing/2014/main" id="{F16E9EDA-45C8-534C-88DF-427C9EF2E9E8}"/>
              </a:ext>
            </a:extLst>
          </p:cNvPr>
          <p:cNvSpPr txBox="1"/>
          <p:nvPr userDrawn="1"/>
        </p:nvSpPr>
        <p:spPr>
          <a:xfrm>
            <a:off x="336752" y="2127183"/>
            <a:ext cx="2994426" cy="758486"/>
          </a:xfrm>
          <a:prstGeom prst="rect">
            <a:avLst/>
          </a:prstGeom>
        </p:spPr>
        <p:txBody>
          <a:bodyPr vert="horz" wrap="square" lIns="0" tIns="6928" rIns="0" bIns="0" rtlCol="0">
            <a:noAutofit/>
          </a:bodyPr>
          <a:lstStyle/>
          <a:p>
            <a:pPr marL="7698" marR="242878" lvl="0" indent="0" algn="l" defTabSz="554270" rtl="0" eaLnBrk="1" fontAlgn="auto" latinLnBrk="0" hangingPunct="1">
              <a:lnSpc>
                <a:spcPct val="100000"/>
              </a:lnSpc>
              <a:spcBef>
                <a:spcPts val="55"/>
              </a:spcBef>
              <a:spcAft>
                <a:spcPts val="0"/>
              </a:spcAft>
              <a:buClrTx/>
              <a:buSzTx/>
              <a:buFontTx/>
              <a:buNone/>
              <a:tabLst/>
              <a:defRPr/>
            </a:pPr>
            <a:r>
              <a:rPr lang="en-US" sz="1599">
                <a:solidFill>
                  <a:schemeClr val="bg1"/>
                </a:solidFill>
                <a:latin typeface="Exo" panose="02000503000000000000" pitchFamily="2" charset="77"/>
              </a:rPr>
              <a:t>Baseline metrics will be improved through:</a:t>
            </a:r>
          </a:p>
          <a:p>
            <a:pPr marL="7698" marR="242878" algn="l">
              <a:spcBef>
                <a:spcPts val="55"/>
              </a:spcBef>
            </a:pPr>
            <a:endParaRPr lang="en-US" sz="1599" spc="-30">
              <a:solidFill>
                <a:schemeClr val="bg1"/>
              </a:solidFill>
              <a:latin typeface="Exo" panose="02000503000000000000" pitchFamily="2" charset="77"/>
              <a:cs typeface="Arial Narrow"/>
            </a:endParaRPr>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346375" y="524428"/>
            <a:ext cx="3175096" cy="1545881"/>
          </a:xfrm>
          <a:prstGeom prst="rect">
            <a:avLst/>
          </a:prstGeom>
        </p:spPr>
        <p:txBody>
          <a:bodyPr vert="horz" wrap="square" lIns="0" tIns="6928" rIns="0" bIns="0" rtlCol="0">
            <a:noAutofit/>
          </a:bodyPr>
          <a:lstStyle/>
          <a:p>
            <a:pPr marL="7698" marR="242878" algn="just">
              <a:lnSpc>
                <a:spcPts val="3998"/>
              </a:lnSpc>
              <a:spcBef>
                <a:spcPts val="55"/>
              </a:spcBef>
            </a:pPr>
            <a:r>
              <a:rPr lang="en-US" sz="3998" b="1" i="0">
                <a:solidFill>
                  <a:schemeClr val="bg1"/>
                </a:solidFill>
                <a:latin typeface="Montserrat SemiBold" pitchFamily="2" charset="77"/>
              </a:rPr>
              <a:t>Establish Baseline Metrics</a:t>
            </a:r>
            <a:endParaRPr lang="en-US" sz="3998" b="1" i="0" spc="-30">
              <a:solidFill>
                <a:schemeClr val="bg1"/>
              </a:solidFill>
              <a:latin typeface="Montserrat SemiBold" pitchFamily="2" charset="77"/>
              <a:cs typeface="Arial Narrow"/>
            </a:endParaRPr>
          </a:p>
        </p:txBody>
      </p:sp>
    </p:spTree>
    <p:extLst>
      <p:ext uri="{BB962C8B-B14F-4D97-AF65-F5344CB8AC3E}">
        <p14:creationId xmlns:p14="http://schemas.microsoft.com/office/powerpoint/2010/main" val="24193467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rack Metrics">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80085" y="530022"/>
            <a:ext cx="4237753" cy="511093"/>
          </a:xfrm>
        </p:spPr>
        <p:txBody>
          <a:bodyPr>
            <a:noAutofit/>
          </a:bodyPr>
          <a:lstStyle>
            <a:lvl1pPr>
              <a:defRPr b="0" i="0">
                <a:solidFill>
                  <a:srgbClr val="2576B7"/>
                </a:solidFill>
              </a:defRPr>
            </a:lvl1pPr>
          </a:lstStyle>
          <a:p>
            <a:r>
              <a:rPr lang="en-US"/>
              <a:t>Track Metrics</a:t>
            </a:r>
          </a:p>
        </p:txBody>
      </p:sp>
      <p:sp>
        <p:nvSpPr>
          <p:cNvPr id="3" name="Text Placeholder 2">
            <a:extLst>
              <a:ext uri="{FF2B5EF4-FFF2-40B4-BE49-F238E27FC236}">
                <a16:creationId xmlns:a16="http://schemas.microsoft.com/office/drawing/2014/main" id="{301B465C-B3AC-CE48-A04D-8964E9E436C5}"/>
              </a:ext>
            </a:extLst>
          </p:cNvPr>
          <p:cNvSpPr>
            <a:spLocks noGrp="1"/>
          </p:cNvSpPr>
          <p:nvPr>
            <p:ph type="body" sz="quarter" idx="10" hasCustomPrompt="1"/>
          </p:nvPr>
        </p:nvSpPr>
        <p:spPr>
          <a:xfrm>
            <a:off x="380084" y="1097775"/>
            <a:ext cx="3760813" cy="966157"/>
          </a:xfrm>
          <a:prstGeom prst="rect">
            <a:avLst/>
          </a:prstGeom>
        </p:spPr>
        <p:txBody>
          <a:bodyPr lIns="0">
            <a:noAutofit/>
          </a:bodyPr>
          <a:lstStyle>
            <a:lvl1pPr marL="0" indent="0">
              <a:lnSpc>
                <a:spcPts val="1999"/>
              </a:lnSpc>
              <a:buNone/>
              <a:defRPr sz="1599" b="0" i="0">
                <a:solidFill>
                  <a:srgbClr val="717171"/>
                </a:solidFill>
                <a:latin typeface="Exo" panose="020B0604020202020204" charset="0"/>
                <a:ea typeface="Roboto Condensed Light" panose="02000000000000000000" pitchFamily="2" charset="0"/>
              </a:defRPr>
            </a:lvl1pPr>
            <a:lvl2pPr>
              <a:defRPr sz="1999" b="0" i="0">
                <a:latin typeface="Roboto Condensed Light" panose="02000000000000000000" pitchFamily="2" charset="0"/>
                <a:ea typeface="Roboto Condensed Light" panose="02000000000000000000" pitchFamily="2" charset="0"/>
              </a:defRPr>
            </a:lvl2pPr>
            <a:lvl3pPr>
              <a:defRPr sz="1999" b="0" i="0">
                <a:latin typeface="Roboto Condensed Light" panose="02000000000000000000" pitchFamily="2" charset="0"/>
                <a:ea typeface="Roboto Condensed Light" panose="02000000000000000000" pitchFamily="2" charset="0"/>
              </a:defRPr>
            </a:lvl3pPr>
            <a:lvl4pPr>
              <a:defRPr sz="1999" b="0" i="0">
                <a:latin typeface="Roboto Condensed Light" panose="02000000000000000000" pitchFamily="2" charset="0"/>
                <a:ea typeface="Roboto Condensed Light" panose="02000000000000000000" pitchFamily="2" charset="0"/>
              </a:defRPr>
            </a:lvl4pPr>
            <a:lvl5pPr>
              <a:defRPr sz="1999" b="0" i="0">
                <a:latin typeface="Roboto Condensed Light" panose="02000000000000000000" pitchFamily="2" charset="0"/>
                <a:ea typeface="Roboto Condensed Light" panose="02000000000000000000" pitchFamily="2" charset="0"/>
              </a:defRPr>
            </a:lvl5pPr>
          </a:lstStyle>
          <a:p>
            <a:pPr lvl="0"/>
            <a:r>
              <a:rPr lang="en-US"/>
              <a:t>Track metrics throughout the project to keep stakeholders informed</a:t>
            </a:r>
          </a:p>
        </p:txBody>
      </p:sp>
      <p:sp>
        <p:nvSpPr>
          <p:cNvPr id="18" name="Table Placeholder 17">
            <a:extLst>
              <a:ext uri="{FF2B5EF4-FFF2-40B4-BE49-F238E27FC236}">
                <a16:creationId xmlns:a16="http://schemas.microsoft.com/office/drawing/2014/main" id="{49673129-DC2E-FA40-A288-610FE0AB920C}"/>
              </a:ext>
            </a:extLst>
          </p:cNvPr>
          <p:cNvSpPr>
            <a:spLocks noGrp="1"/>
          </p:cNvSpPr>
          <p:nvPr>
            <p:ph type="tbl" sz="quarter" idx="11"/>
          </p:nvPr>
        </p:nvSpPr>
        <p:spPr>
          <a:xfrm>
            <a:off x="372918" y="3274288"/>
            <a:ext cx="11442990" cy="2949939"/>
          </a:xfrm>
          <a:prstGeom prst="rect">
            <a:avLst/>
          </a:prstGeom>
        </p:spPr>
        <p:txBody>
          <a:bodyPr>
            <a:noAutofit/>
          </a:bodyPr>
          <a:lstStyle>
            <a:lvl1pPr>
              <a:defRPr>
                <a:latin typeface="Roboto Condensed Light" panose="02000000000000000000" pitchFamily="2" charset="0"/>
                <a:ea typeface="Roboto Condensed Light" panose="02000000000000000000" pitchFamily="2" charset="0"/>
              </a:defRPr>
            </a:lvl1pPr>
          </a:lstStyle>
          <a:p>
            <a:endParaRPr lang="en-US"/>
          </a:p>
        </p:txBody>
      </p:sp>
      <p:sp>
        <p:nvSpPr>
          <p:cNvPr id="20" name="Text Placeholder 19">
            <a:extLst>
              <a:ext uri="{FF2B5EF4-FFF2-40B4-BE49-F238E27FC236}">
                <a16:creationId xmlns:a16="http://schemas.microsoft.com/office/drawing/2014/main" id="{4782DCFE-ADE5-3844-AFE5-4BA068CE7F23}"/>
              </a:ext>
            </a:extLst>
          </p:cNvPr>
          <p:cNvSpPr>
            <a:spLocks noGrp="1"/>
          </p:cNvSpPr>
          <p:nvPr>
            <p:ph type="body" sz="quarter" idx="12" hasCustomPrompt="1"/>
          </p:nvPr>
        </p:nvSpPr>
        <p:spPr>
          <a:xfrm>
            <a:off x="7186208" y="669461"/>
            <a:ext cx="3557785" cy="339468"/>
          </a:xfrm>
          <a:prstGeom prst="rect">
            <a:avLst/>
          </a:prstGeom>
        </p:spPr>
        <p:txBody>
          <a:bodyPr lIns="0">
            <a:noAutofit/>
          </a:bodyPr>
          <a:lstStyle>
            <a:lvl1pPr marL="0" indent="0">
              <a:lnSpc>
                <a:spcPts val="1799"/>
              </a:lnSpc>
              <a:buNone/>
              <a:defRPr sz="1399">
                <a:latin typeface="Exo" panose="020B0604020202020204"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sz="1599"/>
              <a:t>As the project nears completion:</a:t>
            </a:r>
            <a:endParaRPr lang="en-US"/>
          </a:p>
        </p:txBody>
      </p:sp>
      <p:sp>
        <p:nvSpPr>
          <p:cNvPr id="25" name="Text Placeholder 4">
            <a:extLst>
              <a:ext uri="{FF2B5EF4-FFF2-40B4-BE49-F238E27FC236}">
                <a16:creationId xmlns:a16="http://schemas.microsoft.com/office/drawing/2014/main" id="{4F63F1AB-A833-D948-BE31-90BABA3914CD}"/>
              </a:ext>
            </a:extLst>
          </p:cNvPr>
          <p:cNvSpPr>
            <a:spLocks noGrp="1"/>
          </p:cNvSpPr>
          <p:nvPr>
            <p:ph type="body" sz="quarter" idx="13" hasCustomPrompt="1"/>
          </p:nvPr>
        </p:nvSpPr>
        <p:spPr>
          <a:xfrm>
            <a:off x="7186208" y="1044478"/>
            <a:ext cx="4293581" cy="2165643"/>
          </a:xfrm>
          <a:prstGeom prst="rect">
            <a:avLst/>
          </a:prstGeom>
        </p:spPr>
        <p:txBody>
          <a:bodyPr lIns="0">
            <a:noAutofit/>
          </a:bodyPr>
          <a:lstStyle>
            <a:lvl1pPr marL="342763" indent="-342763">
              <a:lnSpc>
                <a:spcPts val="1799"/>
              </a:lnSpc>
              <a:buClr>
                <a:srgbClr val="2576B7"/>
              </a:buClr>
              <a:buSzPct val="100000"/>
              <a:buFont typeface="+mj-lt"/>
              <a:buAutoNum type="arabicPeriod"/>
              <a:defRPr sz="1399"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The number of tickets should decrease.</a:t>
            </a:r>
          </a:p>
          <a:p>
            <a:pPr lvl="0"/>
            <a:r>
              <a:rPr lang="en-US" b="0" i="0">
                <a:latin typeface="Roboto Condensed Light" panose="02000000000000000000" pitchFamily="2" charset="0"/>
                <a:ea typeface="Roboto Condensed Light" panose="02000000000000000000" pitchFamily="2" charset="0"/>
              </a:rPr>
              <a:t>Percentage of calls resolved at first contact and at Tier 1 should increase.</a:t>
            </a:r>
          </a:p>
          <a:p>
            <a:pPr lvl="0"/>
            <a:r>
              <a:rPr lang="en-US" b="0" i="0">
                <a:latin typeface="Roboto Condensed Light" panose="02000000000000000000" pitchFamily="2" charset="0"/>
                <a:ea typeface="Roboto Condensed Light" panose="02000000000000000000" pitchFamily="2" charset="0"/>
              </a:rPr>
              <a:t>Average time to resolve and escalate an incident should decrease.</a:t>
            </a:r>
          </a:p>
        </p:txBody>
      </p:sp>
    </p:spTree>
    <p:extLst>
      <p:ext uri="{BB962C8B-B14F-4D97-AF65-F5344CB8AC3E}">
        <p14:creationId xmlns:p14="http://schemas.microsoft.com/office/powerpoint/2010/main" val="330878574"/>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Insight Breakdow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F654C735-FD88-7044-AFDF-38F27B3DBF4F}"/>
              </a:ext>
            </a:extLst>
          </p:cNvPr>
          <p:cNvSpPr>
            <a:spLocks noGrp="1"/>
          </p:cNvSpPr>
          <p:nvPr>
            <p:ph type="body" sz="quarter" idx="11" hasCustomPrompt="1"/>
          </p:nvPr>
        </p:nvSpPr>
        <p:spPr>
          <a:xfrm>
            <a:off x="353968"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799"/>
              </a:lnSpc>
              <a:buNone/>
              <a:defRPr sz="1399" b="0" i="0">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53968" y="530022"/>
            <a:ext cx="5144572" cy="570117"/>
          </a:xfrm>
        </p:spPr>
        <p:txBody>
          <a:bodyPr>
            <a:noAutofit/>
          </a:bodyPr>
          <a:lstStyle>
            <a:lvl1pPr>
              <a:defRPr b="0" i="0">
                <a:solidFill>
                  <a:srgbClr val="2576B7"/>
                </a:solidFill>
              </a:defRPr>
            </a:lvl1pPr>
          </a:lstStyle>
          <a:p>
            <a:r>
              <a:rPr lang="en-US"/>
              <a:t>Insight Breakdown</a:t>
            </a:r>
          </a:p>
        </p:txBody>
      </p:sp>
      <p:sp>
        <p:nvSpPr>
          <p:cNvPr id="21" name="object 16">
            <a:extLst>
              <a:ext uri="{FF2B5EF4-FFF2-40B4-BE49-F238E27FC236}">
                <a16:creationId xmlns:a16="http://schemas.microsoft.com/office/drawing/2014/main" id="{D04A7FA4-1F63-4045-89C0-A25EC0589AD3}"/>
              </a:ext>
            </a:extLst>
          </p:cNvPr>
          <p:cNvSpPr/>
          <p:nvPr userDrawn="1"/>
        </p:nvSpPr>
        <p:spPr>
          <a:xfrm>
            <a:off x="353968"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
        <p:nvSpPr>
          <p:cNvPr id="24" name="Text Placeholder 23">
            <a:extLst>
              <a:ext uri="{FF2B5EF4-FFF2-40B4-BE49-F238E27FC236}">
                <a16:creationId xmlns:a16="http://schemas.microsoft.com/office/drawing/2014/main" id="{A65B8B33-0F77-6C46-B190-E0EB622E48D4}"/>
              </a:ext>
            </a:extLst>
          </p:cNvPr>
          <p:cNvSpPr>
            <a:spLocks noGrp="1"/>
          </p:cNvSpPr>
          <p:nvPr>
            <p:ph type="body" sz="quarter" idx="10" hasCustomPrompt="1"/>
          </p:nvPr>
        </p:nvSpPr>
        <p:spPr>
          <a:xfrm>
            <a:off x="353968" y="1760227"/>
            <a:ext cx="3694711" cy="379405"/>
          </a:xfrm>
          <a:prstGeom prst="rect">
            <a:avLst/>
          </a:prstGeom>
          <a:solidFill>
            <a:schemeClr val="bg1"/>
          </a:solidFill>
        </p:spPr>
        <p:txBody>
          <a:bodyPr lIns="180000" rIns="180000">
            <a:noAutofit/>
          </a:bodyPr>
          <a:lstStyle>
            <a:lvl1pPr marL="0" indent="0">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1</a:t>
            </a:r>
          </a:p>
        </p:txBody>
      </p:sp>
      <p:sp>
        <p:nvSpPr>
          <p:cNvPr id="28" name="Text Placeholder 26">
            <a:extLst>
              <a:ext uri="{FF2B5EF4-FFF2-40B4-BE49-F238E27FC236}">
                <a16:creationId xmlns:a16="http://schemas.microsoft.com/office/drawing/2014/main" id="{7C3E8B87-3295-C145-8AD0-F82DD56BEEBA}"/>
              </a:ext>
            </a:extLst>
          </p:cNvPr>
          <p:cNvSpPr>
            <a:spLocks noGrp="1"/>
          </p:cNvSpPr>
          <p:nvPr>
            <p:ph type="body" sz="quarter" idx="12" hasCustomPrompt="1"/>
          </p:nvPr>
        </p:nvSpPr>
        <p:spPr>
          <a:xfrm>
            <a:off x="4272463"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799"/>
              </a:lnSpc>
              <a:buNone/>
              <a:defRPr sz="1399" b="0" i="0">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30" name="Text Placeholder 23">
            <a:extLst>
              <a:ext uri="{FF2B5EF4-FFF2-40B4-BE49-F238E27FC236}">
                <a16:creationId xmlns:a16="http://schemas.microsoft.com/office/drawing/2014/main" id="{9743512F-3223-8E49-BB0C-4A8840D17C23}"/>
              </a:ext>
            </a:extLst>
          </p:cNvPr>
          <p:cNvSpPr>
            <a:spLocks noGrp="1"/>
          </p:cNvSpPr>
          <p:nvPr>
            <p:ph type="body" sz="quarter" idx="13" hasCustomPrompt="1"/>
          </p:nvPr>
        </p:nvSpPr>
        <p:spPr>
          <a:xfrm>
            <a:off x="4272463" y="1760227"/>
            <a:ext cx="3694711" cy="379405"/>
          </a:xfrm>
          <a:prstGeom prst="rect">
            <a:avLst/>
          </a:prstGeom>
          <a:solidFill>
            <a:schemeClr val="bg1"/>
          </a:solidFill>
        </p:spPr>
        <p:txBody>
          <a:bodyPr lIns="180000" rIns="180000">
            <a:noAutofit/>
          </a:bodyPr>
          <a:lstStyle>
            <a:lvl1pPr marL="0" indent="0">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2</a:t>
            </a:r>
          </a:p>
        </p:txBody>
      </p:sp>
      <p:sp>
        <p:nvSpPr>
          <p:cNvPr id="31" name="Text Placeholder 26">
            <a:extLst>
              <a:ext uri="{FF2B5EF4-FFF2-40B4-BE49-F238E27FC236}">
                <a16:creationId xmlns:a16="http://schemas.microsoft.com/office/drawing/2014/main" id="{80D89366-ED52-A949-A16B-4146CDE0F6F2}"/>
              </a:ext>
            </a:extLst>
          </p:cNvPr>
          <p:cNvSpPr>
            <a:spLocks noGrp="1"/>
          </p:cNvSpPr>
          <p:nvPr>
            <p:ph type="body" sz="quarter" idx="14" hasCustomPrompt="1"/>
          </p:nvPr>
        </p:nvSpPr>
        <p:spPr>
          <a:xfrm>
            <a:off x="8190958"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799"/>
              </a:lnSpc>
              <a:buNone/>
              <a:defRPr sz="1399" b="0" i="0">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33" name="Text Placeholder 23">
            <a:extLst>
              <a:ext uri="{FF2B5EF4-FFF2-40B4-BE49-F238E27FC236}">
                <a16:creationId xmlns:a16="http://schemas.microsoft.com/office/drawing/2014/main" id="{E6236606-0F02-C14B-9674-361BBE98B74C}"/>
              </a:ext>
            </a:extLst>
          </p:cNvPr>
          <p:cNvSpPr>
            <a:spLocks noGrp="1"/>
          </p:cNvSpPr>
          <p:nvPr>
            <p:ph type="body" sz="quarter" idx="15" hasCustomPrompt="1"/>
          </p:nvPr>
        </p:nvSpPr>
        <p:spPr>
          <a:xfrm>
            <a:off x="8190958" y="1760227"/>
            <a:ext cx="3694711" cy="379405"/>
          </a:xfrm>
          <a:prstGeom prst="rect">
            <a:avLst/>
          </a:prstGeom>
          <a:solidFill>
            <a:schemeClr val="bg1"/>
          </a:solidFill>
        </p:spPr>
        <p:txBody>
          <a:bodyPr lIns="180000" rIns="180000">
            <a:noAutofit/>
          </a:bodyPr>
          <a:lstStyle>
            <a:lvl1pPr marL="0" indent="0">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3</a:t>
            </a:r>
          </a:p>
        </p:txBody>
      </p:sp>
      <p:sp>
        <p:nvSpPr>
          <p:cNvPr id="34" name="object 16">
            <a:extLst>
              <a:ext uri="{FF2B5EF4-FFF2-40B4-BE49-F238E27FC236}">
                <a16:creationId xmlns:a16="http://schemas.microsoft.com/office/drawing/2014/main" id="{5C72A593-5B47-6640-87D0-7DC19FF0C12E}"/>
              </a:ext>
            </a:extLst>
          </p:cNvPr>
          <p:cNvSpPr/>
          <p:nvPr userDrawn="1"/>
        </p:nvSpPr>
        <p:spPr>
          <a:xfrm>
            <a:off x="4271043"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
        <p:nvSpPr>
          <p:cNvPr id="35" name="object 16">
            <a:extLst>
              <a:ext uri="{FF2B5EF4-FFF2-40B4-BE49-F238E27FC236}">
                <a16:creationId xmlns:a16="http://schemas.microsoft.com/office/drawing/2014/main" id="{BD3F10A2-41C4-BB46-A5B1-57481F194818}"/>
              </a:ext>
            </a:extLst>
          </p:cNvPr>
          <p:cNvSpPr/>
          <p:nvPr userDrawn="1"/>
        </p:nvSpPr>
        <p:spPr>
          <a:xfrm>
            <a:off x="8191197"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Tree>
    <p:extLst>
      <p:ext uri="{BB962C8B-B14F-4D97-AF65-F5344CB8AC3E}">
        <p14:creationId xmlns:p14="http://schemas.microsoft.com/office/powerpoint/2010/main" val="267479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177" y="5561419"/>
            <a:ext cx="11567720" cy="283998"/>
          </a:xfrm>
          <a:prstGeom prst="rect">
            <a:avLst/>
          </a:prstGeom>
        </p:spPr>
        <p:txBody>
          <a:bodyPr vert="horz" wrap="square" lIns="0" tIns="6928" rIns="0" bIns="0" rtlCol="0">
            <a:spAutoFit/>
          </a:bodyPr>
          <a:lstStyle/>
          <a:p>
            <a:pPr marL="7698" marR="242878" lvl="0" indent="0" algn="ctr" defTabSz="554270" rtl="0" eaLnBrk="1" fontAlgn="auto" latinLnBrk="0" hangingPunct="1">
              <a:lnSpc>
                <a:spcPct val="90000"/>
              </a:lnSpc>
              <a:spcBef>
                <a:spcPts val="1000"/>
              </a:spcBef>
              <a:spcAft>
                <a:spcPts val="0"/>
              </a:spcAft>
              <a:buClrTx/>
              <a:buSzTx/>
              <a:buFontTx/>
              <a:buNone/>
              <a:tabLst/>
              <a:defRPr/>
            </a:pPr>
            <a:r>
              <a:rPr lang="en-US" sz="1999"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39830" y="2235200"/>
            <a:ext cx="2833533"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202"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0837" y="3439160"/>
            <a:ext cx="2051518" cy="1009837"/>
          </a:xfrm>
          <a:prstGeom prst="rect">
            <a:avLst/>
          </a:prstGeom>
        </p:spPr>
        <p:txBody>
          <a:bodyPr vert="horz" wrap="square" lIns="0" tIns="6928"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1131" y="2235200"/>
            <a:ext cx="2833533"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7876" y="2746944"/>
            <a:ext cx="2620791" cy="560996"/>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2511" y="3439160"/>
            <a:ext cx="2051518" cy="1212970"/>
          </a:xfrm>
          <a:prstGeom prst="rect">
            <a:avLst/>
          </a:prstGeom>
        </p:spPr>
        <p:txBody>
          <a:bodyPr vert="horz" wrap="square" lIns="0" tIns="6928"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2432" y="2235200"/>
            <a:ext cx="2833533"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0938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4328" y="3439160"/>
            <a:ext cx="1944086" cy="1212970"/>
          </a:xfrm>
          <a:prstGeom prst="rect">
            <a:avLst/>
          </a:prstGeom>
        </p:spPr>
        <p:txBody>
          <a:bodyPr vert="horz" wrap="square" lIns="0" tIns="6928"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3732" y="2235200"/>
            <a:ext cx="2833533"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026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4896" y="3439160"/>
            <a:ext cx="2051518" cy="1009837"/>
          </a:xfrm>
          <a:prstGeom prst="rect">
            <a:avLst/>
          </a:prstGeom>
        </p:spPr>
        <p:txBody>
          <a:bodyPr vert="horz" wrap="square" lIns="0" tIns="6928"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754" y="514802"/>
            <a:ext cx="8702114" cy="1032921"/>
          </a:xfrm>
          <a:prstGeom prst="rect">
            <a:avLst/>
          </a:prstGeom>
        </p:spPr>
        <p:txBody>
          <a:bodyPr vert="horz" wrap="square" lIns="0" tIns="6928" rIns="0" bIns="0" rtlCol="0">
            <a:noAutofit/>
          </a:bodyPr>
          <a:lstStyle/>
          <a:p>
            <a:pPr marL="7698" marR="242878" algn="l">
              <a:lnSpc>
                <a:spcPct val="90000"/>
              </a:lnSpc>
              <a:spcBef>
                <a:spcPts val="55"/>
              </a:spcBef>
            </a:pPr>
            <a:r>
              <a:rPr lang="en-US" sz="3998" b="1" i="0" dirty="0">
                <a:solidFill>
                  <a:srgbClr val="717171"/>
                </a:solidFill>
                <a:latin typeface="Montserrat SemiBold" pitchFamily="2" charset="77"/>
              </a:rPr>
              <a:t>Info-Tech offers various levels of support to best suit your needs</a:t>
            </a:r>
            <a:endParaRPr lang="en-US" sz="3998"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846051491"/>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chemeClr val="bg1"/>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347" y="1827340"/>
            <a:ext cx="5317590" cy="377825"/>
          </a:xfrm>
          <a:prstGeom prst="rect">
            <a:avLst/>
          </a:prstGeom>
        </p:spPr>
        <p:txBody>
          <a:bodyPr lIns="0">
            <a:noAutofit/>
          </a:bodyPr>
          <a:lstStyle>
            <a:lvl1pPr marL="0" indent="0">
              <a:buNone/>
              <a:defRPr sz="1999" b="1" i="0" u="none">
                <a:solidFill>
                  <a:schemeClr val="accent1"/>
                </a:solidFill>
                <a:latin typeface="Montserrat SemiBold" pitchFamily="2" charset="77"/>
              </a:defRPr>
            </a:lvl1pPr>
            <a:lvl2pPr>
              <a:defRPr sz="1999" b="1" i="0">
                <a:solidFill>
                  <a:schemeClr val="accent1"/>
                </a:solidFill>
                <a:latin typeface="Montserrat SemiBold" pitchFamily="2" charset="77"/>
              </a:defRPr>
            </a:lvl2pPr>
            <a:lvl3pPr>
              <a:defRPr sz="1999" b="1" i="0">
                <a:solidFill>
                  <a:schemeClr val="accent1"/>
                </a:solidFill>
                <a:latin typeface="Montserrat SemiBold" pitchFamily="2" charset="77"/>
              </a:defRPr>
            </a:lvl3pPr>
            <a:lvl4pPr>
              <a:defRPr sz="1999" b="1" i="0">
                <a:solidFill>
                  <a:schemeClr val="accent1"/>
                </a:solidFill>
                <a:latin typeface="Montserrat SemiBold" pitchFamily="2" charset="77"/>
              </a:defRPr>
            </a:lvl4pPr>
            <a:lvl5pPr>
              <a:defRPr sz="1999" b="1" i="0">
                <a:solidFill>
                  <a:schemeClr val="accent1"/>
                </a:solidFill>
                <a:latin typeface="Montserrat SemiBold" pitchFamily="2" charset="77"/>
              </a:defRPr>
            </a:lvl5pPr>
          </a:lstStyle>
          <a:p>
            <a:pPr lvl="0"/>
            <a:r>
              <a:rPr lang="en-US"/>
              <a:t>Problem Solved</a:t>
            </a:r>
          </a:p>
        </p:txBody>
      </p:sp>
      <p:sp>
        <p:nvSpPr>
          <p:cNvPr id="12"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81666" y="2289601"/>
            <a:ext cx="5677041" cy="3986509"/>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57301" y="664144"/>
            <a:ext cx="3406013" cy="1668992"/>
          </a:xfrm>
          <a:prstGeom prst="rect">
            <a:avLst/>
          </a:prstGeom>
        </p:spPr>
        <p:txBody>
          <a:bodyPr vert="horz" wrap="square" lIns="0" tIns="6928" rIns="0" bIns="0" rtlCol="0">
            <a:noAutofit/>
          </a:bodyPr>
          <a:lstStyle/>
          <a:p>
            <a:pP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38058" y="2541070"/>
            <a:ext cx="3627307"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ts val="1919"/>
              </a:lnSpc>
              <a:spcBef>
                <a:spcPts val="1000"/>
              </a:spcBef>
              <a:spcAft>
                <a:spcPts val="0"/>
              </a:spcAft>
              <a:buClrTx/>
              <a:buSzTx/>
              <a:buFontTx/>
              <a:buNone/>
              <a:tabLst/>
              <a:defRPr/>
            </a:pPr>
            <a:r>
              <a:rPr lang="en-US" sz="1599">
                <a:solidFill>
                  <a:schemeClr val="bg1"/>
                </a:solidFill>
                <a:latin typeface="Exo" panose="02000503000000000000" pitchFamily="2" charset="77"/>
              </a:rPr>
              <a:t>Contact your account representative for more information.</a:t>
            </a:r>
          </a:p>
          <a:p>
            <a:pPr marL="7698" marR="242878" lvl="0" indent="0" algn="l" defTabSz="554270" rtl="0" eaLnBrk="1" fontAlgn="auto" latinLnBrk="0" hangingPunct="1">
              <a:lnSpc>
                <a:spcPts val="1919"/>
              </a:lnSpc>
              <a:spcBef>
                <a:spcPts val="1000"/>
              </a:spcBef>
              <a:spcAft>
                <a:spcPts val="0"/>
              </a:spcAft>
              <a:buClrTx/>
              <a:buSzTx/>
              <a:buFontTx/>
              <a:buNone/>
              <a:tabLst/>
              <a:defRPr/>
            </a:pPr>
            <a:r>
              <a:rPr lang="en-US" sz="1599" err="1">
                <a:solidFill>
                  <a:schemeClr val="bg1"/>
                </a:solidFill>
                <a:latin typeface="Exo" panose="02000503000000000000" pitchFamily="2" charset="77"/>
              </a:rPr>
              <a:t>workshops@infotech.com</a:t>
            </a:r>
            <a:r>
              <a:rPr lang="en-US" sz="1599">
                <a:solidFill>
                  <a:schemeClr val="bg1"/>
                </a:solidFill>
                <a:latin typeface="Exo" panose="02000503000000000000" pitchFamily="2" charset="77"/>
              </a:rPr>
              <a:t>  </a:t>
            </a:r>
            <a:br>
              <a:rPr lang="en-US" sz="1599">
                <a:solidFill>
                  <a:schemeClr val="bg1"/>
                </a:solidFill>
                <a:latin typeface="Exo" panose="02000503000000000000" pitchFamily="2" charset="77"/>
              </a:rPr>
            </a:br>
            <a:r>
              <a:rPr lang="en-US" sz="1599">
                <a:solidFill>
                  <a:schemeClr val="bg1"/>
                </a:solidFill>
                <a:latin typeface="Exo" panose="02000503000000000000" pitchFamily="2" charset="77"/>
              </a:rPr>
              <a:t>1-888-670-8889</a:t>
            </a:r>
          </a:p>
          <a:p>
            <a:pPr marL="7698" marR="242878" lvl="0" indent="0" algn="l" defTabSz="554270" rtl="0" eaLnBrk="1" fontAlgn="auto" latinLnBrk="0" hangingPunct="1">
              <a:lnSpc>
                <a:spcPts val="1919"/>
              </a:lnSpc>
              <a:spcBef>
                <a:spcPts val="1000"/>
              </a:spcBef>
              <a:spcAft>
                <a:spcPts val="0"/>
              </a:spcAft>
              <a:buClrTx/>
              <a:buSzTx/>
              <a:buFontTx/>
              <a:buNone/>
              <a:tabLst/>
              <a:defRPr/>
            </a:pPr>
            <a:endParaRPr lang="en-US" sz="1599">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754" y="514802"/>
            <a:ext cx="5695929" cy="1032921"/>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Summary of Accomplishment</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173502674"/>
      </p:ext>
    </p:extLst>
  </p:cSld>
  <p:clrMapOvr>
    <a:masterClrMapping/>
  </p:clrMapOvr>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17" name="TextBox 16">
            <a:extLst>
              <a:ext uri="{FF2B5EF4-FFF2-40B4-BE49-F238E27FC236}">
                <a16:creationId xmlns:a16="http://schemas.microsoft.com/office/drawing/2014/main" id="{04D20383-3FCC-7C4F-B1C5-B9D644F808E1}"/>
              </a:ext>
            </a:extLst>
          </p:cNvPr>
          <p:cNvSpPr txBox="1"/>
          <p:nvPr userDrawn="1"/>
        </p:nvSpPr>
        <p:spPr>
          <a:xfrm>
            <a:off x="351177" y="5561420"/>
            <a:ext cx="11567720" cy="250655"/>
          </a:xfrm>
          <a:prstGeom prst="rect">
            <a:avLst/>
          </a:prstGeom>
        </p:spPr>
        <p:txBody>
          <a:bodyPr vert="horz" wrap="square" lIns="0" tIns="6928" rIns="0" bIns="0" rtlCol="0">
            <a:spAutoFit/>
          </a:bodyPr>
          <a:lstStyle/>
          <a:p>
            <a:pPr marL="7698" marR="242878" lvl="0" indent="0" algn="ctr" defTabSz="554270" rtl="0" eaLnBrk="1" fontAlgn="auto" latinLnBrk="0" hangingPunct="1">
              <a:lnSpc>
                <a:spcPts val="1919"/>
              </a:lnSpc>
              <a:spcBef>
                <a:spcPts val="1000"/>
              </a:spcBef>
              <a:spcAft>
                <a:spcPts val="0"/>
              </a:spcAft>
              <a:buClrTx/>
              <a:buSzTx/>
              <a:buFontTx/>
              <a:buNone/>
              <a:tabLst/>
              <a:defRPr/>
            </a:pPr>
            <a:r>
              <a:rPr lang="en-US" sz="1999"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39830" y="2235200"/>
            <a:ext cx="2833533"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202"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0837" y="3439160"/>
            <a:ext cx="2051518" cy="1019584"/>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1131" y="2235200"/>
            <a:ext cx="2833533"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7876" y="2746944"/>
            <a:ext cx="2620791" cy="560996"/>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2511" y="3439160"/>
            <a:ext cx="2051518" cy="1224768"/>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ts val="1599"/>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2432" y="2235200"/>
            <a:ext cx="2833533"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0938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4328" y="3439160"/>
            <a:ext cx="1944086" cy="1224768"/>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3732" y="2235200"/>
            <a:ext cx="2833533"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026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4896" y="3439160"/>
            <a:ext cx="2051518" cy="1019584"/>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ts val="1599"/>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754" y="514802"/>
            <a:ext cx="8702114" cy="1032921"/>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Info-Tech offers various levels of support to best suit your needs</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610732436"/>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roject Step Summar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9A2786-ECFC-144B-AE26-54D79588906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4" name="Rectangle 13">
            <a:extLst>
              <a:ext uri="{FF2B5EF4-FFF2-40B4-BE49-F238E27FC236}">
                <a16:creationId xmlns:a16="http://schemas.microsoft.com/office/drawing/2014/main" id="{332DBE19-10F2-5346-BAC1-53F174E84D7E}"/>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B88A6C45-179D-D346-9D3E-74C32F8AA777}"/>
              </a:ext>
            </a:extLst>
          </p:cNvPr>
          <p:cNvSpPr>
            <a:spLocks noGrp="1"/>
          </p:cNvSpPr>
          <p:nvPr>
            <p:ph type="title" hasCustomPrompt="1"/>
          </p:nvPr>
        </p:nvSpPr>
        <p:spPr>
          <a:xfrm>
            <a:off x="353969" y="530021"/>
            <a:ext cx="5704739" cy="1130188"/>
          </a:xfrm>
        </p:spPr>
        <p:txBody>
          <a:bodyPr>
            <a:noAutofit/>
          </a:bodyPr>
          <a:lstStyle/>
          <a:p>
            <a:r>
              <a:rPr lang="en-US"/>
              <a:t>Project Step </a:t>
            </a:r>
            <a:br>
              <a:rPr lang="en-US"/>
            </a:br>
            <a:r>
              <a:rPr lang="en-US"/>
              <a:t>Summary</a:t>
            </a:r>
          </a:p>
        </p:txBody>
      </p:sp>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lvl1pPr>
              <a:defRPr>
                <a:solidFill>
                  <a:schemeClr val="bg1"/>
                </a:solidFil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5" name="Text Placeholder 4">
            <a:extLst>
              <a:ext uri="{FF2B5EF4-FFF2-40B4-BE49-F238E27FC236}">
                <a16:creationId xmlns:a16="http://schemas.microsoft.com/office/drawing/2014/main" id="{86E5F82B-DCED-8B4F-88A2-8A928648A8FF}"/>
              </a:ext>
            </a:extLst>
          </p:cNvPr>
          <p:cNvSpPr>
            <a:spLocks noGrp="1"/>
          </p:cNvSpPr>
          <p:nvPr>
            <p:ph type="body" sz="quarter" idx="11" hasCustomPrompt="1"/>
          </p:nvPr>
        </p:nvSpPr>
        <p:spPr>
          <a:xfrm>
            <a:off x="371330" y="2261454"/>
            <a:ext cx="6658548" cy="2906712"/>
          </a:xfrm>
          <a:prstGeom prst="rect">
            <a:avLst/>
          </a:prstGeom>
        </p:spPr>
        <p:txBody>
          <a:bodyPr lIns="0">
            <a:noAutofit/>
          </a:bodyPr>
          <a:lstStyle>
            <a:lvl1pPr marL="342763" indent="-342763">
              <a:buClr>
                <a:srgbClr val="2576B7"/>
              </a:buClr>
              <a:buSzPct val="100000"/>
              <a:buFont typeface="+mj-lt"/>
              <a:buAutoNum type="arabicPeriod"/>
              <a:defRPr sz="1599"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Set your goals – what do you want to achieve in your PCI project?</a:t>
            </a:r>
          </a:p>
          <a:p>
            <a:pPr lvl="0"/>
            <a:r>
              <a:rPr lang="en-US" b="0" i="0">
                <a:latin typeface="Roboto Condensed Light" panose="02000000000000000000" pitchFamily="2" charset="0"/>
                <a:ea typeface="Roboto Condensed Light" panose="02000000000000000000" pitchFamily="2" charset="0"/>
              </a:rPr>
              <a:t>Evaluate your current organization’s posture in relation to PCI.</a:t>
            </a:r>
          </a:p>
          <a:p>
            <a:pPr lvl="0"/>
            <a:r>
              <a:rPr lang="en-US" b="0" i="0">
                <a:latin typeface="Roboto Condensed Light" panose="02000000000000000000" pitchFamily="2" charset="0"/>
                <a:ea typeface="Roboto Condensed Light" panose="02000000000000000000" pitchFamily="2" charset="0"/>
              </a:rPr>
              <a:t>Map PCI’s 12 core requirements to your PCI practices.</a:t>
            </a:r>
          </a:p>
          <a:p>
            <a:pPr lvl="0"/>
            <a:r>
              <a:rPr lang="en-US" b="0" i="0">
                <a:latin typeface="Roboto Condensed Light" panose="02000000000000000000" pitchFamily="2" charset="0"/>
                <a:ea typeface="Roboto Condensed Light" panose="02000000000000000000" pitchFamily="2" charset="0"/>
              </a:rPr>
              <a:t>Perform a gap analysis.</a:t>
            </a:r>
          </a:p>
          <a:p>
            <a:pPr lvl="0"/>
            <a:r>
              <a:rPr lang="en-US" b="0" i="0">
                <a:latin typeface="Roboto Condensed Light" panose="02000000000000000000" pitchFamily="2" charset="0"/>
                <a:ea typeface="Roboto Condensed Light" panose="02000000000000000000" pitchFamily="2" charset="0"/>
              </a:rPr>
              <a:t>Complete gap prioritization.</a:t>
            </a:r>
          </a:p>
          <a:p>
            <a:pPr lvl="0"/>
            <a:r>
              <a:rPr lang="en-US" b="0" i="0">
                <a:latin typeface="Roboto Condensed Light" panose="02000000000000000000" pitchFamily="2" charset="0"/>
                <a:ea typeface="Roboto Condensed Light" panose="02000000000000000000" pitchFamily="2" charset="0"/>
              </a:rPr>
              <a:t>Identify PCI Simplification Strategy.</a:t>
            </a:r>
          </a:p>
          <a:p>
            <a:pPr lvl="0"/>
            <a:r>
              <a:rPr lang="en-US" b="0" i="0">
                <a:latin typeface="Roboto Condensed Light" panose="02000000000000000000" pitchFamily="2" charset="0"/>
                <a:ea typeface="Roboto Condensed Light" panose="02000000000000000000" pitchFamily="2" charset="0"/>
              </a:rPr>
              <a:t>Develop a PCI Simplification Launch Plan.</a:t>
            </a:r>
            <a:endParaRPr lang="en-US"/>
          </a:p>
        </p:txBody>
      </p:sp>
      <p:sp>
        <p:nvSpPr>
          <p:cNvPr id="16"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381668" y="1914620"/>
            <a:ext cx="5545762" cy="346835"/>
          </a:xfrm>
          <a:prstGeom prst="rect">
            <a:avLst/>
          </a:prstGeom>
        </p:spPr>
        <p:txBody>
          <a:bodyPr lIns="0" tIns="0" rIns="0" bIns="0">
            <a:noAutofit/>
          </a:bodyPr>
          <a:lstStyle>
            <a:lvl1pPr marL="0" indent="0">
              <a:lnSpc>
                <a:spcPts val="2399"/>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28997754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58707" y="3282772"/>
            <a:ext cx="2659611" cy="1039813"/>
          </a:xfrm>
          <a:prstGeom prst="rect">
            <a:avLst/>
          </a:prstGeom>
        </p:spPr>
        <p:txBody>
          <a:bodyPr>
            <a:noAutofit/>
          </a:bodyPr>
          <a:lstStyle>
            <a:lvl1pPr>
              <a:defRPr sz="1799" b="1" i="0">
                <a:latin typeface="Montserrat SemiBold" pitchFamily="2" charset="77"/>
              </a:defRPr>
            </a:lvl1pPr>
          </a:lstStyle>
          <a:p>
            <a:endParaRPr lang="en-US"/>
          </a:p>
        </p:txBody>
      </p:sp>
      <p:sp>
        <p:nvSpPr>
          <p:cNvPr id="3" name="Slide Number Placeholder 2">
            <a:extLst>
              <a:ext uri="{FF2B5EF4-FFF2-40B4-BE49-F238E27FC236}">
                <a16:creationId xmlns:a16="http://schemas.microsoft.com/office/drawing/2014/main" id="{8FBEED5F-9A04-C748-B35A-669F39954A1A}"/>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9" name="object 7">
            <a:extLst>
              <a:ext uri="{FF2B5EF4-FFF2-40B4-BE49-F238E27FC236}">
                <a16:creationId xmlns:a16="http://schemas.microsoft.com/office/drawing/2014/main" id="{84D0A54C-032B-734B-AB0B-44B5BEA685CC}"/>
              </a:ext>
            </a:extLst>
          </p:cNvPr>
          <p:cNvSpPr/>
          <p:nvPr userDrawn="1"/>
        </p:nvSpPr>
        <p:spPr>
          <a:xfrm>
            <a:off x="-8706" y="3310826"/>
            <a:ext cx="53979"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27660" y="3282772"/>
            <a:ext cx="2659611" cy="1039813"/>
          </a:xfrm>
          <a:prstGeom prst="rect">
            <a:avLst/>
          </a:prstGeom>
        </p:spPr>
        <p:txBody>
          <a:bodyPr>
            <a:noAutofit/>
          </a:bodyPr>
          <a:lstStyle>
            <a:lvl1pPr>
              <a:defRPr sz="1799" b="1" i="0">
                <a:latin typeface="Montserrat SemiBold" pitchFamily="2" charset="77"/>
              </a:defRPr>
            </a:lvl1pPr>
          </a:lstStyle>
          <a:p>
            <a:endParaRPr lang="en-US"/>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10863227" y="541858"/>
            <a:ext cx="1025677"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200" b="1" i="0">
                <a:latin typeface="Montserrat SemiBold" pitchFamily="2" charset="77"/>
              </a:defRPr>
            </a:lvl1pPr>
          </a:lstStyle>
          <a:p>
            <a:endParaRPr lang="en-US"/>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0232" y="4561400"/>
            <a:ext cx="2668086" cy="292307"/>
          </a:xfrm>
          <a:prstGeom prst="rect">
            <a:avLst/>
          </a:prstGeom>
        </p:spPr>
        <p:txBody>
          <a:bodyPr lIns="0" tIns="0" rIns="0" bIns="0">
            <a:noAutofit/>
          </a:bodyPr>
          <a:lstStyle>
            <a:lvl1pPr marL="0" indent="0">
              <a:buNone/>
              <a:defRPr sz="1599" b="1" i="0">
                <a:solidFill>
                  <a:srgbClr val="2576B7"/>
                </a:solidFill>
                <a:latin typeface="Montserrat SemiBold" panose="020B0604020202020204" charset="0"/>
              </a:defRPr>
            </a:lvl1pPr>
            <a:lvl2pPr>
              <a:defRPr sz="1599" b="1" i="0">
                <a:latin typeface="Montserrat SemiBold" pitchFamily="2" charset="77"/>
              </a:defRPr>
            </a:lvl2pPr>
            <a:lvl3pPr>
              <a:defRPr sz="1599" b="1" i="0">
                <a:latin typeface="Montserrat SemiBold" pitchFamily="2" charset="77"/>
              </a:defRPr>
            </a:lvl3pPr>
            <a:lvl4pPr>
              <a:defRPr sz="1599" b="1" i="0">
                <a:latin typeface="Montserrat SemiBold" pitchFamily="2" charset="77"/>
              </a:defRPr>
            </a:lvl4pPr>
            <a:lvl5pPr>
              <a:defRPr sz="1599"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18213" y="4561400"/>
            <a:ext cx="2668086" cy="292307"/>
          </a:xfrm>
          <a:prstGeom prst="rect">
            <a:avLst/>
          </a:prstGeom>
        </p:spPr>
        <p:txBody>
          <a:bodyPr lIns="0" tIns="0" rIns="0" bIns="0">
            <a:noAutofit/>
          </a:bodyPr>
          <a:lstStyle>
            <a:lvl1pPr marL="0" indent="0">
              <a:buNone/>
              <a:defRPr sz="1599" b="1" i="0">
                <a:solidFill>
                  <a:srgbClr val="2576B7"/>
                </a:solidFill>
                <a:latin typeface="Montserrat SemiBold" panose="020B0604020202020204" charset="0"/>
              </a:defRPr>
            </a:lvl1pPr>
            <a:lvl2pPr>
              <a:defRPr sz="1599" b="1" i="0">
                <a:latin typeface="Montserrat SemiBold" pitchFamily="2" charset="77"/>
              </a:defRPr>
            </a:lvl2pPr>
            <a:lvl3pPr>
              <a:defRPr sz="1599" b="1" i="0">
                <a:latin typeface="Montserrat SemiBold" pitchFamily="2" charset="77"/>
              </a:defRPr>
            </a:lvl3pPr>
            <a:lvl4pPr>
              <a:defRPr sz="1599" b="1" i="0">
                <a:latin typeface="Montserrat SemiBold" pitchFamily="2" charset="77"/>
              </a:defRPr>
            </a:lvl4pPr>
            <a:lvl5pPr>
              <a:defRPr sz="1599"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58708" y="2497122"/>
            <a:ext cx="5830197" cy="661714"/>
          </a:xfrm>
          <a:prstGeom prst="rect">
            <a:avLst/>
          </a:prstGeom>
        </p:spPr>
        <p:txBody>
          <a:bodyPr lIns="0" tIns="0" rIns="0" bIns="0">
            <a:noAutofit/>
          </a:bodyPr>
          <a:lstStyle>
            <a:lvl1pPr marL="0" indent="0">
              <a:lnSpc>
                <a:spcPts val="1999"/>
              </a:lnSpc>
              <a:buNone/>
              <a:defRPr sz="1599" b="0" i="0" spc="0">
                <a:solidFill>
                  <a:srgbClr val="2576B7"/>
                </a:solidFill>
                <a:latin typeface="Exo"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6058708" y="1202860"/>
            <a:ext cx="5830197" cy="661714"/>
          </a:xfrm>
          <a:prstGeom prst="rect">
            <a:avLst/>
          </a:prstGeom>
        </p:spPr>
        <p:txBody>
          <a:bodyPr lIns="0" tIns="0" rIns="0" bIns="0">
            <a:noAutofit/>
          </a:bodyPr>
          <a:lstStyle>
            <a:lvl1pPr marL="0" indent="0">
              <a:lnSpc>
                <a:spcPts val="1599"/>
              </a:lnSpc>
              <a:spcBef>
                <a:spcPts val="0"/>
              </a:spcBef>
              <a:buNone/>
              <a:defRPr sz="1200" b="0" i="0" spc="0">
                <a:solidFill>
                  <a:srgbClr val="2576B7"/>
                </a:solidFill>
                <a:latin typeface="Montserrat"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a:t>workshops@infotech.com   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58707" y="4884773"/>
            <a:ext cx="2915099" cy="1371497"/>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27661" y="4884773"/>
            <a:ext cx="2761244" cy="1371497"/>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3968" y="3310827"/>
            <a:ext cx="4731983" cy="1801477"/>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userDrawn="1"/>
        </p:nvSpPr>
        <p:spPr>
          <a:xfrm>
            <a:off x="336754" y="514802"/>
            <a:ext cx="7577238" cy="541209"/>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Additional Support</a:t>
            </a:r>
            <a:endParaRPr lang="en-US" sz="3998" b="1" i="0" spc="-30">
              <a:solidFill>
                <a:srgbClr val="717171"/>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userDrawn="1"/>
        </p:nvSpPr>
        <p:spPr>
          <a:xfrm>
            <a:off x="362086" y="1163683"/>
            <a:ext cx="4057716"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ts val="1999"/>
              </a:lnSpc>
              <a:spcBef>
                <a:spcPts val="1000"/>
              </a:spcBef>
              <a:spcAft>
                <a:spcPts val="0"/>
              </a:spcAft>
              <a:buClrTx/>
              <a:buSzTx/>
              <a:buFontTx/>
              <a:buNone/>
              <a:tabLst/>
              <a:defRPr/>
            </a:pPr>
            <a:r>
              <a:rPr lang="en-US" sz="1599">
                <a:solidFill>
                  <a:srgbClr val="717171"/>
                </a:solidFill>
                <a:latin typeface="Exo" panose="02000503000000000000" pitchFamily="2" charset="77"/>
              </a:rPr>
              <a:t>If you would like additional support, have our analysts guide you through other phases as part of an Info-Tech Workshop.</a:t>
            </a:r>
          </a:p>
          <a:p>
            <a:pPr marL="7698" marR="242878" lvl="0" indent="0" algn="l" defTabSz="554270" rtl="0" eaLnBrk="1" fontAlgn="auto" latinLnBrk="0" hangingPunct="1">
              <a:lnSpc>
                <a:spcPts val="1999"/>
              </a:lnSpc>
              <a:spcBef>
                <a:spcPts val="1000"/>
              </a:spcBef>
              <a:spcAft>
                <a:spcPts val="0"/>
              </a:spcAft>
              <a:buClrTx/>
              <a:buSzTx/>
              <a:buFontTx/>
              <a:buNone/>
              <a:tabLst/>
              <a:defRPr/>
            </a:pPr>
            <a:endParaRPr lang="en-US" sz="1599">
              <a:solidFill>
                <a:srgbClr val="717171"/>
              </a:solidFill>
              <a:latin typeface="Exo" panose="02000503000000000000" pitchFamily="2" charset="77"/>
            </a:endParaRPr>
          </a:p>
          <a:p>
            <a:pPr marL="7698" marR="242878" lvl="0" indent="0" algn="l" defTabSz="554270" rtl="0" eaLnBrk="1" fontAlgn="auto" latinLnBrk="0" hangingPunct="1">
              <a:lnSpc>
                <a:spcPts val="1999"/>
              </a:lnSpc>
              <a:spcBef>
                <a:spcPts val="1000"/>
              </a:spcBef>
              <a:spcAft>
                <a:spcPts val="0"/>
              </a:spcAft>
              <a:buClrTx/>
              <a:buSzTx/>
              <a:buFontTx/>
              <a:buNone/>
              <a:tabLst/>
              <a:defRPr/>
            </a:pPr>
            <a:endParaRPr lang="en-US" sz="1599">
              <a:solidFill>
                <a:srgbClr val="717171"/>
              </a:solidFill>
              <a:latin typeface="Exo" panose="02000503000000000000" pitchFamily="2" charset="77"/>
            </a:endParaRPr>
          </a:p>
          <a:p>
            <a:pPr marL="7698" marR="242878" lvl="0" indent="0" algn="l" defTabSz="554270" rtl="0" eaLnBrk="1" fontAlgn="auto" latinLnBrk="0" hangingPunct="1">
              <a:lnSpc>
                <a:spcPts val="1999"/>
              </a:lnSpc>
              <a:spcBef>
                <a:spcPts val="1000"/>
              </a:spcBef>
              <a:spcAft>
                <a:spcPts val="0"/>
              </a:spcAft>
              <a:buClrTx/>
              <a:buSzTx/>
              <a:buFontTx/>
              <a:buNone/>
              <a:tabLst/>
              <a:defRPr/>
            </a:pPr>
            <a:endParaRPr lang="en-US" sz="1599">
              <a:solidFill>
                <a:srgbClr val="717171"/>
              </a:solidFill>
              <a:latin typeface="Exo" panose="02000503000000000000" pitchFamily="2" charset="77"/>
            </a:endParaRPr>
          </a:p>
        </p:txBody>
      </p:sp>
    </p:spTree>
    <p:extLst>
      <p:ext uri="{BB962C8B-B14F-4D97-AF65-F5344CB8AC3E}">
        <p14:creationId xmlns:p14="http://schemas.microsoft.com/office/powerpoint/2010/main" val="2210088023"/>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6ADDF-791E-184D-8041-B35EA05DAAF7}"/>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7" name="object 5">
            <a:extLst>
              <a:ext uri="{FF2B5EF4-FFF2-40B4-BE49-F238E27FC236}">
                <a16:creationId xmlns:a16="http://schemas.microsoft.com/office/drawing/2014/main" id="{9260A85E-D49A-B64A-B4F7-90C6CF1430F1}"/>
              </a:ext>
            </a:extLst>
          </p:cNvPr>
          <p:cNvSpPr/>
          <p:nvPr userDrawn="1"/>
        </p:nvSpPr>
        <p:spPr>
          <a:xfrm>
            <a:off x="1706927" y="2457277"/>
            <a:ext cx="4240974"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1714950" y="1669609"/>
            <a:ext cx="3848183" cy="264974"/>
          </a:xfrm>
          <a:prstGeom prst="rect">
            <a:avLst/>
          </a:prstGeom>
        </p:spPr>
        <p:txBody>
          <a:bodyPr lIns="0" tIns="0" rIns="0" bIns="0">
            <a:noAutofit/>
          </a:bodyPr>
          <a:lstStyle>
            <a:lvl1pPr marL="0" indent="0">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1714950" y="1921450"/>
            <a:ext cx="3848183" cy="438571"/>
          </a:xfrm>
          <a:prstGeom prst="rect">
            <a:avLst/>
          </a:prstGeom>
        </p:spPr>
        <p:txBody>
          <a:bodyPr lIns="0" tIns="0" rIns="0" bIns="0">
            <a:noAutofit/>
          </a:bodyPr>
          <a:lstStyle>
            <a:lvl1pPr marL="0" marR="0" indent="0" algn="l" defTabSz="914034" rtl="0" eaLnBrk="1" fontAlgn="auto" latinLnBrk="0" hangingPunct="1">
              <a:lnSpc>
                <a:spcPts val="1599"/>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br>
              <a:rPr lang="en-US"/>
            </a:br>
            <a:r>
              <a:rPr lang="en-US"/>
              <a:t>Info-Tech Research Group</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3968" y="1670231"/>
            <a:ext cx="1210345"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599" b="1" i="0">
                <a:latin typeface="Montserrat SemiBold" pitchFamily="2" charset="77"/>
              </a:defRPr>
            </a:lvl1pPr>
          </a:lstStyle>
          <a:p>
            <a:endParaRPr lang="en-US"/>
          </a:p>
        </p:txBody>
      </p:sp>
      <p:sp>
        <p:nvSpPr>
          <p:cNvPr id="12" name="object 5">
            <a:extLst>
              <a:ext uri="{FF2B5EF4-FFF2-40B4-BE49-F238E27FC236}">
                <a16:creationId xmlns:a16="http://schemas.microsoft.com/office/drawing/2014/main" id="{AD174F76-9714-0046-8434-6A3B94BD9179}"/>
              </a:ext>
            </a:extLst>
          </p:cNvPr>
          <p:cNvSpPr/>
          <p:nvPr userDrawn="1"/>
        </p:nvSpPr>
        <p:spPr>
          <a:xfrm>
            <a:off x="7556875" y="2457277"/>
            <a:ext cx="4232422"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endParaRPr sz="662">
              <a:latin typeface="Roboto Condensed Light" panose="02000000000000000000" pitchFamily="2" charset="0"/>
            </a:endParaRP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7561298" y="1669609"/>
            <a:ext cx="3848183" cy="264974"/>
          </a:xfrm>
          <a:prstGeom prst="rect">
            <a:avLst/>
          </a:prstGeom>
        </p:spPr>
        <p:txBody>
          <a:bodyPr lIns="0" tIns="0" rIns="0" bIns="0">
            <a:noAutofit/>
          </a:bodyPr>
          <a:lstStyle>
            <a:lvl1pPr marL="0" indent="0">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7561298" y="1921450"/>
            <a:ext cx="3848183" cy="455988"/>
          </a:xfrm>
          <a:prstGeom prst="rect">
            <a:avLst/>
          </a:prstGeom>
        </p:spPr>
        <p:txBody>
          <a:bodyPr lIns="0" tIns="0" rIns="0" bIns="0">
            <a:noAutofit/>
          </a:bodyPr>
          <a:lstStyle>
            <a:lvl1pPr marL="0" indent="0">
              <a:lnSpc>
                <a:spcPts val="1599"/>
              </a:lnSpc>
              <a:spcBef>
                <a:spcPts val="0"/>
              </a:spcBef>
              <a:buNone/>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br>
              <a:rPr lang="en-US"/>
            </a:br>
            <a:r>
              <a:rPr lang="en-US"/>
              <a:t>Info-Tech Research Group</a:t>
            </a:r>
          </a:p>
        </p:txBody>
      </p:sp>
      <p:sp>
        <p:nvSpPr>
          <p:cNvPr id="20" name="Picture Placeholder 15">
            <a:extLst>
              <a:ext uri="{FF2B5EF4-FFF2-40B4-BE49-F238E27FC236}">
                <a16:creationId xmlns:a16="http://schemas.microsoft.com/office/drawing/2014/main" id="{B376A439-0F38-1245-AC0A-D61918E1F362}"/>
              </a:ext>
            </a:extLst>
          </p:cNvPr>
          <p:cNvSpPr>
            <a:spLocks noGrp="1"/>
          </p:cNvSpPr>
          <p:nvPr>
            <p:ph type="pic" sz="quarter" idx="21"/>
          </p:nvPr>
        </p:nvSpPr>
        <p:spPr>
          <a:xfrm>
            <a:off x="6197292" y="1670231"/>
            <a:ext cx="1210345"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599" b="1" i="0">
                <a:latin typeface="Montserrat SemiBold" pitchFamily="2" charset="77"/>
              </a:defRPr>
            </a:lvl1pPr>
          </a:lstStyle>
          <a:p>
            <a:endParaRPr lang="en-US"/>
          </a:p>
        </p:txBody>
      </p:sp>
      <p:sp>
        <p:nvSpPr>
          <p:cNvPr id="14"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1713798" y="2611860"/>
            <a:ext cx="4234102" cy="3373304"/>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7556876" y="2611860"/>
            <a:ext cx="4234102" cy="3373304"/>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754" y="514802"/>
            <a:ext cx="6559063" cy="541209"/>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Research Contributors and Experts</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5023991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DF3A-D7BD-4347-93CE-2595601EC355}"/>
              </a:ext>
            </a:extLst>
          </p:cNvPr>
          <p:cNvSpPr>
            <a:spLocks noGrp="1"/>
          </p:cNvSpPr>
          <p:nvPr>
            <p:ph type="title" hasCustomPrompt="1"/>
          </p:nvPr>
        </p:nvSpPr>
        <p:spPr>
          <a:xfrm>
            <a:off x="353968" y="530021"/>
            <a:ext cx="6710699" cy="1130188"/>
          </a:xfrm>
        </p:spPr>
        <p:txBody>
          <a:bodyPr>
            <a:noAutofit/>
          </a:bodyPr>
          <a:lstStyle/>
          <a:p>
            <a:r>
              <a:rPr lang="en-US"/>
              <a:t>Research Contributors and Experts</a:t>
            </a:r>
          </a:p>
        </p:txBody>
      </p:sp>
      <p:sp>
        <p:nvSpPr>
          <p:cNvPr id="3" name="Slide Number Placeholder 2">
            <a:extLst>
              <a:ext uri="{FF2B5EF4-FFF2-40B4-BE49-F238E27FC236}">
                <a16:creationId xmlns:a16="http://schemas.microsoft.com/office/drawing/2014/main" id="{C906ADDF-791E-184D-8041-B35EA05DAAF7}"/>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7" name="object 5">
            <a:extLst>
              <a:ext uri="{FF2B5EF4-FFF2-40B4-BE49-F238E27FC236}">
                <a16:creationId xmlns:a16="http://schemas.microsoft.com/office/drawing/2014/main" id="{9260A85E-D49A-B64A-B4F7-90C6CF1430F1}"/>
              </a:ext>
            </a:extLst>
          </p:cNvPr>
          <p:cNvSpPr/>
          <p:nvPr userDrawn="1"/>
        </p:nvSpPr>
        <p:spPr>
          <a:xfrm>
            <a:off x="2323522" y="2457277"/>
            <a:ext cx="9572259" cy="0"/>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2322756" y="1669609"/>
            <a:ext cx="3848183" cy="264974"/>
          </a:xfrm>
          <a:prstGeom prst="rect">
            <a:avLst/>
          </a:prstGeom>
        </p:spPr>
        <p:txBody>
          <a:bodyPr lIns="0" tIns="0" rIns="0" bIns="0">
            <a:noAutofit/>
          </a:bodyPr>
          <a:lstStyle>
            <a:lvl1pPr marL="0" indent="0">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3968" y="1670231"/>
            <a:ext cx="1805776" cy="180648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799" b="1" i="0">
                <a:latin typeface="Montserrat SemiBold" pitchFamily="2" charset="77"/>
              </a:defRPr>
            </a:lvl1pPr>
          </a:lstStyle>
          <a:p>
            <a:endParaRPr lang="en-US"/>
          </a:p>
        </p:txBody>
      </p:sp>
      <p:sp>
        <p:nvSpPr>
          <p:cNvPr id="15" name="Text Placeholder 8">
            <a:extLst>
              <a:ext uri="{FF2B5EF4-FFF2-40B4-BE49-F238E27FC236}">
                <a16:creationId xmlns:a16="http://schemas.microsoft.com/office/drawing/2014/main" id="{32FA5BF0-482C-C048-BF1A-BF2D6BE55AF6}"/>
              </a:ext>
            </a:extLst>
          </p:cNvPr>
          <p:cNvSpPr>
            <a:spLocks noGrp="1"/>
          </p:cNvSpPr>
          <p:nvPr>
            <p:ph type="body" sz="quarter" idx="12" hasCustomPrompt="1"/>
          </p:nvPr>
        </p:nvSpPr>
        <p:spPr>
          <a:xfrm>
            <a:off x="2335094" y="1956286"/>
            <a:ext cx="3848183" cy="438571"/>
          </a:xfrm>
          <a:prstGeom prst="rect">
            <a:avLst/>
          </a:prstGeom>
        </p:spPr>
        <p:txBody>
          <a:bodyPr lIns="0" tIns="0" rIns="0" bIns="0">
            <a:noAutofit/>
          </a:bodyPr>
          <a:lstStyle>
            <a:lvl1pPr marL="0" marR="0" indent="0" algn="l" defTabSz="914034" rtl="0" eaLnBrk="1" fontAlgn="auto" latinLnBrk="0" hangingPunct="1">
              <a:lnSpc>
                <a:spcPts val="1599"/>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p>
          <a:p>
            <a:pPr lvl="0"/>
            <a:r>
              <a:rPr lang="en-US"/>
              <a:t>Info-Tech Research Group</a:t>
            </a:r>
          </a:p>
        </p:txBody>
      </p:sp>
      <p:sp>
        <p:nvSpPr>
          <p:cNvPr id="10"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2322755" y="2573473"/>
            <a:ext cx="9562913" cy="3357687"/>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8189391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0932" y="574676"/>
            <a:ext cx="2659611" cy="1217613"/>
          </a:xfrm>
          <a:prstGeom prst="rect">
            <a:avLst/>
          </a:prstGeom>
        </p:spPr>
        <p:txBody>
          <a:bodyPr>
            <a:noAutofit/>
          </a:bodyPr>
          <a:lstStyle>
            <a:lvl1pPr>
              <a:defRPr sz="1799" b="1" i="0">
                <a:latin typeface="Montserrat SemiBold" pitchFamily="2" charset="77"/>
              </a:defRPr>
            </a:lvl1pPr>
          </a:lstStyle>
          <a:p>
            <a:endParaRPr lang="en-US"/>
          </a:p>
        </p:txBody>
      </p:sp>
      <p:sp>
        <p:nvSpPr>
          <p:cNvPr id="3" name="Slide Number Placeholder 2">
            <a:extLst>
              <a:ext uri="{FF2B5EF4-FFF2-40B4-BE49-F238E27FC236}">
                <a16:creationId xmlns:a16="http://schemas.microsoft.com/office/drawing/2014/main" id="{6D6EE580-574A-DB45-9535-25D80D4E2DD9}"/>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0932" y="2341387"/>
            <a:ext cx="2659611" cy="1217613"/>
          </a:xfrm>
          <a:prstGeom prst="rect">
            <a:avLst/>
          </a:prstGeom>
        </p:spPr>
        <p:txBody>
          <a:bodyPr>
            <a:noAutofit/>
          </a:bodyPr>
          <a:lstStyle>
            <a:lvl1pPr>
              <a:defRPr sz="1799" b="1" i="0">
                <a:latin typeface="Montserrat SemiBold" pitchFamily="2" charset="77"/>
              </a:defRPr>
            </a:lvl1pPr>
          </a:lstStyle>
          <a:p>
            <a:endParaRPr lang="en-US"/>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0932" y="4158898"/>
            <a:ext cx="2659611" cy="1217613"/>
          </a:xfrm>
          <a:prstGeom prst="rect">
            <a:avLst/>
          </a:prstGeom>
        </p:spPr>
        <p:txBody>
          <a:bodyPr>
            <a:noAutofit/>
          </a:bodyPr>
          <a:lstStyle>
            <a:lvl1pPr>
              <a:defRPr sz="1799"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499274" y="522422"/>
            <a:ext cx="2971952" cy="467491"/>
          </a:xfrm>
          <a:prstGeom prst="rect">
            <a:avLst/>
          </a:prstGeom>
        </p:spPr>
        <p:txBody>
          <a:bodyPr lIns="0" tIns="0" rIns="0" bIns="0">
            <a:noAutofit/>
          </a:bodyPr>
          <a:lstStyle>
            <a:lvl1pPr marL="0" indent="0">
              <a:lnSpc>
                <a:spcPts val="1799"/>
              </a:lnSpc>
              <a:buNone/>
              <a:defRPr sz="1599"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499274" y="2297434"/>
            <a:ext cx="2971952" cy="467491"/>
          </a:xfrm>
          <a:prstGeom prst="rect">
            <a:avLst/>
          </a:prstGeom>
        </p:spPr>
        <p:txBody>
          <a:bodyPr lIns="0" tIns="0" rIns="0" bIns="0">
            <a:noAutofit/>
          </a:bodyPr>
          <a:lstStyle>
            <a:lvl1pPr marL="0" indent="0">
              <a:lnSpc>
                <a:spcPts val="1799"/>
              </a:lnSpc>
              <a:buNone/>
              <a:defRPr sz="1599"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499274" y="4099340"/>
            <a:ext cx="2971952" cy="467491"/>
          </a:xfrm>
          <a:prstGeom prst="rect">
            <a:avLst/>
          </a:prstGeom>
        </p:spPr>
        <p:txBody>
          <a:bodyPr lIns="0" tIns="0" rIns="0" bIns="0">
            <a:noAutofit/>
          </a:bodyPr>
          <a:lstStyle>
            <a:lvl1pPr marL="0" indent="0">
              <a:lnSpc>
                <a:spcPts val="1799"/>
              </a:lnSpc>
              <a:buNone/>
              <a:defRPr sz="1599"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5" name="Text Placeholder 12">
            <a:extLst>
              <a:ext uri="{FF2B5EF4-FFF2-40B4-BE49-F238E27FC236}">
                <a16:creationId xmlns:a16="http://schemas.microsoft.com/office/drawing/2014/main" id="{E3CCB665-7FC1-E640-AEFF-EDEA82A3737E}"/>
              </a:ext>
            </a:extLst>
          </p:cNvPr>
          <p:cNvSpPr>
            <a:spLocks noGrp="1"/>
          </p:cNvSpPr>
          <p:nvPr>
            <p:ph type="body" sz="quarter" idx="14" hasCustomPrompt="1"/>
          </p:nvPr>
        </p:nvSpPr>
        <p:spPr>
          <a:xfrm>
            <a:off x="6501767" y="4647612"/>
            <a:ext cx="5387138" cy="1108756"/>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6" name="Text Placeholder 12">
            <a:extLst>
              <a:ext uri="{FF2B5EF4-FFF2-40B4-BE49-F238E27FC236}">
                <a16:creationId xmlns:a16="http://schemas.microsoft.com/office/drawing/2014/main" id="{4EDE65C4-264E-1A40-B54D-B4F2DF579FAF}"/>
              </a:ext>
            </a:extLst>
          </p:cNvPr>
          <p:cNvSpPr>
            <a:spLocks noGrp="1"/>
          </p:cNvSpPr>
          <p:nvPr>
            <p:ph type="body" sz="quarter" idx="24" hasCustomPrompt="1"/>
          </p:nvPr>
        </p:nvSpPr>
        <p:spPr>
          <a:xfrm>
            <a:off x="6501767" y="2845527"/>
            <a:ext cx="5387138" cy="1108756"/>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7" name="Text Placeholder 12">
            <a:extLst>
              <a:ext uri="{FF2B5EF4-FFF2-40B4-BE49-F238E27FC236}">
                <a16:creationId xmlns:a16="http://schemas.microsoft.com/office/drawing/2014/main" id="{9558974B-3065-244B-97D9-B64B92B93F88}"/>
              </a:ext>
            </a:extLst>
          </p:cNvPr>
          <p:cNvSpPr>
            <a:spLocks noGrp="1"/>
          </p:cNvSpPr>
          <p:nvPr>
            <p:ph type="body" sz="quarter" idx="25" hasCustomPrompt="1"/>
          </p:nvPr>
        </p:nvSpPr>
        <p:spPr>
          <a:xfrm>
            <a:off x="6501767" y="1058091"/>
            <a:ext cx="5387138" cy="1108756"/>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Tree>
    <p:extLst>
      <p:ext uri="{BB962C8B-B14F-4D97-AF65-F5344CB8AC3E}">
        <p14:creationId xmlns:p14="http://schemas.microsoft.com/office/powerpoint/2010/main" val="35652380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Related Research B">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3BF8330-F21B-D442-AE37-1705C7870D3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9" name="Rectangle 28">
            <a:extLst>
              <a:ext uri="{FF2B5EF4-FFF2-40B4-BE49-F238E27FC236}">
                <a16:creationId xmlns:a16="http://schemas.microsoft.com/office/drawing/2014/main" id="{9942D4EE-B043-184F-8E87-10B454B4B973}"/>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3" name="Slide Number Placeholder 2">
            <a:extLst>
              <a:ext uri="{FF2B5EF4-FFF2-40B4-BE49-F238E27FC236}">
                <a16:creationId xmlns:a16="http://schemas.microsoft.com/office/drawing/2014/main" id="{6D6EE580-574A-DB45-9535-25D80D4E2DD9}"/>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552" y="481676"/>
            <a:ext cx="2418464" cy="1217613"/>
          </a:xfrm>
          <a:prstGeom prst="rect">
            <a:avLst/>
          </a:prstGeom>
        </p:spPr>
        <p:txBody>
          <a:bodyPr>
            <a:noAutofit/>
          </a:bodyPr>
          <a:lstStyle>
            <a:lvl1pPr>
              <a:defRPr sz="1799" b="1" i="0">
                <a:latin typeface="Montserrat SemiBold" pitchFamily="2" charset="77"/>
              </a:defRPr>
            </a:lvl1pPr>
          </a:lstStyle>
          <a:p>
            <a:endParaRPr lang="en-US"/>
          </a:p>
        </p:txBody>
      </p:sp>
      <p:sp>
        <p:nvSpPr>
          <p:cNvPr id="14" name="Picture Placeholder 31">
            <a:extLst>
              <a:ext uri="{FF2B5EF4-FFF2-40B4-BE49-F238E27FC236}">
                <a16:creationId xmlns:a16="http://schemas.microsoft.com/office/drawing/2014/main" id="{9D81BA75-D3B6-FE4B-9E28-055DAEF016DA}"/>
              </a:ext>
            </a:extLst>
          </p:cNvPr>
          <p:cNvSpPr>
            <a:spLocks noGrp="1"/>
          </p:cNvSpPr>
          <p:nvPr>
            <p:ph type="pic" sz="quarter" idx="13"/>
          </p:nvPr>
        </p:nvSpPr>
        <p:spPr>
          <a:xfrm>
            <a:off x="6461103" y="481676"/>
            <a:ext cx="2418464" cy="1217613"/>
          </a:xfrm>
          <a:prstGeom prst="rect">
            <a:avLst/>
          </a:prstGeom>
        </p:spPr>
        <p:txBody>
          <a:bodyPr>
            <a:noAutofit/>
          </a:bodyPr>
          <a:lstStyle>
            <a:lvl1pPr>
              <a:defRPr sz="1799" b="1" i="0">
                <a:latin typeface="Montserrat SemiBold" pitchFamily="2" charset="77"/>
              </a:defRPr>
            </a:lvl1pPr>
          </a:lstStyle>
          <a:p>
            <a:endParaRPr lang="en-US"/>
          </a:p>
        </p:txBody>
      </p:sp>
      <p:sp>
        <p:nvSpPr>
          <p:cNvPr id="15" name="Picture Placeholder 31">
            <a:extLst>
              <a:ext uri="{FF2B5EF4-FFF2-40B4-BE49-F238E27FC236}">
                <a16:creationId xmlns:a16="http://schemas.microsoft.com/office/drawing/2014/main" id="{63BF6C5D-F071-0843-B2AB-0EEC00DDAA7E}"/>
              </a:ext>
            </a:extLst>
          </p:cNvPr>
          <p:cNvSpPr>
            <a:spLocks noGrp="1"/>
          </p:cNvSpPr>
          <p:nvPr>
            <p:ph type="pic" sz="quarter" idx="14"/>
          </p:nvPr>
        </p:nvSpPr>
        <p:spPr>
          <a:xfrm>
            <a:off x="9276580" y="481676"/>
            <a:ext cx="2418464" cy="1217613"/>
          </a:xfrm>
          <a:prstGeom prst="rect">
            <a:avLst/>
          </a:prstGeom>
        </p:spPr>
        <p:txBody>
          <a:bodyPr>
            <a:noAutofit/>
          </a:bodyPr>
          <a:lstStyle>
            <a:lvl1pPr>
              <a:defRPr sz="1799"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35FEB7B1-6275-0248-A0C2-CFA4FE5E587C}"/>
              </a:ext>
            </a:extLst>
          </p:cNvPr>
          <p:cNvSpPr>
            <a:spLocks noGrp="1"/>
          </p:cNvSpPr>
          <p:nvPr>
            <p:ph type="body" sz="quarter" idx="15" hasCustomPrompt="1"/>
          </p:nvPr>
        </p:nvSpPr>
        <p:spPr>
          <a:xfrm>
            <a:off x="3660291" y="2852940"/>
            <a:ext cx="2434122" cy="446087"/>
          </a:xfrm>
          <a:prstGeom prst="rect">
            <a:avLst/>
          </a:prstGeom>
        </p:spPr>
        <p:txBody>
          <a:bodyPr lIns="0" tIns="0" rIns="0" bIns="0">
            <a:noAutofit/>
          </a:bodyPr>
          <a:lstStyle>
            <a:lvl1pPr marL="0" indent="0">
              <a:buNone/>
              <a:defRPr sz="1599" b="0" i="0">
                <a:solidFill>
                  <a:srgbClr val="2576B7"/>
                </a:solidFill>
                <a:latin typeface="Exo" panose="020B0604020202020204" charset="0"/>
              </a:defRPr>
            </a:lvl1pPr>
          </a:lstStyle>
          <a:p>
            <a:pPr lvl="0"/>
            <a:r>
              <a:rPr lang="en-US"/>
              <a:t>Observe the Evolution of Quantum Capability</a:t>
            </a:r>
          </a:p>
        </p:txBody>
      </p:sp>
      <p:sp>
        <p:nvSpPr>
          <p:cNvPr id="24" name="Text Placeholder 3">
            <a:extLst>
              <a:ext uri="{FF2B5EF4-FFF2-40B4-BE49-F238E27FC236}">
                <a16:creationId xmlns:a16="http://schemas.microsoft.com/office/drawing/2014/main" id="{108CB76C-02AD-EF41-B531-F5DB3CB2D699}"/>
              </a:ext>
            </a:extLst>
          </p:cNvPr>
          <p:cNvSpPr>
            <a:spLocks noGrp="1"/>
          </p:cNvSpPr>
          <p:nvPr>
            <p:ph type="body" sz="quarter" idx="19" hasCustomPrompt="1"/>
          </p:nvPr>
        </p:nvSpPr>
        <p:spPr>
          <a:xfrm>
            <a:off x="6473644" y="2852940"/>
            <a:ext cx="2434122" cy="446087"/>
          </a:xfrm>
          <a:prstGeom prst="rect">
            <a:avLst/>
          </a:prstGeom>
        </p:spPr>
        <p:txBody>
          <a:bodyPr lIns="0" tIns="0" rIns="0" bIns="0">
            <a:noAutofit/>
          </a:bodyPr>
          <a:lstStyle>
            <a:lvl1pPr marL="0" indent="0">
              <a:buNone/>
              <a:defRPr sz="1599" b="0" i="0">
                <a:solidFill>
                  <a:srgbClr val="2576B7"/>
                </a:solidFill>
                <a:latin typeface="Exo" panose="020B0604020202020204" charset="0"/>
              </a:defRPr>
            </a:lvl1pPr>
          </a:lstStyle>
          <a:p>
            <a:pPr lvl="0"/>
            <a:r>
              <a:rPr lang="en-US"/>
              <a:t>Observe the Evolution of Quantum Capability</a:t>
            </a:r>
          </a:p>
        </p:txBody>
      </p:sp>
      <p:sp>
        <p:nvSpPr>
          <p:cNvPr id="26" name="Text Placeholder 3">
            <a:extLst>
              <a:ext uri="{FF2B5EF4-FFF2-40B4-BE49-F238E27FC236}">
                <a16:creationId xmlns:a16="http://schemas.microsoft.com/office/drawing/2014/main" id="{8AD22B1A-68AA-BD46-9959-0E6C0630032C}"/>
              </a:ext>
            </a:extLst>
          </p:cNvPr>
          <p:cNvSpPr>
            <a:spLocks noGrp="1"/>
          </p:cNvSpPr>
          <p:nvPr>
            <p:ph type="body" sz="quarter" idx="21" hasCustomPrompt="1"/>
          </p:nvPr>
        </p:nvSpPr>
        <p:spPr>
          <a:xfrm>
            <a:off x="9281061" y="2852940"/>
            <a:ext cx="2434122" cy="446087"/>
          </a:xfrm>
          <a:prstGeom prst="rect">
            <a:avLst/>
          </a:prstGeom>
        </p:spPr>
        <p:txBody>
          <a:bodyPr lIns="0" tIns="0" rIns="0" bIns="0">
            <a:noAutofit/>
          </a:bodyPr>
          <a:lstStyle>
            <a:lvl1pPr marL="0" indent="0">
              <a:buNone/>
              <a:defRPr sz="1599" b="0" i="0">
                <a:solidFill>
                  <a:srgbClr val="2576B7"/>
                </a:solidFill>
                <a:latin typeface="Exo" panose="020B0604020202020204" charset="0"/>
              </a:defRPr>
            </a:lvl1pPr>
          </a:lstStyle>
          <a:p>
            <a:pPr lvl="0"/>
            <a:r>
              <a:rPr lang="en-US"/>
              <a:t>Observe the Evolution of Quantum Capability</a:t>
            </a:r>
          </a:p>
        </p:txBody>
      </p:sp>
      <p:sp>
        <p:nvSpPr>
          <p:cNvPr id="17" name="Title 1">
            <a:extLst>
              <a:ext uri="{FF2B5EF4-FFF2-40B4-BE49-F238E27FC236}">
                <a16:creationId xmlns:a16="http://schemas.microsoft.com/office/drawing/2014/main" id="{0E684A7A-566C-524F-9059-7AED86894B10}"/>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6" name="Text Placeholder 12">
            <a:extLst>
              <a:ext uri="{FF2B5EF4-FFF2-40B4-BE49-F238E27FC236}">
                <a16:creationId xmlns:a16="http://schemas.microsoft.com/office/drawing/2014/main" id="{9F3B8851-8350-BE4D-B06B-DD115F0F0D52}"/>
              </a:ext>
            </a:extLst>
          </p:cNvPr>
          <p:cNvSpPr>
            <a:spLocks noGrp="1"/>
          </p:cNvSpPr>
          <p:nvPr>
            <p:ph type="body" sz="quarter" idx="24" hasCustomPrompt="1"/>
          </p:nvPr>
        </p:nvSpPr>
        <p:spPr>
          <a:xfrm>
            <a:off x="3660291" y="3489961"/>
            <a:ext cx="2532979" cy="2327365"/>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p>
        </p:txBody>
      </p:sp>
      <p:sp>
        <p:nvSpPr>
          <p:cNvPr id="18" name="Text Placeholder 12">
            <a:extLst>
              <a:ext uri="{FF2B5EF4-FFF2-40B4-BE49-F238E27FC236}">
                <a16:creationId xmlns:a16="http://schemas.microsoft.com/office/drawing/2014/main" id="{44DE4375-87AF-5C45-9BD3-5FFBF7362F57}"/>
              </a:ext>
            </a:extLst>
          </p:cNvPr>
          <p:cNvSpPr>
            <a:spLocks noGrp="1"/>
          </p:cNvSpPr>
          <p:nvPr>
            <p:ph type="body" sz="quarter" idx="25" hasCustomPrompt="1"/>
          </p:nvPr>
        </p:nvSpPr>
        <p:spPr>
          <a:xfrm>
            <a:off x="6473644" y="3489961"/>
            <a:ext cx="2532979" cy="2327365"/>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9" name="Text Placeholder 12">
            <a:extLst>
              <a:ext uri="{FF2B5EF4-FFF2-40B4-BE49-F238E27FC236}">
                <a16:creationId xmlns:a16="http://schemas.microsoft.com/office/drawing/2014/main" id="{694793E4-94A1-5B4C-8ACB-ECC10312D192}"/>
              </a:ext>
            </a:extLst>
          </p:cNvPr>
          <p:cNvSpPr>
            <a:spLocks noGrp="1"/>
          </p:cNvSpPr>
          <p:nvPr>
            <p:ph type="body" sz="quarter" idx="26" hasCustomPrompt="1"/>
          </p:nvPr>
        </p:nvSpPr>
        <p:spPr>
          <a:xfrm>
            <a:off x="9281061" y="3489961"/>
            <a:ext cx="2532979" cy="2327365"/>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Tree>
    <p:extLst>
      <p:ext uri="{BB962C8B-B14F-4D97-AF65-F5344CB8AC3E}">
        <p14:creationId xmlns:p14="http://schemas.microsoft.com/office/powerpoint/2010/main" val="36953880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E32BC-DFC9-4C40-B91A-4CF9A4953F14}"/>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013" y="1552499"/>
            <a:ext cx="5475592" cy="4503847"/>
          </a:xfrm>
          <a:prstGeom prst="rect">
            <a:avLst/>
          </a:prstGeom>
        </p:spPr>
        <p:txBody>
          <a:bodyPr lIns="0" tIns="0" rIns="0" bIns="0">
            <a:noAutofit/>
          </a:bodyPr>
          <a:lstStyle>
            <a:lvl1pPr marL="7698" marR="161277" indent="0" algn="just">
              <a:lnSpc>
                <a:spcPts val="1557"/>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6556" y="1552499"/>
            <a:ext cx="5475592" cy="4503847"/>
          </a:xfrm>
          <a:prstGeom prst="rect">
            <a:avLst/>
          </a:prstGeom>
        </p:spPr>
        <p:txBody>
          <a:bodyPr lIns="0" tIns="0" rIns="0" bIns="0">
            <a:noAutofit/>
          </a:bodyPr>
          <a:lstStyle>
            <a:lvl1pPr marL="7698" marR="161277" indent="0" algn="just">
              <a:lnSpc>
                <a:spcPts val="1557"/>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3968" y="530021"/>
            <a:ext cx="6710699" cy="1130188"/>
          </a:xfrm>
        </p:spPr>
        <p:txBody>
          <a:bodyPr>
            <a:noAutofit/>
          </a:bodyPr>
          <a:lstStyle>
            <a:lvl1pPr>
              <a:defRPr>
                <a:solidFill>
                  <a:srgbClr val="2576B7"/>
                </a:solidFill>
              </a:defRPr>
            </a:lvl1pPr>
          </a:lstStyle>
          <a:p>
            <a:r>
              <a:rPr lang="en-US"/>
              <a:t>Bibliography</a:t>
            </a:r>
          </a:p>
        </p:txBody>
      </p:sp>
    </p:spTree>
    <p:extLst>
      <p:ext uri="{BB962C8B-B14F-4D97-AF65-F5344CB8AC3E}">
        <p14:creationId xmlns:p14="http://schemas.microsoft.com/office/powerpoint/2010/main" val="39262894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331" y="3127758"/>
            <a:ext cx="3743449" cy="2680175"/>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2583692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dirty="0"/>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0932" y="574676"/>
            <a:ext cx="2659611" cy="1217613"/>
          </a:xfrm>
          <a:prstGeom prst="rect">
            <a:avLst/>
          </a:prstGeom>
        </p:spPr>
        <p:txBody>
          <a:bodyPr>
            <a:noAutofit/>
          </a:bodyPr>
          <a:lstStyle>
            <a:lvl1pPr>
              <a:lnSpc>
                <a:spcPct val="110000"/>
              </a:lnSpc>
              <a:defRPr sz="1799" b="1" i="0">
                <a:latin typeface="Montserrat SemiBold" pitchFamily="2" charset="77"/>
              </a:defRPr>
            </a:lvl1pPr>
          </a:lstStyle>
          <a:p>
            <a:endParaRPr lang="en-US" dirty="0"/>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0932" y="2341387"/>
            <a:ext cx="2659611" cy="1217613"/>
          </a:xfrm>
          <a:prstGeom prst="rect">
            <a:avLst/>
          </a:prstGeom>
        </p:spPr>
        <p:txBody>
          <a:bodyPr>
            <a:noAutofit/>
          </a:bodyPr>
          <a:lstStyle>
            <a:lvl1pPr>
              <a:lnSpc>
                <a:spcPct val="110000"/>
              </a:lnSpc>
              <a:defRPr sz="1799"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0932" y="4158898"/>
            <a:ext cx="2659611" cy="1217613"/>
          </a:xfrm>
          <a:prstGeom prst="rect">
            <a:avLst/>
          </a:prstGeom>
        </p:spPr>
        <p:txBody>
          <a:bodyPr>
            <a:noAutofit/>
          </a:bodyPr>
          <a:lstStyle>
            <a:lvl1pPr>
              <a:lnSpc>
                <a:spcPct val="110000"/>
              </a:lnSpc>
              <a:defRPr sz="1799"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499274" y="522422"/>
            <a:ext cx="2971952" cy="467491"/>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499274" y="2297434"/>
            <a:ext cx="2971952" cy="467491"/>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499274" y="4099340"/>
            <a:ext cx="2971952" cy="467491"/>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3290" y="1083555"/>
            <a:ext cx="5395614" cy="9897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3290" y="2842435"/>
            <a:ext cx="5395614" cy="9897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3290" y="4660602"/>
            <a:ext cx="5395614" cy="9897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32891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Dar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C159DB-E140-2142-A538-00EA82E4EAB0}"/>
              </a:ext>
            </a:extLst>
          </p:cNvPr>
          <p:cNvSpPr>
            <a:spLocks noGrp="1"/>
          </p:cNvSpPr>
          <p:nvPr>
            <p:ph type="body" sz="quarter" idx="10" hasCustomPrompt="1"/>
          </p:nvPr>
        </p:nvSpPr>
        <p:spPr>
          <a:xfrm>
            <a:off x="650621" y="1391732"/>
            <a:ext cx="6576696" cy="724147"/>
          </a:xfrm>
          <a:prstGeom prst="rect">
            <a:avLst/>
          </a:prstGeom>
        </p:spPr>
        <p:txBody>
          <a:bodyPr/>
          <a:lstStyle>
            <a:lvl1pPr marL="0" indent="0">
              <a:lnSpc>
                <a:spcPct val="90000"/>
              </a:lnSpc>
              <a:buNone/>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9F40FDD0-3CC9-E242-BC04-78D2DEF4846A}"/>
              </a:ext>
            </a:extLst>
          </p:cNvPr>
          <p:cNvSpPr>
            <a:spLocks noGrp="1"/>
          </p:cNvSpPr>
          <p:nvPr>
            <p:ph type="body" sz="quarter" idx="11" hasCustomPrompt="1"/>
          </p:nvPr>
        </p:nvSpPr>
        <p:spPr>
          <a:xfrm>
            <a:off x="650620" y="2166970"/>
            <a:ext cx="6587323" cy="2139216"/>
          </a:xfrm>
          <a:prstGeom prst="rect">
            <a:avLst/>
          </a:prstGeom>
        </p:spPr>
        <p:txBody>
          <a:bodyPr/>
          <a:lstStyle>
            <a:lvl1pPr marL="0" indent="0">
              <a:lnSpc>
                <a:spcPct val="100000"/>
              </a:lnSpc>
              <a:buNone/>
              <a:defRPr sz="1999" b="0" i="0">
                <a:solidFill>
                  <a:schemeClr val="bg1"/>
                </a:solidFill>
                <a:latin typeface="Montserra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Subtitle text here</a:t>
            </a:r>
          </a:p>
        </p:txBody>
      </p:sp>
    </p:spTree>
    <p:extLst>
      <p:ext uri="{BB962C8B-B14F-4D97-AF65-F5344CB8AC3E}">
        <p14:creationId xmlns:p14="http://schemas.microsoft.com/office/powerpoint/2010/main" val="342206772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A9BAF7-9CF6-5841-AD8E-FFB5205BEB12}"/>
              </a:ext>
            </a:extLst>
          </p:cNvPr>
          <p:cNvSpPr>
            <a:spLocks noGrp="1"/>
          </p:cNvSpPr>
          <p:nvPr>
            <p:ph type="body" sz="quarter" idx="10" hasCustomPrompt="1"/>
          </p:nvPr>
        </p:nvSpPr>
        <p:spPr>
          <a:xfrm>
            <a:off x="650621" y="1391732"/>
            <a:ext cx="6576696" cy="724147"/>
          </a:xfrm>
          <a:prstGeom prst="rect">
            <a:avLst/>
          </a:prstGeom>
        </p:spPr>
        <p:txBody>
          <a:bodyPr/>
          <a:lstStyle>
            <a:lvl1pPr marL="0" indent="0">
              <a:lnSpc>
                <a:spcPct val="90000"/>
              </a:lnSpc>
              <a:buNone/>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226FF073-DAEC-E24A-B9F6-E166EC575B5B}"/>
              </a:ext>
            </a:extLst>
          </p:cNvPr>
          <p:cNvSpPr>
            <a:spLocks noGrp="1"/>
          </p:cNvSpPr>
          <p:nvPr>
            <p:ph type="body" sz="quarter" idx="11" hasCustomPrompt="1"/>
          </p:nvPr>
        </p:nvSpPr>
        <p:spPr>
          <a:xfrm>
            <a:off x="650620" y="2166970"/>
            <a:ext cx="6587323" cy="2139216"/>
          </a:xfrm>
          <a:prstGeom prst="rect">
            <a:avLst/>
          </a:prstGeom>
        </p:spPr>
        <p:txBody>
          <a:bodyPr/>
          <a:lstStyle>
            <a:lvl1pPr marL="0" indent="0">
              <a:lnSpc>
                <a:spcPct val="100000"/>
              </a:lnSpc>
              <a:buNone/>
              <a:defRPr sz="1999" b="0" i="0">
                <a:solidFill>
                  <a:schemeClr val="bg1"/>
                </a:solidFill>
                <a:latin typeface="Montserra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Subtitle text here</a:t>
            </a:r>
          </a:p>
        </p:txBody>
      </p:sp>
    </p:spTree>
    <p:extLst>
      <p:ext uri="{BB962C8B-B14F-4D97-AF65-F5344CB8AC3E}">
        <p14:creationId xmlns:p14="http://schemas.microsoft.com/office/powerpoint/2010/main" val="22828269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Dark-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A4CF44-3FA5-AB47-A9F1-3ABFB8945ADF}"/>
              </a:ext>
            </a:extLst>
          </p:cNvPr>
          <p:cNvSpPr>
            <a:spLocks noGrp="1"/>
          </p:cNvSpPr>
          <p:nvPr>
            <p:ph type="body" sz="quarter" idx="10" hasCustomPrompt="1"/>
          </p:nvPr>
        </p:nvSpPr>
        <p:spPr>
          <a:xfrm>
            <a:off x="650621" y="1391732"/>
            <a:ext cx="6576696" cy="724147"/>
          </a:xfrm>
          <a:prstGeom prst="rect">
            <a:avLst/>
          </a:prstGeom>
        </p:spPr>
        <p:txBody>
          <a:bodyPr/>
          <a:lstStyle>
            <a:lvl1pPr marL="0" indent="0">
              <a:lnSpc>
                <a:spcPct val="90000"/>
              </a:lnSpc>
              <a:buNone/>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7209D12C-D802-3741-8F6D-10583E91C4CF}"/>
              </a:ext>
            </a:extLst>
          </p:cNvPr>
          <p:cNvSpPr>
            <a:spLocks noGrp="1"/>
          </p:cNvSpPr>
          <p:nvPr>
            <p:ph type="body" sz="quarter" idx="11" hasCustomPrompt="1"/>
          </p:nvPr>
        </p:nvSpPr>
        <p:spPr>
          <a:xfrm>
            <a:off x="650620" y="2166970"/>
            <a:ext cx="6587323" cy="2139216"/>
          </a:xfrm>
          <a:prstGeom prst="rect">
            <a:avLst/>
          </a:prstGeom>
        </p:spPr>
        <p:txBody>
          <a:bodyPr/>
          <a:lstStyle>
            <a:lvl1pPr marL="0" indent="0">
              <a:lnSpc>
                <a:spcPct val="100000"/>
              </a:lnSpc>
              <a:buNone/>
              <a:defRPr sz="1999" b="0" i="0">
                <a:solidFill>
                  <a:schemeClr val="bg1"/>
                </a:solidFill>
                <a:latin typeface="Montserra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Subtitle text here</a:t>
            </a:r>
          </a:p>
        </p:txBody>
      </p:sp>
    </p:spTree>
    <p:extLst>
      <p:ext uri="{BB962C8B-B14F-4D97-AF65-F5344CB8AC3E}">
        <p14:creationId xmlns:p14="http://schemas.microsoft.com/office/powerpoint/2010/main" val="883688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ivid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4B7172-3763-3F4E-A60C-A4838FED374A}"/>
              </a:ext>
            </a:extLst>
          </p:cNvPr>
          <p:cNvSpPr>
            <a:spLocks noGrp="1"/>
          </p:cNvSpPr>
          <p:nvPr>
            <p:ph type="body" sz="quarter" idx="10" hasCustomPrompt="1"/>
          </p:nvPr>
        </p:nvSpPr>
        <p:spPr>
          <a:xfrm>
            <a:off x="650621" y="1391732"/>
            <a:ext cx="6576696" cy="724147"/>
          </a:xfrm>
          <a:prstGeom prst="rect">
            <a:avLst/>
          </a:prstGeom>
        </p:spPr>
        <p:txBody>
          <a:bodyPr/>
          <a:lstStyle>
            <a:lvl1pPr marL="0" indent="0">
              <a:lnSpc>
                <a:spcPct val="90000"/>
              </a:lnSpc>
              <a:buNone/>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3397F049-8542-E640-AF79-3B884FE00C5F}"/>
              </a:ext>
            </a:extLst>
          </p:cNvPr>
          <p:cNvSpPr>
            <a:spLocks noGrp="1"/>
          </p:cNvSpPr>
          <p:nvPr>
            <p:ph type="body" sz="quarter" idx="11" hasCustomPrompt="1"/>
          </p:nvPr>
        </p:nvSpPr>
        <p:spPr>
          <a:xfrm>
            <a:off x="650620" y="2166970"/>
            <a:ext cx="6587323" cy="2139216"/>
          </a:xfrm>
          <a:prstGeom prst="rect">
            <a:avLst/>
          </a:prstGeom>
        </p:spPr>
        <p:txBody>
          <a:bodyPr/>
          <a:lstStyle>
            <a:lvl1pPr marL="0" indent="0">
              <a:lnSpc>
                <a:spcPct val="100000"/>
              </a:lnSpc>
              <a:buNone/>
              <a:defRPr sz="1999" b="0" i="0">
                <a:solidFill>
                  <a:schemeClr val="bg1"/>
                </a:solidFill>
                <a:latin typeface="Montserra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Subtitle text here</a:t>
            </a:r>
          </a:p>
        </p:txBody>
      </p:sp>
    </p:spTree>
    <p:extLst>
      <p:ext uri="{BB962C8B-B14F-4D97-AF65-F5344CB8AC3E}">
        <p14:creationId xmlns:p14="http://schemas.microsoft.com/office/powerpoint/2010/main" val="9205653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BackCover-Dar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B0AC2-66C7-D54F-818A-30CDDABE10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5862" y="2785036"/>
            <a:ext cx="2817101" cy="965200"/>
          </a:xfrm>
          <a:prstGeom prst="rect">
            <a:avLst/>
          </a:prstGeom>
        </p:spPr>
      </p:pic>
    </p:spTree>
    <p:extLst>
      <p:ext uri="{BB962C8B-B14F-4D97-AF65-F5344CB8AC3E}">
        <p14:creationId xmlns:p14="http://schemas.microsoft.com/office/powerpoint/2010/main" val="33425961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Back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4AB8C1-6C40-CD43-B475-2AF9EA36EA9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5862" y="2785036"/>
            <a:ext cx="2817101" cy="965200"/>
          </a:xfrm>
          <a:prstGeom prst="rect">
            <a:avLst/>
          </a:prstGeom>
        </p:spPr>
      </p:pic>
    </p:spTree>
    <p:extLst>
      <p:ext uri="{BB962C8B-B14F-4D97-AF65-F5344CB8AC3E}">
        <p14:creationId xmlns:p14="http://schemas.microsoft.com/office/powerpoint/2010/main" val="42726897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ackCover-Dark-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718FE-C921-3842-8576-F58124F911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5862" y="2785036"/>
            <a:ext cx="2817101" cy="965200"/>
          </a:xfrm>
          <a:prstGeom prst="rect">
            <a:avLst/>
          </a:prstGeom>
        </p:spPr>
      </p:pic>
    </p:spTree>
    <p:extLst>
      <p:ext uri="{BB962C8B-B14F-4D97-AF65-F5344CB8AC3E}">
        <p14:creationId xmlns:p14="http://schemas.microsoft.com/office/powerpoint/2010/main" val="3341580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Back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122FD-5377-C042-9CE6-05CAB010A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5862" y="2785036"/>
            <a:ext cx="2817101" cy="965200"/>
          </a:xfrm>
          <a:prstGeom prst="rect">
            <a:avLst/>
          </a:prstGeom>
        </p:spPr>
      </p:pic>
    </p:spTree>
    <p:extLst>
      <p:ext uri="{BB962C8B-B14F-4D97-AF65-F5344CB8AC3E}">
        <p14:creationId xmlns:p14="http://schemas.microsoft.com/office/powerpoint/2010/main" val="653109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629399"/>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3968" y="530021"/>
            <a:ext cx="2643038" cy="1163598"/>
          </a:xfrm>
        </p:spPr>
        <p:txBody>
          <a:bodyPr>
            <a:noAutofit/>
          </a:bodyPr>
          <a:lstStyle>
            <a:lvl1pPr>
              <a:defRPr b="0" i="0">
                <a:solidFill>
                  <a:schemeClr val="bg1"/>
                </a:solidFill>
              </a:defRPr>
            </a:lvl1pPr>
          </a:lstStyle>
          <a:p>
            <a:r>
              <a:rPr lang="en-US"/>
              <a:t>Table of Contents</a:t>
            </a:r>
          </a:p>
        </p:txBody>
      </p:sp>
      <p:sp>
        <p:nvSpPr>
          <p:cNvPr id="7" name="Holder 6">
            <a:extLst>
              <a:ext uri="{FF2B5EF4-FFF2-40B4-BE49-F238E27FC236}">
                <a16:creationId xmlns:a16="http://schemas.microsoft.com/office/drawing/2014/main" id="{52C49153-DBA0-1C49-A564-FF886DACFA11}"/>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59187" y="1713470"/>
            <a:ext cx="7421744" cy="4337706"/>
          </a:xfrm>
          <a:prstGeom prst="rect">
            <a:avLst/>
          </a:prstGeom>
        </p:spPr>
        <p:txBody>
          <a:bodyPr lIns="0" tIns="0" rIns="0" bIns="0" numCol="2" spcCol="360000">
            <a:noAutofit/>
          </a:bodyPr>
          <a:lstStyle>
            <a:lvl1pPr marL="14282" marR="0" indent="-230096" algn="l" defTabSz="914034" rtl="0" eaLnBrk="1" fontAlgn="auto" latinLnBrk="0" hangingPunct="1">
              <a:lnSpc>
                <a:spcPct val="90000"/>
              </a:lnSpc>
              <a:spcBef>
                <a:spcPts val="1000"/>
              </a:spcBef>
              <a:spcAft>
                <a:spcPts val="800"/>
              </a:spcAft>
              <a:buClrTx/>
              <a:buSzTx/>
              <a:buFont typeface="Arial" panose="020B0604020202020204" pitchFamily="34" charset="0"/>
              <a:buNone/>
              <a:tabLst>
                <a:tab pos="439562" algn="l"/>
              </a:tabLst>
              <a:defRPr sz="1599" b="0" i="0">
                <a:solidFill>
                  <a:srgbClr val="717171"/>
                </a:solidFill>
                <a:latin typeface="Montserrat"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4109505756"/>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331" y="3125004"/>
            <a:ext cx="6676004" cy="2637843"/>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0375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5704740"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514" y="1667939"/>
            <a:ext cx="4545467" cy="770461"/>
          </a:xfrm>
          <a:prstGeom prst="rect">
            <a:avLst/>
          </a:prstGeom>
        </p:spPr>
        <p:txBody>
          <a:bodyPr lIns="0" tIns="0" rIns="0" bIns="0">
            <a:noAutofit/>
          </a:bodyPr>
          <a:lstStyle>
            <a:lvl1pPr marL="0" indent="0">
              <a:lnSpc>
                <a:spcPts val="2399"/>
              </a:lnSpc>
              <a:buNone/>
              <a:defRPr sz="1999" b="0" i="0" spc="0">
                <a:solidFill>
                  <a:srgbClr val="71717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6200" y="5120360"/>
            <a:ext cx="2838928" cy="1269682"/>
          </a:xfrm>
          <a:prstGeom prst="rect">
            <a:avLst/>
          </a:prstGeom>
        </p:spPr>
        <p:txBody>
          <a:bodyPr lIns="0" tIns="0" rIns="0" bIns="0">
            <a:noAutofit/>
          </a:bodyPr>
          <a:lstStyle>
            <a:lvl1pPr marL="0" indent="0">
              <a:lnSpc>
                <a:spcPts val="1599"/>
              </a:lnSpc>
              <a:spcBef>
                <a:spcPts val="0"/>
              </a:spcBef>
              <a:buNone/>
              <a:defRPr sz="1200" b="0" i="0">
                <a:solidFill>
                  <a:srgbClr val="2576B7"/>
                </a:solidFill>
                <a:latin typeface="Montserrat SemiBold" pitchFamily="2" charset="77"/>
                <a:cs typeface="Arial" panose="020B0604020202020204" pitchFamily="34" charset="0"/>
              </a:defRPr>
            </a:lvl1pPr>
            <a:lvl2pPr marL="457017" indent="0">
              <a:lnSpc>
                <a:spcPts val="1599"/>
              </a:lnSpc>
              <a:spcBef>
                <a:spcPts val="0"/>
              </a:spcBef>
              <a:buNone/>
              <a:defRPr sz="1200" b="0" i="0">
                <a:solidFill>
                  <a:srgbClr val="2576B7"/>
                </a:solidFill>
                <a:latin typeface="Montserrat Light" pitchFamily="2" charset="77"/>
                <a:cs typeface="Arial" panose="020B0604020202020204" pitchFamily="34" charset="0"/>
              </a:defRPr>
            </a:lvl2pPr>
            <a:lvl3pPr marL="914034" indent="0">
              <a:lnSpc>
                <a:spcPts val="1599"/>
              </a:lnSpc>
              <a:spcBef>
                <a:spcPts val="0"/>
              </a:spcBef>
              <a:buNone/>
              <a:defRPr sz="1200" b="0" i="0">
                <a:solidFill>
                  <a:srgbClr val="2576B7"/>
                </a:solidFill>
                <a:latin typeface="Montserrat Light" pitchFamily="2" charset="77"/>
                <a:cs typeface="Arial" panose="020B0604020202020204" pitchFamily="34" charset="0"/>
              </a:defRPr>
            </a:lvl3pPr>
            <a:lvl4pPr marL="1371051" indent="0">
              <a:lnSpc>
                <a:spcPts val="1599"/>
              </a:lnSpc>
              <a:spcBef>
                <a:spcPts val="0"/>
              </a:spcBef>
              <a:buNone/>
              <a:defRPr sz="1200" b="0" i="0">
                <a:solidFill>
                  <a:srgbClr val="2576B7"/>
                </a:solidFill>
                <a:latin typeface="Montserrat Light" pitchFamily="2" charset="77"/>
                <a:cs typeface="Arial" panose="020B0604020202020204" pitchFamily="34" charset="0"/>
              </a:defRPr>
            </a:lvl4pPr>
            <a:lvl5pPr marL="1828068" indent="0">
              <a:lnSpc>
                <a:spcPts val="1599"/>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6">
            <a:extLst>
              <a:ext uri="{FF2B5EF4-FFF2-40B4-BE49-F238E27FC236}">
                <a16:creationId xmlns:a16="http://schemas.microsoft.com/office/drawing/2014/main" id="{BB9704E0-170B-C546-9571-C2D5EF0C1113}"/>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8" name="Text Placeholder 14">
            <a:extLst>
              <a:ext uri="{FF2B5EF4-FFF2-40B4-BE49-F238E27FC236}">
                <a16:creationId xmlns:a16="http://schemas.microsoft.com/office/drawing/2014/main" id="{D7149EE9-D7CB-2245-A969-E3DC476D8DF6}"/>
              </a:ext>
            </a:extLst>
          </p:cNvPr>
          <p:cNvSpPr>
            <a:spLocks noGrp="1"/>
          </p:cNvSpPr>
          <p:nvPr>
            <p:ph type="body" sz="quarter" idx="12"/>
          </p:nvPr>
        </p:nvSpPr>
        <p:spPr>
          <a:xfrm>
            <a:off x="5235961" y="1713470"/>
            <a:ext cx="6652943" cy="2992094"/>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985069678"/>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ExecSummary-Situ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B5A0D7-1CFE-114F-BE64-C4BB6DE4825E}"/>
              </a:ext>
            </a:extLst>
          </p:cNvPr>
          <p:cNvSpPr/>
          <p:nvPr userDrawn="1"/>
        </p:nvSpPr>
        <p:spPr>
          <a:xfrm>
            <a:off x="1" y="0"/>
            <a:ext cx="3292519" cy="6858000"/>
          </a:xfrm>
          <a:prstGeom prst="rect">
            <a:avLst/>
          </a:prstGeom>
          <a:gradFill>
            <a:gsLst>
              <a:gs pos="27000">
                <a:srgbClr val="B3252E"/>
              </a:gs>
              <a:gs pos="100000">
                <a:schemeClr val="accent5">
                  <a:lumMod val="60000"/>
                  <a:lumOff val="40000"/>
                  <a:alpha val="8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95A47295-3336-6046-B665-401600988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886" t="2140" r="30868" b="8926"/>
          <a:stretch/>
        </p:blipFill>
        <p:spPr>
          <a:xfrm>
            <a:off x="0" y="2039815"/>
            <a:ext cx="3294880" cy="4816800"/>
          </a:xfrm>
          <a:prstGeom prst="rect">
            <a:avLst/>
          </a:prstGeom>
        </p:spPr>
      </p:pic>
      <p:sp>
        <p:nvSpPr>
          <p:cNvPr id="7" name="Holder 6">
            <a:extLst>
              <a:ext uri="{FF2B5EF4-FFF2-40B4-BE49-F238E27FC236}">
                <a16:creationId xmlns:a16="http://schemas.microsoft.com/office/drawing/2014/main" id="{52C49153-DBA0-1C49-A564-FF886DACFA11}"/>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8" name="Text Placeholder 11">
            <a:extLst>
              <a:ext uri="{FF2B5EF4-FFF2-40B4-BE49-F238E27FC236}">
                <a16:creationId xmlns:a16="http://schemas.microsoft.com/office/drawing/2014/main" id="{E92CA91A-4327-E649-BDB7-0B30E06376CD}"/>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p:nvPr>
        </p:nvSpPr>
        <p:spPr>
          <a:xfrm>
            <a:off x="5235961" y="1713470"/>
            <a:ext cx="6652943" cy="3665838"/>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33737858"/>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ExecSummary-Complic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12F0F0-7ED7-E04F-8CCE-E5086DAB9ED0}"/>
              </a:ext>
            </a:extLst>
          </p:cNvPr>
          <p:cNvSpPr/>
          <p:nvPr userDrawn="1"/>
        </p:nvSpPr>
        <p:spPr>
          <a:xfrm>
            <a:off x="1" y="0"/>
            <a:ext cx="3292519" cy="6858000"/>
          </a:xfrm>
          <a:prstGeom prst="rect">
            <a:avLst/>
          </a:prstGeom>
          <a:gradFill>
            <a:gsLst>
              <a:gs pos="5000">
                <a:srgbClr val="F17A26"/>
              </a:gs>
              <a:gs pos="99000">
                <a:schemeClr val="accent6">
                  <a:lumMod val="60000"/>
                  <a:lumOff val="40000"/>
                  <a:alpha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8164E876-EF92-D04A-AD22-79C09C5D94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r="35825" b="19361"/>
          <a:stretch/>
        </p:blipFill>
        <p:spPr>
          <a:xfrm>
            <a:off x="0" y="2074127"/>
            <a:ext cx="3288326" cy="4783874"/>
          </a:xfrm>
          <a:prstGeom prst="rect">
            <a:avLst/>
          </a:prstGeom>
        </p:spPr>
      </p:pic>
      <p:sp>
        <p:nvSpPr>
          <p:cNvPr id="7" name="Holder 6">
            <a:extLst>
              <a:ext uri="{FF2B5EF4-FFF2-40B4-BE49-F238E27FC236}">
                <a16:creationId xmlns:a16="http://schemas.microsoft.com/office/drawing/2014/main" id="{F57CF344-8115-9E4B-BDB3-094DD33D19A6}"/>
              </a:ext>
            </a:extLst>
          </p:cNvPr>
          <p:cNvSpPr>
            <a:spLocks noGrp="1"/>
          </p:cNvSpPr>
          <p:nvPr>
            <p:ph type="sldNum" sz="quarter" idx="4"/>
          </p:nvPr>
        </p:nvSpPr>
        <p:spPr>
          <a:xfrm>
            <a:off x="9645838" y="6444427"/>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5" name="Text Placeholder 11">
            <a:extLst>
              <a:ext uri="{FF2B5EF4-FFF2-40B4-BE49-F238E27FC236}">
                <a16:creationId xmlns:a16="http://schemas.microsoft.com/office/drawing/2014/main" id="{FBDCF573-0606-AE4B-81C3-75507023CE55}"/>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B797A59F-CE01-534D-93AA-89FD5B804CD6}"/>
              </a:ext>
            </a:extLst>
          </p:cNvPr>
          <p:cNvSpPr>
            <a:spLocks noGrp="1"/>
          </p:cNvSpPr>
          <p:nvPr>
            <p:ph type="body" sz="quarter" idx="12"/>
          </p:nvPr>
        </p:nvSpPr>
        <p:spPr>
          <a:xfrm>
            <a:off x="5235961" y="1713470"/>
            <a:ext cx="6652943" cy="3665838"/>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461636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2519"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56E9B647-9AFE-2044-840F-85CE251FA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t="7332" r="35825" b="19360"/>
          <a:stretch/>
        </p:blipFill>
        <p:spPr>
          <a:xfrm>
            <a:off x="0" y="2509026"/>
            <a:ext cx="3288325" cy="4348975"/>
          </a:xfrm>
          <a:prstGeom prst="rect">
            <a:avLst/>
          </a:prstGeom>
        </p:spPr>
      </p:pic>
      <p:sp>
        <p:nvSpPr>
          <p:cNvPr id="8" name="Holder 6">
            <a:extLst>
              <a:ext uri="{FF2B5EF4-FFF2-40B4-BE49-F238E27FC236}">
                <a16:creationId xmlns:a16="http://schemas.microsoft.com/office/drawing/2014/main" id="{9CAAACB5-65CA-AC40-BDA4-4DB4AD7B9AD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ABBC765-F1CE-A24B-90D9-F172C600A808}"/>
              </a:ext>
            </a:extLst>
          </p:cNvPr>
          <p:cNvSpPr>
            <a:spLocks noGrp="1"/>
          </p:cNvSpPr>
          <p:nvPr>
            <p:ph type="body" sz="quarter" idx="12"/>
          </p:nvPr>
        </p:nvSpPr>
        <p:spPr>
          <a:xfrm>
            <a:off x="5235961" y="1713470"/>
            <a:ext cx="6652943" cy="3665838"/>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8075973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43B22-DB73-FB4A-AF61-56B849B8CF50}"/>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853376" y="3098800"/>
            <a:ext cx="5992030" cy="3373199"/>
          </a:xfrm>
          <a:prstGeom prst="rect">
            <a:avLst/>
          </a:prstGeom>
        </p:spPr>
      </p:pic>
      <p:pic>
        <p:nvPicPr>
          <p:cNvPr id="11" name="Picture 10">
            <a:extLst>
              <a:ext uri="{FF2B5EF4-FFF2-40B4-BE49-F238E27FC236}">
                <a16:creationId xmlns:a16="http://schemas.microsoft.com/office/drawing/2014/main" id="{D264865B-20ED-6B48-89EC-5A740BB89DF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3085688" y="2997200"/>
            <a:ext cx="5992031" cy="3373199"/>
          </a:xfrm>
          <a:prstGeom prst="rect">
            <a:avLst/>
          </a:prstGeom>
        </p:spPr>
      </p:pic>
      <p:pic>
        <p:nvPicPr>
          <p:cNvPr id="12" name="Picture 11">
            <a:extLst>
              <a:ext uri="{FF2B5EF4-FFF2-40B4-BE49-F238E27FC236}">
                <a16:creationId xmlns:a16="http://schemas.microsoft.com/office/drawing/2014/main" id="{6A48CFC1-263B-7747-9BE4-745AFC9F5B25}"/>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6932287" y="2997200"/>
            <a:ext cx="5992295" cy="3373349"/>
          </a:xfrm>
          <a:prstGeom prst="rect">
            <a:avLst/>
          </a:prstGeom>
        </p:spPr>
      </p:pic>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4509209" cy="1163598"/>
          </a:xfrm>
        </p:spPr>
        <p:txBody>
          <a:bodyPr>
            <a:noAutofit/>
          </a:bodyPr>
          <a:lstStyle>
            <a:lvl1pPr>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68051" y="2702692"/>
            <a:ext cx="3564780" cy="3240908"/>
          </a:xfrm>
          <a:prstGeom prst="rect">
            <a:avLst/>
          </a:prstGeom>
        </p:spPr>
        <p:txBody>
          <a:bodyPr lIns="0" tIns="0" rIns="0" bIns="0">
            <a:noAutofit/>
          </a:bodyPr>
          <a:lstStyle>
            <a:lvl1pPr marL="0" indent="0">
              <a:lnSpc>
                <a:spcPts val="16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050" y="2211427"/>
            <a:ext cx="3541016" cy="297314"/>
          </a:xfrm>
          <a:prstGeom prst="rect">
            <a:avLst/>
          </a:prstGeom>
        </p:spPr>
        <p:txBody>
          <a:bodyPr lIns="0" tIns="0" rIns="0" bIns="0">
            <a:noAutofit/>
          </a:bodyPr>
          <a:lstStyle>
            <a:lvl1pPr marL="0" indent="0" algn="l">
              <a:buNone/>
              <a:defRPr sz="1799" b="0" i="0">
                <a:solidFill>
                  <a:srgbClr val="B3252E"/>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4266327" y="2702692"/>
            <a:ext cx="3541016" cy="3240908"/>
          </a:xfrm>
          <a:prstGeom prst="rect">
            <a:avLst/>
          </a:prstGeom>
        </p:spPr>
        <p:txBody>
          <a:bodyPr lIns="0" tIns="0" rIns="0" bIns="0">
            <a:noAutofit/>
          </a:bodyPr>
          <a:lstStyle>
            <a:lvl1pPr marL="0" indent="0">
              <a:lnSpc>
                <a:spcPts val="16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6327" y="2211427"/>
            <a:ext cx="3541016" cy="297314"/>
          </a:xfrm>
          <a:prstGeom prst="rect">
            <a:avLst/>
          </a:prstGeom>
        </p:spPr>
        <p:txBody>
          <a:bodyPr lIns="0" tIns="0" rIns="0" bIns="0">
            <a:noAutofit/>
          </a:bodyPr>
          <a:lstStyle>
            <a:lvl1pPr marL="0" indent="0" algn="l">
              <a:buNone/>
              <a:defRPr sz="1799" b="0" i="0">
                <a:solidFill>
                  <a:srgbClr val="F17A26"/>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8127572" y="2702692"/>
            <a:ext cx="3541016" cy="3240908"/>
          </a:xfrm>
          <a:prstGeom prst="rect">
            <a:avLst/>
          </a:prstGeom>
        </p:spPr>
        <p:txBody>
          <a:bodyPr lIns="0" tIns="0" rIns="0" bIns="0">
            <a:noAutofit/>
          </a:bodyPr>
          <a:lstStyle>
            <a:lvl1pPr marL="0" indent="0">
              <a:lnSpc>
                <a:spcPts val="16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7572" y="2211427"/>
            <a:ext cx="3541016" cy="297314"/>
          </a:xfrm>
          <a:prstGeom prst="rect">
            <a:avLst/>
          </a:prstGeom>
        </p:spPr>
        <p:txBody>
          <a:bodyPr lIns="0" tIns="0" rIns="0" bIns="0">
            <a:noAutofit/>
          </a:bodyPr>
          <a:lstStyle>
            <a:lvl1pPr marL="0" indent="0" algn="l">
              <a:buNone/>
              <a:defRPr sz="1799" b="0" i="0">
                <a:solidFill>
                  <a:srgbClr val="2B9E48"/>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9" name="Holder 6">
            <a:extLst>
              <a:ext uri="{FF2B5EF4-FFF2-40B4-BE49-F238E27FC236}">
                <a16:creationId xmlns:a16="http://schemas.microsoft.com/office/drawing/2014/main" id="{66B6D213-184E-C642-B783-217F15ADEF83}"/>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4" name="Rectangle 13">
            <a:extLst>
              <a:ext uri="{FF2B5EF4-FFF2-40B4-BE49-F238E27FC236}">
                <a16:creationId xmlns:a16="http://schemas.microsoft.com/office/drawing/2014/main" id="{CD5E3FEE-06D8-DA49-9BD8-99B16B3F54FF}"/>
              </a:ext>
            </a:extLst>
          </p:cNvPr>
          <p:cNvSpPr/>
          <p:nvPr userDrawn="1"/>
        </p:nvSpPr>
        <p:spPr>
          <a:xfrm>
            <a:off x="370720" y="6015893"/>
            <a:ext cx="3706952"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
        <p:nvSpPr>
          <p:cNvPr id="15" name="Rectangle 14">
            <a:extLst>
              <a:ext uri="{FF2B5EF4-FFF2-40B4-BE49-F238E27FC236}">
                <a16:creationId xmlns:a16="http://schemas.microsoft.com/office/drawing/2014/main" id="{159A8C4E-1D12-3343-8950-06AEA4719481}"/>
              </a:ext>
            </a:extLst>
          </p:cNvPr>
          <p:cNvSpPr/>
          <p:nvPr userDrawn="1"/>
        </p:nvSpPr>
        <p:spPr>
          <a:xfrm>
            <a:off x="4259186" y="6015893"/>
            <a:ext cx="3706952"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
        <p:nvSpPr>
          <p:cNvPr id="16" name="Rectangle 15">
            <a:extLst>
              <a:ext uri="{FF2B5EF4-FFF2-40B4-BE49-F238E27FC236}">
                <a16:creationId xmlns:a16="http://schemas.microsoft.com/office/drawing/2014/main" id="{259731F1-EBC2-DF47-883A-559B7713145E}"/>
              </a:ext>
            </a:extLst>
          </p:cNvPr>
          <p:cNvSpPr/>
          <p:nvPr userDrawn="1"/>
        </p:nvSpPr>
        <p:spPr>
          <a:xfrm>
            <a:off x="8166634" y="6015893"/>
            <a:ext cx="3706952"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Tree>
    <p:extLst>
      <p:ext uri="{BB962C8B-B14F-4D97-AF65-F5344CB8AC3E}">
        <p14:creationId xmlns:p14="http://schemas.microsoft.com/office/powerpoint/2010/main" val="427274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2519"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5247532" y="1724205"/>
            <a:ext cx="6258654" cy="1355344"/>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2"/>
            <a:ext cx="3258121"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4768" y="1696509"/>
            <a:ext cx="1363156" cy="1456894"/>
          </a:xfrm>
          <a:prstGeom prst="rect">
            <a:avLst/>
          </a:prstGeom>
        </p:spPr>
        <p:txBody>
          <a:bodyPr lIns="0" tIns="0" rIns="0" bIns="0">
            <a:noAutofit/>
          </a:bodyPr>
          <a:lstStyle>
            <a:lvl1pPr marL="0" indent="0" algn="r">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DD35CD4B-BBFE-0547-81ED-4B5083DCFA58}"/>
              </a:ext>
            </a:extLst>
          </p:cNvPr>
          <p:cNvSpPr>
            <a:spLocks noGrp="1"/>
          </p:cNvSpPr>
          <p:nvPr>
            <p:ph type="body" sz="quarter" idx="14"/>
          </p:nvPr>
        </p:nvSpPr>
        <p:spPr>
          <a:xfrm>
            <a:off x="5247532" y="3312160"/>
            <a:ext cx="6258654" cy="1363579"/>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4768" y="3274525"/>
            <a:ext cx="1363156" cy="1456894"/>
          </a:xfrm>
          <a:prstGeom prst="rect">
            <a:avLst/>
          </a:prstGeom>
        </p:spPr>
        <p:txBody>
          <a:bodyPr lIns="0" tIns="0" rIns="0" bIns="0">
            <a:noAutofit/>
          </a:bodyPr>
          <a:lstStyle>
            <a:lvl1pPr marL="0" indent="0" algn="r">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6" name="Text Placeholder 14">
            <a:extLst>
              <a:ext uri="{FF2B5EF4-FFF2-40B4-BE49-F238E27FC236}">
                <a16:creationId xmlns:a16="http://schemas.microsoft.com/office/drawing/2014/main" id="{D26860A0-72F9-5841-B7D9-167FC6DD9A13}"/>
              </a:ext>
            </a:extLst>
          </p:cNvPr>
          <p:cNvSpPr>
            <a:spLocks noGrp="1"/>
          </p:cNvSpPr>
          <p:nvPr>
            <p:ph type="body" sz="quarter" idx="16"/>
          </p:nvPr>
        </p:nvSpPr>
        <p:spPr>
          <a:xfrm>
            <a:off x="5247532" y="4904340"/>
            <a:ext cx="6258654" cy="1367588"/>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4768" y="4876644"/>
            <a:ext cx="1363156" cy="1456894"/>
          </a:xfrm>
          <a:prstGeom prst="rect">
            <a:avLst/>
          </a:prstGeom>
        </p:spPr>
        <p:txBody>
          <a:bodyPr lIns="0" tIns="0" rIns="0" bIns="0">
            <a:noAutofit/>
          </a:bodyPr>
          <a:lstStyle>
            <a:lvl1pPr marL="0" indent="0" algn="r">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8" name="Holder 6">
            <a:extLst>
              <a:ext uri="{FF2B5EF4-FFF2-40B4-BE49-F238E27FC236}">
                <a16:creationId xmlns:a16="http://schemas.microsoft.com/office/drawing/2014/main" id="{449FD7C3-ED96-8449-A5E9-81285C8A2010}"/>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5828142"/>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30021"/>
            <a:ext cx="4981260"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29879" y="2124635"/>
            <a:ext cx="4859026"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152826" y="1124222"/>
            <a:ext cx="1374909" cy="394612"/>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152827" y="977814"/>
            <a:ext cx="1250970" cy="15356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77935" y="2505635"/>
            <a:ext cx="3762912" cy="466166"/>
          </a:xfrm>
          <a:prstGeom prst="rect">
            <a:avLst/>
          </a:prstGeom>
        </p:spPr>
        <p:txBody>
          <a:bodyPr lIns="0" tIns="0" rIns="0" bIns="0">
            <a:noAutofit/>
          </a:bodyPr>
          <a:lstStyle>
            <a:lvl1pPr marL="0" indent="0" algn="ctr">
              <a:lnSpc>
                <a:spcPts val="1699"/>
              </a:lnSpc>
              <a:buNone/>
              <a:defRPr sz="1200" b="1" i="0">
                <a:solidFill>
                  <a:srgbClr val="717272"/>
                </a:solidFill>
                <a:latin typeface="Montserrat"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26980" y="5545418"/>
            <a:ext cx="1522611"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5145" y="3106270"/>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5145" y="3555626"/>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5145" y="4004982"/>
            <a:ext cx="3628493" cy="413999"/>
          </a:xfrm>
          <a:prstGeom prst="rect">
            <a:avLst/>
          </a:prstGeom>
          <a:solidFill>
            <a:srgbClr val="16476E"/>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5145" y="4454338"/>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5145" y="4903695"/>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56693" y="5545418"/>
            <a:ext cx="1341893"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8" name="Text Placeholder 14">
            <a:extLst>
              <a:ext uri="{FF2B5EF4-FFF2-40B4-BE49-F238E27FC236}">
                <a16:creationId xmlns:a16="http://schemas.microsoft.com/office/drawing/2014/main" id="{EDE435C6-A993-E44F-B2F7-97A2C7A0C760}"/>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0" name="Text Placeholder 14">
            <a:extLst>
              <a:ext uri="{FF2B5EF4-FFF2-40B4-BE49-F238E27FC236}">
                <a16:creationId xmlns:a16="http://schemas.microsoft.com/office/drawing/2014/main" id="{E15036BD-AEA4-6E4A-9C27-1DAC97067A0C}"/>
              </a:ext>
            </a:extLst>
          </p:cNvPr>
          <p:cNvSpPr>
            <a:spLocks noGrp="1"/>
          </p:cNvSpPr>
          <p:nvPr>
            <p:ph type="body" sz="quarter" idx="30"/>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8305838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aseStudy-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5" name="Picture Placeholder 4">
            <a:extLst>
              <a:ext uri="{FF2B5EF4-FFF2-40B4-BE49-F238E27FC236}">
                <a16:creationId xmlns:a16="http://schemas.microsoft.com/office/drawing/2014/main" id="{AFE4CAC1-B9B9-024E-B3E7-4D1206EF72DF}"/>
              </a:ext>
            </a:extLst>
          </p:cNvPr>
          <p:cNvSpPr>
            <a:spLocks noGrp="1"/>
          </p:cNvSpPr>
          <p:nvPr>
            <p:ph type="pic" sz="quarter" idx="30"/>
          </p:nvPr>
        </p:nvSpPr>
        <p:spPr>
          <a:xfrm>
            <a:off x="7029878" y="2124635"/>
            <a:ext cx="4859026"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a:p>
        </p:txBody>
      </p:sp>
      <p:sp>
        <p:nvSpPr>
          <p:cNvPr id="13" name="Holder 6">
            <a:extLst>
              <a:ext uri="{FF2B5EF4-FFF2-40B4-BE49-F238E27FC236}">
                <a16:creationId xmlns:a16="http://schemas.microsoft.com/office/drawing/2014/main" id="{0461F6A4-D37C-E146-8BB5-226919BFEEB2}"/>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4" name="Text Placeholder 12">
            <a:extLst>
              <a:ext uri="{FF2B5EF4-FFF2-40B4-BE49-F238E27FC236}">
                <a16:creationId xmlns:a16="http://schemas.microsoft.com/office/drawing/2014/main" id="{7D441952-BD23-B242-9B5C-D5C6DA3DE40B}"/>
              </a:ext>
            </a:extLst>
          </p:cNvPr>
          <p:cNvSpPr>
            <a:spLocks noGrp="1"/>
          </p:cNvSpPr>
          <p:nvPr>
            <p:ph type="body" sz="quarter" idx="15"/>
          </p:nvPr>
        </p:nvSpPr>
        <p:spPr>
          <a:xfrm>
            <a:off x="8152826" y="1124222"/>
            <a:ext cx="1374909" cy="410110"/>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8D823B61-7726-3346-846D-40B1264E5986}"/>
              </a:ext>
            </a:extLst>
          </p:cNvPr>
          <p:cNvSpPr>
            <a:spLocks noGrp="1"/>
          </p:cNvSpPr>
          <p:nvPr>
            <p:ph type="body" sz="quarter" idx="16" hasCustomPrompt="1"/>
          </p:nvPr>
        </p:nvSpPr>
        <p:spPr>
          <a:xfrm>
            <a:off x="8152827" y="977814"/>
            <a:ext cx="1173509" cy="122566"/>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16" name="Text Placeholder 12">
            <a:extLst>
              <a:ext uri="{FF2B5EF4-FFF2-40B4-BE49-F238E27FC236}">
                <a16:creationId xmlns:a16="http://schemas.microsoft.com/office/drawing/2014/main" id="{AF958D72-D010-BD41-AAB3-D39EB2105AF5}"/>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B09F62B-9BDB-BC45-A3AC-9FFB6C0402B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18" name="Text Placeholder 14">
            <a:extLst>
              <a:ext uri="{FF2B5EF4-FFF2-40B4-BE49-F238E27FC236}">
                <a16:creationId xmlns:a16="http://schemas.microsoft.com/office/drawing/2014/main" id="{21E486E6-A13D-3E41-9153-4E0CCFB76DC5}"/>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6DDE2193-D535-0543-AE01-058600E7DA3D}"/>
              </a:ext>
            </a:extLst>
          </p:cNvPr>
          <p:cNvSpPr>
            <a:spLocks noGrp="1"/>
          </p:cNvSpPr>
          <p:nvPr>
            <p:ph type="body" sz="quarter" idx="31"/>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4">
            <a:extLst>
              <a:ext uri="{FF2B5EF4-FFF2-40B4-BE49-F238E27FC236}">
                <a16:creationId xmlns:a16="http://schemas.microsoft.com/office/drawing/2014/main" id="{1BC12CB5-9BB7-8C49-8194-139E3BAA7D69}"/>
              </a:ext>
            </a:extLst>
          </p:cNvPr>
          <p:cNvSpPr>
            <a:spLocks noGrp="1"/>
          </p:cNvSpPr>
          <p:nvPr>
            <p:ph type="body" sz="quarter" idx="32"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Text Placeholder 11">
            <a:extLst>
              <a:ext uri="{FF2B5EF4-FFF2-40B4-BE49-F238E27FC236}">
                <a16:creationId xmlns:a16="http://schemas.microsoft.com/office/drawing/2014/main" id="{36501568-0B5A-3B46-9D7A-7765F33AA1B2}"/>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1584757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aseStudy-Text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23" name="Text Placeholder 12">
            <a:extLst>
              <a:ext uri="{FF2B5EF4-FFF2-40B4-BE49-F238E27FC236}">
                <a16:creationId xmlns:a16="http://schemas.microsoft.com/office/drawing/2014/main" id="{29150395-533A-924C-B5E0-5EE9880D89B5}"/>
              </a:ext>
            </a:extLst>
          </p:cNvPr>
          <p:cNvSpPr>
            <a:spLocks noGrp="1"/>
          </p:cNvSpPr>
          <p:nvPr>
            <p:ph type="body" sz="quarter" idx="28"/>
          </p:nvPr>
        </p:nvSpPr>
        <p:spPr>
          <a:xfrm>
            <a:off x="5149706" y="925506"/>
            <a:ext cx="2596931" cy="381201"/>
          </a:xfrm>
          <a:prstGeom prst="rect">
            <a:avLst/>
          </a:prstGeom>
        </p:spPr>
        <p:txBody>
          <a:bodyPr lIns="0" tIns="0" rIns="0" bIns="0">
            <a:noAutofit/>
          </a:bodyPr>
          <a:lstStyle>
            <a:lvl1pPr marL="0" indent="0" algn="r">
              <a:buNone/>
              <a:defRPr sz="1999" b="0" i="0">
                <a:solidFill>
                  <a:srgbClr val="717272"/>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2" name="Holder 6">
            <a:extLst>
              <a:ext uri="{FF2B5EF4-FFF2-40B4-BE49-F238E27FC236}">
                <a16:creationId xmlns:a16="http://schemas.microsoft.com/office/drawing/2014/main" id="{E7732D59-7306-C842-937B-60EF63FEC740}"/>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4" name="Text Placeholder 12">
            <a:extLst>
              <a:ext uri="{FF2B5EF4-FFF2-40B4-BE49-F238E27FC236}">
                <a16:creationId xmlns:a16="http://schemas.microsoft.com/office/drawing/2014/main" id="{3300E188-1864-0246-AEEF-0DA302745A09}"/>
              </a:ext>
            </a:extLst>
          </p:cNvPr>
          <p:cNvSpPr>
            <a:spLocks noGrp="1"/>
          </p:cNvSpPr>
          <p:nvPr>
            <p:ph type="body" sz="quarter" idx="15"/>
          </p:nvPr>
        </p:nvSpPr>
        <p:spPr>
          <a:xfrm>
            <a:off x="8256959" y="1124223"/>
            <a:ext cx="1380987"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4042EDEF-8EFA-AA4F-9826-DC81E340633B}"/>
              </a:ext>
            </a:extLst>
          </p:cNvPr>
          <p:cNvSpPr>
            <a:spLocks noGrp="1"/>
          </p:cNvSpPr>
          <p:nvPr>
            <p:ph type="body" sz="quarter" idx="16" hasCustomPrompt="1"/>
          </p:nvPr>
        </p:nvSpPr>
        <p:spPr>
          <a:xfrm>
            <a:off x="8256959" y="977814"/>
            <a:ext cx="137164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32" name="Text Placeholder 12">
            <a:extLst>
              <a:ext uri="{FF2B5EF4-FFF2-40B4-BE49-F238E27FC236}">
                <a16:creationId xmlns:a16="http://schemas.microsoft.com/office/drawing/2014/main" id="{70B19ABB-4B00-E74B-89A8-C90E3AFF7591}"/>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33" name="Text Placeholder 12">
            <a:extLst>
              <a:ext uri="{FF2B5EF4-FFF2-40B4-BE49-F238E27FC236}">
                <a16:creationId xmlns:a16="http://schemas.microsoft.com/office/drawing/2014/main" id="{4481DEEF-1C68-3741-B514-B679F5DBB67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34" name="Text Placeholder 14">
            <a:extLst>
              <a:ext uri="{FF2B5EF4-FFF2-40B4-BE49-F238E27FC236}">
                <a16:creationId xmlns:a16="http://schemas.microsoft.com/office/drawing/2014/main" id="{8A71F695-977D-9E4B-AAEF-5F2CA44C8248}"/>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4">
            <a:extLst>
              <a:ext uri="{FF2B5EF4-FFF2-40B4-BE49-F238E27FC236}">
                <a16:creationId xmlns:a16="http://schemas.microsoft.com/office/drawing/2014/main" id="{D3762FC5-4DC2-CF48-80EA-39A5ABE2C929}"/>
              </a:ext>
            </a:extLst>
          </p:cNvPr>
          <p:cNvSpPr>
            <a:spLocks noGrp="1"/>
          </p:cNvSpPr>
          <p:nvPr>
            <p:ph type="body" sz="quarter" idx="30"/>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4">
            <a:extLst>
              <a:ext uri="{FF2B5EF4-FFF2-40B4-BE49-F238E27FC236}">
                <a16:creationId xmlns:a16="http://schemas.microsoft.com/office/drawing/2014/main" id="{92FE754F-3797-DD43-AF5E-29DB12099C03}"/>
              </a:ext>
            </a:extLst>
          </p:cNvPr>
          <p:cNvSpPr>
            <a:spLocks noGrp="1"/>
          </p:cNvSpPr>
          <p:nvPr>
            <p:ph type="body" sz="quarter" idx="31"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37" name="Text Placeholder 11">
            <a:extLst>
              <a:ext uri="{FF2B5EF4-FFF2-40B4-BE49-F238E27FC236}">
                <a16:creationId xmlns:a16="http://schemas.microsoft.com/office/drawing/2014/main" id="{80FAEFFE-1DAD-5547-BDCC-FC025A6BEEB1}"/>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Rectangle 37">
            <a:extLst>
              <a:ext uri="{FF2B5EF4-FFF2-40B4-BE49-F238E27FC236}">
                <a16:creationId xmlns:a16="http://schemas.microsoft.com/office/drawing/2014/main" id="{B584FF99-9DA9-0047-B0E1-4CADD3930676}"/>
              </a:ext>
            </a:extLst>
          </p:cNvPr>
          <p:cNvSpPr/>
          <p:nvPr userDrawn="1"/>
        </p:nvSpPr>
        <p:spPr>
          <a:xfrm>
            <a:off x="7029879" y="2124635"/>
            <a:ext cx="4859026"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39" name="Text Placeholder 14">
            <a:extLst>
              <a:ext uri="{FF2B5EF4-FFF2-40B4-BE49-F238E27FC236}">
                <a16:creationId xmlns:a16="http://schemas.microsoft.com/office/drawing/2014/main" id="{258EAA78-7F51-8E4F-9E61-E2647A6F8767}"/>
              </a:ext>
            </a:extLst>
          </p:cNvPr>
          <p:cNvSpPr>
            <a:spLocks noGrp="1"/>
          </p:cNvSpPr>
          <p:nvPr>
            <p:ph type="body" sz="quarter" idx="19"/>
          </p:nvPr>
        </p:nvSpPr>
        <p:spPr>
          <a:xfrm>
            <a:off x="7577935" y="2505635"/>
            <a:ext cx="3762912" cy="466166"/>
          </a:xfrm>
          <a:prstGeom prst="rect">
            <a:avLst/>
          </a:prstGeom>
        </p:spPr>
        <p:txBody>
          <a:bodyPr lIns="0" tIns="0" rIns="0" bIns="0">
            <a:noAutofit/>
          </a:bodyPr>
          <a:lstStyle>
            <a:lvl1pPr marL="0" indent="0" algn="ctr">
              <a:lnSpc>
                <a:spcPts val="1699"/>
              </a:lnSpc>
              <a:buNone/>
              <a:defRPr sz="1200" b="1" i="0">
                <a:solidFill>
                  <a:srgbClr val="717272"/>
                </a:solidFill>
                <a:latin typeface="Montserrat"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0" name="Text Placeholder 14">
            <a:extLst>
              <a:ext uri="{FF2B5EF4-FFF2-40B4-BE49-F238E27FC236}">
                <a16:creationId xmlns:a16="http://schemas.microsoft.com/office/drawing/2014/main" id="{4B9AA5B1-BA22-C24C-A0E6-CA575EEBE6A3}"/>
              </a:ext>
            </a:extLst>
          </p:cNvPr>
          <p:cNvSpPr>
            <a:spLocks noGrp="1"/>
          </p:cNvSpPr>
          <p:nvPr>
            <p:ph type="body" sz="quarter" idx="21"/>
          </p:nvPr>
        </p:nvSpPr>
        <p:spPr>
          <a:xfrm>
            <a:off x="7926980" y="5545418"/>
            <a:ext cx="1522611"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1" name="Text Placeholder 14">
            <a:extLst>
              <a:ext uri="{FF2B5EF4-FFF2-40B4-BE49-F238E27FC236}">
                <a16:creationId xmlns:a16="http://schemas.microsoft.com/office/drawing/2014/main" id="{2755B4EA-F05E-CC41-A285-92E1AF10B13A}"/>
              </a:ext>
            </a:extLst>
          </p:cNvPr>
          <p:cNvSpPr>
            <a:spLocks noGrp="1"/>
          </p:cNvSpPr>
          <p:nvPr>
            <p:ph type="body" sz="quarter" idx="22"/>
          </p:nvPr>
        </p:nvSpPr>
        <p:spPr>
          <a:xfrm>
            <a:off x="7645145" y="3106270"/>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2" name="Text Placeholder 14">
            <a:extLst>
              <a:ext uri="{FF2B5EF4-FFF2-40B4-BE49-F238E27FC236}">
                <a16:creationId xmlns:a16="http://schemas.microsoft.com/office/drawing/2014/main" id="{6A0DA0F8-4895-FF44-B91D-5112B0B838EB}"/>
              </a:ext>
            </a:extLst>
          </p:cNvPr>
          <p:cNvSpPr>
            <a:spLocks noGrp="1"/>
          </p:cNvSpPr>
          <p:nvPr>
            <p:ph type="body" sz="quarter" idx="23"/>
          </p:nvPr>
        </p:nvSpPr>
        <p:spPr>
          <a:xfrm>
            <a:off x="7645145" y="3555626"/>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3" name="Text Placeholder 14">
            <a:extLst>
              <a:ext uri="{FF2B5EF4-FFF2-40B4-BE49-F238E27FC236}">
                <a16:creationId xmlns:a16="http://schemas.microsoft.com/office/drawing/2014/main" id="{2A95364D-BAED-AE40-AC31-BEBB9DD40ABD}"/>
              </a:ext>
            </a:extLst>
          </p:cNvPr>
          <p:cNvSpPr>
            <a:spLocks noGrp="1"/>
          </p:cNvSpPr>
          <p:nvPr>
            <p:ph type="body" sz="quarter" idx="24"/>
          </p:nvPr>
        </p:nvSpPr>
        <p:spPr>
          <a:xfrm>
            <a:off x="7645145" y="4004982"/>
            <a:ext cx="3628493" cy="413999"/>
          </a:xfrm>
          <a:prstGeom prst="rect">
            <a:avLst/>
          </a:prstGeom>
          <a:solidFill>
            <a:srgbClr val="16476E"/>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4" name="Text Placeholder 14">
            <a:extLst>
              <a:ext uri="{FF2B5EF4-FFF2-40B4-BE49-F238E27FC236}">
                <a16:creationId xmlns:a16="http://schemas.microsoft.com/office/drawing/2014/main" id="{B765E2A1-DDBC-BF46-9AC6-3AE0D46B4085}"/>
              </a:ext>
            </a:extLst>
          </p:cNvPr>
          <p:cNvSpPr>
            <a:spLocks noGrp="1"/>
          </p:cNvSpPr>
          <p:nvPr>
            <p:ph type="body" sz="quarter" idx="25"/>
          </p:nvPr>
        </p:nvSpPr>
        <p:spPr>
          <a:xfrm>
            <a:off x="7645145" y="4454338"/>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5" name="Text Placeholder 14">
            <a:extLst>
              <a:ext uri="{FF2B5EF4-FFF2-40B4-BE49-F238E27FC236}">
                <a16:creationId xmlns:a16="http://schemas.microsoft.com/office/drawing/2014/main" id="{371799F4-9286-BF45-92F2-0A8083CE9245}"/>
              </a:ext>
            </a:extLst>
          </p:cNvPr>
          <p:cNvSpPr>
            <a:spLocks noGrp="1"/>
          </p:cNvSpPr>
          <p:nvPr>
            <p:ph type="body" sz="quarter" idx="26"/>
          </p:nvPr>
        </p:nvSpPr>
        <p:spPr>
          <a:xfrm>
            <a:off x="7645145" y="4903695"/>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6" name="Text Placeholder 14">
            <a:extLst>
              <a:ext uri="{FF2B5EF4-FFF2-40B4-BE49-F238E27FC236}">
                <a16:creationId xmlns:a16="http://schemas.microsoft.com/office/drawing/2014/main" id="{103D2457-DE1F-044E-87B3-0D345D9FABC4}"/>
              </a:ext>
            </a:extLst>
          </p:cNvPr>
          <p:cNvSpPr>
            <a:spLocks noGrp="1"/>
          </p:cNvSpPr>
          <p:nvPr>
            <p:ph type="body" sz="quarter" idx="27"/>
          </p:nvPr>
        </p:nvSpPr>
        <p:spPr>
          <a:xfrm>
            <a:off x="9956693" y="5545418"/>
            <a:ext cx="1341893"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36439257"/>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906">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aseStudy-TextLogo-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defRPr b="0" i="0"/>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5" name="Picture Placeholder 4">
            <a:extLst>
              <a:ext uri="{FF2B5EF4-FFF2-40B4-BE49-F238E27FC236}">
                <a16:creationId xmlns:a16="http://schemas.microsoft.com/office/drawing/2014/main" id="{BD02F7BC-5E27-B947-98B0-D0410A83F4FB}"/>
              </a:ext>
            </a:extLst>
          </p:cNvPr>
          <p:cNvSpPr>
            <a:spLocks noGrp="1"/>
          </p:cNvSpPr>
          <p:nvPr>
            <p:ph type="pic" sz="quarter" idx="30"/>
          </p:nvPr>
        </p:nvSpPr>
        <p:spPr>
          <a:xfrm>
            <a:off x="7029878" y="2124635"/>
            <a:ext cx="4859026"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a:p>
        </p:txBody>
      </p:sp>
      <p:sp>
        <p:nvSpPr>
          <p:cNvPr id="14" name="Holder 6">
            <a:extLst>
              <a:ext uri="{FF2B5EF4-FFF2-40B4-BE49-F238E27FC236}">
                <a16:creationId xmlns:a16="http://schemas.microsoft.com/office/drawing/2014/main" id="{180F5DDC-EBD6-D940-8129-016BC8655B7A}"/>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5" name="Text Placeholder 12">
            <a:extLst>
              <a:ext uri="{FF2B5EF4-FFF2-40B4-BE49-F238E27FC236}">
                <a16:creationId xmlns:a16="http://schemas.microsoft.com/office/drawing/2014/main" id="{45266D87-0C7A-414D-A0E7-C3EE0FAF03AF}"/>
              </a:ext>
            </a:extLst>
          </p:cNvPr>
          <p:cNvSpPr>
            <a:spLocks noGrp="1"/>
          </p:cNvSpPr>
          <p:nvPr>
            <p:ph type="body" sz="quarter" idx="28"/>
          </p:nvPr>
        </p:nvSpPr>
        <p:spPr>
          <a:xfrm>
            <a:off x="5149706" y="925506"/>
            <a:ext cx="2596931" cy="381201"/>
          </a:xfrm>
          <a:prstGeom prst="rect">
            <a:avLst/>
          </a:prstGeom>
        </p:spPr>
        <p:txBody>
          <a:bodyPr lIns="0" tIns="0" rIns="0" bIns="0">
            <a:noAutofit/>
          </a:bodyPr>
          <a:lstStyle>
            <a:lvl1pPr marL="0" indent="0" algn="r">
              <a:buNone/>
              <a:defRPr sz="1999" b="0" i="0">
                <a:solidFill>
                  <a:srgbClr val="717272"/>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19C0AE2-AB57-1644-8AF6-82870D4A15E9}"/>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9" name="Text Placeholder 12">
            <a:extLst>
              <a:ext uri="{FF2B5EF4-FFF2-40B4-BE49-F238E27FC236}">
                <a16:creationId xmlns:a16="http://schemas.microsoft.com/office/drawing/2014/main" id="{294AE0B8-F042-3F4C-A603-A61DB8663A8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20" name="Text Placeholder 14">
            <a:extLst>
              <a:ext uri="{FF2B5EF4-FFF2-40B4-BE49-F238E27FC236}">
                <a16:creationId xmlns:a16="http://schemas.microsoft.com/office/drawing/2014/main" id="{7F0026E7-5BED-C543-B92D-84F2750C6200}"/>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09608A74-C782-4241-9A64-A405BA10C1E6}"/>
              </a:ext>
            </a:extLst>
          </p:cNvPr>
          <p:cNvSpPr>
            <a:spLocks noGrp="1"/>
          </p:cNvSpPr>
          <p:nvPr>
            <p:ph type="body" sz="quarter" idx="31"/>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14">
            <a:extLst>
              <a:ext uri="{FF2B5EF4-FFF2-40B4-BE49-F238E27FC236}">
                <a16:creationId xmlns:a16="http://schemas.microsoft.com/office/drawing/2014/main" id="{768D6B12-D592-844A-A11A-1D641D012FC3}"/>
              </a:ext>
            </a:extLst>
          </p:cNvPr>
          <p:cNvSpPr>
            <a:spLocks noGrp="1"/>
          </p:cNvSpPr>
          <p:nvPr>
            <p:ph type="body" sz="quarter" idx="32"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4" name="Text Placeholder 11">
            <a:extLst>
              <a:ext uri="{FF2B5EF4-FFF2-40B4-BE49-F238E27FC236}">
                <a16:creationId xmlns:a16="http://schemas.microsoft.com/office/drawing/2014/main" id="{0AE0CB94-67C4-3F42-91A7-2523A297FAF1}"/>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2">
            <a:extLst>
              <a:ext uri="{FF2B5EF4-FFF2-40B4-BE49-F238E27FC236}">
                <a16:creationId xmlns:a16="http://schemas.microsoft.com/office/drawing/2014/main" id="{2AF4A2C2-413E-9F46-8232-6C8CD572737C}"/>
              </a:ext>
            </a:extLst>
          </p:cNvPr>
          <p:cNvSpPr>
            <a:spLocks noGrp="1"/>
          </p:cNvSpPr>
          <p:nvPr>
            <p:ph type="body" sz="quarter" idx="15"/>
          </p:nvPr>
        </p:nvSpPr>
        <p:spPr>
          <a:xfrm>
            <a:off x="8256959" y="1124223"/>
            <a:ext cx="1380987"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30" name="Text Placeholder 12">
            <a:extLst>
              <a:ext uri="{FF2B5EF4-FFF2-40B4-BE49-F238E27FC236}">
                <a16:creationId xmlns:a16="http://schemas.microsoft.com/office/drawing/2014/main" id="{6C559F7C-31EF-B041-94F9-D3CE8E504EFC}"/>
              </a:ext>
            </a:extLst>
          </p:cNvPr>
          <p:cNvSpPr>
            <a:spLocks noGrp="1"/>
          </p:cNvSpPr>
          <p:nvPr>
            <p:ph type="body" sz="quarter" idx="16" hasCustomPrompt="1"/>
          </p:nvPr>
        </p:nvSpPr>
        <p:spPr>
          <a:xfrm>
            <a:off x="8256959" y="977814"/>
            <a:ext cx="137164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Tree>
    <p:extLst>
      <p:ext uri="{BB962C8B-B14F-4D97-AF65-F5344CB8AC3E}">
        <p14:creationId xmlns:p14="http://schemas.microsoft.com/office/powerpoint/2010/main" val="3448717742"/>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09494" y="0"/>
            <a:ext cx="4179331"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2399" dirty="0"/>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798115" y="6451497"/>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330" y="3135637"/>
            <a:ext cx="5687378" cy="274416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7283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5407973"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4285" y="1085064"/>
            <a:ext cx="4654506" cy="726888"/>
          </a:xfrm>
          <a:prstGeom prst="rect">
            <a:avLst/>
          </a:prstGeom>
        </p:spPr>
        <p:txBody>
          <a:bodyPr lIns="0" tIns="0" rIns="0" bIns="0">
            <a:noAutofit/>
          </a:bodyPr>
          <a:lstStyle>
            <a:lvl1pPr marL="0" indent="0">
              <a:lnSpc>
                <a:spcPts val="1499"/>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
        <p:nvSpPr>
          <p:cNvPr id="6" name="Holder 6">
            <a:extLst>
              <a:ext uri="{FF2B5EF4-FFF2-40B4-BE49-F238E27FC236}">
                <a16:creationId xmlns:a16="http://schemas.microsoft.com/office/drawing/2014/main" id="{E27C7C5D-B4D1-3448-AB49-900C58F256A6}"/>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Tree>
    <p:extLst>
      <p:ext uri="{BB962C8B-B14F-4D97-AF65-F5344CB8AC3E}">
        <p14:creationId xmlns:p14="http://schemas.microsoft.com/office/powerpoint/2010/main" val="109612107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Phases -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102E03-5BB3-CC4F-8193-98E9C98DF2D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55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45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Holder 6">
            <a:extLst>
              <a:ext uri="{FF2B5EF4-FFF2-40B4-BE49-F238E27FC236}">
                <a16:creationId xmlns:a16="http://schemas.microsoft.com/office/drawing/2014/main" id="{6F12258A-FA30-6F4A-8FEC-6CEA39903166}"/>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56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46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176896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Phases -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F24D62-0AF3-0345-8903-F5D9E8017FFF}"/>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7" y="1697742"/>
            <a:ext cx="10576870"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55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45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56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46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Holder 6">
            <a:extLst>
              <a:ext uri="{FF2B5EF4-FFF2-40B4-BE49-F238E27FC236}">
                <a16:creationId xmlns:a16="http://schemas.microsoft.com/office/drawing/2014/main" id="{94805AE4-06B1-7546-8C5F-ADD7FAA6B4BE}"/>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169262097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Phases -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20"/>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Holder 6">
            <a:extLst>
              <a:ext uri="{FF2B5EF4-FFF2-40B4-BE49-F238E27FC236}">
                <a16:creationId xmlns:a16="http://schemas.microsoft.com/office/drawing/2014/main" id="{4EA9027C-E222-F544-98DD-9A1BDE840872}"/>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20284099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Phases -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527A54-705D-3546-96E2-BEB5EFD3F2C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Holder 6">
            <a:extLst>
              <a:ext uri="{FF2B5EF4-FFF2-40B4-BE49-F238E27FC236}">
                <a16:creationId xmlns:a16="http://schemas.microsoft.com/office/drawing/2014/main" id="{45E386B7-C396-C149-BDAB-76E587058142}"/>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28774660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Phases -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B425FD-3D89-C248-A85B-4B68C01FA877}"/>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700496"/>
            <a:ext cx="10576873" cy="396581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Holder 6">
            <a:extLst>
              <a:ext uri="{FF2B5EF4-FFF2-40B4-BE49-F238E27FC236}">
                <a16:creationId xmlns:a16="http://schemas.microsoft.com/office/drawing/2014/main" id="{882ECB24-0A1B-3D4E-A532-DE7A68866BEE}"/>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32114519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Phases - 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3B8FA13-DDF5-7548-8A67-CB12EDA06DD6}"/>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5"/>
            <a:ext cx="9300285" cy="5695684"/>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28395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A94E45-B883-3943-B236-D1329A7EC986}"/>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6"/>
            <a:ext cx="9300285" cy="5695683"/>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54292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FE4F615-BD55-9045-AFAD-98070A997A4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70" y="1527275"/>
            <a:ext cx="9292383" cy="5695684"/>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45035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533029-8ABD-B44A-A64E-B9DD9901561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70" y="1527275"/>
            <a:ext cx="9292383" cy="5695684"/>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827976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9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331" y="3127758"/>
            <a:ext cx="3743449" cy="2680175"/>
          </a:xfrm>
          <a:prstGeom prst="rect">
            <a:avLst/>
          </a:prstGeom>
        </p:spPr>
        <p:txBody>
          <a:bodyPr lIns="0" tIns="0" rIns="0" bIns="0" numCol="1" spcCol="360000">
            <a:noAutofit/>
          </a:bodyPr>
          <a:lstStyle>
            <a:lvl1pPr marL="0" indent="0">
              <a:lnSpc>
                <a:spcPct val="110000"/>
              </a:lnSpc>
              <a:buNone/>
              <a:defRPr sz="1399"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7" y="530021"/>
            <a:ext cx="8530529"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35894002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Phases - 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6"/>
            <a:ext cx="9300285" cy="5695683"/>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8714539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4Phases -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6" y="1527276"/>
            <a:ext cx="9295442" cy="5695683"/>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97391396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4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6" y="1527275"/>
            <a:ext cx="9295442"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4123934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7" y="1527275"/>
            <a:ext cx="9295440"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741275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7" y="1527276"/>
            <a:ext cx="9295440" cy="569568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7" name="Holder 6">
            <a:extLst>
              <a:ext uri="{FF2B5EF4-FFF2-40B4-BE49-F238E27FC236}">
                <a16:creationId xmlns:a16="http://schemas.microsoft.com/office/drawing/2014/main" id="{F21E66C1-36D0-9D47-BE4F-E3C3EF5C645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67857"/>
            <a:ext cx="2066491"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ts val="1399"/>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600910"/>
            <a:ext cx="2075958" cy="371902"/>
          </a:xfrm>
          <a:prstGeom prst="rect">
            <a:avLst/>
          </a:prstGeom>
        </p:spPr>
        <p:txBody>
          <a:bodyPr lIns="0" tIns="0" rIns="0" bIns="0">
            <a:noAutofit/>
          </a:bodyPr>
          <a:lstStyle>
            <a:lvl1pPr marL="0" indent="0" algn="ctr">
              <a:lnSpc>
                <a:spcPts val="1999"/>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664564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655" y="2211574"/>
            <a:ext cx="3677428"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3133" y="2200942"/>
            <a:ext cx="3677428"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124223"/>
            <a:ext cx="1410928"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70" y="977814"/>
            <a:ext cx="1364451" cy="138064"/>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0" name="Text Placeholder 14">
            <a:extLst>
              <a:ext uri="{FF2B5EF4-FFF2-40B4-BE49-F238E27FC236}">
                <a16:creationId xmlns:a16="http://schemas.microsoft.com/office/drawing/2014/main" id="{E15036BD-AEA4-6E4A-9C27-1DAC97067A0C}"/>
              </a:ext>
            </a:extLst>
          </p:cNvPr>
          <p:cNvSpPr>
            <a:spLocks noGrp="1"/>
          </p:cNvSpPr>
          <p:nvPr>
            <p:ph type="body" sz="quarter" idx="30"/>
          </p:nvPr>
        </p:nvSpPr>
        <p:spPr>
          <a:xfrm>
            <a:off x="885480" y="2823210"/>
            <a:ext cx="2915099" cy="3097530"/>
          </a:xfrm>
          <a:prstGeom prst="rect">
            <a:avLst/>
          </a:prstGeom>
        </p:spPr>
        <p:txBody>
          <a:bodyPr lIns="0" tIns="0" rIns="0" bIns="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1663" y="2478200"/>
            <a:ext cx="2776096" cy="939371"/>
          </a:xfrm>
          <a:prstGeom prst="rect">
            <a:avLst/>
          </a:prstGeom>
        </p:spPr>
        <p:txBody>
          <a:bodyPr lIns="0" tIns="0" rIns="0" bIns="0">
            <a:noAutofit/>
          </a:bodyPr>
          <a:lstStyle>
            <a:lvl1pPr marL="0" indent="0">
              <a:lnSpc>
                <a:spcPts val="2399"/>
              </a:lnSpc>
              <a:buNone/>
              <a:defRPr sz="1999" b="1" i="0" spc="0">
                <a:solidFill>
                  <a:srgbClr val="F17A26"/>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7762314-E2E1-F846-BEF5-5CD182EDAC24}"/>
              </a:ext>
            </a:extLst>
          </p:cNvPr>
          <p:cNvSpPr>
            <a:spLocks noGrp="1"/>
          </p:cNvSpPr>
          <p:nvPr>
            <p:ph type="body" sz="quarter" idx="32"/>
          </p:nvPr>
        </p:nvSpPr>
        <p:spPr>
          <a:xfrm>
            <a:off x="4784294" y="2823210"/>
            <a:ext cx="2904141" cy="3097530"/>
          </a:xfrm>
          <a:prstGeom prst="rect">
            <a:avLst/>
          </a:prstGeom>
        </p:spPr>
        <p:txBody>
          <a:bodyPr lIns="0" tIns="0" rIns="0" bIns="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0477" y="2478200"/>
            <a:ext cx="2776096" cy="939371"/>
          </a:xfrm>
          <a:prstGeom prst="rect">
            <a:avLst/>
          </a:prstGeom>
        </p:spPr>
        <p:txBody>
          <a:bodyPr lIns="0" tIns="0" rIns="0" bIns="0">
            <a:noAutofit/>
          </a:bodyPr>
          <a:lstStyle>
            <a:lvl1pPr marL="0" indent="0">
              <a:lnSpc>
                <a:spcPts val="2399"/>
              </a:lnSpc>
              <a:buNone/>
              <a:defRPr sz="1999" b="1" i="0" spc="0">
                <a:solidFill>
                  <a:srgbClr val="299D48"/>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3150" y="2124635"/>
            <a:ext cx="7609406"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646" y="2124635"/>
            <a:ext cx="3886268"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998985" y="2124635"/>
            <a:ext cx="3886481"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497592" y="2823210"/>
            <a:ext cx="2905728" cy="3097530"/>
          </a:xfrm>
          <a:prstGeom prst="rect">
            <a:avLst/>
          </a:prstGeom>
        </p:spPr>
        <p:txBody>
          <a:bodyPr lIns="0" tIns="0" rIns="0" bIns="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3776" y="2478200"/>
            <a:ext cx="2776096" cy="939371"/>
          </a:xfrm>
          <a:prstGeom prst="rect">
            <a:avLst/>
          </a:prstGeom>
        </p:spPr>
        <p:txBody>
          <a:bodyPr lIns="0" tIns="0" rIns="0" bIns="0">
            <a:noAutofit/>
          </a:bodyPr>
          <a:lstStyle>
            <a:lvl1pPr marL="0" indent="0">
              <a:lnSpc>
                <a:spcPts val="2399"/>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7998720" y="2119122"/>
            <a:ext cx="3886481"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Tree>
    <p:extLst>
      <p:ext uri="{BB962C8B-B14F-4D97-AF65-F5344CB8AC3E}">
        <p14:creationId xmlns:p14="http://schemas.microsoft.com/office/powerpoint/2010/main" val="3225406189"/>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aseStudy-Challeng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CCCD150-1E43-B047-BBCD-E7CD4E6655BC}"/>
              </a:ext>
            </a:extLst>
          </p:cNvPr>
          <p:cNvSpPr/>
          <p:nvPr userDrawn="1"/>
        </p:nvSpPr>
        <p:spPr>
          <a:xfrm>
            <a:off x="471200" y="2215123"/>
            <a:ext cx="3677428"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152" y="2124635"/>
            <a:ext cx="11511902"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124223"/>
            <a:ext cx="1410928"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70" y="977814"/>
            <a:ext cx="1364451" cy="138064"/>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ts val="2199"/>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ts val="2399"/>
              </a:lnSpc>
              <a:buNone/>
              <a:defRPr sz="1999" b="1" i="0" spc="0">
                <a:solidFill>
                  <a:srgbClr val="F17A26"/>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C1C700B7-276C-3D4A-8DF3-0D4C008851C2}"/>
              </a:ext>
            </a:extLst>
          </p:cNvPr>
          <p:cNvSpPr>
            <a:spLocks noGrp="1"/>
          </p:cNvSpPr>
          <p:nvPr>
            <p:ph type="body" sz="quarter" idx="12"/>
          </p:nvPr>
        </p:nvSpPr>
        <p:spPr>
          <a:xfrm>
            <a:off x="4767514" y="2854885"/>
            <a:ext cx="6652943" cy="2702205"/>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657467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aseStudy-Solu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B6B27B-BCD4-EC48-AEB7-B3D393D6BBC5}"/>
              </a:ext>
            </a:extLst>
          </p:cNvPr>
          <p:cNvSpPr/>
          <p:nvPr userDrawn="1"/>
        </p:nvSpPr>
        <p:spPr>
          <a:xfrm>
            <a:off x="471200" y="2215123"/>
            <a:ext cx="3677428" cy="3891517"/>
          </a:xfrm>
          <a:prstGeom prst="rect">
            <a:avLst/>
          </a:prstGeom>
          <a:gradFill>
            <a:gsLst>
              <a:gs pos="0">
                <a:srgbClr val="299D48">
                  <a:alpha val="18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16" name="Rectangle 15">
            <a:extLst>
              <a:ext uri="{FF2B5EF4-FFF2-40B4-BE49-F238E27FC236}">
                <a16:creationId xmlns:a16="http://schemas.microsoft.com/office/drawing/2014/main" id="{95371860-ED38-0C40-8EE6-0ED187190BD6}"/>
              </a:ext>
            </a:extLst>
          </p:cNvPr>
          <p:cNvSpPr/>
          <p:nvPr userDrawn="1"/>
        </p:nvSpPr>
        <p:spPr>
          <a:xfrm>
            <a:off x="378152" y="2124635"/>
            <a:ext cx="11511902"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124223"/>
            <a:ext cx="1410928"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69" y="977814"/>
            <a:ext cx="1395436" cy="200057"/>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ts val="2199"/>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ts val="2399"/>
              </a:lnSpc>
              <a:buNone/>
              <a:defRPr sz="1999" b="1" i="0" spc="0">
                <a:solidFill>
                  <a:srgbClr val="299D48"/>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AE7F42FE-BE52-9542-BEF2-5A2EBEB98B5D}"/>
              </a:ext>
            </a:extLst>
          </p:cNvPr>
          <p:cNvSpPr>
            <a:spLocks noGrp="1"/>
          </p:cNvSpPr>
          <p:nvPr>
            <p:ph type="body" sz="quarter" idx="12"/>
          </p:nvPr>
        </p:nvSpPr>
        <p:spPr>
          <a:xfrm>
            <a:off x="4767514" y="2854885"/>
            <a:ext cx="6652943" cy="2702205"/>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1069278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aseStudy-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30021"/>
            <a:ext cx="4981260"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9" y="1124223"/>
            <a:ext cx="1410928" cy="379114"/>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69" y="977814"/>
            <a:ext cx="197333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124223"/>
            <a:ext cx="244917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977814"/>
            <a:ext cx="243260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248633"/>
            <a:ext cx="3762912" cy="466166"/>
          </a:xfrm>
          <a:prstGeom prst="rect">
            <a:avLst/>
          </a:prstGeom>
        </p:spPr>
        <p:txBody>
          <a:bodyPr lIns="0" tIns="0" rIns="0" bIns="0">
            <a:noAutofit/>
          </a:bodyPr>
          <a:lstStyle>
            <a:lvl1pPr marL="0" indent="0" algn="l">
              <a:lnSpc>
                <a:spcPts val="1699"/>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152" y="2124635"/>
            <a:ext cx="11511902"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ts val="2199"/>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ts val="2399"/>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Rectangle 23">
            <a:extLst>
              <a:ext uri="{FF2B5EF4-FFF2-40B4-BE49-F238E27FC236}">
                <a16:creationId xmlns:a16="http://schemas.microsoft.com/office/drawing/2014/main" id="{B39A272B-80C2-6041-B7D7-2757D1FF9673}"/>
              </a:ext>
            </a:extLst>
          </p:cNvPr>
          <p:cNvSpPr/>
          <p:nvPr userDrawn="1"/>
        </p:nvSpPr>
        <p:spPr>
          <a:xfrm>
            <a:off x="378153" y="2119122"/>
            <a:ext cx="11511902"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
        <p:nvSpPr>
          <p:cNvPr id="25" name="Text Placeholder 14">
            <a:extLst>
              <a:ext uri="{FF2B5EF4-FFF2-40B4-BE49-F238E27FC236}">
                <a16:creationId xmlns:a16="http://schemas.microsoft.com/office/drawing/2014/main" id="{964C74D3-32B0-0E4C-8DE8-9C0F92A808CC}"/>
              </a:ext>
            </a:extLst>
          </p:cNvPr>
          <p:cNvSpPr>
            <a:spLocks noGrp="1"/>
          </p:cNvSpPr>
          <p:nvPr>
            <p:ph type="body" sz="quarter" idx="12"/>
          </p:nvPr>
        </p:nvSpPr>
        <p:spPr>
          <a:xfrm>
            <a:off x="4767514" y="2854885"/>
            <a:ext cx="6652943" cy="2702205"/>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96654683"/>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91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235693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Dar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55D97B2C-35D2-554F-8B16-5AA9817BCA13}"/>
              </a:ext>
            </a:extLst>
          </p:cNvPr>
          <p:cNvSpPr>
            <a:spLocks noGrp="1"/>
          </p:cNvSpPr>
          <p:nvPr>
            <p:ph type="body" sz="quarter" idx="10" hasCustomPrompt="1"/>
          </p:nvPr>
        </p:nvSpPr>
        <p:spPr>
          <a:xfrm>
            <a:off x="650620" y="1079498"/>
            <a:ext cx="7382960" cy="1306512"/>
          </a:xfrm>
          <a:prstGeom prst="rect">
            <a:avLst/>
          </a:prstGeom>
        </p:spPr>
        <p:txBody>
          <a:bodyPr/>
          <a:lstStyle>
            <a:lvl1pPr>
              <a:lnSpc>
                <a:spcPts val="4498"/>
              </a:lnSpc>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Observe The Evolution of Quantum Capacity</a:t>
            </a:r>
          </a:p>
        </p:txBody>
      </p:sp>
      <p:sp>
        <p:nvSpPr>
          <p:cNvPr id="4" name="Text Placeholder 12">
            <a:extLst>
              <a:ext uri="{FF2B5EF4-FFF2-40B4-BE49-F238E27FC236}">
                <a16:creationId xmlns:a16="http://schemas.microsoft.com/office/drawing/2014/main" id="{680E6FFC-D1FC-344A-A0F9-0EFE0FCC0C84}"/>
              </a:ext>
            </a:extLst>
          </p:cNvPr>
          <p:cNvSpPr>
            <a:spLocks noGrp="1"/>
          </p:cNvSpPr>
          <p:nvPr>
            <p:ph type="body" sz="quarter" idx="11" hasCustomPrompt="1"/>
          </p:nvPr>
        </p:nvSpPr>
        <p:spPr>
          <a:xfrm>
            <a:off x="650621" y="2482057"/>
            <a:ext cx="5701398" cy="1893887"/>
          </a:xfrm>
          <a:prstGeom prst="rect">
            <a:avLst/>
          </a:prstGeom>
        </p:spPr>
        <p:txBody>
          <a:bodyPr/>
          <a:lstStyle>
            <a:lvl1pPr>
              <a:lnSpc>
                <a:spcPts val="2999"/>
              </a:lnSpc>
              <a:defRPr sz="2399" b="0" i="0">
                <a:solidFill>
                  <a:schemeClr val="bg1"/>
                </a:solidFill>
                <a:latin typeface="Exo Ligh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20323135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496510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514" y="1643564"/>
            <a:ext cx="4114600" cy="669978"/>
          </a:xfrm>
          <a:prstGeom prst="rect">
            <a:avLst/>
          </a:prstGeom>
        </p:spPr>
        <p:txBody>
          <a:bodyPr lIns="90000" tIns="46800" rIns="90000" bIns="46800">
            <a:noAutofit/>
          </a:bodyPr>
          <a:lstStyle>
            <a:lvl1pPr marL="0" indent="0">
              <a:lnSpc>
                <a:spcPts val="2399"/>
              </a:lnSpc>
              <a:buNone/>
              <a:defRPr sz="1999" b="0" i="0" spc="0">
                <a:solidFill>
                  <a:srgbClr val="2576B7"/>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331" y="2699133"/>
            <a:ext cx="3743449" cy="2680175"/>
          </a:xfrm>
          <a:prstGeom prst="rect">
            <a:avLst/>
          </a:prstGeom>
        </p:spPr>
        <p:txBody>
          <a:bodyPr lIns="90000" tIns="46800" rIns="90000" bIns="4680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6262999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496510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514" y="1643564"/>
            <a:ext cx="4114600" cy="669978"/>
          </a:xfrm>
          <a:prstGeom prst="rect">
            <a:avLst/>
          </a:prstGeom>
        </p:spPr>
        <p:txBody>
          <a:bodyPr lIns="0" tIns="0" rIns="0" bIns="0">
            <a:noAutofit/>
          </a:bodyPr>
          <a:lstStyle>
            <a:lvl1pPr marL="0" indent="0">
              <a:lnSpc>
                <a:spcPts val="2399"/>
              </a:lnSpc>
              <a:buNone/>
              <a:defRPr sz="1999" b="0" i="0" spc="0">
                <a:solidFill>
                  <a:srgbClr val="2576B7"/>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331" y="2699133"/>
            <a:ext cx="3743449" cy="2680175"/>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grpSp>
        <p:nvGrpSpPr>
          <p:cNvPr id="7" name="Group 6">
            <a:extLst>
              <a:ext uri="{FF2B5EF4-FFF2-40B4-BE49-F238E27FC236}">
                <a16:creationId xmlns:a16="http://schemas.microsoft.com/office/drawing/2014/main" id="{A2E7159E-3D76-4B54-AA5C-9340C39756AD}"/>
              </a:ext>
            </a:extLst>
          </p:cNvPr>
          <p:cNvGrpSpPr/>
          <p:nvPr userDrawn="1"/>
        </p:nvGrpSpPr>
        <p:grpSpPr>
          <a:xfrm>
            <a:off x="7164666" y="0"/>
            <a:ext cx="5024160" cy="748800"/>
            <a:chOff x="2129881" y="5495"/>
            <a:chExt cx="5016502" cy="748800"/>
          </a:xfrm>
          <a:effectLst/>
        </p:grpSpPr>
        <p:sp>
          <p:nvSpPr>
            <p:cNvPr id="8" name="Rectangle 7">
              <a:extLst>
                <a:ext uri="{FF2B5EF4-FFF2-40B4-BE49-F238E27FC236}">
                  <a16:creationId xmlns:a16="http://schemas.microsoft.com/office/drawing/2014/main" id="{E164B9CA-1B7D-4C0E-9CA0-809457D0EC44}"/>
                </a:ext>
              </a:extLst>
            </p:cNvPr>
            <p:cNvSpPr/>
            <p:nvPr/>
          </p:nvSpPr>
          <p:spPr>
            <a:xfrm>
              <a:off x="2129881" y="5495"/>
              <a:ext cx="5016502" cy="748800"/>
            </a:xfrm>
            <a:prstGeom prst="rect">
              <a:avLst/>
            </a:prstGeom>
            <a:gradFill>
              <a:gsLst>
                <a:gs pos="0">
                  <a:schemeClr val="accent1">
                    <a:lumMod val="60000"/>
                    <a:lumOff val="40000"/>
                  </a:schemeClr>
                </a:gs>
                <a:gs pos="95000">
                  <a:srgbClr val="2576B7"/>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99"/>
            </a:p>
          </p:txBody>
        </p:sp>
        <p:grpSp>
          <p:nvGrpSpPr>
            <p:cNvPr id="9" name="Group 8">
              <a:extLst>
                <a:ext uri="{FF2B5EF4-FFF2-40B4-BE49-F238E27FC236}">
                  <a16:creationId xmlns:a16="http://schemas.microsoft.com/office/drawing/2014/main" id="{B847F8A5-E775-4809-89BF-C6228FEB5C60}"/>
                </a:ext>
              </a:extLst>
            </p:cNvPr>
            <p:cNvGrpSpPr/>
            <p:nvPr/>
          </p:nvGrpSpPr>
          <p:grpSpPr>
            <a:xfrm>
              <a:off x="2776541" y="92765"/>
              <a:ext cx="1041957" cy="512812"/>
              <a:chOff x="7426182" y="203095"/>
              <a:chExt cx="1041957" cy="512812"/>
            </a:xfrm>
          </p:grpSpPr>
          <p:sp>
            <p:nvSpPr>
              <p:cNvPr id="14" name="Text Placeholder 3">
                <a:extLst>
                  <a:ext uri="{FF2B5EF4-FFF2-40B4-BE49-F238E27FC236}">
                    <a16:creationId xmlns:a16="http://schemas.microsoft.com/office/drawing/2014/main" id="{F089312A-76A1-4311-BFB0-42C3A19DF4A4}"/>
                  </a:ext>
                </a:extLst>
              </p:cNvPr>
              <p:cNvSpPr txBox="1">
                <a:spLocks/>
              </p:cNvSpPr>
              <p:nvPr/>
            </p:nvSpPr>
            <p:spPr>
              <a:xfrm>
                <a:off x="7989604" y="321173"/>
                <a:ext cx="478535" cy="35033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99">
                    <a:solidFill>
                      <a:schemeClr val="bg1"/>
                    </a:solidFill>
                    <a:latin typeface="Exo" panose="02000503000000000000" pitchFamily="2" charset="77"/>
                  </a:rPr>
                  <a:t>Input</a:t>
                </a:r>
              </a:p>
            </p:txBody>
          </p:sp>
          <p:pic>
            <p:nvPicPr>
              <p:cNvPr id="15" name="Picture 14">
                <a:extLst>
                  <a:ext uri="{FF2B5EF4-FFF2-40B4-BE49-F238E27FC236}">
                    <a16:creationId xmlns:a16="http://schemas.microsoft.com/office/drawing/2014/main" id="{D9E68007-AA74-4F5C-ACF8-8CD08060A563}"/>
                  </a:ext>
                </a:extLst>
              </p:cNvPr>
              <p:cNvPicPr>
                <a:picLocks noChangeAspect="1"/>
              </p:cNvPicPr>
              <p:nvPr/>
            </p:nvPicPr>
            <p:blipFill>
              <a:blip r:embed="rId2" cstate="screen">
                <a:alphaModFix amt="45000"/>
                <a:extLst>
                  <a:ext uri="{28A0092B-C50C-407E-A947-70E740481C1C}">
                    <a14:useLocalDpi xmlns:a14="http://schemas.microsoft.com/office/drawing/2010/main"/>
                  </a:ext>
                </a:extLst>
              </a:blip>
              <a:stretch>
                <a:fillRect/>
              </a:stretch>
            </p:blipFill>
            <p:spPr>
              <a:xfrm>
                <a:off x="7426182" y="203095"/>
                <a:ext cx="512812" cy="512812"/>
              </a:xfrm>
              <a:prstGeom prst="rect">
                <a:avLst/>
              </a:prstGeom>
            </p:spPr>
          </p:pic>
        </p:grpSp>
        <p:grpSp>
          <p:nvGrpSpPr>
            <p:cNvPr id="11" name="Group 10">
              <a:extLst>
                <a:ext uri="{FF2B5EF4-FFF2-40B4-BE49-F238E27FC236}">
                  <a16:creationId xmlns:a16="http://schemas.microsoft.com/office/drawing/2014/main" id="{F16ADEB1-55B1-48C1-B9AD-B138CBFD3730}"/>
                </a:ext>
              </a:extLst>
            </p:cNvPr>
            <p:cNvGrpSpPr/>
            <p:nvPr/>
          </p:nvGrpSpPr>
          <p:grpSpPr>
            <a:xfrm>
              <a:off x="5145961" y="92765"/>
              <a:ext cx="1203703" cy="539852"/>
              <a:chOff x="9994384" y="203095"/>
              <a:chExt cx="1203703" cy="539852"/>
            </a:xfrm>
          </p:grpSpPr>
          <p:sp>
            <p:nvSpPr>
              <p:cNvPr id="12" name="Text Placeholder 3">
                <a:extLst>
                  <a:ext uri="{FF2B5EF4-FFF2-40B4-BE49-F238E27FC236}">
                    <a16:creationId xmlns:a16="http://schemas.microsoft.com/office/drawing/2014/main" id="{C861C943-77BD-4C0F-9AE3-EAB27E2CCB61}"/>
                  </a:ext>
                </a:extLst>
              </p:cNvPr>
              <p:cNvSpPr txBox="1">
                <a:spLocks/>
              </p:cNvSpPr>
              <p:nvPr/>
            </p:nvSpPr>
            <p:spPr>
              <a:xfrm>
                <a:off x="10568602" y="321173"/>
                <a:ext cx="629485" cy="421774"/>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99">
                    <a:solidFill>
                      <a:schemeClr val="bg1"/>
                    </a:solidFill>
                    <a:latin typeface="Exo" panose="02000503000000000000" pitchFamily="2" charset="77"/>
                  </a:rPr>
                  <a:t>Output</a:t>
                </a:r>
              </a:p>
            </p:txBody>
          </p:sp>
          <p:pic>
            <p:nvPicPr>
              <p:cNvPr id="13" name="Picture 12">
                <a:extLst>
                  <a:ext uri="{FF2B5EF4-FFF2-40B4-BE49-F238E27FC236}">
                    <a16:creationId xmlns:a16="http://schemas.microsoft.com/office/drawing/2014/main" id="{971E26ED-6975-444D-9E85-84D727ABD5CC}"/>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tretch>
                <a:fillRect/>
              </a:stretch>
            </p:blipFill>
            <p:spPr>
              <a:xfrm rot="5400000">
                <a:off x="9994384" y="203095"/>
                <a:ext cx="512812" cy="512812"/>
              </a:xfrm>
              <a:prstGeom prst="rect">
                <a:avLst/>
              </a:prstGeom>
              <a:effectLst/>
            </p:spPr>
          </p:pic>
        </p:grpSp>
      </p:grpSp>
      <p:grpSp>
        <p:nvGrpSpPr>
          <p:cNvPr id="16" name="Group 15">
            <a:extLst>
              <a:ext uri="{FF2B5EF4-FFF2-40B4-BE49-F238E27FC236}">
                <a16:creationId xmlns:a16="http://schemas.microsoft.com/office/drawing/2014/main" id="{0CB5CC38-AEEA-4851-A898-15EE9A7C76B2}"/>
              </a:ext>
            </a:extLst>
          </p:cNvPr>
          <p:cNvGrpSpPr/>
          <p:nvPr userDrawn="1"/>
        </p:nvGrpSpPr>
        <p:grpSpPr>
          <a:xfrm>
            <a:off x="7164666" y="3263524"/>
            <a:ext cx="5024160" cy="748800"/>
            <a:chOff x="7179595" y="4064860"/>
            <a:chExt cx="5026123" cy="748800"/>
          </a:xfrm>
        </p:grpSpPr>
        <p:sp>
          <p:nvSpPr>
            <p:cNvPr id="17" name="Rectangle 16">
              <a:extLst>
                <a:ext uri="{FF2B5EF4-FFF2-40B4-BE49-F238E27FC236}">
                  <a16:creationId xmlns:a16="http://schemas.microsoft.com/office/drawing/2014/main" id="{5F744B10-538A-4F3C-B4DB-F7FDD769C6AF}"/>
                </a:ext>
              </a:extLst>
            </p:cNvPr>
            <p:cNvSpPr/>
            <p:nvPr/>
          </p:nvSpPr>
          <p:spPr>
            <a:xfrm>
              <a:off x="7179595" y="4064860"/>
              <a:ext cx="5026123" cy="748800"/>
            </a:xfrm>
            <a:prstGeom prst="rect">
              <a:avLst/>
            </a:prstGeom>
            <a:gradFill>
              <a:gsLst>
                <a:gs pos="0">
                  <a:schemeClr val="accent1">
                    <a:lumMod val="60000"/>
                    <a:lumOff val="40000"/>
                  </a:schemeClr>
                </a:gs>
                <a:gs pos="95000">
                  <a:srgbClr val="2576B7"/>
                </a:gs>
              </a:gsLst>
              <a:lin ang="3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99"/>
            </a:p>
          </p:txBody>
        </p:sp>
        <p:grpSp>
          <p:nvGrpSpPr>
            <p:cNvPr id="18" name="Group 17">
              <a:extLst>
                <a:ext uri="{FF2B5EF4-FFF2-40B4-BE49-F238E27FC236}">
                  <a16:creationId xmlns:a16="http://schemas.microsoft.com/office/drawing/2014/main" id="{3D6FFB8B-5B92-4C0B-B399-49F62BD76FAD}"/>
                </a:ext>
              </a:extLst>
            </p:cNvPr>
            <p:cNvGrpSpPr/>
            <p:nvPr/>
          </p:nvGrpSpPr>
          <p:grpSpPr>
            <a:xfrm>
              <a:off x="7605500" y="4149974"/>
              <a:ext cx="1472238" cy="552864"/>
              <a:chOff x="7380215" y="3390486"/>
              <a:chExt cx="1472238" cy="552864"/>
            </a:xfrm>
          </p:grpSpPr>
          <p:sp>
            <p:nvSpPr>
              <p:cNvPr id="22" name="Text Placeholder 3">
                <a:extLst>
                  <a:ext uri="{FF2B5EF4-FFF2-40B4-BE49-F238E27FC236}">
                    <a16:creationId xmlns:a16="http://schemas.microsoft.com/office/drawing/2014/main" id="{B1DB9B2D-BC51-4F0E-8E51-4E789BC14AC4}"/>
                  </a:ext>
                </a:extLst>
              </p:cNvPr>
              <p:cNvSpPr txBox="1">
                <a:spLocks/>
              </p:cNvSpPr>
              <p:nvPr/>
            </p:nvSpPr>
            <p:spPr>
              <a:xfrm>
                <a:off x="7974489" y="3530600"/>
                <a:ext cx="877964" cy="412750"/>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99">
                    <a:solidFill>
                      <a:schemeClr val="bg1"/>
                    </a:solidFill>
                    <a:latin typeface="Exo" panose="02000503000000000000" pitchFamily="2" charset="77"/>
                  </a:rPr>
                  <a:t>Materials</a:t>
                </a:r>
              </a:p>
            </p:txBody>
          </p:sp>
          <p:pic>
            <p:nvPicPr>
              <p:cNvPr id="23" name="Picture 22">
                <a:extLst>
                  <a:ext uri="{FF2B5EF4-FFF2-40B4-BE49-F238E27FC236}">
                    <a16:creationId xmlns:a16="http://schemas.microsoft.com/office/drawing/2014/main" id="{70FF1C9E-E88D-4496-B1C9-A981084E4497}"/>
                  </a:ext>
                </a:extLst>
              </p:cNvPr>
              <p:cNvPicPr>
                <a:picLocks noChangeAspect="1"/>
              </p:cNvPicPr>
              <p:nvPr/>
            </p:nvPicPr>
            <p:blipFill>
              <a:blip r:embed="rId3" cstate="screen">
                <a:alphaModFix amt="45000"/>
                <a:extLst>
                  <a:ext uri="{28A0092B-C50C-407E-A947-70E740481C1C}">
                    <a14:useLocalDpi xmlns:a14="http://schemas.microsoft.com/office/drawing/2010/main"/>
                  </a:ext>
                </a:extLst>
              </a:blip>
              <a:stretch>
                <a:fillRect/>
              </a:stretch>
            </p:blipFill>
            <p:spPr>
              <a:xfrm>
                <a:off x="7380215" y="3390486"/>
                <a:ext cx="549210" cy="549210"/>
              </a:xfrm>
              <a:prstGeom prst="rect">
                <a:avLst/>
              </a:prstGeom>
            </p:spPr>
          </p:pic>
        </p:grpSp>
        <p:grpSp>
          <p:nvGrpSpPr>
            <p:cNvPr id="19" name="Group 18">
              <a:extLst>
                <a:ext uri="{FF2B5EF4-FFF2-40B4-BE49-F238E27FC236}">
                  <a16:creationId xmlns:a16="http://schemas.microsoft.com/office/drawing/2014/main" id="{D5CF28B4-DDDA-499E-BBDC-93B3D4528379}"/>
                </a:ext>
              </a:extLst>
            </p:cNvPr>
            <p:cNvGrpSpPr/>
            <p:nvPr/>
          </p:nvGrpSpPr>
          <p:grpSpPr>
            <a:xfrm>
              <a:off x="10036659" y="4153738"/>
              <a:ext cx="1771029" cy="541681"/>
              <a:chOff x="10102919" y="3394215"/>
              <a:chExt cx="1771029" cy="541681"/>
            </a:xfrm>
          </p:grpSpPr>
          <p:sp>
            <p:nvSpPr>
              <p:cNvPr id="20" name="Text Placeholder 3">
                <a:extLst>
                  <a:ext uri="{FF2B5EF4-FFF2-40B4-BE49-F238E27FC236}">
                    <a16:creationId xmlns:a16="http://schemas.microsoft.com/office/drawing/2014/main" id="{BA669873-5DA5-41E3-96CC-1D23148D193A}"/>
                  </a:ext>
                </a:extLst>
              </p:cNvPr>
              <p:cNvSpPr txBox="1">
                <a:spLocks/>
              </p:cNvSpPr>
              <p:nvPr/>
            </p:nvSpPr>
            <p:spPr>
              <a:xfrm>
                <a:off x="10767801" y="3530600"/>
                <a:ext cx="1106147" cy="384175"/>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99">
                    <a:solidFill>
                      <a:schemeClr val="bg1"/>
                    </a:solidFill>
                    <a:latin typeface="Exo" panose="02000503000000000000" pitchFamily="2" charset="77"/>
                  </a:rPr>
                  <a:t>Participants</a:t>
                </a:r>
              </a:p>
            </p:txBody>
          </p:sp>
          <p:pic>
            <p:nvPicPr>
              <p:cNvPr id="21" name="Picture 20">
                <a:extLst>
                  <a:ext uri="{FF2B5EF4-FFF2-40B4-BE49-F238E27FC236}">
                    <a16:creationId xmlns:a16="http://schemas.microsoft.com/office/drawing/2014/main" id="{E68D4B48-D5EE-492B-BBAA-E5B7BDAAE30E}"/>
                  </a:ext>
                </a:extLst>
              </p:cNvPr>
              <p:cNvPicPr>
                <a:picLocks noChangeAspect="1"/>
              </p:cNvPicPr>
              <p:nvPr/>
            </p:nvPicPr>
            <p:blipFill>
              <a:blip r:embed="rId4" cstate="screen">
                <a:alphaModFix amt="30000"/>
                <a:extLst>
                  <a:ext uri="{28A0092B-C50C-407E-A947-70E740481C1C}">
                    <a14:useLocalDpi xmlns:a14="http://schemas.microsoft.com/office/drawing/2010/main"/>
                  </a:ext>
                </a:extLst>
              </a:blip>
              <a:stretch>
                <a:fillRect/>
              </a:stretch>
            </p:blipFill>
            <p:spPr>
              <a:xfrm>
                <a:off x="10102919" y="3394215"/>
                <a:ext cx="541681" cy="541681"/>
              </a:xfrm>
              <a:prstGeom prst="rect">
                <a:avLst/>
              </a:prstGeom>
            </p:spPr>
          </p:pic>
        </p:grpSp>
      </p:grpSp>
      <p:sp>
        <p:nvSpPr>
          <p:cNvPr id="29" name="Text Placeholder 14">
            <a:extLst>
              <a:ext uri="{FF2B5EF4-FFF2-40B4-BE49-F238E27FC236}">
                <a16:creationId xmlns:a16="http://schemas.microsoft.com/office/drawing/2014/main" id="{0CBBCF86-35A4-465E-A7C0-1CCF2D0922D9}"/>
              </a:ext>
            </a:extLst>
          </p:cNvPr>
          <p:cNvSpPr>
            <a:spLocks noGrp="1"/>
          </p:cNvSpPr>
          <p:nvPr>
            <p:ph type="body" sz="quarter" idx="13"/>
          </p:nvPr>
        </p:nvSpPr>
        <p:spPr>
          <a:xfrm>
            <a:off x="7164666" y="748800"/>
            <a:ext cx="2481172" cy="2510998"/>
          </a:xfrm>
          <a:prstGeom prst="rect">
            <a:avLst/>
          </a:prstGeom>
          <a:solidFill>
            <a:schemeClr val="bg1"/>
          </a:solidFill>
          <a:effectLst/>
        </p:spPr>
        <p:txBody>
          <a:bodyPr lIns="288000" tIns="252000" rIns="288000" bIns="288000" numCol="1" spcCol="360000">
            <a:noAutofit/>
          </a:bodyPr>
          <a:lstStyle>
            <a:lvl1pPr marL="171381" indent="-171381">
              <a:lnSpc>
                <a:spcPts val="1799"/>
              </a:lnSpc>
              <a:buFont typeface="Arial" panose="020B0604020202020204" pitchFamily="34" charset="0"/>
              <a:buChar char="•"/>
              <a:defRPr sz="12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4">
            <a:extLst>
              <a:ext uri="{FF2B5EF4-FFF2-40B4-BE49-F238E27FC236}">
                <a16:creationId xmlns:a16="http://schemas.microsoft.com/office/drawing/2014/main" id="{783521FD-6083-4F7F-B0B1-57064D62AA58}"/>
              </a:ext>
            </a:extLst>
          </p:cNvPr>
          <p:cNvSpPr>
            <a:spLocks noGrp="1"/>
          </p:cNvSpPr>
          <p:nvPr>
            <p:ph type="body" sz="quarter" idx="14"/>
          </p:nvPr>
        </p:nvSpPr>
        <p:spPr>
          <a:xfrm>
            <a:off x="9676011" y="748799"/>
            <a:ext cx="2481172" cy="2510997"/>
          </a:xfrm>
          <a:prstGeom prst="rect">
            <a:avLst/>
          </a:prstGeom>
          <a:solidFill>
            <a:schemeClr val="bg1"/>
          </a:solidFill>
        </p:spPr>
        <p:txBody>
          <a:bodyPr lIns="288000" tIns="252000" rIns="288000" bIns="288000" numCol="1" spcCol="360000">
            <a:noAutofit/>
          </a:bodyPr>
          <a:lstStyle>
            <a:lvl1pPr marL="171381" indent="-171381">
              <a:lnSpc>
                <a:spcPts val="1799"/>
              </a:lnSpc>
              <a:buFont typeface="Arial" panose="020B0604020202020204" pitchFamily="34" charset="0"/>
              <a:buChar char="•"/>
              <a:defRPr sz="12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3C0EC0FF-D9FF-4446-B0AD-660CAD585F1A}"/>
              </a:ext>
            </a:extLst>
          </p:cNvPr>
          <p:cNvSpPr>
            <a:spLocks noGrp="1"/>
          </p:cNvSpPr>
          <p:nvPr>
            <p:ph type="body" sz="quarter" idx="15"/>
          </p:nvPr>
        </p:nvSpPr>
        <p:spPr>
          <a:xfrm>
            <a:off x="7164666" y="4014346"/>
            <a:ext cx="2481172" cy="2350668"/>
          </a:xfrm>
          <a:prstGeom prst="rect">
            <a:avLst/>
          </a:prstGeom>
          <a:solidFill>
            <a:schemeClr val="bg1"/>
          </a:solidFill>
        </p:spPr>
        <p:txBody>
          <a:bodyPr lIns="288000" tIns="252000" rIns="288000" bIns="288000" numCol="1" spcCol="360000">
            <a:noAutofit/>
          </a:bodyPr>
          <a:lstStyle>
            <a:lvl1pPr marL="171381" indent="-171381">
              <a:lnSpc>
                <a:spcPts val="1799"/>
              </a:lnSpc>
              <a:buFont typeface="Arial" panose="020B0604020202020204" pitchFamily="34" charset="0"/>
              <a:buChar char="•"/>
              <a:defRPr sz="12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8DC78B6E-EBCE-4E59-BDBF-66471E47976F}"/>
              </a:ext>
            </a:extLst>
          </p:cNvPr>
          <p:cNvSpPr>
            <a:spLocks noGrp="1"/>
          </p:cNvSpPr>
          <p:nvPr>
            <p:ph type="body" sz="quarter" idx="16"/>
          </p:nvPr>
        </p:nvSpPr>
        <p:spPr>
          <a:xfrm>
            <a:off x="9676011" y="4014346"/>
            <a:ext cx="2481172" cy="2350668"/>
          </a:xfrm>
          <a:prstGeom prst="rect">
            <a:avLst/>
          </a:prstGeom>
          <a:solidFill>
            <a:schemeClr val="bg1"/>
          </a:solidFill>
        </p:spPr>
        <p:txBody>
          <a:bodyPr lIns="288000" tIns="252000" rIns="288000" bIns="288000" numCol="1" spcCol="360000">
            <a:noAutofit/>
          </a:bodyPr>
          <a:lstStyle>
            <a:lvl1pPr marL="171381" indent="-171381">
              <a:lnSpc>
                <a:spcPts val="1799"/>
              </a:lnSpc>
              <a:buFont typeface="Arial" panose="020B0604020202020204" pitchFamily="34" charset="0"/>
              <a:buChar char="•"/>
              <a:defRPr sz="12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924023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Establish Baseline Metric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4114780" cy="6873276"/>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2" y="0"/>
            <a:ext cx="411477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2" name="Slide Number Placeholder 12">
            <a:extLst>
              <a:ext uri="{FF2B5EF4-FFF2-40B4-BE49-F238E27FC236}">
                <a16:creationId xmlns:a16="http://schemas.microsoft.com/office/drawing/2014/main" id="{5EB3CA5E-FE48-514C-BD76-A1291BED7655}"/>
              </a:ext>
            </a:extLst>
          </p:cNvPr>
          <p:cNvSpPr txBox="1">
            <a:spLocks/>
          </p:cNvSpPr>
          <p:nvPr userDrawn="1"/>
        </p:nvSpPr>
        <p:spPr>
          <a:xfrm>
            <a:off x="9645838" y="6453854"/>
            <a:ext cx="2239831"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698">
              <a:spcBef>
                <a:spcPts val="161"/>
              </a:spcBef>
              <a:tabLst>
                <a:tab pos="1309079" algn="l"/>
              </a:tabLst>
            </a:pPr>
            <a:r>
              <a:rPr lang="en-CA" sz="788" spc="-18"/>
              <a:t>Info-</a:t>
            </a:r>
            <a:r>
              <a:rPr lang="en-CA" sz="788" spc="-103"/>
              <a:t>T</a:t>
            </a:r>
            <a:r>
              <a:rPr lang="en-CA" sz="788" spc="-15"/>
              <a:t>ec</a:t>
            </a:r>
            <a:r>
              <a:rPr lang="en-CA" sz="788" spc="6"/>
              <a:t>h</a:t>
            </a:r>
            <a:r>
              <a:rPr lang="en-CA" sz="788" spc="-39"/>
              <a:t> </a:t>
            </a:r>
            <a:r>
              <a:rPr lang="en-CA" sz="788" spc="-15"/>
              <a:t>Researc</a:t>
            </a:r>
            <a:r>
              <a:rPr lang="en-CA" sz="788" spc="6"/>
              <a:t>h</a:t>
            </a:r>
            <a:r>
              <a:rPr lang="en-CA" sz="788" spc="-39"/>
              <a:t> </a:t>
            </a:r>
            <a:r>
              <a:rPr lang="en-CA" sz="788" spc="-15"/>
              <a:t>Grou</a:t>
            </a:r>
            <a:r>
              <a:rPr lang="en-CA" sz="788" spc="6"/>
              <a:t>p   |   </a:t>
            </a:r>
            <a:fld id="{81D60167-4931-47E6-BA6A-407CBD079E47}" type="slidenum">
              <a:rPr sz="788" spc="6" smtClean="0">
                <a:cs typeface="Arial" panose="020B0604020202020204" pitchFamily="34" charset="0"/>
              </a:rPr>
              <a:pPr marL="7698">
                <a:spcBef>
                  <a:spcPts val="161"/>
                </a:spcBef>
                <a:tabLst>
                  <a:tab pos="1309079" algn="l"/>
                </a:tabLst>
              </a:pPr>
              <a:t>‹#›</a:t>
            </a:fld>
            <a:endParaRPr sz="788" spc="6">
              <a:cs typeface="Arial" panose="020B0604020202020204" pitchFamily="34" charset="0"/>
            </a:endParaRPr>
          </a:p>
        </p:txBody>
      </p:sp>
      <p:sp>
        <p:nvSpPr>
          <p:cNvPr id="30" name="Table Placeholder 17">
            <a:extLst>
              <a:ext uri="{FF2B5EF4-FFF2-40B4-BE49-F238E27FC236}">
                <a16:creationId xmlns:a16="http://schemas.microsoft.com/office/drawing/2014/main" id="{7A09F54A-526E-F440-AECD-03D132A8D622}"/>
              </a:ext>
            </a:extLst>
          </p:cNvPr>
          <p:cNvSpPr>
            <a:spLocks noGrp="1"/>
          </p:cNvSpPr>
          <p:nvPr>
            <p:ph type="tbl" sz="quarter" idx="11"/>
          </p:nvPr>
        </p:nvSpPr>
        <p:spPr>
          <a:xfrm>
            <a:off x="4576383" y="515734"/>
            <a:ext cx="7239524" cy="5708493"/>
          </a:xfrm>
          <a:prstGeom prst="rect">
            <a:avLst/>
          </a:prstGeom>
        </p:spPr>
        <p:txBody>
          <a:bodyPr>
            <a:noAutofit/>
          </a:bodyPr>
          <a:lstStyle>
            <a:lvl1pPr>
              <a:defRPr>
                <a:latin typeface="Roboto Condensed Light" panose="02000000000000000000" pitchFamily="2" charset="0"/>
                <a:ea typeface="Roboto Condensed Light" panose="02000000000000000000" pitchFamily="2" charset="0"/>
              </a:defRPr>
            </a:lvl1pPr>
          </a:lstStyle>
          <a:p>
            <a:endParaRPr lang="en-US"/>
          </a:p>
        </p:txBody>
      </p:sp>
      <p:sp>
        <p:nvSpPr>
          <p:cNvPr id="32" name="Text Placeholder 2">
            <a:extLst>
              <a:ext uri="{FF2B5EF4-FFF2-40B4-BE49-F238E27FC236}">
                <a16:creationId xmlns:a16="http://schemas.microsoft.com/office/drawing/2014/main" id="{3A6860E1-C025-B84A-897E-EE5DA2B84DBC}"/>
              </a:ext>
            </a:extLst>
          </p:cNvPr>
          <p:cNvSpPr>
            <a:spLocks noGrp="1"/>
          </p:cNvSpPr>
          <p:nvPr>
            <p:ph type="body" sz="quarter" idx="13" hasCustomPrompt="1"/>
          </p:nvPr>
        </p:nvSpPr>
        <p:spPr>
          <a:xfrm>
            <a:off x="353875" y="3073956"/>
            <a:ext cx="3145604" cy="3379898"/>
          </a:xfrm>
          <a:prstGeom prst="rect">
            <a:avLst/>
          </a:prstGeom>
        </p:spPr>
        <p:txBody>
          <a:bodyPr lIns="0">
            <a:noAutofit/>
          </a:bodyPr>
          <a:lstStyle>
            <a:lvl1pPr marL="342763" indent="-342763">
              <a:lnSpc>
                <a:spcPts val="1799"/>
              </a:lnSpc>
              <a:buFont typeface="+mj-lt"/>
              <a:buAutoNum type="arabicPeriod"/>
              <a:defRPr sz="1399" b="0" i="0">
                <a:solidFill>
                  <a:schemeClr val="bg1"/>
                </a:solidFill>
                <a:latin typeface="Roboto Condensed Light" panose="02000000000000000000" pitchFamily="2" charset="0"/>
                <a:ea typeface="Roboto Condensed Light" panose="02000000000000000000" pitchFamily="2" charset="0"/>
              </a:defRPr>
            </a:lvl1pPr>
            <a:lvl2pPr marL="457017" indent="0">
              <a:lnSpc>
                <a:spcPts val="1799"/>
              </a:lnSpc>
              <a:buNone/>
              <a:defRPr sz="1399" b="0" i="0">
                <a:solidFill>
                  <a:schemeClr val="bg1"/>
                </a:solidFill>
                <a:latin typeface="Roboto Condensed Light" panose="02000000000000000000" pitchFamily="2" charset="0"/>
                <a:ea typeface="Roboto Condensed Light" panose="02000000000000000000" pitchFamily="2" charset="0"/>
              </a:defRPr>
            </a:lvl2pPr>
            <a:lvl3pPr>
              <a:defRPr sz="1799" b="0" i="0">
                <a:solidFill>
                  <a:schemeClr val="bg1"/>
                </a:solidFill>
                <a:latin typeface="Montserrat Light" pitchFamily="2" charset="77"/>
              </a:defRPr>
            </a:lvl3pPr>
            <a:lvl4pPr>
              <a:defRPr sz="1799" b="0" i="0">
                <a:solidFill>
                  <a:schemeClr val="bg1"/>
                </a:solidFill>
                <a:latin typeface="Montserrat Light" pitchFamily="2" charset="77"/>
              </a:defRPr>
            </a:lvl4pPr>
            <a:lvl5pPr>
              <a:defRPr sz="1799" b="0" i="0">
                <a:solidFill>
                  <a:schemeClr val="bg1"/>
                </a:solidFill>
                <a:latin typeface="Montserrat Light" pitchFamily="2" charset="77"/>
              </a:defRPr>
            </a:lvl5pPr>
          </a:lstStyle>
          <a:p>
            <a:pPr lvl="0"/>
            <a:r>
              <a:rPr lang="en-US"/>
              <a:t>Increased Help Desk Efficiency</a:t>
            </a:r>
            <a:br>
              <a:rPr lang="en-US"/>
            </a:br>
            <a:r>
              <a:rPr lang="en-US"/>
              <a:t>Through training of personnel and increased efficiency of processes</a:t>
            </a:r>
          </a:p>
          <a:p>
            <a:pPr lvl="1"/>
            <a:endParaRPr lang="en-US"/>
          </a:p>
          <a:p>
            <a:pPr lvl="0"/>
            <a:endParaRPr lang="en-US"/>
          </a:p>
        </p:txBody>
      </p:sp>
      <p:sp>
        <p:nvSpPr>
          <p:cNvPr id="2" name="TextBox 1">
            <a:extLst>
              <a:ext uri="{FF2B5EF4-FFF2-40B4-BE49-F238E27FC236}">
                <a16:creationId xmlns:a16="http://schemas.microsoft.com/office/drawing/2014/main" id="{F16E9EDA-45C8-534C-88DF-427C9EF2E9E8}"/>
              </a:ext>
            </a:extLst>
          </p:cNvPr>
          <p:cNvSpPr txBox="1"/>
          <p:nvPr userDrawn="1"/>
        </p:nvSpPr>
        <p:spPr>
          <a:xfrm>
            <a:off x="336752" y="2127183"/>
            <a:ext cx="2994426" cy="758486"/>
          </a:xfrm>
          <a:prstGeom prst="rect">
            <a:avLst/>
          </a:prstGeom>
        </p:spPr>
        <p:txBody>
          <a:bodyPr vert="horz" wrap="square" lIns="0" tIns="6928" rIns="0" bIns="0" rtlCol="0">
            <a:noAutofit/>
          </a:bodyPr>
          <a:lstStyle/>
          <a:p>
            <a:pPr marL="7698" marR="242878" lvl="0" indent="0" algn="l" defTabSz="554270" rtl="0" eaLnBrk="1" fontAlgn="auto" latinLnBrk="0" hangingPunct="1">
              <a:lnSpc>
                <a:spcPct val="100000"/>
              </a:lnSpc>
              <a:spcBef>
                <a:spcPts val="55"/>
              </a:spcBef>
              <a:spcAft>
                <a:spcPts val="0"/>
              </a:spcAft>
              <a:buClrTx/>
              <a:buSzTx/>
              <a:buFontTx/>
              <a:buNone/>
              <a:tabLst/>
              <a:defRPr/>
            </a:pPr>
            <a:r>
              <a:rPr lang="en-US" sz="1599">
                <a:solidFill>
                  <a:schemeClr val="bg1"/>
                </a:solidFill>
                <a:latin typeface="Exo" panose="02000503000000000000" pitchFamily="2" charset="77"/>
              </a:rPr>
              <a:t>Baseline metrics will be improved through:</a:t>
            </a:r>
          </a:p>
          <a:p>
            <a:pPr marL="7698" marR="242878" algn="l">
              <a:spcBef>
                <a:spcPts val="55"/>
              </a:spcBef>
            </a:pPr>
            <a:endParaRPr lang="en-US" sz="1599" spc="-30">
              <a:solidFill>
                <a:schemeClr val="bg1"/>
              </a:solidFill>
              <a:latin typeface="Exo" panose="02000503000000000000" pitchFamily="2" charset="77"/>
              <a:cs typeface="Arial Narrow"/>
            </a:endParaRPr>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346375" y="524428"/>
            <a:ext cx="3175096" cy="1545881"/>
          </a:xfrm>
          <a:prstGeom prst="rect">
            <a:avLst/>
          </a:prstGeom>
        </p:spPr>
        <p:txBody>
          <a:bodyPr vert="horz" wrap="square" lIns="0" tIns="6928" rIns="0" bIns="0" rtlCol="0">
            <a:noAutofit/>
          </a:bodyPr>
          <a:lstStyle/>
          <a:p>
            <a:pPr marL="7698" marR="242878" algn="just">
              <a:lnSpc>
                <a:spcPts val="3998"/>
              </a:lnSpc>
              <a:spcBef>
                <a:spcPts val="55"/>
              </a:spcBef>
            </a:pPr>
            <a:r>
              <a:rPr lang="en-US" sz="3998" b="1" i="0">
                <a:solidFill>
                  <a:schemeClr val="bg1"/>
                </a:solidFill>
                <a:latin typeface="Montserrat SemiBold" pitchFamily="2" charset="77"/>
              </a:rPr>
              <a:t>Establish Baseline Metrics</a:t>
            </a:r>
            <a:endParaRPr lang="en-US" sz="3998" b="1" i="0" spc="-30">
              <a:solidFill>
                <a:schemeClr val="bg1"/>
              </a:solidFill>
              <a:latin typeface="Montserrat SemiBold" pitchFamily="2" charset="77"/>
              <a:cs typeface="Arial Narrow"/>
            </a:endParaRPr>
          </a:p>
        </p:txBody>
      </p:sp>
    </p:spTree>
    <p:extLst>
      <p:ext uri="{BB962C8B-B14F-4D97-AF65-F5344CB8AC3E}">
        <p14:creationId xmlns:p14="http://schemas.microsoft.com/office/powerpoint/2010/main" val="38330649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rack Metrics">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80085" y="530022"/>
            <a:ext cx="4237753" cy="511093"/>
          </a:xfrm>
        </p:spPr>
        <p:txBody>
          <a:bodyPr>
            <a:noAutofit/>
          </a:bodyPr>
          <a:lstStyle>
            <a:lvl1pPr>
              <a:defRPr b="0" i="0">
                <a:solidFill>
                  <a:srgbClr val="2576B7"/>
                </a:solidFill>
              </a:defRPr>
            </a:lvl1pPr>
          </a:lstStyle>
          <a:p>
            <a:r>
              <a:rPr lang="en-US"/>
              <a:t>Track Metrics</a:t>
            </a:r>
          </a:p>
        </p:txBody>
      </p:sp>
      <p:sp>
        <p:nvSpPr>
          <p:cNvPr id="3" name="Text Placeholder 2">
            <a:extLst>
              <a:ext uri="{FF2B5EF4-FFF2-40B4-BE49-F238E27FC236}">
                <a16:creationId xmlns:a16="http://schemas.microsoft.com/office/drawing/2014/main" id="{301B465C-B3AC-CE48-A04D-8964E9E436C5}"/>
              </a:ext>
            </a:extLst>
          </p:cNvPr>
          <p:cNvSpPr>
            <a:spLocks noGrp="1"/>
          </p:cNvSpPr>
          <p:nvPr>
            <p:ph type="body" sz="quarter" idx="10" hasCustomPrompt="1"/>
          </p:nvPr>
        </p:nvSpPr>
        <p:spPr>
          <a:xfrm>
            <a:off x="380084" y="1097775"/>
            <a:ext cx="3760813" cy="966157"/>
          </a:xfrm>
          <a:prstGeom prst="rect">
            <a:avLst/>
          </a:prstGeom>
        </p:spPr>
        <p:txBody>
          <a:bodyPr lIns="0">
            <a:noAutofit/>
          </a:bodyPr>
          <a:lstStyle>
            <a:lvl1pPr marL="0" indent="0">
              <a:lnSpc>
                <a:spcPts val="1999"/>
              </a:lnSpc>
              <a:buNone/>
              <a:defRPr sz="1599" b="0" i="0">
                <a:solidFill>
                  <a:srgbClr val="717171"/>
                </a:solidFill>
                <a:latin typeface="Exo" panose="020B0604020202020204" charset="0"/>
                <a:ea typeface="Roboto Condensed Light" panose="02000000000000000000" pitchFamily="2" charset="0"/>
              </a:defRPr>
            </a:lvl1pPr>
            <a:lvl2pPr>
              <a:defRPr sz="1999" b="0" i="0">
                <a:latin typeface="Roboto Condensed Light" panose="02000000000000000000" pitchFamily="2" charset="0"/>
                <a:ea typeface="Roboto Condensed Light" panose="02000000000000000000" pitchFamily="2" charset="0"/>
              </a:defRPr>
            </a:lvl2pPr>
            <a:lvl3pPr>
              <a:defRPr sz="1999" b="0" i="0">
                <a:latin typeface="Roboto Condensed Light" panose="02000000000000000000" pitchFamily="2" charset="0"/>
                <a:ea typeface="Roboto Condensed Light" panose="02000000000000000000" pitchFamily="2" charset="0"/>
              </a:defRPr>
            </a:lvl3pPr>
            <a:lvl4pPr>
              <a:defRPr sz="1999" b="0" i="0">
                <a:latin typeface="Roboto Condensed Light" panose="02000000000000000000" pitchFamily="2" charset="0"/>
                <a:ea typeface="Roboto Condensed Light" panose="02000000000000000000" pitchFamily="2" charset="0"/>
              </a:defRPr>
            </a:lvl4pPr>
            <a:lvl5pPr>
              <a:defRPr sz="1999" b="0" i="0">
                <a:latin typeface="Roboto Condensed Light" panose="02000000000000000000" pitchFamily="2" charset="0"/>
                <a:ea typeface="Roboto Condensed Light" panose="02000000000000000000" pitchFamily="2" charset="0"/>
              </a:defRPr>
            </a:lvl5pPr>
          </a:lstStyle>
          <a:p>
            <a:pPr lvl="0"/>
            <a:r>
              <a:rPr lang="en-US"/>
              <a:t>Track metrics throughout the project to keep stakeholders informed</a:t>
            </a:r>
          </a:p>
        </p:txBody>
      </p:sp>
      <p:sp>
        <p:nvSpPr>
          <p:cNvPr id="18" name="Table Placeholder 17">
            <a:extLst>
              <a:ext uri="{FF2B5EF4-FFF2-40B4-BE49-F238E27FC236}">
                <a16:creationId xmlns:a16="http://schemas.microsoft.com/office/drawing/2014/main" id="{49673129-DC2E-FA40-A288-610FE0AB920C}"/>
              </a:ext>
            </a:extLst>
          </p:cNvPr>
          <p:cNvSpPr>
            <a:spLocks noGrp="1"/>
          </p:cNvSpPr>
          <p:nvPr>
            <p:ph type="tbl" sz="quarter" idx="11"/>
          </p:nvPr>
        </p:nvSpPr>
        <p:spPr>
          <a:xfrm>
            <a:off x="372918" y="3274288"/>
            <a:ext cx="11442990" cy="2949939"/>
          </a:xfrm>
          <a:prstGeom prst="rect">
            <a:avLst/>
          </a:prstGeom>
        </p:spPr>
        <p:txBody>
          <a:bodyPr>
            <a:noAutofit/>
          </a:bodyPr>
          <a:lstStyle>
            <a:lvl1pPr>
              <a:defRPr>
                <a:latin typeface="Roboto Condensed Light" panose="02000000000000000000" pitchFamily="2" charset="0"/>
                <a:ea typeface="Roboto Condensed Light" panose="02000000000000000000" pitchFamily="2" charset="0"/>
              </a:defRPr>
            </a:lvl1pPr>
          </a:lstStyle>
          <a:p>
            <a:endParaRPr lang="en-US"/>
          </a:p>
        </p:txBody>
      </p:sp>
      <p:sp>
        <p:nvSpPr>
          <p:cNvPr id="20" name="Text Placeholder 19">
            <a:extLst>
              <a:ext uri="{FF2B5EF4-FFF2-40B4-BE49-F238E27FC236}">
                <a16:creationId xmlns:a16="http://schemas.microsoft.com/office/drawing/2014/main" id="{4782DCFE-ADE5-3844-AFE5-4BA068CE7F23}"/>
              </a:ext>
            </a:extLst>
          </p:cNvPr>
          <p:cNvSpPr>
            <a:spLocks noGrp="1"/>
          </p:cNvSpPr>
          <p:nvPr>
            <p:ph type="body" sz="quarter" idx="12" hasCustomPrompt="1"/>
          </p:nvPr>
        </p:nvSpPr>
        <p:spPr>
          <a:xfrm>
            <a:off x="7186208" y="669461"/>
            <a:ext cx="3557785" cy="339468"/>
          </a:xfrm>
          <a:prstGeom prst="rect">
            <a:avLst/>
          </a:prstGeom>
        </p:spPr>
        <p:txBody>
          <a:bodyPr lIns="0">
            <a:noAutofit/>
          </a:bodyPr>
          <a:lstStyle>
            <a:lvl1pPr marL="0" indent="0">
              <a:lnSpc>
                <a:spcPts val="1799"/>
              </a:lnSpc>
              <a:buNone/>
              <a:defRPr sz="1399">
                <a:latin typeface="Exo" panose="020B0604020202020204"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sz="1599"/>
              <a:t>As the project nears completion:</a:t>
            </a:r>
            <a:endParaRPr lang="en-US"/>
          </a:p>
        </p:txBody>
      </p:sp>
      <p:sp>
        <p:nvSpPr>
          <p:cNvPr id="25" name="Text Placeholder 4">
            <a:extLst>
              <a:ext uri="{FF2B5EF4-FFF2-40B4-BE49-F238E27FC236}">
                <a16:creationId xmlns:a16="http://schemas.microsoft.com/office/drawing/2014/main" id="{4F63F1AB-A833-D948-BE31-90BABA3914CD}"/>
              </a:ext>
            </a:extLst>
          </p:cNvPr>
          <p:cNvSpPr>
            <a:spLocks noGrp="1"/>
          </p:cNvSpPr>
          <p:nvPr>
            <p:ph type="body" sz="quarter" idx="13" hasCustomPrompt="1"/>
          </p:nvPr>
        </p:nvSpPr>
        <p:spPr>
          <a:xfrm>
            <a:off x="7186208" y="1044478"/>
            <a:ext cx="4293581" cy="2165643"/>
          </a:xfrm>
          <a:prstGeom prst="rect">
            <a:avLst/>
          </a:prstGeom>
        </p:spPr>
        <p:txBody>
          <a:bodyPr lIns="0">
            <a:noAutofit/>
          </a:bodyPr>
          <a:lstStyle>
            <a:lvl1pPr marL="342763" indent="-342763">
              <a:lnSpc>
                <a:spcPts val="1799"/>
              </a:lnSpc>
              <a:buClr>
                <a:srgbClr val="2576B7"/>
              </a:buClr>
              <a:buSzPct val="100000"/>
              <a:buFont typeface="+mj-lt"/>
              <a:buAutoNum type="arabicPeriod"/>
              <a:defRPr sz="1399"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The number of tickets should decrease.</a:t>
            </a:r>
          </a:p>
          <a:p>
            <a:pPr lvl="0"/>
            <a:r>
              <a:rPr lang="en-US" b="0" i="0">
                <a:latin typeface="Roboto Condensed Light" panose="02000000000000000000" pitchFamily="2" charset="0"/>
                <a:ea typeface="Roboto Condensed Light" panose="02000000000000000000" pitchFamily="2" charset="0"/>
              </a:rPr>
              <a:t>Percentage of calls resolved at first contact and at Tier 1 should increase.</a:t>
            </a:r>
          </a:p>
          <a:p>
            <a:pPr lvl="0"/>
            <a:r>
              <a:rPr lang="en-US" b="0" i="0">
                <a:latin typeface="Roboto Condensed Light" panose="02000000000000000000" pitchFamily="2" charset="0"/>
                <a:ea typeface="Roboto Condensed Light" panose="02000000000000000000" pitchFamily="2" charset="0"/>
              </a:rPr>
              <a:t>Average time to resolve and escalate an incident should decrease.</a:t>
            </a:r>
          </a:p>
        </p:txBody>
      </p:sp>
    </p:spTree>
    <p:extLst>
      <p:ext uri="{BB962C8B-B14F-4D97-AF65-F5344CB8AC3E}">
        <p14:creationId xmlns:p14="http://schemas.microsoft.com/office/powerpoint/2010/main" val="822704049"/>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sight Breakdow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F654C735-FD88-7044-AFDF-38F27B3DBF4F}"/>
              </a:ext>
            </a:extLst>
          </p:cNvPr>
          <p:cNvSpPr>
            <a:spLocks noGrp="1"/>
          </p:cNvSpPr>
          <p:nvPr>
            <p:ph type="body" sz="quarter" idx="11" hasCustomPrompt="1"/>
          </p:nvPr>
        </p:nvSpPr>
        <p:spPr>
          <a:xfrm>
            <a:off x="353968"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799"/>
              </a:lnSpc>
              <a:buNone/>
              <a:defRPr sz="1399" b="0" i="0">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53968" y="530022"/>
            <a:ext cx="5144572" cy="570117"/>
          </a:xfrm>
        </p:spPr>
        <p:txBody>
          <a:bodyPr>
            <a:noAutofit/>
          </a:bodyPr>
          <a:lstStyle>
            <a:lvl1pPr>
              <a:defRPr b="0" i="0">
                <a:solidFill>
                  <a:srgbClr val="2576B7"/>
                </a:solidFill>
              </a:defRPr>
            </a:lvl1pPr>
          </a:lstStyle>
          <a:p>
            <a:r>
              <a:rPr lang="en-US"/>
              <a:t>Insight Breakdown</a:t>
            </a:r>
          </a:p>
        </p:txBody>
      </p:sp>
      <p:sp>
        <p:nvSpPr>
          <p:cNvPr id="21" name="object 16">
            <a:extLst>
              <a:ext uri="{FF2B5EF4-FFF2-40B4-BE49-F238E27FC236}">
                <a16:creationId xmlns:a16="http://schemas.microsoft.com/office/drawing/2014/main" id="{D04A7FA4-1F63-4045-89C0-A25EC0589AD3}"/>
              </a:ext>
            </a:extLst>
          </p:cNvPr>
          <p:cNvSpPr/>
          <p:nvPr userDrawn="1"/>
        </p:nvSpPr>
        <p:spPr>
          <a:xfrm>
            <a:off x="353968"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
        <p:nvSpPr>
          <p:cNvPr id="24" name="Text Placeholder 23">
            <a:extLst>
              <a:ext uri="{FF2B5EF4-FFF2-40B4-BE49-F238E27FC236}">
                <a16:creationId xmlns:a16="http://schemas.microsoft.com/office/drawing/2014/main" id="{A65B8B33-0F77-6C46-B190-E0EB622E48D4}"/>
              </a:ext>
            </a:extLst>
          </p:cNvPr>
          <p:cNvSpPr>
            <a:spLocks noGrp="1"/>
          </p:cNvSpPr>
          <p:nvPr>
            <p:ph type="body" sz="quarter" idx="10" hasCustomPrompt="1"/>
          </p:nvPr>
        </p:nvSpPr>
        <p:spPr>
          <a:xfrm>
            <a:off x="353968" y="1760227"/>
            <a:ext cx="3694711" cy="379405"/>
          </a:xfrm>
          <a:prstGeom prst="rect">
            <a:avLst/>
          </a:prstGeom>
          <a:solidFill>
            <a:schemeClr val="bg1"/>
          </a:solidFill>
        </p:spPr>
        <p:txBody>
          <a:bodyPr lIns="180000" rIns="180000">
            <a:noAutofit/>
          </a:bodyPr>
          <a:lstStyle>
            <a:lvl1pPr marL="0" indent="0">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1</a:t>
            </a:r>
          </a:p>
        </p:txBody>
      </p:sp>
      <p:sp>
        <p:nvSpPr>
          <p:cNvPr id="28" name="Text Placeholder 26">
            <a:extLst>
              <a:ext uri="{FF2B5EF4-FFF2-40B4-BE49-F238E27FC236}">
                <a16:creationId xmlns:a16="http://schemas.microsoft.com/office/drawing/2014/main" id="{7C3E8B87-3295-C145-8AD0-F82DD56BEEBA}"/>
              </a:ext>
            </a:extLst>
          </p:cNvPr>
          <p:cNvSpPr>
            <a:spLocks noGrp="1"/>
          </p:cNvSpPr>
          <p:nvPr>
            <p:ph type="body" sz="quarter" idx="12" hasCustomPrompt="1"/>
          </p:nvPr>
        </p:nvSpPr>
        <p:spPr>
          <a:xfrm>
            <a:off x="4272463"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799"/>
              </a:lnSpc>
              <a:buNone/>
              <a:defRPr sz="1399" b="0" i="0">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30" name="Text Placeholder 23">
            <a:extLst>
              <a:ext uri="{FF2B5EF4-FFF2-40B4-BE49-F238E27FC236}">
                <a16:creationId xmlns:a16="http://schemas.microsoft.com/office/drawing/2014/main" id="{9743512F-3223-8E49-BB0C-4A8840D17C23}"/>
              </a:ext>
            </a:extLst>
          </p:cNvPr>
          <p:cNvSpPr>
            <a:spLocks noGrp="1"/>
          </p:cNvSpPr>
          <p:nvPr>
            <p:ph type="body" sz="quarter" idx="13" hasCustomPrompt="1"/>
          </p:nvPr>
        </p:nvSpPr>
        <p:spPr>
          <a:xfrm>
            <a:off x="4272463" y="1760227"/>
            <a:ext cx="3694711" cy="379405"/>
          </a:xfrm>
          <a:prstGeom prst="rect">
            <a:avLst/>
          </a:prstGeom>
          <a:solidFill>
            <a:schemeClr val="bg1"/>
          </a:solidFill>
        </p:spPr>
        <p:txBody>
          <a:bodyPr lIns="180000" rIns="180000">
            <a:noAutofit/>
          </a:bodyPr>
          <a:lstStyle>
            <a:lvl1pPr marL="0" indent="0">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2</a:t>
            </a:r>
          </a:p>
        </p:txBody>
      </p:sp>
      <p:sp>
        <p:nvSpPr>
          <p:cNvPr id="31" name="Text Placeholder 26">
            <a:extLst>
              <a:ext uri="{FF2B5EF4-FFF2-40B4-BE49-F238E27FC236}">
                <a16:creationId xmlns:a16="http://schemas.microsoft.com/office/drawing/2014/main" id="{80D89366-ED52-A949-A16B-4146CDE0F6F2}"/>
              </a:ext>
            </a:extLst>
          </p:cNvPr>
          <p:cNvSpPr>
            <a:spLocks noGrp="1"/>
          </p:cNvSpPr>
          <p:nvPr>
            <p:ph type="body" sz="quarter" idx="14" hasCustomPrompt="1"/>
          </p:nvPr>
        </p:nvSpPr>
        <p:spPr>
          <a:xfrm>
            <a:off x="8190958"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ts val="1799"/>
              </a:lnSpc>
              <a:buNone/>
              <a:defRPr sz="1399" b="0" i="0">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33" name="Text Placeholder 23">
            <a:extLst>
              <a:ext uri="{FF2B5EF4-FFF2-40B4-BE49-F238E27FC236}">
                <a16:creationId xmlns:a16="http://schemas.microsoft.com/office/drawing/2014/main" id="{E6236606-0F02-C14B-9674-361BBE98B74C}"/>
              </a:ext>
            </a:extLst>
          </p:cNvPr>
          <p:cNvSpPr>
            <a:spLocks noGrp="1"/>
          </p:cNvSpPr>
          <p:nvPr>
            <p:ph type="body" sz="quarter" idx="15" hasCustomPrompt="1"/>
          </p:nvPr>
        </p:nvSpPr>
        <p:spPr>
          <a:xfrm>
            <a:off x="8190958" y="1760227"/>
            <a:ext cx="3694711" cy="379405"/>
          </a:xfrm>
          <a:prstGeom prst="rect">
            <a:avLst/>
          </a:prstGeom>
          <a:solidFill>
            <a:schemeClr val="bg1"/>
          </a:solidFill>
        </p:spPr>
        <p:txBody>
          <a:bodyPr lIns="180000" rIns="180000">
            <a:noAutofit/>
          </a:bodyPr>
          <a:lstStyle>
            <a:lvl1pPr marL="0" indent="0">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3</a:t>
            </a:r>
          </a:p>
        </p:txBody>
      </p:sp>
      <p:sp>
        <p:nvSpPr>
          <p:cNvPr id="34" name="object 16">
            <a:extLst>
              <a:ext uri="{FF2B5EF4-FFF2-40B4-BE49-F238E27FC236}">
                <a16:creationId xmlns:a16="http://schemas.microsoft.com/office/drawing/2014/main" id="{5C72A593-5B47-6640-87D0-7DC19FF0C12E}"/>
              </a:ext>
            </a:extLst>
          </p:cNvPr>
          <p:cNvSpPr/>
          <p:nvPr userDrawn="1"/>
        </p:nvSpPr>
        <p:spPr>
          <a:xfrm>
            <a:off x="4271043"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
        <p:nvSpPr>
          <p:cNvPr id="35" name="object 16">
            <a:extLst>
              <a:ext uri="{FF2B5EF4-FFF2-40B4-BE49-F238E27FC236}">
                <a16:creationId xmlns:a16="http://schemas.microsoft.com/office/drawing/2014/main" id="{BD3F10A2-41C4-BB46-A5B1-57481F194818}"/>
              </a:ext>
            </a:extLst>
          </p:cNvPr>
          <p:cNvSpPr/>
          <p:nvPr userDrawn="1"/>
        </p:nvSpPr>
        <p:spPr>
          <a:xfrm>
            <a:off x="8191197"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Tree>
    <p:extLst>
      <p:ext uri="{BB962C8B-B14F-4D97-AF65-F5344CB8AC3E}">
        <p14:creationId xmlns:p14="http://schemas.microsoft.com/office/powerpoint/2010/main" val="24614582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chemeClr val="bg1"/>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347" y="1827340"/>
            <a:ext cx="5317590" cy="377825"/>
          </a:xfrm>
          <a:prstGeom prst="rect">
            <a:avLst/>
          </a:prstGeom>
        </p:spPr>
        <p:txBody>
          <a:bodyPr lIns="0">
            <a:noAutofit/>
          </a:bodyPr>
          <a:lstStyle>
            <a:lvl1pPr marL="0" indent="0">
              <a:buNone/>
              <a:defRPr sz="1999" b="1" i="0" u="none">
                <a:solidFill>
                  <a:schemeClr val="accent1"/>
                </a:solidFill>
                <a:latin typeface="Montserrat SemiBold" pitchFamily="2" charset="77"/>
              </a:defRPr>
            </a:lvl1pPr>
            <a:lvl2pPr>
              <a:defRPr sz="1999" b="1" i="0">
                <a:solidFill>
                  <a:schemeClr val="accent1"/>
                </a:solidFill>
                <a:latin typeface="Montserrat SemiBold" pitchFamily="2" charset="77"/>
              </a:defRPr>
            </a:lvl2pPr>
            <a:lvl3pPr>
              <a:defRPr sz="1999" b="1" i="0">
                <a:solidFill>
                  <a:schemeClr val="accent1"/>
                </a:solidFill>
                <a:latin typeface="Montserrat SemiBold" pitchFamily="2" charset="77"/>
              </a:defRPr>
            </a:lvl3pPr>
            <a:lvl4pPr>
              <a:defRPr sz="1999" b="1" i="0">
                <a:solidFill>
                  <a:schemeClr val="accent1"/>
                </a:solidFill>
                <a:latin typeface="Montserrat SemiBold" pitchFamily="2" charset="77"/>
              </a:defRPr>
            </a:lvl4pPr>
            <a:lvl5pPr>
              <a:defRPr sz="1999" b="1" i="0">
                <a:solidFill>
                  <a:schemeClr val="accent1"/>
                </a:solidFill>
                <a:latin typeface="Montserrat SemiBold" pitchFamily="2" charset="77"/>
              </a:defRPr>
            </a:lvl5pPr>
          </a:lstStyle>
          <a:p>
            <a:pPr lvl="0"/>
            <a:r>
              <a:rPr lang="en-US"/>
              <a:t>Problem Solved</a:t>
            </a:r>
          </a:p>
        </p:txBody>
      </p:sp>
      <p:sp>
        <p:nvSpPr>
          <p:cNvPr id="12"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81666" y="2289601"/>
            <a:ext cx="5677041" cy="3986509"/>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57301" y="664144"/>
            <a:ext cx="3406013" cy="1668992"/>
          </a:xfrm>
          <a:prstGeom prst="rect">
            <a:avLst/>
          </a:prstGeom>
        </p:spPr>
        <p:txBody>
          <a:bodyPr vert="horz" wrap="square" lIns="0" tIns="6928" rIns="0" bIns="0" rtlCol="0">
            <a:noAutofit/>
          </a:bodyPr>
          <a:lstStyle/>
          <a:p>
            <a:pP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If you would like additional support, have our analysts guide you through this research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38058" y="2541070"/>
            <a:ext cx="3627307"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ts val="1919"/>
              </a:lnSpc>
              <a:spcBef>
                <a:spcPts val="1000"/>
              </a:spcBef>
              <a:spcAft>
                <a:spcPts val="0"/>
              </a:spcAft>
              <a:buClrTx/>
              <a:buSzTx/>
              <a:buFontTx/>
              <a:buNone/>
              <a:tabLst/>
              <a:defRPr/>
            </a:pPr>
            <a:r>
              <a:rPr lang="en-US" sz="1599">
                <a:solidFill>
                  <a:schemeClr val="bg1"/>
                </a:solidFill>
                <a:latin typeface="Exo" panose="02000503000000000000" pitchFamily="2" charset="77"/>
              </a:rPr>
              <a:t>Contact your account representative for more information.</a:t>
            </a:r>
          </a:p>
          <a:p>
            <a:pPr marL="7698" marR="242878" lvl="0" indent="0" algn="l" defTabSz="554270" rtl="0" eaLnBrk="1" fontAlgn="auto" latinLnBrk="0" hangingPunct="1">
              <a:lnSpc>
                <a:spcPts val="1919"/>
              </a:lnSpc>
              <a:spcBef>
                <a:spcPts val="1000"/>
              </a:spcBef>
              <a:spcAft>
                <a:spcPts val="0"/>
              </a:spcAft>
              <a:buClrTx/>
              <a:buSzTx/>
              <a:buFontTx/>
              <a:buNone/>
              <a:tabLst/>
              <a:defRPr/>
            </a:pPr>
            <a:r>
              <a:rPr lang="en-US" sz="1599" err="1">
                <a:solidFill>
                  <a:schemeClr val="bg1"/>
                </a:solidFill>
                <a:latin typeface="Exo" panose="02000503000000000000" pitchFamily="2" charset="77"/>
              </a:rPr>
              <a:t>workshops@infotech.com</a:t>
            </a:r>
            <a:r>
              <a:rPr lang="en-US" sz="1599">
                <a:solidFill>
                  <a:schemeClr val="bg1"/>
                </a:solidFill>
                <a:latin typeface="Exo" panose="02000503000000000000" pitchFamily="2" charset="77"/>
              </a:rPr>
              <a:t>  </a:t>
            </a:r>
            <a:br>
              <a:rPr lang="en-US" sz="1599">
                <a:solidFill>
                  <a:schemeClr val="bg1"/>
                </a:solidFill>
                <a:latin typeface="Exo" panose="02000503000000000000" pitchFamily="2" charset="77"/>
              </a:rPr>
            </a:br>
            <a:r>
              <a:rPr lang="en-US" sz="1599">
                <a:solidFill>
                  <a:schemeClr val="bg1"/>
                </a:solidFill>
                <a:latin typeface="Exo" panose="02000503000000000000" pitchFamily="2" charset="77"/>
              </a:rPr>
              <a:t>1-888-670-8889</a:t>
            </a:r>
          </a:p>
          <a:p>
            <a:pPr marL="7698" marR="242878" lvl="0" indent="0" algn="l" defTabSz="554270" rtl="0" eaLnBrk="1" fontAlgn="auto" latinLnBrk="0" hangingPunct="1">
              <a:lnSpc>
                <a:spcPts val="1919"/>
              </a:lnSpc>
              <a:spcBef>
                <a:spcPts val="1000"/>
              </a:spcBef>
              <a:spcAft>
                <a:spcPts val="0"/>
              </a:spcAft>
              <a:buClrTx/>
              <a:buSzTx/>
              <a:buFontTx/>
              <a:buNone/>
              <a:tabLst/>
              <a:defRPr/>
            </a:pPr>
            <a:endParaRPr lang="en-US" sz="1599">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754" y="514802"/>
            <a:ext cx="5695929" cy="1032921"/>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Summary of Accomplishment</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2994922229"/>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17" name="TextBox 16">
            <a:extLst>
              <a:ext uri="{FF2B5EF4-FFF2-40B4-BE49-F238E27FC236}">
                <a16:creationId xmlns:a16="http://schemas.microsoft.com/office/drawing/2014/main" id="{04D20383-3FCC-7C4F-B1C5-B9D644F808E1}"/>
              </a:ext>
            </a:extLst>
          </p:cNvPr>
          <p:cNvSpPr txBox="1"/>
          <p:nvPr userDrawn="1"/>
        </p:nvSpPr>
        <p:spPr>
          <a:xfrm>
            <a:off x="351177" y="5561420"/>
            <a:ext cx="11567720" cy="250655"/>
          </a:xfrm>
          <a:prstGeom prst="rect">
            <a:avLst/>
          </a:prstGeom>
        </p:spPr>
        <p:txBody>
          <a:bodyPr vert="horz" wrap="square" lIns="0" tIns="6928" rIns="0" bIns="0" rtlCol="0">
            <a:spAutoFit/>
          </a:bodyPr>
          <a:lstStyle/>
          <a:p>
            <a:pPr marL="7698" marR="242878" lvl="0" indent="0" algn="ctr" defTabSz="554270" rtl="0" eaLnBrk="1" fontAlgn="auto" latinLnBrk="0" hangingPunct="1">
              <a:lnSpc>
                <a:spcPts val="1919"/>
              </a:lnSpc>
              <a:spcBef>
                <a:spcPts val="1000"/>
              </a:spcBef>
              <a:spcAft>
                <a:spcPts val="0"/>
              </a:spcAft>
              <a:buClrTx/>
              <a:buSzTx/>
              <a:buFontTx/>
              <a:buNone/>
              <a:tabLst/>
              <a:defRPr/>
            </a:pPr>
            <a:r>
              <a:rPr lang="en-US" sz="1999"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39830" y="2235200"/>
            <a:ext cx="2833533"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202"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0837" y="3439160"/>
            <a:ext cx="2051518" cy="1019584"/>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1131" y="2235200"/>
            <a:ext cx="2833533"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7876" y="2746944"/>
            <a:ext cx="2620791" cy="560996"/>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2511" y="3439160"/>
            <a:ext cx="2051518" cy="1224768"/>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ts val="1599"/>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2432" y="2235200"/>
            <a:ext cx="2833533"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0938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4328" y="3439160"/>
            <a:ext cx="1944086" cy="1224768"/>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3732" y="2235200"/>
            <a:ext cx="2833533"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026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4896" y="3439160"/>
            <a:ext cx="2051518" cy="1019584"/>
          </a:xfrm>
          <a:prstGeom prst="rect">
            <a:avLst/>
          </a:prstGeom>
        </p:spPr>
        <p:txBody>
          <a:bodyPr vert="horz" wrap="square" lIns="0" tIns="6928" rIns="0" bIns="0" rtlCol="0">
            <a:spAutoFit/>
          </a:bodyPr>
          <a:lstStyle/>
          <a:p>
            <a:pPr algn="ctr">
              <a:lnSpc>
                <a:spcPts val="1599"/>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ts val="1599"/>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754" y="514802"/>
            <a:ext cx="8702114" cy="1032921"/>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Info-Tech offers various levels of support to best suit your needs</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872710832"/>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roject Step Summar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9A2786-ECFC-144B-AE26-54D79588906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4" name="Rectangle 13">
            <a:extLst>
              <a:ext uri="{FF2B5EF4-FFF2-40B4-BE49-F238E27FC236}">
                <a16:creationId xmlns:a16="http://schemas.microsoft.com/office/drawing/2014/main" id="{332DBE19-10F2-5346-BAC1-53F174E84D7E}"/>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B88A6C45-179D-D346-9D3E-74C32F8AA777}"/>
              </a:ext>
            </a:extLst>
          </p:cNvPr>
          <p:cNvSpPr>
            <a:spLocks noGrp="1"/>
          </p:cNvSpPr>
          <p:nvPr>
            <p:ph type="title" hasCustomPrompt="1"/>
          </p:nvPr>
        </p:nvSpPr>
        <p:spPr>
          <a:xfrm>
            <a:off x="353969" y="530021"/>
            <a:ext cx="5704739" cy="1130188"/>
          </a:xfrm>
        </p:spPr>
        <p:txBody>
          <a:bodyPr>
            <a:noAutofit/>
          </a:bodyPr>
          <a:lstStyle/>
          <a:p>
            <a:r>
              <a:rPr lang="en-US"/>
              <a:t>Project Step </a:t>
            </a:r>
            <a:br>
              <a:rPr lang="en-US"/>
            </a:br>
            <a:r>
              <a:rPr lang="en-US"/>
              <a:t>Summary</a:t>
            </a:r>
          </a:p>
        </p:txBody>
      </p:sp>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lvl1pPr>
              <a:defRPr>
                <a:solidFill>
                  <a:schemeClr val="bg1"/>
                </a:solidFil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5" name="Text Placeholder 4">
            <a:extLst>
              <a:ext uri="{FF2B5EF4-FFF2-40B4-BE49-F238E27FC236}">
                <a16:creationId xmlns:a16="http://schemas.microsoft.com/office/drawing/2014/main" id="{86E5F82B-DCED-8B4F-88A2-8A928648A8FF}"/>
              </a:ext>
            </a:extLst>
          </p:cNvPr>
          <p:cNvSpPr>
            <a:spLocks noGrp="1"/>
          </p:cNvSpPr>
          <p:nvPr>
            <p:ph type="body" sz="quarter" idx="11" hasCustomPrompt="1"/>
          </p:nvPr>
        </p:nvSpPr>
        <p:spPr>
          <a:xfrm>
            <a:off x="371330" y="2261454"/>
            <a:ext cx="6658548" cy="2906712"/>
          </a:xfrm>
          <a:prstGeom prst="rect">
            <a:avLst/>
          </a:prstGeom>
        </p:spPr>
        <p:txBody>
          <a:bodyPr lIns="0">
            <a:noAutofit/>
          </a:bodyPr>
          <a:lstStyle>
            <a:lvl1pPr marL="342763" indent="-342763">
              <a:buClr>
                <a:srgbClr val="2576B7"/>
              </a:buClr>
              <a:buSzPct val="100000"/>
              <a:buFont typeface="+mj-lt"/>
              <a:buAutoNum type="arabicPeriod"/>
              <a:defRPr sz="1599"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Set your goals – what do you want to achieve in your PCI project?</a:t>
            </a:r>
          </a:p>
          <a:p>
            <a:pPr lvl="0"/>
            <a:r>
              <a:rPr lang="en-US" b="0" i="0">
                <a:latin typeface="Roboto Condensed Light" panose="02000000000000000000" pitchFamily="2" charset="0"/>
                <a:ea typeface="Roboto Condensed Light" panose="02000000000000000000" pitchFamily="2" charset="0"/>
              </a:rPr>
              <a:t>Evaluate your current organization’s posture in relation to PCI.</a:t>
            </a:r>
          </a:p>
          <a:p>
            <a:pPr lvl="0"/>
            <a:r>
              <a:rPr lang="en-US" b="0" i="0">
                <a:latin typeface="Roboto Condensed Light" panose="02000000000000000000" pitchFamily="2" charset="0"/>
                <a:ea typeface="Roboto Condensed Light" panose="02000000000000000000" pitchFamily="2" charset="0"/>
              </a:rPr>
              <a:t>Map PCI’s 12 core requirements to your PCI practices.</a:t>
            </a:r>
          </a:p>
          <a:p>
            <a:pPr lvl="0"/>
            <a:r>
              <a:rPr lang="en-US" b="0" i="0">
                <a:latin typeface="Roboto Condensed Light" panose="02000000000000000000" pitchFamily="2" charset="0"/>
                <a:ea typeface="Roboto Condensed Light" panose="02000000000000000000" pitchFamily="2" charset="0"/>
              </a:rPr>
              <a:t>Perform a gap analysis.</a:t>
            </a:r>
          </a:p>
          <a:p>
            <a:pPr lvl="0"/>
            <a:r>
              <a:rPr lang="en-US" b="0" i="0">
                <a:latin typeface="Roboto Condensed Light" panose="02000000000000000000" pitchFamily="2" charset="0"/>
                <a:ea typeface="Roboto Condensed Light" panose="02000000000000000000" pitchFamily="2" charset="0"/>
              </a:rPr>
              <a:t>Complete gap prioritization.</a:t>
            </a:r>
          </a:p>
          <a:p>
            <a:pPr lvl="0"/>
            <a:r>
              <a:rPr lang="en-US" b="0" i="0">
                <a:latin typeface="Roboto Condensed Light" panose="02000000000000000000" pitchFamily="2" charset="0"/>
                <a:ea typeface="Roboto Condensed Light" panose="02000000000000000000" pitchFamily="2" charset="0"/>
              </a:rPr>
              <a:t>Identify PCI Simplification Strategy.</a:t>
            </a:r>
          </a:p>
          <a:p>
            <a:pPr lvl="0"/>
            <a:r>
              <a:rPr lang="en-US" b="0" i="0">
                <a:latin typeface="Roboto Condensed Light" panose="02000000000000000000" pitchFamily="2" charset="0"/>
                <a:ea typeface="Roboto Condensed Light" panose="02000000000000000000" pitchFamily="2" charset="0"/>
              </a:rPr>
              <a:t>Develop a PCI Simplification Launch Plan.</a:t>
            </a:r>
            <a:endParaRPr lang="en-US"/>
          </a:p>
        </p:txBody>
      </p:sp>
      <p:sp>
        <p:nvSpPr>
          <p:cNvPr id="16"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381668" y="1914620"/>
            <a:ext cx="5545762" cy="346835"/>
          </a:xfrm>
          <a:prstGeom prst="rect">
            <a:avLst/>
          </a:prstGeom>
        </p:spPr>
        <p:txBody>
          <a:bodyPr lIns="0" tIns="0" rIns="0" bIns="0">
            <a:noAutofit/>
          </a:bodyPr>
          <a:lstStyle>
            <a:lvl1pPr marL="0" indent="0">
              <a:lnSpc>
                <a:spcPts val="2399"/>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668471042"/>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58707" y="3282772"/>
            <a:ext cx="2659611" cy="1039813"/>
          </a:xfrm>
          <a:prstGeom prst="rect">
            <a:avLst/>
          </a:prstGeom>
        </p:spPr>
        <p:txBody>
          <a:bodyPr>
            <a:noAutofit/>
          </a:bodyPr>
          <a:lstStyle>
            <a:lvl1pPr>
              <a:defRPr sz="1799" b="1" i="0">
                <a:latin typeface="Montserrat SemiBold" pitchFamily="2" charset="77"/>
              </a:defRPr>
            </a:lvl1pPr>
          </a:lstStyle>
          <a:p>
            <a:endParaRPr lang="en-US"/>
          </a:p>
        </p:txBody>
      </p:sp>
      <p:sp>
        <p:nvSpPr>
          <p:cNvPr id="3" name="Slide Number Placeholder 2">
            <a:extLst>
              <a:ext uri="{FF2B5EF4-FFF2-40B4-BE49-F238E27FC236}">
                <a16:creationId xmlns:a16="http://schemas.microsoft.com/office/drawing/2014/main" id="{8FBEED5F-9A04-C748-B35A-669F39954A1A}"/>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9" name="object 7">
            <a:extLst>
              <a:ext uri="{FF2B5EF4-FFF2-40B4-BE49-F238E27FC236}">
                <a16:creationId xmlns:a16="http://schemas.microsoft.com/office/drawing/2014/main" id="{84D0A54C-032B-734B-AB0B-44B5BEA685CC}"/>
              </a:ext>
            </a:extLst>
          </p:cNvPr>
          <p:cNvSpPr/>
          <p:nvPr userDrawn="1"/>
        </p:nvSpPr>
        <p:spPr>
          <a:xfrm>
            <a:off x="-8706" y="3310826"/>
            <a:ext cx="53979"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endParaRPr sz="662">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27660" y="3282772"/>
            <a:ext cx="2659611" cy="1039813"/>
          </a:xfrm>
          <a:prstGeom prst="rect">
            <a:avLst/>
          </a:prstGeom>
        </p:spPr>
        <p:txBody>
          <a:bodyPr>
            <a:noAutofit/>
          </a:bodyPr>
          <a:lstStyle>
            <a:lvl1pPr>
              <a:defRPr sz="1799" b="1" i="0">
                <a:latin typeface="Montserrat SemiBold" pitchFamily="2" charset="77"/>
              </a:defRPr>
            </a:lvl1pPr>
          </a:lstStyle>
          <a:p>
            <a:endParaRPr lang="en-US"/>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10863227" y="541858"/>
            <a:ext cx="1025677"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200" b="1" i="0">
                <a:latin typeface="Montserrat SemiBold" pitchFamily="2" charset="77"/>
              </a:defRPr>
            </a:lvl1pPr>
          </a:lstStyle>
          <a:p>
            <a:endParaRPr lang="en-US"/>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0232" y="4561400"/>
            <a:ext cx="2668086" cy="292307"/>
          </a:xfrm>
          <a:prstGeom prst="rect">
            <a:avLst/>
          </a:prstGeom>
        </p:spPr>
        <p:txBody>
          <a:bodyPr lIns="0" tIns="0" rIns="0" bIns="0">
            <a:noAutofit/>
          </a:bodyPr>
          <a:lstStyle>
            <a:lvl1pPr marL="0" indent="0">
              <a:buNone/>
              <a:defRPr sz="1599" b="1" i="0">
                <a:solidFill>
                  <a:srgbClr val="2576B7"/>
                </a:solidFill>
                <a:latin typeface="Montserrat SemiBold" panose="020B0604020202020204" charset="0"/>
              </a:defRPr>
            </a:lvl1pPr>
            <a:lvl2pPr>
              <a:defRPr sz="1599" b="1" i="0">
                <a:latin typeface="Montserrat SemiBold" pitchFamily="2" charset="77"/>
              </a:defRPr>
            </a:lvl2pPr>
            <a:lvl3pPr>
              <a:defRPr sz="1599" b="1" i="0">
                <a:latin typeface="Montserrat SemiBold" pitchFamily="2" charset="77"/>
              </a:defRPr>
            </a:lvl3pPr>
            <a:lvl4pPr>
              <a:defRPr sz="1599" b="1" i="0">
                <a:latin typeface="Montserrat SemiBold" pitchFamily="2" charset="77"/>
              </a:defRPr>
            </a:lvl4pPr>
            <a:lvl5pPr>
              <a:defRPr sz="1599"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18213" y="4561400"/>
            <a:ext cx="2668086" cy="292307"/>
          </a:xfrm>
          <a:prstGeom prst="rect">
            <a:avLst/>
          </a:prstGeom>
        </p:spPr>
        <p:txBody>
          <a:bodyPr lIns="0" tIns="0" rIns="0" bIns="0">
            <a:noAutofit/>
          </a:bodyPr>
          <a:lstStyle>
            <a:lvl1pPr marL="0" indent="0">
              <a:buNone/>
              <a:defRPr sz="1599" b="1" i="0">
                <a:solidFill>
                  <a:srgbClr val="2576B7"/>
                </a:solidFill>
                <a:latin typeface="Montserrat SemiBold" panose="020B0604020202020204" charset="0"/>
              </a:defRPr>
            </a:lvl1pPr>
            <a:lvl2pPr>
              <a:defRPr sz="1599" b="1" i="0">
                <a:latin typeface="Montserrat SemiBold" pitchFamily="2" charset="77"/>
              </a:defRPr>
            </a:lvl2pPr>
            <a:lvl3pPr>
              <a:defRPr sz="1599" b="1" i="0">
                <a:latin typeface="Montserrat SemiBold" pitchFamily="2" charset="77"/>
              </a:defRPr>
            </a:lvl3pPr>
            <a:lvl4pPr>
              <a:defRPr sz="1599" b="1" i="0">
                <a:latin typeface="Montserrat SemiBold" pitchFamily="2" charset="77"/>
              </a:defRPr>
            </a:lvl4pPr>
            <a:lvl5pPr>
              <a:defRPr sz="1599"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58708" y="2497122"/>
            <a:ext cx="5830197" cy="661714"/>
          </a:xfrm>
          <a:prstGeom prst="rect">
            <a:avLst/>
          </a:prstGeom>
        </p:spPr>
        <p:txBody>
          <a:bodyPr lIns="0" tIns="0" rIns="0" bIns="0">
            <a:noAutofit/>
          </a:bodyPr>
          <a:lstStyle>
            <a:lvl1pPr marL="0" indent="0">
              <a:lnSpc>
                <a:spcPts val="1999"/>
              </a:lnSpc>
              <a:buNone/>
              <a:defRPr sz="1599" b="0" i="0" spc="0">
                <a:solidFill>
                  <a:srgbClr val="2576B7"/>
                </a:solidFill>
                <a:latin typeface="Exo"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6058708" y="1202860"/>
            <a:ext cx="5830197" cy="661714"/>
          </a:xfrm>
          <a:prstGeom prst="rect">
            <a:avLst/>
          </a:prstGeom>
        </p:spPr>
        <p:txBody>
          <a:bodyPr lIns="0" tIns="0" rIns="0" bIns="0">
            <a:noAutofit/>
          </a:bodyPr>
          <a:lstStyle>
            <a:lvl1pPr marL="0" indent="0">
              <a:lnSpc>
                <a:spcPts val="1599"/>
              </a:lnSpc>
              <a:spcBef>
                <a:spcPts val="0"/>
              </a:spcBef>
              <a:buNone/>
              <a:defRPr sz="1200" b="0" i="0" spc="0">
                <a:solidFill>
                  <a:srgbClr val="2576B7"/>
                </a:solidFill>
                <a:latin typeface="Montserrat"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a:t>workshops@infotech.com   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58707" y="4884773"/>
            <a:ext cx="2915099" cy="1371497"/>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27661" y="4884773"/>
            <a:ext cx="2761244" cy="1371497"/>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3968" y="3310827"/>
            <a:ext cx="4731983" cy="1801477"/>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userDrawn="1"/>
        </p:nvSpPr>
        <p:spPr>
          <a:xfrm>
            <a:off x="336754" y="514802"/>
            <a:ext cx="7577238" cy="541209"/>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Additional Support</a:t>
            </a:r>
            <a:endParaRPr lang="en-US" sz="3998" b="1" i="0" spc="-30">
              <a:solidFill>
                <a:srgbClr val="717171"/>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userDrawn="1"/>
        </p:nvSpPr>
        <p:spPr>
          <a:xfrm>
            <a:off x="362086" y="1163683"/>
            <a:ext cx="4057716"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ts val="1999"/>
              </a:lnSpc>
              <a:spcBef>
                <a:spcPts val="1000"/>
              </a:spcBef>
              <a:spcAft>
                <a:spcPts val="0"/>
              </a:spcAft>
              <a:buClrTx/>
              <a:buSzTx/>
              <a:buFontTx/>
              <a:buNone/>
              <a:tabLst/>
              <a:defRPr/>
            </a:pPr>
            <a:r>
              <a:rPr lang="en-US" sz="1599">
                <a:solidFill>
                  <a:srgbClr val="717171"/>
                </a:solidFill>
                <a:latin typeface="Exo" panose="02000503000000000000" pitchFamily="2" charset="77"/>
              </a:rPr>
              <a:t>If you would like additional support, have our analysts guide you through other phases as part of an Info-Tech Workshop.</a:t>
            </a:r>
          </a:p>
          <a:p>
            <a:pPr marL="7698" marR="242878" lvl="0" indent="0" algn="l" defTabSz="554270" rtl="0" eaLnBrk="1" fontAlgn="auto" latinLnBrk="0" hangingPunct="1">
              <a:lnSpc>
                <a:spcPts val="1999"/>
              </a:lnSpc>
              <a:spcBef>
                <a:spcPts val="1000"/>
              </a:spcBef>
              <a:spcAft>
                <a:spcPts val="0"/>
              </a:spcAft>
              <a:buClrTx/>
              <a:buSzTx/>
              <a:buFontTx/>
              <a:buNone/>
              <a:tabLst/>
              <a:defRPr/>
            </a:pPr>
            <a:endParaRPr lang="en-US" sz="1599">
              <a:solidFill>
                <a:srgbClr val="717171"/>
              </a:solidFill>
              <a:latin typeface="Exo" panose="02000503000000000000" pitchFamily="2" charset="77"/>
            </a:endParaRPr>
          </a:p>
          <a:p>
            <a:pPr marL="7698" marR="242878" lvl="0" indent="0" algn="l" defTabSz="554270" rtl="0" eaLnBrk="1" fontAlgn="auto" latinLnBrk="0" hangingPunct="1">
              <a:lnSpc>
                <a:spcPts val="1999"/>
              </a:lnSpc>
              <a:spcBef>
                <a:spcPts val="1000"/>
              </a:spcBef>
              <a:spcAft>
                <a:spcPts val="0"/>
              </a:spcAft>
              <a:buClrTx/>
              <a:buSzTx/>
              <a:buFontTx/>
              <a:buNone/>
              <a:tabLst/>
              <a:defRPr/>
            </a:pPr>
            <a:endParaRPr lang="en-US" sz="1599">
              <a:solidFill>
                <a:srgbClr val="717171"/>
              </a:solidFill>
              <a:latin typeface="Exo" panose="02000503000000000000" pitchFamily="2" charset="77"/>
            </a:endParaRPr>
          </a:p>
          <a:p>
            <a:pPr marL="7698" marR="242878" lvl="0" indent="0" algn="l" defTabSz="554270" rtl="0" eaLnBrk="1" fontAlgn="auto" latinLnBrk="0" hangingPunct="1">
              <a:lnSpc>
                <a:spcPts val="1999"/>
              </a:lnSpc>
              <a:spcBef>
                <a:spcPts val="1000"/>
              </a:spcBef>
              <a:spcAft>
                <a:spcPts val="0"/>
              </a:spcAft>
              <a:buClrTx/>
              <a:buSzTx/>
              <a:buFontTx/>
              <a:buNone/>
              <a:tabLst/>
              <a:defRPr/>
            </a:pPr>
            <a:endParaRPr lang="en-US" sz="1599">
              <a:solidFill>
                <a:srgbClr val="717171"/>
              </a:solidFill>
              <a:latin typeface="Exo" panose="02000503000000000000" pitchFamily="2" charset="77"/>
            </a:endParaRPr>
          </a:p>
        </p:txBody>
      </p:sp>
    </p:spTree>
    <p:extLst>
      <p:ext uri="{BB962C8B-B14F-4D97-AF65-F5344CB8AC3E}">
        <p14:creationId xmlns:p14="http://schemas.microsoft.com/office/powerpoint/2010/main" val="3630265557"/>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06ADDF-791E-184D-8041-B35EA05DAAF7}"/>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7" name="object 5">
            <a:extLst>
              <a:ext uri="{FF2B5EF4-FFF2-40B4-BE49-F238E27FC236}">
                <a16:creationId xmlns:a16="http://schemas.microsoft.com/office/drawing/2014/main" id="{9260A85E-D49A-B64A-B4F7-90C6CF1430F1}"/>
              </a:ext>
            </a:extLst>
          </p:cNvPr>
          <p:cNvSpPr/>
          <p:nvPr userDrawn="1"/>
        </p:nvSpPr>
        <p:spPr>
          <a:xfrm>
            <a:off x="1706927" y="2457277"/>
            <a:ext cx="4240974"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1714950" y="1669609"/>
            <a:ext cx="3848183" cy="264974"/>
          </a:xfrm>
          <a:prstGeom prst="rect">
            <a:avLst/>
          </a:prstGeom>
        </p:spPr>
        <p:txBody>
          <a:bodyPr lIns="0" tIns="0" rIns="0" bIns="0">
            <a:noAutofit/>
          </a:bodyPr>
          <a:lstStyle>
            <a:lvl1pPr marL="0" indent="0">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1714950" y="1921450"/>
            <a:ext cx="3848183" cy="438571"/>
          </a:xfrm>
          <a:prstGeom prst="rect">
            <a:avLst/>
          </a:prstGeom>
        </p:spPr>
        <p:txBody>
          <a:bodyPr lIns="0" tIns="0" rIns="0" bIns="0">
            <a:noAutofit/>
          </a:bodyPr>
          <a:lstStyle>
            <a:lvl1pPr marL="0" marR="0" indent="0" algn="l" defTabSz="914034" rtl="0" eaLnBrk="1" fontAlgn="auto" latinLnBrk="0" hangingPunct="1">
              <a:lnSpc>
                <a:spcPts val="1599"/>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br>
              <a:rPr lang="en-US"/>
            </a:br>
            <a:r>
              <a:rPr lang="en-US"/>
              <a:t>Info-Tech Research Group</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3968" y="1670231"/>
            <a:ext cx="1210345"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599" b="1" i="0">
                <a:latin typeface="Montserrat SemiBold" pitchFamily="2" charset="77"/>
              </a:defRPr>
            </a:lvl1pPr>
          </a:lstStyle>
          <a:p>
            <a:endParaRPr lang="en-US"/>
          </a:p>
        </p:txBody>
      </p:sp>
      <p:sp>
        <p:nvSpPr>
          <p:cNvPr id="12" name="object 5">
            <a:extLst>
              <a:ext uri="{FF2B5EF4-FFF2-40B4-BE49-F238E27FC236}">
                <a16:creationId xmlns:a16="http://schemas.microsoft.com/office/drawing/2014/main" id="{AD174F76-9714-0046-8434-6A3B94BD9179}"/>
              </a:ext>
            </a:extLst>
          </p:cNvPr>
          <p:cNvSpPr/>
          <p:nvPr userDrawn="1"/>
        </p:nvSpPr>
        <p:spPr>
          <a:xfrm>
            <a:off x="7556875" y="2457277"/>
            <a:ext cx="4232422"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endParaRPr sz="662">
              <a:latin typeface="Roboto Condensed Light" panose="02000000000000000000" pitchFamily="2" charset="0"/>
            </a:endParaRP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7561298" y="1669609"/>
            <a:ext cx="3848183" cy="264974"/>
          </a:xfrm>
          <a:prstGeom prst="rect">
            <a:avLst/>
          </a:prstGeom>
        </p:spPr>
        <p:txBody>
          <a:bodyPr lIns="0" tIns="0" rIns="0" bIns="0">
            <a:noAutofit/>
          </a:bodyPr>
          <a:lstStyle>
            <a:lvl1pPr marL="0" indent="0">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7561298" y="1921450"/>
            <a:ext cx="3848183" cy="455988"/>
          </a:xfrm>
          <a:prstGeom prst="rect">
            <a:avLst/>
          </a:prstGeom>
        </p:spPr>
        <p:txBody>
          <a:bodyPr lIns="0" tIns="0" rIns="0" bIns="0">
            <a:noAutofit/>
          </a:bodyPr>
          <a:lstStyle>
            <a:lvl1pPr marL="0" indent="0">
              <a:lnSpc>
                <a:spcPts val="1599"/>
              </a:lnSpc>
              <a:spcBef>
                <a:spcPts val="0"/>
              </a:spcBef>
              <a:buNone/>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br>
              <a:rPr lang="en-US"/>
            </a:br>
            <a:r>
              <a:rPr lang="en-US"/>
              <a:t>Info-Tech Research Group</a:t>
            </a:r>
          </a:p>
        </p:txBody>
      </p:sp>
      <p:sp>
        <p:nvSpPr>
          <p:cNvPr id="20" name="Picture Placeholder 15">
            <a:extLst>
              <a:ext uri="{FF2B5EF4-FFF2-40B4-BE49-F238E27FC236}">
                <a16:creationId xmlns:a16="http://schemas.microsoft.com/office/drawing/2014/main" id="{B376A439-0F38-1245-AC0A-D61918E1F362}"/>
              </a:ext>
            </a:extLst>
          </p:cNvPr>
          <p:cNvSpPr>
            <a:spLocks noGrp="1"/>
          </p:cNvSpPr>
          <p:nvPr>
            <p:ph type="pic" sz="quarter" idx="21"/>
          </p:nvPr>
        </p:nvSpPr>
        <p:spPr>
          <a:xfrm>
            <a:off x="6197292" y="1670231"/>
            <a:ext cx="1210345"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599" b="1" i="0">
                <a:latin typeface="Montserrat SemiBold" pitchFamily="2" charset="77"/>
              </a:defRPr>
            </a:lvl1pPr>
          </a:lstStyle>
          <a:p>
            <a:endParaRPr lang="en-US"/>
          </a:p>
        </p:txBody>
      </p:sp>
      <p:sp>
        <p:nvSpPr>
          <p:cNvPr id="14"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1713798" y="2611860"/>
            <a:ext cx="4234102" cy="3373304"/>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7556876" y="2611860"/>
            <a:ext cx="4234102" cy="3373304"/>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754" y="514802"/>
            <a:ext cx="6559063" cy="541209"/>
          </a:xfrm>
          <a:prstGeom prst="rect">
            <a:avLst/>
          </a:prstGeom>
        </p:spPr>
        <p:txBody>
          <a:bodyPr vert="horz" wrap="square" lIns="0" tIns="6928" rIns="0" bIns="0" rtlCol="0">
            <a:noAutofit/>
          </a:bodyPr>
          <a:lstStyle/>
          <a:p>
            <a:pPr marL="7698" marR="242878" algn="l">
              <a:lnSpc>
                <a:spcPts val="3998"/>
              </a:lnSpc>
              <a:spcBef>
                <a:spcPts val="55"/>
              </a:spcBef>
            </a:pPr>
            <a:r>
              <a:rPr lang="en-US" sz="3998" b="1" i="0">
                <a:solidFill>
                  <a:srgbClr val="717171"/>
                </a:solidFill>
                <a:latin typeface="Montserrat SemiBold" pitchFamily="2" charset="77"/>
              </a:rPr>
              <a:t>Research Contributors and Experts</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2646119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620" y="1079498"/>
            <a:ext cx="7382960" cy="1306512"/>
          </a:xfrm>
          <a:prstGeom prst="rect">
            <a:avLst/>
          </a:prstGeom>
        </p:spPr>
        <p:txBody>
          <a:bodyPr/>
          <a:lstStyle>
            <a:lvl1pPr>
              <a:lnSpc>
                <a:spcPts val="4498"/>
              </a:lnSpc>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621" y="2482057"/>
            <a:ext cx="5701398" cy="1893887"/>
          </a:xfrm>
          <a:prstGeom prst="rect">
            <a:avLst/>
          </a:prstGeom>
        </p:spPr>
        <p:txBody>
          <a:bodyPr/>
          <a:lstStyle>
            <a:lvl1pPr>
              <a:lnSpc>
                <a:spcPts val="2999"/>
              </a:lnSpc>
              <a:defRPr sz="2399" b="0" i="0">
                <a:solidFill>
                  <a:schemeClr val="bg1"/>
                </a:solidFill>
                <a:latin typeface="Exo Ligh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22223536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DF3A-D7BD-4347-93CE-2595601EC355}"/>
              </a:ext>
            </a:extLst>
          </p:cNvPr>
          <p:cNvSpPr>
            <a:spLocks noGrp="1"/>
          </p:cNvSpPr>
          <p:nvPr>
            <p:ph type="title" hasCustomPrompt="1"/>
          </p:nvPr>
        </p:nvSpPr>
        <p:spPr>
          <a:xfrm>
            <a:off x="353968" y="530021"/>
            <a:ext cx="6710699" cy="1130188"/>
          </a:xfrm>
        </p:spPr>
        <p:txBody>
          <a:bodyPr>
            <a:noAutofit/>
          </a:bodyPr>
          <a:lstStyle/>
          <a:p>
            <a:r>
              <a:rPr lang="en-US"/>
              <a:t>Research Contributors and Experts</a:t>
            </a:r>
          </a:p>
        </p:txBody>
      </p:sp>
      <p:sp>
        <p:nvSpPr>
          <p:cNvPr id="3" name="Slide Number Placeholder 2">
            <a:extLst>
              <a:ext uri="{FF2B5EF4-FFF2-40B4-BE49-F238E27FC236}">
                <a16:creationId xmlns:a16="http://schemas.microsoft.com/office/drawing/2014/main" id="{C906ADDF-791E-184D-8041-B35EA05DAAF7}"/>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7" name="object 5">
            <a:extLst>
              <a:ext uri="{FF2B5EF4-FFF2-40B4-BE49-F238E27FC236}">
                <a16:creationId xmlns:a16="http://schemas.microsoft.com/office/drawing/2014/main" id="{9260A85E-D49A-B64A-B4F7-90C6CF1430F1}"/>
              </a:ext>
            </a:extLst>
          </p:cNvPr>
          <p:cNvSpPr/>
          <p:nvPr userDrawn="1"/>
        </p:nvSpPr>
        <p:spPr>
          <a:xfrm>
            <a:off x="2323522" y="2457277"/>
            <a:ext cx="9572259" cy="0"/>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2322756" y="1669609"/>
            <a:ext cx="3848183" cy="264974"/>
          </a:xfrm>
          <a:prstGeom prst="rect">
            <a:avLst/>
          </a:prstGeom>
        </p:spPr>
        <p:txBody>
          <a:bodyPr lIns="0" tIns="0" rIns="0" bIns="0">
            <a:noAutofit/>
          </a:bodyPr>
          <a:lstStyle>
            <a:lvl1pPr marL="0" indent="0">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3968" y="1670231"/>
            <a:ext cx="1805776" cy="180648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799" b="1" i="0">
                <a:latin typeface="Montserrat SemiBold" pitchFamily="2" charset="77"/>
              </a:defRPr>
            </a:lvl1pPr>
          </a:lstStyle>
          <a:p>
            <a:endParaRPr lang="en-US"/>
          </a:p>
        </p:txBody>
      </p:sp>
      <p:sp>
        <p:nvSpPr>
          <p:cNvPr id="15" name="Text Placeholder 8">
            <a:extLst>
              <a:ext uri="{FF2B5EF4-FFF2-40B4-BE49-F238E27FC236}">
                <a16:creationId xmlns:a16="http://schemas.microsoft.com/office/drawing/2014/main" id="{32FA5BF0-482C-C048-BF1A-BF2D6BE55AF6}"/>
              </a:ext>
            </a:extLst>
          </p:cNvPr>
          <p:cNvSpPr>
            <a:spLocks noGrp="1"/>
          </p:cNvSpPr>
          <p:nvPr>
            <p:ph type="body" sz="quarter" idx="12" hasCustomPrompt="1"/>
          </p:nvPr>
        </p:nvSpPr>
        <p:spPr>
          <a:xfrm>
            <a:off x="2335094" y="1956286"/>
            <a:ext cx="3848183" cy="438571"/>
          </a:xfrm>
          <a:prstGeom prst="rect">
            <a:avLst/>
          </a:prstGeom>
        </p:spPr>
        <p:txBody>
          <a:bodyPr lIns="0" tIns="0" rIns="0" bIns="0">
            <a:noAutofit/>
          </a:bodyPr>
          <a:lstStyle>
            <a:lvl1pPr marL="0" marR="0" indent="0" algn="l" defTabSz="914034" rtl="0" eaLnBrk="1" fontAlgn="auto" latinLnBrk="0" hangingPunct="1">
              <a:lnSpc>
                <a:spcPts val="1599"/>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p>
          <a:p>
            <a:pPr lvl="0"/>
            <a:r>
              <a:rPr lang="en-US"/>
              <a:t>Info-Tech Research Group</a:t>
            </a:r>
          </a:p>
        </p:txBody>
      </p:sp>
      <p:sp>
        <p:nvSpPr>
          <p:cNvPr id="10"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2322755" y="2573473"/>
            <a:ext cx="9562913" cy="3357687"/>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4417367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0932" y="574676"/>
            <a:ext cx="2659611" cy="1217613"/>
          </a:xfrm>
          <a:prstGeom prst="rect">
            <a:avLst/>
          </a:prstGeom>
        </p:spPr>
        <p:txBody>
          <a:bodyPr>
            <a:noAutofit/>
          </a:bodyPr>
          <a:lstStyle>
            <a:lvl1pPr>
              <a:defRPr sz="1799" b="1" i="0">
                <a:latin typeface="Montserrat SemiBold" pitchFamily="2" charset="77"/>
              </a:defRPr>
            </a:lvl1pPr>
          </a:lstStyle>
          <a:p>
            <a:endParaRPr lang="en-US"/>
          </a:p>
        </p:txBody>
      </p:sp>
      <p:sp>
        <p:nvSpPr>
          <p:cNvPr id="3" name="Slide Number Placeholder 2">
            <a:extLst>
              <a:ext uri="{FF2B5EF4-FFF2-40B4-BE49-F238E27FC236}">
                <a16:creationId xmlns:a16="http://schemas.microsoft.com/office/drawing/2014/main" id="{6D6EE580-574A-DB45-9535-25D80D4E2DD9}"/>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0932" y="2341387"/>
            <a:ext cx="2659611" cy="1217613"/>
          </a:xfrm>
          <a:prstGeom prst="rect">
            <a:avLst/>
          </a:prstGeom>
        </p:spPr>
        <p:txBody>
          <a:bodyPr>
            <a:noAutofit/>
          </a:bodyPr>
          <a:lstStyle>
            <a:lvl1pPr>
              <a:defRPr sz="1799" b="1" i="0">
                <a:latin typeface="Montserrat SemiBold" pitchFamily="2" charset="77"/>
              </a:defRPr>
            </a:lvl1pPr>
          </a:lstStyle>
          <a:p>
            <a:endParaRPr lang="en-US"/>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0932" y="4158898"/>
            <a:ext cx="2659611" cy="1217613"/>
          </a:xfrm>
          <a:prstGeom prst="rect">
            <a:avLst/>
          </a:prstGeom>
        </p:spPr>
        <p:txBody>
          <a:bodyPr>
            <a:noAutofit/>
          </a:bodyPr>
          <a:lstStyle>
            <a:lvl1pPr>
              <a:defRPr sz="1799"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499274" y="522422"/>
            <a:ext cx="2971952" cy="467491"/>
          </a:xfrm>
          <a:prstGeom prst="rect">
            <a:avLst/>
          </a:prstGeom>
        </p:spPr>
        <p:txBody>
          <a:bodyPr lIns="0" tIns="0" rIns="0" bIns="0">
            <a:noAutofit/>
          </a:bodyPr>
          <a:lstStyle>
            <a:lvl1pPr marL="0" indent="0">
              <a:lnSpc>
                <a:spcPts val="1799"/>
              </a:lnSpc>
              <a:buNone/>
              <a:defRPr sz="1599"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499274" y="2297434"/>
            <a:ext cx="2971952" cy="467491"/>
          </a:xfrm>
          <a:prstGeom prst="rect">
            <a:avLst/>
          </a:prstGeom>
        </p:spPr>
        <p:txBody>
          <a:bodyPr lIns="0" tIns="0" rIns="0" bIns="0">
            <a:noAutofit/>
          </a:bodyPr>
          <a:lstStyle>
            <a:lvl1pPr marL="0" indent="0">
              <a:lnSpc>
                <a:spcPts val="1799"/>
              </a:lnSpc>
              <a:buNone/>
              <a:defRPr sz="1599"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499274" y="4099340"/>
            <a:ext cx="2971952" cy="467491"/>
          </a:xfrm>
          <a:prstGeom prst="rect">
            <a:avLst/>
          </a:prstGeom>
        </p:spPr>
        <p:txBody>
          <a:bodyPr lIns="0" tIns="0" rIns="0" bIns="0">
            <a:noAutofit/>
          </a:bodyPr>
          <a:lstStyle>
            <a:lvl1pPr marL="0" indent="0">
              <a:lnSpc>
                <a:spcPts val="1799"/>
              </a:lnSpc>
              <a:buNone/>
              <a:defRPr sz="1599"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5" name="Text Placeholder 12">
            <a:extLst>
              <a:ext uri="{FF2B5EF4-FFF2-40B4-BE49-F238E27FC236}">
                <a16:creationId xmlns:a16="http://schemas.microsoft.com/office/drawing/2014/main" id="{E3CCB665-7FC1-E640-AEFF-EDEA82A3737E}"/>
              </a:ext>
            </a:extLst>
          </p:cNvPr>
          <p:cNvSpPr>
            <a:spLocks noGrp="1"/>
          </p:cNvSpPr>
          <p:nvPr>
            <p:ph type="body" sz="quarter" idx="14" hasCustomPrompt="1"/>
          </p:nvPr>
        </p:nvSpPr>
        <p:spPr>
          <a:xfrm>
            <a:off x="6501767" y="4647612"/>
            <a:ext cx="5387138" cy="1108756"/>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6" name="Text Placeholder 12">
            <a:extLst>
              <a:ext uri="{FF2B5EF4-FFF2-40B4-BE49-F238E27FC236}">
                <a16:creationId xmlns:a16="http://schemas.microsoft.com/office/drawing/2014/main" id="{4EDE65C4-264E-1A40-B54D-B4F2DF579FAF}"/>
              </a:ext>
            </a:extLst>
          </p:cNvPr>
          <p:cNvSpPr>
            <a:spLocks noGrp="1"/>
          </p:cNvSpPr>
          <p:nvPr>
            <p:ph type="body" sz="quarter" idx="24" hasCustomPrompt="1"/>
          </p:nvPr>
        </p:nvSpPr>
        <p:spPr>
          <a:xfrm>
            <a:off x="6501767" y="2845527"/>
            <a:ext cx="5387138" cy="1108756"/>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7" name="Text Placeholder 12">
            <a:extLst>
              <a:ext uri="{FF2B5EF4-FFF2-40B4-BE49-F238E27FC236}">
                <a16:creationId xmlns:a16="http://schemas.microsoft.com/office/drawing/2014/main" id="{9558974B-3065-244B-97D9-B64B92B93F88}"/>
              </a:ext>
            </a:extLst>
          </p:cNvPr>
          <p:cNvSpPr>
            <a:spLocks noGrp="1"/>
          </p:cNvSpPr>
          <p:nvPr>
            <p:ph type="body" sz="quarter" idx="25" hasCustomPrompt="1"/>
          </p:nvPr>
        </p:nvSpPr>
        <p:spPr>
          <a:xfrm>
            <a:off x="6501767" y="1058091"/>
            <a:ext cx="5387138" cy="1108756"/>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Tree>
    <p:extLst>
      <p:ext uri="{BB962C8B-B14F-4D97-AF65-F5344CB8AC3E}">
        <p14:creationId xmlns:p14="http://schemas.microsoft.com/office/powerpoint/2010/main" val="14324848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Related Research B">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3BF8330-F21B-D442-AE37-1705C7870D3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9" name="Rectangle 28">
            <a:extLst>
              <a:ext uri="{FF2B5EF4-FFF2-40B4-BE49-F238E27FC236}">
                <a16:creationId xmlns:a16="http://schemas.microsoft.com/office/drawing/2014/main" id="{9942D4EE-B043-184F-8E87-10B454B4B973}"/>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3" name="Slide Number Placeholder 2">
            <a:extLst>
              <a:ext uri="{FF2B5EF4-FFF2-40B4-BE49-F238E27FC236}">
                <a16:creationId xmlns:a16="http://schemas.microsoft.com/office/drawing/2014/main" id="{6D6EE580-574A-DB45-9535-25D80D4E2DD9}"/>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552" y="481676"/>
            <a:ext cx="2418464" cy="1217613"/>
          </a:xfrm>
          <a:prstGeom prst="rect">
            <a:avLst/>
          </a:prstGeom>
        </p:spPr>
        <p:txBody>
          <a:bodyPr>
            <a:noAutofit/>
          </a:bodyPr>
          <a:lstStyle>
            <a:lvl1pPr>
              <a:defRPr sz="1799" b="1" i="0">
                <a:latin typeface="Montserrat SemiBold" pitchFamily="2" charset="77"/>
              </a:defRPr>
            </a:lvl1pPr>
          </a:lstStyle>
          <a:p>
            <a:endParaRPr lang="en-US"/>
          </a:p>
        </p:txBody>
      </p:sp>
      <p:sp>
        <p:nvSpPr>
          <p:cNvPr id="14" name="Picture Placeholder 31">
            <a:extLst>
              <a:ext uri="{FF2B5EF4-FFF2-40B4-BE49-F238E27FC236}">
                <a16:creationId xmlns:a16="http://schemas.microsoft.com/office/drawing/2014/main" id="{9D81BA75-D3B6-FE4B-9E28-055DAEF016DA}"/>
              </a:ext>
            </a:extLst>
          </p:cNvPr>
          <p:cNvSpPr>
            <a:spLocks noGrp="1"/>
          </p:cNvSpPr>
          <p:nvPr>
            <p:ph type="pic" sz="quarter" idx="13"/>
          </p:nvPr>
        </p:nvSpPr>
        <p:spPr>
          <a:xfrm>
            <a:off x="6461103" y="481676"/>
            <a:ext cx="2418464" cy="1217613"/>
          </a:xfrm>
          <a:prstGeom prst="rect">
            <a:avLst/>
          </a:prstGeom>
        </p:spPr>
        <p:txBody>
          <a:bodyPr>
            <a:noAutofit/>
          </a:bodyPr>
          <a:lstStyle>
            <a:lvl1pPr>
              <a:defRPr sz="1799" b="1" i="0">
                <a:latin typeface="Montserrat SemiBold" pitchFamily="2" charset="77"/>
              </a:defRPr>
            </a:lvl1pPr>
          </a:lstStyle>
          <a:p>
            <a:endParaRPr lang="en-US"/>
          </a:p>
        </p:txBody>
      </p:sp>
      <p:sp>
        <p:nvSpPr>
          <p:cNvPr id="15" name="Picture Placeholder 31">
            <a:extLst>
              <a:ext uri="{FF2B5EF4-FFF2-40B4-BE49-F238E27FC236}">
                <a16:creationId xmlns:a16="http://schemas.microsoft.com/office/drawing/2014/main" id="{63BF6C5D-F071-0843-B2AB-0EEC00DDAA7E}"/>
              </a:ext>
            </a:extLst>
          </p:cNvPr>
          <p:cNvSpPr>
            <a:spLocks noGrp="1"/>
          </p:cNvSpPr>
          <p:nvPr>
            <p:ph type="pic" sz="quarter" idx="14"/>
          </p:nvPr>
        </p:nvSpPr>
        <p:spPr>
          <a:xfrm>
            <a:off x="9276580" y="481676"/>
            <a:ext cx="2418464" cy="1217613"/>
          </a:xfrm>
          <a:prstGeom prst="rect">
            <a:avLst/>
          </a:prstGeom>
        </p:spPr>
        <p:txBody>
          <a:bodyPr>
            <a:noAutofit/>
          </a:bodyPr>
          <a:lstStyle>
            <a:lvl1pPr>
              <a:defRPr sz="1799"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35FEB7B1-6275-0248-A0C2-CFA4FE5E587C}"/>
              </a:ext>
            </a:extLst>
          </p:cNvPr>
          <p:cNvSpPr>
            <a:spLocks noGrp="1"/>
          </p:cNvSpPr>
          <p:nvPr>
            <p:ph type="body" sz="quarter" idx="15" hasCustomPrompt="1"/>
          </p:nvPr>
        </p:nvSpPr>
        <p:spPr>
          <a:xfrm>
            <a:off x="3660291" y="2852940"/>
            <a:ext cx="2434122" cy="446087"/>
          </a:xfrm>
          <a:prstGeom prst="rect">
            <a:avLst/>
          </a:prstGeom>
        </p:spPr>
        <p:txBody>
          <a:bodyPr lIns="0" tIns="0" rIns="0" bIns="0">
            <a:noAutofit/>
          </a:bodyPr>
          <a:lstStyle>
            <a:lvl1pPr marL="0" indent="0">
              <a:buNone/>
              <a:defRPr sz="1599" b="0" i="0">
                <a:solidFill>
                  <a:srgbClr val="2576B7"/>
                </a:solidFill>
                <a:latin typeface="Exo" panose="020B0604020202020204" charset="0"/>
              </a:defRPr>
            </a:lvl1pPr>
          </a:lstStyle>
          <a:p>
            <a:pPr lvl="0"/>
            <a:r>
              <a:rPr lang="en-US"/>
              <a:t>Observe the Evolution of Quantum Capability</a:t>
            </a:r>
          </a:p>
        </p:txBody>
      </p:sp>
      <p:sp>
        <p:nvSpPr>
          <p:cNvPr id="24" name="Text Placeholder 3">
            <a:extLst>
              <a:ext uri="{FF2B5EF4-FFF2-40B4-BE49-F238E27FC236}">
                <a16:creationId xmlns:a16="http://schemas.microsoft.com/office/drawing/2014/main" id="{108CB76C-02AD-EF41-B531-F5DB3CB2D699}"/>
              </a:ext>
            </a:extLst>
          </p:cNvPr>
          <p:cNvSpPr>
            <a:spLocks noGrp="1"/>
          </p:cNvSpPr>
          <p:nvPr>
            <p:ph type="body" sz="quarter" idx="19" hasCustomPrompt="1"/>
          </p:nvPr>
        </p:nvSpPr>
        <p:spPr>
          <a:xfrm>
            <a:off x="6473644" y="2852940"/>
            <a:ext cx="2434122" cy="446087"/>
          </a:xfrm>
          <a:prstGeom prst="rect">
            <a:avLst/>
          </a:prstGeom>
        </p:spPr>
        <p:txBody>
          <a:bodyPr lIns="0" tIns="0" rIns="0" bIns="0">
            <a:noAutofit/>
          </a:bodyPr>
          <a:lstStyle>
            <a:lvl1pPr marL="0" indent="0">
              <a:buNone/>
              <a:defRPr sz="1599" b="0" i="0">
                <a:solidFill>
                  <a:srgbClr val="2576B7"/>
                </a:solidFill>
                <a:latin typeface="Exo" panose="020B0604020202020204" charset="0"/>
              </a:defRPr>
            </a:lvl1pPr>
          </a:lstStyle>
          <a:p>
            <a:pPr lvl="0"/>
            <a:r>
              <a:rPr lang="en-US"/>
              <a:t>Observe the Evolution of Quantum Capability</a:t>
            </a:r>
          </a:p>
        </p:txBody>
      </p:sp>
      <p:sp>
        <p:nvSpPr>
          <p:cNvPr id="26" name="Text Placeholder 3">
            <a:extLst>
              <a:ext uri="{FF2B5EF4-FFF2-40B4-BE49-F238E27FC236}">
                <a16:creationId xmlns:a16="http://schemas.microsoft.com/office/drawing/2014/main" id="{8AD22B1A-68AA-BD46-9959-0E6C0630032C}"/>
              </a:ext>
            </a:extLst>
          </p:cNvPr>
          <p:cNvSpPr>
            <a:spLocks noGrp="1"/>
          </p:cNvSpPr>
          <p:nvPr>
            <p:ph type="body" sz="quarter" idx="21" hasCustomPrompt="1"/>
          </p:nvPr>
        </p:nvSpPr>
        <p:spPr>
          <a:xfrm>
            <a:off x="9281061" y="2852940"/>
            <a:ext cx="2434122" cy="446087"/>
          </a:xfrm>
          <a:prstGeom prst="rect">
            <a:avLst/>
          </a:prstGeom>
        </p:spPr>
        <p:txBody>
          <a:bodyPr lIns="0" tIns="0" rIns="0" bIns="0">
            <a:noAutofit/>
          </a:bodyPr>
          <a:lstStyle>
            <a:lvl1pPr marL="0" indent="0">
              <a:buNone/>
              <a:defRPr sz="1599" b="0" i="0">
                <a:solidFill>
                  <a:srgbClr val="2576B7"/>
                </a:solidFill>
                <a:latin typeface="Exo" panose="020B0604020202020204" charset="0"/>
              </a:defRPr>
            </a:lvl1pPr>
          </a:lstStyle>
          <a:p>
            <a:pPr lvl="0"/>
            <a:r>
              <a:rPr lang="en-US"/>
              <a:t>Observe the Evolution of Quantum Capability</a:t>
            </a:r>
          </a:p>
        </p:txBody>
      </p:sp>
      <p:sp>
        <p:nvSpPr>
          <p:cNvPr id="17" name="Title 1">
            <a:extLst>
              <a:ext uri="{FF2B5EF4-FFF2-40B4-BE49-F238E27FC236}">
                <a16:creationId xmlns:a16="http://schemas.microsoft.com/office/drawing/2014/main" id="{0E684A7A-566C-524F-9059-7AED86894B10}"/>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6" name="Text Placeholder 12">
            <a:extLst>
              <a:ext uri="{FF2B5EF4-FFF2-40B4-BE49-F238E27FC236}">
                <a16:creationId xmlns:a16="http://schemas.microsoft.com/office/drawing/2014/main" id="{9F3B8851-8350-BE4D-B06B-DD115F0F0D52}"/>
              </a:ext>
            </a:extLst>
          </p:cNvPr>
          <p:cNvSpPr>
            <a:spLocks noGrp="1"/>
          </p:cNvSpPr>
          <p:nvPr>
            <p:ph type="body" sz="quarter" idx="24" hasCustomPrompt="1"/>
          </p:nvPr>
        </p:nvSpPr>
        <p:spPr>
          <a:xfrm>
            <a:off x="3660291" y="3489961"/>
            <a:ext cx="2532979" cy="2327365"/>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p>
        </p:txBody>
      </p:sp>
      <p:sp>
        <p:nvSpPr>
          <p:cNvPr id="18" name="Text Placeholder 12">
            <a:extLst>
              <a:ext uri="{FF2B5EF4-FFF2-40B4-BE49-F238E27FC236}">
                <a16:creationId xmlns:a16="http://schemas.microsoft.com/office/drawing/2014/main" id="{44DE4375-87AF-5C45-9BD3-5FFBF7362F57}"/>
              </a:ext>
            </a:extLst>
          </p:cNvPr>
          <p:cNvSpPr>
            <a:spLocks noGrp="1"/>
          </p:cNvSpPr>
          <p:nvPr>
            <p:ph type="body" sz="quarter" idx="25" hasCustomPrompt="1"/>
          </p:nvPr>
        </p:nvSpPr>
        <p:spPr>
          <a:xfrm>
            <a:off x="6473644" y="3489961"/>
            <a:ext cx="2532979" cy="2327365"/>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9" name="Text Placeholder 12">
            <a:extLst>
              <a:ext uri="{FF2B5EF4-FFF2-40B4-BE49-F238E27FC236}">
                <a16:creationId xmlns:a16="http://schemas.microsoft.com/office/drawing/2014/main" id="{694793E4-94A1-5B4C-8ACB-ECC10312D192}"/>
              </a:ext>
            </a:extLst>
          </p:cNvPr>
          <p:cNvSpPr>
            <a:spLocks noGrp="1"/>
          </p:cNvSpPr>
          <p:nvPr>
            <p:ph type="body" sz="quarter" idx="26" hasCustomPrompt="1"/>
          </p:nvPr>
        </p:nvSpPr>
        <p:spPr>
          <a:xfrm>
            <a:off x="9281061" y="3489961"/>
            <a:ext cx="2532979" cy="2327365"/>
          </a:xfrm>
          <a:prstGeom prst="rect">
            <a:avLst/>
          </a:prstGeom>
        </p:spPr>
        <p:txBody>
          <a:bodyPr lIns="0" tIns="0" rIns="0" bIns="0">
            <a:noAutofit/>
          </a:bodyPr>
          <a:lstStyle>
            <a:lvl1pPr marL="7698" marR="3080" indent="0">
              <a:lnSpc>
                <a:spcPts val="1599"/>
              </a:lnSpc>
              <a:spcBef>
                <a:spcPts val="55"/>
              </a:spcBef>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599"/>
              </a:lnSpc>
              <a:defRPr sz="1200" b="0" i="0">
                <a:latin typeface="Roboto Condensed Light" panose="02000000000000000000" pitchFamily="2" charset="0"/>
                <a:ea typeface="Roboto Condensed Light" panose="02000000000000000000" pitchFamily="2" charset="0"/>
              </a:defRPr>
            </a:lvl2pPr>
            <a:lvl3pPr>
              <a:lnSpc>
                <a:spcPts val="1599"/>
              </a:lnSpc>
              <a:defRPr sz="1200" b="0" i="0">
                <a:latin typeface="Roboto Condensed Light" panose="02000000000000000000" pitchFamily="2" charset="0"/>
                <a:ea typeface="Roboto Condensed Light" panose="02000000000000000000" pitchFamily="2" charset="0"/>
              </a:defRPr>
            </a:lvl3pPr>
            <a:lvl4pPr>
              <a:lnSpc>
                <a:spcPts val="1599"/>
              </a:lnSpc>
              <a:defRPr sz="1200" b="0" i="0">
                <a:latin typeface="Roboto Condensed Light" panose="02000000000000000000" pitchFamily="2" charset="0"/>
                <a:ea typeface="Roboto Condensed Light" panose="02000000000000000000" pitchFamily="2" charset="0"/>
              </a:defRPr>
            </a:lvl4pPr>
            <a:lvl5pPr>
              <a:lnSpc>
                <a:spcPts val="1599"/>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Tree>
    <p:extLst>
      <p:ext uri="{BB962C8B-B14F-4D97-AF65-F5344CB8AC3E}">
        <p14:creationId xmlns:p14="http://schemas.microsoft.com/office/powerpoint/2010/main" val="220220241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E32BC-DFC9-4C40-B91A-4CF9A4953F14}"/>
              </a:ext>
            </a:extLst>
          </p:cNvPr>
          <p:cNvSpPr>
            <a:spLocks noGrp="1"/>
          </p:cNvSpPr>
          <p:nvPr>
            <p:ph type="sldNum" sz="quarter" idx="10"/>
          </p:nvPr>
        </p:nvSpPr>
        <p:spPr/>
        <p:txBody>
          <a:bodyPr>
            <a:noAutofit/>
          </a:body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013" y="1552499"/>
            <a:ext cx="5475592" cy="4503847"/>
          </a:xfrm>
          <a:prstGeom prst="rect">
            <a:avLst/>
          </a:prstGeom>
        </p:spPr>
        <p:txBody>
          <a:bodyPr lIns="0" tIns="0" rIns="0" bIns="0">
            <a:noAutofit/>
          </a:bodyPr>
          <a:lstStyle>
            <a:lvl1pPr marL="7698" marR="161277" indent="0" algn="just">
              <a:lnSpc>
                <a:spcPts val="1557"/>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6556" y="1552499"/>
            <a:ext cx="5475592" cy="4503847"/>
          </a:xfrm>
          <a:prstGeom prst="rect">
            <a:avLst/>
          </a:prstGeom>
        </p:spPr>
        <p:txBody>
          <a:bodyPr lIns="0" tIns="0" rIns="0" bIns="0">
            <a:noAutofit/>
          </a:bodyPr>
          <a:lstStyle>
            <a:lvl1pPr marL="7698" marR="161277" indent="0" algn="just">
              <a:lnSpc>
                <a:spcPts val="1557"/>
              </a:lnSpc>
              <a:spcBef>
                <a:spcPts val="12"/>
              </a:spcBef>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3968" y="530021"/>
            <a:ext cx="6710699" cy="1130188"/>
          </a:xfrm>
        </p:spPr>
        <p:txBody>
          <a:bodyPr>
            <a:noAutofit/>
          </a:bodyPr>
          <a:lstStyle>
            <a:lvl1pPr>
              <a:defRPr>
                <a:solidFill>
                  <a:srgbClr val="2576B7"/>
                </a:solidFill>
              </a:defRPr>
            </a:lvl1pPr>
          </a:lstStyle>
          <a:p>
            <a:r>
              <a:rPr lang="en-US"/>
              <a:t>Bibliography</a:t>
            </a:r>
          </a:p>
        </p:txBody>
      </p:sp>
    </p:spTree>
    <p:extLst>
      <p:ext uri="{BB962C8B-B14F-4D97-AF65-F5344CB8AC3E}">
        <p14:creationId xmlns:p14="http://schemas.microsoft.com/office/powerpoint/2010/main" val="33658787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331" y="3127758"/>
            <a:ext cx="3743449" cy="2680175"/>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28108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Dark-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6A2AD60-FBF7-0141-B754-298F96552E57}"/>
              </a:ext>
            </a:extLst>
          </p:cNvPr>
          <p:cNvSpPr>
            <a:spLocks noGrp="1"/>
          </p:cNvSpPr>
          <p:nvPr>
            <p:ph type="body" sz="quarter" idx="10" hasCustomPrompt="1"/>
          </p:nvPr>
        </p:nvSpPr>
        <p:spPr>
          <a:xfrm>
            <a:off x="650620" y="1079498"/>
            <a:ext cx="7382960" cy="1306512"/>
          </a:xfrm>
          <a:prstGeom prst="rect">
            <a:avLst/>
          </a:prstGeom>
        </p:spPr>
        <p:txBody>
          <a:bodyPr/>
          <a:lstStyle>
            <a:lvl1pPr>
              <a:lnSpc>
                <a:spcPts val="4498"/>
              </a:lnSpc>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D542F2B6-E12F-5946-A4F4-9662A10E44B8}"/>
              </a:ext>
            </a:extLst>
          </p:cNvPr>
          <p:cNvSpPr>
            <a:spLocks noGrp="1"/>
          </p:cNvSpPr>
          <p:nvPr>
            <p:ph type="body" sz="quarter" idx="11" hasCustomPrompt="1"/>
          </p:nvPr>
        </p:nvSpPr>
        <p:spPr>
          <a:xfrm>
            <a:off x="650621" y="2482057"/>
            <a:ext cx="5701398" cy="1893887"/>
          </a:xfrm>
          <a:prstGeom prst="rect">
            <a:avLst/>
          </a:prstGeom>
        </p:spPr>
        <p:txBody>
          <a:bodyPr/>
          <a:lstStyle>
            <a:lvl1pPr>
              <a:lnSpc>
                <a:spcPts val="2999"/>
              </a:lnSpc>
              <a:defRPr sz="2399" b="0" i="0">
                <a:solidFill>
                  <a:schemeClr val="bg1"/>
                </a:solidFill>
                <a:latin typeface="Exo Ligh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229322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3968" y="530021"/>
            <a:ext cx="2643038"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59187" y="1713470"/>
            <a:ext cx="7421744" cy="4337706"/>
          </a:xfrm>
          <a:prstGeom prst="rect">
            <a:avLst/>
          </a:prstGeom>
        </p:spPr>
        <p:txBody>
          <a:bodyPr lIns="0" tIns="0" rIns="0" bIns="0" numCol="2" spcCol="360000">
            <a:noAutofit/>
          </a:bodyPr>
          <a:lstStyle>
            <a:lvl1pPr marL="14282" marR="0" indent="-230096" algn="l" defTabSz="914034" rtl="0" eaLnBrk="1" fontAlgn="auto" latinLnBrk="0" hangingPunct="1">
              <a:lnSpc>
                <a:spcPct val="90000"/>
              </a:lnSpc>
              <a:spcBef>
                <a:spcPts val="1000"/>
              </a:spcBef>
              <a:spcAft>
                <a:spcPts val="800"/>
              </a:spcAft>
              <a:buClrTx/>
              <a:buSzTx/>
              <a:buFont typeface="Arial" panose="020B0604020202020204" pitchFamily="34" charset="0"/>
              <a:buNone/>
              <a:tabLst>
                <a:tab pos="439562" algn="l"/>
              </a:tabLst>
              <a:defRPr sz="1599" b="0" i="0">
                <a:solidFill>
                  <a:srgbClr val="000000"/>
                </a:solidFill>
                <a:latin typeface="Montserrat"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257600461"/>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4B150E7-0967-3246-ABB2-972057E9D2B9}"/>
              </a:ext>
            </a:extLst>
          </p:cNvPr>
          <p:cNvSpPr>
            <a:spLocks noGrp="1"/>
          </p:cNvSpPr>
          <p:nvPr>
            <p:ph type="body" sz="quarter" idx="10" hasCustomPrompt="1"/>
          </p:nvPr>
        </p:nvSpPr>
        <p:spPr>
          <a:xfrm>
            <a:off x="650620" y="1079498"/>
            <a:ext cx="7382960" cy="1306512"/>
          </a:xfrm>
          <a:prstGeom prst="rect">
            <a:avLst/>
          </a:prstGeom>
        </p:spPr>
        <p:txBody>
          <a:bodyPr/>
          <a:lstStyle>
            <a:lvl1pPr>
              <a:lnSpc>
                <a:spcPts val="4498"/>
              </a:lnSpc>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7FB5A696-0DF3-A945-B3D5-4B0D13DD0D4A}"/>
              </a:ext>
            </a:extLst>
          </p:cNvPr>
          <p:cNvSpPr>
            <a:spLocks noGrp="1"/>
          </p:cNvSpPr>
          <p:nvPr>
            <p:ph type="body" sz="quarter" idx="11" hasCustomPrompt="1"/>
          </p:nvPr>
        </p:nvSpPr>
        <p:spPr>
          <a:xfrm>
            <a:off x="650621" y="2482057"/>
            <a:ext cx="5701398" cy="1893887"/>
          </a:xfrm>
          <a:prstGeom prst="rect">
            <a:avLst/>
          </a:prstGeom>
        </p:spPr>
        <p:txBody>
          <a:bodyPr/>
          <a:lstStyle>
            <a:lvl1pPr>
              <a:lnSpc>
                <a:spcPts val="2999"/>
              </a:lnSpc>
              <a:defRPr sz="2399" b="0" i="0">
                <a:solidFill>
                  <a:schemeClr val="bg1"/>
                </a:solidFill>
                <a:latin typeface="Exo Ligh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539630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331" y="3127758"/>
            <a:ext cx="3743449" cy="2680175"/>
          </a:xfrm>
          <a:prstGeom prst="rect">
            <a:avLst/>
          </a:prstGeom>
        </p:spPr>
        <p:txBody>
          <a:bodyPr lIns="0" tIns="0" rIns="0" bIns="0" numCol="1"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848058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Dark-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620" y="1079498"/>
            <a:ext cx="7382960" cy="1306512"/>
          </a:xfrm>
          <a:prstGeom prst="rect">
            <a:avLst/>
          </a:prstGeom>
        </p:spPr>
        <p:txBody>
          <a:bodyPr/>
          <a:lstStyle>
            <a:lvl1pPr>
              <a:lnSpc>
                <a:spcPts val="4498"/>
              </a:lnSpc>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621" y="2482057"/>
            <a:ext cx="5701398" cy="1893887"/>
          </a:xfrm>
          <a:prstGeom prst="rect">
            <a:avLst/>
          </a:prstGeom>
        </p:spPr>
        <p:txBody>
          <a:bodyPr/>
          <a:lstStyle>
            <a:lvl1pPr>
              <a:lnSpc>
                <a:spcPts val="2999"/>
              </a:lnSpc>
              <a:defRPr sz="2399" b="0" i="0">
                <a:solidFill>
                  <a:schemeClr val="bg1"/>
                </a:solidFill>
                <a:latin typeface="Exo Ligh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Keep track of a transformational technology as it evolves.</a:t>
            </a:r>
          </a:p>
        </p:txBody>
      </p:sp>
      <p:sp>
        <p:nvSpPr>
          <p:cNvPr id="6" name="object 40">
            <a:extLst>
              <a:ext uri="{FF2B5EF4-FFF2-40B4-BE49-F238E27FC236}">
                <a16:creationId xmlns:a16="http://schemas.microsoft.com/office/drawing/2014/main" id="{7E417404-F2FE-4133-92D6-B687D40FE0FC}"/>
              </a:ext>
            </a:extLst>
          </p:cNvPr>
          <p:cNvSpPr txBox="1"/>
          <p:nvPr userDrawn="1"/>
        </p:nvSpPr>
        <p:spPr>
          <a:xfrm>
            <a:off x="5962701" y="6040552"/>
            <a:ext cx="3220527" cy="502469"/>
          </a:xfrm>
          <a:prstGeom prst="rect">
            <a:avLst/>
          </a:prstGeom>
        </p:spPr>
        <p:txBody>
          <a:bodyPr vert="horz" wrap="square" lIns="0" tIns="2309" rIns="0" bIns="0" rtlCol="0">
            <a:noAutofit/>
          </a:bodyPr>
          <a:lstStyle/>
          <a:p>
            <a:pPr marL="7698" marR="3080" indent="33872" algn="r">
              <a:lnSpc>
                <a:spcPts val="958"/>
              </a:lnSpc>
              <a:spcBef>
                <a:spcPts val="18"/>
              </a:spcBef>
            </a:pP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 </a:t>
            </a:r>
            <a:r>
              <a:rPr sz="788" b="0" i="0" spc="3" dirty="0">
                <a:solidFill>
                  <a:srgbClr val="DCDCDC"/>
                </a:solidFill>
                <a:latin typeface="Roboto Condensed Light" panose="02000000000000000000" pitchFamily="2" charset="0"/>
                <a:ea typeface="Roboto Condensed Light" panose="02000000000000000000" pitchFamily="2" charset="0"/>
                <a:cs typeface="Arial"/>
              </a:rPr>
              <a:t>Inc. </a:t>
            </a:r>
            <a:r>
              <a:rPr sz="788" b="0" i="0" dirty="0">
                <a:solidFill>
                  <a:srgbClr val="DCDCDC"/>
                </a:solidFill>
                <a:latin typeface="Roboto Condensed Light" panose="02000000000000000000" pitchFamily="2" charset="0"/>
                <a:ea typeface="Roboto Condensed Light" panose="02000000000000000000" pitchFamily="2" charset="0"/>
                <a:cs typeface="Arial"/>
              </a:rPr>
              <a:t>is </a:t>
            </a:r>
            <a:r>
              <a:rPr sz="788" b="0" i="0" spc="6" dirty="0">
                <a:solidFill>
                  <a:srgbClr val="DCDCDC"/>
                </a:solidFill>
                <a:latin typeface="Roboto Condensed Light" panose="02000000000000000000" pitchFamily="2" charset="0"/>
                <a:ea typeface="Roboto Condensed Light" panose="02000000000000000000" pitchFamily="2" charset="0"/>
                <a:cs typeface="Arial"/>
              </a:rPr>
              <a:t>a </a:t>
            </a:r>
            <a:r>
              <a:rPr sz="788" b="0" i="0" dirty="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DCDCDC"/>
                </a:solidFill>
                <a:latin typeface="Roboto Condensed Light" panose="02000000000000000000" pitchFamily="2" charset="0"/>
                <a:ea typeface="Roboto Condensed Light" panose="02000000000000000000" pitchFamily="2" charset="0"/>
                <a:cs typeface="Arial"/>
              </a:rPr>
              <a:t>in </a:t>
            </a:r>
            <a:r>
              <a:rPr sz="788" b="0" i="0" dirty="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dirty="0">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a:t>
            </a:r>
            <a:r>
              <a:rPr sz="788" b="0" i="0" spc="9"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advice.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Info-Tech’s </a:t>
            </a:r>
            <a:r>
              <a:rPr sz="788" b="0" i="0" dirty="0">
                <a:solidFill>
                  <a:srgbClr val="DCDCDC"/>
                </a:solidFill>
                <a:latin typeface="Roboto Condensed Light" panose="02000000000000000000" pitchFamily="2" charset="0"/>
                <a:ea typeface="Roboto Condensed Light" panose="02000000000000000000" pitchFamily="2" charset="0"/>
                <a:cs typeface="Arial"/>
              </a:rPr>
              <a:t>products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DCDCDC"/>
                </a:solidFill>
                <a:latin typeface="Roboto Condensed Light" panose="02000000000000000000" pitchFamily="2" charset="0"/>
                <a:ea typeface="Roboto Condensed Light" panose="02000000000000000000" pitchFamily="2" charset="0"/>
                <a:cs typeface="Arial"/>
              </a:rPr>
              <a:t>combine </a:t>
            </a:r>
            <a:r>
              <a:rPr sz="788" b="0" i="0" dirty="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advice</a:t>
            </a:r>
            <a:r>
              <a:rPr sz="788" b="0" i="0" spc="12" dirty="0">
                <a:solidFill>
                  <a:srgbClr val="DCDCDC"/>
                </a:solidFill>
                <a:latin typeface="Roboto Condensed Light" panose="02000000000000000000" pitchFamily="2" charset="0"/>
                <a:ea typeface="Roboto Condensed Light" panose="02000000000000000000" pitchFamily="2" charset="0"/>
                <a:cs typeface="Arial"/>
              </a:rPr>
              <a:t> </a:t>
            </a:r>
            <a:r>
              <a:rPr sz="788" b="0" i="0" dirty="0">
                <a:solidFill>
                  <a:srgbClr val="DCDCDC"/>
                </a:solidFill>
                <a:latin typeface="Roboto Condensed Light" panose="02000000000000000000" pitchFamily="2" charset="0"/>
                <a:ea typeface="Roboto Condensed Light" panose="02000000000000000000" pitchFamily="2" charset="0"/>
                <a:cs typeface="Arial"/>
              </a:rPr>
              <a:t>with  </a:t>
            </a:r>
            <a:r>
              <a:rPr sz="788" b="0" i="0" spc="3" dirty="0">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concerns.</a:t>
            </a:r>
            <a:endParaRPr sz="788" b="0" i="0" dirty="0">
              <a:latin typeface="Roboto Condensed Light" panose="02000000000000000000" pitchFamily="2" charset="0"/>
              <a:ea typeface="Roboto Condensed Light" panose="02000000000000000000" pitchFamily="2" charset="0"/>
              <a:cs typeface="Arial"/>
            </a:endParaRPr>
          </a:p>
          <a:p>
            <a:pPr marR="3849" algn="r">
              <a:lnSpc>
                <a:spcPts val="931"/>
              </a:lnSpc>
            </a:pPr>
            <a:r>
              <a:rPr sz="788" b="0" i="0" spc="6"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DCDCDC"/>
                </a:solidFill>
                <a:latin typeface="Roboto Condensed Light" panose="02000000000000000000" pitchFamily="2" charset="0"/>
                <a:ea typeface="Roboto Condensed Light" panose="02000000000000000000" pitchFamily="2" charset="0"/>
                <a:cs typeface="Arial"/>
              </a:rPr>
              <a:t>20</a:t>
            </a:r>
            <a:r>
              <a:rPr sz="788" b="0" i="0" spc="3" dirty="0">
                <a:solidFill>
                  <a:srgbClr val="DCDCDC"/>
                </a:solidFill>
                <a:latin typeface="Roboto Condensed Light" panose="02000000000000000000" pitchFamily="2" charset="0"/>
                <a:ea typeface="Roboto Condensed Light" panose="02000000000000000000" pitchFamily="2" charset="0"/>
                <a:cs typeface="Arial"/>
              </a:rPr>
              <a:t> </a:t>
            </a:r>
            <a:r>
              <a:rPr sz="788" b="0" i="0" spc="-6" dirty="0">
                <a:solidFill>
                  <a:srgbClr val="DCDCDC"/>
                </a:solidFill>
                <a:latin typeface="Roboto Condensed Light" panose="02000000000000000000" pitchFamily="2" charset="0"/>
                <a:ea typeface="Roboto Condensed Light" panose="02000000000000000000" pitchFamily="2" charset="0"/>
                <a:cs typeface="Arial"/>
              </a:rPr>
              <a:t>Info-Tech </a:t>
            </a:r>
            <a:r>
              <a:rPr sz="788" b="0" i="0" spc="3" dirty="0">
                <a:solidFill>
                  <a:srgbClr val="DCDCDC"/>
                </a:solidFill>
                <a:latin typeface="Roboto Condensed Light" panose="02000000000000000000" pitchFamily="2" charset="0"/>
                <a:ea typeface="Roboto Condensed Light" panose="02000000000000000000" pitchFamily="2" charset="0"/>
                <a:cs typeface="Arial"/>
              </a:rPr>
              <a:t>Research </a:t>
            </a:r>
            <a:r>
              <a:rPr sz="788" b="0" i="0" spc="6" dirty="0">
                <a:solidFill>
                  <a:srgbClr val="DCDCDC"/>
                </a:solidFill>
                <a:latin typeface="Roboto Condensed Light" panose="02000000000000000000" pitchFamily="2" charset="0"/>
                <a:ea typeface="Roboto Condensed Light" panose="02000000000000000000" pitchFamily="2" charset="0"/>
                <a:cs typeface="Arial"/>
              </a:rPr>
              <a:t>Group</a:t>
            </a:r>
            <a:r>
              <a:rPr sz="788" b="0" i="0" spc="-27" dirty="0">
                <a:solidFill>
                  <a:srgbClr val="DCDCDC"/>
                </a:solidFill>
                <a:latin typeface="Roboto Condensed Light" panose="02000000000000000000" pitchFamily="2" charset="0"/>
                <a:ea typeface="Roboto Condensed Light" panose="02000000000000000000" pitchFamily="2" charset="0"/>
                <a:cs typeface="Arial"/>
              </a:rPr>
              <a:t> </a:t>
            </a:r>
            <a:r>
              <a:rPr sz="788" b="0" i="0" spc="3" dirty="0">
                <a:solidFill>
                  <a:srgbClr val="DCDCDC"/>
                </a:solidFill>
                <a:latin typeface="Roboto Condensed Light" panose="02000000000000000000" pitchFamily="2" charset="0"/>
                <a:ea typeface="Roboto Condensed Light" panose="02000000000000000000" pitchFamily="2" charset="0"/>
                <a:cs typeface="Arial"/>
              </a:rPr>
              <a:t>Inc.</a:t>
            </a:r>
            <a:endParaRPr sz="788" b="0" i="0" dirty="0">
              <a:latin typeface="Roboto Condensed Light" panose="02000000000000000000" pitchFamily="2" charset="0"/>
              <a:ea typeface="Roboto Condensed Light" panose="02000000000000000000" pitchFamily="2" charset="0"/>
              <a:cs typeface="Arial"/>
            </a:endParaRPr>
          </a:p>
        </p:txBody>
      </p:sp>
      <p:pic>
        <p:nvPicPr>
          <p:cNvPr id="7" name="Picture 6">
            <a:extLst>
              <a:ext uri="{FF2B5EF4-FFF2-40B4-BE49-F238E27FC236}">
                <a16:creationId xmlns:a16="http://schemas.microsoft.com/office/drawing/2014/main" id="{2A19E05B-46B4-48F8-AEA6-3C5B1B391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4760" y="5803901"/>
            <a:ext cx="2817101" cy="965200"/>
          </a:xfrm>
          <a:prstGeom prst="rect">
            <a:avLst/>
          </a:prstGeom>
        </p:spPr>
      </p:pic>
    </p:spTree>
    <p:extLst>
      <p:ext uri="{BB962C8B-B14F-4D97-AF65-F5344CB8AC3E}">
        <p14:creationId xmlns:p14="http://schemas.microsoft.com/office/powerpoint/2010/main" val="2403437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3968" y="530021"/>
            <a:ext cx="2643038" cy="1163598"/>
          </a:xfrm>
        </p:spPr>
        <p:txBody>
          <a:bodyPr>
            <a:noAutofit/>
          </a:bodyPr>
          <a:lstStyle>
            <a:lvl1pPr>
              <a:defRPr b="0" i="0">
                <a:solidFill>
                  <a:schemeClr val="bg1"/>
                </a:solidFill>
              </a:defRPr>
            </a:lvl1pPr>
          </a:lstStyle>
          <a:p>
            <a:r>
              <a:rPr lang="en-US"/>
              <a:t>Table of Contents</a:t>
            </a:r>
          </a:p>
        </p:txBody>
      </p:sp>
      <p:sp>
        <p:nvSpPr>
          <p:cNvPr id="7" name="Holder 6">
            <a:extLst>
              <a:ext uri="{FF2B5EF4-FFF2-40B4-BE49-F238E27FC236}">
                <a16:creationId xmlns:a16="http://schemas.microsoft.com/office/drawing/2014/main" id="{52C49153-DBA0-1C49-A564-FF886DACFA11}"/>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dirty="0">
              <a:cs typeface="Arial" panose="020B0604020202020204" pitchFamily="34" charset="0"/>
            </a:endParaRP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59187" y="1713470"/>
            <a:ext cx="7421744" cy="4337706"/>
          </a:xfrm>
          <a:prstGeom prst="rect">
            <a:avLst/>
          </a:prstGeom>
        </p:spPr>
        <p:txBody>
          <a:bodyPr lIns="0" tIns="0" rIns="0" bIns="0" numCol="2" spcCol="360000">
            <a:noAutofit/>
          </a:bodyPr>
          <a:lstStyle>
            <a:lvl1pPr marL="14282" marR="0" indent="-230096" algn="l" defTabSz="914034" rtl="0" eaLnBrk="1" fontAlgn="auto" latinLnBrk="0" hangingPunct="1">
              <a:lnSpc>
                <a:spcPct val="90000"/>
              </a:lnSpc>
              <a:spcBef>
                <a:spcPts val="1000"/>
              </a:spcBef>
              <a:spcAft>
                <a:spcPts val="800"/>
              </a:spcAft>
              <a:buClrTx/>
              <a:buSzTx/>
              <a:buFont typeface="Arial" panose="020B0604020202020204" pitchFamily="34" charset="0"/>
              <a:buNone/>
              <a:tabLst>
                <a:tab pos="439562" algn="l"/>
              </a:tabLst>
              <a:defRPr sz="1599" b="0" i="0">
                <a:solidFill>
                  <a:srgbClr val="717171"/>
                </a:solidFill>
                <a:latin typeface="Montserrat"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1001610117"/>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066256"/>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3968" y="530021"/>
            <a:ext cx="2643038" cy="1163598"/>
          </a:xfrm>
        </p:spPr>
        <p:txBody>
          <a:bodyPr>
            <a:noAutofit/>
          </a:bodyPr>
          <a:lstStyle>
            <a:lvl1pPr>
              <a:defRPr b="0" i="0">
                <a:solidFill>
                  <a:schemeClr val="bg1"/>
                </a:solidFill>
              </a:defRPr>
            </a:lvl1pPr>
          </a:lstStyle>
          <a:p>
            <a:r>
              <a:rPr lang="en-US"/>
              <a:t>Table of Contents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59187" y="1713470"/>
            <a:ext cx="7421744" cy="4337706"/>
          </a:xfrm>
          <a:prstGeom prst="rect">
            <a:avLst/>
          </a:prstGeom>
        </p:spPr>
        <p:txBody>
          <a:bodyPr lIns="0" tIns="0" rIns="0" bIns="0" numCol="2" spcCol="360000">
            <a:noAutofit/>
          </a:bodyPr>
          <a:lstStyle>
            <a:lvl1pPr marL="14282" marR="0" indent="-230096" algn="l" defTabSz="914034" rtl="0" eaLnBrk="1" fontAlgn="auto" latinLnBrk="0" hangingPunct="1">
              <a:lnSpc>
                <a:spcPct val="90000"/>
              </a:lnSpc>
              <a:spcBef>
                <a:spcPts val="1000"/>
              </a:spcBef>
              <a:spcAft>
                <a:spcPts val="800"/>
              </a:spcAft>
              <a:buClrTx/>
              <a:buSzTx/>
              <a:buFont typeface="Arial" panose="020B0604020202020204" pitchFamily="34" charset="0"/>
              <a:buNone/>
              <a:tabLst>
                <a:tab pos="439562" algn="l"/>
              </a:tabLst>
              <a:defRPr sz="1599" b="0" i="0">
                <a:solidFill>
                  <a:srgbClr val="000000"/>
                </a:solidFill>
                <a:latin typeface="Montserrat"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1166153545"/>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9735415"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514" y="1667939"/>
            <a:ext cx="4545467" cy="770461"/>
          </a:xfrm>
          <a:prstGeom prst="rect">
            <a:avLst/>
          </a:prstGeom>
        </p:spPr>
        <p:txBody>
          <a:bodyPr lIns="0" tIns="0" rIns="0" bIns="0">
            <a:noAutofit/>
          </a:bodyPr>
          <a:lstStyle>
            <a:lvl1pPr marL="0" indent="0">
              <a:lnSpc>
                <a:spcPct val="110000"/>
              </a:lnSpc>
              <a:buNone/>
              <a:defRPr sz="1999" b="0" i="0" spc="0">
                <a:solidFill>
                  <a:srgbClr val="71717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6200" y="5120360"/>
            <a:ext cx="2838928" cy="1269682"/>
          </a:xfrm>
          <a:prstGeom prst="rect">
            <a:avLst/>
          </a:prstGeom>
        </p:spPr>
        <p:txBody>
          <a:bodyPr lIns="0" tIns="0" rIns="0" bIns="0">
            <a:noAutofit/>
          </a:bodyPr>
          <a:lstStyle>
            <a:lvl1pPr marL="0" indent="0">
              <a:lnSpc>
                <a:spcPct val="110000"/>
              </a:lnSpc>
              <a:spcBef>
                <a:spcPts val="0"/>
              </a:spcBef>
              <a:buNone/>
              <a:defRPr sz="1200" b="0" i="0">
                <a:solidFill>
                  <a:srgbClr val="2576B7"/>
                </a:solidFill>
                <a:latin typeface="Montserrat SemiBold" pitchFamily="2" charset="77"/>
                <a:cs typeface="Arial" panose="020B0604020202020204" pitchFamily="34" charset="0"/>
              </a:defRPr>
            </a:lvl1pPr>
            <a:lvl2pPr marL="457017" indent="0">
              <a:lnSpc>
                <a:spcPct val="110000"/>
              </a:lnSpc>
              <a:spcBef>
                <a:spcPts val="0"/>
              </a:spcBef>
              <a:buNone/>
              <a:defRPr sz="1200" b="0" i="0">
                <a:solidFill>
                  <a:srgbClr val="2576B7"/>
                </a:solidFill>
                <a:latin typeface="Montserrat Light" pitchFamily="2" charset="77"/>
                <a:cs typeface="Arial" panose="020B0604020202020204" pitchFamily="34" charset="0"/>
              </a:defRPr>
            </a:lvl2pPr>
            <a:lvl3pPr marL="914034" indent="0">
              <a:lnSpc>
                <a:spcPct val="110000"/>
              </a:lnSpc>
              <a:spcBef>
                <a:spcPts val="0"/>
              </a:spcBef>
              <a:buNone/>
              <a:defRPr sz="1200" b="0" i="0">
                <a:solidFill>
                  <a:srgbClr val="2576B7"/>
                </a:solidFill>
                <a:latin typeface="Montserrat Light" pitchFamily="2" charset="77"/>
                <a:cs typeface="Arial" panose="020B0604020202020204" pitchFamily="34" charset="0"/>
              </a:defRPr>
            </a:lvl3pPr>
            <a:lvl4pPr marL="1371051" indent="0">
              <a:lnSpc>
                <a:spcPct val="110000"/>
              </a:lnSpc>
              <a:spcBef>
                <a:spcPts val="0"/>
              </a:spcBef>
              <a:buNone/>
              <a:defRPr sz="1200" b="0" i="0">
                <a:solidFill>
                  <a:srgbClr val="2576B7"/>
                </a:solidFill>
                <a:latin typeface="Montserrat Light" pitchFamily="2" charset="77"/>
                <a:cs typeface="Arial" panose="020B0604020202020204" pitchFamily="34" charset="0"/>
              </a:defRPr>
            </a:lvl4pPr>
            <a:lvl5pPr marL="1828068" indent="0">
              <a:lnSpc>
                <a:spcPct val="1100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27F9FF2-D4F4-2F42-9C38-CF0156BDA8A6}"/>
              </a:ext>
            </a:extLst>
          </p:cNvPr>
          <p:cNvSpPr>
            <a:spLocks noGrp="1"/>
          </p:cNvSpPr>
          <p:nvPr>
            <p:ph type="body" sz="quarter" idx="14"/>
          </p:nvPr>
        </p:nvSpPr>
        <p:spPr>
          <a:xfrm>
            <a:off x="5241238" y="1753405"/>
            <a:ext cx="6658548" cy="4218417"/>
          </a:xfrm>
          <a:prstGeom prst="rect">
            <a:avLst/>
          </a:prstGeom>
        </p:spPr>
        <p:txBody>
          <a:bodyPr lIns="0" tIns="0" rIns="0" bIns="0"/>
          <a:lstStyle>
            <a:lvl1pPr marL="179316" indent="-179316">
              <a:lnSpc>
                <a:spcPct val="110000"/>
              </a:lnSpc>
              <a:spcBef>
                <a:spcPts val="0"/>
              </a:spcBef>
              <a:spcAft>
                <a:spcPts val="800"/>
              </a:spcAft>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spcBef>
                <a:spcPts val="0"/>
              </a:spcBef>
              <a:spcAft>
                <a:spcPts val="800"/>
              </a:spcAft>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spcBef>
                <a:spcPts val="0"/>
              </a:spcBef>
              <a:spcAft>
                <a:spcPts val="800"/>
              </a:spcAft>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spcBef>
                <a:spcPts val="0"/>
              </a:spcBef>
              <a:spcAft>
                <a:spcPts val="800"/>
              </a:spcAft>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spcBef>
                <a:spcPts val="0"/>
              </a:spcBef>
              <a:spcAft>
                <a:spcPts val="800"/>
              </a:spcAft>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671400"/>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xecSummary-Situ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B5A0D7-1CFE-114F-BE64-C4BB6DE4825E}"/>
              </a:ext>
            </a:extLst>
          </p:cNvPr>
          <p:cNvSpPr/>
          <p:nvPr userDrawn="1"/>
        </p:nvSpPr>
        <p:spPr>
          <a:xfrm>
            <a:off x="1" y="0"/>
            <a:ext cx="3292519" cy="6858000"/>
          </a:xfrm>
          <a:prstGeom prst="rect">
            <a:avLst/>
          </a:prstGeom>
          <a:gradFill>
            <a:gsLst>
              <a:gs pos="27000">
                <a:srgbClr val="B3252E"/>
              </a:gs>
              <a:gs pos="100000">
                <a:schemeClr val="accent5">
                  <a:lumMod val="60000"/>
                  <a:lumOff val="40000"/>
                  <a:alpha val="8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95A47295-3336-6046-B665-401600988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886" t="2140" r="30868" b="8926"/>
          <a:stretch/>
        </p:blipFill>
        <p:spPr>
          <a:xfrm>
            <a:off x="0" y="2039815"/>
            <a:ext cx="3294880" cy="4816800"/>
          </a:xfrm>
          <a:prstGeom prst="rect">
            <a:avLst/>
          </a:prstGeom>
        </p:spPr>
      </p:pic>
      <p:sp>
        <p:nvSpPr>
          <p:cNvPr id="8" name="Text Placeholder 11">
            <a:extLst>
              <a:ext uri="{FF2B5EF4-FFF2-40B4-BE49-F238E27FC236}">
                <a16:creationId xmlns:a16="http://schemas.microsoft.com/office/drawing/2014/main" id="{E92CA91A-4327-E649-BDB7-0B30E06376CD}"/>
              </a:ext>
            </a:extLst>
          </p:cNvPr>
          <p:cNvSpPr>
            <a:spLocks noGrp="1"/>
          </p:cNvSpPr>
          <p:nvPr>
            <p:ph type="body" sz="quarter" idx="11"/>
          </p:nvPr>
        </p:nvSpPr>
        <p:spPr>
          <a:xfrm>
            <a:off x="367514" y="1643564"/>
            <a:ext cx="1937810" cy="1689100"/>
          </a:xfrm>
          <a:prstGeom prst="rect">
            <a:avLst/>
          </a:prstGeom>
        </p:spPr>
        <p:txBody>
          <a:bodyPr lIns="0" tIns="0" rIns="0" bIns="0" anchor="t">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F6687A7F-9C00-B742-8C4F-A99637E14E60}"/>
              </a:ext>
            </a:extLst>
          </p:cNvPr>
          <p:cNvSpPr>
            <a:spLocks noGrp="1"/>
          </p:cNvSpPr>
          <p:nvPr>
            <p:ph type="body" sz="quarter" idx="14"/>
          </p:nvPr>
        </p:nvSpPr>
        <p:spPr>
          <a:xfrm>
            <a:off x="5241238" y="1710873"/>
            <a:ext cx="6658548" cy="3924384"/>
          </a:xfrm>
          <a:prstGeom prst="rect">
            <a:avLst/>
          </a:prstGeom>
        </p:spPr>
        <p:txBody>
          <a:bodyPr lIns="0" tIns="0" rIns="0" bIns="0" numCol="2"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05021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ecSummary-Complic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12F0F0-7ED7-E04F-8CCE-E5086DAB9ED0}"/>
              </a:ext>
            </a:extLst>
          </p:cNvPr>
          <p:cNvSpPr/>
          <p:nvPr userDrawn="1"/>
        </p:nvSpPr>
        <p:spPr>
          <a:xfrm>
            <a:off x="1" y="0"/>
            <a:ext cx="3292519" cy="6858000"/>
          </a:xfrm>
          <a:prstGeom prst="rect">
            <a:avLst/>
          </a:prstGeom>
          <a:gradFill>
            <a:gsLst>
              <a:gs pos="5000">
                <a:srgbClr val="F17A26"/>
              </a:gs>
              <a:gs pos="99000">
                <a:schemeClr val="accent6">
                  <a:lumMod val="60000"/>
                  <a:lumOff val="40000"/>
                  <a:alpha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8164E876-EF92-D04A-AD22-79C09C5D94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r="35825" b="19361"/>
          <a:stretch/>
        </p:blipFill>
        <p:spPr>
          <a:xfrm>
            <a:off x="0" y="2074127"/>
            <a:ext cx="3288326" cy="4783874"/>
          </a:xfrm>
          <a:prstGeom prst="rect">
            <a:avLst/>
          </a:prstGeom>
        </p:spPr>
      </p:pic>
      <p:sp>
        <p:nvSpPr>
          <p:cNvPr id="15" name="Text Placeholder 11">
            <a:extLst>
              <a:ext uri="{FF2B5EF4-FFF2-40B4-BE49-F238E27FC236}">
                <a16:creationId xmlns:a16="http://schemas.microsoft.com/office/drawing/2014/main" id="{FBDCF573-0606-AE4B-81C3-75507023CE55}"/>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4">
            <a:extLst>
              <a:ext uri="{FF2B5EF4-FFF2-40B4-BE49-F238E27FC236}">
                <a16:creationId xmlns:a16="http://schemas.microsoft.com/office/drawing/2014/main" id="{671F3CAE-CECA-8E4D-8A10-590756C93A61}"/>
              </a:ext>
            </a:extLst>
          </p:cNvPr>
          <p:cNvSpPr>
            <a:spLocks noGrp="1"/>
          </p:cNvSpPr>
          <p:nvPr>
            <p:ph type="body" sz="quarter" idx="14"/>
          </p:nvPr>
        </p:nvSpPr>
        <p:spPr>
          <a:xfrm>
            <a:off x="5241238" y="1710873"/>
            <a:ext cx="6658548" cy="3924384"/>
          </a:xfrm>
          <a:prstGeom prst="rect">
            <a:avLst/>
          </a:prstGeom>
        </p:spPr>
        <p:txBody>
          <a:bodyPr lIns="0" tIns="0" rIns="0" bIns="0" numCol="2"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33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2519"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56E9B647-9AFE-2044-840F-85CE251FA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t="7332" r="35825" b="19360"/>
          <a:stretch/>
        </p:blipFill>
        <p:spPr>
          <a:xfrm>
            <a:off x="0" y="2509026"/>
            <a:ext cx="3288325" cy="4348975"/>
          </a:xfrm>
          <a:prstGeom prst="rect">
            <a:avLst/>
          </a:prstGeom>
        </p:spPr>
      </p:pic>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AA3D98B5-D921-874D-A4FE-904585B6DA69}"/>
              </a:ext>
            </a:extLst>
          </p:cNvPr>
          <p:cNvSpPr>
            <a:spLocks noGrp="1"/>
          </p:cNvSpPr>
          <p:nvPr>
            <p:ph type="body" sz="quarter" idx="14"/>
          </p:nvPr>
        </p:nvSpPr>
        <p:spPr>
          <a:xfrm>
            <a:off x="5241238" y="1710873"/>
            <a:ext cx="6658548" cy="3924384"/>
          </a:xfrm>
          <a:prstGeom prst="rect">
            <a:avLst/>
          </a:prstGeom>
        </p:spPr>
        <p:txBody>
          <a:bodyPr lIns="0" tIns="0" rIns="0" bIns="0" numCol="2"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842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Summary-Situ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B5A0D7-1CFE-114F-BE64-C4BB6DE4825E}"/>
              </a:ext>
            </a:extLst>
          </p:cNvPr>
          <p:cNvSpPr/>
          <p:nvPr userDrawn="1"/>
        </p:nvSpPr>
        <p:spPr>
          <a:xfrm>
            <a:off x="1" y="0"/>
            <a:ext cx="3292519" cy="6858000"/>
          </a:xfrm>
          <a:prstGeom prst="rect">
            <a:avLst/>
          </a:prstGeom>
          <a:gradFill>
            <a:gsLst>
              <a:gs pos="27000">
                <a:srgbClr val="B3252E"/>
              </a:gs>
              <a:gs pos="100000">
                <a:schemeClr val="accent5">
                  <a:lumMod val="60000"/>
                  <a:lumOff val="40000"/>
                  <a:alpha val="8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95A47295-3336-6046-B665-401600988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886" t="2140" r="30868" b="8926"/>
          <a:stretch/>
        </p:blipFill>
        <p:spPr>
          <a:xfrm>
            <a:off x="0" y="2039815"/>
            <a:ext cx="3294880" cy="4816800"/>
          </a:xfrm>
          <a:prstGeom prst="rect">
            <a:avLst/>
          </a:prstGeom>
        </p:spPr>
      </p:pic>
      <p:sp>
        <p:nvSpPr>
          <p:cNvPr id="8" name="Text Placeholder 11">
            <a:extLst>
              <a:ext uri="{FF2B5EF4-FFF2-40B4-BE49-F238E27FC236}">
                <a16:creationId xmlns:a16="http://schemas.microsoft.com/office/drawing/2014/main" id="{E92CA91A-4327-E649-BDB7-0B30E06376CD}"/>
              </a:ext>
            </a:extLst>
          </p:cNvPr>
          <p:cNvSpPr>
            <a:spLocks noGrp="1"/>
          </p:cNvSpPr>
          <p:nvPr>
            <p:ph type="body" sz="quarter" idx="11"/>
          </p:nvPr>
        </p:nvSpPr>
        <p:spPr>
          <a:xfrm>
            <a:off x="367514" y="1643564"/>
            <a:ext cx="1937810" cy="1689100"/>
          </a:xfrm>
          <a:prstGeom prst="rect">
            <a:avLst/>
          </a:prstGeom>
        </p:spPr>
        <p:txBody>
          <a:bodyPr lIns="0" tIns="0" rIns="0" bIns="0" anchor="t">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F6687A7F-9C00-B742-8C4F-A99637E14E60}"/>
              </a:ext>
            </a:extLst>
          </p:cNvPr>
          <p:cNvSpPr>
            <a:spLocks noGrp="1"/>
          </p:cNvSpPr>
          <p:nvPr>
            <p:ph type="body" sz="quarter" idx="14"/>
          </p:nvPr>
        </p:nvSpPr>
        <p:spPr>
          <a:xfrm>
            <a:off x="5241238" y="1710873"/>
            <a:ext cx="6658548" cy="3924384"/>
          </a:xfrm>
          <a:prstGeom prst="rect">
            <a:avLst/>
          </a:prstGeom>
        </p:spPr>
        <p:txBody>
          <a:bodyPr lIns="0" tIns="0" rIns="0" bIns="0" numCol="2"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87434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11216195"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050" y="1597967"/>
            <a:ext cx="3541016" cy="297314"/>
          </a:xfrm>
          <a:prstGeom prst="rect">
            <a:avLst/>
          </a:prstGeom>
        </p:spPr>
        <p:txBody>
          <a:bodyPr lIns="0" tIns="0" rIns="0" bIns="0">
            <a:noAutofit/>
          </a:bodyPr>
          <a:lstStyle>
            <a:lvl1pPr marL="0" indent="0" algn="l">
              <a:lnSpc>
                <a:spcPct val="90000"/>
              </a:lnSpc>
              <a:buNone/>
              <a:defRPr sz="1799" b="0" i="0">
                <a:solidFill>
                  <a:srgbClr val="B3252E"/>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6327" y="1597967"/>
            <a:ext cx="3541016" cy="297314"/>
          </a:xfrm>
          <a:prstGeom prst="rect">
            <a:avLst/>
          </a:prstGeom>
        </p:spPr>
        <p:txBody>
          <a:bodyPr lIns="0" tIns="0" rIns="0" bIns="0">
            <a:noAutofit/>
          </a:bodyPr>
          <a:lstStyle>
            <a:lvl1pPr marL="0" indent="0" algn="l">
              <a:lnSpc>
                <a:spcPct val="90000"/>
              </a:lnSpc>
              <a:buNone/>
              <a:defRPr sz="1799" b="0" i="0">
                <a:solidFill>
                  <a:srgbClr val="F17A26"/>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7572" y="1597967"/>
            <a:ext cx="3541016" cy="297314"/>
          </a:xfrm>
          <a:prstGeom prst="rect">
            <a:avLst/>
          </a:prstGeom>
        </p:spPr>
        <p:txBody>
          <a:bodyPr lIns="0" tIns="0" rIns="0" bIns="0">
            <a:noAutofit/>
          </a:bodyPr>
          <a:lstStyle>
            <a:lvl1pPr marL="0" indent="0" algn="l">
              <a:lnSpc>
                <a:spcPct val="90000"/>
              </a:lnSpc>
              <a:buNone/>
              <a:defRPr sz="1799" b="0" i="0">
                <a:solidFill>
                  <a:srgbClr val="2B9E48"/>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330" y="1991757"/>
            <a:ext cx="3656836" cy="3190736"/>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6327" y="1991757"/>
            <a:ext cx="3656836" cy="3190736"/>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1009" y="1991757"/>
            <a:ext cx="3656836" cy="3190736"/>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160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2519"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2"/>
            <a:ext cx="3258121"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4768" y="1710797"/>
            <a:ext cx="1363156" cy="1456894"/>
          </a:xfrm>
          <a:prstGeom prst="rect">
            <a:avLst/>
          </a:prstGeom>
        </p:spPr>
        <p:txBody>
          <a:bodyPr lIns="0" tIns="0" rIns="0" bIns="0">
            <a:noAutofit/>
          </a:bodyPr>
          <a:lstStyle>
            <a:lvl1pPr marL="0" indent="0" algn="r">
              <a:lnSpc>
                <a:spcPct val="90000"/>
              </a:lnSpc>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4768" y="3288813"/>
            <a:ext cx="1363156" cy="1456894"/>
          </a:xfrm>
          <a:prstGeom prst="rect">
            <a:avLst/>
          </a:prstGeom>
        </p:spPr>
        <p:txBody>
          <a:bodyPr lIns="0" tIns="0" rIns="0" bIns="0">
            <a:noAutofit/>
          </a:bodyPr>
          <a:lstStyle>
            <a:lvl1pPr marL="0" indent="0" algn="r">
              <a:lnSpc>
                <a:spcPct val="90000"/>
              </a:lnSpc>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4768" y="4890932"/>
            <a:ext cx="1363156" cy="1456894"/>
          </a:xfrm>
          <a:prstGeom prst="rect">
            <a:avLst/>
          </a:prstGeom>
        </p:spPr>
        <p:txBody>
          <a:bodyPr lIns="0" tIns="0" rIns="0" bIns="0">
            <a:noAutofit/>
          </a:bodyPr>
          <a:lstStyle>
            <a:lvl1pPr marL="0" indent="0" algn="r">
              <a:lnSpc>
                <a:spcPct val="90000"/>
              </a:lnSpc>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ct val="9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0357" y="1710872"/>
            <a:ext cx="6258949" cy="139383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0357" y="3276600"/>
            <a:ext cx="6258949" cy="139383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0357" y="4876800"/>
            <a:ext cx="6258949" cy="139383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9406488"/>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30021"/>
            <a:ext cx="4981260"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29879" y="2124635"/>
            <a:ext cx="4859026"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002636" y="1124222"/>
            <a:ext cx="1444761" cy="394612"/>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002636" y="977814"/>
            <a:ext cx="1250970" cy="15356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77935" y="2505635"/>
            <a:ext cx="3762912" cy="466166"/>
          </a:xfrm>
          <a:prstGeom prst="rect">
            <a:avLst/>
          </a:prstGeom>
        </p:spPr>
        <p:txBody>
          <a:bodyPr lIns="0" tIns="0" rIns="0" bIns="0">
            <a:noAutofit/>
          </a:bodyPr>
          <a:lstStyle>
            <a:lvl1pPr marL="0" indent="0" algn="ctr">
              <a:lnSpc>
                <a:spcPct val="100000"/>
              </a:lnSpc>
              <a:buNone/>
              <a:defRPr sz="1200" b="1" i="0">
                <a:solidFill>
                  <a:srgbClr val="717272"/>
                </a:solidFill>
                <a:latin typeface="Montserrat"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26980" y="5545418"/>
            <a:ext cx="1522611"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5145" y="3106270"/>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5145" y="3555626"/>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5145" y="4004982"/>
            <a:ext cx="3628493" cy="413999"/>
          </a:xfrm>
          <a:prstGeom prst="rect">
            <a:avLst/>
          </a:prstGeom>
          <a:solidFill>
            <a:srgbClr val="16476E"/>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5145" y="4454338"/>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5145" y="4903695"/>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56693" y="5545418"/>
            <a:ext cx="1341893" cy="363070"/>
          </a:xfrm>
          <a:prstGeom prst="rect">
            <a:avLst/>
          </a:prstGeom>
        </p:spPr>
        <p:txBody>
          <a:bodyPr lIns="0" tIns="0" rIns="0" bIns="0">
            <a:noAutofit/>
          </a:bodyPr>
          <a:lstStyle>
            <a:lvl1pPr marL="0" indent="0" algn="l">
              <a:lnSpc>
                <a:spcPct val="100000"/>
              </a:lnSpc>
              <a:buNone/>
              <a:defRPr sz="1000"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5157693"/>
            <a:ext cx="3762912" cy="466166"/>
          </a:xfrm>
          <a:prstGeom prst="rect">
            <a:avLst/>
          </a:prstGeom>
        </p:spPr>
        <p:txBody>
          <a:bodyPr lIns="0" tIns="0" rIns="0" bIns="0">
            <a:noAutofit/>
          </a:bodyPr>
          <a:lstStyle>
            <a:lvl1pPr marL="0" indent="0" algn="l">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514" y="1998140"/>
            <a:ext cx="5245281" cy="364061"/>
          </a:xfrm>
          <a:prstGeom prst="rect">
            <a:avLst/>
          </a:prstGeom>
        </p:spPr>
        <p:txBody>
          <a:bodyPr lIns="0" tIns="0" rIns="0" bIns="0">
            <a:noAutofit/>
          </a:bodyPr>
          <a:lstStyle>
            <a:lvl1pPr marL="0" indent="0">
              <a:lnSpc>
                <a:spcPct val="90000"/>
              </a:lnSpc>
              <a:buNone/>
              <a:defRPr sz="1999" b="1" i="0" spc="0">
                <a:solidFill>
                  <a:srgbClr val="717272"/>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4">
            <a:extLst>
              <a:ext uri="{FF2B5EF4-FFF2-40B4-BE49-F238E27FC236}">
                <a16:creationId xmlns:a16="http://schemas.microsoft.com/office/drawing/2014/main" id="{0EA0FFF8-F61B-EC44-B4DB-C862F0CA1FB3}"/>
              </a:ext>
            </a:extLst>
          </p:cNvPr>
          <p:cNvSpPr>
            <a:spLocks noGrp="1"/>
          </p:cNvSpPr>
          <p:nvPr>
            <p:ph type="body" sz="quarter" idx="32"/>
          </p:nvPr>
        </p:nvSpPr>
        <p:spPr>
          <a:xfrm>
            <a:off x="371330" y="2412623"/>
            <a:ext cx="5687378" cy="2605945"/>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CDAEF467-C38A-4640-8685-AE1876532B8F}"/>
              </a:ext>
            </a:extLst>
          </p:cNvPr>
          <p:cNvSpPr>
            <a:spLocks noGrp="1"/>
          </p:cNvSpPr>
          <p:nvPr>
            <p:ph type="body" sz="quarter" idx="33"/>
          </p:nvPr>
        </p:nvSpPr>
        <p:spPr>
          <a:xfrm>
            <a:off x="371330" y="5410201"/>
            <a:ext cx="5687378" cy="79921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34389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Study-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5" name="Picture Placeholder 4">
            <a:extLst>
              <a:ext uri="{FF2B5EF4-FFF2-40B4-BE49-F238E27FC236}">
                <a16:creationId xmlns:a16="http://schemas.microsoft.com/office/drawing/2014/main" id="{AFE4CAC1-B9B9-024E-B3E7-4D1206EF72DF}"/>
              </a:ext>
            </a:extLst>
          </p:cNvPr>
          <p:cNvSpPr>
            <a:spLocks noGrp="1"/>
          </p:cNvSpPr>
          <p:nvPr>
            <p:ph type="pic" sz="quarter" idx="30"/>
          </p:nvPr>
        </p:nvSpPr>
        <p:spPr>
          <a:xfrm>
            <a:off x="7029878" y="2124635"/>
            <a:ext cx="4859026"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a:p>
        </p:txBody>
      </p:sp>
      <p:sp>
        <p:nvSpPr>
          <p:cNvPr id="14" name="Text Placeholder 12">
            <a:extLst>
              <a:ext uri="{FF2B5EF4-FFF2-40B4-BE49-F238E27FC236}">
                <a16:creationId xmlns:a16="http://schemas.microsoft.com/office/drawing/2014/main" id="{7D441952-BD23-B242-9B5C-D5C6DA3DE40B}"/>
              </a:ext>
            </a:extLst>
          </p:cNvPr>
          <p:cNvSpPr>
            <a:spLocks noGrp="1"/>
          </p:cNvSpPr>
          <p:nvPr>
            <p:ph type="body" sz="quarter" idx="15"/>
          </p:nvPr>
        </p:nvSpPr>
        <p:spPr>
          <a:xfrm>
            <a:off x="8002636" y="1124222"/>
            <a:ext cx="1403503" cy="410110"/>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8D823B61-7726-3346-846D-40B1264E5986}"/>
              </a:ext>
            </a:extLst>
          </p:cNvPr>
          <p:cNvSpPr>
            <a:spLocks noGrp="1"/>
          </p:cNvSpPr>
          <p:nvPr>
            <p:ph type="body" sz="quarter" idx="16" hasCustomPrompt="1"/>
          </p:nvPr>
        </p:nvSpPr>
        <p:spPr>
          <a:xfrm>
            <a:off x="8002637" y="977814"/>
            <a:ext cx="1173509" cy="122566"/>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16" name="Text Placeholder 12">
            <a:extLst>
              <a:ext uri="{FF2B5EF4-FFF2-40B4-BE49-F238E27FC236}">
                <a16:creationId xmlns:a16="http://schemas.microsoft.com/office/drawing/2014/main" id="{AF958D72-D010-BD41-AAB3-D39EB2105AF5}"/>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B09F62B-9BDB-BC45-A3AC-9FFB6C0402B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20" name="Text Placeholder 14">
            <a:extLst>
              <a:ext uri="{FF2B5EF4-FFF2-40B4-BE49-F238E27FC236}">
                <a16:creationId xmlns:a16="http://schemas.microsoft.com/office/drawing/2014/main" id="{1BC12CB5-9BB7-8C49-8194-139E3BAA7D69}"/>
              </a:ext>
            </a:extLst>
          </p:cNvPr>
          <p:cNvSpPr>
            <a:spLocks noGrp="1"/>
          </p:cNvSpPr>
          <p:nvPr>
            <p:ph type="body" sz="quarter" idx="32" hasCustomPrompt="1"/>
          </p:nvPr>
        </p:nvSpPr>
        <p:spPr>
          <a:xfrm>
            <a:off x="381645" y="5157693"/>
            <a:ext cx="3762912" cy="466166"/>
          </a:xfrm>
          <a:prstGeom prst="rect">
            <a:avLst/>
          </a:prstGeom>
        </p:spPr>
        <p:txBody>
          <a:bodyPr lIns="0" tIns="0" rIns="0" bIns="0">
            <a:noAutofit/>
          </a:bodyPr>
          <a:lstStyle>
            <a:lvl1pPr marL="0" indent="0" algn="l">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Text Placeholder 11">
            <a:extLst>
              <a:ext uri="{FF2B5EF4-FFF2-40B4-BE49-F238E27FC236}">
                <a16:creationId xmlns:a16="http://schemas.microsoft.com/office/drawing/2014/main" id="{36501568-0B5A-3B46-9D7A-7765F33AA1B2}"/>
              </a:ext>
            </a:extLst>
          </p:cNvPr>
          <p:cNvSpPr>
            <a:spLocks noGrp="1"/>
          </p:cNvSpPr>
          <p:nvPr>
            <p:ph type="body" sz="quarter" idx="11"/>
          </p:nvPr>
        </p:nvSpPr>
        <p:spPr>
          <a:xfrm>
            <a:off x="367514" y="1998140"/>
            <a:ext cx="5245281" cy="364061"/>
          </a:xfrm>
          <a:prstGeom prst="rect">
            <a:avLst/>
          </a:prstGeom>
        </p:spPr>
        <p:txBody>
          <a:bodyPr lIns="0" tIns="0" rIns="0" bIns="0">
            <a:noAutofit/>
          </a:bodyPr>
          <a:lstStyle>
            <a:lvl1pPr marL="0" indent="0">
              <a:lnSpc>
                <a:spcPct val="90000"/>
              </a:lnSpc>
              <a:buNone/>
              <a:defRPr sz="1999" b="1" i="0" spc="0">
                <a:solidFill>
                  <a:srgbClr val="717272"/>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462CEC65-B9EA-EA44-A6D5-1231E78B0881}"/>
              </a:ext>
            </a:extLst>
          </p:cNvPr>
          <p:cNvSpPr>
            <a:spLocks noGrp="1"/>
          </p:cNvSpPr>
          <p:nvPr>
            <p:ph type="body" sz="quarter" idx="33"/>
          </p:nvPr>
        </p:nvSpPr>
        <p:spPr>
          <a:xfrm>
            <a:off x="371330" y="2412623"/>
            <a:ext cx="5687378" cy="2605945"/>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1C874C85-5C23-4C46-A544-C114B1F3C76E}"/>
              </a:ext>
            </a:extLst>
          </p:cNvPr>
          <p:cNvSpPr>
            <a:spLocks noGrp="1"/>
          </p:cNvSpPr>
          <p:nvPr>
            <p:ph type="body" sz="quarter" idx="34"/>
          </p:nvPr>
        </p:nvSpPr>
        <p:spPr>
          <a:xfrm>
            <a:off x="371330" y="5410201"/>
            <a:ext cx="5687378" cy="79921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618310"/>
      </p:ext>
    </p:extLst>
  </p:cSld>
  <p:clrMapOvr>
    <a:masterClrMapping/>
  </p:clrMapOvr>
  <p:extLst>
    <p:ext uri="{DCECCB84-F9BA-43D5-87BE-67443E8EF086}">
      <p15:sldGuideLst xmlns:p15="http://schemas.microsoft.com/office/powerpoint/2012/main">
        <p15:guide id="1" orient="horz" pos="8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Study-Text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lnSpc>
                <a:spcPct val="90000"/>
              </a:lnSpc>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23" name="Text Placeholder 12">
            <a:extLst>
              <a:ext uri="{FF2B5EF4-FFF2-40B4-BE49-F238E27FC236}">
                <a16:creationId xmlns:a16="http://schemas.microsoft.com/office/drawing/2014/main" id="{29150395-533A-924C-B5E0-5EE9880D89B5}"/>
              </a:ext>
            </a:extLst>
          </p:cNvPr>
          <p:cNvSpPr>
            <a:spLocks noGrp="1"/>
          </p:cNvSpPr>
          <p:nvPr>
            <p:ph type="body" sz="quarter" idx="28"/>
          </p:nvPr>
        </p:nvSpPr>
        <p:spPr>
          <a:xfrm>
            <a:off x="5149706" y="925506"/>
            <a:ext cx="2596931" cy="381201"/>
          </a:xfrm>
          <a:prstGeom prst="rect">
            <a:avLst/>
          </a:prstGeom>
        </p:spPr>
        <p:txBody>
          <a:bodyPr lIns="0" tIns="0" rIns="0" bIns="0">
            <a:noAutofit/>
          </a:bodyPr>
          <a:lstStyle>
            <a:lvl1pPr marL="0" indent="0" algn="r">
              <a:lnSpc>
                <a:spcPct val="90000"/>
              </a:lnSpc>
              <a:buNone/>
              <a:defRPr sz="1999" b="0" i="0">
                <a:solidFill>
                  <a:srgbClr val="717272"/>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4" name="Text Placeholder 12">
            <a:extLst>
              <a:ext uri="{FF2B5EF4-FFF2-40B4-BE49-F238E27FC236}">
                <a16:creationId xmlns:a16="http://schemas.microsoft.com/office/drawing/2014/main" id="{3300E188-1864-0246-AEEF-0DA302745A09}"/>
              </a:ext>
            </a:extLst>
          </p:cNvPr>
          <p:cNvSpPr>
            <a:spLocks noGrp="1"/>
          </p:cNvSpPr>
          <p:nvPr>
            <p:ph type="body" sz="quarter" idx="15"/>
          </p:nvPr>
        </p:nvSpPr>
        <p:spPr>
          <a:xfrm>
            <a:off x="8256959" y="1124223"/>
            <a:ext cx="1380987"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4042EDEF-8EFA-AA4F-9826-DC81E340633B}"/>
              </a:ext>
            </a:extLst>
          </p:cNvPr>
          <p:cNvSpPr>
            <a:spLocks noGrp="1"/>
          </p:cNvSpPr>
          <p:nvPr>
            <p:ph type="body" sz="quarter" idx="16" hasCustomPrompt="1"/>
          </p:nvPr>
        </p:nvSpPr>
        <p:spPr>
          <a:xfrm>
            <a:off x="8256959" y="977814"/>
            <a:ext cx="1371644"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32" name="Text Placeholder 12">
            <a:extLst>
              <a:ext uri="{FF2B5EF4-FFF2-40B4-BE49-F238E27FC236}">
                <a16:creationId xmlns:a16="http://schemas.microsoft.com/office/drawing/2014/main" id="{70B19ABB-4B00-E74B-89A8-C90E3AFF7591}"/>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33" name="Text Placeholder 12">
            <a:extLst>
              <a:ext uri="{FF2B5EF4-FFF2-40B4-BE49-F238E27FC236}">
                <a16:creationId xmlns:a16="http://schemas.microsoft.com/office/drawing/2014/main" id="{4481DEEF-1C68-3741-B514-B679F5DBB67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36" name="Text Placeholder 14">
            <a:extLst>
              <a:ext uri="{FF2B5EF4-FFF2-40B4-BE49-F238E27FC236}">
                <a16:creationId xmlns:a16="http://schemas.microsoft.com/office/drawing/2014/main" id="{92FE754F-3797-DD43-AF5E-29DB12099C03}"/>
              </a:ext>
            </a:extLst>
          </p:cNvPr>
          <p:cNvSpPr>
            <a:spLocks noGrp="1"/>
          </p:cNvSpPr>
          <p:nvPr>
            <p:ph type="body" sz="quarter" idx="31" hasCustomPrompt="1"/>
          </p:nvPr>
        </p:nvSpPr>
        <p:spPr>
          <a:xfrm>
            <a:off x="381645" y="5157693"/>
            <a:ext cx="3762912" cy="466166"/>
          </a:xfrm>
          <a:prstGeom prst="rect">
            <a:avLst/>
          </a:prstGeom>
        </p:spPr>
        <p:txBody>
          <a:bodyPr lIns="0" tIns="0" rIns="0" bIns="0">
            <a:noAutofit/>
          </a:bodyPr>
          <a:lstStyle>
            <a:lvl1pPr marL="0" indent="0" algn="l">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37" name="Text Placeholder 11">
            <a:extLst>
              <a:ext uri="{FF2B5EF4-FFF2-40B4-BE49-F238E27FC236}">
                <a16:creationId xmlns:a16="http://schemas.microsoft.com/office/drawing/2014/main" id="{80FAEFFE-1DAD-5547-BDCC-FC025A6BEEB1}"/>
              </a:ext>
            </a:extLst>
          </p:cNvPr>
          <p:cNvSpPr>
            <a:spLocks noGrp="1"/>
          </p:cNvSpPr>
          <p:nvPr>
            <p:ph type="body" sz="quarter" idx="11"/>
          </p:nvPr>
        </p:nvSpPr>
        <p:spPr>
          <a:xfrm>
            <a:off x="367513" y="1998140"/>
            <a:ext cx="4759696" cy="364061"/>
          </a:xfrm>
          <a:prstGeom prst="rect">
            <a:avLst/>
          </a:prstGeom>
        </p:spPr>
        <p:txBody>
          <a:bodyPr lIns="0" tIns="0" rIns="0" bIns="0">
            <a:noAutofit/>
          </a:bodyPr>
          <a:lstStyle>
            <a:lvl1pPr marL="0" indent="0">
              <a:lnSpc>
                <a:spcPct val="90000"/>
              </a:lnSpc>
              <a:buNone/>
              <a:defRPr sz="1999" b="1" i="0" spc="0">
                <a:solidFill>
                  <a:srgbClr val="717272"/>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Rectangle 37">
            <a:extLst>
              <a:ext uri="{FF2B5EF4-FFF2-40B4-BE49-F238E27FC236}">
                <a16:creationId xmlns:a16="http://schemas.microsoft.com/office/drawing/2014/main" id="{B584FF99-9DA9-0047-B0E1-4CADD3930676}"/>
              </a:ext>
            </a:extLst>
          </p:cNvPr>
          <p:cNvSpPr/>
          <p:nvPr userDrawn="1"/>
        </p:nvSpPr>
        <p:spPr>
          <a:xfrm>
            <a:off x="7029879" y="2124635"/>
            <a:ext cx="4859026"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39" name="Text Placeholder 14">
            <a:extLst>
              <a:ext uri="{FF2B5EF4-FFF2-40B4-BE49-F238E27FC236}">
                <a16:creationId xmlns:a16="http://schemas.microsoft.com/office/drawing/2014/main" id="{258EAA78-7F51-8E4F-9E61-E2647A6F8767}"/>
              </a:ext>
            </a:extLst>
          </p:cNvPr>
          <p:cNvSpPr>
            <a:spLocks noGrp="1"/>
          </p:cNvSpPr>
          <p:nvPr>
            <p:ph type="body" sz="quarter" idx="19"/>
          </p:nvPr>
        </p:nvSpPr>
        <p:spPr>
          <a:xfrm>
            <a:off x="7577935" y="2505635"/>
            <a:ext cx="3762912" cy="466166"/>
          </a:xfrm>
          <a:prstGeom prst="rect">
            <a:avLst/>
          </a:prstGeom>
        </p:spPr>
        <p:txBody>
          <a:bodyPr lIns="0" tIns="0" rIns="0" bIns="0">
            <a:noAutofit/>
          </a:bodyPr>
          <a:lstStyle>
            <a:lvl1pPr marL="0" indent="0" algn="ctr">
              <a:lnSpc>
                <a:spcPct val="100000"/>
              </a:lnSpc>
              <a:buNone/>
              <a:defRPr sz="1200" b="1" i="0">
                <a:solidFill>
                  <a:srgbClr val="717272"/>
                </a:solidFill>
                <a:latin typeface="Montserrat"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0" name="Text Placeholder 14">
            <a:extLst>
              <a:ext uri="{FF2B5EF4-FFF2-40B4-BE49-F238E27FC236}">
                <a16:creationId xmlns:a16="http://schemas.microsoft.com/office/drawing/2014/main" id="{4B9AA5B1-BA22-C24C-A0E6-CA575EEBE6A3}"/>
              </a:ext>
            </a:extLst>
          </p:cNvPr>
          <p:cNvSpPr>
            <a:spLocks noGrp="1"/>
          </p:cNvSpPr>
          <p:nvPr>
            <p:ph type="body" sz="quarter" idx="21"/>
          </p:nvPr>
        </p:nvSpPr>
        <p:spPr>
          <a:xfrm>
            <a:off x="7926980" y="5545418"/>
            <a:ext cx="1522611" cy="363070"/>
          </a:xfrm>
          <a:prstGeom prst="rect">
            <a:avLst/>
          </a:prstGeom>
        </p:spPr>
        <p:txBody>
          <a:bodyPr lIns="0" tIns="0" rIns="0" bIns="0">
            <a:noAutofit/>
          </a:bodyPr>
          <a:lstStyle>
            <a:lvl1pPr marL="0" indent="0" algn="l">
              <a:lnSpc>
                <a:spcPct val="1000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1" name="Text Placeholder 14">
            <a:extLst>
              <a:ext uri="{FF2B5EF4-FFF2-40B4-BE49-F238E27FC236}">
                <a16:creationId xmlns:a16="http://schemas.microsoft.com/office/drawing/2014/main" id="{2755B4EA-F05E-CC41-A285-92E1AF10B13A}"/>
              </a:ext>
            </a:extLst>
          </p:cNvPr>
          <p:cNvSpPr>
            <a:spLocks noGrp="1"/>
          </p:cNvSpPr>
          <p:nvPr>
            <p:ph type="body" sz="quarter" idx="22"/>
          </p:nvPr>
        </p:nvSpPr>
        <p:spPr>
          <a:xfrm>
            <a:off x="7645145" y="3106270"/>
            <a:ext cx="3628493"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2" name="Text Placeholder 14">
            <a:extLst>
              <a:ext uri="{FF2B5EF4-FFF2-40B4-BE49-F238E27FC236}">
                <a16:creationId xmlns:a16="http://schemas.microsoft.com/office/drawing/2014/main" id="{6A0DA0F8-4895-FF44-B91D-5112B0B838EB}"/>
              </a:ext>
            </a:extLst>
          </p:cNvPr>
          <p:cNvSpPr>
            <a:spLocks noGrp="1"/>
          </p:cNvSpPr>
          <p:nvPr>
            <p:ph type="body" sz="quarter" idx="23"/>
          </p:nvPr>
        </p:nvSpPr>
        <p:spPr>
          <a:xfrm>
            <a:off x="7645145" y="3555626"/>
            <a:ext cx="3628493"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3" name="Text Placeholder 14">
            <a:extLst>
              <a:ext uri="{FF2B5EF4-FFF2-40B4-BE49-F238E27FC236}">
                <a16:creationId xmlns:a16="http://schemas.microsoft.com/office/drawing/2014/main" id="{2A95364D-BAED-AE40-AC31-BEBB9DD40ABD}"/>
              </a:ext>
            </a:extLst>
          </p:cNvPr>
          <p:cNvSpPr>
            <a:spLocks noGrp="1"/>
          </p:cNvSpPr>
          <p:nvPr>
            <p:ph type="body" sz="quarter" idx="24"/>
          </p:nvPr>
        </p:nvSpPr>
        <p:spPr>
          <a:xfrm>
            <a:off x="7645145" y="4004982"/>
            <a:ext cx="3628493" cy="413999"/>
          </a:xfrm>
          <a:prstGeom prst="rect">
            <a:avLst/>
          </a:prstGeom>
          <a:solidFill>
            <a:srgbClr val="16476E"/>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4" name="Text Placeholder 14">
            <a:extLst>
              <a:ext uri="{FF2B5EF4-FFF2-40B4-BE49-F238E27FC236}">
                <a16:creationId xmlns:a16="http://schemas.microsoft.com/office/drawing/2014/main" id="{B765E2A1-DDBC-BF46-9AC6-3AE0D46B4085}"/>
              </a:ext>
            </a:extLst>
          </p:cNvPr>
          <p:cNvSpPr>
            <a:spLocks noGrp="1"/>
          </p:cNvSpPr>
          <p:nvPr>
            <p:ph type="body" sz="quarter" idx="25"/>
          </p:nvPr>
        </p:nvSpPr>
        <p:spPr>
          <a:xfrm>
            <a:off x="7645145" y="4454338"/>
            <a:ext cx="3628493"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5" name="Text Placeholder 14">
            <a:extLst>
              <a:ext uri="{FF2B5EF4-FFF2-40B4-BE49-F238E27FC236}">
                <a16:creationId xmlns:a16="http://schemas.microsoft.com/office/drawing/2014/main" id="{371799F4-9286-BF45-92F2-0A8083CE9245}"/>
              </a:ext>
            </a:extLst>
          </p:cNvPr>
          <p:cNvSpPr>
            <a:spLocks noGrp="1"/>
          </p:cNvSpPr>
          <p:nvPr>
            <p:ph type="body" sz="quarter" idx="26"/>
          </p:nvPr>
        </p:nvSpPr>
        <p:spPr>
          <a:xfrm>
            <a:off x="7645145" y="4903695"/>
            <a:ext cx="3628493" cy="413999"/>
          </a:xfrm>
          <a:prstGeom prst="rect">
            <a:avLst/>
          </a:prstGeom>
          <a:solidFill>
            <a:srgbClr val="2576B7"/>
          </a:solidFill>
        </p:spPr>
        <p:txBody>
          <a:bodyPr lIns="0" tIns="0" rIns="0" bIns="0" anchor="ctr" anchorCtr="0">
            <a:noAutofit/>
          </a:bodyPr>
          <a:lstStyle>
            <a:lvl1pPr marL="0" indent="0" algn="ctr">
              <a:lnSpc>
                <a:spcPct val="100000"/>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6" name="Text Placeholder 14">
            <a:extLst>
              <a:ext uri="{FF2B5EF4-FFF2-40B4-BE49-F238E27FC236}">
                <a16:creationId xmlns:a16="http://schemas.microsoft.com/office/drawing/2014/main" id="{103D2457-DE1F-044E-87B3-0D345D9FABC4}"/>
              </a:ext>
            </a:extLst>
          </p:cNvPr>
          <p:cNvSpPr>
            <a:spLocks noGrp="1"/>
          </p:cNvSpPr>
          <p:nvPr>
            <p:ph type="body" sz="quarter" idx="27"/>
          </p:nvPr>
        </p:nvSpPr>
        <p:spPr>
          <a:xfrm>
            <a:off x="9956693" y="5545418"/>
            <a:ext cx="1341893" cy="363070"/>
          </a:xfrm>
          <a:prstGeom prst="rect">
            <a:avLst/>
          </a:prstGeom>
        </p:spPr>
        <p:txBody>
          <a:bodyPr lIns="0" tIns="0" rIns="0" bIns="0">
            <a:noAutofit/>
          </a:bodyPr>
          <a:lstStyle>
            <a:lvl1pPr marL="0" indent="0" algn="l">
              <a:lnSpc>
                <a:spcPct val="1000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4">
            <a:extLst>
              <a:ext uri="{FF2B5EF4-FFF2-40B4-BE49-F238E27FC236}">
                <a16:creationId xmlns:a16="http://schemas.microsoft.com/office/drawing/2014/main" id="{279345FD-BE68-FC47-9A8F-DB7EFEC6E2C9}"/>
              </a:ext>
            </a:extLst>
          </p:cNvPr>
          <p:cNvSpPr>
            <a:spLocks noGrp="1"/>
          </p:cNvSpPr>
          <p:nvPr>
            <p:ph type="body" sz="quarter" idx="32"/>
          </p:nvPr>
        </p:nvSpPr>
        <p:spPr>
          <a:xfrm>
            <a:off x="371330" y="2412623"/>
            <a:ext cx="5687378" cy="2605945"/>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FCCF63A8-C5C7-7A40-847E-1DA929CB145A}"/>
              </a:ext>
            </a:extLst>
          </p:cNvPr>
          <p:cNvSpPr>
            <a:spLocks noGrp="1"/>
          </p:cNvSpPr>
          <p:nvPr>
            <p:ph type="body" sz="quarter" idx="33"/>
          </p:nvPr>
        </p:nvSpPr>
        <p:spPr>
          <a:xfrm>
            <a:off x="371330" y="5410201"/>
            <a:ext cx="5687378" cy="799214"/>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517469"/>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90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Study-TextLogo-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lnSpc>
                <a:spcPct val="90000"/>
              </a:lnSpc>
              <a:defRPr b="0" i="0"/>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5" name="Picture Placeholder 4">
            <a:extLst>
              <a:ext uri="{FF2B5EF4-FFF2-40B4-BE49-F238E27FC236}">
                <a16:creationId xmlns:a16="http://schemas.microsoft.com/office/drawing/2014/main" id="{BD02F7BC-5E27-B947-98B0-D0410A83F4FB}"/>
              </a:ext>
            </a:extLst>
          </p:cNvPr>
          <p:cNvSpPr>
            <a:spLocks noGrp="1"/>
          </p:cNvSpPr>
          <p:nvPr>
            <p:ph type="pic" sz="quarter" idx="30"/>
          </p:nvPr>
        </p:nvSpPr>
        <p:spPr>
          <a:xfrm>
            <a:off x="7029878" y="2124635"/>
            <a:ext cx="4859026"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a:p>
        </p:txBody>
      </p:sp>
      <p:sp>
        <p:nvSpPr>
          <p:cNvPr id="15" name="Text Placeholder 12">
            <a:extLst>
              <a:ext uri="{FF2B5EF4-FFF2-40B4-BE49-F238E27FC236}">
                <a16:creationId xmlns:a16="http://schemas.microsoft.com/office/drawing/2014/main" id="{45266D87-0C7A-414D-A0E7-C3EE0FAF03AF}"/>
              </a:ext>
            </a:extLst>
          </p:cNvPr>
          <p:cNvSpPr>
            <a:spLocks noGrp="1"/>
          </p:cNvSpPr>
          <p:nvPr>
            <p:ph type="body" sz="quarter" idx="28"/>
          </p:nvPr>
        </p:nvSpPr>
        <p:spPr>
          <a:xfrm>
            <a:off x="5149706" y="925506"/>
            <a:ext cx="2596931" cy="381201"/>
          </a:xfrm>
          <a:prstGeom prst="rect">
            <a:avLst/>
          </a:prstGeom>
        </p:spPr>
        <p:txBody>
          <a:bodyPr lIns="0" tIns="0" rIns="0" bIns="0">
            <a:noAutofit/>
          </a:bodyPr>
          <a:lstStyle>
            <a:lvl1pPr marL="0" indent="0" algn="r">
              <a:lnSpc>
                <a:spcPct val="90000"/>
              </a:lnSpc>
              <a:buNone/>
              <a:defRPr sz="1999" b="0" i="0">
                <a:solidFill>
                  <a:srgbClr val="717272"/>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19C0AE2-AB57-1644-8AF6-82870D4A15E9}"/>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9" name="Text Placeholder 12">
            <a:extLst>
              <a:ext uri="{FF2B5EF4-FFF2-40B4-BE49-F238E27FC236}">
                <a16:creationId xmlns:a16="http://schemas.microsoft.com/office/drawing/2014/main" id="{294AE0B8-F042-3F4C-A603-A61DB8663A8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22" name="Text Placeholder 14">
            <a:extLst>
              <a:ext uri="{FF2B5EF4-FFF2-40B4-BE49-F238E27FC236}">
                <a16:creationId xmlns:a16="http://schemas.microsoft.com/office/drawing/2014/main" id="{768D6B12-D592-844A-A11A-1D641D012FC3}"/>
              </a:ext>
            </a:extLst>
          </p:cNvPr>
          <p:cNvSpPr>
            <a:spLocks noGrp="1"/>
          </p:cNvSpPr>
          <p:nvPr>
            <p:ph type="body" sz="quarter" idx="32" hasCustomPrompt="1"/>
          </p:nvPr>
        </p:nvSpPr>
        <p:spPr>
          <a:xfrm>
            <a:off x="381645" y="5157693"/>
            <a:ext cx="3762912" cy="466166"/>
          </a:xfrm>
          <a:prstGeom prst="rect">
            <a:avLst/>
          </a:prstGeom>
        </p:spPr>
        <p:txBody>
          <a:bodyPr lIns="0" tIns="0" rIns="0" bIns="0">
            <a:noAutofit/>
          </a:bodyPr>
          <a:lstStyle>
            <a:lvl1pPr marL="0" indent="0" algn="l">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4" name="Text Placeholder 11">
            <a:extLst>
              <a:ext uri="{FF2B5EF4-FFF2-40B4-BE49-F238E27FC236}">
                <a16:creationId xmlns:a16="http://schemas.microsoft.com/office/drawing/2014/main" id="{0AE0CB94-67C4-3F42-91A7-2523A297FAF1}"/>
              </a:ext>
            </a:extLst>
          </p:cNvPr>
          <p:cNvSpPr>
            <a:spLocks noGrp="1"/>
          </p:cNvSpPr>
          <p:nvPr>
            <p:ph type="body" sz="quarter" idx="11"/>
          </p:nvPr>
        </p:nvSpPr>
        <p:spPr>
          <a:xfrm>
            <a:off x="367514" y="1998140"/>
            <a:ext cx="4216983" cy="364061"/>
          </a:xfrm>
          <a:prstGeom prst="rect">
            <a:avLst/>
          </a:prstGeom>
        </p:spPr>
        <p:txBody>
          <a:bodyPr lIns="0" tIns="0" rIns="0" bIns="0">
            <a:noAutofit/>
          </a:bodyPr>
          <a:lstStyle>
            <a:lvl1pPr marL="0" indent="0">
              <a:lnSpc>
                <a:spcPct val="90000"/>
              </a:lnSpc>
              <a:buNone/>
              <a:defRPr sz="1999" b="1" i="0" spc="0">
                <a:solidFill>
                  <a:srgbClr val="717272"/>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2">
            <a:extLst>
              <a:ext uri="{FF2B5EF4-FFF2-40B4-BE49-F238E27FC236}">
                <a16:creationId xmlns:a16="http://schemas.microsoft.com/office/drawing/2014/main" id="{2AF4A2C2-413E-9F46-8232-6C8CD572737C}"/>
              </a:ext>
            </a:extLst>
          </p:cNvPr>
          <p:cNvSpPr>
            <a:spLocks noGrp="1"/>
          </p:cNvSpPr>
          <p:nvPr>
            <p:ph type="body" sz="quarter" idx="15"/>
          </p:nvPr>
        </p:nvSpPr>
        <p:spPr>
          <a:xfrm>
            <a:off x="8256959" y="1124223"/>
            <a:ext cx="1380987" cy="381201"/>
          </a:xfrm>
          <a:prstGeom prst="rect">
            <a:avLst/>
          </a:prstGeom>
        </p:spPr>
        <p:txBody>
          <a:bodyPr lIns="0" tIns="0" rIns="0" bIns="0">
            <a:noAutofit/>
          </a:bodyPr>
          <a:lstStyle>
            <a:lvl1pPr marL="0" indent="0" algn="l">
              <a:lnSpc>
                <a:spcPct val="10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30" name="Text Placeholder 12">
            <a:extLst>
              <a:ext uri="{FF2B5EF4-FFF2-40B4-BE49-F238E27FC236}">
                <a16:creationId xmlns:a16="http://schemas.microsoft.com/office/drawing/2014/main" id="{6C559F7C-31EF-B041-94F9-D3CE8E504EFC}"/>
              </a:ext>
            </a:extLst>
          </p:cNvPr>
          <p:cNvSpPr>
            <a:spLocks noGrp="1"/>
          </p:cNvSpPr>
          <p:nvPr>
            <p:ph type="body" sz="quarter" idx="16" hasCustomPrompt="1"/>
          </p:nvPr>
        </p:nvSpPr>
        <p:spPr>
          <a:xfrm>
            <a:off x="8256959" y="977814"/>
            <a:ext cx="1371644" cy="148752"/>
          </a:xfrm>
          <a:prstGeom prst="rect">
            <a:avLst/>
          </a:prstGeom>
        </p:spPr>
        <p:txBody>
          <a:bodyPr lIns="0" tIns="0" rIns="0" bIns="0">
            <a:noAutofit/>
          </a:bodyPr>
          <a:lstStyle>
            <a:lvl1pPr marL="0" indent="0" algn="l">
              <a:lnSpc>
                <a:spcPct val="10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13" name="Text Placeholder 4">
            <a:extLst>
              <a:ext uri="{FF2B5EF4-FFF2-40B4-BE49-F238E27FC236}">
                <a16:creationId xmlns:a16="http://schemas.microsoft.com/office/drawing/2014/main" id="{6E334AE2-793B-9F46-A419-F162100593A5}"/>
              </a:ext>
            </a:extLst>
          </p:cNvPr>
          <p:cNvSpPr>
            <a:spLocks noGrp="1"/>
          </p:cNvSpPr>
          <p:nvPr>
            <p:ph type="body" sz="quarter" idx="33"/>
          </p:nvPr>
        </p:nvSpPr>
        <p:spPr>
          <a:xfrm>
            <a:off x="371330" y="2412623"/>
            <a:ext cx="5687378" cy="2605945"/>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F263D700-4A55-874F-9875-649ED8EF2AD4}"/>
              </a:ext>
            </a:extLst>
          </p:cNvPr>
          <p:cNvSpPr>
            <a:spLocks noGrp="1"/>
          </p:cNvSpPr>
          <p:nvPr>
            <p:ph type="body" sz="quarter" idx="34"/>
          </p:nvPr>
        </p:nvSpPr>
        <p:spPr>
          <a:xfrm>
            <a:off x="371330" y="5410201"/>
            <a:ext cx="5687378" cy="79921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62782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5407973"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4285" y="1085064"/>
            <a:ext cx="4654506"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54422536"/>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Phases -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102E03-5BB3-CC4F-8193-98E9C98DF2D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3304052"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3433065"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312E6863-BDB7-D44D-B1CC-7376119A5141}"/>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0CBD82B0-B116-3445-A793-D0EDAB24F104}"/>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2" name="Oval 1">
            <a:extLst>
              <a:ext uri="{FF2B5EF4-FFF2-40B4-BE49-F238E27FC236}">
                <a16:creationId xmlns:a16="http://schemas.microsoft.com/office/drawing/2014/main" id="{0DA71C9C-A5A5-1848-9CFA-69359FB0B067}"/>
              </a:ext>
            </a:extLst>
          </p:cNvPr>
          <p:cNvSpPr/>
          <p:nvPr userDrawn="1"/>
        </p:nvSpPr>
        <p:spPr>
          <a:xfrm>
            <a:off x="3024949" y="2367553"/>
            <a:ext cx="2618095" cy="2619118"/>
          </a:xfrm>
          <a:prstGeom prst="ellipse">
            <a:avLst/>
          </a:prstGeom>
          <a:noFill/>
          <a:ln w="508000">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2819836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Phases -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102E03-5BB3-CC4F-8193-98E9C98DF2D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5552" y="3088263"/>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4565"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5652" y="3088263"/>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4665"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4">
            <a:extLst>
              <a:ext uri="{FF2B5EF4-FFF2-40B4-BE49-F238E27FC236}">
                <a16:creationId xmlns:a16="http://schemas.microsoft.com/office/drawing/2014/main" id="{312E6863-BDB7-D44D-B1CC-7376119A5141}"/>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0CBD82B0-B116-3445-A793-D0EDAB24F104}"/>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848196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Phases -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F24D62-0AF3-0345-8903-F5D9E8017FFF}"/>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7" y="1697742"/>
            <a:ext cx="10576870"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5552"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4565"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5652"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4665"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CB6B5EA5-1A6A-AA4D-A42C-881B41C31A8E}"/>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6DA26D8F-F449-F647-89CF-859BCE537307}"/>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4222979148"/>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2519"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56E9B647-9AFE-2044-840F-85CE251FA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t="7332" r="35825" b="19360"/>
          <a:stretch/>
        </p:blipFill>
        <p:spPr>
          <a:xfrm>
            <a:off x="0" y="2509026"/>
            <a:ext cx="3288325" cy="4348975"/>
          </a:xfrm>
          <a:prstGeom prst="rect">
            <a:avLst/>
          </a:prstGeom>
        </p:spPr>
      </p:pic>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4">
            <a:extLst>
              <a:ext uri="{FF2B5EF4-FFF2-40B4-BE49-F238E27FC236}">
                <a16:creationId xmlns:a16="http://schemas.microsoft.com/office/drawing/2014/main" id="{AA3D98B5-D921-874D-A4FE-904585B6DA69}"/>
              </a:ext>
            </a:extLst>
          </p:cNvPr>
          <p:cNvSpPr>
            <a:spLocks noGrp="1"/>
          </p:cNvSpPr>
          <p:nvPr>
            <p:ph type="body" sz="quarter" idx="14"/>
          </p:nvPr>
        </p:nvSpPr>
        <p:spPr>
          <a:xfrm>
            <a:off x="5241238" y="1710873"/>
            <a:ext cx="6658548" cy="3924384"/>
          </a:xfrm>
          <a:prstGeom prst="rect">
            <a:avLst/>
          </a:prstGeom>
        </p:spPr>
        <p:txBody>
          <a:bodyPr lIns="0" tIns="0" rIns="0" bIns="0" numCol="2"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485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Phases -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20"/>
          </a:xfrm>
          <a:prstGeom prst="rect">
            <a:avLst/>
          </a:prstGeom>
        </p:spPr>
      </p:pic>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9FAD2C74-B2C9-3C42-A9A3-29E2877B57E6}"/>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A239B8F6-3AE0-4D93-A3DA-A8577D884267}"/>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30C801AE-00D6-4820-A793-C41E238CF846}"/>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550142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Phases -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527A54-705D-3546-96E2-BEB5EFD3F2C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411517B8-6A3E-EA46-B44F-5257BEE2FF8B}"/>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EAB38534-59C8-AB42-8101-EB37B1EC4E88}"/>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364B2857-0349-4295-A09F-BC1F3F187279}"/>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E17E7439-B4AF-49B8-ACA3-5699AC95DD30}"/>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57733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Phases -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B425FD-3D89-C248-A85B-4B68C01FA877}"/>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700496"/>
            <a:ext cx="10576873" cy="3965811"/>
          </a:xfrm>
          <a:prstGeom prst="rect">
            <a:avLst/>
          </a:prstGeom>
        </p:spPr>
      </p:pic>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16075586-BA0A-1847-A4BF-C2DDA49655C4}"/>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C35D8806-3285-4BE5-B0AE-3463590F7BBA}"/>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E5B3A946-1D9F-49EB-B505-DC02CC241C9D}"/>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545141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Phases - 1">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93B8FA13-DDF5-7548-8A67-CB12EDA06DD6}"/>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5"/>
            <a:ext cx="9300285" cy="5695684"/>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4D995306-C8D6-E447-965A-D9329857EEF5}"/>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B0DAA7CC-40D8-3E41-9CD3-83C0C10AE9AB}"/>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9" name="Title 9">
            <a:extLst>
              <a:ext uri="{FF2B5EF4-FFF2-40B4-BE49-F238E27FC236}">
                <a16:creationId xmlns:a16="http://schemas.microsoft.com/office/drawing/2014/main" id="{74DC97C7-02F3-463B-9D89-A5808487AD51}"/>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20" name="Text Placeholder 11">
            <a:extLst>
              <a:ext uri="{FF2B5EF4-FFF2-40B4-BE49-F238E27FC236}">
                <a16:creationId xmlns:a16="http://schemas.microsoft.com/office/drawing/2014/main" id="{B5536D64-8A46-4C17-B8EF-74A9D3B557E3}"/>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689164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A94E45-B883-3943-B236-D1329A7EC986}"/>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6"/>
            <a:ext cx="9300285" cy="5695683"/>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61922"/>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0A5C0A8B-9191-DF4B-9E93-A86912D8DBE4}"/>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TextBox 23">
            <a:extLst>
              <a:ext uri="{FF2B5EF4-FFF2-40B4-BE49-F238E27FC236}">
                <a16:creationId xmlns:a16="http://schemas.microsoft.com/office/drawing/2014/main" id="{6D8C871D-3515-494A-B816-02DBB2F88ED0}"/>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9" name="Title 9">
            <a:extLst>
              <a:ext uri="{FF2B5EF4-FFF2-40B4-BE49-F238E27FC236}">
                <a16:creationId xmlns:a16="http://schemas.microsoft.com/office/drawing/2014/main" id="{3C891429-3435-46A2-9A21-EA265BF822F1}"/>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20" name="Text Placeholder 11">
            <a:extLst>
              <a:ext uri="{FF2B5EF4-FFF2-40B4-BE49-F238E27FC236}">
                <a16:creationId xmlns:a16="http://schemas.microsoft.com/office/drawing/2014/main" id="{7F43F4BC-37EB-4E91-98B2-834E7E762368}"/>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463664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FE4F615-BD55-9045-AFAD-98070A997A4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70" y="1527275"/>
            <a:ext cx="9292383" cy="5695684"/>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51E5FA73-4AE8-EA45-9C15-894C1F59D7E9}"/>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TextBox 23">
            <a:extLst>
              <a:ext uri="{FF2B5EF4-FFF2-40B4-BE49-F238E27FC236}">
                <a16:creationId xmlns:a16="http://schemas.microsoft.com/office/drawing/2014/main" id="{33BEE54B-D3A2-EB40-8CE7-12910A4679F3}"/>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9" name="Title 9">
            <a:extLst>
              <a:ext uri="{FF2B5EF4-FFF2-40B4-BE49-F238E27FC236}">
                <a16:creationId xmlns:a16="http://schemas.microsoft.com/office/drawing/2014/main" id="{997632BC-BD38-4FFA-8A49-6CDD221B5778}"/>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20" name="Text Placeholder 11">
            <a:extLst>
              <a:ext uri="{FF2B5EF4-FFF2-40B4-BE49-F238E27FC236}">
                <a16:creationId xmlns:a16="http://schemas.microsoft.com/office/drawing/2014/main" id="{B170C4F8-BB47-4B45-B9B1-CE3ECEE1D97D}"/>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206531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533029-8ABD-B44A-A64E-B9DD9901561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70" y="1527275"/>
            <a:ext cx="9292383" cy="5695684"/>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6D0B2E5C-C80D-3043-93DB-55F002ABB964}"/>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TextBox 23">
            <a:extLst>
              <a:ext uri="{FF2B5EF4-FFF2-40B4-BE49-F238E27FC236}">
                <a16:creationId xmlns:a16="http://schemas.microsoft.com/office/drawing/2014/main" id="{46FA83B6-F384-A04C-A1D2-4073FDC6FF71}"/>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9" name="Title 9">
            <a:extLst>
              <a:ext uri="{FF2B5EF4-FFF2-40B4-BE49-F238E27FC236}">
                <a16:creationId xmlns:a16="http://schemas.microsoft.com/office/drawing/2014/main" id="{6DFD0F89-7A9E-4354-8071-82B4B6AB98ED}"/>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20" name="Text Placeholder 11">
            <a:extLst>
              <a:ext uri="{FF2B5EF4-FFF2-40B4-BE49-F238E27FC236}">
                <a16:creationId xmlns:a16="http://schemas.microsoft.com/office/drawing/2014/main" id="{CD29BA36-3574-4625-8138-6820D7E948FE}"/>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280602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Phases - 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4220" y="1527276"/>
            <a:ext cx="9300285" cy="5695683"/>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10823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23724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3392645"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3521658"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7">
            <a:extLst>
              <a:ext uri="{FF2B5EF4-FFF2-40B4-BE49-F238E27FC236}">
                <a16:creationId xmlns:a16="http://schemas.microsoft.com/office/drawing/2014/main" id="{874A4594-091B-2541-B3CF-274B03EEEC71}"/>
              </a:ext>
            </a:extLst>
          </p:cNvPr>
          <p:cNvSpPr>
            <a:spLocks noGrp="1"/>
          </p:cNvSpPr>
          <p:nvPr>
            <p:ph type="body" sz="quarter" idx="20"/>
          </p:nvPr>
        </p:nvSpPr>
        <p:spPr>
          <a:xfrm>
            <a:off x="5687554"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4" name="Text Placeholder 17">
            <a:extLst>
              <a:ext uri="{FF2B5EF4-FFF2-40B4-BE49-F238E27FC236}">
                <a16:creationId xmlns:a16="http://schemas.microsoft.com/office/drawing/2014/main" id="{FA8D8B03-CD7C-8D48-A54E-D81F5F67A8EC}"/>
              </a:ext>
            </a:extLst>
          </p:cNvPr>
          <p:cNvSpPr>
            <a:spLocks noGrp="1"/>
          </p:cNvSpPr>
          <p:nvPr>
            <p:ph type="body" sz="quarter" idx="21"/>
          </p:nvPr>
        </p:nvSpPr>
        <p:spPr>
          <a:xfrm>
            <a:off x="5816567"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241952"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2370965"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4547367"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4676380"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67866EFA-B98A-6249-958E-DB853F856A08}"/>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TextBox 23">
            <a:extLst>
              <a:ext uri="{FF2B5EF4-FFF2-40B4-BE49-F238E27FC236}">
                <a16:creationId xmlns:a16="http://schemas.microsoft.com/office/drawing/2014/main" id="{A20F9423-1112-3344-A4CB-4B415DDF96A0}"/>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9" name="Title 9">
            <a:extLst>
              <a:ext uri="{FF2B5EF4-FFF2-40B4-BE49-F238E27FC236}">
                <a16:creationId xmlns:a16="http://schemas.microsoft.com/office/drawing/2014/main" id="{7E1C97AB-EEDF-4305-8621-CC06849E2A4E}"/>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20" name="Text Placeholder 11">
            <a:extLst>
              <a:ext uri="{FF2B5EF4-FFF2-40B4-BE49-F238E27FC236}">
                <a16:creationId xmlns:a16="http://schemas.microsoft.com/office/drawing/2014/main" id="{A9921107-ABDC-435C-B787-CC3DAE1D36EA}"/>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2742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Phases - 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6" y="1527276"/>
            <a:ext cx="9295442" cy="5695683"/>
          </a:xfrm>
          <a:prstGeom prst="rect">
            <a:avLst/>
          </a:prstGeom>
        </p:spPr>
      </p:pic>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11F567C2-76D8-5C40-89C6-D69B0FB05A5C}"/>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345207F7-C52E-B341-AB58-8C4B67B9AE8E}"/>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7" name="Title 9">
            <a:extLst>
              <a:ext uri="{FF2B5EF4-FFF2-40B4-BE49-F238E27FC236}">
                <a16:creationId xmlns:a16="http://schemas.microsoft.com/office/drawing/2014/main" id="{BBF1825F-D3DD-4B7A-8BE4-C5DBA654C410}"/>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88FAAAF5-6BC6-4BA5-A366-89F49D4EB830}"/>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101825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Phases - 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6" y="1527275"/>
            <a:ext cx="9295442"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F88C0029-8423-2840-9D9A-D481031AEB21}"/>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86EA329F-0476-2243-890D-1CF74AB77602}"/>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69831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2519"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lnSpc>
                <a:spcPct val="90000"/>
              </a:lnSpc>
              <a:defRPr b="0" i="0">
                <a:solidFill>
                  <a:schemeClr val="bg1"/>
                </a:solidFill>
              </a:defRPr>
            </a:lvl1pPr>
          </a:lstStyle>
          <a:p>
            <a:r>
              <a:rPr lang="en-US"/>
              <a:t>Click to edit Master title style</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2"/>
            <a:ext cx="3258121"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4768" y="1710797"/>
            <a:ext cx="1363156" cy="1456894"/>
          </a:xfrm>
          <a:prstGeom prst="rect">
            <a:avLst/>
          </a:prstGeom>
        </p:spPr>
        <p:txBody>
          <a:bodyPr lIns="0" tIns="0" rIns="0" bIns="0">
            <a:noAutofit/>
          </a:bodyPr>
          <a:lstStyle>
            <a:lvl1pPr marL="0" indent="0" algn="r">
              <a:lnSpc>
                <a:spcPct val="90000"/>
              </a:lnSpc>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4768" y="3288813"/>
            <a:ext cx="1363156" cy="1456894"/>
          </a:xfrm>
          <a:prstGeom prst="rect">
            <a:avLst/>
          </a:prstGeom>
        </p:spPr>
        <p:txBody>
          <a:bodyPr lIns="0" tIns="0" rIns="0" bIns="0">
            <a:noAutofit/>
          </a:bodyPr>
          <a:lstStyle>
            <a:lvl1pPr marL="0" indent="0" algn="r">
              <a:lnSpc>
                <a:spcPct val="90000"/>
              </a:lnSpc>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4768" y="4890932"/>
            <a:ext cx="1363156" cy="1456894"/>
          </a:xfrm>
          <a:prstGeom prst="rect">
            <a:avLst/>
          </a:prstGeom>
        </p:spPr>
        <p:txBody>
          <a:bodyPr lIns="0" tIns="0" rIns="0" bIns="0">
            <a:noAutofit/>
          </a:bodyPr>
          <a:lstStyle>
            <a:lvl1pPr marL="0" indent="0" algn="r">
              <a:lnSpc>
                <a:spcPct val="90000"/>
              </a:lnSpc>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ct val="9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 Placeholder 4">
            <a:extLst>
              <a:ext uri="{FF2B5EF4-FFF2-40B4-BE49-F238E27FC236}">
                <a16:creationId xmlns:a16="http://schemas.microsoft.com/office/drawing/2014/main" id="{2502EE92-7C7A-FA4E-AE72-3E591F5B1581}"/>
              </a:ext>
            </a:extLst>
          </p:cNvPr>
          <p:cNvSpPr>
            <a:spLocks noGrp="1"/>
          </p:cNvSpPr>
          <p:nvPr>
            <p:ph type="body" sz="quarter" idx="18"/>
          </p:nvPr>
        </p:nvSpPr>
        <p:spPr>
          <a:xfrm>
            <a:off x="5230357" y="1710872"/>
            <a:ext cx="6258949" cy="139383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98706D75-EAF6-024B-B02C-354058500E9C}"/>
              </a:ext>
            </a:extLst>
          </p:cNvPr>
          <p:cNvSpPr>
            <a:spLocks noGrp="1"/>
          </p:cNvSpPr>
          <p:nvPr>
            <p:ph type="body" sz="quarter" idx="19"/>
          </p:nvPr>
        </p:nvSpPr>
        <p:spPr>
          <a:xfrm>
            <a:off x="5230357" y="3276600"/>
            <a:ext cx="6258949" cy="139383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4">
            <a:extLst>
              <a:ext uri="{FF2B5EF4-FFF2-40B4-BE49-F238E27FC236}">
                <a16:creationId xmlns:a16="http://schemas.microsoft.com/office/drawing/2014/main" id="{8021F9AD-DC72-2E4A-948D-1084BB950A0D}"/>
              </a:ext>
            </a:extLst>
          </p:cNvPr>
          <p:cNvSpPr>
            <a:spLocks noGrp="1"/>
          </p:cNvSpPr>
          <p:nvPr>
            <p:ph type="body" sz="quarter" idx="20"/>
          </p:nvPr>
        </p:nvSpPr>
        <p:spPr>
          <a:xfrm>
            <a:off x="5230357" y="4876800"/>
            <a:ext cx="6258949" cy="1393834"/>
          </a:xfrm>
          <a:prstGeom prst="rect">
            <a:avLst/>
          </a:prstGeom>
        </p:spPr>
        <p:txBody>
          <a:bodyPr lIns="0" tIns="0" rIns="0" bIns="0" numCol="1" spcCol="292608"/>
          <a:lstStyle>
            <a:lvl1pPr marL="179316" indent="-179316">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2708437"/>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Phases - 3">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7" y="1527275"/>
            <a:ext cx="9295440" cy="5695682"/>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604059"/>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537112"/>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26EB3AA1-C1E1-C840-A0B5-67D720C4643B}"/>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A453A9C9-4CC4-3945-9AF3-39B2C8D9A5C4}"/>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782595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Phases - 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pic>
        <p:nvPicPr>
          <p:cNvPr id="28" name="Picture 27">
            <a:extLst>
              <a:ext uri="{FF2B5EF4-FFF2-40B4-BE49-F238E27FC236}">
                <a16:creationId xmlns:a16="http://schemas.microsoft.com/office/drawing/2014/main" id="{5FC0D861-0F86-244F-B1FC-F0B485AE5B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93777" y="1527276"/>
            <a:ext cx="9295440" cy="5695681"/>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1813810" y="2582793"/>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0" name="Text Placeholder 17">
            <a:extLst>
              <a:ext uri="{FF2B5EF4-FFF2-40B4-BE49-F238E27FC236}">
                <a16:creationId xmlns:a16="http://schemas.microsoft.com/office/drawing/2014/main" id="{21E5E6BA-7B19-CB4E-8C09-F08633FF13E9}"/>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1" name="Text Placeholder 17">
            <a:extLst>
              <a:ext uri="{FF2B5EF4-FFF2-40B4-BE49-F238E27FC236}">
                <a16:creationId xmlns:a16="http://schemas.microsoft.com/office/drawing/2014/main" id="{C12A483F-AB9D-1340-89D6-84D92512A4BF}"/>
              </a:ext>
            </a:extLst>
          </p:cNvPr>
          <p:cNvSpPr>
            <a:spLocks noGrp="1"/>
          </p:cNvSpPr>
          <p:nvPr>
            <p:ph type="body" sz="quarter" idx="18"/>
          </p:nvPr>
        </p:nvSpPr>
        <p:spPr>
          <a:xfrm>
            <a:off x="4098220" y="2582793"/>
            <a:ext cx="2066491"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7">
            <a:extLst>
              <a:ext uri="{FF2B5EF4-FFF2-40B4-BE49-F238E27FC236}">
                <a16:creationId xmlns:a16="http://schemas.microsoft.com/office/drawing/2014/main" id="{6F058501-090B-514B-8A63-B990BA8B7F35}"/>
              </a:ext>
            </a:extLst>
          </p:cNvPr>
          <p:cNvSpPr>
            <a:spLocks noGrp="1"/>
          </p:cNvSpPr>
          <p:nvPr>
            <p:ph type="body" sz="quarter" idx="19"/>
          </p:nvPr>
        </p:nvSpPr>
        <p:spPr>
          <a:xfrm>
            <a:off x="422723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7">
            <a:extLst>
              <a:ext uri="{FF2B5EF4-FFF2-40B4-BE49-F238E27FC236}">
                <a16:creationId xmlns:a16="http://schemas.microsoft.com/office/drawing/2014/main" id="{D5DE6353-617A-F045-8DD4-989F8768F211}"/>
              </a:ext>
            </a:extLst>
          </p:cNvPr>
          <p:cNvSpPr>
            <a:spLocks noGrp="1"/>
          </p:cNvSpPr>
          <p:nvPr>
            <p:ph type="body" sz="quarter" idx="22"/>
          </p:nvPr>
        </p:nvSpPr>
        <p:spPr>
          <a:xfrm>
            <a:off x="2947528" y="4515846"/>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7">
            <a:extLst>
              <a:ext uri="{FF2B5EF4-FFF2-40B4-BE49-F238E27FC236}">
                <a16:creationId xmlns:a16="http://schemas.microsoft.com/office/drawing/2014/main" id="{842D3A75-6A9D-1042-9C2D-6361B665EE74}"/>
              </a:ext>
            </a:extLst>
          </p:cNvPr>
          <p:cNvSpPr>
            <a:spLocks noGrp="1"/>
          </p:cNvSpPr>
          <p:nvPr>
            <p:ph type="body" sz="quarter" idx="23"/>
          </p:nvPr>
        </p:nvSpPr>
        <p:spPr>
          <a:xfrm>
            <a:off x="3076541"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7" name="Text Placeholder 17">
            <a:extLst>
              <a:ext uri="{FF2B5EF4-FFF2-40B4-BE49-F238E27FC236}">
                <a16:creationId xmlns:a16="http://schemas.microsoft.com/office/drawing/2014/main" id="{374B5EEB-EBD7-A549-992E-1DFD77B8E8C7}"/>
              </a:ext>
            </a:extLst>
          </p:cNvPr>
          <p:cNvSpPr>
            <a:spLocks noGrp="1"/>
          </p:cNvSpPr>
          <p:nvPr>
            <p:ph type="body" sz="quarter" idx="24"/>
          </p:nvPr>
        </p:nvSpPr>
        <p:spPr>
          <a:xfrm>
            <a:off x="5252943" y="4515846"/>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Text Placeholder 17">
            <a:extLst>
              <a:ext uri="{FF2B5EF4-FFF2-40B4-BE49-F238E27FC236}">
                <a16:creationId xmlns:a16="http://schemas.microsoft.com/office/drawing/2014/main" id="{E2AEEBD7-BCFB-8B48-96FA-F7ADFE1CC3C3}"/>
              </a:ext>
            </a:extLst>
          </p:cNvPr>
          <p:cNvSpPr>
            <a:spLocks noGrp="1"/>
          </p:cNvSpPr>
          <p:nvPr>
            <p:ph type="body" sz="quarter" idx="25"/>
          </p:nvPr>
        </p:nvSpPr>
        <p:spPr>
          <a:xfrm>
            <a:off x="5381956" y="4880687"/>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B3319451-64B4-1E41-83F2-9E6FFA4414F2}"/>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837339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ases t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1" y="5054266"/>
            <a:ext cx="12188823" cy="1937084"/>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371330" y="5198225"/>
            <a:ext cx="5687378" cy="1334923"/>
          </a:xfrm>
          <a:prstGeom prst="rect">
            <a:avLst/>
          </a:prstGeom>
        </p:spPr>
        <p:txBody>
          <a:bodyPr lIns="0" tIns="0" rIns="0" bIns="0" numCol="2"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7191073" y="5190061"/>
            <a:ext cx="2541739" cy="473616"/>
          </a:xfrm>
          <a:prstGeom prst="rect">
            <a:avLst/>
          </a:prstGeom>
        </p:spPr>
        <p:txBody>
          <a:bodyPr lIns="0" tIns="0" rIns="0" bIns="0">
            <a:noAutofit/>
          </a:bodyPr>
          <a:lstStyle>
            <a:lvl1pPr marL="0" indent="0">
              <a:lnSpc>
                <a:spcPct val="11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87CC9A51-A52D-E842-9650-65635AA1CCED}"/>
              </a:ext>
            </a:extLst>
          </p:cNvPr>
          <p:cNvSpPr>
            <a:spLocks noGrp="1"/>
          </p:cNvSpPr>
          <p:nvPr>
            <p:ph type="body" sz="quarter" idx="16"/>
          </p:nvPr>
        </p:nvSpPr>
        <p:spPr>
          <a:xfrm>
            <a:off x="1813810" y="2667857"/>
            <a:ext cx="2075958" cy="371902"/>
          </a:xfrm>
          <a:prstGeom prst="rect">
            <a:avLst/>
          </a:prstGeom>
        </p:spPr>
        <p:txBody>
          <a:bodyPr lIns="0" tIns="0" rIns="0" bIns="0">
            <a:noAutofit/>
          </a:bodyPr>
          <a:lstStyle>
            <a:lvl1pPr marL="0" indent="0" algn="ctr">
              <a:lnSpc>
                <a:spcPct val="11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EE7AE534-5D92-7542-94CD-46B93F8B035B}"/>
              </a:ext>
            </a:extLst>
          </p:cNvPr>
          <p:cNvSpPr>
            <a:spLocks noGrp="1"/>
          </p:cNvSpPr>
          <p:nvPr>
            <p:ph type="body" sz="quarter" idx="17"/>
          </p:nvPr>
        </p:nvSpPr>
        <p:spPr>
          <a:xfrm>
            <a:off x="1942823" y="2947634"/>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Box 20">
            <a:extLst>
              <a:ext uri="{FF2B5EF4-FFF2-40B4-BE49-F238E27FC236}">
                <a16:creationId xmlns:a16="http://schemas.microsoft.com/office/drawing/2014/main" id="{9556F70E-8924-D244-81F8-898F318C8A2A}"/>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483518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ep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FF76D18-C940-E84E-830D-6CF9AF3924F1}"/>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en-US" sz="2399"/>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9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4">
            <a:extLst>
              <a:ext uri="{FF2B5EF4-FFF2-40B4-BE49-F238E27FC236}">
                <a16:creationId xmlns:a16="http://schemas.microsoft.com/office/drawing/2014/main" id="{8C23CA75-41C7-1B4F-A0B0-3377675711B0}"/>
              </a:ext>
            </a:extLst>
          </p:cNvPr>
          <p:cNvSpPr>
            <a:spLocks noGrp="1"/>
          </p:cNvSpPr>
          <p:nvPr>
            <p:ph type="body" sz="quarter" idx="12"/>
          </p:nvPr>
        </p:nvSpPr>
        <p:spPr>
          <a:xfrm>
            <a:off x="9358708" y="662318"/>
            <a:ext cx="2530198" cy="378355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Text Placeholder 17">
            <a:extLst>
              <a:ext uri="{FF2B5EF4-FFF2-40B4-BE49-F238E27FC236}">
                <a16:creationId xmlns:a16="http://schemas.microsoft.com/office/drawing/2014/main" id="{3D4F850B-D58B-594D-978A-673E1E69514E}"/>
              </a:ext>
            </a:extLst>
          </p:cNvPr>
          <p:cNvSpPr>
            <a:spLocks noGrp="1"/>
          </p:cNvSpPr>
          <p:nvPr>
            <p:ph type="body" sz="quarter" idx="16"/>
          </p:nvPr>
        </p:nvSpPr>
        <p:spPr>
          <a:xfrm>
            <a:off x="374328" y="2082070"/>
            <a:ext cx="4527363" cy="371902"/>
          </a:xfrm>
          <a:prstGeom prst="rect">
            <a:avLst/>
          </a:prstGeom>
        </p:spPr>
        <p:txBody>
          <a:bodyPr lIns="0" tIns="0" rIns="0" bIns="0">
            <a:noAutofit/>
          </a:bodyPr>
          <a:lstStyle>
            <a:lvl1pPr marL="0" indent="0" algn="l">
              <a:lnSpc>
                <a:spcPct val="90000"/>
              </a:lnSpc>
              <a:buNone/>
              <a:defRPr sz="17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9358707" y="4720830"/>
            <a:ext cx="2541739" cy="473616"/>
          </a:xfrm>
          <a:prstGeom prst="rect">
            <a:avLst/>
          </a:prstGeom>
        </p:spPr>
        <p:txBody>
          <a:bodyPr lIns="0" tIns="0" rIns="0" bIns="0">
            <a:noAutofit/>
          </a:bodyPr>
          <a:lstStyle>
            <a:lvl1pPr marL="0" indent="0">
              <a:lnSpc>
                <a:spcPct val="90000"/>
              </a:lnSpc>
              <a:buNone/>
              <a:defRPr sz="1599" b="0" i="0">
                <a:solidFill>
                  <a:schemeClr val="bg1"/>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9358707" y="4949430"/>
            <a:ext cx="2543803" cy="1324301"/>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1">
            <a:extLst>
              <a:ext uri="{FF2B5EF4-FFF2-40B4-BE49-F238E27FC236}">
                <a16:creationId xmlns:a16="http://schemas.microsoft.com/office/drawing/2014/main" id="{07BB7D92-C928-3E42-B0C1-1E8CA4149E24}"/>
              </a:ext>
            </a:extLst>
          </p:cNvPr>
          <p:cNvSpPr>
            <a:spLocks noGrp="1"/>
          </p:cNvSpPr>
          <p:nvPr>
            <p:ph type="body" sz="quarter" idx="35"/>
          </p:nvPr>
        </p:nvSpPr>
        <p:spPr>
          <a:xfrm>
            <a:off x="358463" y="4835637"/>
            <a:ext cx="7067805" cy="939371"/>
          </a:xfrm>
          <a:prstGeom prst="rect">
            <a:avLst/>
          </a:prstGeom>
        </p:spPr>
        <p:txBody>
          <a:bodyPr lIns="0" tIns="0" rIns="0" bIns="0">
            <a:noAutofit/>
          </a:bodyPr>
          <a:lstStyle>
            <a:lvl1pPr marL="0" indent="0">
              <a:lnSpc>
                <a:spcPct val="90000"/>
              </a:lnSpc>
              <a:buNone/>
              <a:defRPr sz="1999" b="1" i="0" spc="0">
                <a:solidFill>
                  <a:srgbClr val="858585"/>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FDEDCE3A-356D-4642-851B-3AB57D790ADD}"/>
              </a:ext>
            </a:extLst>
          </p:cNvPr>
          <p:cNvSpPr>
            <a:spLocks noGrp="1"/>
          </p:cNvSpPr>
          <p:nvPr>
            <p:ph type="body" sz="quarter" idx="34"/>
          </p:nvPr>
        </p:nvSpPr>
        <p:spPr>
          <a:xfrm>
            <a:off x="379885" y="2580324"/>
            <a:ext cx="5235902" cy="1263015"/>
          </a:xfrm>
          <a:prstGeom prst="rect">
            <a:avLst/>
          </a:prstGeom>
        </p:spPr>
        <p:txBody>
          <a:bodyPr lIns="0" tIns="0" rIns="0" bIns="0">
            <a:noAutofit/>
          </a:bodyPr>
          <a:lstStyle>
            <a:lvl1pPr marL="0" indent="0">
              <a:lnSpc>
                <a:spcPct val="90000"/>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extBox 11">
            <a:extLst>
              <a:ext uri="{FF2B5EF4-FFF2-40B4-BE49-F238E27FC236}">
                <a16:creationId xmlns:a16="http://schemas.microsoft.com/office/drawing/2014/main" id="{907E2940-62C3-4846-A4B6-19D915C5EDE1}"/>
              </a:ext>
            </a:extLst>
          </p:cNvPr>
          <p:cNvSpPr txBox="1"/>
          <p:nvPr userDrawn="1"/>
        </p:nvSpPr>
        <p:spPr>
          <a:xfrm>
            <a:off x="8800582" y="6449569"/>
            <a:ext cx="3436992" cy="12311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0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0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496108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655" y="2211574"/>
            <a:ext cx="3677428"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3133" y="2200942"/>
            <a:ext cx="3677428"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47913"/>
            <a:ext cx="4981260"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227459"/>
            <a:ext cx="1410928"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70" y="1081050"/>
            <a:ext cx="1364451"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227459"/>
            <a:ext cx="2449174"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1081050"/>
            <a:ext cx="2432604"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351869"/>
            <a:ext cx="3762912" cy="466166"/>
          </a:xfrm>
          <a:prstGeom prst="rect">
            <a:avLst/>
          </a:prstGeom>
        </p:spPr>
        <p:txBody>
          <a:bodyPr lIns="0" tIns="0" rIns="0" bIns="0">
            <a:noAutofit/>
          </a:bodyPr>
          <a:lstStyle>
            <a:lvl1pPr marL="0" indent="0" algn="l">
              <a:lnSpc>
                <a:spcPct val="110000"/>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1663" y="2478200"/>
            <a:ext cx="2776096" cy="939371"/>
          </a:xfrm>
          <a:prstGeom prst="rect">
            <a:avLst/>
          </a:prstGeom>
        </p:spPr>
        <p:txBody>
          <a:bodyPr lIns="0" tIns="0" rIns="0" bIns="0">
            <a:noAutofit/>
          </a:bodyPr>
          <a:lstStyle>
            <a:lvl1pPr marL="0" indent="0">
              <a:lnSpc>
                <a:spcPct val="110000"/>
              </a:lnSpc>
              <a:buNone/>
              <a:defRPr sz="1999" b="1" i="0" spc="0">
                <a:solidFill>
                  <a:srgbClr val="F17A26"/>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0477" y="2478200"/>
            <a:ext cx="2776096" cy="939371"/>
          </a:xfrm>
          <a:prstGeom prst="rect">
            <a:avLst/>
          </a:prstGeom>
        </p:spPr>
        <p:txBody>
          <a:bodyPr lIns="0" tIns="0" rIns="0" bIns="0">
            <a:noAutofit/>
          </a:bodyPr>
          <a:lstStyle>
            <a:lvl1pPr marL="0" indent="0">
              <a:lnSpc>
                <a:spcPct val="110000"/>
              </a:lnSpc>
              <a:buNone/>
              <a:defRPr sz="1999" b="1" i="0" spc="0">
                <a:solidFill>
                  <a:srgbClr val="299D48"/>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3150" y="2124635"/>
            <a:ext cx="7609406"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b="0" i="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646" y="2124635"/>
            <a:ext cx="3886268"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b="0" i="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998985" y="2124635"/>
            <a:ext cx="3886481"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b="0" i="0">
              <a:latin typeface="Roboto Condensed Light" panose="02000000000000000000" pitchFamily="2" charset="0"/>
            </a:endParaRP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3776" y="2478200"/>
            <a:ext cx="2776096" cy="939371"/>
          </a:xfrm>
          <a:prstGeom prst="rect">
            <a:avLst/>
          </a:prstGeom>
        </p:spPr>
        <p:txBody>
          <a:bodyPr lIns="0" tIns="0" rIns="0" bIns="0">
            <a:noAutofit/>
          </a:bodyPr>
          <a:lstStyle>
            <a:lvl1pPr marL="0" indent="0">
              <a:lnSpc>
                <a:spcPct val="110000"/>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7998720" y="2119122"/>
            <a:ext cx="3886481"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latin typeface="Roboto Condensed Light" panose="02000000000000000000" pitchFamily="2" charset="0"/>
            </a:endParaRPr>
          </a:p>
        </p:txBody>
      </p:sp>
      <p:sp>
        <p:nvSpPr>
          <p:cNvPr id="21" name="Text Placeholder 4">
            <a:extLst>
              <a:ext uri="{FF2B5EF4-FFF2-40B4-BE49-F238E27FC236}">
                <a16:creationId xmlns:a16="http://schemas.microsoft.com/office/drawing/2014/main" id="{D66884E8-D3EE-4E4C-B7CB-7A9079FAB012}"/>
              </a:ext>
            </a:extLst>
          </p:cNvPr>
          <p:cNvSpPr>
            <a:spLocks noGrp="1"/>
          </p:cNvSpPr>
          <p:nvPr>
            <p:ph type="body" sz="quarter" idx="36"/>
          </p:nvPr>
        </p:nvSpPr>
        <p:spPr>
          <a:xfrm>
            <a:off x="881493" y="2816660"/>
            <a:ext cx="2923476" cy="3084411"/>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4">
            <a:extLst>
              <a:ext uri="{FF2B5EF4-FFF2-40B4-BE49-F238E27FC236}">
                <a16:creationId xmlns:a16="http://schemas.microsoft.com/office/drawing/2014/main" id="{39AD2FE5-1A1C-8F4A-8981-1B6428087B4F}"/>
              </a:ext>
            </a:extLst>
          </p:cNvPr>
          <p:cNvSpPr>
            <a:spLocks noGrp="1"/>
          </p:cNvSpPr>
          <p:nvPr>
            <p:ph type="body" sz="quarter" idx="37"/>
          </p:nvPr>
        </p:nvSpPr>
        <p:spPr>
          <a:xfrm>
            <a:off x="4787121" y="2816660"/>
            <a:ext cx="2923476" cy="3084411"/>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 Placeholder 4">
            <a:extLst>
              <a:ext uri="{FF2B5EF4-FFF2-40B4-BE49-F238E27FC236}">
                <a16:creationId xmlns:a16="http://schemas.microsoft.com/office/drawing/2014/main" id="{9B48A8C3-06D8-B942-939C-E150561466EB}"/>
              </a:ext>
            </a:extLst>
          </p:cNvPr>
          <p:cNvSpPr>
            <a:spLocks noGrp="1"/>
          </p:cNvSpPr>
          <p:nvPr>
            <p:ph type="body" sz="quarter" idx="38"/>
          </p:nvPr>
        </p:nvSpPr>
        <p:spPr>
          <a:xfrm>
            <a:off x="8498205" y="2816660"/>
            <a:ext cx="2923476" cy="3084411"/>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662520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aseStudy-Challeng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CCCD150-1E43-B047-BBCD-E7CD4E6655BC}"/>
              </a:ext>
            </a:extLst>
          </p:cNvPr>
          <p:cNvSpPr/>
          <p:nvPr userDrawn="1"/>
        </p:nvSpPr>
        <p:spPr>
          <a:xfrm>
            <a:off x="471200" y="2215123"/>
            <a:ext cx="3677428"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152" y="2124635"/>
            <a:ext cx="11511902"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47913"/>
            <a:ext cx="4981260"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227459"/>
            <a:ext cx="1410928"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70" y="1081050"/>
            <a:ext cx="1364451" cy="138064"/>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227459"/>
            <a:ext cx="2449174"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1081050"/>
            <a:ext cx="2432604"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351869"/>
            <a:ext cx="3762912" cy="466166"/>
          </a:xfrm>
          <a:prstGeom prst="rect">
            <a:avLst/>
          </a:prstGeom>
        </p:spPr>
        <p:txBody>
          <a:bodyPr lIns="0" tIns="0" rIns="0" bIns="0">
            <a:noAutofit/>
          </a:bodyPr>
          <a:lstStyle>
            <a:lvl1pPr marL="0" indent="0" algn="l">
              <a:lnSpc>
                <a:spcPct val="110000"/>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ct val="110000"/>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ct val="110000"/>
              </a:lnSpc>
              <a:buNone/>
              <a:defRPr sz="1999" b="1" i="0" spc="0">
                <a:solidFill>
                  <a:srgbClr val="F17A26"/>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4">
            <a:extLst>
              <a:ext uri="{FF2B5EF4-FFF2-40B4-BE49-F238E27FC236}">
                <a16:creationId xmlns:a16="http://schemas.microsoft.com/office/drawing/2014/main" id="{7CC5F6BB-EA9F-D840-8B69-03B879A19A3B}"/>
              </a:ext>
            </a:extLst>
          </p:cNvPr>
          <p:cNvSpPr>
            <a:spLocks noGrp="1"/>
          </p:cNvSpPr>
          <p:nvPr>
            <p:ph type="body" sz="quarter" idx="33"/>
          </p:nvPr>
        </p:nvSpPr>
        <p:spPr>
          <a:xfrm>
            <a:off x="4771489" y="2859190"/>
            <a:ext cx="6289063" cy="270163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4275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seStudy-Solutio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6B6B27B-BCD4-EC48-AEB7-B3D393D6BBC5}"/>
              </a:ext>
            </a:extLst>
          </p:cNvPr>
          <p:cNvSpPr/>
          <p:nvPr userDrawn="1"/>
        </p:nvSpPr>
        <p:spPr>
          <a:xfrm>
            <a:off x="471200" y="2215123"/>
            <a:ext cx="3677428" cy="3891517"/>
          </a:xfrm>
          <a:prstGeom prst="rect">
            <a:avLst/>
          </a:prstGeom>
          <a:gradFill>
            <a:gsLst>
              <a:gs pos="0">
                <a:srgbClr val="299D48">
                  <a:alpha val="18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16" name="Rectangle 15">
            <a:extLst>
              <a:ext uri="{FF2B5EF4-FFF2-40B4-BE49-F238E27FC236}">
                <a16:creationId xmlns:a16="http://schemas.microsoft.com/office/drawing/2014/main" id="{95371860-ED38-0C40-8EE6-0ED187190BD6}"/>
              </a:ext>
            </a:extLst>
          </p:cNvPr>
          <p:cNvSpPr/>
          <p:nvPr userDrawn="1"/>
        </p:nvSpPr>
        <p:spPr>
          <a:xfrm>
            <a:off x="378152" y="2124635"/>
            <a:ext cx="11511902" cy="4087906"/>
          </a:xfrm>
          <a:prstGeom prst="rect">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45358"/>
            <a:ext cx="4981260" cy="1130188"/>
          </a:xfrm>
        </p:spPr>
        <p:txBody>
          <a:bodyPr>
            <a:noAutofit/>
          </a:bodyPr>
          <a:lstStyle>
            <a:lvl1pPr>
              <a:lnSpc>
                <a:spcPct val="90000"/>
              </a:lnSpc>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8" y="1212712"/>
            <a:ext cx="1410928"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69" y="1066303"/>
            <a:ext cx="1395436" cy="200057"/>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212712"/>
            <a:ext cx="2449174"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1066303"/>
            <a:ext cx="2432604"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337122"/>
            <a:ext cx="3762912" cy="466166"/>
          </a:xfrm>
          <a:prstGeom prst="rect">
            <a:avLst/>
          </a:prstGeom>
        </p:spPr>
        <p:txBody>
          <a:bodyPr lIns="0" tIns="0" rIns="0" bIns="0">
            <a:noAutofit/>
          </a:bodyPr>
          <a:lstStyle>
            <a:lvl1pPr marL="0" indent="0" algn="l">
              <a:lnSpc>
                <a:spcPct val="110000"/>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ct val="110000"/>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ct val="110000"/>
              </a:lnSpc>
              <a:buNone/>
              <a:defRPr sz="1999" b="1" i="0" spc="0">
                <a:solidFill>
                  <a:srgbClr val="299D48"/>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4">
            <a:extLst>
              <a:ext uri="{FF2B5EF4-FFF2-40B4-BE49-F238E27FC236}">
                <a16:creationId xmlns:a16="http://schemas.microsoft.com/office/drawing/2014/main" id="{EBC06712-582F-5A4A-B1A9-40F085BF682E}"/>
              </a:ext>
            </a:extLst>
          </p:cNvPr>
          <p:cNvSpPr>
            <a:spLocks noGrp="1"/>
          </p:cNvSpPr>
          <p:nvPr>
            <p:ph type="body" sz="quarter" idx="33"/>
          </p:nvPr>
        </p:nvSpPr>
        <p:spPr>
          <a:xfrm>
            <a:off x="4771489" y="2859190"/>
            <a:ext cx="6289063" cy="270163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1643787"/>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Study-Resul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3968" y="545357"/>
            <a:ext cx="4981260" cy="1130188"/>
          </a:xfrm>
        </p:spPr>
        <p:txBody>
          <a:bodyPr>
            <a:noAutofit/>
          </a:bodyPr>
          <a:lstStyle>
            <a:lvl1pPr>
              <a:lnSpc>
                <a:spcPct val="90000"/>
              </a:lnSpc>
              <a:defRPr b="0" i="0">
                <a:solidFill>
                  <a:srgbClr val="717171"/>
                </a:solidFill>
              </a:defRPr>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2869" y="1212711"/>
            <a:ext cx="1410928" cy="379114"/>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2869" y="1066302"/>
            <a:ext cx="1973334"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39731" y="1212711"/>
            <a:ext cx="2449174" cy="381201"/>
          </a:xfrm>
          <a:prstGeom prst="rect">
            <a:avLst/>
          </a:prstGeom>
        </p:spPr>
        <p:txBody>
          <a:bodyPr lIns="0" tIns="0" rIns="0" bIns="0">
            <a:noAutofit/>
          </a:bodyPr>
          <a:lstStyle>
            <a:lvl1pPr marL="0" indent="0" algn="l">
              <a:lnSpc>
                <a:spcPct val="110000"/>
              </a:lnSpc>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3131" y="1066302"/>
            <a:ext cx="2432604" cy="148752"/>
          </a:xfrm>
          <a:prstGeom prst="rect">
            <a:avLst/>
          </a:prstGeom>
        </p:spPr>
        <p:txBody>
          <a:bodyPr lIns="0" tIns="0" rIns="0" bIns="0">
            <a:noAutofit/>
          </a:bodyPr>
          <a:lstStyle>
            <a:lvl1pPr marL="0" indent="0" algn="l">
              <a:lnSpc>
                <a:spcPct val="110000"/>
              </a:lnSpc>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1337121"/>
            <a:ext cx="3762912" cy="466166"/>
          </a:xfrm>
          <a:prstGeom prst="rect">
            <a:avLst/>
          </a:prstGeom>
        </p:spPr>
        <p:txBody>
          <a:bodyPr lIns="0" tIns="0" rIns="0" bIns="0">
            <a:noAutofit/>
          </a:bodyPr>
          <a:lstStyle>
            <a:lvl1pPr marL="0" indent="0" algn="l">
              <a:lnSpc>
                <a:spcPct val="110000"/>
              </a:lnSpc>
              <a:buNone/>
              <a:defRPr sz="1599" b="0" i="0">
                <a:solidFill>
                  <a:srgbClr val="848585"/>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378152" y="2124635"/>
            <a:ext cx="11511902"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b="0" i="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76760" y="2823210"/>
            <a:ext cx="2905728" cy="3097530"/>
          </a:xfrm>
          <a:prstGeom prst="rect">
            <a:avLst/>
          </a:prstGeom>
        </p:spPr>
        <p:txBody>
          <a:bodyPr lIns="0" tIns="0" rIns="0" bIns="0">
            <a:noAutofit/>
          </a:bodyPr>
          <a:lstStyle>
            <a:lvl1pPr marL="0" indent="0">
              <a:lnSpc>
                <a:spcPct val="110000"/>
              </a:lnSpc>
              <a:buNone/>
              <a:defRPr sz="1599" b="0" i="0">
                <a:solidFill>
                  <a:srgbClr val="848585"/>
                </a:solidFill>
                <a:latin typeface="Exo" panose="02000503000000000000"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72943" y="2478200"/>
            <a:ext cx="2776096" cy="939371"/>
          </a:xfrm>
          <a:prstGeom prst="rect">
            <a:avLst/>
          </a:prstGeom>
        </p:spPr>
        <p:txBody>
          <a:bodyPr lIns="0" tIns="0" rIns="0" bIns="0">
            <a:noAutofit/>
          </a:bodyPr>
          <a:lstStyle>
            <a:lvl1pPr marL="0" indent="0">
              <a:lnSpc>
                <a:spcPct val="110000"/>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4" name="Rectangle 23">
            <a:extLst>
              <a:ext uri="{FF2B5EF4-FFF2-40B4-BE49-F238E27FC236}">
                <a16:creationId xmlns:a16="http://schemas.microsoft.com/office/drawing/2014/main" id="{B39A272B-80C2-6041-B7D7-2757D1FF9673}"/>
              </a:ext>
            </a:extLst>
          </p:cNvPr>
          <p:cNvSpPr/>
          <p:nvPr userDrawn="1"/>
        </p:nvSpPr>
        <p:spPr>
          <a:xfrm>
            <a:off x="378153" y="2119122"/>
            <a:ext cx="11511902"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latin typeface="Roboto Condensed Light" panose="02000000000000000000" pitchFamily="2" charset="0"/>
            </a:endParaRPr>
          </a:p>
        </p:txBody>
      </p:sp>
      <p:sp>
        <p:nvSpPr>
          <p:cNvPr id="13" name="Text Placeholder 4">
            <a:extLst>
              <a:ext uri="{FF2B5EF4-FFF2-40B4-BE49-F238E27FC236}">
                <a16:creationId xmlns:a16="http://schemas.microsoft.com/office/drawing/2014/main" id="{4F68E92D-CD33-6243-896E-3C6A0C308B22}"/>
              </a:ext>
            </a:extLst>
          </p:cNvPr>
          <p:cNvSpPr>
            <a:spLocks noGrp="1"/>
          </p:cNvSpPr>
          <p:nvPr>
            <p:ph type="body" sz="quarter" idx="33"/>
          </p:nvPr>
        </p:nvSpPr>
        <p:spPr>
          <a:xfrm>
            <a:off x="4771489" y="2859190"/>
            <a:ext cx="6289063" cy="270163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485052"/>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19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44769"/>
            <a:ext cx="5630157"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2621267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44769"/>
            <a:ext cx="4965101"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514" y="1643564"/>
            <a:ext cx="4114600" cy="669978"/>
          </a:xfrm>
          <a:prstGeom prst="rect">
            <a:avLst/>
          </a:prstGeom>
        </p:spPr>
        <p:txBody>
          <a:bodyPr lIns="0" tIns="0" rIns="0" bIns="0">
            <a:noAutofit/>
          </a:bodyPr>
          <a:lstStyle>
            <a:lvl1pPr marL="0" indent="0">
              <a:lnSpc>
                <a:spcPct val="110000"/>
              </a:lnSpc>
              <a:buNone/>
              <a:defRPr sz="1999" b="0" i="0" spc="0">
                <a:solidFill>
                  <a:srgbClr val="2576B7"/>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331" y="2710334"/>
            <a:ext cx="5687377" cy="2999350"/>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47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5407973"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4285" y="1085064"/>
            <a:ext cx="4654506" cy="726888"/>
          </a:xfrm>
          <a:prstGeom prst="rect">
            <a:avLst/>
          </a:prstGeom>
        </p:spPr>
        <p:txBody>
          <a:bodyPr lIns="0" tIns="0" rIns="0" bIns="0">
            <a:noAutofit/>
          </a:bodyPr>
          <a:lstStyle>
            <a:lvl1pPr marL="0" indent="0">
              <a:lnSpc>
                <a:spcPct val="1000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4020821062"/>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stablish Baseline Metric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4114780" cy="6873276"/>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2" y="0"/>
            <a:ext cx="411477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30" name="Table Placeholder 17">
            <a:extLst>
              <a:ext uri="{FF2B5EF4-FFF2-40B4-BE49-F238E27FC236}">
                <a16:creationId xmlns:a16="http://schemas.microsoft.com/office/drawing/2014/main" id="{7A09F54A-526E-F440-AECD-03D132A8D622}"/>
              </a:ext>
            </a:extLst>
          </p:cNvPr>
          <p:cNvSpPr>
            <a:spLocks noGrp="1"/>
          </p:cNvSpPr>
          <p:nvPr>
            <p:ph type="tbl" sz="quarter" idx="11"/>
          </p:nvPr>
        </p:nvSpPr>
        <p:spPr>
          <a:xfrm>
            <a:off x="4576383" y="515734"/>
            <a:ext cx="7239524" cy="5708493"/>
          </a:xfrm>
          <a:prstGeom prst="rect">
            <a:avLst/>
          </a:prstGeom>
        </p:spPr>
        <p:txBody>
          <a:bodyPr>
            <a:noAutofit/>
          </a:bodyPr>
          <a:lstStyle>
            <a:lvl1pPr>
              <a:lnSpc>
                <a:spcPct val="110000"/>
              </a:lnSpc>
              <a:defRPr>
                <a:latin typeface="Roboto Condensed Light" panose="02000000000000000000" pitchFamily="2" charset="0"/>
                <a:ea typeface="Roboto Condensed Light" panose="02000000000000000000" pitchFamily="2" charset="0"/>
              </a:defRPr>
            </a:lvl1pPr>
          </a:lstStyle>
          <a:p>
            <a:endParaRPr lang="en-US"/>
          </a:p>
        </p:txBody>
      </p:sp>
      <p:sp>
        <p:nvSpPr>
          <p:cNvPr id="32" name="Text Placeholder 2">
            <a:extLst>
              <a:ext uri="{FF2B5EF4-FFF2-40B4-BE49-F238E27FC236}">
                <a16:creationId xmlns:a16="http://schemas.microsoft.com/office/drawing/2014/main" id="{3A6860E1-C025-B84A-897E-EE5DA2B84DBC}"/>
              </a:ext>
            </a:extLst>
          </p:cNvPr>
          <p:cNvSpPr>
            <a:spLocks noGrp="1"/>
          </p:cNvSpPr>
          <p:nvPr>
            <p:ph type="body" sz="quarter" idx="13" hasCustomPrompt="1"/>
          </p:nvPr>
        </p:nvSpPr>
        <p:spPr>
          <a:xfrm>
            <a:off x="353875" y="3073956"/>
            <a:ext cx="3145604" cy="3379898"/>
          </a:xfrm>
          <a:prstGeom prst="rect">
            <a:avLst/>
          </a:prstGeom>
        </p:spPr>
        <p:txBody>
          <a:bodyPr lIns="0">
            <a:noAutofit/>
          </a:bodyPr>
          <a:lstStyle>
            <a:lvl1pPr marL="342763" indent="-342763">
              <a:lnSpc>
                <a:spcPct val="110000"/>
              </a:lnSpc>
              <a:buFont typeface="+mj-lt"/>
              <a:buAutoNum type="arabicPeriod"/>
              <a:defRPr sz="1399" b="0" i="0">
                <a:solidFill>
                  <a:schemeClr val="bg1"/>
                </a:solidFill>
                <a:latin typeface="Roboto Condensed Light" panose="02000000000000000000" pitchFamily="2" charset="0"/>
                <a:ea typeface="Roboto Condensed Light" panose="02000000000000000000" pitchFamily="2" charset="0"/>
              </a:defRPr>
            </a:lvl1pPr>
            <a:lvl2pPr marL="457017" indent="0">
              <a:lnSpc>
                <a:spcPct val="110000"/>
              </a:lnSpc>
              <a:buNone/>
              <a:defRPr sz="1399" b="0" i="0">
                <a:solidFill>
                  <a:schemeClr val="bg1"/>
                </a:solidFill>
                <a:latin typeface="Roboto Condensed Light" panose="02000000000000000000" pitchFamily="2" charset="0"/>
                <a:ea typeface="Roboto Condensed Light" panose="02000000000000000000" pitchFamily="2" charset="0"/>
              </a:defRPr>
            </a:lvl2pPr>
            <a:lvl3pPr>
              <a:defRPr sz="1799" b="0" i="0">
                <a:solidFill>
                  <a:schemeClr val="bg1"/>
                </a:solidFill>
                <a:latin typeface="Montserrat Light" pitchFamily="2" charset="77"/>
              </a:defRPr>
            </a:lvl3pPr>
            <a:lvl4pPr>
              <a:defRPr sz="1799" b="0" i="0">
                <a:solidFill>
                  <a:schemeClr val="bg1"/>
                </a:solidFill>
                <a:latin typeface="Montserrat Light" pitchFamily="2" charset="77"/>
              </a:defRPr>
            </a:lvl4pPr>
            <a:lvl5pPr>
              <a:defRPr sz="1799" b="0" i="0">
                <a:solidFill>
                  <a:schemeClr val="bg1"/>
                </a:solidFill>
                <a:latin typeface="Montserrat Light" pitchFamily="2" charset="77"/>
              </a:defRPr>
            </a:lvl5pPr>
          </a:lstStyle>
          <a:p>
            <a:pPr lvl="0"/>
            <a:r>
              <a:rPr lang="en-US"/>
              <a:t>Increased Help Desk Efficiency</a:t>
            </a:r>
            <a:br>
              <a:rPr lang="en-US"/>
            </a:br>
            <a:r>
              <a:rPr lang="en-US"/>
              <a:t>Through training of personnel and increased efficiency of processes</a:t>
            </a:r>
          </a:p>
          <a:p>
            <a:pPr lvl="1"/>
            <a:endParaRPr lang="en-US"/>
          </a:p>
          <a:p>
            <a:pPr lvl="0"/>
            <a:endParaRPr lang="en-US"/>
          </a:p>
        </p:txBody>
      </p:sp>
      <p:sp>
        <p:nvSpPr>
          <p:cNvPr id="2" name="TextBox 1">
            <a:extLst>
              <a:ext uri="{FF2B5EF4-FFF2-40B4-BE49-F238E27FC236}">
                <a16:creationId xmlns:a16="http://schemas.microsoft.com/office/drawing/2014/main" id="{F16E9EDA-45C8-534C-88DF-427C9EF2E9E8}"/>
              </a:ext>
            </a:extLst>
          </p:cNvPr>
          <p:cNvSpPr txBox="1"/>
          <p:nvPr userDrawn="1"/>
        </p:nvSpPr>
        <p:spPr>
          <a:xfrm>
            <a:off x="365317" y="2212911"/>
            <a:ext cx="2994426" cy="758486"/>
          </a:xfrm>
          <a:prstGeom prst="rect">
            <a:avLst/>
          </a:prstGeom>
        </p:spPr>
        <p:txBody>
          <a:bodyPr vert="horz" wrap="square" lIns="0" tIns="6928" rIns="0" bIns="0" rtlCol="0">
            <a:noAutofit/>
          </a:bodyPr>
          <a:lstStyle/>
          <a:p>
            <a:pPr marL="7698" marR="242878" lvl="0" indent="0" algn="l" defTabSz="554270" rtl="0" eaLnBrk="1" fontAlgn="auto" latinLnBrk="0" hangingPunct="1">
              <a:lnSpc>
                <a:spcPct val="110000"/>
              </a:lnSpc>
              <a:spcBef>
                <a:spcPts val="55"/>
              </a:spcBef>
              <a:spcAft>
                <a:spcPts val="0"/>
              </a:spcAft>
              <a:buClrTx/>
              <a:buSzTx/>
              <a:buFontTx/>
              <a:buNone/>
              <a:tabLst/>
              <a:defRPr/>
            </a:pPr>
            <a:r>
              <a:rPr lang="en-US" sz="1599">
                <a:solidFill>
                  <a:schemeClr val="bg1"/>
                </a:solidFill>
                <a:latin typeface="Exo" panose="02000503000000000000" pitchFamily="2" charset="77"/>
              </a:rPr>
              <a:t>Baseline metrics will be improved through:</a:t>
            </a:r>
          </a:p>
          <a:p>
            <a:pPr marL="7698" marR="242878" algn="l">
              <a:lnSpc>
                <a:spcPct val="110000"/>
              </a:lnSpc>
              <a:spcBef>
                <a:spcPts val="55"/>
              </a:spcBef>
            </a:pPr>
            <a:endParaRPr lang="en-US" sz="1599" spc="-30">
              <a:solidFill>
                <a:schemeClr val="bg1"/>
              </a:solidFill>
              <a:latin typeface="Exo" panose="02000503000000000000" pitchFamily="2" charset="77"/>
              <a:cs typeface="Arial Narrow"/>
            </a:endParaRPr>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346375" y="524428"/>
            <a:ext cx="3175096" cy="1545881"/>
          </a:xfrm>
          <a:prstGeom prst="rect">
            <a:avLst/>
          </a:prstGeom>
        </p:spPr>
        <p:txBody>
          <a:bodyPr vert="horz" wrap="square" lIns="0" tIns="6928" rIns="0" bIns="0" rtlCol="0">
            <a:noAutofit/>
          </a:bodyPr>
          <a:lstStyle/>
          <a:p>
            <a:pPr marL="7698" marR="242878" algn="just">
              <a:lnSpc>
                <a:spcPct val="90000"/>
              </a:lnSpc>
              <a:spcBef>
                <a:spcPts val="55"/>
              </a:spcBef>
            </a:pPr>
            <a:r>
              <a:rPr lang="en-US" sz="3998" b="1" i="0">
                <a:solidFill>
                  <a:schemeClr val="bg1"/>
                </a:solidFill>
                <a:latin typeface="Montserrat SemiBold" pitchFamily="2" charset="77"/>
              </a:rPr>
              <a:t>Establish Baseline Metrics</a:t>
            </a:r>
            <a:endParaRPr lang="en-US" sz="3998" b="1" i="0" spc="-30">
              <a:solidFill>
                <a:schemeClr val="bg1"/>
              </a:solidFill>
              <a:latin typeface="Montserrat SemiBold" pitchFamily="2" charset="77"/>
              <a:cs typeface="Arial Narrow"/>
            </a:endParaRPr>
          </a:p>
        </p:txBody>
      </p:sp>
    </p:spTree>
    <p:extLst>
      <p:ext uri="{BB962C8B-B14F-4D97-AF65-F5344CB8AC3E}">
        <p14:creationId xmlns:p14="http://schemas.microsoft.com/office/powerpoint/2010/main" val="262924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ack Metrics">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80085" y="530022"/>
            <a:ext cx="4237753" cy="511093"/>
          </a:xfrm>
        </p:spPr>
        <p:txBody>
          <a:bodyPr>
            <a:noAutofit/>
          </a:bodyPr>
          <a:lstStyle>
            <a:lvl1pPr>
              <a:lnSpc>
                <a:spcPct val="90000"/>
              </a:lnSpc>
              <a:defRPr b="0" i="0">
                <a:solidFill>
                  <a:srgbClr val="2576B7"/>
                </a:solidFill>
              </a:defRPr>
            </a:lvl1pPr>
          </a:lstStyle>
          <a:p>
            <a:r>
              <a:rPr lang="en-US"/>
              <a:t>Track Metrics</a:t>
            </a:r>
          </a:p>
        </p:txBody>
      </p:sp>
      <p:sp>
        <p:nvSpPr>
          <p:cNvPr id="3" name="Text Placeholder 2">
            <a:extLst>
              <a:ext uri="{FF2B5EF4-FFF2-40B4-BE49-F238E27FC236}">
                <a16:creationId xmlns:a16="http://schemas.microsoft.com/office/drawing/2014/main" id="{301B465C-B3AC-CE48-A04D-8964E9E436C5}"/>
              </a:ext>
            </a:extLst>
          </p:cNvPr>
          <p:cNvSpPr>
            <a:spLocks noGrp="1"/>
          </p:cNvSpPr>
          <p:nvPr>
            <p:ph type="body" sz="quarter" idx="10" hasCustomPrompt="1"/>
          </p:nvPr>
        </p:nvSpPr>
        <p:spPr>
          <a:xfrm>
            <a:off x="380084" y="1097775"/>
            <a:ext cx="3760813" cy="966157"/>
          </a:xfrm>
          <a:prstGeom prst="rect">
            <a:avLst/>
          </a:prstGeom>
        </p:spPr>
        <p:txBody>
          <a:bodyPr lIns="0">
            <a:noAutofit/>
          </a:bodyPr>
          <a:lstStyle>
            <a:lvl1pPr marL="0" indent="0">
              <a:lnSpc>
                <a:spcPct val="110000"/>
              </a:lnSpc>
              <a:buNone/>
              <a:defRPr sz="1599" b="0" i="0">
                <a:solidFill>
                  <a:srgbClr val="717171"/>
                </a:solidFill>
                <a:latin typeface="Exo" panose="020B0604020202020204" charset="0"/>
                <a:ea typeface="Roboto Condensed Light" panose="02000000000000000000" pitchFamily="2" charset="0"/>
              </a:defRPr>
            </a:lvl1pPr>
            <a:lvl2pPr>
              <a:defRPr sz="1999" b="0" i="0">
                <a:latin typeface="Roboto Condensed Light" panose="02000000000000000000" pitchFamily="2" charset="0"/>
                <a:ea typeface="Roboto Condensed Light" panose="02000000000000000000" pitchFamily="2" charset="0"/>
              </a:defRPr>
            </a:lvl2pPr>
            <a:lvl3pPr>
              <a:defRPr sz="1999" b="0" i="0">
                <a:latin typeface="Roboto Condensed Light" panose="02000000000000000000" pitchFamily="2" charset="0"/>
                <a:ea typeface="Roboto Condensed Light" panose="02000000000000000000" pitchFamily="2" charset="0"/>
              </a:defRPr>
            </a:lvl3pPr>
            <a:lvl4pPr>
              <a:defRPr sz="1999" b="0" i="0">
                <a:latin typeface="Roboto Condensed Light" panose="02000000000000000000" pitchFamily="2" charset="0"/>
                <a:ea typeface="Roboto Condensed Light" panose="02000000000000000000" pitchFamily="2" charset="0"/>
              </a:defRPr>
            </a:lvl4pPr>
            <a:lvl5pPr>
              <a:defRPr sz="1999" b="0" i="0">
                <a:latin typeface="Roboto Condensed Light" panose="02000000000000000000" pitchFamily="2" charset="0"/>
                <a:ea typeface="Roboto Condensed Light" panose="02000000000000000000" pitchFamily="2" charset="0"/>
              </a:defRPr>
            </a:lvl5pPr>
          </a:lstStyle>
          <a:p>
            <a:pPr lvl="0"/>
            <a:r>
              <a:rPr lang="en-US"/>
              <a:t>Track metrics throughout the project to keep stakeholders informed</a:t>
            </a:r>
          </a:p>
        </p:txBody>
      </p:sp>
      <p:sp>
        <p:nvSpPr>
          <p:cNvPr id="18" name="Table Placeholder 17">
            <a:extLst>
              <a:ext uri="{FF2B5EF4-FFF2-40B4-BE49-F238E27FC236}">
                <a16:creationId xmlns:a16="http://schemas.microsoft.com/office/drawing/2014/main" id="{49673129-DC2E-FA40-A288-610FE0AB920C}"/>
              </a:ext>
            </a:extLst>
          </p:cNvPr>
          <p:cNvSpPr>
            <a:spLocks noGrp="1"/>
          </p:cNvSpPr>
          <p:nvPr>
            <p:ph type="tbl" sz="quarter" idx="11"/>
          </p:nvPr>
        </p:nvSpPr>
        <p:spPr>
          <a:xfrm>
            <a:off x="372918" y="3274288"/>
            <a:ext cx="11442990" cy="2949939"/>
          </a:xfrm>
          <a:prstGeom prst="rect">
            <a:avLst/>
          </a:prstGeom>
        </p:spPr>
        <p:txBody>
          <a:bodyPr>
            <a:noAutofit/>
          </a:bodyPr>
          <a:lstStyle>
            <a:lvl1pPr>
              <a:lnSpc>
                <a:spcPct val="110000"/>
              </a:lnSpc>
              <a:defRPr>
                <a:latin typeface="Roboto Condensed Light" panose="02000000000000000000" pitchFamily="2" charset="0"/>
                <a:ea typeface="Roboto Condensed Light" panose="02000000000000000000" pitchFamily="2" charset="0"/>
              </a:defRPr>
            </a:lvl1pPr>
          </a:lstStyle>
          <a:p>
            <a:endParaRPr lang="en-US"/>
          </a:p>
        </p:txBody>
      </p:sp>
      <p:sp>
        <p:nvSpPr>
          <p:cNvPr id="20" name="Text Placeholder 19">
            <a:extLst>
              <a:ext uri="{FF2B5EF4-FFF2-40B4-BE49-F238E27FC236}">
                <a16:creationId xmlns:a16="http://schemas.microsoft.com/office/drawing/2014/main" id="{4782DCFE-ADE5-3844-AFE5-4BA068CE7F23}"/>
              </a:ext>
            </a:extLst>
          </p:cNvPr>
          <p:cNvSpPr>
            <a:spLocks noGrp="1"/>
          </p:cNvSpPr>
          <p:nvPr>
            <p:ph type="body" sz="quarter" idx="12" hasCustomPrompt="1"/>
          </p:nvPr>
        </p:nvSpPr>
        <p:spPr>
          <a:xfrm>
            <a:off x="7186208" y="718229"/>
            <a:ext cx="3557785" cy="339468"/>
          </a:xfrm>
          <a:prstGeom prst="rect">
            <a:avLst/>
          </a:prstGeom>
        </p:spPr>
        <p:txBody>
          <a:bodyPr lIns="0">
            <a:noAutofit/>
          </a:bodyPr>
          <a:lstStyle>
            <a:lvl1pPr marL="0" indent="0">
              <a:lnSpc>
                <a:spcPct val="110000"/>
              </a:lnSpc>
              <a:buNone/>
              <a:defRPr sz="1399">
                <a:latin typeface="Exo" panose="020B0604020202020204" charset="0"/>
                <a:ea typeface="Roboto Condensed Light" panose="02000000000000000000" pitchFamily="2" charset="0"/>
              </a:defRPr>
            </a:lvl1pPr>
            <a:lvl2pPr>
              <a:defRPr>
                <a:latin typeface="Roboto Condensed Light" panose="02000000000000000000" pitchFamily="2" charset="0"/>
                <a:ea typeface="Roboto Condensed Light" panose="02000000000000000000" pitchFamily="2" charset="0"/>
              </a:defRPr>
            </a:lvl2pPr>
            <a:lvl3pPr>
              <a:defRPr>
                <a:latin typeface="Roboto Condensed Light" panose="02000000000000000000" pitchFamily="2" charset="0"/>
                <a:ea typeface="Roboto Condensed Light" panose="02000000000000000000" pitchFamily="2" charset="0"/>
              </a:defRPr>
            </a:lvl3pPr>
            <a:lvl4pPr>
              <a:defRPr>
                <a:latin typeface="Roboto Condensed Light" panose="02000000000000000000" pitchFamily="2" charset="0"/>
                <a:ea typeface="Roboto Condensed Light" panose="02000000000000000000" pitchFamily="2" charset="0"/>
              </a:defRPr>
            </a:lvl4pPr>
            <a:lvl5pPr>
              <a:defRPr>
                <a:latin typeface="Roboto Condensed Light" panose="02000000000000000000" pitchFamily="2" charset="0"/>
                <a:ea typeface="Roboto Condensed Light" panose="02000000000000000000" pitchFamily="2" charset="0"/>
              </a:defRPr>
            </a:lvl5pPr>
          </a:lstStyle>
          <a:p>
            <a:pPr lvl="0"/>
            <a:r>
              <a:rPr lang="en-US" sz="1599"/>
              <a:t>As the project nears completion:</a:t>
            </a:r>
            <a:endParaRPr lang="en-US"/>
          </a:p>
        </p:txBody>
      </p:sp>
      <p:sp>
        <p:nvSpPr>
          <p:cNvPr id="25" name="Text Placeholder 4">
            <a:extLst>
              <a:ext uri="{FF2B5EF4-FFF2-40B4-BE49-F238E27FC236}">
                <a16:creationId xmlns:a16="http://schemas.microsoft.com/office/drawing/2014/main" id="{4F63F1AB-A833-D948-BE31-90BABA3914CD}"/>
              </a:ext>
            </a:extLst>
          </p:cNvPr>
          <p:cNvSpPr>
            <a:spLocks noGrp="1"/>
          </p:cNvSpPr>
          <p:nvPr>
            <p:ph type="body" sz="quarter" idx="13" hasCustomPrompt="1"/>
          </p:nvPr>
        </p:nvSpPr>
        <p:spPr>
          <a:xfrm>
            <a:off x="7186208" y="1105438"/>
            <a:ext cx="4293581" cy="2165643"/>
          </a:xfrm>
          <a:prstGeom prst="rect">
            <a:avLst/>
          </a:prstGeom>
        </p:spPr>
        <p:txBody>
          <a:bodyPr lIns="0">
            <a:noAutofit/>
          </a:bodyPr>
          <a:lstStyle>
            <a:lvl1pPr marL="342763" indent="-342763">
              <a:lnSpc>
                <a:spcPct val="110000"/>
              </a:lnSpc>
              <a:buClr>
                <a:srgbClr val="2576B7"/>
              </a:buClr>
              <a:buSzPct val="100000"/>
              <a:buFont typeface="+mj-lt"/>
              <a:buAutoNum type="arabicPeriod"/>
              <a:defRPr sz="1399" b="0" i="0">
                <a:solidFill>
                  <a:srgbClr val="000000"/>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The number of tickets should decrease.</a:t>
            </a:r>
          </a:p>
          <a:p>
            <a:pPr lvl="0"/>
            <a:r>
              <a:rPr lang="en-US" b="0" i="0">
                <a:latin typeface="Roboto Condensed Light" panose="02000000000000000000" pitchFamily="2" charset="0"/>
                <a:ea typeface="Roboto Condensed Light" panose="02000000000000000000" pitchFamily="2" charset="0"/>
              </a:rPr>
              <a:t>Percentage of calls resolved at first contact and at Tier 1 should increase.</a:t>
            </a:r>
          </a:p>
          <a:p>
            <a:pPr lvl="0"/>
            <a:r>
              <a:rPr lang="en-US" b="0" i="0">
                <a:latin typeface="Roboto Condensed Light" panose="02000000000000000000" pitchFamily="2" charset="0"/>
                <a:ea typeface="Roboto Condensed Light" panose="02000000000000000000" pitchFamily="2" charset="0"/>
              </a:rPr>
              <a:t>Average time to resolve and escalate an incident should decrease.</a:t>
            </a:r>
          </a:p>
        </p:txBody>
      </p:sp>
    </p:spTree>
    <p:extLst>
      <p:ext uri="{BB962C8B-B14F-4D97-AF65-F5344CB8AC3E}">
        <p14:creationId xmlns:p14="http://schemas.microsoft.com/office/powerpoint/2010/main" val="166828150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sight Breakdown">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F654C735-FD88-7044-AFDF-38F27B3DBF4F}"/>
              </a:ext>
            </a:extLst>
          </p:cNvPr>
          <p:cNvSpPr>
            <a:spLocks noGrp="1"/>
          </p:cNvSpPr>
          <p:nvPr>
            <p:ph type="body" sz="quarter" idx="11" hasCustomPrompt="1"/>
          </p:nvPr>
        </p:nvSpPr>
        <p:spPr>
          <a:xfrm>
            <a:off x="353968"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ct val="110000"/>
              </a:lnSpc>
              <a:buNone/>
              <a:defRPr sz="1399" b="0" i="0">
                <a:solidFill>
                  <a:srgbClr val="000000"/>
                </a:solidFill>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53968" y="530022"/>
            <a:ext cx="5144572" cy="570117"/>
          </a:xfrm>
        </p:spPr>
        <p:txBody>
          <a:bodyPr>
            <a:noAutofit/>
          </a:bodyPr>
          <a:lstStyle>
            <a:lvl1pPr>
              <a:defRPr b="0" i="0">
                <a:solidFill>
                  <a:srgbClr val="2576B7"/>
                </a:solidFill>
              </a:defRPr>
            </a:lvl1pPr>
          </a:lstStyle>
          <a:p>
            <a:r>
              <a:rPr lang="en-US"/>
              <a:t>Insight Breakdown</a:t>
            </a:r>
          </a:p>
        </p:txBody>
      </p:sp>
      <p:sp>
        <p:nvSpPr>
          <p:cNvPr id="21" name="object 16">
            <a:extLst>
              <a:ext uri="{FF2B5EF4-FFF2-40B4-BE49-F238E27FC236}">
                <a16:creationId xmlns:a16="http://schemas.microsoft.com/office/drawing/2014/main" id="{D04A7FA4-1F63-4045-89C0-A25EC0589AD3}"/>
              </a:ext>
            </a:extLst>
          </p:cNvPr>
          <p:cNvSpPr/>
          <p:nvPr userDrawn="1"/>
        </p:nvSpPr>
        <p:spPr>
          <a:xfrm>
            <a:off x="353968"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24" name="Text Placeholder 23">
            <a:extLst>
              <a:ext uri="{FF2B5EF4-FFF2-40B4-BE49-F238E27FC236}">
                <a16:creationId xmlns:a16="http://schemas.microsoft.com/office/drawing/2014/main" id="{A65B8B33-0F77-6C46-B190-E0EB622E48D4}"/>
              </a:ext>
            </a:extLst>
          </p:cNvPr>
          <p:cNvSpPr>
            <a:spLocks noGrp="1"/>
          </p:cNvSpPr>
          <p:nvPr>
            <p:ph type="body" sz="quarter" idx="10" hasCustomPrompt="1"/>
          </p:nvPr>
        </p:nvSpPr>
        <p:spPr>
          <a:xfrm>
            <a:off x="353968" y="1760227"/>
            <a:ext cx="3694711" cy="379405"/>
          </a:xfrm>
          <a:prstGeom prst="rect">
            <a:avLst/>
          </a:prstGeom>
          <a:solidFill>
            <a:schemeClr val="bg1"/>
          </a:solidFill>
        </p:spPr>
        <p:txBody>
          <a:bodyPr lIns="180000" rIns="180000">
            <a:noAutofit/>
          </a:bodyPr>
          <a:lstStyle>
            <a:lvl1pPr marL="0" indent="0">
              <a:lnSpc>
                <a:spcPct val="110000"/>
              </a:lnSpc>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1</a:t>
            </a:r>
          </a:p>
        </p:txBody>
      </p:sp>
      <p:sp>
        <p:nvSpPr>
          <p:cNvPr id="28" name="Text Placeholder 26">
            <a:extLst>
              <a:ext uri="{FF2B5EF4-FFF2-40B4-BE49-F238E27FC236}">
                <a16:creationId xmlns:a16="http://schemas.microsoft.com/office/drawing/2014/main" id="{7C3E8B87-3295-C145-8AD0-F82DD56BEEBA}"/>
              </a:ext>
            </a:extLst>
          </p:cNvPr>
          <p:cNvSpPr>
            <a:spLocks noGrp="1"/>
          </p:cNvSpPr>
          <p:nvPr>
            <p:ph type="body" sz="quarter" idx="12" hasCustomPrompt="1"/>
          </p:nvPr>
        </p:nvSpPr>
        <p:spPr>
          <a:xfrm>
            <a:off x="4272463"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ct val="110000"/>
              </a:lnSpc>
              <a:buNone/>
              <a:defRPr sz="1399" b="0" i="0">
                <a:solidFill>
                  <a:srgbClr val="000000"/>
                </a:solidFill>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30" name="Text Placeholder 23">
            <a:extLst>
              <a:ext uri="{FF2B5EF4-FFF2-40B4-BE49-F238E27FC236}">
                <a16:creationId xmlns:a16="http://schemas.microsoft.com/office/drawing/2014/main" id="{9743512F-3223-8E49-BB0C-4A8840D17C23}"/>
              </a:ext>
            </a:extLst>
          </p:cNvPr>
          <p:cNvSpPr>
            <a:spLocks noGrp="1"/>
          </p:cNvSpPr>
          <p:nvPr>
            <p:ph type="body" sz="quarter" idx="13" hasCustomPrompt="1"/>
          </p:nvPr>
        </p:nvSpPr>
        <p:spPr>
          <a:xfrm>
            <a:off x="4272463" y="1760227"/>
            <a:ext cx="3694711" cy="379405"/>
          </a:xfrm>
          <a:prstGeom prst="rect">
            <a:avLst/>
          </a:prstGeom>
          <a:solidFill>
            <a:schemeClr val="bg1"/>
          </a:solidFill>
        </p:spPr>
        <p:txBody>
          <a:bodyPr lIns="180000" rIns="180000">
            <a:noAutofit/>
          </a:bodyPr>
          <a:lstStyle>
            <a:lvl1pPr marL="0" indent="0">
              <a:lnSpc>
                <a:spcPct val="110000"/>
              </a:lnSpc>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2</a:t>
            </a:r>
          </a:p>
        </p:txBody>
      </p:sp>
      <p:sp>
        <p:nvSpPr>
          <p:cNvPr id="31" name="Text Placeholder 26">
            <a:extLst>
              <a:ext uri="{FF2B5EF4-FFF2-40B4-BE49-F238E27FC236}">
                <a16:creationId xmlns:a16="http://schemas.microsoft.com/office/drawing/2014/main" id="{80D89366-ED52-A949-A16B-4146CDE0F6F2}"/>
              </a:ext>
            </a:extLst>
          </p:cNvPr>
          <p:cNvSpPr>
            <a:spLocks noGrp="1"/>
          </p:cNvSpPr>
          <p:nvPr>
            <p:ph type="body" sz="quarter" idx="14" hasCustomPrompt="1"/>
          </p:nvPr>
        </p:nvSpPr>
        <p:spPr>
          <a:xfrm>
            <a:off x="8190958" y="1561998"/>
            <a:ext cx="3694711" cy="1292818"/>
          </a:xfrm>
          <a:prstGeom prst="rect">
            <a:avLst/>
          </a:prstGeom>
          <a:solidFill>
            <a:schemeClr val="bg1"/>
          </a:solidFill>
          <a:effectLst>
            <a:outerShdw blurRad="254000" sx="102000" sy="102000" algn="ctr" rotWithShape="0">
              <a:prstClr val="black">
                <a:alpha val="25000"/>
              </a:prstClr>
            </a:outerShdw>
          </a:effectLst>
        </p:spPr>
        <p:txBody>
          <a:bodyPr wrap="square" lIns="180000" tIns="612000" rIns="180000" bIns="180000">
            <a:noAutofit/>
          </a:bodyPr>
          <a:lstStyle>
            <a:lvl1pPr marL="0" indent="0">
              <a:lnSpc>
                <a:spcPct val="110000"/>
              </a:lnSpc>
              <a:buNone/>
              <a:defRPr sz="1399" b="0" i="0">
                <a:solidFill>
                  <a:srgbClr val="000000"/>
                </a:solidFill>
                <a:latin typeface="Roboto Condensed Light" panose="02000000000000000000" pitchFamily="2" charset="0"/>
                <a:ea typeface="Roboto Condensed Light" panose="02000000000000000000" pitchFamily="2" charset="0"/>
              </a:defRPr>
            </a:lvl1pPr>
            <a:lvl2pPr>
              <a:defRPr sz="1599" b="0" i="0">
                <a:latin typeface="Roboto Condensed Light" panose="02000000000000000000" pitchFamily="2" charset="0"/>
                <a:ea typeface="Roboto Condensed Light" panose="02000000000000000000" pitchFamily="2" charset="0"/>
              </a:defRPr>
            </a:lvl2pPr>
            <a:lvl3pPr>
              <a:defRPr sz="1599" b="0" i="0">
                <a:latin typeface="Roboto Condensed Light" panose="02000000000000000000" pitchFamily="2" charset="0"/>
                <a:ea typeface="Roboto Condensed Light" panose="02000000000000000000" pitchFamily="2" charset="0"/>
              </a:defRPr>
            </a:lvl3pPr>
            <a:lvl4pPr>
              <a:defRPr sz="1599" b="0" i="0">
                <a:latin typeface="Roboto Condensed Light" panose="02000000000000000000" pitchFamily="2" charset="0"/>
                <a:ea typeface="Roboto Condensed Light" panose="02000000000000000000" pitchFamily="2" charset="0"/>
              </a:defRPr>
            </a:lvl4pPr>
            <a:lvl5pPr>
              <a:defRPr sz="1599" b="0" i="0">
                <a:latin typeface="Roboto Condensed Light" panose="02000000000000000000" pitchFamily="2" charset="0"/>
                <a:ea typeface="Roboto Condensed Light" panose="02000000000000000000" pitchFamily="2" charset="0"/>
              </a:defRPr>
            </a:lvl5pPr>
          </a:lstStyle>
          <a:p>
            <a:pPr lvl="0"/>
            <a:r>
              <a:rPr lang="en-US"/>
              <a:t>I throw myself down among the tall grass by the trickling steam.</a:t>
            </a:r>
          </a:p>
        </p:txBody>
      </p:sp>
      <p:sp>
        <p:nvSpPr>
          <p:cNvPr id="33" name="Text Placeholder 23">
            <a:extLst>
              <a:ext uri="{FF2B5EF4-FFF2-40B4-BE49-F238E27FC236}">
                <a16:creationId xmlns:a16="http://schemas.microsoft.com/office/drawing/2014/main" id="{E6236606-0F02-C14B-9674-361BBE98B74C}"/>
              </a:ext>
            </a:extLst>
          </p:cNvPr>
          <p:cNvSpPr>
            <a:spLocks noGrp="1"/>
          </p:cNvSpPr>
          <p:nvPr>
            <p:ph type="body" sz="quarter" idx="15" hasCustomPrompt="1"/>
          </p:nvPr>
        </p:nvSpPr>
        <p:spPr>
          <a:xfrm>
            <a:off x="8190958" y="1760227"/>
            <a:ext cx="3694711" cy="379405"/>
          </a:xfrm>
          <a:prstGeom prst="rect">
            <a:avLst/>
          </a:prstGeom>
          <a:solidFill>
            <a:schemeClr val="bg1"/>
          </a:solidFill>
        </p:spPr>
        <p:txBody>
          <a:bodyPr lIns="180000" rIns="180000">
            <a:noAutofit/>
          </a:bodyPr>
          <a:lstStyle>
            <a:lvl1pPr marL="0" indent="0">
              <a:lnSpc>
                <a:spcPct val="110000"/>
              </a:lnSpc>
              <a:buNone/>
              <a:defRPr sz="1999" b="1" i="0">
                <a:solidFill>
                  <a:schemeClr val="accent1"/>
                </a:solidFill>
                <a:latin typeface="Montserrat SemiBold" pitchFamily="2" charset="77"/>
              </a:defRPr>
            </a:lvl1pPr>
            <a:lvl2pPr>
              <a:defRPr sz="1799" b="1" i="0">
                <a:solidFill>
                  <a:schemeClr val="accent1"/>
                </a:solidFill>
                <a:latin typeface="Montserrat SemiBold" pitchFamily="2" charset="77"/>
              </a:defRPr>
            </a:lvl2pPr>
            <a:lvl3pPr>
              <a:defRPr sz="1799" b="1" i="0">
                <a:solidFill>
                  <a:schemeClr val="accent1"/>
                </a:solidFill>
                <a:latin typeface="Montserrat SemiBold" pitchFamily="2" charset="77"/>
              </a:defRPr>
            </a:lvl3pPr>
            <a:lvl4pPr>
              <a:defRPr sz="1799" b="1" i="0">
                <a:solidFill>
                  <a:schemeClr val="accent1"/>
                </a:solidFill>
                <a:latin typeface="Montserrat SemiBold" pitchFamily="2" charset="77"/>
              </a:defRPr>
            </a:lvl4pPr>
            <a:lvl5pPr>
              <a:defRPr sz="1799" b="1" i="0">
                <a:solidFill>
                  <a:schemeClr val="accent1"/>
                </a:solidFill>
                <a:latin typeface="Montserrat SemiBold" pitchFamily="2" charset="77"/>
              </a:defRPr>
            </a:lvl5pPr>
          </a:lstStyle>
          <a:p>
            <a:pPr lvl="0"/>
            <a:r>
              <a:rPr lang="en-US"/>
              <a:t>Insight 3</a:t>
            </a:r>
          </a:p>
        </p:txBody>
      </p:sp>
      <p:sp>
        <p:nvSpPr>
          <p:cNvPr id="34" name="object 16">
            <a:extLst>
              <a:ext uri="{FF2B5EF4-FFF2-40B4-BE49-F238E27FC236}">
                <a16:creationId xmlns:a16="http://schemas.microsoft.com/office/drawing/2014/main" id="{5C72A593-5B47-6640-87D0-7DC19FF0C12E}"/>
              </a:ext>
            </a:extLst>
          </p:cNvPr>
          <p:cNvSpPr/>
          <p:nvPr userDrawn="1"/>
        </p:nvSpPr>
        <p:spPr>
          <a:xfrm>
            <a:off x="4271043"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35" name="object 16">
            <a:extLst>
              <a:ext uri="{FF2B5EF4-FFF2-40B4-BE49-F238E27FC236}">
                <a16:creationId xmlns:a16="http://schemas.microsoft.com/office/drawing/2014/main" id="{BD3F10A2-41C4-BB46-A5B1-57481F194818}"/>
              </a:ext>
            </a:extLst>
          </p:cNvPr>
          <p:cNvSpPr/>
          <p:nvPr userDrawn="1"/>
        </p:nvSpPr>
        <p:spPr>
          <a:xfrm>
            <a:off x="8191197" y="1514461"/>
            <a:ext cx="3699431" cy="54000"/>
          </a:xfrm>
          <a:custGeom>
            <a:avLst/>
            <a:gdLst/>
            <a:ahLst/>
            <a:cxnLst/>
            <a:rect l="l" t="t" r="r" b="b"/>
            <a:pathLst>
              <a:path w="6284595" h="20955">
                <a:moveTo>
                  <a:pt x="0" y="20941"/>
                </a:moveTo>
                <a:lnTo>
                  <a:pt x="6284279" y="20941"/>
                </a:lnTo>
                <a:lnTo>
                  <a:pt x="6284279" y="0"/>
                </a:lnTo>
                <a:lnTo>
                  <a:pt x="0" y="0"/>
                </a:lnTo>
                <a:lnTo>
                  <a:pt x="0" y="20941"/>
                </a:lnTo>
                <a:close/>
              </a:path>
            </a:pathLst>
          </a:custGeom>
          <a:solidFill>
            <a:srgbClr val="0076B7"/>
          </a:solidFill>
        </p:spPr>
        <p:txBody>
          <a:bodyPr wrap="square" lIns="0" tIns="0" rIns="0" bIns="0" rtlCol="0">
            <a:noAutofit/>
          </a:bodyPr>
          <a:lstStyle/>
          <a:p>
            <a:pPr>
              <a:lnSpc>
                <a:spcPct val="110000"/>
              </a:lnSpc>
            </a:pPr>
            <a:endParaRPr sz="662">
              <a:latin typeface="Roboto Condensed Light" panose="02000000000000000000" pitchFamily="2" charset="0"/>
            </a:endParaRPr>
          </a:p>
        </p:txBody>
      </p:sp>
    </p:spTree>
    <p:extLst>
      <p:ext uri="{BB962C8B-B14F-4D97-AF65-F5344CB8AC3E}">
        <p14:creationId xmlns:p14="http://schemas.microsoft.com/office/powerpoint/2010/main" val="1194877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347" y="1827340"/>
            <a:ext cx="5317590" cy="377825"/>
          </a:xfrm>
          <a:prstGeom prst="rect">
            <a:avLst/>
          </a:prstGeom>
        </p:spPr>
        <p:txBody>
          <a:bodyPr lIns="0">
            <a:noAutofit/>
          </a:bodyPr>
          <a:lstStyle>
            <a:lvl1pPr marL="0" indent="0">
              <a:lnSpc>
                <a:spcPct val="110000"/>
              </a:lnSpc>
              <a:buNone/>
              <a:defRPr sz="1999" b="1" i="0" u="none">
                <a:solidFill>
                  <a:schemeClr val="accent1"/>
                </a:solidFill>
                <a:latin typeface="Montserrat SemiBold" pitchFamily="2" charset="77"/>
              </a:defRPr>
            </a:lvl1pPr>
            <a:lvl2pPr>
              <a:defRPr sz="1999" b="1" i="0">
                <a:solidFill>
                  <a:schemeClr val="accent1"/>
                </a:solidFill>
                <a:latin typeface="Montserrat SemiBold" pitchFamily="2" charset="77"/>
              </a:defRPr>
            </a:lvl2pPr>
            <a:lvl3pPr>
              <a:defRPr sz="1999" b="1" i="0">
                <a:solidFill>
                  <a:schemeClr val="accent1"/>
                </a:solidFill>
                <a:latin typeface="Montserrat SemiBold" pitchFamily="2" charset="77"/>
              </a:defRPr>
            </a:lvl3pPr>
            <a:lvl4pPr>
              <a:defRPr sz="1999" b="1" i="0">
                <a:solidFill>
                  <a:schemeClr val="accent1"/>
                </a:solidFill>
                <a:latin typeface="Montserrat SemiBold" pitchFamily="2" charset="77"/>
              </a:defRPr>
            </a:lvl4pPr>
            <a:lvl5pPr>
              <a:defRPr sz="1999" b="1" i="0">
                <a:solidFill>
                  <a:schemeClr val="accent1"/>
                </a:solidFill>
                <a:latin typeface="Montserrat SemiBold" pitchFamily="2" charset="77"/>
              </a:defRPr>
            </a:lvl5pPr>
          </a:lstStyle>
          <a:p>
            <a:pPr lvl="0"/>
            <a:r>
              <a:rPr lang="en-US"/>
              <a:t>Problem Solved</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57301" y="739094"/>
            <a:ext cx="3126990" cy="1668992"/>
          </a:xfrm>
          <a:prstGeom prst="rect">
            <a:avLst/>
          </a:prstGeom>
        </p:spPr>
        <p:txBody>
          <a:bodyPr vert="horz" wrap="square" lIns="0" tIns="6928" rIns="0" bIns="0" rtlCol="0">
            <a:noAutofit/>
          </a:bodyPr>
          <a:lstStyle/>
          <a:p>
            <a:pPr rtl="0">
              <a:lnSpc>
                <a:spcPct val="11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If you would like additional support, have our analysts guide you through other phases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38058" y="2914404"/>
            <a:ext cx="3627307"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ct val="110000"/>
              </a:lnSpc>
              <a:spcBef>
                <a:spcPts val="1000"/>
              </a:spcBef>
              <a:spcAft>
                <a:spcPts val="0"/>
              </a:spcAft>
              <a:buClrTx/>
              <a:buSzTx/>
              <a:buFontTx/>
              <a:buNone/>
              <a:tabLst/>
              <a:defRPr/>
            </a:pPr>
            <a:r>
              <a:rPr lang="en-US" sz="1599">
                <a:solidFill>
                  <a:schemeClr val="bg1"/>
                </a:solidFill>
                <a:latin typeface="Exo" panose="02000503000000000000" pitchFamily="2" charset="77"/>
              </a:rPr>
              <a:t>Contact your account representative for more information.</a:t>
            </a:r>
          </a:p>
          <a:p>
            <a:pPr marL="7698" marR="242878" lvl="0" indent="0" algn="l" defTabSz="554270" rtl="0" eaLnBrk="1" fontAlgn="auto" latinLnBrk="0" hangingPunct="1">
              <a:lnSpc>
                <a:spcPct val="110000"/>
              </a:lnSpc>
              <a:spcBef>
                <a:spcPts val="1000"/>
              </a:spcBef>
              <a:spcAft>
                <a:spcPts val="0"/>
              </a:spcAft>
              <a:buClrTx/>
              <a:buSzTx/>
              <a:buFontTx/>
              <a:buNone/>
              <a:tabLst/>
              <a:defRPr/>
            </a:pPr>
            <a:r>
              <a:rPr lang="en-US" sz="1599" err="1">
                <a:solidFill>
                  <a:schemeClr val="bg1"/>
                </a:solidFill>
                <a:latin typeface="Exo" panose="02000503000000000000" pitchFamily="2" charset="77"/>
              </a:rPr>
              <a:t>workshops@infotech.com</a:t>
            </a:r>
            <a:r>
              <a:rPr lang="en-US" sz="1599">
                <a:solidFill>
                  <a:schemeClr val="bg1"/>
                </a:solidFill>
                <a:latin typeface="Exo" panose="02000503000000000000" pitchFamily="2" charset="77"/>
              </a:rPr>
              <a:t>  </a:t>
            </a:r>
            <a:br>
              <a:rPr lang="en-US" sz="1599">
                <a:solidFill>
                  <a:schemeClr val="bg1"/>
                </a:solidFill>
                <a:latin typeface="Exo" panose="02000503000000000000" pitchFamily="2" charset="77"/>
              </a:rPr>
            </a:br>
            <a:r>
              <a:rPr lang="en-US" sz="1599">
                <a:solidFill>
                  <a:schemeClr val="bg1"/>
                </a:solidFill>
                <a:latin typeface="Exo" panose="02000503000000000000" pitchFamily="2" charset="77"/>
              </a:rPr>
              <a:t>1-888-670-8889</a:t>
            </a:r>
          </a:p>
          <a:p>
            <a:pPr marL="7698" marR="242878" lvl="0" indent="0" algn="l" defTabSz="554270" rtl="0" eaLnBrk="1" fontAlgn="auto" latinLnBrk="0" hangingPunct="1">
              <a:lnSpc>
                <a:spcPct val="110000"/>
              </a:lnSpc>
              <a:spcBef>
                <a:spcPts val="1000"/>
              </a:spcBef>
              <a:spcAft>
                <a:spcPts val="0"/>
              </a:spcAft>
              <a:buClrTx/>
              <a:buSzTx/>
              <a:buFontTx/>
              <a:buNone/>
              <a:tabLst/>
              <a:defRPr/>
            </a:pPr>
            <a:endParaRPr lang="en-US" sz="1599">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754" y="544782"/>
            <a:ext cx="5695929" cy="1032921"/>
          </a:xfrm>
          <a:prstGeom prst="rect">
            <a:avLst/>
          </a:prstGeom>
        </p:spPr>
        <p:txBody>
          <a:bodyPr vert="horz" wrap="square" lIns="0" tIns="6928" rIns="0" bIns="0" rtlCol="0">
            <a:noAutofit/>
          </a:bodyPr>
          <a:lstStyle/>
          <a:p>
            <a:pPr marL="7698" marR="242878" algn="l">
              <a:lnSpc>
                <a:spcPct val="90000"/>
              </a:lnSpc>
              <a:spcBef>
                <a:spcPts val="55"/>
              </a:spcBef>
            </a:pPr>
            <a:r>
              <a:rPr lang="en-US" sz="3998" b="1" i="0">
                <a:solidFill>
                  <a:srgbClr val="717171"/>
                </a:solidFill>
                <a:latin typeface="Montserrat SemiBold" pitchFamily="2" charset="77"/>
              </a:rPr>
              <a:t>Summary of Accomplishment</a:t>
            </a:r>
            <a:endParaRPr lang="en-US" sz="3998" b="1" i="0" spc="-30">
              <a:solidFill>
                <a:srgbClr val="717171"/>
              </a:solidFill>
              <a:latin typeface="Montserrat SemiBold" pitchFamily="2" charset="77"/>
              <a:cs typeface="Arial Narrow"/>
            </a:endParaRPr>
          </a:p>
        </p:txBody>
      </p:sp>
      <p:sp>
        <p:nvSpPr>
          <p:cNvPr id="10" name="TextBox 9">
            <a:extLst>
              <a:ext uri="{FF2B5EF4-FFF2-40B4-BE49-F238E27FC236}">
                <a16:creationId xmlns:a16="http://schemas.microsoft.com/office/drawing/2014/main" id="{79D91D97-00C2-684C-8E8B-1CA8A8AB29F2}"/>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3A86E219-348B-4147-B8CE-5C090235D034}"/>
              </a:ext>
            </a:extLst>
          </p:cNvPr>
          <p:cNvSpPr>
            <a:spLocks noGrp="1"/>
          </p:cNvSpPr>
          <p:nvPr>
            <p:ph type="body" sz="quarter" idx="33"/>
          </p:nvPr>
        </p:nvSpPr>
        <p:spPr>
          <a:xfrm>
            <a:off x="371331" y="2306297"/>
            <a:ext cx="5687378" cy="3839322"/>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74499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177" y="5561419"/>
            <a:ext cx="11567720" cy="283998"/>
          </a:xfrm>
          <a:prstGeom prst="rect">
            <a:avLst/>
          </a:prstGeom>
        </p:spPr>
        <p:txBody>
          <a:bodyPr vert="horz" wrap="square" lIns="0" tIns="6928" rIns="0" bIns="0" rtlCol="0">
            <a:spAutoFit/>
          </a:bodyPr>
          <a:lstStyle/>
          <a:p>
            <a:pPr marL="7698" marR="242878" lvl="0" indent="0" algn="ctr" defTabSz="554270" rtl="0" eaLnBrk="1" fontAlgn="auto" latinLnBrk="0" hangingPunct="1">
              <a:lnSpc>
                <a:spcPct val="90000"/>
              </a:lnSpc>
              <a:spcBef>
                <a:spcPts val="1000"/>
              </a:spcBef>
              <a:spcAft>
                <a:spcPts val="0"/>
              </a:spcAft>
              <a:buClrTx/>
              <a:buSzTx/>
              <a:buFontTx/>
              <a:buNone/>
              <a:tabLst/>
              <a:defRPr/>
            </a:pPr>
            <a:r>
              <a:rPr lang="en-US" sz="1999" b="1" i="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39830" y="2235200"/>
            <a:ext cx="2833533"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202"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0837" y="3439160"/>
            <a:ext cx="2051518" cy="1009837"/>
          </a:xfrm>
          <a:prstGeom prst="rect">
            <a:avLst/>
          </a:prstGeom>
        </p:spPr>
        <p:txBody>
          <a:bodyPr vert="horz" wrap="square" lIns="0" tIns="6928"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1131" y="2235200"/>
            <a:ext cx="2833533"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7876" y="2746944"/>
            <a:ext cx="2620791" cy="560996"/>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2511" y="3439160"/>
            <a:ext cx="2051518" cy="1212970"/>
          </a:xfrm>
          <a:prstGeom prst="rect">
            <a:avLst/>
          </a:prstGeom>
        </p:spPr>
        <p:txBody>
          <a:bodyPr vert="horz" wrap="square" lIns="0" tIns="6928"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2432" y="2235200"/>
            <a:ext cx="2833533"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0938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4328" y="3439160"/>
            <a:ext cx="1944086" cy="1212970"/>
          </a:xfrm>
          <a:prstGeom prst="rect">
            <a:avLst/>
          </a:prstGeom>
        </p:spPr>
        <p:txBody>
          <a:bodyPr vert="horz" wrap="square" lIns="0" tIns="6928"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3732" y="2235200"/>
            <a:ext cx="2833533"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0260" y="3021264"/>
            <a:ext cx="2620791" cy="283998"/>
          </a:xfrm>
          <a:prstGeom prst="rect">
            <a:avLst/>
          </a:prstGeom>
        </p:spPr>
        <p:txBody>
          <a:bodyPr vert="horz" wrap="square" lIns="0" tIns="6928" rIns="0" bIns="0" rtlCol="0">
            <a:spAutoFit/>
          </a:bodyPr>
          <a:lstStyle/>
          <a:p>
            <a:pPr algn="ctr" rtl="0">
              <a:lnSpc>
                <a:spcPct val="90000"/>
              </a:lnSpc>
              <a:buSzPts val="2800"/>
              <a:buFont typeface="Arial" panose="020B0604020202020204" pitchFamily="34" charset="0"/>
              <a:buNone/>
            </a:pPr>
            <a:r>
              <a:rPr lang="en-US" sz="1999" b="1" i="0" u="none" strike="noStrike" kern="1200" baseline="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4896" y="3439160"/>
            <a:ext cx="2051518" cy="1009837"/>
          </a:xfrm>
          <a:prstGeom prst="rect">
            <a:avLst/>
          </a:prstGeom>
        </p:spPr>
        <p:txBody>
          <a:bodyPr vert="horz" wrap="square" lIns="0" tIns="6928" rIns="0" bIns="0" rtlCol="0">
            <a:spAutoFit/>
          </a:bodyPr>
          <a:lstStyle/>
          <a:p>
            <a:pPr algn="ctr">
              <a:lnSpc>
                <a:spcPct val="110000"/>
              </a:lnSpc>
            </a:pPr>
            <a:r>
              <a:rPr lang="en-CA" sz="1200" b="0" i="0" kern="120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754" y="514802"/>
            <a:ext cx="8702114" cy="1032921"/>
          </a:xfrm>
          <a:prstGeom prst="rect">
            <a:avLst/>
          </a:prstGeom>
        </p:spPr>
        <p:txBody>
          <a:bodyPr vert="horz" wrap="square" lIns="0" tIns="6928" rIns="0" bIns="0" rtlCol="0">
            <a:noAutofit/>
          </a:bodyPr>
          <a:lstStyle/>
          <a:p>
            <a:pPr marL="7698" marR="242878" algn="l">
              <a:lnSpc>
                <a:spcPct val="90000"/>
              </a:lnSpc>
              <a:spcBef>
                <a:spcPts val="55"/>
              </a:spcBef>
            </a:pPr>
            <a:r>
              <a:rPr lang="en-US" sz="3998" b="1" i="0">
                <a:solidFill>
                  <a:srgbClr val="717171"/>
                </a:solidFill>
                <a:latin typeface="Montserrat SemiBold" pitchFamily="2" charset="77"/>
              </a:rPr>
              <a:t>Info-Tech offers various levels of support to best suit your needs</a:t>
            </a:r>
            <a:endParaRPr lang="en-US" sz="3998" b="1" i="0" spc="-3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987186500"/>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ject Step Summar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9A2786-ECFC-144B-AE26-54D79588906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5455" y="-1"/>
            <a:ext cx="4043370" cy="6873276"/>
          </a:xfrm>
          <a:prstGeom prst="rect">
            <a:avLst/>
          </a:prstGeom>
        </p:spPr>
      </p:pic>
      <p:sp>
        <p:nvSpPr>
          <p:cNvPr id="14" name="Rectangle 13">
            <a:extLst>
              <a:ext uri="{FF2B5EF4-FFF2-40B4-BE49-F238E27FC236}">
                <a16:creationId xmlns:a16="http://schemas.microsoft.com/office/drawing/2014/main" id="{332DBE19-10F2-5346-BAC1-53F174E84D7E}"/>
              </a:ext>
            </a:extLst>
          </p:cNvPr>
          <p:cNvSpPr/>
          <p:nvPr userDrawn="1"/>
        </p:nvSpPr>
        <p:spPr>
          <a:xfrm>
            <a:off x="8145456" y="0"/>
            <a:ext cx="404336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2" name="Title 1">
            <a:extLst>
              <a:ext uri="{FF2B5EF4-FFF2-40B4-BE49-F238E27FC236}">
                <a16:creationId xmlns:a16="http://schemas.microsoft.com/office/drawing/2014/main" id="{B88A6C45-179D-D346-9D3E-74C32F8AA777}"/>
              </a:ext>
            </a:extLst>
          </p:cNvPr>
          <p:cNvSpPr>
            <a:spLocks noGrp="1"/>
          </p:cNvSpPr>
          <p:nvPr>
            <p:ph type="title" hasCustomPrompt="1"/>
          </p:nvPr>
        </p:nvSpPr>
        <p:spPr>
          <a:xfrm>
            <a:off x="353969" y="530021"/>
            <a:ext cx="5704739" cy="1130188"/>
          </a:xfrm>
        </p:spPr>
        <p:txBody>
          <a:bodyPr>
            <a:noAutofit/>
          </a:bodyPr>
          <a:lstStyle>
            <a:lvl1pPr>
              <a:lnSpc>
                <a:spcPct val="90000"/>
              </a:lnSpc>
              <a:defRPr/>
            </a:lvl1pPr>
          </a:lstStyle>
          <a:p>
            <a:r>
              <a:rPr lang="en-US"/>
              <a:t>Project Step </a:t>
            </a:r>
            <a:br>
              <a:rPr lang="en-US"/>
            </a:br>
            <a:r>
              <a:rPr lang="en-US"/>
              <a:t>Summary</a:t>
            </a:r>
          </a:p>
        </p:txBody>
      </p:sp>
      <p:sp>
        <p:nvSpPr>
          <p:cNvPr id="5" name="Text Placeholder 4">
            <a:extLst>
              <a:ext uri="{FF2B5EF4-FFF2-40B4-BE49-F238E27FC236}">
                <a16:creationId xmlns:a16="http://schemas.microsoft.com/office/drawing/2014/main" id="{86E5F82B-DCED-8B4F-88A2-8A928648A8FF}"/>
              </a:ext>
            </a:extLst>
          </p:cNvPr>
          <p:cNvSpPr>
            <a:spLocks noGrp="1"/>
          </p:cNvSpPr>
          <p:nvPr>
            <p:ph type="body" sz="quarter" idx="11" hasCustomPrompt="1"/>
          </p:nvPr>
        </p:nvSpPr>
        <p:spPr>
          <a:xfrm>
            <a:off x="371330" y="2261454"/>
            <a:ext cx="6658548" cy="2906712"/>
          </a:xfrm>
          <a:prstGeom prst="rect">
            <a:avLst/>
          </a:prstGeom>
        </p:spPr>
        <p:txBody>
          <a:bodyPr lIns="0">
            <a:noAutofit/>
          </a:bodyPr>
          <a:lstStyle>
            <a:lvl1pPr marL="342763" indent="-342763">
              <a:lnSpc>
                <a:spcPct val="110000"/>
              </a:lnSpc>
              <a:buClr>
                <a:srgbClr val="2576B7"/>
              </a:buClr>
              <a:buSzPct val="100000"/>
              <a:buFont typeface="+mj-lt"/>
              <a:buAutoNum type="arabicPeriod"/>
              <a:defRPr sz="1599" b="0" i="0">
                <a:solidFill>
                  <a:srgbClr val="000000"/>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Set your goals – what do you want to achieve in your PCI project?</a:t>
            </a:r>
          </a:p>
          <a:p>
            <a:pPr lvl="0"/>
            <a:r>
              <a:rPr lang="en-US" b="0" i="0">
                <a:latin typeface="Roboto Condensed Light" panose="02000000000000000000" pitchFamily="2" charset="0"/>
                <a:ea typeface="Roboto Condensed Light" panose="02000000000000000000" pitchFamily="2" charset="0"/>
              </a:rPr>
              <a:t>Evaluate your current organization’s posture in relation to PCI.</a:t>
            </a:r>
          </a:p>
          <a:p>
            <a:pPr lvl="0"/>
            <a:r>
              <a:rPr lang="en-US" b="0" i="0">
                <a:latin typeface="Roboto Condensed Light" panose="02000000000000000000" pitchFamily="2" charset="0"/>
                <a:ea typeface="Roboto Condensed Light" panose="02000000000000000000" pitchFamily="2" charset="0"/>
              </a:rPr>
              <a:t>Map PCI’s 12 core requirements to your PCI practices.</a:t>
            </a:r>
          </a:p>
          <a:p>
            <a:pPr lvl="0"/>
            <a:r>
              <a:rPr lang="en-US" b="0" i="0">
                <a:latin typeface="Roboto Condensed Light" panose="02000000000000000000" pitchFamily="2" charset="0"/>
                <a:ea typeface="Roboto Condensed Light" panose="02000000000000000000" pitchFamily="2" charset="0"/>
              </a:rPr>
              <a:t>Perform a gap analysis.</a:t>
            </a:r>
          </a:p>
          <a:p>
            <a:pPr lvl="0"/>
            <a:r>
              <a:rPr lang="en-US" b="0" i="0">
                <a:latin typeface="Roboto Condensed Light" panose="02000000000000000000" pitchFamily="2" charset="0"/>
                <a:ea typeface="Roboto Condensed Light" panose="02000000000000000000" pitchFamily="2" charset="0"/>
              </a:rPr>
              <a:t>Complete gap prioritization.</a:t>
            </a:r>
          </a:p>
          <a:p>
            <a:pPr lvl="0"/>
            <a:r>
              <a:rPr lang="en-US" b="0" i="0">
                <a:latin typeface="Roboto Condensed Light" panose="02000000000000000000" pitchFamily="2" charset="0"/>
                <a:ea typeface="Roboto Condensed Light" panose="02000000000000000000" pitchFamily="2" charset="0"/>
              </a:rPr>
              <a:t>Identify PCI Simplification Strategy.</a:t>
            </a:r>
          </a:p>
          <a:p>
            <a:pPr lvl="0"/>
            <a:r>
              <a:rPr lang="en-US" b="0" i="0">
                <a:latin typeface="Roboto Condensed Light" panose="02000000000000000000" pitchFamily="2" charset="0"/>
                <a:ea typeface="Roboto Condensed Light" panose="02000000000000000000" pitchFamily="2" charset="0"/>
              </a:rPr>
              <a:t>Develop a PCI Simplification Launch Plan.</a:t>
            </a:r>
            <a:endParaRPr lang="en-US"/>
          </a:p>
        </p:txBody>
      </p:sp>
      <p:sp>
        <p:nvSpPr>
          <p:cNvPr id="16"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381668" y="1914620"/>
            <a:ext cx="5545762" cy="346835"/>
          </a:xfrm>
          <a:prstGeom prst="rect">
            <a:avLst/>
          </a:prstGeom>
        </p:spPr>
        <p:txBody>
          <a:bodyPr lIns="0" tIns="0" rIns="0" bIns="0">
            <a:noAutofit/>
          </a:bodyPr>
          <a:lstStyle>
            <a:lvl1pPr marL="0" indent="0">
              <a:lnSpc>
                <a:spcPct val="110000"/>
              </a:lnSpc>
              <a:buNone/>
              <a:defRPr sz="1999" b="1" i="0" spc="0">
                <a:solidFill>
                  <a:srgbClr val="2576B7"/>
                </a:solidFill>
                <a:latin typeface="Montserrat SemiBold"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Box 7">
            <a:extLst>
              <a:ext uri="{FF2B5EF4-FFF2-40B4-BE49-F238E27FC236}">
                <a16:creationId xmlns:a16="http://schemas.microsoft.com/office/drawing/2014/main" id="{07C742F6-0374-194A-A48E-6874C2EC5AE2}"/>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284924733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58707" y="3282772"/>
            <a:ext cx="2659611" cy="10398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9" name="object 7">
            <a:extLst>
              <a:ext uri="{FF2B5EF4-FFF2-40B4-BE49-F238E27FC236}">
                <a16:creationId xmlns:a16="http://schemas.microsoft.com/office/drawing/2014/main" id="{84D0A54C-032B-734B-AB0B-44B5BEA685CC}"/>
              </a:ext>
            </a:extLst>
          </p:cNvPr>
          <p:cNvSpPr/>
          <p:nvPr userDrawn="1"/>
        </p:nvSpPr>
        <p:spPr>
          <a:xfrm>
            <a:off x="-8706" y="3310826"/>
            <a:ext cx="53979"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27660" y="3282772"/>
            <a:ext cx="2659611" cy="10398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6064502" y="541858"/>
            <a:ext cx="1025677"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200" b="1" i="0">
                <a:latin typeface="Montserrat SemiBold" pitchFamily="2" charset="77"/>
              </a:defRPr>
            </a:lvl1pPr>
          </a:lstStyle>
          <a:p>
            <a:endParaRPr lang="en-US"/>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0232" y="4561400"/>
            <a:ext cx="2668086" cy="292307"/>
          </a:xfrm>
          <a:prstGeom prst="rect">
            <a:avLst/>
          </a:prstGeom>
        </p:spPr>
        <p:txBody>
          <a:bodyPr lIns="0" tIns="0" rIns="0" bIns="0">
            <a:noAutofit/>
          </a:bodyPr>
          <a:lstStyle>
            <a:lvl1pPr marL="0" indent="0">
              <a:lnSpc>
                <a:spcPct val="110000"/>
              </a:lnSpc>
              <a:buNone/>
              <a:defRPr sz="1599" b="1" i="0">
                <a:solidFill>
                  <a:srgbClr val="2576B7"/>
                </a:solidFill>
                <a:latin typeface="Montserrat SemiBold" panose="020B0604020202020204" charset="0"/>
              </a:defRPr>
            </a:lvl1pPr>
            <a:lvl2pPr>
              <a:defRPr sz="1599" b="1" i="0">
                <a:latin typeface="Montserrat SemiBold" pitchFamily="2" charset="77"/>
              </a:defRPr>
            </a:lvl2pPr>
            <a:lvl3pPr>
              <a:defRPr sz="1599" b="1" i="0">
                <a:latin typeface="Montserrat SemiBold" pitchFamily="2" charset="77"/>
              </a:defRPr>
            </a:lvl3pPr>
            <a:lvl4pPr>
              <a:defRPr sz="1599" b="1" i="0">
                <a:latin typeface="Montserrat SemiBold" pitchFamily="2" charset="77"/>
              </a:defRPr>
            </a:lvl4pPr>
            <a:lvl5pPr>
              <a:defRPr sz="1599"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18213" y="4561400"/>
            <a:ext cx="2668086" cy="292307"/>
          </a:xfrm>
          <a:prstGeom prst="rect">
            <a:avLst/>
          </a:prstGeom>
        </p:spPr>
        <p:txBody>
          <a:bodyPr lIns="0" tIns="0" rIns="0" bIns="0">
            <a:noAutofit/>
          </a:bodyPr>
          <a:lstStyle>
            <a:lvl1pPr marL="0" indent="0">
              <a:lnSpc>
                <a:spcPct val="110000"/>
              </a:lnSpc>
              <a:buNone/>
              <a:defRPr sz="1599" b="1" i="0">
                <a:solidFill>
                  <a:srgbClr val="2576B7"/>
                </a:solidFill>
                <a:latin typeface="Montserrat SemiBold" panose="020B0604020202020204" charset="0"/>
              </a:defRPr>
            </a:lvl1pPr>
            <a:lvl2pPr>
              <a:defRPr sz="1599" b="1" i="0">
                <a:latin typeface="Montserrat SemiBold" pitchFamily="2" charset="77"/>
              </a:defRPr>
            </a:lvl2pPr>
            <a:lvl3pPr>
              <a:defRPr sz="1599" b="1" i="0">
                <a:latin typeface="Montserrat SemiBold" pitchFamily="2" charset="77"/>
              </a:defRPr>
            </a:lvl3pPr>
            <a:lvl4pPr>
              <a:defRPr sz="1599" b="1" i="0">
                <a:latin typeface="Montserrat SemiBold" pitchFamily="2" charset="77"/>
              </a:defRPr>
            </a:lvl4pPr>
            <a:lvl5pPr>
              <a:defRPr sz="1599"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58708" y="2497122"/>
            <a:ext cx="5830197" cy="661714"/>
          </a:xfrm>
          <a:prstGeom prst="rect">
            <a:avLst/>
          </a:prstGeom>
        </p:spPr>
        <p:txBody>
          <a:bodyPr lIns="0" tIns="0" rIns="0" bIns="0">
            <a:noAutofit/>
          </a:bodyPr>
          <a:lstStyle>
            <a:lvl1pPr marL="0" indent="0">
              <a:lnSpc>
                <a:spcPct val="110000"/>
              </a:lnSpc>
              <a:buNone/>
              <a:defRPr sz="1599" b="0" i="0" spc="0">
                <a:solidFill>
                  <a:srgbClr val="2576B7"/>
                </a:solidFill>
                <a:latin typeface="Exo"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7334106" y="778330"/>
            <a:ext cx="2959757" cy="1028700"/>
          </a:xfrm>
          <a:prstGeom prst="rect">
            <a:avLst/>
          </a:prstGeom>
        </p:spPr>
        <p:txBody>
          <a:bodyPr lIns="0" tIns="0" rIns="0" bIns="0">
            <a:noAutofit/>
          </a:bodyPr>
          <a:lstStyle>
            <a:lvl1pPr marL="0" indent="0">
              <a:lnSpc>
                <a:spcPct val="110000"/>
              </a:lnSpc>
              <a:spcBef>
                <a:spcPts val="0"/>
              </a:spcBef>
              <a:buNone/>
              <a:defRPr sz="1200" b="0" i="0" spc="0">
                <a:solidFill>
                  <a:srgbClr val="2576B7"/>
                </a:solidFill>
                <a:latin typeface="Montserrat" panose="020B0604020202020204" charset="0"/>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err="1"/>
              <a:t>workshops@infotech.com</a:t>
            </a:r>
            <a:r>
              <a:rPr lang="en-US"/>
              <a:t>   </a:t>
            </a:r>
            <a:br>
              <a:rPr lang="en-US"/>
            </a:br>
            <a:r>
              <a:rPr lang="en-US"/>
              <a:t>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58707" y="4884773"/>
            <a:ext cx="2915099" cy="1371497"/>
          </a:xfrm>
          <a:prstGeom prst="rect">
            <a:avLst/>
          </a:prstGeom>
        </p:spPr>
        <p:txBody>
          <a:bodyPr lIns="0" tIns="0" rIns="0" bIns="0" numCol="1" spcCol="360000">
            <a:noAutofit/>
          </a:bodyPr>
          <a:lstStyle>
            <a:lvl1pPr marL="0" indent="0">
              <a:lnSpc>
                <a:spcPct val="110000"/>
              </a:lnSpc>
              <a:buNone/>
              <a:defRPr sz="1399"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27661" y="4884773"/>
            <a:ext cx="2761244" cy="1371497"/>
          </a:xfrm>
          <a:prstGeom prst="rect">
            <a:avLst/>
          </a:prstGeom>
        </p:spPr>
        <p:txBody>
          <a:bodyPr lIns="0" tIns="0" rIns="0" bIns="0" numCol="1" spcCol="360000">
            <a:noAutofit/>
          </a:bodyPr>
          <a:lstStyle>
            <a:lvl1pPr marL="0" indent="0">
              <a:lnSpc>
                <a:spcPct val="110000"/>
              </a:lnSpc>
              <a:buNone/>
              <a:defRPr sz="1399"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3968" y="3310827"/>
            <a:ext cx="4731983" cy="1801477"/>
          </a:xfrm>
          <a:prstGeom prst="rect">
            <a:avLst/>
          </a:prstGeom>
        </p:spPr>
        <p:txBody>
          <a:bodyPr lIns="0" tIns="0" rIns="0" bIns="0" numCol="1" spcCol="360000">
            <a:noAutofit/>
          </a:bodyPr>
          <a:lstStyle>
            <a:lvl1pPr marL="0" indent="0">
              <a:lnSpc>
                <a:spcPct val="110000"/>
              </a:lnSpc>
              <a:buNone/>
              <a:defRPr sz="1399"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userDrawn="1"/>
        </p:nvSpPr>
        <p:spPr>
          <a:xfrm>
            <a:off x="336754" y="514802"/>
            <a:ext cx="7577238" cy="541209"/>
          </a:xfrm>
          <a:prstGeom prst="rect">
            <a:avLst/>
          </a:prstGeom>
        </p:spPr>
        <p:txBody>
          <a:bodyPr vert="horz" wrap="square" lIns="0" tIns="6928" rIns="0" bIns="0" rtlCol="0">
            <a:noAutofit/>
          </a:bodyPr>
          <a:lstStyle/>
          <a:p>
            <a:pPr marL="7698" marR="242878" algn="l">
              <a:lnSpc>
                <a:spcPct val="90000"/>
              </a:lnSpc>
              <a:spcBef>
                <a:spcPts val="55"/>
              </a:spcBef>
            </a:pPr>
            <a:r>
              <a:rPr lang="en-US" sz="3998" b="1" i="0">
                <a:solidFill>
                  <a:srgbClr val="717171"/>
                </a:solidFill>
                <a:latin typeface="Montserrat SemiBold" pitchFamily="2" charset="77"/>
              </a:rPr>
              <a:t>Additional Support</a:t>
            </a:r>
            <a:endParaRPr lang="en-US" sz="3998" b="1" i="0" spc="-30">
              <a:solidFill>
                <a:srgbClr val="717171"/>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userDrawn="1"/>
        </p:nvSpPr>
        <p:spPr>
          <a:xfrm>
            <a:off x="362086" y="1163683"/>
            <a:ext cx="4057716" cy="1481761"/>
          </a:xfrm>
          <a:prstGeom prst="rect">
            <a:avLst/>
          </a:prstGeom>
        </p:spPr>
        <p:txBody>
          <a:bodyPr vert="horz" wrap="square" lIns="0" tIns="6928" rIns="0" bIns="0" rtlCol="0">
            <a:noAutofit/>
          </a:bodyPr>
          <a:lstStyle/>
          <a:p>
            <a:pPr marL="7698" marR="242878" lvl="0" indent="0" algn="l" defTabSz="554270" rtl="0" eaLnBrk="1" fontAlgn="auto" latinLnBrk="0" hangingPunct="1">
              <a:lnSpc>
                <a:spcPct val="110000"/>
              </a:lnSpc>
              <a:spcBef>
                <a:spcPts val="1000"/>
              </a:spcBef>
              <a:spcAft>
                <a:spcPts val="0"/>
              </a:spcAft>
              <a:buClrTx/>
              <a:buSzTx/>
              <a:buFontTx/>
              <a:buNone/>
              <a:tabLst/>
              <a:defRPr/>
            </a:pPr>
            <a:r>
              <a:rPr lang="en-US" sz="1599">
                <a:solidFill>
                  <a:srgbClr val="717171"/>
                </a:solidFill>
                <a:latin typeface="Exo" panose="02000503000000000000" pitchFamily="2" charset="77"/>
              </a:rPr>
              <a:t>If you would like additional support, have our analysts guide you through other phases as part of an Info-Tech Workshop.</a:t>
            </a:r>
          </a:p>
          <a:p>
            <a:pPr marL="7698" marR="242878" lvl="0" indent="0" algn="l" defTabSz="554270" rtl="0" eaLnBrk="1" fontAlgn="auto" latinLnBrk="0" hangingPunct="1">
              <a:lnSpc>
                <a:spcPct val="110000"/>
              </a:lnSpc>
              <a:spcBef>
                <a:spcPts val="1000"/>
              </a:spcBef>
              <a:spcAft>
                <a:spcPts val="0"/>
              </a:spcAft>
              <a:buClrTx/>
              <a:buSzTx/>
              <a:buFontTx/>
              <a:buNone/>
              <a:tabLst/>
              <a:defRPr/>
            </a:pPr>
            <a:endParaRPr lang="en-US" sz="1599">
              <a:solidFill>
                <a:srgbClr val="717171"/>
              </a:solidFill>
              <a:latin typeface="Exo" panose="02000503000000000000" pitchFamily="2" charset="77"/>
            </a:endParaRPr>
          </a:p>
          <a:p>
            <a:pPr marL="7698" marR="242878" lvl="0" indent="0" algn="l" defTabSz="554270" rtl="0" eaLnBrk="1" fontAlgn="auto" latinLnBrk="0" hangingPunct="1">
              <a:lnSpc>
                <a:spcPct val="110000"/>
              </a:lnSpc>
              <a:spcBef>
                <a:spcPts val="1000"/>
              </a:spcBef>
              <a:spcAft>
                <a:spcPts val="0"/>
              </a:spcAft>
              <a:buClrTx/>
              <a:buSzTx/>
              <a:buFontTx/>
              <a:buNone/>
              <a:tabLst/>
              <a:defRPr/>
            </a:pPr>
            <a:endParaRPr lang="en-US" sz="1599">
              <a:solidFill>
                <a:srgbClr val="717171"/>
              </a:solidFill>
              <a:latin typeface="Exo" panose="02000503000000000000" pitchFamily="2" charset="77"/>
            </a:endParaRPr>
          </a:p>
          <a:p>
            <a:pPr marL="7698" marR="242878" lvl="0" indent="0" algn="l" defTabSz="554270" rtl="0" eaLnBrk="1" fontAlgn="auto" latinLnBrk="0" hangingPunct="1">
              <a:lnSpc>
                <a:spcPct val="110000"/>
              </a:lnSpc>
              <a:spcBef>
                <a:spcPts val="1000"/>
              </a:spcBef>
              <a:spcAft>
                <a:spcPts val="0"/>
              </a:spcAft>
              <a:buClrTx/>
              <a:buSzTx/>
              <a:buFontTx/>
              <a:buNone/>
              <a:tabLst/>
              <a:defRPr/>
            </a:pPr>
            <a:endParaRPr lang="en-US" sz="1599">
              <a:solidFill>
                <a:srgbClr val="717171"/>
              </a:solidFill>
              <a:latin typeface="Exo" panose="02000503000000000000" pitchFamily="2" charset="77"/>
            </a:endParaRPr>
          </a:p>
        </p:txBody>
      </p:sp>
    </p:spTree>
    <p:extLst>
      <p:ext uri="{BB962C8B-B14F-4D97-AF65-F5344CB8AC3E}">
        <p14:creationId xmlns:p14="http://schemas.microsoft.com/office/powerpoint/2010/main" val="731817170"/>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9260A85E-D49A-B64A-B4F7-90C6CF1430F1}"/>
              </a:ext>
            </a:extLst>
          </p:cNvPr>
          <p:cNvSpPr/>
          <p:nvPr userDrawn="1"/>
        </p:nvSpPr>
        <p:spPr>
          <a:xfrm>
            <a:off x="1706927" y="2457277"/>
            <a:ext cx="4240974"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1714950" y="1669609"/>
            <a:ext cx="3848183" cy="264974"/>
          </a:xfrm>
          <a:prstGeom prst="rect">
            <a:avLst/>
          </a:prstGeom>
        </p:spPr>
        <p:txBody>
          <a:bodyPr lIns="0" tIns="0" rIns="0" bIns="0">
            <a:noAutofit/>
          </a:bodyPr>
          <a:lstStyle>
            <a:lvl1pPr marL="0" indent="0">
              <a:lnSpc>
                <a:spcPct val="110000"/>
              </a:lnSpc>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1714950" y="1921450"/>
            <a:ext cx="3848183" cy="438571"/>
          </a:xfrm>
          <a:prstGeom prst="rect">
            <a:avLst/>
          </a:prstGeom>
        </p:spPr>
        <p:txBody>
          <a:bodyPr lIns="0" tIns="0" rIns="0" bIns="0">
            <a:noAutofit/>
          </a:bodyPr>
          <a:lstStyle>
            <a:lvl1pPr marL="0" marR="0" indent="0" algn="l" defTabSz="914034" rtl="0" eaLnBrk="1" fontAlgn="auto" latinLnBrk="0" hangingPunct="1">
              <a:lnSpc>
                <a:spcPct val="110000"/>
              </a:lnSpc>
              <a:spcBef>
                <a:spcPts val="0"/>
              </a:spcBef>
              <a:spcAft>
                <a:spcPts val="0"/>
              </a:spcAft>
              <a:buClrTx/>
              <a:buSzTx/>
              <a:buFont typeface="Arial" panose="020B0604020202020204" pitchFamily="34" charset="0"/>
              <a:buNone/>
              <a:tabLst/>
              <a:defRPr sz="1200" b="0" i="0">
                <a:solidFill>
                  <a:srgbClr val="4A4A4A"/>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br>
              <a:rPr lang="en-US"/>
            </a:br>
            <a:r>
              <a:rPr lang="en-US"/>
              <a:t>Info-Tech Research Group</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3968" y="1670231"/>
            <a:ext cx="1210345"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599" b="1" i="0">
                <a:latin typeface="Montserrat SemiBold" pitchFamily="2" charset="77"/>
              </a:defRPr>
            </a:lvl1pPr>
          </a:lstStyle>
          <a:p>
            <a:endParaRPr lang="en-US"/>
          </a:p>
        </p:txBody>
      </p:sp>
      <p:sp>
        <p:nvSpPr>
          <p:cNvPr id="12" name="object 5">
            <a:extLst>
              <a:ext uri="{FF2B5EF4-FFF2-40B4-BE49-F238E27FC236}">
                <a16:creationId xmlns:a16="http://schemas.microsoft.com/office/drawing/2014/main" id="{AD174F76-9714-0046-8434-6A3B94BD9179}"/>
              </a:ext>
            </a:extLst>
          </p:cNvPr>
          <p:cNvSpPr/>
          <p:nvPr userDrawn="1"/>
        </p:nvSpPr>
        <p:spPr>
          <a:xfrm>
            <a:off x="7556875" y="2457277"/>
            <a:ext cx="4232422" cy="312427"/>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7561298" y="1669609"/>
            <a:ext cx="3848183" cy="264974"/>
          </a:xfrm>
          <a:prstGeom prst="rect">
            <a:avLst/>
          </a:prstGeom>
        </p:spPr>
        <p:txBody>
          <a:bodyPr lIns="0" tIns="0" rIns="0" bIns="0">
            <a:noAutofit/>
          </a:bodyPr>
          <a:lstStyle>
            <a:lvl1pPr marL="0" indent="0">
              <a:lnSpc>
                <a:spcPct val="110000"/>
              </a:lnSpc>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7561298" y="1921450"/>
            <a:ext cx="3848183" cy="455988"/>
          </a:xfrm>
          <a:prstGeom prst="rect">
            <a:avLst/>
          </a:prstGeom>
        </p:spPr>
        <p:txBody>
          <a:bodyPr lIns="0" tIns="0" rIns="0" bIns="0">
            <a:noAutofit/>
          </a:bodyPr>
          <a:lstStyle>
            <a:lvl1pPr marL="0" indent="0">
              <a:lnSpc>
                <a:spcPct val="110000"/>
              </a:lnSpc>
              <a:spcBef>
                <a:spcPts val="0"/>
              </a:spcBef>
              <a:buNone/>
              <a:defRPr sz="1200" b="0" i="0">
                <a:solidFill>
                  <a:srgbClr val="4A4A4A"/>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br>
              <a:rPr lang="en-US"/>
            </a:br>
            <a:r>
              <a:rPr lang="en-US"/>
              <a:t>Info-Tech Research Group</a:t>
            </a:r>
          </a:p>
        </p:txBody>
      </p:sp>
      <p:sp>
        <p:nvSpPr>
          <p:cNvPr id="20" name="Picture Placeholder 15">
            <a:extLst>
              <a:ext uri="{FF2B5EF4-FFF2-40B4-BE49-F238E27FC236}">
                <a16:creationId xmlns:a16="http://schemas.microsoft.com/office/drawing/2014/main" id="{B376A439-0F38-1245-AC0A-D61918E1F362}"/>
              </a:ext>
            </a:extLst>
          </p:cNvPr>
          <p:cNvSpPr>
            <a:spLocks noGrp="1"/>
          </p:cNvSpPr>
          <p:nvPr>
            <p:ph type="pic" sz="quarter" idx="21"/>
          </p:nvPr>
        </p:nvSpPr>
        <p:spPr>
          <a:xfrm>
            <a:off x="6197292" y="1670231"/>
            <a:ext cx="1210345" cy="1210818"/>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599" b="1" i="0">
                <a:latin typeface="Montserrat SemiBold" pitchFamily="2" charset="77"/>
              </a:defRPr>
            </a:lvl1pPr>
          </a:lstStyle>
          <a:p>
            <a:endParaRPr lang="en-US"/>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754" y="536068"/>
            <a:ext cx="11237915" cy="541209"/>
          </a:xfrm>
          <a:prstGeom prst="rect">
            <a:avLst/>
          </a:prstGeom>
        </p:spPr>
        <p:txBody>
          <a:bodyPr vert="horz" wrap="square" lIns="0" tIns="6928" rIns="0" bIns="0" rtlCol="0">
            <a:noAutofit/>
          </a:bodyPr>
          <a:lstStyle/>
          <a:p>
            <a:pPr marL="7698" marR="242878" algn="l">
              <a:lnSpc>
                <a:spcPct val="90000"/>
              </a:lnSpc>
              <a:spcBef>
                <a:spcPts val="55"/>
              </a:spcBef>
            </a:pPr>
            <a:r>
              <a:rPr lang="en-US" sz="3998" b="1" i="0">
                <a:solidFill>
                  <a:srgbClr val="717171"/>
                </a:solidFill>
                <a:latin typeface="Montserrat SemiBold" pitchFamily="2" charset="77"/>
              </a:rPr>
              <a:t>Research Contributors and Experts</a:t>
            </a:r>
            <a:endParaRPr lang="en-US" sz="3998" b="1" i="0" spc="-30">
              <a:solidFill>
                <a:srgbClr val="717171"/>
              </a:solidFill>
              <a:latin typeface="Montserrat SemiBold" pitchFamily="2" charset="77"/>
              <a:cs typeface="Arial Narrow"/>
            </a:endParaRPr>
          </a:p>
        </p:txBody>
      </p:sp>
      <p:sp>
        <p:nvSpPr>
          <p:cNvPr id="13" name="Text Placeholder 4">
            <a:extLst>
              <a:ext uri="{FF2B5EF4-FFF2-40B4-BE49-F238E27FC236}">
                <a16:creationId xmlns:a16="http://schemas.microsoft.com/office/drawing/2014/main" id="{BEEA8162-DD20-8A4F-A217-8DF5CF442F3D}"/>
              </a:ext>
            </a:extLst>
          </p:cNvPr>
          <p:cNvSpPr>
            <a:spLocks noGrp="1"/>
          </p:cNvSpPr>
          <p:nvPr>
            <p:ph type="body" sz="quarter" idx="33"/>
          </p:nvPr>
        </p:nvSpPr>
        <p:spPr>
          <a:xfrm>
            <a:off x="1713573" y="2614641"/>
            <a:ext cx="4345135" cy="3424652"/>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22AA1EFD-B430-5B4D-AF9A-DB8AAC4C9735}"/>
              </a:ext>
            </a:extLst>
          </p:cNvPr>
          <p:cNvSpPr>
            <a:spLocks noGrp="1"/>
          </p:cNvSpPr>
          <p:nvPr>
            <p:ph type="body" sz="quarter" idx="34"/>
          </p:nvPr>
        </p:nvSpPr>
        <p:spPr>
          <a:xfrm>
            <a:off x="7541647" y="2614641"/>
            <a:ext cx="4345135" cy="3424652"/>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701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DF3A-D7BD-4347-93CE-2595601EC355}"/>
              </a:ext>
            </a:extLst>
          </p:cNvPr>
          <p:cNvSpPr>
            <a:spLocks noGrp="1"/>
          </p:cNvSpPr>
          <p:nvPr>
            <p:ph type="title" hasCustomPrompt="1"/>
          </p:nvPr>
        </p:nvSpPr>
        <p:spPr>
          <a:xfrm>
            <a:off x="353968" y="530021"/>
            <a:ext cx="6710699" cy="1130188"/>
          </a:xfrm>
        </p:spPr>
        <p:txBody>
          <a:bodyPr>
            <a:noAutofit/>
          </a:bodyPr>
          <a:lstStyle>
            <a:lvl1pPr>
              <a:lnSpc>
                <a:spcPct val="90000"/>
              </a:lnSpc>
              <a:defRPr/>
            </a:lvl1pPr>
          </a:lstStyle>
          <a:p>
            <a:r>
              <a:rPr lang="en-US"/>
              <a:t>Research Contributors and Experts</a:t>
            </a:r>
          </a:p>
        </p:txBody>
      </p:sp>
      <p:sp>
        <p:nvSpPr>
          <p:cNvPr id="7" name="object 5">
            <a:extLst>
              <a:ext uri="{FF2B5EF4-FFF2-40B4-BE49-F238E27FC236}">
                <a16:creationId xmlns:a16="http://schemas.microsoft.com/office/drawing/2014/main" id="{9260A85E-D49A-B64A-B4F7-90C6CF1430F1}"/>
              </a:ext>
            </a:extLst>
          </p:cNvPr>
          <p:cNvSpPr/>
          <p:nvPr userDrawn="1"/>
        </p:nvSpPr>
        <p:spPr>
          <a:xfrm>
            <a:off x="2323522" y="2457277"/>
            <a:ext cx="9572259" cy="0"/>
          </a:xfrm>
          <a:custGeom>
            <a:avLst/>
            <a:gdLst/>
            <a:ahLst/>
            <a:cxnLst/>
            <a:rect l="l" t="t" r="r" b="b"/>
            <a:pathLst>
              <a:path w="15601950">
                <a:moveTo>
                  <a:pt x="0" y="0"/>
                </a:moveTo>
                <a:lnTo>
                  <a:pt x="15601619" y="0"/>
                </a:lnTo>
              </a:path>
            </a:pathLst>
          </a:custGeom>
          <a:ln w="20941">
            <a:solidFill>
              <a:srgbClr val="0076B7"/>
            </a:solidFill>
          </a:ln>
        </p:spPr>
        <p:txBody>
          <a:bodyPr wrap="square" lIns="0" tIns="0" rIns="0" bIns="0" rtlCol="0">
            <a:noAutofit/>
          </a:bodyPr>
          <a:lstStyle/>
          <a:p>
            <a:pPr>
              <a:lnSpc>
                <a:spcPct val="110000"/>
              </a:lnSpc>
            </a:pPr>
            <a:endParaRPr sz="662">
              <a:latin typeface="Roboto Condensed Light" panose="02000000000000000000" pitchFamily="2" charset="0"/>
            </a:endParaRPr>
          </a:p>
        </p:txBody>
      </p:sp>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2322756" y="1669609"/>
            <a:ext cx="3848183" cy="264974"/>
          </a:xfrm>
          <a:prstGeom prst="rect">
            <a:avLst/>
          </a:prstGeom>
        </p:spPr>
        <p:txBody>
          <a:bodyPr lIns="0" tIns="0" rIns="0" bIns="0">
            <a:noAutofit/>
          </a:bodyPr>
          <a:lstStyle>
            <a:lvl1pPr marL="0" indent="0">
              <a:lnSpc>
                <a:spcPct val="110000"/>
              </a:lnSpc>
              <a:buNone/>
              <a:defRPr sz="1399" b="1" i="0">
                <a:solidFill>
                  <a:srgbClr val="2576B7"/>
                </a:solidFill>
                <a:latin typeface="Montserrat SemiBold"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Paul </a:t>
            </a:r>
            <a:r>
              <a:rPr lang="en-US" err="1"/>
              <a:t>Willson</a:t>
            </a:r>
            <a:r>
              <a:rPr lang="en-US"/>
              <a:t> </a:t>
            </a:r>
          </a:p>
        </p:txBody>
      </p:sp>
      <p:sp>
        <p:nvSpPr>
          <p:cNvPr id="16" name="Picture Placeholder 15">
            <a:extLst>
              <a:ext uri="{FF2B5EF4-FFF2-40B4-BE49-F238E27FC236}">
                <a16:creationId xmlns:a16="http://schemas.microsoft.com/office/drawing/2014/main" id="{4AEE503A-ADB0-3C49-91AB-D3E44B6DC58A}"/>
              </a:ext>
            </a:extLst>
          </p:cNvPr>
          <p:cNvSpPr>
            <a:spLocks noGrp="1"/>
          </p:cNvSpPr>
          <p:nvPr>
            <p:ph type="pic" sz="quarter" idx="16"/>
          </p:nvPr>
        </p:nvSpPr>
        <p:spPr>
          <a:xfrm>
            <a:off x="353968" y="1670231"/>
            <a:ext cx="1805776" cy="1806482"/>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lnSpc>
                <a:spcPct val="110000"/>
              </a:lnSpc>
              <a:defRPr sz="1799" b="1" i="0">
                <a:latin typeface="Montserrat SemiBold" pitchFamily="2" charset="77"/>
              </a:defRPr>
            </a:lvl1pPr>
          </a:lstStyle>
          <a:p>
            <a:endParaRPr lang="en-US"/>
          </a:p>
        </p:txBody>
      </p:sp>
      <p:sp>
        <p:nvSpPr>
          <p:cNvPr id="15" name="Text Placeholder 8">
            <a:extLst>
              <a:ext uri="{FF2B5EF4-FFF2-40B4-BE49-F238E27FC236}">
                <a16:creationId xmlns:a16="http://schemas.microsoft.com/office/drawing/2014/main" id="{32FA5BF0-482C-C048-BF1A-BF2D6BE55AF6}"/>
              </a:ext>
            </a:extLst>
          </p:cNvPr>
          <p:cNvSpPr>
            <a:spLocks noGrp="1"/>
          </p:cNvSpPr>
          <p:nvPr>
            <p:ph type="body" sz="quarter" idx="12" hasCustomPrompt="1"/>
          </p:nvPr>
        </p:nvSpPr>
        <p:spPr>
          <a:xfrm>
            <a:off x="2335094" y="1956286"/>
            <a:ext cx="3848183" cy="438571"/>
          </a:xfrm>
          <a:prstGeom prst="rect">
            <a:avLst/>
          </a:prstGeom>
        </p:spPr>
        <p:txBody>
          <a:bodyPr lIns="0" tIns="0" rIns="0" bIns="0">
            <a:noAutofit/>
          </a:bodyPr>
          <a:lstStyle>
            <a:lvl1pPr marL="0" marR="0" indent="0" algn="l" defTabSz="914034" rtl="0" eaLnBrk="1" fontAlgn="auto" latinLnBrk="0" hangingPunct="1">
              <a:lnSpc>
                <a:spcPct val="110000"/>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499" b="1" i="0">
                <a:latin typeface="Montserrat SemiBold" pitchFamily="2" charset="77"/>
              </a:defRPr>
            </a:lvl2pPr>
            <a:lvl3pPr>
              <a:defRPr sz="1499" b="1" i="0">
                <a:latin typeface="Montserrat SemiBold" pitchFamily="2" charset="77"/>
              </a:defRPr>
            </a:lvl3pPr>
            <a:lvl4pPr>
              <a:defRPr sz="1499" b="1" i="0">
                <a:latin typeface="Montserrat SemiBold" pitchFamily="2" charset="77"/>
              </a:defRPr>
            </a:lvl4pPr>
            <a:lvl5pPr>
              <a:defRPr sz="1499" b="1" i="0">
                <a:latin typeface="Montserrat SemiBold" pitchFamily="2" charset="77"/>
              </a:defRPr>
            </a:lvl5pPr>
          </a:lstStyle>
          <a:p>
            <a:pPr lvl="0"/>
            <a:r>
              <a:rPr lang="en-US"/>
              <a:t>Senior Demographer</a:t>
            </a:r>
          </a:p>
          <a:p>
            <a:pPr lvl="0"/>
            <a:r>
              <a:rPr lang="en-US"/>
              <a:t>Info-Tech Research Group</a:t>
            </a:r>
          </a:p>
        </p:txBody>
      </p:sp>
      <p:sp>
        <p:nvSpPr>
          <p:cNvPr id="8" name="Text Placeholder 4">
            <a:extLst>
              <a:ext uri="{FF2B5EF4-FFF2-40B4-BE49-F238E27FC236}">
                <a16:creationId xmlns:a16="http://schemas.microsoft.com/office/drawing/2014/main" id="{C6B7AE9C-B978-B146-B05A-A85368127C31}"/>
              </a:ext>
            </a:extLst>
          </p:cNvPr>
          <p:cNvSpPr>
            <a:spLocks noGrp="1"/>
          </p:cNvSpPr>
          <p:nvPr>
            <p:ph type="body" sz="quarter" idx="33"/>
          </p:nvPr>
        </p:nvSpPr>
        <p:spPr>
          <a:xfrm>
            <a:off x="2315259" y="2561478"/>
            <a:ext cx="9573646" cy="3318327"/>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0650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0932" y="574676"/>
            <a:ext cx="2659611" cy="12176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0932" y="2341387"/>
            <a:ext cx="2659611" cy="12176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0932" y="4158898"/>
            <a:ext cx="2659611" cy="12176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499274" y="522422"/>
            <a:ext cx="2971952" cy="467491"/>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499274" y="2297434"/>
            <a:ext cx="2971952" cy="467491"/>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499274" y="4099340"/>
            <a:ext cx="2971952" cy="467491"/>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9" name="Text Placeholder 4">
            <a:extLst>
              <a:ext uri="{FF2B5EF4-FFF2-40B4-BE49-F238E27FC236}">
                <a16:creationId xmlns:a16="http://schemas.microsoft.com/office/drawing/2014/main" id="{6DD138BE-D45D-9D4D-AF5B-E321D9F85B7D}"/>
              </a:ext>
            </a:extLst>
          </p:cNvPr>
          <p:cNvSpPr>
            <a:spLocks noGrp="1"/>
          </p:cNvSpPr>
          <p:nvPr>
            <p:ph type="body" sz="quarter" idx="33"/>
          </p:nvPr>
        </p:nvSpPr>
        <p:spPr>
          <a:xfrm>
            <a:off x="6493290" y="1083555"/>
            <a:ext cx="5395614" cy="9897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5869B384-9C2F-F347-BAE3-5DCC96829BB3}"/>
              </a:ext>
            </a:extLst>
          </p:cNvPr>
          <p:cNvSpPr>
            <a:spLocks noGrp="1"/>
          </p:cNvSpPr>
          <p:nvPr>
            <p:ph type="body" sz="quarter" idx="34"/>
          </p:nvPr>
        </p:nvSpPr>
        <p:spPr>
          <a:xfrm>
            <a:off x="6493290" y="2842435"/>
            <a:ext cx="5395614" cy="9897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4">
            <a:extLst>
              <a:ext uri="{FF2B5EF4-FFF2-40B4-BE49-F238E27FC236}">
                <a16:creationId xmlns:a16="http://schemas.microsoft.com/office/drawing/2014/main" id="{C13E2497-852B-6C4D-9573-4A393AA2B2EF}"/>
              </a:ext>
            </a:extLst>
          </p:cNvPr>
          <p:cNvSpPr>
            <a:spLocks noGrp="1"/>
          </p:cNvSpPr>
          <p:nvPr>
            <p:ph type="body" sz="quarter" idx="35"/>
          </p:nvPr>
        </p:nvSpPr>
        <p:spPr>
          <a:xfrm>
            <a:off x="6493290" y="4660602"/>
            <a:ext cx="5395614" cy="9897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66C2654F-9C93-6344-819C-768695BC5C3E}"/>
              </a:ext>
            </a:extLst>
          </p:cNvPr>
          <p:cNvSpPr txBox="1"/>
          <p:nvPr userDrawn="1"/>
        </p:nvSpPr>
        <p:spPr>
          <a:xfrm>
            <a:off x="10907578" y="6410960"/>
            <a:ext cx="0" cy="0"/>
          </a:xfrm>
          <a:prstGeom prst="rect">
            <a:avLst/>
          </a:prstGeom>
        </p:spPr>
        <p:txBody>
          <a:bodyPr wrap="none" lIns="0" tIns="0" rIns="0" bIns="0" numCol="1" spcCol="360000" rtlCol="0">
            <a:noAutofit/>
          </a:bodyPr>
          <a:lstStyle/>
          <a:p>
            <a:pPr marL="179316" indent="-179316" algn="l">
              <a:lnSpc>
                <a:spcPct val="110000"/>
              </a:lnSpc>
              <a:buFont typeface="Arial" panose="020B0604020202020204" pitchFamily="34" charset="0"/>
              <a:buChar char="•"/>
              <a:tabLst/>
            </a:pPr>
            <a:endParaRPr lang="en-US" sz="1399" dirty="0" err="1">
              <a:solidFill>
                <a:schemeClr val="tx1">
                  <a:lumMod val="50000"/>
                </a:schemeClr>
              </a:solidFill>
              <a:latin typeface="Roboto Condensed Light" panose="02000000000000000000" pitchFamily="2" charset="0"/>
              <a:ea typeface="Roboto Condensed Light" panose="02000000000000000000" pitchFamily="2" charset="0"/>
            </a:endParaRPr>
          </a:p>
        </p:txBody>
      </p:sp>
      <p:sp>
        <p:nvSpPr>
          <p:cNvPr id="3" name="TextBox 2">
            <a:extLst>
              <a:ext uri="{FF2B5EF4-FFF2-40B4-BE49-F238E27FC236}">
                <a16:creationId xmlns:a16="http://schemas.microsoft.com/office/drawing/2014/main" id="{BBA02A3B-65E5-6B43-A0D5-3A83153EAC5B}"/>
              </a:ext>
            </a:extLst>
          </p:cNvPr>
          <p:cNvSpPr txBox="1"/>
          <p:nvPr userDrawn="1"/>
        </p:nvSpPr>
        <p:spPr>
          <a:xfrm>
            <a:off x="11496627" y="6512560"/>
            <a:ext cx="0" cy="0"/>
          </a:xfrm>
          <a:prstGeom prst="rect">
            <a:avLst/>
          </a:prstGeom>
        </p:spPr>
        <p:txBody>
          <a:bodyPr wrap="none" lIns="0" tIns="0" rIns="0" bIns="0" numCol="1" spcCol="360000" rtlCol="0">
            <a:noAutofit/>
          </a:bodyPr>
          <a:lstStyle/>
          <a:p>
            <a:pPr marL="179316" indent="-179316" algn="l">
              <a:lnSpc>
                <a:spcPct val="110000"/>
              </a:lnSpc>
              <a:buFont typeface="Arial" panose="020B0604020202020204" pitchFamily="34" charset="0"/>
              <a:buChar char="•"/>
              <a:tabLst/>
            </a:pPr>
            <a:endParaRPr lang="en-US" sz="1399" dirty="0" err="1">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404635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Phases -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20"/>
          </a:xfrm>
          <a:prstGeom prst="rect">
            <a:avLst/>
          </a:prstGeom>
        </p:spPr>
      </p:pic>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CD080FB1-EBFC-8046-8481-0C6839CE648F}"/>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9FAD2C74-B2C9-3C42-A9A3-29E2877B57E6}"/>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A239B8F6-3AE0-4D93-A3DA-A8577D884267}"/>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30C801AE-00D6-4820-A793-C41E238CF846}"/>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72257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lated Research B">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3BF8330-F21B-D442-AE37-1705C7870D3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29" name="Rectangle 28">
            <a:extLst>
              <a:ext uri="{FF2B5EF4-FFF2-40B4-BE49-F238E27FC236}">
                <a16:creationId xmlns:a16="http://schemas.microsoft.com/office/drawing/2014/main" id="{9942D4EE-B043-184F-8E87-10B454B4B973}"/>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552" y="481676"/>
            <a:ext cx="2418464" cy="12176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14" name="Picture Placeholder 31">
            <a:extLst>
              <a:ext uri="{FF2B5EF4-FFF2-40B4-BE49-F238E27FC236}">
                <a16:creationId xmlns:a16="http://schemas.microsoft.com/office/drawing/2014/main" id="{9D81BA75-D3B6-FE4B-9E28-055DAEF016DA}"/>
              </a:ext>
            </a:extLst>
          </p:cNvPr>
          <p:cNvSpPr>
            <a:spLocks noGrp="1"/>
          </p:cNvSpPr>
          <p:nvPr>
            <p:ph type="pic" sz="quarter" idx="13"/>
          </p:nvPr>
        </p:nvSpPr>
        <p:spPr>
          <a:xfrm>
            <a:off x="6461103" y="481676"/>
            <a:ext cx="2418464" cy="12176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15" name="Picture Placeholder 31">
            <a:extLst>
              <a:ext uri="{FF2B5EF4-FFF2-40B4-BE49-F238E27FC236}">
                <a16:creationId xmlns:a16="http://schemas.microsoft.com/office/drawing/2014/main" id="{63BF6C5D-F071-0843-B2AB-0EEC00DDAA7E}"/>
              </a:ext>
            </a:extLst>
          </p:cNvPr>
          <p:cNvSpPr>
            <a:spLocks noGrp="1"/>
          </p:cNvSpPr>
          <p:nvPr>
            <p:ph type="pic" sz="quarter" idx="14"/>
          </p:nvPr>
        </p:nvSpPr>
        <p:spPr>
          <a:xfrm>
            <a:off x="9276580" y="481676"/>
            <a:ext cx="2418464" cy="1217613"/>
          </a:xfrm>
          <a:prstGeom prst="rect">
            <a:avLst/>
          </a:prstGeom>
        </p:spPr>
        <p:txBody>
          <a:bodyPr>
            <a:noAutofit/>
          </a:bodyPr>
          <a:lstStyle>
            <a:lvl1pPr>
              <a:lnSpc>
                <a:spcPct val="110000"/>
              </a:lnSpc>
              <a:defRPr sz="1799" b="1" i="0">
                <a:latin typeface="Montserrat SemiBold" pitchFamily="2" charset="77"/>
              </a:defRPr>
            </a:lvl1pPr>
          </a:lstStyle>
          <a:p>
            <a:endParaRPr lang="en-US"/>
          </a:p>
        </p:txBody>
      </p:sp>
      <p:sp>
        <p:nvSpPr>
          <p:cNvPr id="4" name="Text Placeholder 3">
            <a:extLst>
              <a:ext uri="{FF2B5EF4-FFF2-40B4-BE49-F238E27FC236}">
                <a16:creationId xmlns:a16="http://schemas.microsoft.com/office/drawing/2014/main" id="{35FEB7B1-6275-0248-A0C2-CFA4FE5E587C}"/>
              </a:ext>
            </a:extLst>
          </p:cNvPr>
          <p:cNvSpPr>
            <a:spLocks noGrp="1"/>
          </p:cNvSpPr>
          <p:nvPr>
            <p:ph type="body" sz="quarter" idx="15" hasCustomPrompt="1"/>
          </p:nvPr>
        </p:nvSpPr>
        <p:spPr>
          <a:xfrm>
            <a:off x="3660291" y="2852940"/>
            <a:ext cx="2434122" cy="446087"/>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24" name="Text Placeholder 3">
            <a:extLst>
              <a:ext uri="{FF2B5EF4-FFF2-40B4-BE49-F238E27FC236}">
                <a16:creationId xmlns:a16="http://schemas.microsoft.com/office/drawing/2014/main" id="{108CB76C-02AD-EF41-B531-F5DB3CB2D699}"/>
              </a:ext>
            </a:extLst>
          </p:cNvPr>
          <p:cNvSpPr>
            <a:spLocks noGrp="1"/>
          </p:cNvSpPr>
          <p:nvPr>
            <p:ph type="body" sz="quarter" idx="19" hasCustomPrompt="1"/>
          </p:nvPr>
        </p:nvSpPr>
        <p:spPr>
          <a:xfrm>
            <a:off x="6473644" y="2852940"/>
            <a:ext cx="2434122" cy="446087"/>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26" name="Text Placeholder 3">
            <a:extLst>
              <a:ext uri="{FF2B5EF4-FFF2-40B4-BE49-F238E27FC236}">
                <a16:creationId xmlns:a16="http://schemas.microsoft.com/office/drawing/2014/main" id="{8AD22B1A-68AA-BD46-9959-0E6C0630032C}"/>
              </a:ext>
            </a:extLst>
          </p:cNvPr>
          <p:cNvSpPr>
            <a:spLocks noGrp="1"/>
          </p:cNvSpPr>
          <p:nvPr>
            <p:ph type="body" sz="quarter" idx="21" hasCustomPrompt="1"/>
          </p:nvPr>
        </p:nvSpPr>
        <p:spPr>
          <a:xfrm>
            <a:off x="9281061" y="2852940"/>
            <a:ext cx="2434122" cy="446087"/>
          </a:xfrm>
          <a:prstGeom prst="rect">
            <a:avLst/>
          </a:prstGeom>
        </p:spPr>
        <p:txBody>
          <a:bodyPr lIns="0" tIns="0" rIns="0" bIns="0">
            <a:noAutofit/>
          </a:bodyPr>
          <a:lstStyle>
            <a:lvl1pPr marL="0" indent="0">
              <a:lnSpc>
                <a:spcPct val="110000"/>
              </a:lnSpc>
              <a:buNone/>
              <a:defRPr sz="1599" b="0" i="0">
                <a:solidFill>
                  <a:srgbClr val="2576B7"/>
                </a:solidFill>
                <a:latin typeface="Exo" panose="020B0604020202020204" charset="0"/>
              </a:defRPr>
            </a:lvl1pPr>
          </a:lstStyle>
          <a:p>
            <a:pPr lvl="0"/>
            <a:r>
              <a:rPr lang="en-US"/>
              <a:t>Observe the Evolution of Quantum Capability</a:t>
            </a:r>
          </a:p>
        </p:txBody>
      </p:sp>
      <p:sp>
        <p:nvSpPr>
          <p:cNvPr id="17" name="Title 1">
            <a:extLst>
              <a:ext uri="{FF2B5EF4-FFF2-40B4-BE49-F238E27FC236}">
                <a16:creationId xmlns:a16="http://schemas.microsoft.com/office/drawing/2014/main" id="{0E684A7A-566C-524F-9059-7AED86894B10}"/>
              </a:ext>
            </a:extLst>
          </p:cNvPr>
          <p:cNvSpPr>
            <a:spLocks noGrp="1"/>
          </p:cNvSpPr>
          <p:nvPr>
            <p:ph type="title" hasCustomPrompt="1"/>
          </p:nvPr>
        </p:nvSpPr>
        <p:spPr>
          <a:xfrm>
            <a:off x="353969" y="530021"/>
            <a:ext cx="2527805"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20" name="Text Placeholder 4">
            <a:extLst>
              <a:ext uri="{FF2B5EF4-FFF2-40B4-BE49-F238E27FC236}">
                <a16:creationId xmlns:a16="http://schemas.microsoft.com/office/drawing/2014/main" id="{601906B8-F10B-5344-931F-79A91218159A}"/>
              </a:ext>
            </a:extLst>
          </p:cNvPr>
          <p:cNvSpPr>
            <a:spLocks noGrp="1"/>
          </p:cNvSpPr>
          <p:nvPr>
            <p:ph type="body" sz="quarter" idx="33"/>
          </p:nvPr>
        </p:nvSpPr>
        <p:spPr>
          <a:xfrm>
            <a:off x="3652740" y="3518409"/>
            <a:ext cx="2550374" cy="23613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4">
            <a:extLst>
              <a:ext uri="{FF2B5EF4-FFF2-40B4-BE49-F238E27FC236}">
                <a16:creationId xmlns:a16="http://schemas.microsoft.com/office/drawing/2014/main" id="{7CDAC451-E2DC-5E43-8A65-BDD2C214A4E3}"/>
              </a:ext>
            </a:extLst>
          </p:cNvPr>
          <p:cNvSpPr>
            <a:spLocks noGrp="1"/>
          </p:cNvSpPr>
          <p:nvPr>
            <p:ph type="body" sz="quarter" idx="34"/>
          </p:nvPr>
        </p:nvSpPr>
        <p:spPr>
          <a:xfrm>
            <a:off x="6475264" y="3518409"/>
            <a:ext cx="2550374" cy="23613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20852FC8-6DA5-4540-982F-D5CBC2F29FE2}"/>
              </a:ext>
            </a:extLst>
          </p:cNvPr>
          <p:cNvSpPr>
            <a:spLocks noGrp="1"/>
          </p:cNvSpPr>
          <p:nvPr>
            <p:ph type="body" sz="quarter" idx="35"/>
          </p:nvPr>
        </p:nvSpPr>
        <p:spPr>
          <a:xfrm>
            <a:off x="9293563" y="3518409"/>
            <a:ext cx="2550374" cy="2361396"/>
          </a:xfrm>
          <a:prstGeom prst="rect">
            <a:avLst/>
          </a:prstGeom>
        </p:spPr>
        <p:txBody>
          <a:bodyPr lIns="0" tIns="0" rIns="0" bIns="0" numCol="1" spcCol="292608"/>
          <a:lstStyle>
            <a:lvl1pPr marL="179316" indent="-179316">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2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8539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6556" y="1552499"/>
            <a:ext cx="5475592" cy="4503847"/>
          </a:xfrm>
          <a:prstGeom prst="rect">
            <a:avLst/>
          </a:prstGeom>
        </p:spPr>
        <p:txBody>
          <a:bodyPr lIns="0" tIns="0" rIns="0" bIns="0">
            <a:noAutofit/>
          </a:bodyPr>
          <a:lstStyle>
            <a:lvl1pPr marL="7698" marR="182447" indent="0" algn="just">
              <a:lnSpc>
                <a:spcPct val="110000"/>
              </a:lnSpc>
              <a:spcBef>
                <a:spcPts val="3"/>
              </a:spcBef>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3968" y="530021"/>
            <a:ext cx="6710699" cy="1130188"/>
          </a:xfrm>
        </p:spPr>
        <p:txBody>
          <a:bodyPr>
            <a:noAutofit/>
          </a:bodyPr>
          <a:lstStyle>
            <a:lvl1pPr>
              <a:defRPr>
                <a:solidFill>
                  <a:srgbClr val="2576B7"/>
                </a:solidFill>
              </a:defRPr>
            </a:lvl1pPr>
          </a:lstStyle>
          <a:p>
            <a:r>
              <a:rPr lang="en-US"/>
              <a:t>Bibliography</a:t>
            </a:r>
          </a:p>
        </p:txBody>
      </p:sp>
      <p:sp>
        <p:nvSpPr>
          <p:cNvPr id="7" name="Text Placeholder 10">
            <a:extLst>
              <a:ext uri="{FF2B5EF4-FFF2-40B4-BE49-F238E27FC236}">
                <a16:creationId xmlns:a16="http://schemas.microsoft.com/office/drawing/2014/main" id="{F31CD5B0-F94C-7D4D-97FF-D8D98F6F0C8E}"/>
              </a:ext>
            </a:extLst>
          </p:cNvPr>
          <p:cNvSpPr>
            <a:spLocks noGrp="1"/>
          </p:cNvSpPr>
          <p:nvPr>
            <p:ph type="body" sz="quarter" idx="13" hasCustomPrompt="1"/>
          </p:nvPr>
        </p:nvSpPr>
        <p:spPr>
          <a:xfrm>
            <a:off x="381645" y="1552499"/>
            <a:ext cx="5475592" cy="4503847"/>
          </a:xfrm>
          <a:prstGeom prst="rect">
            <a:avLst/>
          </a:prstGeom>
        </p:spPr>
        <p:txBody>
          <a:bodyPr lIns="0" tIns="0" rIns="0" bIns="0">
            <a:noAutofit/>
          </a:bodyPr>
          <a:lstStyle>
            <a:lvl1pPr marL="7698" marR="182447" indent="0" algn="just">
              <a:lnSpc>
                <a:spcPct val="110000"/>
              </a:lnSpc>
              <a:spcBef>
                <a:spcPts val="3"/>
              </a:spcBef>
              <a:spcAft>
                <a:spcPts val="1200"/>
              </a:spcAft>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br>
              <a:rPr lang="en-CA" sz="1200" spc="0">
                <a:solidFill>
                  <a:srgbClr val="000000"/>
                </a:solidFill>
                <a:latin typeface="Roboto Condensed Light" panose="02000000000000000000" pitchFamily="2" charset="0"/>
                <a:cs typeface="Arial Narrow"/>
              </a:rPr>
            </a:br>
            <a:r>
              <a:rPr lang="en-CA" sz="1200" spc="-36">
                <a:solidFill>
                  <a:srgbClr val="0076B7"/>
                </a:solidFill>
                <a:latin typeface="Roboto Condensed Light" panose="02000000000000000000" pitchFamily="2" charset="0"/>
                <a:cs typeface="Arial Narrow"/>
                <a:hlinkClick r:id="rId3">
                  <a:extLst>
                    <a:ext uri="{A12FA001-AC4F-418D-AE19-62706E023703}">
                      <ahyp:hlinkClr xmlns:ahyp="http://schemas.microsoft.com/office/drawing/2018/hyperlinkcolor" val="tx"/>
                    </a:ext>
                  </a:extLst>
                </a:hlinkClick>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242975" algn="just">
              <a:spcBef>
                <a:spcPts val="55"/>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extLst>
                    <a:ext uri="{A12FA001-AC4F-418D-AE19-62706E023703}">
                      <ahyp:hlinkClr xmlns:ahyp="http://schemas.microsoft.com/office/drawing/2018/hyperlinkcolor" val="tx"/>
                    </a:ext>
                  </a:extLst>
                </a:hlinkClick>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extLst>
                    <a:ext uri="{A12FA001-AC4F-418D-AE19-62706E023703}">
                      <ahyp:hlinkClr xmlns:ahyp="http://schemas.microsoft.com/office/drawing/2018/hyperlinkcolor" val="tx"/>
                    </a:ext>
                  </a:extLst>
                </a:hlinkClick>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spc="0">
              <a:solidFill>
                <a:srgbClr val="000000"/>
              </a:solidFill>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extLst>
                    <a:ext uri="{A12FA001-AC4F-418D-AE19-62706E023703}">
                      <ahyp:hlinkClr xmlns:ahyp="http://schemas.microsoft.com/office/drawing/2018/hyperlinkcolor" val="tx"/>
                    </a:ext>
                  </a:extLst>
                </a:hlinkClick>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Tree>
    <p:extLst>
      <p:ext uri="{BB962C8B-B14F-4D97-AF65-F5344CB8AC3E}">
        <p14:creationId xmlns:p14="http://schemas.microsoft.com/office/powerpoint/2010/main" val="4057082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7882688"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D050D33A-BAAD-1241-BF28-F42F2761FBCA}"/>
              </a:ext>
            </a:extLst>
          </p:cNvPr>
          <p:cNvSpPr>
            <a:spLocks noGrp="1"/>
          </p:cNvSpPr>
          <p:nvPr>
            <p:ph type="body" sz="quarter" idx="33"/>
          </p:nvPr>
        </p:nvSpPr>
        <p:spPr>
          <a:xfrm>
            <a:off x="371331" y="3114372"/>
            <a:ext cx="6676004" cy="2403927"/>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5011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0331"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0357" y="530021"/>
            <a:ext cx="496510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59186"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2399">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514" y="952500"/>
            <a:ext cx="3288658" cy="5367277"/>
          </a:xfrm>
          <a:prstGeom prst="rect">
            <a:avLst/>
          </a:prstGeom>
        </p:spPr>
        <p:txBody>
          <a:bodyPr lIns="0" tIns="0" rIns="0" bIns="0" anchor="ctr" anchorCtr="0">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0356" y="2518948"/>
            <a:ext cx="6658548" cy="3275796"/>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049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190"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216" y="530021"/>
            <a:ext cx="6670119"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2635" y="0"/>
            <a:ext cx="4186189"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2399">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6041" y="952500"/>
            <a:ext cx="3029770" cy="4881142"/>
          </a:xfrm>
          <a:prstGeom prst="rect">
            <a:avLst/>
          </a:prstGeom>
        </p:spPr>
        <p:txBody>
          <a:bodyPr lIns="0" tIns="0" rIns="0" bIns="0" anchor="ctr" anchorCtr="0">
            <a:noAutofit/>
          </a:bodyPr>
          <a:lstStyle>
            <a:lvl1pPr marL="0" indent="0">
              <a:lnSpc>
                <a:spcPct val="110000"/>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331" y="2508316"/>
            <a:ext cx="6676004" cy="324389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26481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lnSpc>
                <a:spcPct val="90000"/>
              </a:lnSpc>
              <a:defRPr b="0" i="0"/>
            </a:lvl1pPr>
          </a:lstStyle>
          <a:p>
            <a:r>
              <a:rPr lang="en-US"/>
              <a:t>Click to edit Master title style</a:t>
            </a:r>
          </a:p>
        </p:txBody>
      </p:sp>
      <p:sp>
        <p:nvSpPr>
          <p:cNvPr id="8" name="Text Placeholder 4">
            <a:extLst>
              <a:ext uri="{FF2B5EF4-FFF2-40B4-BE49-F238E27FC236}">
                <a16:creationId xmlns:a16="http://schemas.microsoft.com/office/drawing/2014/main" id="{2721BB38-35D8-6041-AE06-91C7C44D942C}"/>
              </a:ext>
            </a:extLst>
          </p:cNvPr>
          <p:cNvSpPr>
            <a:spLocks noGrp="1"/>
          </p:cNvSpPr>
          <p:nvPr>
            <p:ph type="body" sz="quarter" idx="33"/>
          </p:nvPr>
        </p:nvSpPr>
        <p:spPr>
          <a:xfrm>
            <a:off x="371331" y="3125004"/>
            <a:ext cx="6676004" cy="2637843"/>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F39C547E-7388-DC4A-B7BE-F29EBC5287ED}"/>
              </a:ext>
            </a:extLst>
          </p:cNvPr>
          <p:cNvSpPr txBox="1"/>
          <p:nvPr userDrawn="1"/>
        </p:nvSpPr>
        <p:spPr>
          <a:xfrm>
            <a:off x="11405223" y="6471920"/>
            <a:ext cx="0" cy="0"/>
          </a:xfrm>
          <a:prstGeom prst="rect">
            <a:avLst/>
          </a:prstGeom>
        </p:spPr>
        <p:txBody>
          <a:bodyPr wrap="none" lIns="0" tIns="0" rIns="0" bIns="0" numCol="1" spcCol="360000" rtlCol="0">
            <a:noAutofit/>
          </a:bodyPr>
          <a:lstStyle/>
          <a:p>
            <a:pPr marL="179316" indent="-179316" algn="l">
              <a:lnSpc>
                <a:spcPct val="110000"/>
              </a:lnSpc>
              <a:buFont typeface="Arial" panose="020B0604020202020204" pitchFamily="34" charset="0"/>
              <a:buChar char="•"/>
              <a:tabLst/>
            </a:pPr>
            <a:endParaRPr lang="en-US" sz="1399" dirty="0" err="1">
              <a:solidFill>
                <a:schemeClr val="tx1">
                  <a:lumMod val="50000"/>
                </a:schemeClr>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559293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ntent Slide-Dark-bk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BD26176-8E72-8545-BF35-F0975CEECAC1}"/>
              </a:ext>
            </a:extLst>
          </p:cNvPr>
          <p:cNvSpPr/>
          <p:nvPr userDrawn="1"/>
        </p:nvSpPr>
        <p:spPr>
          <a:xfrm>
            <a:off x="8002637" y="0"/>
            <a:ext cx="4186188" cy="6858000"/>
          </a:xfrm>
          <a:prstGeom prst="rect">
            <a:avLst/>
          </a:prstGeom>
          <a:gradFill>
            <a:gsLst>
              <a:gs pos="0">
                <a:srgbClr val="414141"/>
              </a:gs>
              <a:gs pos="85000">
                <a:schemeClr val="tx2">
                  <a:lumMod val="5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2399"/>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B0D1623B-96EE-2840-8716-288265D76E04}"/>
              </a:ext>
            </a:extLst>
          </p:cNvPr>
          <p:cNvSpPr>
            <a:spLocks noGrp="1"/>
          </p:cNvSpPr>
          <p:nvPr>
            <p:ph type="body" sz="quarter" idx="33"/>
          </p:nvPr>
        </p:nvSpPr>
        <p:spPr>
          <a:xfrm>
            <a:off x="371331" y="3146269"/>
            <a:ext cx="5687377" cy="274416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7004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ontent Slide-graySidebar-thin">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530021"/>
            <a:ext cx="4965101" cy="1130188"/>
          </a:xfrm>
        </p:spPr>
        <p:txBody>
          <a:bodyPr>
            <a:noAutofit/>
          </a:bodyPr>
          <a:lstStyle>
            <a:lvl1pPr>
              <a:lnSpc>
                <a:spcPct val="90000"/>
              </a:lnSpc>
              <a:defRPr b="0" i="0"/>
            </a:lvl1pPr>
          </a:lstStyle>
          <a:p>
            <a:r>
              <a:rPr lang="en-US"/>
              <a:t>Click to edit Master title style</a:t>
            </a:r>
          </a:p>
        </p:txBody>
      </p:sp>
      <p:sp>
        <p:nvSpPr>
          <p:cNvPr id="9" name="TextBox 8">
            <a:extLst>
              <a:ext uri="{FF2B5EF4-FFF2-40B4-BE49-F238E27FC236}">
                <a16:creationId xmlns:a16="http://schemas.microsoft.com/office/drawing/2014/main" id="{F9E3C8D6-0ED5-894A-BD50-6C9A62AE65FA}"/>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bg1"/>
                </a:solidFill>
                <a:latin typeface="Exo" panose="02000503000000000000" pitchFamily="2" charset="77"/>
              </a:rPr>
              <a:t>Info-</a:t>
            </a:r>
            <a:r>
              <a:rPr lang="en-CA" sz="800" spc="-103">
                <a:solidFill>
                  <a:schemeClr val="bg1"/>
                </a:solidFill>
                <a:latin typeface="Exo" panose="02000503000000000000" pitchFamily="2" charset="77"/>
              </a:rPr>
              <a:t>T</a:t>
            </a:r>
            <a:r>
              <a:rPr lang="en-CA" sz="800" spc="-15">
                <a:solidFill>
                  <a:schemeClr val="bg1"/>
                </a:solidFill>
                <a:latin typeface="Exo" panose="02000503000000000000" pitchFamily="2" charset="77"/>
              </a:rPr>
              <a:t>ec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Researc</a:t>
            </a:r>
            <a:r>
              <a:rPr lang="en-CA" sz="800" spc="6">
                <a:solidFill>
                  <a:schemeClr val="bg1"/>
                </a:solidFill>
                <a:latin typeface="Exo" panose="02000503000000000000" pitchFamily="2" charset="77"/>
              </a:rPr>
              <a:t>h</a:t>
            </a:r>
            <a:r>
              <a:rPr lang="en-CA" sz="800" spc="-39">
                <a:solidFill>
                  <a:schemeClr val="bg1"/>
                </a:solidFill>
                <a:latin typeface="Exo" panose="02000503000000000000" pitchFamily="2" charset="77"/>
              </a:rPr>
              <a:t> </a:t>
            </a:r>
            <a:r>
              <a:rPr lang="en-CA" sz="800" spc="-15">
                <a:solidFill>
                  <a:schemeClr val="bg1"/>
                </a:solidFill>
                <a:latin typeface="Exo" panose="02000503000000000000" pitchFamily="2" charset="77"/>
              </a:rPr>
              <a:t>Grou</a:t>
            </a:r>
            <a:r>
              <a:rPr lang="en-CA" sz="800" spc="6">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bg1"/>
              </a:solidFill>
              <a:latin typeface="Exo" panose="02000503000000000000" pitchFamily="2" charset="77"/>
              <a:cs typeface="Arial" panose="020B0604020202020204" pitchFamily="34" charset="0"/>
            </a:endParaRPr>
          </a:p>
        </p:txBody>
      </p:sp>
      <p:sp>
        <p:nvSpPr>
          <p:cNvPr id="10" name="Rectangle 9">
            <a:extLst>
              <a:ext uri="{FF2B5EF4-FFF2-40B4-BE49-F238E27FC236}">
                <a16:creationId xmlns:a16="http://schemas.microsoft.com/office/drawing/2014/main" id="{11BBAA67-01EA-5442-AE17-60831E18D0A2}"/>
              </a:ext>
            </a:extLst>
          </p:cNvPr>
          <p:cNvSpPr/>
          <p:nvPr userDrawn="1"/>
        </p:nvSpPr>
        <p:spPr>
          <a:xfrm>
            <a:off x="8009494" y="0"/>
            <a:ext cx="4179331"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2399"/>
          </a:p>
        </p:txBody>
      </p:sp>
      <p:sp>
        <p:nvSpPr>
          <p:cNvPr id="18" name="TextBox 17">
            <a:extLst>
              <a:ext uri="{FF2B5EF4-FFF2-40B4-BE49-F238E27FC236}">
                <a16:creationId xmlns:a16="http://schemas.microsoft.com/office/drawing/2014/main" id="{173855CD-7213-0F47-93AA-736E3E614C05}"/>
              </a:ext>
            </a:extLst>
          </p:cNvPr>
          <p:cNvSpPr txBox="1"/>
          <p:nvPr userDrawn="1"/>
        </p:nvSpPr>
        <p:spPr>
          <a:xfrm>
            <a:off x="8798115" y="6451497"/>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
        <p:nvSpPr>
          <p:cNvPr id="13" name="Text Placeholder 4">
            <a:extLst>
              <a:ext uri="{FF2B5EF4-FFF2-40B4-BE49-F238E27FC236}">
                <a16:creationId xmlns:a16="http://schemas.microsoft.com/office/drawing/2014/main" id="{41C2BBAD-B7E6-B347-BE98-685621B93336}"/>
              </a:ext>
            </a:extLst>
          </p:cNvPr>
          <p:cNvSpPr>
            <a:spLocks noGrp="1"/>
          </p:cNvSpPr>
          <p:nvPr>
            <p:ph type="body" sz="quarter" idx="33"/>
          </p:nvPr>
        </p:nvSpPr>
        <p:spPr>
          <a:xfrm>
            <a:off x="371330" y="3135637"/>
            <a:ext cx="5687378" cy="2744168"/>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796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639749"/>
            <a:ext cx="4965101" cy="1130188"/>
          </a:xfrm>
        </p:spPr>
        <p:txBody>
          <a:bodyPr>
            <a:noAutofit/>
          </a:bodyPr>
          <a:lstStyle>
            <a:lvl1pPr>
              <a:lnSpc>
                <a:spcPct val="90000"/>
              </a:lnSpc>
              <a:defRPr sz="2999" b="0" i="0"/>
            </a:lvl1pPr>
          </a:lstStyle>
          <a:p>
            <a:r>
              <a:rPr lang="en-US"/>
              <a:t>Click to edit Master title style</a:t>
            </a:r>
          </a:p>
        </p:txBody>
      </p:sp>
      <p:sp>
        <p:nvSpPr>
          <p:cNvPr id="8" name="Text Placeholder 4">
            <a:extLst>
              <a:ext uri="{FF2B5EF4-FFF2-40B4-BE49-F238E27FC236}">
                <a16:creationId xmlns:a16="http://schemas.microsoft.com/office/drawing/2014/main" id="{72B6490B-6D4F-0845-B0AE-4710BA366ADC}"/>
              </a:ext>
            </a:extLst>
          </p:cNvPr>
          <p:cNvSpPr>
            <a:spLocks noGrp="1"/>
          </p:cNvSpPr>
          <p:nvPr>
            <p:ph type="body" sz="quarter" idx="33"/>
          </p:nvPr>
        </p:nvSpPr>
        <p:spPr>
          <a:xfrm>
            <a:off x="371331" y="3135638"/>
            <a:ext cx="6676004" cy="2648475"/>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327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628191"/>
            <a:ext cx="4965101" cy="1130188"/>
          </a:xfrm>
        </p:spPr>
        <p:txBody>
          <a:bodyPr>
            <a:noAutofit/>
          </a:bodyPr>
          <a:lstStyle>
            <a:lvl1pPr>
              <a:lnSpc>
                <a:spcPct val="90000"/>
              </a:lnSpc>
              <a:defRPr sz="2999" b="0" i="0">
                <a:solidFill>
                  <a:srgbClr val="2576B7"/>
                </a:solidFill>
              </a:defRPr>
            </a:lvl1pPr>
          </a:lstStyle>
          <a:p>
            <a:r>
              <a:rPr lang="en-US"/>
              <a:t>Click to edit Master title style</a:t>
            </a:r>
          </a:p>
        </p:txBody>
      </p:sp>
      <p:sp>
        <p:nvSpPr>
          <p:cNvPr id="8" name="Text Placeholder 4">
            <a:extLst>
              <a:ext uri="{FF2B5EF4-FFF2-40B4-BE49-F238E27FC236}">
                <a16:creationId xmlns:a16="http://schemas.microsoft.com/office/drawing/2014/main" id="{E2FF14F4-5112-EB4A-875A-8BC71999E52F}"/>
              </a:ext>
            </a:extLst>
          </p:cNvPr>
          <p:cNvSpPr>
            <a:spLocks noGrp="1"/>
          </p:cNvSpPr>
          <p:nvPr>
            <p:ph type="body" sz="quarter" idx="33"/>
          </p:nvPr>
        </p:nvSpPr>
        <p:spPr>
          <a:xfrm>
            <a:off x="371331" y="3135638"/>
            <a:ext cx="6676004" cy="2765433"/>
          </a:xfrm>
          <a:prstGeom prst="rect">
            <a:avLst/>
          </a:prstGeom>
        </p:spPr>
        <p:txBody>
          <a:bodyPr lIns="0" tIns="0" rIns="0" bIns="0" numCol="1" spcCol="292608"/>
          <a:lstStyle>
            <a:lvl1pPr marL="179316" indent="-179316">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1pPr>
            <a:lvl2pPr marL="628399"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2pPr>
            <a:lvl3pPr marL="1088589" indent="-174555">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3pPr>
            <a:lvl4pPr marL="1548780" indent="-177729">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4pPr>
            <a:lvl5pPr marL="1999450" indent="-171381">
              <a:lnSpc>
                <a:spcPct val="110000"/>
              </a:lnSpc>
              <a:tabLst/>
              <a:defRPr sz="1399">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84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Phases - 2">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527A54-705D-3546-96E2-BEB5EFD3F2C0}"/>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 Placeholder 14">
            <a:extLst>
              <a:ext uri="{FF2B5EF4-FFF2-40B4-BE49-F238E27FC236}">
                <a16:creationId xmlns:a16="http://schemas.microsoft.com/office/drawing/2014/main" id="{411517B8-6A3E-EA46-B44F-5257BEE2FF8B}"/>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Box 24">
            <a:extLst>
              <a:ext uri="{FF2B5EF4-FFF2-40B4-BE49-F238E27FC236}">
                <a16:creationId xmlns:a16="http://schemas.microsoft.com/office/drawing/2014/main" id="{EAB38534-59C8-AB42-8101-EB37B1EC4E88}"/>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364B2857-0349-4295-A09F-BC1F3F187279}"/>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E17E7439-B4AF-49B8-ACA3-5699AC95DD30}"/>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9165758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Content Slide-gray-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9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331" y="3127758"/>
            <a:ext cx="3743449" cy="2680175"/>
          </a:xfrm>
          <a:prstGeom prst="rect">
            <a:avLst/>
          </a:prstGeom>
        </p:spPr>
        <p:txBody>
          <a:bodyPr lIns="0" tIns="0" rIns="0" bIns="0" numCol="1" spcCol="360000">
            <a:noAutofit/>
          </a:bodyPr>
          <a:lstStyle>
            <a:lvl1pPr marL="0" indent="0">
              <a:lnSpc>
                <a:spcPct val="110000"/>
              </a:lnSpc>
              <a:buNone/>
              <a:defRPr sz="1399"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7" y="530021"/>
            <a:ext cx="8530529"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28591547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Content Slide-smaller header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3942" y="1648758"/>
            <a:ext cx="5684766" cy="456696"/>
          </a:xfrm>
          <a:prstGeom prst="rect">
            <a:avLst/>
          </a:prstGeom>
        </p:spPr>
        <p:txBody>
          <a:bodyPr lIns="0" tIns="0" rIns="0" bIns="0">
            <a:noAutofit/>
          </a:bodyPr>
          <a:lstStyle>
            <a:lvl1pPr marL="0" indent="0">
              <a:lnSpc>
                <a:spcPct val="9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709" y="2035250"/>
            <a:ext cx="5674999" cy="473616"/>
          </a:xfrm>
          <a:prstGeom prst="rect">
            <a:avLst/>
          </a:prstGeom>
        </p:spPr>
        <p:txBody>
          <a:bodyPr lIns="0" tIns="0" rIns="0" bIns="0">
            <a:noAutofit/>
          </a:bodyPr>
          <a:lstStyle>
            <a:lvl1pPr marL="0" indent="0">
              <a:lnSpc>
                <a:spcPct val="9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331" y="3127758"/>
            <a:ext cx="3743449" cy="2680175"/>
          </a:xfrm>
          <a:prstGeom prst="rect">
            <a:avLst/>
          </a:prstGeom>
        </p:spPr>
        <p:txBody>
          <a:bodyPr lIns="0" tIns="0" rIns="0" bIns="0" numCol="1" spcCol="360000">
            <a:noAutofit/>
          </a:bodyPr>
          <a:lstStyle>
            <a:lvl1pPr marL="0" indent="0">
              <a:lnSpc>
                <a:spcPct val="110000"/>
              </a:lnSpc>
              <a:buNone/>
              <a:defRPr sz="1399" b="0" i="0">
                <a:solidFill>
                  <a:srgbClr val="000000"/>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3968" y="639749"/>
            <a:ext cx="4965101" cy="1130188"/>
          </a:xfrm>
        </p:spPr>
        <p:txBody>
          <a:bodyPr>
            <a:noAutofit/>
          </a:bodyPr>
          <a:lstStyle>
            <a:lvl1pPr>
              <a:lnSpc>
                <a:spcPct val="90000"/>
              </a:lnSpc>
              <a:defRPr sz="2999" b="0" i="0"/>
            </a:lvl1pPr>
          </a:lstStyle>
          <a:p>
            <a:r>
              <a:rPr lang="en-US"/>
              <a:t>Click to edit Master title style</a:t>
            </a:r>
          </a:p>
        </p:txBody>
      </p:sp>
    </p:spTree>
    <p:extLst>
      <p:ext uri="{BB962C8B-B14F-4D97-AF65-F5344CB8AC3E}">
        <p14:creationId xmlns:p14="http://schemas.microsoft.com/office/powerpoint/2010/main" val="9260610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BackCov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0122FD-5377-C042-9CE6-05CAB010AC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85862" y="2785036"/>
            <a:ext cx="2817101" cy="965200"/>
          </a:xfrm>
          <a:prstGeom prst="rect">
            <a:avLst/>
          </a:prstGeom>
        </p:spPr>
      </p:pic>
    </p:spTree>
    <p:extLst>
      <p:ext uri="{BB962C8B-B14F-4D97-AF65-F5344CB8AC3E}">
        <p14:creationId xmlns:p14="http://schemas.microsoft.com/office/powerpoint/2010/main" val="10006442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ivider-Dark-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14B7172-3763-3F4E-A60C-A4838FED374A}"/>
              </a:ext>
            </a:extLst>
          </p:cNvPr>
          <p:cNvSpPr>
            <a:spLocks noGrp="1"/>
          </p:cNvSpPr>
          <p:nvPr>
            <p:ph type="body" sz="quarter" idx="10" hasCustomPrompt="1"/>
          </p:nvPr>
        </p:nvSpPr>
        <p:spPr>
          <a:xfrm>
            <a:off x="650621" y="1391732"/>
            <a:ext cx="6576696" cy="724147"/>
          </a:xfrm>
          <a:prstGeom prst="rect">
            <a:avLst/>
          </a:prstGeom>
        </p:spPr>
        <p:txBody>
          <a:bodyPr/>
          <a:lstStyle>
            <a:lvl1pPr marL="0" indent="0">
              <a:lnSpc>
                <a:spcPct val="90000"/>
              </a:lnSpc>
              <a:buNone/>
              <a:defRPr sz="4398" b="1" i="0">
                <a:solidFill>
                  <a:schemeClr val="bg1"/>
                </a:solidFill>
                <a:latin typeface="Montserrat SemiBold" pitchFamily="2" charset="77"/>
              </a:defRPr>
            </a:lvl1pPr>
            <a:lvl2pPr>
              <a:defRPr sz="4398" b="1" i="0">
                <a:solidFill>
                  <a:schemeClr val="bg1"/>
                </a:solidFill>
                <a:latin typeface="Montserrat SemiBold" pitchFamily="2" charset="77"/>
              </a:defRPr>
            </a:lvl2pPr>
            <a:lvl3pPr>
              <a:defRPr sz="4398" b="1" i="0">
                <a:solidFill>
                  <a:schemeClr val="bg1"/>
                </a:solidFill>
                <a:latin typeface="Montserrat SemiBold" pitchFamily="2" charset="77"/>
              </a:defRPr>
            </a:lvl3pPr>
            <a:lvl4pPr>
              <a:defRPr sz="4398" b="1" i="0">
                <a:solidFill>
                  <a:schemeClr val="bg1"/>
                </a:solidFill>
                <a:latin typeface="Montserrat SemiBold" pitchFamily="2" charset="77"/>
              </a:defRPr>
            </a:lvl4pPr>
            <a:lvl5pPr>
              <a:defRPr sz="4398" b="1" i="0">
                <a:solidFill>
                  <a:schemeClr val="bg1"/>
                </a:solidFill>
                <a:latin typeface="Montserrat SemiBold" pitchFamily="2" charset="77"/>
              </a:defRPr>
            </a:lvl5pPr>
          </a:lstStyle>
          <a:p>
            <a:pPr lvl="0"/>
            <a:r>
              <a:rPr lang="en-US"/>
              <a:t>Section Title</a:t>
            </a:r>
          </a:p>
        </p:txBody>
      </p:sp>
      <p:sp>
        <p:nvSpPr>
          <p:cNvPr id="5" name="Text Placeholder 12">
            <a:extLst>
              <a:ext uri="{FF2B5EF4-FFF2-40B4-BE49-F238E27FC236}">
                <a16:creationId xmlns:a16="http://schemas.microsoft.com/office/drawing/2014/main" id="{3397F049-8542-E640-AF79-3B884FE00C5F}"/>
              </a:ext>
            </a:extLst>
          </p:cNvPr>
          <p:cNvSpPr>
            <a:spLocks noGrp="1"/>
          </p:cNvSpPr>
          <p:nvPr>
            <p:ph type="body" sz="quarter" idx="11" hasCustomPrompt="1"/>
          </p:nvPr>
        </p:nvSpPr>
        <p:spPr>
          <a:xfrm>
            <a:off x="650620" y="2166970"/>
            <a:ext cx="6587323" cy="2139216"/>
          </a:xfrm>
          <a:prstGeom prst="rect">
            <a:avLst/>
          </a:prstGeom>
        </p:spPr>
        <p:txBody>
          <a:bodyPr/>
          <a:lstStyle>
            <a:lvl1pPr marL="0" indent="0">
              <a:lnSpc>
                <a:spcPct val="100000"/>
              </a:lnSpc>
              <a:buNone/>
              <a:defRPr sz="1999" b="0" i="0">
                <a:solidFill>
                  <a:schemeClr val="bg1"/>
                </a:solidFill>
                <a:latin typeface="Montserrat" pitchFamily="2" charset="77"/>
              </a:defRPr>
            </a:lvl1pPr>
            <a:lvl2pPr>
              <a:defRPr sz="2999" b="0" i="0">
                <a:solidFill>
                  <a:schemeClr val="bg1"/>
                </a:solidFill>
                <a:latin typeface="Exo Light" pitchFamily="2" charset="77"/>
              </a:defRPr>
            </a:lvl2pPr>
            <a:lvl3pPr>
              <a:defRPr sz="2999" b="0" i="0">
                <a:solidFill>
                  <a:schemeClr val="bg1"/>
                </a:solidFill>
                <a:latin typeface="Exo Light" pitchFamily="2" charset="77"/>
              </a:defRPr>
            </a:lvl3pPr>
            <a:lvl4pPr>
              <a:defRPr sz="2999" b="0" i="0">
                <a:solidFill>
                  <a:schemeClr val="bg1"/>
                </a:solidFill>
                <a:latin typeface="Exo Light" pitchFamily="2" charset="77"/>
              </a:defRPr>
            </a:lvl4pPr>
            <a:lvl5pPr>
              <a:defRPr sz="2999" b="0" i="0">
                <a:solidFill>
                  <a:schemeClr val="bg1"/>
                </a:solidFill>
                <a:latin typeface="Exo Light" pitchFamily="2" charset="77"/>
              </a:defRPr>
            </a:lvl5pPr>
          </a:lstStyle>
          <a:p>
            <a:pPr lvl="0"/>
            <a:r>
              <a:rPr lang="en-US"/>
              <a:t>Subtitle text here</a:t>
            </a:r>
          </a:p>
        </p:txBody>
      </p:sp>
    </p:spTree>
    <p:extLst>
      <p:ext uri="{BB962C8B-B14F-4D97-AF65-F5344CB8AC3E}">
        <p14:creationId xmlns:p14="http://schemas.microsoft.com/office/powerpoint/2010/main" val="2198039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lour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808702"/>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6429"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6427"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3968" y="530021"/>
            <a:ext cx="2643038" cy="1163598"/>
          </a:xfrm>
        </p:spPr>
        <p:txBody>
          <a:bodyPr>
            <a:noAutofit/>
          </a:bodyPr>
          <a:lstStyle>
            <a:lvl1pPr>
              <a:defRPr b="0" i="0">
                <a:solidFill>
                  <a:schemeClr val="bg1"/>
                </a:solidFill>
              </a:defRPr>
            </a:lvl1pPr>
          </a:lstStyle>
          <a:p>
            <a:r>
              <a:rPr lang="en-US"/>
              <a:t>Table of Contents</a:t>
            </a:r>
          </a:p>
        </p:txBody>
      </p:sp>
      <p:sp>
        <p:nvSpPr>
          <p:cNvPr id="7" name="Holder 6">
            <a:extLst>
              <a:ext uri="{FF2B5EF4-FFF2-40B4-BE49-F238E27FC236}">
                <a16:creationId xmlns:a16="http://schemas.microsoft.com/office/drawing/2014/main" id="{52C49153-DBA0-1C49-A564-FF886DACFA11}"/>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59187" y="1713470"/>
            <a:ext cx="7421744" cy="4337706"/>
          </a:xfrm>
          <a:prstGeom prst="rect">
            <a:avLst/>
          </a:prstGeom>
        </p:spPr>
        <p:txBody>
          <a:bodyPr lIns="0" tIns="0" rIns="0" bIns="0" numCol="2" spcCol="360000">
            <a:noAutofit/>
          </a:bodyPr>
          <a:lstStyle>
            <a:lvl1pPr marL="14282" marR="0" indent="-230096" algn="l" defTabSz="914034" rtl="0" eaLnBrk="1" fontAlgn="auto" latinLnBrk="0" hangingPunct="1">
              <a:lnSpc>
                <a:spcPct val="90000"/>
              </a:lnSpc>
              <a:spcBef>
                <a:spcPts val="1000"/>
              </a:spcBef>
              <a:spcAft>
                <a:spcPts val="800"/>
              </a:spcAft>
              <a:buClrTx/>
              <a:buSzTx/>
              <a:buFont typeface="Arial" panose="020B0604020202020204" pitchFamily="34" charset="0"/>
              <a:buNone/>
              <a:tabLst>
                <a:tab pos="439562" algn="l"/>
              </a:tabLst>
              <a:defRPr sz="1599" b="0" i="0">
                <a:solidFill>
                  <a:srgbClr val="717171"/>
                </a:solidFill>
                <a:latin typeface="Montserrat" pitchFamily="2" charset="77"/>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44847265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5704740"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514" y="1667939"/>
            <a:ext cx="4545467" cy="770461"/>
          </a:xfrm>
          <a:prstGeom prst="rect">
            <a:avLst/>
          </a:prstGeom>
        </p:spPr>
        <p:txBody>
          <a:bodyPr lIns="0" tIns="0" rIns="0" bIns="0">
            <a:noAutofit/>
          </a:bodyPr>
          <a:lstStyle>
            <a:lvl1pPr marL="0" indent="0">
              <a:lnSpc>
                <a:spcPts val="2399"/>
              </a:lnSpc>
              <a:buNone/>
              <a:defRPr sz="1999" b="0" i="0" spc="0">
                <a:solidFill>
                  <a:srgbClr val="71717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6200" y="5120360"/>
            <a:ext cx="2838928" cy="1269682"/>
          </a:xfrm>
          <a:prstGeom prst="rect">
            <a:avLst/>
          </a:prstGeom>
        </p:spPr>
        <p:txBody>
          <a:bodyPr lIns="0" tIns="0" rIns="0" bIns="0">
            <a:noAutofit/>
          </a:bodyPr>
          <a:lstStyle>
            <a:lvl1pPr marL="0" indent="0">
              <a:lnSpc>
                <a:spcPts val="1599"/>
              </a:lnSpc>
              <a:spcBef>
                <a:spcPts val="0"/>
              </a:spcBef>
              <a:buNone/>
              <a:defRPr sz="1200" b="0" i="0">
                <a:solidFill>
                  <a:srgbClr val="2576B7"/>
                </a:solidFill>
                <a:latin typeface="Montserrat SemiBold" pitchFamily="2" charset="77"/>
                <a:cs typeface="Arial" panose="020B0604020202020204" pitchFamily="34" charset="0"/>
              </a:defRPr>
            </a:lvl1pPr>
            <a:lvl2pPr marL="457017" indent="0">
              <a:lnSpc>
                <a:spcPts val="1599"/>
              </a:lnSpc>
              <a:spcBef>
                <a:spcPts val="0"/>
              </a:spcBef>
              <a:buNone/>
              <a:defRPr sz="1200" b="0" i="0">
                <a:solidFill>
                  <a:srgbClr val="2576B7"/>
                </a:solidFill>
                <a:latin typeface="Montserrat Light" pitchFamily="2" charset="77"/>
                <a:cs typeface="Arial" panose="020B0604020202020204" pitchFamily="34" charset="0"/>
              </a:defRPr>
            </a:lvl2pPr>
            <a:lvl3pPr marL="914034" indent="0">
              <a:lnSpc>
                <a:spcPts val="1599"/>
              </a:lnSpc>
              <a:spcBef>
                <a:spcPts val="0"/>
              </a:spcBef>
              <a:buNone/>
              <a:defRPr sz="1200" b="0" i="0">
                <a:solidFill>
                  <a:srgbClr val="2576B7"/>
                </a:solidFill>
                <a:latin typeface="Montserrat Light" pitchFamily="2" charset="77"/>
                <a:cs typeface="Arial" panose="020B0604020202020204" pitchFamily="34" charset="0"/>
              </a:defRPr>
            </a:lvl3pPr>
            <a:lvl4pPr marL="1371051" indent="0">
              <a:lnSpc>
                <a:spcPts val="1599"/>
              </a:lnSpc>
              <a:spcBef>
                <a:spcPts val="0"/>
              </a:spcBef>
              <a:buNone/>
              <a:defRPr sz="1200" b="0" i="0">
                <a:solidFill>
                  <a:srgbClr val="2576B7"/>
                </a:solidFill>
                <a:latin typeface="Montserrat Light" pitchFamily="2" charset="77"/>
                <a:cs typeface="Arial" panose="020B0604020202020204" pitchFamily="34" charset="0"/>
              </a:defRPr>
            </a:lvl4pPr>
            <a:lvl5pPr marL="1828068" indent="0">
              <a:lnSpc>
                <a:spcPts val="1599"/>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6">
            <a:extLst>
              <a:ext uri="{FF2B5EF4-FFF2-40B4-BE49-F238E27FC236}">
                <a16:creationId xmlns:a16="http://schemas.microsoft.com/office/drawing/2014/main" id="{BB9704E0-170B-C546-9571-C2D5EF0C1113}"/>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8" name="Text Placeholder 14">
            <a:extLst>
              <a:ext uri="{FF2B5EF4-FFF2-40B4-BE49-F238E27FC236}">
                <a16:creationId xmlns:a16="http://schemas.microsoft.com/office/drawing/2014/main" id="{D7149EE9-D7CB-2245-A969-E3DC476D8DF6}"/>
              </a:ext>
            </a:extLst>
          </p:cNvPr>
          <p:cNvSpPr>
            <a:spLocks noGrp="1"/>
          </p:cNvSpPr>
          <p:nvPr>
            <p:ph type="body" sz="quarter" idx="12"/>
          </p:nvPr>
        </p:nvSpPr>
        <p:spPr>
          <a:xfrm>
            <a:off x="5235961" y="1713470"/>
            <a:ext cx="6652943" cy="2992094"/>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618448625"/>
      </p:ext>
    </p:extLst>
  </p:cSld>
  <p:clrMapOvr>
    <a:masterClrMapping/>
  </p:clrMapOvr>
  <p:extLst>
    <p:ext uri="{DCECCB84-F9BA-43D5-87BE-67443E8EF086}">
      <p15:sldGuideLst xmlns:p15="http://schemas.microsoft.com/office/powerpoint/2012/main">
        <p15:guide id="1" orient="horz" pos="138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xecSummary-Situ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B5A0D7-1CFE-114F-BE64-C4BB6DE4825E}"/>
              </a:ext>
            </a:extLst>
          </p:cNvPr>
          <p:cNvSpPr/>
          <p:nvPr userDrawn="1"/>
        </p:nvSpPr>
        <p:spPr>
          <a:xfrm>
            <a:off x="1" y="0"/>
            <a:ext cx="3292519" cy="6858000"/>
          </a:xfrm>
          <a:prstGeom prst="rect">
            <a:avLst/>
          </a:prstGeom>
          <a:gradFill>
            <a:gsLst>
              <a:gs pos="27000">
                <a:srgbClr val="B3252E"/>
              </a:gs>
              <a:gs pos="100000">
                <a:schemeClr val="accent5">
                  <a:lumMod val="60000"/>
                  <a:lumOff val="40000"/>
                  <a:alpha val="83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16" name="Picture 15" descr="A close up of a logo&#10;&#10;Description automatically generated">
            <a:extLst>
              <a:ext uri="{FF2B5EF4-FFF2-40B4-BE49-F238E27FC236}">
                <a16:creationId xmlns:a16="http://schemas.microsoft.com/office/drawing/2014/main" id="{95A47295-3336-6046-B665-401600988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886" t="2140" r="30868" b="8926"/>
          <a:stretch/>
        </p:blipFill>
        <p:spPr>
          <a:xfrm>
            <a:off x="0" y="2039815"/>
            <a:ext cx="3294880" cy="4816800"/>
          </a:xfrm>
          <a:prstGeom prst="rect">
            <a:avLst/>
          </a:prstGeom>
        </p:spPr>
      </p:pic>
      <p:sp>
        <p:nvSpPr>
          <p:cNvPr id="7" name="Holder 6">
            <a:extLst>
              <a:ext uri="{FF2B5EF4-FFF2-40B4-BE49-F238E27FC236}">
                <a16:creationId xmlns:a16="http://schemas.microsoft.com/office/drawing/2014/main" id="{52C49153-DBA0-1C49-A564-FF886DACFA11}"/>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8" name="Text Placeholder 11">
            <a:extLst>
              <a:ext uri="{FF2B5EF4-FFF2-40B4-BE49-F238E27FC236}">
                <a16:creationId xmlns:a16="http://schemas.microsoft.com/office/drawing/2014/main" id="{E92CA91A-4327-E649-BDB7-0B30E06376CD}"/>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p:nvPr>
        </p:nvSpPr>
        <p:spPr>
          <a:xfrm>
            <a:off x="5235961" y="1713470"/>
            <a:ext cx="6652943" cy="3665838"/>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14247021"/>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xecSummary-Complic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12F0F0-7ED7-E04F-8CCE-E5086DAB9ED0}"/>
              </a:ext>
            </a:extLst>
          </p:cNvPr>
          <p:cNvSpPr/>
          <p:nvPr userDrawn="1"/>
        </p:nvSpPr>
        <p:spPr>
          <a:xfrm>
            <a:off x="1" y="0"/>
            <a:ext cx="3292519" cy="6858000"/>
          </a:xfrm>
          <a:prstGeom prst="rect">
            <a:avLst/>
          </a:prstGeom>
          <a:gradFill>
            <a:gsLst>
              <a:gs pos="5000">
                <a:srgbClr val="F17A26"/>
              </a:gs>
              <a:gs pos="99000">
                <a:schemeClr val="accent6">
                  <a:lumMod val="60000"/>
                  <a:lumOff val="40000"/>
                  <a:alpha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8164E876-EF92-D04A-AD22-79C09C5D94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r="35825" b="19361"/>
          <a:stretch/>
        </p:blipFill>
        <p:spPr>
          <a:xfrm>
            <a:off x="0" y="2074127"/>
            <a:ext cx="3288326" cy="4783874"/>
          </a:xfrm>
          <a:prstGeom prst="rect">
            <a:avLst/>
          </a:prstGeom>
        </p:spPr>
      </p:pic>
      <p:sp>
        <p:nvSpPr>
          <p:cNvPr id="7" name="Holder 6">
            <a:extLst>
              <a:ext uri="{FF2B5EF4-FFF2-40B4-BE49-F238E27FC236}">
                <a16:creationId xmlns:a16="http://schemas.microsoft.com/office/drawing/2014/main" id="{F57CF344-8115-9E4B-BDB3-094DD33D19A6}"/>
              </a:ext>
            </a:extLst>
          </p:cNvPr>
          <p:cNvSpPr>
            <a:spLocks noGrp="1"/>
          </p:cNvSpPr>
          <p:nvPr>
            <p:ph type="sldNum" sz="quarter" idx="4"/>
          </p:nvPr>
        </p:nvSpPr>
        <p:spPr>
          <a:xfrm>
            <a:off x="9645838" y="6444427"/>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5" name="Text Placeholder 11">
            <a:extLst>
              <a:ext uri="{FF2B5EF4-FFF2-40B4-BE49-F238E27FC236}">
                <a16:creationId xmlns:a16="http://schemas.microsoft.com/office/drawing/2014/main" id="{FBDCF573-0606-AE4B-81C3-75507023CE55}"/>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B797A59F-CE01-534D-93AA-89FD5B804CD6}"/>
              </a:ext>
            </a:extLst>
          </p:cNvPr>
          <p:cNvSpPr>
            <a:spLocks noGrp="1"/>
          </p:cNvSpPr>
          <p:nvPr>
            <p:ph type="body" sz="quarter" idx="12"/>
          </p:nvPr>
        </p:nvSpPr>
        <p:spPr>
          <a:xfrm>
            <a:off x="5235961" y="1713470"/>
            <a:ext cx="6652943" cy="3665838"/>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690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xecSummary-Resolu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0109CA-D1B3-9242-AFBD-3B98EF620AB6}"/>
              </a:ext>
            </a:extLst>
          </p:cNvPr>
          <p:cNvSpPr/>
          <p:nvPr userDrawn="1"/>
        </p:nvSpPr>
        <p:spPr>
          <a:xfrm>
            <a:off x="1" y="0"/>
            <a:ext cx="3292519" cy="6858000"/>
          </a:xfrm>
          <a:prstGeom prst="rect">
            <a:avLst/>
          </a:prstGeom>
          <a:gradFill>
            <a:gsLst>
              <a:gs pos="21000">
                <a:srgbClr val="2B9E48"/>
              </a:gs>
              <a:gs pos="100000">
                <a:schemeClr val="accent4">
                  <a:lumMod val="60000"/>
                  <a:lumOff val="40000"/>
                  <a:alpha val="8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56E9B647-9AFE-2044-840F-85CE251FAB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2971" t="7332" r="35825" b="19360"/>
          <a:stretch/>
        </p:blipFill>
        <p:spPr>
          <a:xfrm>
            <a:off x="0" y="2509026"/>
            <a:ext cx="3288325" cy="4348975"/>
          </a:xfrm>
          <a:prstGeom prst="rect">
            <a:avLst/>
          </a:prstGeom>
        </p:spPr>
      </p:pic>
      <p:sp>
        <p:nvSpPr>
          <p:cNvPr id="8" name="Holder 6">
            <a:extLst>
              <a:ext uri="{FF2B5EF4-FFF2-40B4-BE49-F238E27FC236}">
                <a16:creationId xmlns:a16="http://schemas.microsoft.com/office/drawing/2014/main" id="{9CAAACB5-65CA-AC40-BDA4-4DB4AD7B9AD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6" name="Text Placeholder 11">
            <a:extLst>
              <a:ext uri="{FF2B5EF4-FFF2-40B4-BE49-F238E27FC236}">
                <a16:creationId xmlns:a16="http://schemas.microsoft.com/office/drawing/2014/main" id="{1D7403FD-7A26-084E-889B-C321E8984873}"/>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ABBC765-F1CE-A24B-90D9-F172C600A808}"/>
              </a:ext>
            </a:extLst>
          </p:cNvPr>
          <p:cNvSpPr>
            <a:spLocks noGrp="1"/>
          </p:cNvSpPr>
          <p:nvPr>
            <p:ph type="body" sz="quarter" idx="12"/>
          </p:nvPr>
        </p:nvSpPr>
        <p:spPr>
          <a:xfrm>
            <a:off x="5235961" y="1713470"/>
            <a:ext cx="6652943" cy="3665838"/>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07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Phases - 3">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AB425FD-3D89-C248-A85B-4B68C01FA877}"/>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pPr>
            <a:endParaRPr lang="en-US" sz="2399"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700496"/>
            <a:ext cx="10576873" cy="3965811"/>
          </a:xfrm>
          <a:prstGeom prst="rect">
            <a:avLst/>
          </a:prstGeom>
        </p:spPr>
      </p:pic>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ct val="110000"/>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ct val="110000"/>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24465"/>
            <a:ext cx="2075958" cy="371902"/>
          </a:xfrm>
          <a:prstGeom prst="rect">
            <a:avLst/>
          </a:prstGeom>
        </p:spPr>
        <p:txBody>
          <a:bodyPr lIns="0" tIns="0" rIns="0" bIns="0">
            <a:noAutofit/>
          </a:bodyPr>
          <a:lstStyle>
            <a:lvl1pPr marL="0" indent="0" algn="ctr">
              <a:lnSpc>
                <a:spcPct val="110000"/>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ct val="1100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3" name="TextBox 22">
            <a:extLst>
              <a:ext uri="{FF2B5EF4-FFF2-40B4-BE49-F238E27FC236}">
                <a16:creationId xmlns:a16="http://schemas.microsoft.com/office/drawing/2014/main" id="{16075586-BA0A-1847-A4BF-C2DDA49655C4}"/>
              </a:ext>
            </a:extLst>
          </p:cNvPr>
          <p:cNvSpPr txBox="1"/>
          <p:nvPr userDrawn="1"/>
        </p:nvSpPr>
        <p:spPr>
          <a:xfrm>
            <a:off x="8800582" y="6449569"/>
            <a:ext cx="3436992" cy="13183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5" name="Title 9">
            <a:extLst>
              <a:ext uri="{FF2B5EF4-FFF2-40B4-BE49-F238E27FC236}">
                <a16:creationId xmlns:a16="http://schemas.microsoft.com/office/drawing/2014/main" id="{C35D8806-3285-4BE5-B0AE-3463590F7BBA}"/>
              </a:ext>
            </a:extLst>
          </p:cNvPr>
          <p:cNvSpPr>
            <a:spLocks noGrp="1"/>
          </p:cNvSpPr>
          <p:nvPr>
            <p:ph type="title"/>
          </p:nvPr>
        </p:nvSpPr>
        <p:spPr>
          <a:xfrm>
            <a:off x="353968" y="530022"/>
            <a:ext cx="8477299" cy="519691"/>
          </a:xfrm>
        </p:spPr>
        <p:txBody>
          <a:bodyPr>
            <a:noAutofit/>
          </a:bodyPr>
          <a:lstStyle>
            <a:lvl1pPr>
              <a:lnSpc>
                <a:spcPct val="90000"/>
              </a:lnSpc>
              <a:defRPr b="0" i="0">
                <a:solidFill>
                  <a:srgbClr val="717171"/>
                </a:solidFill>
              </a:defRPr>
            </a:lvl1pPr>
          </a:lstStyle>
          <a:p>
            <a:r>
              <a:rPr lang="en-US"/>
              <a:t>Click to edit Master title style</a:t>
            </a:r>
          </a:p>
        </p:txBody>
      </p:sp>
      <p:sp>
        <p:nvSpPr>
          <p:cNvPr id="16" name="Text Placeholder 11">
            <a:extLst>
              <a:ext uri="{FF2B5EF4-FFF2-40B4-BE49-F238E27FC236}">
                <a16:creationId xmlns:a16="http://schemas.microsoft.com/office/drawing/2014/main" id="{E5B3A946-1D9F-49EB-B505-DC02CC241C9D}"/>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ct val="110000"/>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21059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43B22-DB73-FB4A-AF61-56B849B8CF50}"/>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853376" y="3098800"/>
            <a:ext cx="5992030" cy="3373199"/>
          </a:xfrm>
          <a:prstGeom prst="rect">
            <a:avLst/>
          </a:prstGeom>
        </p:spPr>
      </p:pic>
      <p:pic>
        <p:nvPicPr>
          <p:cNvPr id="11" name="Picture 10">
            <a:extLst>
              <a:ext uri="{FF2B5EF4-FFF2-40B4-BE49-F238E27FC236}">
                <a16:creationId xmlns:a16="http://schemas.microsoft.com/office/drawing/2014/main" id="{D264865B-20ED-6B48-89EC-5A740BB89DF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3085688" y="2997200"/>
            <a:ext cx="5992031" cy="3373199"/>
          </a:xfrm>
          <a:prstGeom prst="rect">
            <a:avLst/>
          </a:prstGeom>
        </p:spPr>
      </p:pic>
      <p:pic>
        <p:nvPicPr>
          <p:cNvPr id="12" name="Picture 11">
            <a:extLst>
              <a:ext uri="{FF2B5EF4-FFF2-40B4-BE49-F238E27FC236}">
                <a16:creationId xmlns:a16="http://schemas.microsoft.com/office/drawing/2014/main" id="{6A48CFC1-263B-7747-9BE4-745AFC9F5B25}"/>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6932287" y="2997200"/>
            <a:ext cx="5992295" cy="3373349"/>
          </a:xfrm>
          <a:prstGeom prst="rect">
            <a:avLst/>
          </a:prstGeom>
        </p:spPr>
      </p:pic>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4509209" cy="1163598"/>
          </a:xfrm>
        </p:spPr>
        <p:txBody>
          <a:bodyPr>
            <a:noAutofit/>
          </a:bodyPr>
          <a:lstStyle>
            <a:lvl1pPr>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68051" y="2702692"/>
            <a:ext cx="3564780" cy="3240908"/>
          </a:xfrm>
          <a:prstGeom prst="rect">
            <a:avLst/>
          </a:prstGeom>
        </p:spPr>
        <p:txBody>
          <a:bodyPr lIns="0" tIns="0" rIns="0" bIns="0">
            <a:noAutofit/>
          </a:bodyPr>
          <a:lstStyle>
            <a:lvl1pPr marL="0" indent="0">
              <a:lnSpc>
                <a:spcPts val="16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050" y="2211427"/>
            <a:ext cx="3541016" cy="297314"/>
          </a:xfrm>
          <a:prstGeom prst="rect">
            <a:avLst/>
          </a:prstGeom>
        </p:spPr>
        <p:txBody>
          <a:bodyPr lIns="0" tIns="0" rIns="0" bIns="0">
            <a:noAutofit/>
          </a:bodyPr>
          <a:lstStyle>
            <a:lvl1pPr marL="0" indent="0" algn="l">
              <a:buNone/>
              <a:defRPr sz="1799" b="0" i="0">
                <a:solidFill>
                  <a:srgbClr val="B3252E"/>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4266327" y="2702692"/>
            <a:ext cx="3541016" cy="3240908"/>
          </a:xfrm>
          <a:prstGeom prst="rect">
            <a:avLst/>
          </a:prstGeom>
        </p:spPr>
        <p:txBody>
          <a:bodyPr lIns="0" tIns="0" rIns="0" bIns="0">
            <a:noAutofit/>
          </a:bodyPr>
          <a:lstStyle>
            <a:lvl1pPr marL="0" indent="0">
              <a:lnSpc>
                <a:spcPts val="16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6327" y="2211427"/>
            <a:ext cx="3541016" cy="297314"/>
          </a:xfrm>
          <a:prstGeom prst="rect">
            <a:avLst/>
          </a:prstGeom>
        </p:spPr>
        <p:txBody>
          <a:bodyPr lIns="0" tIns="0" rIns="0" bIns="0">
            <a:noAutofit/>
          </a:bodyPr>
          <a:lstStyle>
            <a:lvl1pPr marL="0" indent="0" algn="l">
              <a:buNone/>
              <a:defRPr sz="1799" b="0" i="0">
                <a:solidFill>
                  <a:srgbClr val="F17A26"/>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8127572" y="2702692"/>
            <a:ext cx="3541016" cy="3240908"/>
          </a:xfrm>
          <a:prstGeom prst="rect">
            <a:avLst/>
          </a:prstGeom>
        </p:spPr>
        <p:txBody>
          <a:bodyPr lIns="0" tIns="0" rIns="0" bIns="0">
            <a:noAutofit/>
          </a:bodyPr>
          <a:lstStyle>
            <a:lvl1pPr marL="0" indent="0">
              <a:lnSpc>
                <a:spcPts val="16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7572" y="2211427"/>
            <a:ext cx="3541016" cy="297314"/>
          </a:xfrm>
          <a:prstGeom prst="rect">
            <a:avLst/>
          </a:prstGeom>
        </p:spPr>
        <p:txBody>
          <a:bodyPr lIns="0" tIns="0" rIns="0" bIns="0">
            <a:noAutofit/>
          </a:bodyPr>
          <a:lstStyle>
            <a:lvl1pPr marL="0" indent="0" algn="l">
              <a:buNone/>
              <a:defRPr sz="1799" b="0" i="0">
                <a:solidFill>
                  <a:srgbClr val="2B9E48"/>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9" name="Holder 6">
            <a:extLst>
              <a:ext uri="{FF2B5EF4-FFF2-40B4-BE49-F238E27FC236}">
                <a16:creationId xmlns:a16="http://schemas.microsoft.com/office/drawing/2014/main" id="{66B6D213-184E-C642-B783-217F15ADEF83}"/>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4" name="Rectangle 13">
            <a:extLst>
              <a:ext uri="{FF2B5EF4-FFF2-40B4-BE49-F238E27FC236}">
                <a16:creationId xmlns:a16="http://schemas.microsoft.com/office/drawing/2014/main" id="{CD5E3FEE-06D8-DA49-9BD8-99B16B3F54FF}"/>
              </a:ext>
            </a:extLst>
          </p:cNvPr>
          <p:cNvSpPr/>
          <p:nvPr userDrawn="1"/>
        </p:nvSpPr>
        <p:spPr>
          <a:xfrm>
            <a:off x="370720" y="6015893"/>
            <a:ext cx="3706952"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
        <p:nvSpPr>
          <p:cNvPr id="15" name="Rectangle 14">
            <a:extLst>
              <a:ext uri="{FF2B5EF4-FFF2-40B4-BE49-F238E27FC236}">
                <a16:creationId xmlns:a16="http://schemas.microsoft.com/office/drawing/2014/main" id="{159A8C4E-1D12-3343-8950-06AEA4719481}"/>
              </a:ext>
            </a:extLst>
          </p:cNvPr>
          <p:cNvSpPr/>
          <p:nvPr userDrawn="1"/>
        </p:nvSpPr>
        <p:spPr>
          <a:xfrm>
            <a:off x="4259186" y="6015893"/>
            <a:ext cx="3706952"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
        <p:nvSpPr>
          <p:cNvPr id="16" name="Rectangle 15">
            <a:extLst>
              <a:ext uri="{FF2B5EF4-FFF2-40B4-BE49-F238E27FC236}">
                <a16:creationId xmlns:a16="http://schemas.microsoft.com/office/drawing/2014/main" id="{259731F1-EBC2-DF47-883A-559B7713145E}"/>
              </a:ext>
            </a:extLst>
          </p:cNvPr>
          <p:cNvSpPr/>
          <p:nvPr userDrawn="1"/>
        </p:nvSpPr>
        <p:spPr>
          <a:xfrm>
            <a:off x="8166634" y="6015893"/>
            <a:ext cx="3706952"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latin typeface="Roboto Condensed Light" panose="02000000000000000000" pitchFamily="2" charset="0"/>
            </a:endParaRPr>
          </a:p>
        </p:txBody>
      </p:sp>
    </p:spTree>
    <p:extLst>
      <p:ext uri="{BB962C8B-B14F-4D97-AF65-F5344CB8AC3E}">
        <p14:creationId xmlns:p14="http://schemas.microsoft.com/office/powerpoint/2010/main" val="27980271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2519"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3968" y="530021"/>
            <a:ext cx="2643038" cy="1163598"/>
          </a:xfrm>
        </p:spPr>
        <p:txBody>
          <a:bodyPr>
            <a:noAutofit/>
          </a:bodyPr>
          <a:lstStyle>
            <a:lvl1pPr>
              <a:defRPr b="0" i="0">
                <a:solidFill>
                  <a:schemeClr val="bg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5247532" y="1724205"/>
            <a:ext cx="6258654" cy="1355344"/>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2"/>
            <a:ext cx="3258121"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4768" y="1696509"/>
            <a:ext cx="1363156" cy="1456894"/>
          </a:xfrm>
          <a:prstGeom prst="rect">
            <a:avLst/>
          </a:prstGeom>
        </p:spPr>
        <p:txBody>
          <a:bodyPr lIns="0" tIns="0" rIns="0" bIns="0">
            <a:noAutofit/>
          </a:bodyPr>
          <a:lstStyle>
            <a:lvl1pPr marL="0" indent="0" algn="r">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DD35CD4B-BBFE-0547-81ED-4B5083DCFA58}"/>
              </a:ext>
            </a:extLst>
          </p:cNvPr>
          <p:cNvSpPr>
            <a:spLocks noGrp="1"/>
          </p:cNvSpPr>
          <p:nvPr>
            <p:ph type="body" sz="quarter" idx="14"/>
          </p:nvPr>
        </p:nvSpPr>
        <p:spPr>
          <a:xfrm>
            <a:off x="5247532" y="3312160"/>
            <a:ext cx="6258654" cy="1363579"/>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4768" y="3274525"/>
            <a:ext cx="1363156" cy="1456894"/>
          </a:xfrm>
          <a:prstGeom prst="rect">
            <a:avLst/>
          </a:prstGeom>
        </p:spPr>
        <p:txBody>
          <a:bodyPr lIns="0" tIns="0" rIns="0" bIns="0">
            <a:noAutofit/>
          </a:bodyPr>
          <a:lstStyle>
            <a:lvl1pPr marL="0" indent="0" algn="r">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6" name="Text Placeholder 14">
            <a:extLst>
              <a:ext uri="{FF2B5EF4-FFF2-40B4-BE49-F238E27FC236}">
                <a16:creationId xmlns:a16="http://schemas.microsoft.com/office/drawing/2014/main" id="{D26860A0-72F9-5841-B7D9-167FC6DD9A13}"/>
              </a:ext>
            </a:extLst>
          </p:cNvPr>
          <p:cNvSpPr>
            <a:spLocks noGrp="1"/>
          </p:cNvSpPr>
          <p:nvPr>
            <p:ph type="body" sz="quarter" idx="16"/>
          </p:nvPr>
        </p:nvSpPr>
        <p:spPr>
          <a:xfrm>
            <a:off x="5247532" y="4904340"/>
            <a:ext cx="6258654" cy="1367588"/>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4768" y="4876644"/>
            <a:ext cx="1363156" cy="1456894"/>
          </a:xfrm>
          <a:prstGeom prst="rect">
            <a:avLst/>
          </a:prstGeom>
        </p:spPr>
        <p:txBody>
          <a:bodyPr lIns="0" tIns="0" rIns="0" bIns="0">
            <a:noAutofit/>
          </a:bodyPr>
          <a:lstStyle>
            <a:lvl1pPr marL="0" indent="0" algn="r">
              <a:buNone/>
              <a:defRPr sz="1799" b="0" i="0">
                <a:solidFill>
                  <a:srgbClr val="2576B7"/>
                </a:solidFill>
                <a:latin typeface="Exo" panose="02000503000000000000"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8" name="Holder 6">
            <a:extLst>
              <a:ext uri="{FF2B5EF4-FFF2-40B4-BE49-F238E27FC236}">
                <a16:creationId xmlns:a16="http://schemas.microsoft.com/office/drawing/2014/main" id="{449FD7C3-ED96-8449-A5E9-81285C8A2010}"/>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514" y="1643564"/>
            <a:ext cx="1937810" cy="1689100"/>
          </a:xfrm>
          <a:prstGeom prst="rect">
            <a:avLst/>
          </a:prstGeom>
        </p:spPr>
        <p:txBody>
          <a:bodyPr lIns="0" tIns="0" rIns="0" bIns="0">
            <a:noAutofit/>
          </a:bodyPr>
          <a:lstStyle>
            <a:lvl1pPr marL="0" indent="0">
              <a:lnSpc>
                <a:spcPts val="2399"/>
              </a:lnSpc>
              <a:buNone/>
              <a:defRPr sz="1999" b="0" i="0" spc="0">
                <a:solidFill>
                  <a:schemeClr val="bg1"/>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694521535"/>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30021"/>
            <a:ext cx="4981260"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29879" y="2124635"/>
            <a:ext cx="4859026"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152826" y="1124222"/>
            <a:ext cx="1374909" cy="394612"/>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152827" y="977814"/>
            <a:ext cx="1250970" cy="15356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77935" y="2505635"/>
            <a:ext cx="3762912" cy="466166"/>
          </a:xfrm>
          <a:prstGeom prst="rect">
            <a:avLst/>
          </a:prstGeom>
        </p:spPr>
        <p:txBody>
          <a:bodyPr lIns="0" tIns="0" rIns="0" bIns="0">
            <a:noAutofit/>
          </a:bodyPr>
          <a:lstStyle>
            <a:lvl1pPr marL="0" indent="0" algn="ctr">
              <a:lnSpc>
                <a:spcPts val="1699"/>
              </a:lnSpc>
              <a:buNone/>
              <a:defRPr sz="1200" b="1" i="0">
                <a:solidFill>
                  <a:srgbClr val="717272"/>
                </a:solidFill>
                <a:latin typeface="Montserrat"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26980" y="5545418"/>
            <a:ext cx="1522611"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5145" y="3106270"/>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5145" y="3555626"/>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5145" y="4004982"/>
            <a:ext cx="3628493" cy="413999"/>
          </a:xfrm>
          <a:prstGeom prst="rect">
            <a:avLst/>
          </a:prstGeom>
          <a:solidFill>
            <a:srgbClr val="16476E"/>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5145" y="4454338"/>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5145" y="4903695"/>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56693" y="5545418"/>
            <a:ext cx="1341893"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8" name="Text Placeholder 14">
            <a:extLst>
              <a:ext uri="{FF2B5EF4-FFF2-40B4-BE49-F238E27FC236}">
                <a16:creationId xmlns:a16="http://schemas.microsoft.com/office/drawing/2014/main" id="{EDE435C6-A993-E44F-B2F7-97A2C7A0C760}"/>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0" name="Text Placeholder 14">
            <a:extLst>
              <a:ext uri="{FF2B5EF4-FFF2-40B4-BE49-F238E27FC236}">
                <a16:creationId xmlns:a16="http://schemas.microsoft.com/office/drawing/2014/main" id="{E15036BD-AEA4-6E4A-9C27-1DAC97067A0C}"/>
              </a:ext>
            </a:extLst>
          </p:cNvPr>
          <p:cNvSpPr>
            <a:spLocks noGrp="1"/>
          </p:cNvSpPr>
          <p:nvPr>
            <p:ph type="body" sz="quarter" idx="30"/>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8224739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aseStudy-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5" name="Picture Placeholder 4">
            <a:extLst>
              <a:ext uri="{FF2B5EF4-FFF2-40B4-BE49-F238E27FC236}">
                <a16:creationId xmlns:a16="http://schemas.microsoft.com/office/drawing/2014/main" id="{AFE4CAC1-B9B9-024E-B3E7-4D1206EF72DF}"/>
              </a:ext>
            </a:extLst>
          </p:cNvPr>
          <p:cNvSpPr>
            <a:spLocks noGrp="1"/>
          </p:cNvSpPr>
          <p:nvPr>
            <p:ph type="pic" sz="quarter" idx="30"/>
          </p:nvPr>
        </p:nvSpPr>
        <p:spPr>
          <a:xfrm>
            <a:off x="7029878" y="2124635"/>
            <a:ext cx="4859026"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a:p>
        </p:txBody>
      </p:sp>
      <p:sp>
        <p:nvSpPr>
          <p:cNvPr id="13" name="Holder 6">
            <a:extLst>
              <a:ext uri="{FF2B5EF4-FFF2-40B4-BE49-F238E27FC236}">
                <a16:creationId xmlns:a16="http://schemas.microsoft.com/office/drawing/2014/main" id="{0461F6A4-D37C-E146-8BB5-226919BFEEB2}"/>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4" name="Text Placeholder 12">
            <a:extLst>
              <a:ext uri="{FF2B5EF4-FFF2-40B4-BE49-F238E27FC236}">
                <a16:creationId xmlns:a16="http://schemas.microsoft.com/office/drawing/2014/main" id="{7D441952-BD23-B242-9B5C-D5C6DA3DE40B}"/>
              </a:ext>
            </a:extLst>
          </p:cNvPr>
          <p:cNvSpPr>
            <a:spLocks noGrp="1"/>
          </p:cNvSpPr>
          <p:nvPr>
            <p:ph type="body" sz="quarter" idx="15"/>
          </p:nvPr>
        </p:nvSpPr>
        <p:spPr>
          <a:xfrm>
            <a:off x="8152826" y="1124222"/>
            <a:ext cx="1374909" cy="410110"/>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8D823B61-7726-3346-846D-40B1264E5986}"/>
              </a:ext>
            </a:extLst>
          </p:cNvPr>
          <p:cNvSpPr>
            <a:spLocks noGrp="1"/>
          </p:cNvSpPr>
          <p:nvPr>
            <p:ph type="body" sz="quarter" idx="16" hasCustomPrompt="1"/>
          </p:nvPr>
        </p:nvSpPr>
        <p:spPr>
          <a:xfrm>
            <a:off x="8152827" y="977814"/>
            <a:ext cx="1173509" cy="122566"/>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16" name="Text Placeholder 12">
            <a:extLst>
              <a:ext uri="{FF2B5EF4-FFF2-40B4-BE49-F238E27FC236}">
                <a16:creationId xmlns:a16="http://schemas.microsoft.com/office/drawing/2014/main" id="{AF958D72-D010-BD41-AAB3-D39EB2105AF5}"/>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B09F62B-9BDB-BC45-A3AC-9FFB6C0402B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18" name="Text Placeholder 14">
            <a:extLst>
              <a:ext uri="{FF2B5EF4-FFF2-40B4-BE49-F238E27FC236}">
                <a16:creationId xmlns:a16="http://schemas.microsoft.com/office/drawing/2014/main" id="{21E486E6-A13D-3E41-9153-4E0CCFB76DC5}"/>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4">
            <a:extLst>
              <a:ext uri="{FF2B5EF4-FFF2-40B4-BE49-F238E27FC236}">
                <a16:creationId xmlns:a16="http://schemas.microsoft.com/office/drawing/2014/main" id="{6DDE2193-D535-0543-AE01-058600E7DA3D}"/>
              </a:ext>
            </a:extLst>
          </p:cNvPr>
          <p:cNvSpPr>
            <a:spLocks noGrp="1"/>
          </p:cNvSpPr>
          <p:nvPr>
            <p:ph type="body" sz="quarter" idx="31"/>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4">
            <a:extLst>
              <a:ext uri="{FF2B5EF4-FFF2-40B4-BE49-F238E27FC236}">
                <a16:creationId xmlns:a16="http://schemas.microsoft.com/office/drawing/2014/main" id="{1BC12CB5-9BB7-8C49-8194-139E3BAA7D69}"/>
              </a:ext>
            </a:extLst>
          </p:cNvPr>
          <p:cNvSpPr>
            <a:spLocks noGrp="1"/>
          </p:cNvSpPr>
          <p:nvPr>
            <p:ph type="body" sz="quarter" idx="32"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Text Placeholder 11">
            <a:extLst>
              <a:ext uri="{FF2B5EF4-FFF2-40B4-BE49-F238E27FC236}">
                <a16:creationId xmlns:a16="http://schemas.microsoft.com/office/drawing/2014/main" id="{36501568-0B5A-3B46-9D7A-7765F33AA1B2}"/>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86318860"/>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aseStudy-Text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23" name="Text Placeholder 12">
            <a:extLst>
              <a:ext uri="{FF2B5EF4-FFF2-40B4-BE49-F238E27FC236}">
                <a16:creationId xmlns:a16="http://schemas.microsoft.com/office/drawing/2014/main" id="{29150395-533A-924C-B5E0-5EE9880D89B5}"/>
              </a:ext>
            </a:extLst>
          </p:cNvPr>
          <p:cNvSpPr>
            <a:spLocks noGrp="1"/>
          </p:cNvSpPr>
          <p:nvPr>
            <p:ph type="body" sz="quarter" idx="28"/>
          </p:nvPr>
        </p:nvSpPr>
        <p:spPr>
          <a:xfrm>
            <a:off x="5149706" y="925506"/>
            <a:ext cx="2596931" cy="381201"/>
          </a:xfrm>
          <a:prstGeom prst="rect">
            <a:avLst/>
          </a:prstGeom>
        </p:spPr>
        <p:txBody>
          <a:bodyPr lIns="0" tIns="0" rIns="0" bIns="0">
            <a:noAutofit/>
          </a:bodyPr>
          <a:lstStyle>
            <a:lvl1pPr marL="0" indent="0" algn="r">
              <a:buNone/>
              <a:defRPr sz="1999" b="0" i="0">
                <a:solidFill>
                  <a:srgbClr val="717272"/>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2" name="Holder 6">
            <a:extLst>
              <a:ext uri="{FF2B5EF4-FFF2-40B4-BE49-F238E27FC236}">
                <a16:creationId xmlns:a16="http://schemas.microsoft.com/office/drawing/2014/main" id="{E7732D59-7306-C842-937B-60EF63FEC740}"/>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24" name="Text Placeholder 12">
            <a:extLst>
              <a:ext uri="{FF2B5EF4-FFF2-40B4-BE49-F238E27FC236}">
                <a16:creationId xmlns:a16="http://schemas.microsoft.com/office/drawing/2014/main" id="{3300E188-1864-0246-AEEF-0DA302745A09}"/>
              </a:ext>
            </a:extLst>
          </p:cNvPr>
          <p:cNvSpPr>
            <a:spLocks noGrp="1"/>
          </p:cNvSpPr>
          <p:nvPr>
            <p:ph type="body" sz="quarter" idx="15"/>
          </p:nvPr>
        </p:nvSpPr>
        <p:spPr>
          <a:xfrm>
            <a:off x="8256959" y="1124223"/>
            <a:ext cx="1380987"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25" name="Text Placeholder 12">
            <a:extLst>
              <a:ext uri="{FF2B5EF4-FFF2-40B4-BE49-F238E27FC236}">
                <a16:creationId xmlns:a16="http://schemas.microsoft.com/office/drawing/2014/main" id="{4042EDEF-8EFA-AA4F-9826-DC81E340633B}"/>
              </a:ext>
            </a:extLst>
          </p:cNvPr>
          <p:cNvSpPr>
            <a:spLocks noGrp="1"/>
          </p:cNvSpPr>
          <p:nvPr>
            <p:ph type="body" sz="quarter" idx="16" hasCustomPrompt="1"/>
          </p:nvPr>
        </p:nvSpPr>
        <p:spPr>
          <a:xfrm>
            <a:off x="8256959" y="977814"/>
            <a:ext cx="137164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
        <p:nvSpPr>
          <p:cNvPr id="32" name="Text Placeholder 12">
            <a:extLst>
              <a:ext uri="{FF2B5EF4-FFF2-40B4-BE49-F238E27FC236}">
                <a16:creationId xmlns:a16="http://schemas.microsoft.com/office/drawing/2014/main" id="{70B19ABB-4B00-E74B-89A8-C90E3AFF7591}"/>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33" name="Text Placeholder 12">
            <a:extLst>
              <a:ext uri="{FF2B5EF4-FFF2-40B4-BE49-F238E27FC236}">
                <a16:creationId xmlns:a16="http://schemas.microsoft.com/office/drawing/2014/main" id="{4481DEEF-1C68-3741-B514-B679F5DBB67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34" name="Text Placeholder 14">
            <a:extLst>
              <a:ext uri="{FF2B5EF4-FFF2-40B4-BE49-F238E27FC236}">
                <a16:creationId xmlns:a16="http://schemas.microsoft.com/office/drawing/2014/main" id="{8A71F695-977D-9E4B-AAEF-5F2CA44C8248}"/>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5" name="Text Placeholder 14">
            <a:extLst>
              <a:ext uri="{FF2B5EF4-FFF2-40B4-BE49-F238E27FC236}">
                <a16:creationId xmlns:a16="http://schemas.microsoft.com/office/drawing/2014/main" id="{D3762FC5-4DC2-CF48-80EA-39A5ABE2C929}"/>
              </a:ext>
            </a:extLst>
          </p:cNvPr>
          <p:cNvSpPr>
            <a:spLocks noGrp="1"/>
          </p:cNvSpPr>
          <p:nvPr>
            <p:ph type="body" sz="quarter" idx="30"/>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6" name="Text Placeholder 14">
            <a:extLst>
              <a:ext uri="{FF2B5EF4-FFF2-40B4-BE49-F238E27FC236}">
                <a16:creationId xmlns:a16="http://schemas.microsoft.com/office/drawing/2014/main" id="{92FE754F-3797-DD43-AF5E-29DB12099C03}"/>
              </a:ext>
            </a:extLst>
          </p:cNvPr>
          <p:cNvSpPr>
            <a:spLocks noGrp="1"/>
          </p:cNvSpPr>
          <p:nvPr>
            <p:ph type="body" sz="quarter" idx="31"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37" name="Text Placeholder 11">
            <a:extLst>
              <a:ext uri="{FF2B5EF4-FFF2-40B4-BE49-F238E27FC236}">
                <a16:creationId xmlns:a16="http://schemas.microsoft.com/office/drawing/2014/main" id="{80FAEFFE-1DAD-5547-BDCC-FC025A6BEEB1}"/>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8" name="Rectangle 37">
            <a:extLst>
              <a:ext uri="{FF2B5EF4-FFF2-40B4-BE49-F238E27FC236}">
                <a16:creationId xmlns:a16="http://schemas.microsoft.com/office/drawing/2014/main" id="{B584FF99-9DA9-0047-B0E1-4CADD3930676}"/>
              </a:ext>
            </a:extLst>
          </p:cNvPr>
          <p:cNvSpPr/>
          <p:nvPr userDrawn="1"/>
        </p:nvSpPr>
        <p:spPr>
          <a:xfrm>
            <a:off x="7029879" y="2124635"/>
            <a:ext cx="4859026"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b="0" i="0">
              <a:latin typeface="Roboto Condensed Light" panose="02000000000000000000" pitchFamily="2" charset="0"/>
            </a:endParaRPr>
          </a:p>
        </p:txBody>
      </p:sp>
      <p:sp>
        <p:nvSpPr>
          <p:cNvPr id="39" name="Text Placeholder 14">
            <a:extLst>
              <a:ext uri="{FF2B5EF4-FFF2-40B4-BE49-F238E27FC236}">
                <a16:creationId xmlns:a16="http://schemas.microsoft.com/office/drawing/2014/main" id="{258EAA78-7F51-8E4F-9E61-E2647A6F8767}"/>
              </a:ext>
            </a:extLst>
          </p:cNvPr>
          <p:cNvSpPr>
            <a:spLocks noGrp="1"/>
          </p:cNvSpPr>
          <p:nvPr>
            <p:ph type="body" sz="quarter" idx="19"/>
          </p:nvPr>
        </p:nvSpPr>
        <p:spPr>
          <a:xfrm>
            <a:off x="7577935" y="2505635"/>
            <a:ext cx="3762912" cy="466166"/>
          </a:xfrm>
          <a:prstGeom prst="rect">
            <a:avLst/>
          </a:prstGeom>
        </p:spPr>
        <p:txBody>
          <a:bodyPr lIns="0" tIns="0" rIns="0" bIns="0">
            <a:noAutofit/>
          </a:bodyPr>
          <a:lstStyle>
            <a:lvl1pPr marL="0" indent="0" algn="ctr">
              <a:lnSpc>
                <a:spcPts val="1699"/>
              </a:lnSpc>
              <a:buNone/>
              <a:defRPr sz="1200" b="1" i="0">
                <a:solidFill>
                  <a:srgbClr val="717272"/>
                </a:solidFill>
                <a:latin typeface="Montserrat"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0" name="Text Placeholder 14">
            <a:extLst>
              <a:ext uri="{FF2B5EF4-FFF2-40B4-BE49-F238E27FC236}">
                <a16:creationId xmlns:a16="http://schemas.microsoft.com/office/drawing/2014/main" id="{4B9AA5B1-BA22-C24C-A0E6-CA575EEBE6A3}"/>
              </a:ext>
            </a:extLst>
          </p:cNvPr>
          <p:cNvSpPr>
            <a:spLocks noGrp="1"/>
          </p:cNvSpPr>
          <p:nvPr>
            <p:ph type="body" sz="quarter" idx="21"/>
          </p:nvPr>
        </p:nvSpPr>
        <p:spPr>
          <a:xfrm>
            <a:off x="7926980" y="5545418"/>
            <a:ext cx="1522611"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1" name="Text Placeholder 14">
            <a:extLst>
              <a:ext uri="{FF2B5EF4-FFF2-40B4-BE49-F238E27FC236}">
                <a16:creationId xmlns:a16="http://schemas.microsoft.com/office/drawing/2014/main" id="{2755B4EA-F05E-CC41-A285-92E1AF10B13A}"/>
              </a:ext>
            </a:extLst>
          </p:cNvPr>
          <p:cNvSpPr>
            <a:spLocks noGrp="1"/>
          </p:cNvSpPr>
          <p:nvPr>
            <p:ph type="body" sz="quarter" idx="22"/>
          </p:nvPr>
        </p:nvSpPr>
        <p:spPr>
          <a:xfrm>
            <a:off x="7645145" y="3106270"/>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2" name="Text Placeholder 14">
            <a:extLst>
              <a:ext uri="{FF2B5EF4-FFF2-40B4-BE49-F238E27FC236}">
                <a16:creationId xmlns:a16="http://schemas.microsoft.com/office/drawing/2014/main" id="{6A0DA0F8-4895-FF44-B91D-5112B0B838EB}"/>
              </a:ext>
            </a:extLst>
          </p:cNvPr>
          <p:cNvSpPr>
            <a:spLocks noGrp="1"/>
          </p:cNvSpPr>
          <p:nvPr>
            <p:ph type="body" sz="quarter" idx="23"/>
          </p:nvPr>
        </p:nvSpPr>
        <p:spPr>
          <a:xfrm>
            <a:off x="7645145" y="3555626"/>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3" name="Text Placeholder 14">
            <a:extLst>
              <a:ext uri="{FF2B5EF4-FFF2-40B4-BE49-F238E27FC236}">
                <a16:creationId xmlns:a16="http://schemas.microsoft.com/office/drawing/2014/main" id="{2A95364D-BAED-AE40-AC31-BEBB9DD40ABD}"/>
              </a:ext>
            </a:extLst>
          </p:cNvPr>
          <p:cNvSpPr>
            <a:spLocks noGrp="1"/>
          </p:cNvSpPr>
          <p:nvPr>
            <p:ph type="body" sz="quarter" idx="24"/>
          </p:nvPr>
        </p:nvSpPr>
        <p:spPr>
          <a:xfrm>
            <a:off x="7645145" y="4004982"/>
            <a:ext cx="3628493" cy="413999"/>
          </a:xfrm>
          <a:prstGeom prst="rect">
            <a:avLst/>
          </a:prstGeom>
          <a:solidFill>
            <a:srgbClr val="16476E"/>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4" name="Text Placeholder 14">
            <a:extLst>
              <a:ext uri="{FF2B5EF4-FFF2-40B4-BE49-F238E27FC236}">
                <a16:creationId xmlns:a16="http://schemas.microsoft.com/office/drawing/2014/main" id="{B765E2A1-DDBC-BF46-9AC6-3AE0D46B4085}"/>
              </a:ext>
            </a:extLst>
          </p:cNvPr>
          <p:cNvSpPr>
            <a:spLocks noGrp="1"/>
          </p:cNvSpPr>
          <p:nvPr>
            <p:ph type="body" sz="quarter" idx="25"/>
          </p:nvPr>
        </p:nvSpPr>
        <p:spPr>
          <a:xfrm>
            <a:off x="7645145" y="4454338"/>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5" name="Text Placeholder 14">
            <a:extLst>
              <a:ext uri="{FF2B5EF4-FFF2-40B4-BE49-F238E27FC236}">
                <a16:creationId xmlns:a16="http://schemas.microsoft.com/office/drawing/2014/main" id="{371799F4-9286-BF45-92F2-0A8083CE9245}"/>
              </a:ext>
            </a:extLst>
          </p:cNvPr>
          <p:cNvSpPr>
            <a:spLocks noGrp="1"/>
          </p:cNvSpPr>
          <p:nvPr>
            <p:ph type="body" sz="quarter" idx="26"/>
          </p:nvPr>
        </p:nvSpPr>
        <p:spPr>
          <a:xfrm>
            <a:off x="7645145" y="4903695"/>
            <a:ext cx="3628493" cy="413999"/>
          </a:xfrm>
          <a:prstGeom prst="rect">
            <a:avLst/>
          </a:prstGeom>
          <a:solidFill>
            <a:srgbClr val="2576B7"/>
          </a:solidFill>
        </p:spPr>
        <p:txBody>
          <a:bodyPr lIns="0" tIns="0" rIns="0" bIns="0" anchor="ctr" anchorCtr="0">
            <a:noAutofit/>
          </a:bodyPr>
          <a:lstStyle>
            <a:lvl1pPr marL="0" indent="0" algn="ctr">
              <a:lnSpc>
                <a:spcPts val="1699"/>
              </a:lnSpc>
              <a:buNone/>
              <a:defRPr sz="1200" b="0" i="0">
                <a:solidFill>
                  <a:schemeClr val="bg1"/>
                </a:solidFill>
                <a:latin typeface="Montserrat SemiBold"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6" name="Text Placeholder 14">
            <a:extLst>
              <a:ext uri="{FF2B5EF4-FFF2-40B4-BE49-F238E27FC236}">
                <a16:creationId xmlns:a16="http://schemas.microsoft.com/office/drawing/2014/main" id="{103D2457-DE1F-044E-87B3-0D345D9FABC4}"/>
              </a:ext>
            </a:extLst>
          </p:cNvPr>
          <p:cNvSpPr>
            <a:spLocks noGrp="1"/>
          </p:cNvSpPr>
          <p:nvPr>
            <p:ph type="body" sz="quarter" idx="27"/>
          </p:nvPr>
        </p:nvSpPr>
        <p:spPr>
          <a:xfrm>
            <a:off x="9956693" y="5545418"/>
            <a:ext cx="1341893"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78597796"/>
      </p:ext>
    </p:extLst>
  </p:cSld>
  <p:clrMapOvr>
    <a:masterClrMapping/>
  </p:clrMapOvr>
  <p:extLst>
    <p:ext uri="{DCECCB84-F9BA-43D5-87BE-67443E8EF086}">
      <p15:sldGuideLst xmlns:p15="http://schemas.microsoft.com/office/powerpoint/2012/main">
        <p15:guide id="1" orient="horz" pos="890">
          <p15:clr>
            <a:srgbClr val="FBAE40"/>
          </p15:clr>
        </p15:guide>
        <p15:guide id="2" orient="horz" pos="390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aseStudy-TextLogo-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3968" y="544309"/>
            <a:ext cx="4237753" cy="1130188"/>
          </a:xfrm>
        </p:spPr>
        <p:txBody>
          <a:bodyPr>
            <a:noAutofit/>
          </a:bodyPr>
          <a:lstStyle>
            <a:lvl1pPr>
              <a:defRPr b="0" i="0"/>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5" name="Picture Placeholder 4">
            <a:extLst>
              <a:ext uri="{FF2B5EF4-FFF2-40B4-BE49-F238E27FC236}">
                <a16:creationId xmlns:a16="http://schemas.microsoft.com/office/drawing/2014/main" id="{BD02F7BC-5E27-B947-98B0-D0410A83F4FB}"/>
              </a:ext>
            </a:extLst>
          </p:cNvPr>
          <p:cNvSpPr>
            <a:spLocks noGrp="1"/>
          </p:cNvSpPr>
          <p:nvPr>
            <p:ph type="pic" sz="quarter" idx="30"/>
          </p:nvPr>
        </p:nvSpPr>
        <p:spPr>
          <a:xfrm>
            <a:off x="7029878" y="2124635"/>
            <a:ext cx="4859026" cy="4047564"/>
          </a:xfrm>
          <a:prstGeom prst="rect">
            <a:avLst/>
          </a:prstGeom>
        </p:spPr>
        <p:txBody>
          <a:bodyPr>
            <a:noAutofit/>
          </a:bodyPr>
          <a:lstStyle>
            <a:lvl1pPr marL="0" indent="0">
              <a:buNone/>
              <a:defRPr b="0" i="0">
                <a:latin typeface="Roboto Condensed Light" panose="02000000000000000000" pitchFamily="2" charset="0"/>
              </a:defRPr>
            </a:lvl1pPr>
          </a:lstStyle>
          <a:p>
            <a:endParaRPr lang="en-US"/>
          </a:p>
        </p:txBody>
      </p:sp>
      <p:sp>
        <p:nvSpPr>
          <p:cNvPr id="14" name="Holder 6">
            <a:extLst>
              <a:ext uri="{FF2B5EF4-FFF2-40B4-BE49-F238E27FC236}">
                <a16:creationId xmlns:a16="http://schemas.microsoft.com/office/drawing/2014/main" id="{180F5DDC-EBD6-D940-8129-016BC8655B7A}"/>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
        <p:nvSpPr>
          <p:cNvPr id="15" name="Text Placeholder 12">
            <a:extLst>
              <a:ext uri="{FF2B5EF4-FFF2-40B4-BE49-F238E27FC236}">
                <a16:creationId xmlns:a16="http://schemas.microsoft.com/office/drawing/2014/main" id="{45266D87-0C7A-414D-A0E7-C3EE0FAF03AF}"/>
              </a:ext>
            </a:extLst>
          </p:cNvPr>
          <p:cNvSpPr>
            <a:spLocks noGrp="1"/>
          </p:cNvSpPr>
          <p:nvPr>
            <p:ph type="body" sz="quarter" idx="28"/>
          </p:nvPr>
        </p:nvSpPr>
        <p:spPr>
          <a:xfrm>
            <a:off x="5149706" y="925506"/>
            <a:ext cx="2596931" cy="381201"/>
          </a:xfrm>
          <a:prstGeom prst="rect">
            <a:avLst/>
          </a:prstGeom>
        </p:spPr>
        <p:txBody>
          <a:bodyPr lIns="0" tIns="0" rIns="0" bIns="0">
            <a:noAutofit/>
          </a:bodyPr>
          <a:lstStyle>
            <a:lvl1pPr marL="0" indent="0" algn="r">
              <a:buNone/>
              <a:defRPr sz="1999" b="0" i="0">
                <a:solidFill>
                  <a:srgbClr val="717272"/>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8" name="Text Placeholder 12">
            <a:extLst>
              <a:ext uri="{FF2B5EF4-FFF2-40B4-BE49-F238E27FC236}">
                <a16:creationId xmlns:a16="http://schemas.microsoft.com/office/drawing/2014/main" id="{719C0AE2-AB57-1644-8AF6-82870D4A15E9}"/>
              </a:ext>
            </a:extLst>
          </p:cNvPr>
          <p:cNvSpPr>
            <a:spLocks noGrp="1"/>
          </p:cNvSpPr>
          <p:nvPr>
            <p:ph type="body" sz="quarter" idx="17"/>
          </p:nvPr>
        </p:nvSpPr>
        <p:spPr>
          <a:xfrm>
            <a:off x="9599688" y="1124223"/>
            <a:ext cx="2244784"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19" name="Text Placeholder 12">
            <a:extLst>
              <a:ext uri="{FF2B5EF4-FFF2-40B4-BE49-F238E27FC236}">
                <a16:creationId xmlns:a16="http://schemas.microsoft.com/office/drawing/2014/main" id="{294AE0B8-F042-3F4C-A603-A61DB8663A87}"/>
              </a:ext>
            </a:extLst>
          </p:cNvPr>
          <p:cNvSpPr>
            <a:spLocks noGrp="1"/>
          </p:cNvSpPr>
          <p:nvPr>
            <p:ph type="body" sz="quarter" idx="18" hasCustomPrompt="1"/>
          </p:nvPr>
        </p:nvSpPr>
        <p:spPr>
          <a:xfrm>
            <a:off x="9603088" y="977814"/>
            <a:ext cx="2229597"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SOURCE</a:t>
            </a:r>
          </a:p>
        </p:txBody>
      </p:sp>
      <p:sp>
        <p:nvSpPr>
          <p:cNvPr id="20" name="Text Placeholder 14">
            <a:extLst>
              <a:ext uri="{FF2B5EF4-FFF2-40B4-BE49-F238E27FC236}">
                <a16:creationId xmlns:a16="http://schemas.microsoft.com/office/drawing/2014/main" id="{7F0026E7-5BED-C543-B92D-84F2750C6200}"/>
              </a:ext>
            </a:extLst>
          </p:cNvPr>
          <p:cNvSpPr>
            <a:spLocks noGrp="1"/>
          </p:cNvSpPr>
          <p:nvPr>
            <p:ph type="body" sz="quarter" idx="12"/>
          </p:nvPr>
        </p:nvSpPr>
        <p:spPr>
          <a:xfrm>
            <a:off x="371330" y="2407024"/>
            <a:ext cx="5687378" cy="2393576"/>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1" name="Text Placeholder 14">
            <a:extLst>
              <a:ext uri="{FF2B5EF4-FFF2-40B4-BE49-F238E27FC236}">
                <a16:creationId xmlns:a16="http://schemas.microsoft.com/office/drawing/2014/main" id="{09608A74-C782-4241-9A64-A405BA10C1E6}"/>
              </a:ext>
            </a:extLst>
          </p:cNvPr>
          <p:cNvSpPr>
            <a:spLocks noGrp="1"/>
          </p:cNvSpPr>
          <p:nvPr>
            <p:ph type="body" sz="quarter" idx="31"/>
          </p:nvPr>
        </p:nvSpPr>
        <p:spPr>
          <a:xfrm>
            <a:off x="371330" y="5428131"/>
            <a:ext cx="5687378" cy="865093"/>
          </a:xfrm>
          <a:prstGeom prst="rect">
            <a:avLst/>
          </a:prstGeom>
        </p:spPr>
        <p:txBody>
          <a:bodyPr lIns="0" tIns="0" rIns="0" bIns="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Text Placeholder 14">
            <a:extLst>
              <a:ext uri="{FF2B5EF4-FFF2-40B4-BE49-F238E27FC236}">
                <a16:creationId xmlns:a16="http://schemas.microsoft.com/office/drawing/2014/main" id="{768D6B12-D592-844A-A11A-1D641D012FC3}"/>
              </a:ext>
            </a:extLst>
          </p:cNvPr>
          <p:cNvSpPr>
            <a:spLocks noGrp="1"/>
          </p:cNvSpPr>
          <p:nvPr>
            <p:ph type="body" sz="quarter" idx="32" hasCustomPrompt="1"/>
          </p:nvPr>
        </p:nvSpPr>
        <p:spPr>
          <a:xfrm>
            <a:off x="381645" y="5157693"/>
            <a:ext cx="3762912" cy="466166"/>
          </a:xfrm>
          <a:prstGeom prst="rect">
            <a:avLst/>
          </a:prstGeom>
        </p:spPr>
        <p:txBody>
          <a:bodyPr lIns="0" tIns="0" rIns="0" bIns="0">
            <a:noAutofit/>
          </a:bodyPr>
          <a:lstStyle>
            <a:lvl1pPr marL="0" indent="0" algn="l">
              <a:lnSpc>
                <a:spcPts val="16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4" name="Text Placeholder 11">
            <a:extLst>
              <a:ext uri="{FF2B5EF4-FFF2-40B4-BE49-F238E27FC236}">
                <a16:creationId xmlns:a16="http://schemas.microsoft.com/office/drawing/2014/main" id="{0AE0CB94-67C4-3F42-91A7-2523A297FAF1}"/>
              </a:ext>
            </a:extLst>
          </p:cNvPr>
          <p:cNvSpPr>
            <a:spLocks noGrp="1"/>
          </p:cNvSpPr>
          <p:nvPr>
            <p:ph type="body" sz="quarter" idx="11"/>
          </p:nvPr>
        </p:nvSpPr>
        <p:spPr>
          <a:xfrm>
            <a:off x="367514" y="1998140"/>
            <a:ext cx="3301353" cy="364061"/>
          </a:xfrm>
          <a:prstGeom prst="rect">
            <a:avLst/>
          </a:prstGeom>
        </p:spPr>
        <p:txBody>
          <a:bodyPr lIns="0" tIns="0" rIns="0" bIns="0">
            <a:noAutofit/>
          </a:bodyPr>
          <a:lstStyle>
            <a:lvl1pPr marL="0" indent="0">
              <a:lnSpc>
                <a:spcPts val="2399"/>
              </a:lnSpc>
              <a:buNone/>
              <a:defRPr sz="1999" b="1" i="0" spc="0">
                <a:solidFill>
                  <a:srgbClr val="717272"/>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2">
            <a:extLst>
              <a:ext uri="{FF2B5EF4-FFF2-40B4-BE49-F238E27FC236}">
                <a16:creationId xmlns:a16="http://schemas.microsoft.com/office/drawing/2014/main" id="{2AF4A2C2-413E-9F46-8232-6C8CD572737C}"/>
              </a:ext>
            </a:extLst>
          </p:cNvPr>
          <p:cNvSpPr>
            <a:spLocks noGrp="1"/>
          </p:cNvSpPr>
          <p:nvPr>
            <p:ph type="body" sz="quarter" idx="15"/>
          </p:nvPr>
        </p:nvSpPr>
        <p:spPr>
          <a:xfrm>
            <a:off x="8256959" y="1124223"/>
            <a:ext cx="1380987"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Click to edit Master text styles</a:t>
            </a:r>
          </a:p>
        </p:txBody>
      </p:sp>
      <p:sp>
        <p:nvSpPr>
          <p:cNvPr id="30" name="Text Placeholder 12">
            <a:extLst>
              <a:ext uri="{FF2B5EF4-FFF2-40B4-BE49-F238E27FC236}">
                <a16:creationId xmlns:a16="http://schemas.microsoft.com/office/drawing/2014/main" id="{6C559F7C-31EF-B041-94F9-D3CE8E504EFC}"/>
              </a:ext>
            </a:extLst>
          </p:cNvPr>
          <p:cNvSpPr>
            <a:spLocks noGrp="1"/>
          </p:cNvSpPr>
          <p:nvPr>
            <p:ph type="body" sz="quarter" idx="16" hasCustomPrompt="1"/>
          </p:nvPr>
        </p:nvSpPr>
        <p:spPr>
          <a:xfrm>
            <a:off x="8256959" y="977814"/>
            <a:ext cx="1371644"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017" indent="0">
              <a:buNone/>
              <a:defRPr/>
            </a:lvl2pPr>
            <a:lvl3pPr marL="914034" indent="0">
              <a:buNone/>
              <a:defRPr/>
            </a:lvl3pPr>
            <a:lvl4pPr marL="1371051" indent="0">
              <a:buNone/>
              <a:defRPr/>
            </a:lvl4pPr>
            <a:lvl5pPr marL="1828068" indent="0">
              <a:buNone/>
              <a:defRPr/>
            </a:lvl5pPr>
          </a:lstStyle>
          <a:p>
            <a:pPr lvl="0"/>
            <a:r>
              <a:rPr lang="en-US"/>
              <a:t>INDUSTRY</a:t>
            </a:r>
          </a:p>
        </p:txBody>
      </p:sp>
    </p:spTree>
    <p:extLst>
      <p:ext uri="{BB962C8B-B14F-4D97-AF65-F5344CB8AC3E}">
        <p14:creationId xmlns:p14="http://schemas.microsoft.com/office/powerpoint/2010/main" val="2174131755"/>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1"/>
            <a:ext cx="5407973"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4285" y="1085064"/>
            <a:ext cx="4654506" cy="726888"/>
          </a:xfrm>
          <a:prstGeom prst="rect">
            <a:avLst/>
          </a:prstGeom>
        </p:spPr>
        <p:txBody>
          <a:bodyPr lIns="0" tIns="0" rIns="0" bIns="0">
            <a:noAutofit/>
          </a:bodyPr>
          <a:lstStyle>
            <a:lvl1pPr marL="0" indent="0">
              <a:lnSpc>
                <a:spcPts val="1499"/>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
        <p:nvSpPr>
          <p:cNvPr id="6" name="Holder 6">
            <a:extLst>
              <a:ext uri="{FF2B5EF4-FFF2-40B4-BE49-F238E27FC236}">
                <a16:creationId xmlns:a16="http://schemas.microsoft.com/office/drawing/2014/main" id="{E27C7C5D-B4D1-3448-AB49-900C58F256A6}"/>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698">
              <a:spcBef>
                <a:spcPts val="161"/>
              </a:spcBef>
              <a:tabLst>
                <a:tab pos="1309079" algn="l"/>
              </a:tabLst>
            </a:pPr>
            <a:r>
              <a:rPr lang="en-CA" spc="-18"/>
              <a:t>Info-</a:t>
            </a:r>
            <a:r>
              <a:rPr lang="en-CA" spc="-103"/>
              <a:t>T</a:t>
            </a:r>
            <a:r>
              <a:rPr lang="en-CA" spc="-15"/>
              <a:t>ec</a:t>
            </a:r>
            <a:r>
              <a:rPr lang="en-CA" spc="6"/>
              <a:t>h</a:t>
            </a:r>
            <a:r>
              <a:rPr lang="en-CA" spc="-39"/>
              <a:t> </a:t>
            </a:r>
            <a:r>
              <a:rPr lang="en-CA" spc="-15"/>
              <a:t>Researc</a:t>
            </a:r>
            <a:r>
              <a:rPr lang="en-CA" spc="6"/>
              <a:t>h</a:t>
            </a:r>
            <a:r>
              <a:rPr lang="en-CA" spc="-39"/>
              <a:t> </a:t>
            </a:r>
            <a:r>
              <a:rPr lang="en-CA" spc="-15"/>
              <a:t>Grou</a:t>
            </a:r>
            <a:r>
              <a:rPr lang="en-CA" spc="6"/>
              <a:t>p   |   </a:t>
            </a:r>
            <a:fld id="{81D60167-4931-47E6-BA6A-407CBD079E47}" type="slidenum">
              <a:rPr spc="6" smtClean="0">
                <a:cs typeface="Arial" panose="020B0604020202020204" pitchFamily="34" charset="0"/>
              </a:rPr>
              <a:pPr marL="7698">
                <a:spcBef>
                  <a:spcPts val="161"/>
                </a:spcBef>
                <a:tabLst>
                  <a:tab pos="1309079" algn="l"/>
                </a:tabLst>
              </a:pPr>
              <a:t>‹#›</a:t>
            </a:fld>
            <a:endParaRPr spc="6">
              <a:cs typeface="Arial" panose="020B0604020202020204" pitchFamily="34" charset="0"/>
            </a:endParaRPr>
          </a:p>
        </p:txBody>
      </p:sp>
    </p:spTree>
    <p:extLst>
      <p:ext uri="{BB962C8B-B14F-4D97-AF65-F5344CB8AC3E}">
        <p14:creationId xmlns:p14="http://schemas.microsoft.com/office/powerpoint/2010/main" val="42614771"/>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Phases -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102E03-5BB3-CC4F-8193-98E9C98DF2DB}"/>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A4A4A"/>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55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45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Holder 6">
            <a:extLst>
              <a:ext uri="{FF2B5EF4-FFF2-40B4-BE49-F238E27FC236}">
                <a16:creationId xmlns:a16="http://schemas.microsoft.com/office/drawing/2014/main" id="{6F12258A-FA30-6F4A-8FEC-6CEA39903166}"/>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56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46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28325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Phases -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F24D62-0AF3-0345-8903-F5D9E8017FFF}"/>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7" y="1697742"/>
            <a:ext cx="10576870"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55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45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5652"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4665"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Holder 6">
            <a:extLst>
              <a:ext uri="{FF2B5EF4-FFF2-40B4-BE49-F238E27FC236}">
                <a16:creationId xmlns:a16="http://schemas.microsoft.com/office/drawing/2014/main" id="{94805AE4-06B1-7546-8C5F-ADD7FAA6B4BE}"/>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699305267"/>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Phases - 1">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94A49C4-26C6-F747-A948-6F248247D1D3}"/>
              </a:ext>
            </a:extLst>
          </p:cNvPr>
          <p:cNvSpPr/>
          <p:nvPr userDrawn="1"/>
        </p:nvSpPr>
        <p:spPr>
          <a:xfrm>
            <a:off x="9102343" y="0"/>
            <a:ext cx="3086481"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2399"/>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4778" y="1697742"/>
            <a:ext cx="10576873" cy="3971320"/>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3968" y="530022"/>
            <a:ext cx="8477299"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3942" y="1177271"/>
            <a:ext cx="5684766" cy="456696"/>
          </a:xfrm>
          <a:prstGeom prst="rect">
            <a:avLst/>
          </a:prstGeom>
        </p:spPr>
        <p:txBody>
          <a:bodyPr lIns="0" tIns="0" rIns="0" bIns="0">
            <a:noAutofit/>
          </a:bodyPr>
          <a:lstStyle>
            <a:lvl1pPr marL="0" indent="0">
              <a:lnSpc>
                <a:spcPts val="2399"/>
              </a:lnSpc>
              <a:buNone/>
              <a:defRPr sz="1999" b="0" i="0">
                <a:solidFill>
                  <a:srgbClr val="848585"/>
                </a:solidFill>
                <a:latin typeface="Montserrat SemiBold" pitchFamily="2" charset="77"/>
                <a:cs typeface="Arial" panose="020B0604020202020204" pitchFamily="34" charset="0"/>
              </a:defRPr>
            </a:lvl1pPr>
            <a:lvl2pPr marL="457017" indent="0">
              <a:lnSpc>
                <a:spcPts val="2399"/>
              </a:lnSpc>
              <a:buNone/>
              <a:defRPr sz="1999">
                <a:solidFill>
                  <a:srgbClr val="848585"/>
                </a:solidFill>
                <a:latin typeface="Arial" panose="020B0604020202020204" pitchFamily="34" charset="0"/>
                <a:cs typeface="Arial" panose="020B0604020202020204" pitchFamily="34" charset="0"/>
              </a:defRPr>
            </a:lvl2pPr>
            <a:lvl3pPr marL="914034" indent="0">
              <a:lnSpc>
                <a:spcPts val="2399"/>
              </a:lnSpc>
              <a:buNone/>
              <a:defRPr sz="1999">
                <a:solidFill>
                  <a:srgbClr val="848585"/>
                </a:solidFill>
                <a:latin typeface="Arial" panose="020B0604020202020204" pitchFamily="34" charset="0"/>
                <a:cs typeface="Arial" panose="020B0604020202020204" pitchFamily="34" charset="0"/>
              </a:defRPr>
            </a:lvl3pPr>
            <a:lvl4pPr marL="1371051" indent="0">
              <a:lnSpc>
                <a:spcPts val="2399"/>
              </a:lnSpc>
              <a:buNone/>
              <a:defRPr sz="1999">
                <a:solidFill>
                  <a:srgbClr val="848585"/>
                </a:solidFill>
                <a:latin typeface="Arial" panose="020B0604020202020204" pitchFamily="34" charset="0"/>
                <a:cs typeface="Arial" panose="020B0604020202020204" pitchFamily="34" charset="0"/>
              </a:defRPr>
            </a:lvl4pPr>
            <a:lvl5pPr marL="1828068" indent="0">
              <a:lnSpc>
                <a:spcPts val="2399"/>
              </a:lnSpc>
              <a:buNone/>
              <a:defRPr sz="1999">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58708" y="662318"/>
            <a:ext cx="2530198" cy="5397288"/>
          </a:xfrm>
          <a:prstGeom prst="rect">
            <a:avLst/>
          </a:prstGeom>
        </p:spPr>
        <p:txBody>
          <a:bodyPr lIns="0" tIns="0" rIns="0" bIns="0" numCol="1" spcCol="360000">
            <a:noAutofit/>
          </a:bodyPr>
          <a:lstStyle>
            <a:lvl1pPr marL="0" indent="0">
              <a:lnSpc>
                <a:spcPts val="1499"/>
              </a:lnSpc>
              <a:buNone/>
              <a:defRPr sz="1200" b="0" i="0">
                <a:solidFill>
                  <a:schemeClr val="bg1"/>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709" y="1563763"/>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709" y="5715000"/>
            <a:ext cx="5674999" cy="473616"/>
          </a:xfrm>
          <a:prstGeom prst="rect">
            <a:avLst/>
          </a:prstGeom>
        </p:spPr>
        <p:txBody>
          <a:bodyPr lIns="0" tIns="0" rIns="0" bIns="0">
            <a:noAutofit/>
          </a:bodyPr>
          <a:lstStyle>
            <a:lvl1pPr marL="0" indent="0">
              <a:lnSpc>
                <a:spcPts val="1399"/>
              </a:lnSpc>
              <a:buNone/>
              <a:defRPr sz="1599" b="0" i="0">
                <a:solidFill>
                  <a:srgbClr val="2576B7"/>
                </a:solidFill>
                <a:latin typeface="Exo" panose="02000503000000000000"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644" y="5943600"/>
            <a:ext cx="5677063" cy="685800"/>
          </a:xfrm>
          <a:prstGeom prst="rect">
            <a:avLst/>
          </a:prstGeom>
        </p:spPr>
        <p:txBody>
          <a:bodyPr lIns="0" tIns="0" rIns="0" bIns="0" numCol="2" spcCol="360000">
            <a:noAutofit/>
          </a:bodyPr>
          <a:lstStyle>
            <a:lvl1pPr marL="0" indent="0">
              <a:lnSpc>
                <a:spcPts val="1799"/>
              </a:lnSpc>
              <a:buNone/>
              <a:defRPr sz="1399" b="0" i="0">
                <a:solidFill>
                  <a:srgbClr val="4B4B4B"/>
                </a:solidFill>
                <a:latin typeface="Roboto Condensed Light" panose="02000000000000000000" pitchFamily="2" charset="0"/>
                <a:cs typeface="Arial Narrow" panose="020B0604020202020204" pitchFamily="34" charset="0"/>
              </a:defRPr>
            </a:lvl1pPr>
            <a:lvl2pPr marL="457017" indent="0">
              <a:lnSpc>
                <a:spcPts val="1699"/>
              </a:lnSpc>
              <a:buNone/>
              <a:defRPr sz="1399">
                <a:solidFill>
                  <a:srgbClr val="4B4B4B"/>
                </a:solidFill>
                <a:latin typeface="Arial" panose="020B0604020202020204" pitchFamily="34" charset="0"/>
                <a:cs typeface="Arial" panose="020B0604020202020204" pitchFamily="34" charset="0"/>
              </a:defRPr>
            </a:lvl2pPr>
            <a:lvl3pPr marL="914034" indent="0">
              <a:lnSpc>
                <a:spcPts val="1699"/>
              </a:lnSpc>
              <a:buNone/>
              <a:defRPr sz="1399">
                <a:solidFill>
                  <a:srgbClr val="4B4B4B"/>
                </a:solidFill>
                <a:latin typeface="Arial" panose="020B0604020202020204" pitchFamily="34" charset="0"/>
                <a:cs typeface="Arial" panose="020B0604020202020204" pitchFamily="34" charset="0"/>
              </a:defRPr>
            </a:lvl3pPr>
            <a:lvl4pPr marL="1371051" indent="0">
              <a:lnSpc>
                <a:spcPts val="1699"/>
              </a:lnSpc>
              <a:buNone/>
              <a:defRPr sz="1399">
                <a:solidFill>
                  <a:srgbClr val="4B4B4B"/>
                </a:solidFill>
                <a:latin typeface="Arial" panose="020B0604020202020204" pitchFamily="34" charset="0"/>
                <a:cs typeface="Arial" panose="020B0604020202020204" pitchFamily="34" charset="0"/>
              </a:defRPr>
            </a:lvl4pPr>
            <a:lvl5pPr marL="1828068" indent="0">
              <a:lnSpc>
                <a:spcPts val="1699"/>
              </a:lnSpc>
              <a:buNone/>
              <a:defRPr sz="1399">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8455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9745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34556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35846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7">
            <a:extLst>
              <a:ext uri="{FF2B5EF4-FFF2-40B4-BE49-F238E27FC236}">
                <a16:creationId xmlns:a16="http://schemas.microsoft.com/office/drawing/2014/main" id="{EA10E58D-5C00-A54A-812B-4083B4CDAEF8}"/>
              </a:ext>
            </a:extLst>
          </p:cNvPr>
          <p:cNvSpPr>
            <a:spLocks noGrp="1"/>
          </p:cNvSpPr>
          <p:nvPr>
            <p:ph type="body" sz="quarter" idx="20"/>
          </p:nvPr>
        </p:nvSpPr>
        <p:spPr>
          <a:xfrm>
            <a:off x="6065780" y="3088263"/>
            <a:ext cx="2075958" cy="371902"/>
          </a:xfrm>
          <a:prstGeom prst="rect">
            <a:avLst/>
          </a:prstGeom>
        </p:spPr>
        <p:txBody>
          <a:bodyPr lIns="0" tIns="0" rIns="0" bIns="0">
            <a:noAutofit/>
          </a:bodyPr>
          <a:lstStyle>
            <a:lvl1pPr marL="0" indent="0" algn="ctr">
              <a:lnSpc>
                <a:spcPts val="1999"/>
              </a:lnSpc>
              <a:buNone/>
              <a:defRPr sz="1999" b="0" i="0">
                <a:solidFill>
                  <a:srgbClr val="2576B7"/>
                </a:solidFill>
                <a:latin typeface="Montserrat SemiBold" pitchFamily="2" charset="77"/>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Text Placeholder 17">
            <a:extLst>
              <a:ext uri="{FF2B5EF4-FFF2-40B4-BE49-F238E27FC236}">
                <a16:creationId xmlns:a16="http://schemas.microsoft.com/office/drawing/2014/main" id="{4E732226-B0CE-4141-BA0A-B0610C10DF1A}"/>
              </a:ext>
            </a:extLst>
          </p:cNvPr>
          <p:cNvSpPr>
            <a:spLocks noGrp="1"/>
          </p:cNvSpPr>
          <p:nvPr>
            <p:ph type="body" sz="quarter" idx="21"/>
          </p:nvPr>
        </p:nvSpPr>
        <p:spPr>
          <a:xfrm>
            <a:off x="6194793" y="3368040"/>
            <a:ext cx="1817930" cy="1048604"/>
          </a:xfrm>
          <a:prstGeom prst="rect">
            <a:avLst/>
          </a:prstGeom>
        </p:spPr>
        <p:txBody>
          <a:bodyPr lIns="0" tIns="0" rIns="0" bIns="0">
            <a:noAutofit/>
          </a:bodyPr>
          <a:lstStyle>
            <a:lvl1pPr marL="0" indent="0" algn="ctr">
              <a:lnSpc>
                <a:spcPts val="1499"/>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017" indent="0">
              <a:lnSpc>
                <a:spcPts val="1399"/>
              </a:lnSpc>
              <a:buNone/>
              <a:defRPr sz="1399">
                <a:solidFill>
                  <a:srgbClr val="2576B7"/>
                </a:solidFill>
                <a:latin typeface="Arial" panose="020B0604020202020204" pitchFamily="34" charset="0"/>
                <a:cs typeface="Arial" panose="020B0604020202020204" pitchFamily="34" charset="0"/>
              </a:defRPr>
            </a:lvl2pPr>
            <a:lvl3pPr marL="914034" indent="0">
              <a:lnSpc>
                <a:spcPts val="1399"/>
              </a:lnSpc>
              <a:buNone/>
              <a:defRPr sz="1399">
                <a:solidFill>
                  <a:srgbClr val="2576B7"/>
                </a:solidFill>
                <a:latin typeface="Arial" panose="020B0604020202020204" pitchFamily="34" charset="0"/>
                <a:cs typeface="Arial" panose="020B0604020202020204" pitchFamily="34" charset="0"/>
              </a:defRPr>
            </a:lvl3pPr>
            <a:lvl4pPr marL="1371051" indent="0">
              <a:lnSpc>
                <a:spcPts val="1399"/>
              </a:lnSpc>
              <a:buNone/>
              <a:defRPr sz="1399">
                <a:solidFill>
                  <a:srgbClr val="2576B7"/>
                </a:solidFill>
                <a:latin typeface="Arial" panose="020B0604020202020204" pitchFamily="34" charset="0"/>
                <a:cs typeface="Arial" panose="020B0604020202020204" pitchFamily="34" charset="0"/>
              </a:defRPr>
            </a:lvl4pPr>
            <a:lvl5pPr marL="1828068" indent="0">
              <a:lnSpc>
                <a:spcPts val="1399"/>
              </a:lnSpc>
              <a:buNone/>
              <a:defRPr sz="1399">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Holder 6">
            <a:extLst>
              <a:ext uri="{FF2B5EF4-FFF2-40B4-BE49-F238E27FC236}">
                <a16:creationId xmlns:a16="http://schemas.microsoft.com/office/drawing/2014/main" id="{4EA9027C-E222-F544-98DD-9A1BDE840872}"/>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343005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5" Type="http://schemas.openxmlformats.org/officeDocument/2006/relationships/slideLayout" Target="../slideLayouts/slideLayout28.xml"/><Relationship Id="rId61" Type="http://schemas.openxmlformats.org/officeDocument/2006/relationships/theme" Target="../theme/theme4.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slideLayout" Target="../slideLayouts/slideLayout79.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59" Type="http://schemas.openxmlformats.org/officeDocument/2006/relationships/slideLayout" Target="../slideLayouts/slideLayout82.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theme" Target="../theme/theme5.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0" Type="http://schemas.openxmlformats.org/officeDocument/2006/relationships/slideLayout" Target="../slideLayouts/slideLayout103.xml"/><Relationship Id="rId41" Type="http://schemas.openxmlformats.org/officeDocument/2006/relationships/slideLayout" Target="../slideLayouts/slideLayout12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5" Type="http://schemas.openxmlformats.org/officeDocument/2006/relationships/slideLayout" Target="../slideLayouts/slideLayout134.xml"/><Relationship Id="rId4" Type="http://schemas.openxmlformats.org/officeDocument/2006/relationships/slideLayout" Target="../slideLayouts/slideLayout13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0.xml"/><Relationship Id="rId18" Type="http://schemas.openxmlformats.org/officeDocument/2006/relationships/slideLayout" Target="../slideLayouts/slideLayout155.xml"/><Relationship Id="rId26" Type="http://schemas.openxmlformats.org/officeDocument/2006/relationships/slideLayout" Target="../slideLayouts/slideLayout163.xml"/><Relationship Id="rId39" Type="http://schemas.openxmlformats.org/officeDocument/2006/relationships/slideLayout" Target="../slideLayouts/slideLayout176.xml"/><Relationship Id="rId21" Type="http://schemas.openxmlformats.org/officeDocument/2006/relationships/slideLayout" Target="../slideLayouts/slideLayout158.xml"/><Relationship Id="rId34" Type="http://schemas.openxmlformats.org/officeDocument/2006/relationships/slideLayout" Target="../slideLayouts/slideLayout171.xml"/><Relationship Id="rId42" Type="http://schemas.openxmlformats.org/officeDocument/2006/relationships/slideLayout" Target="../slideLayouts/slideLayout179.xml"/><Relationship Id="rId47" Type="http://schemas.openxmlformats.org/officeDocument/2006/relationships/slideLayout" Target="../slideLayouts/slideLayout184.xml"/><Relationship Id="rId7" Type="http://schemas.openxmlformats.org/officeDocument/2006/relationships/slideLayout" Target="../slideLayouts/slideLayout144.xml"/><Relationship Id="rId2" Type="http://schemas.openxmlformats.org/officeDocument/2006/relationships/slideLayout" Target="../slideLayouts/slideLayout139.xml"/><Relationship Id="rId16" Type="http://schemas.openxmlformats.org/officeDocument/2006/relationships/slideLayout" Target="../slideLayouts/slideLayout153.xml"/><Relationship Id="rId29" Type="http://schemas.openxmlformats.org/officeDocument/2006/relationships/slideLayout" Target="../slideLayouts/slideLayout166.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24" Type="http://schemas.openxmlformats.org/officeDocument/2006/relationships/slideLayout" Target="../slideLayouts/slideLayout161.xml"/><Relationship Id="rId32" Type="http://schemas.openxmlformats.org/officeDocument/2006/relationships/slideLayout" Target="../slideLayouts/slideLayout169.xml"/><Relationship Id="rId37" Type="http://schemas.openxmlformats.org/officeDocument/2006/relationships/slideLayout" Target="../slideLayouts/slideLayout174.xml"/><Relationship Id="rId40" Type="http://schemas.openxmlformats.org/officeDocument/2006/relationships/slideLayout" Target="../slideLayouts/slideLayout177.xml"/><Relationship Id="rId45" Type="http://schemas.openxmlformats.org/officeDocument/2006/relationships/slideLayout" Target="../slideLayouts/slideLayout182.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23" Type="http://schemas.openxmlformats.org/officeDocument/2006/relationships/slideLayout" Target="../slideLayouts/slideLayout160.xml"/><Relationship Id="rId28" Type="http://schemas.openxmlformats.org/officeDocument/2006/relationships/slideLayout" Target="../slideLayouts/slideLayout165.xml"/><Relationship Id="rId36" Type="http://schemas.openxmlformats.org/officeDocument/2006/relationships/slideLayout" Target="../slideLayouts/slideLayout173.xml"/><Relationship Id="rId10" Type="http://schemas.openxmlformats.org/officeDocument/2006/relationships/slideLayout" Target="../slideLayouts/slideLayout147.xml"/><Relationship Id="rId19" Type="http://schemas.openxmlformats.org/officeDocument/2006/relationships/slideLayout" Target="../slideLayouts/slideLayout156.xml"/><Relationship Id="rId31" Type="http://schemas.openxmlformats.org/officeDocument/2006/relationships/slideLayout" Target="../slideLayouts/slideLayout168.xml"/><Relationship Id="rId44" Type="http://schemas.openxmlformats.org/officeDocument/2006/relationships/slideLayout" Target="../slideLayouts/slideLayout181.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 Id="rId22" Type="http://schemas.openxmlformats.org/officeDocument/2006/relationships/slideLayout" Target="../slideLayouts/slideLayout159.xml"/><Relationship Id="rId27" Type="http://schemas.openxmlformats.org/officeDocument/2006/relationships/slideLayout" Target="../slideLayouts/slideLayout164.xml"/><Relationship Id="rId30" Type="http://schemas.openxmlformats.org/officeDocument/2006/relationships/slideLayout" Target="../slideLayouts/slideLayout167.xml"/><Relationship Id="rId35" Type="http://schemas.openxmlformats.org/officeDocument/2006/relationships/slideLayout" Target="../slideLayouts/slideLayout172.xml"/><Relationship Id="rId43" Type="http://schemas.openxmlformats.org/officeDocument/2006/relationships/slideLayout" Target="../slideLayouts/slideLayout180.xml"/><Relationship Id="rId48" Type="http://schemas.openxmlformats.org/officeDocument/2006/relationships/theme" Target="../theme/theme7.xml"/><Relationship Id="rId8" Type="http://schemas.openxmlformats.org/officeDocument/2006/relationships/slideLayout" Target="../slideLayouts/slideLayout145.xml"/><Relationship Id="rId3" Type="http://schemas.openxmlformats.org/officeDocument/2006/relationships/slideLayout" Target="../slideLayouts/slideLayout140.xml"/><Relationship Id="rId12" Type="http://schemas.openxmlformats.org/officeDocument/2006/relationships/slideLayout" Target="../slideLayouts/slideLayout149.xml"/><Relationship Id="rId17" Type="http://schemas.openxmlformats.org/officeDocument/2006/relationships/slideLayout" Target="../slideLayouts/slideLayout154.xml"/><Relationship Id="rId25" Type="http://schemas.openxmlformats.org/officeDocument/2006/relationships/slideLayout" Target="../slideLayouts/slideLayout162.xml"/><Relationship Id="rId33" Type="http://schemas.openxmlformats.org/officeDocument/2006/relationships/slideLayout" Target="../slideLayouts/slideLayout170.xml"/><Relationship Id="rId38" Type="http://schemas.openxmlformats.org/officeDocument/2006/relationships/slideLayout" Target="../slideLayouts/slideLayout175.xml"/><Relationship Id="rId46" Type="http://schemas.openxmlformats.org/officeDocument/2006/relationships/slideLayout" Target="../slideLayouts/slideLayout183.xml"/><Relationship Id="rId20" Type="http://schemas.openxmlformats.org/officeDocument/2006/relationships/slideLayout" Target="../slideLayouts/slideLayout157.xml"/><Relationship Id="rId41" Type="http://schemas.openxmlformats.org/officeDocument/2006/relationships/slideLayout" Target="../slideLayouts/slideLayout1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3968" y="530021"/>
            <a:ext cx="56301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0582" y="6449569"/>
            <a:ext cx="3436992" cy="12311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4835180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2" r:id="rId4"/>
    <p:sldLayoutId id="2147483704" r:id="rId5"/>
    <p:sldLayoutId id="2147483709" r:id="rId6"/>
    <p:sldLayoutId id="2147483713" r:id="rId7"/>
    <p:sldLayoutId id="2147483714" r:id="rId8"/>
    <p:sldLayoutId id="2147483715" r:id="rId9"/>
    <p:sldLayoutId id="2147483732" r:id="rId10"/>
    <p:sldLayoutId id="2147483736" r:id="rId11"/>
    <p:sldLayoutId id="2147483737" r:id="rId12"/>
    <p:sldLayoutId id="2147483742" r:id="rId13"/>
    <p:sldLayoutId id="2147483748" r:id="rId14"/>
    <p:sldLayoutId id="2147483750" r:id="rId15"/>
    <p:sldLayoutId id="2147483819" r:id="rId16"/>
  </p:sldLayoutIdLst>
  <p:hf hdr="0" ftr="0" dt="0"/>
  <p:txStyles>
    <p:titleStyle>
      <a:lvl1pPr algn="l" defTabSz="914034" rtl="0" eaLnBrk="1" latinLnBrk="0" hangingPunct="1">
        <a:lnSpc>
          <a:spcPct val="90000"/>
        </a:lnSpc>
        <a:spcBef>
          <a:spcPct val="0"/>
        </a:spcBef>
        <a:buNone/>
        <a:defRPr sz="3998" b="0" i="0" kern="1200">
          <a:solidFill>
            <a:srgbClr val="717171"/>
          </a:solidFill>
          <a:latin typeface="Montserrat SemiBold" pitchFamily="2" charset="77"/>
          <a:ea typeface="+mj-ea"/>
          <a:cs typeface="Arial" panose="020B0604020202020204" pitchFamily="34" charset="0"/>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2701" y="6040552"/>
            <a:ext cx="3220527" cy="502469"/>
          </a:xfrm>
          <a:prstGeom prst="rect">
            <a:avLst/>
          </a:prstGeom>
        </p:spPr>
        <p:txBody>
          <a:bodyPr vert="horz" wrap="square" lIns="0" tIns="2309" rIns="0" bIns="0" rtlCol="0">
            <a:noAutofit/>
          </a:bodyPr>
          <a:lstStyle/>
          <a:p>
            <a:pPr marL="7698" marR="3080" indent="33872" algn="r">
              <a:lnSpc>
                <a:spcPts val="958"/>
              </a:lnSpc>
              <a:spcBef>
                <a:spcPts val="18"/>
              </a:spcBef>
            </a:pPr>
            <a:r>
              <a:rPr sz="788" b="0" i="0" spc="-6">
                <a:solidFill>
                  <a:srgbClr val="DCDCDC"/>
                </a:solidFill>
                <a:latin typeface="Roboto Condensed Light" panose="02000000000000000000" pitchFamily="2" charset="0"/>
                <a:ea typeface="Roboto Condensed Light" panose="02000000000000000000" pitchFamily="2" charset="0"/>
                <a:cs typeface="Arial"/>
              </a:rPr>
              <a:t>Info-Tech </a:t>
            </a:r>
            <a:r>
              <a:rPr sz="788" b="0" i="0" spc="3">
                <a:solidFill>
                  <a:srgbClr val="DCDCDC"/>
                </a:solidFill>
                <a:latin typeface="Roboto Condensed Light" panose="02000000000000000000" pitchFamily="2" charset="0"/>
                <a:ea typeface="Roboto Condensed Light" panose="02000000000000000000" pitchFamily="2" charset="0"/>
                <a:cs typeface="Arial"/>
              </a:rPr>
              <a:t>Research </a:t>
            </a:r>
            <a:r>
              <a:rPr sz="788" b="0" i="0" spc="6">
                <a:solidFill>
                  <a:srgbClr val="DCDCDC"/>
                </a:solidFill>
                <a:latin typeface="Roboto Condensed Light" panose="02000000000000000000" pitchFamily="2" charset="0"/>
                <a:ea typeface="Roboto Condensed Light" panose="02000000000000000000" pitchFamily="2" charset="0"/>
                <a:cs typeface="Arial"/>
              </a:rPr>
              <a:t>Group </a:t>
            </a:r>
            <a:r>
              <a:rPr sz="788" b="0" i="0" spc="3">
                <a:solidFill>
                  <a:srgbClr val="DCDCDC"/>
                </a:solidFill>
                <a:latin typeface="Roboto Condensed Light" panose="02000000000000000000" pitchFamily="2" charset="0"/>
                <a:ea typeface="Roboto Condensed Light" panose="02000000000000000000" pitchFamily="2" charset="0"/>
                <a:cs typeface="Arial"/>
              </a:rPr>
              <a:t>Inc. </a:t>
            </a:r>
            <a:r>
              <a:rPr sz="788" b="0" i="0">
                <a:solidFill>
                  <a:srgbClr val="DCDCDC"/>
                </a:solidFill>
                <a:latin typeface="Roboto Condensed Light" panose="02000000000000000000" pitchFamily="2" charset="0"/>
                <a:ea typeface="Roboto Condensed Light" panose="02000000000000000000" pitchFamily="2" charset="0"/>
                <a:cs typeface="Arial"/>
              </a:rPr>
              <a:t>is </a:t>
            </a:r>
            <a:r>
              <a:rPr sz="788" b="0" i="0" spc="6">
                <a:solidFill>
                  <a:srgbClr val="DCDCDC"/>
                </a:solidFill>
                <a:latin typeface="Roboto Condensed Light" panose="02000000000000000000" pitchFamily="2" charset="0"/>
                <a:ea typeface="Roboto Condensed Light" panose="02000000000000000000" pitchFamily="2" charset="0"/>
                <a:cs typeface="Arial"/>
              </a:rPr>
              <a:t>a </a:t>
            </a:r>
            <a:r>
              <a:rPr sz="788" b="0" i="0">
                <a:solidFill>
                  <a:srgbClr val="DCDCDC"/>
                </a:solidFill>
                <a:latin typeface="Roboto Condensed Light" panose="02000000000000000000" pitchFamily="2" charset="0"/>
                <a:ea typeface="Roboto Condensed Light" panose="02000000000000000000" pitchFamily="2" charset="0"/>
                <a:cs typeface="Arial"/>
              </a:rPr>
              <a:t>global leader </a:t>
            </a:r>
            <a:r>
              <a:rPr sz="788" b="0" i="0" spc="3">
                <a:solidFill>
                  <a:srgbClr val="DCDCDC"/>
                </a:solidFill>
                <a:latin typeface="Roboto Condensed Light" panose="02000000000000000000" pitchFamily="2" charset="0"/>
                <a:ea typeface="Roboto Condensed Light" panose="02000000000000000000" pitchFamily="2" charset="0"/>
                <a:cs typeface="Arial"/>
              </a:rPr>
              <a:t>in </a:t>
            </a:r>
            <a:r>
              <a:rPr sz="788" b="0" i="0">
                <a:solidFill>
                  <a:srgbClr val="DCDCDC"/>
                </a:solidFill>
                <a:latin typeface="Roboto Condensed Light" panose="02000000000000000000" pitchFamily="2" charset="0"/>
                <a:ea typeface="Roboto Condensed Light" panose="02000000000000000000" pitchFamily="2" charset="0"/>
                <a:cs typeface="Arial"/>
              </a:rPr>
              <a:t>providing </a:t>
            </a:r>
            <a:r>
              <a:rPr sz="788" b="0" i="0" spc="3">
                <a:solidFill>
                  <a:srgbClr val="DCDCDC"/>
                </a:solidFill>
                <a:latin typeface="Roboto Condensed Light" panose="02000000000000000000" pitchFamily="2" charset="0"/>
                <a:ea typeface="Roboto Condensed Light" panose="02000000000000000000" pitchFamily="2" charset="0"/>
                <a:cs typeface="Arial"/>
              </a:rPr>
              <a:t>IT research</a:t>
            </a:r>
            <a:r>
              <a:rPr sz="788" b="0" i="0" spc="64">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and</a:t>
            </a:r>
            <a:r>
              <a:rPr sz="788" b="0" i="0" spc="9">
                <a:solidFill>
                  <a:srgbClr val="DCDCDC"/>
                </a:solidFill>
                <a:latin typeface="Roboto Condensed Light" panose="02000000000000000000" pitchFamily="2" charset="0"/>
                <a:ea typeface="Roboto Condensed Light" panose="02000000000000000000" pitchFamily="2" charset="0"/>
                <a:cs typeface="Arial"/>
              </a:rPr>
              <a:t> </a:t>
            </a:r>
            <a:r>
              <a:rPr sz="788" b="0" i="0">
                <a:solidFill>
                  <a:srgbClr val="DCDCDC"/>
                </a:solidFill>
                <a:latin typeface="Roboto Condensed Light" panose="02000000000000000000" pitchFamily="2" charset="0"/>
                <a:ea typeface="Roboto Condensed Light" panose="02000000000000000000" pitchFamily="2" charset="0"/>
                <a:cs typeface="Arial"/>
              </a:rPr>
              <a:t>advice.  </a:t>
            </a:r>
            <a:r>
              <a:rPr sz="788" b="0" i="0" spc="-6">
                <a:solidFill>
                  <a:srgbClr val="DCDCDC"/>
                </a:solidFill>
                <a:latin typeface="Roboto Condensed Light" panose="02000000000000000000" pitchFamily="2" charset="0"/>
                <a:ea typeface="Roboto Condensed Light" panose="02000000000000000000" pitchFamily="2" charset="0"/>
                <a:cs typeface="Arial"/>
              </a:rPr>
              <a:t>Info-Tech’s </a:t>
            </a:r>
            <a:r>
              <a:rPr sz="788" b="0" i="0">
                <a:solidFill>
                  <a:srgbClr val="DCDCDC"/>
                </a:solidFill>
                <a:latin typeface="Roboto Condensed Light" panose="02000000000000000000" pitchFamily="2" charset="0"/>
                <a:ea typeface="Roboto Condensed Light" panose="02000000000000000000" pitchFamily="2" charset="0"/>
                <a:cs typeface="Arial"/>
              </a:rPr>
              <a:t>products </a:t>
            </a:r>
            <a:r>
              <a:rPr sz="788" b="0" i="0" spc="3">
                <a:solidFill>
                  <a:srgbClr val="DCDCDC"/>
                </a:solidFill>
                <a:latin typeface="Roboto Condensed Light" panose="02000000000000000000" pitchFamily="2" charset="0"/>
                <a:ea typeface="Roboto Condensed Light" panose="02000000000000000000" pitchFamily="2" charset="0"/>
                <a:cs typeface="Arial"/>
              </a:rPr>
              <a:t>and services </a:t>
            </a:r>
            <a:r>
              <a:rPr sz="788" b="0" i="0" spc="6">
                <a:solidFill>
                  <a:srgbClr val="DCDCDC"/>
                </a:solidFill>
                <a:latin typeface="Roboto Condensed Light" panose="02000000000000000000" pitchFamily="2" charset="0"/>
                <a:ea typeface="Roboto Condensed Light" panose="02000000000000000000" pitchFamily="2" charset="0"/>
                <a:cs typeface="Arial"/>
              </a:rPr>
              <a:t>combine </a:t>
            </a:r>
            <a:r>
              <a:rPr sz="788" b="0" i="0">
                <a:solidFill>
                  <a:srgbClr val="DCDCDC"/>
                </a:solidFill>
                <a:latin typeface="Roboto Condensed Light" panose="02000000000000000000" pitchFamily="2" charset="0"/>
                <a:ea typeface="Roboto Condensed Light" panose="02000000000000000000" pitchFamily="2" charset="0"/>
                <a:cs typeface="Arial"/>
              </a:rPr>
              <a:t>actionable insight </a:t>
            </a:r>
            <a:r>
              <a:rPr sz="788" b="0" i="0" spc="3">
                <a:solidFill>
                  <a:srgbClr val="DCDCDC"/>
                </a:solidFill>
                <a:latin typeface="Roboto Condensed Light" panose="02000000000000000000" pitchFamily="2" charset="0"/>
                <a:ea typeface="Roboto Condensed Light" panose="02000000000000000000" pitchFamily="2" charset="0"/>
                <a:cs typeface="Arial"/>
              </a:rPr>
              <a:t>and relevant</a:t>
            </a:r>
            <a:r>
              <a:rPr sz="788" b="0" i="0" spc="76">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advice</a:t>
            </a:r>
            <a:r>
              <a:rPr sz="788" b="0" i="0" spc="12">
                <a:solidFill>
                  <a:srgbClr val="DCDCDC"/>
                </a:solidFill>
                <a:latin typeface="Roboto Condensed Light" panose="02000000000000000000" pitchFamily="2" charset="0"/>
                <a:ea typeface="Roboto Condensed Light" panose="02000000000000000000" pitchFamily="2" charset="0"/>
                <a:cs typeface="Arial"/>
              </a:rPr>
              <a:t> </a:t>
            </a:r>
            <a:r>
              <a:rPr sz="788" b="0" i="0">
                <a:solidFill>
                  <a:srgbClr val="DCDCDC"/>
                </a:solidFill>
                <a:latin typeface="Roboto Condensed Light" panose="02000000000000000000" pitchFamily="2" charset="0"/>
                <a:ea typeface="Roboto Condensed Light" panose="02000000000000000000" pitchFamily="2" charset="0"/>
                <a:cs typeface="Arial"/>
              </a:rPr>
              <a:t>with  </a:t>
            </a:r>
            <a:r>
              <a:rPr sz="788" b="0" i="0" spc="3">
                <a:solidFill>
                  <a:srgbClr val="DCDCDC"/>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concerns.</a:t>
            </a:r>
            <a:endParaRPr sz="788" b="0" i="0">
              <a:latin typeface="Roboto Condensed Light" panose="02000000000000000000" pitchFamily="2" charset="0"/>
              <a:ea typeface="Roboto Condensed Light" panose="02000000000000000000" pitchFamily="2" charset="0"/>
              <a:cs typeface="Arial"/>
            </a:endParaRPr>
          </a:p>
          <a:p>
            <a:pPr marR="3849" algn="r">
              <a:lnSpc>
                <a:spcPts val="931"/>
              </a:lnSpc>
            </a:pPr>
            <a:r>
              <a:rPr sz="788" b="0" i="0" spc="6">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1997-20</a:t>
            </a:r>
            <a:r>
              <a:rPr lang="en-US" sz="788" b="0" i="0" spc="3">
                <a:solidFill>
                  <a:srgbClr val="DCDCDC"/>
                </a:solidFill>
                <a:latin typeface="Roboto Condensed Light" panose="02000000000000000000" pitchFamily="2" charset="0"/>
                <a:ea typeface="Roboto Condensed Light" panose="02000000000000000000" pitchFamily="2" charset="0"/>
                <a:cs typeface="Arial"/>
              </a:rPr>
              <a:t>23</a:t>
            </a:r>
            <a:r>
              <a:rPr sz="788" b="0" i="0" spc="3">
                <a:solidFill>
                  <a:srgbClr val="DCDCDC"/>
                </a:solidFill>
                <a:latin typeface="Roboto Condensed Light" panose="02000000000000000000" pitchFamily="2" charset="0"/>
                <a:ea typeface="Roboto Condensed Light" panose="02000000000000000000" pitchFamily="2" charset="0"/>
                <a:cs typeface="Arial"/>
              </a:rPr>
              <a:t> </a:t>
            </a:r>
            <a:r>
              <a:rPr sz="788" b="0" i="0" spc="-6">
                <a:solidFill>
                  <a:srgbClr val="DCDCDC"/>
                </a:solidFill>
                <a:latin typeface="Roboto Condensed Light" panose="02000000000000000000" pitchFamily="2" charset="0"/>
                <a:ea typeface="Roboto Condensed Light" panose="02000000000000000000" pitchFamily="2" charset="0"/>
                <a:cs typeface="Arial"/>
              </a:rPr>
              <a:t>Info-Tech </a:t>
            </a:r>
            <a:r>
              <a:rPr sz="788" b="0" i="0" spc="3">
                <a:solidFill>
                  <a:srgbClr val="DCDCDC"/>
                </a:solidFill>
                <a:latin typeface="Roboto Condensed Light" panose="02000000000000000000" pitchFamily="2" charset="0"/>
                <a:ea typeface="Roboto Condensed Light" panose="02000000000000000000" pitchFamily="2" charset="0"/>
                <a:cs typeface="Arial"/>
              </a:rPr>
              <a:t>Research </a:t>
            </a:r>
            <a:r>
              <a:rPr sz="788" b="0" i="0" spc="6">
                <a:solidFill>
                  <a:srgbClr val="DCDCDC"/>
                </a:solidFill>
                <a:latin typeface="Roboto Condensed Light" panose="02000000000000000000" pitchFamily="2" charset="0"/>
                <a:ea typeface="Roboto Condensed Light" panose="02000000000000000000" pitchFamily="2" charset="0"/>
                <a:cs typeface="Arial"/>
              </a:rPr>
              <a:t>Group</a:t>
            </a:r>
            <a:r>
              <a:rPr sz="788" b="0" i="0" spc="-27">
                <a:solidFill>
                  <a:srgbClr val="DCDCDC"/>
                </a:solidFill>
                <a:latin typeface="Roboto Condensed Light" panose="02000000000000000000" pitchFamily="2" charset="0"/>
                <a:ea typeface="Roboto Condensed Light" panose="02000000000000000000" pitchFamily="2" charset="0"/>
                <a:cs typeface="Arial"/>
              </a:rPr>
              <a:t> </a:t>
            </a:r>
            <a:r>
              <a:rPr sz="788" b="0" i="0" spc="3">
                <a:solidFill>
                  <a:srgbClr val="DCDCDC"/>
                </a:solidFill>
                <a:latin typeface="Roboto Condensed Light" panose="02000000000000000000" pitchFamily="2" charset="0"/>
                <a:ea typeface="Roboto Condensed Light" panose="02000000000000000000" pitchFamily="2" charset="0"/>
                <a:cs typeface="Arial"/>
              </a:rPr>
              <a:t>Inc.</a:t>
            </a:r>
            <a:endParaRPr sz="788" b="0" i="0">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94760" y="5803901"/>
            <a:ext cx="2817101" cy="965200"/>
          </a:xfrm>
          <a:prstGeom prst="rect">
            <a:avLst/>
          </a:prstGeom>
        </p:spPr>
      </p:pic>
    </p:spTree>
    <p:extLst>
      <p:ext uri="{BB962C8B-B14F-4D97-AF65-F5344CB8AC3E}">
        <p14:creationId xmlns:p14="http://schemas.microsoft.com/office/powerpoint/2010/main" val="349938662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277135">
        <a:defRPr>
          <a:latin typeface="+mn-lt"/>
          <a:ea typeface="+mn-ea"/>
          <a:cs typeface="+mn-cs"/>
        </a:defRPr>
      </a:lvl2pPr>
      <a:lvl3pPr marL="554270">
        <a:defRPr>
          <a:latin typeface="+mn-lt"/>
          <a:ea typeface="+mn-ea"/>
          <a:cs typeface="+mn-cs"/>
        </a:defRPr>
      </a:lvl3pPr>
      <a:lvl4pPr marL="831405">
        <a:defRPr>
          <a:latin typeface="+mn-lt"/>
          <a:ea typeface="+mn-ea"/>
          <a:cs typeface="+mn-cs"/>
        </a:defRPr>
      </a:lvl4pPr>
      <a:lvl5pPr marL="1108540">
        <a:defRPr>
          <a:latin typeface="+mn-lt"/>
          <a:ea typeface="+mn-ea"/>
          <a:cs typeface="+mn-cs"/>
        </a:defRPr>
      </a:lvl5pPr>
      <a:lvl6pPr marL="1385676">
        <a:defRPr>
          <a:latin typeface="+mn-lt"/>
          <a:ea typeface="+mn-ea"/>
          <a:cs typeface="+mn-cs"/>
        </a:defRPr>
      </a:lvl6pPr>
      <a:lvl7pPr marL="1662811">
        <a:defRPr>
          <a:latin typeface="+mn-lt"/>
          <a:ea typeface="+mn-ea"/>
          <a:cs typeface="+mn-cs"/>
        </a:defRPr>
      </a:lvl7pPr>
      <a:lvl8pPr marL="1939947">
        <a:defRPr>
          <a:latin typeface="+mn-lt"/>
          <a:ea typeface="+mn-ea"/>
          <a:cs typeface="+mn-cs"/>
        </a:defRPr>
      </a:lvl8pPr>
      <a:lvl9pPr marL="2217082">
        <a:defRPr>
          <a:latin typeface="+mn-lt"/>
          <a:ea typeface="+mn-ea"/>
          <a:cs typeface="+mn-cs"/>
        </a:defRPr>
      </a:lvl9pPr>
    </p:bodyStyle>
    <p:otherStyle>
      <a:lvl1pPr marL="0">
        <a:defRPr>
          <a:latin typeface="+mn-lt"/>
          <a:ea typeface="+mn-ea"/>
          <a:cs typeface="+mn-cs"/>
        </a:defRPr>
      </a:lvl1pPr>
      <a:lvl2pPr marL="277135">
        <a:defRPr>
          <a:latin typeface="+mn-lt"/>
          <a:ea typeface="+mn-ea"/>
          <a:cs typeface="+mn-cs"/>
        </a:defRPr>
      </a:lvl2pPr>
      <a:lvl3pPr marL="554270">
        <a:defRPr>
          <a:latin typeface="+mn-lt"/>
          <a:ea typeface="+mn-ea"/>
          <a:cs typeface="+mn-cs"/>
        </a:defRPr>
      </a:lvl3pPr>
      <a:lvl4pPr marL="831405">
        <a:defRPr>
          <a:latin typeface="+mn-lt"/>
          <a:ea typeface="+mn-ea"/>
          <a:cs typeface="+mn-cs"/>
        </a:defRPr>
      </a:lvl4pPr>
      <a:lvl5pPr marL="1108540">
        <a:defRPr>
          <a:latin typeface="+mn-lt"/>
          <a:ea typeface="+mn-ea"/>
          <a:cs typeface="+mn-cs"/>
        </a:defRPr>
      </a:lvl5pPr>
      <a:lvl6pPr marL="1385676">
        <a:defRPr>
          <a:latin typeface="+mn-lt"/>
          <a:ea typeface="+mn-ea"/>
          <a:cs typeface="+mn-cs"/>
        </a:defRPr>
      </a:lvl6pPr>
      <a:lvl7pPr marL="1662811">
        <a:defRPr>
          <a:latin typeface="+mn-lt"/>
          <a:ea typeface="+mn-ea"/>
          <a:cs typeface="+mn-cs"/>
        </a:defRPr>
      </a:lvl7pPr>
      <a:lvl8pPr marL="1939947">
        <a:defRPr>
          <a:latin typeface="+mn-lt"/>
          <a:ea typeface="+mn-ea"/>
          <a:cs typeface="+mn-cs"/>
        </a:defRPr>
      </a:lvl8pPr>
      <a:lvl9pPr marL="2217082">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303449"/>
      </p:ext>
    </p:extLst>
  </p:cSld>
  <p:clrMap bg1="lt1" tx1="dk1" bg2="lt2" tx2="dk2" accent1="accent1" accent2="accent2" accent3="accent3" accent4="accent4" accent5="accent5" accent6="accent6" hlink="hlink" folHlink="folHlink"/>
  <p:sldLayoutIdLst>
    <p:sldLayoutId id="2147483832" r:id="rId1"/>
    <p:sldLayoutId id="2147483833"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277135">
        <a:defRPr>
          <a:latin typeface="+mn-lt"/>
          <a:ea typeface="+mn-ea"/>
          <a:cs typeface="+mn-cs"/>
        </a:defRPr>
      </a:lvl2pPr>
      <a:lvl3pPr marL="554270">
        <a:defRPr>
          <a:latin typeface="+mn-lt"/>
          <a:ea typeface="+mn-ea"/>
          <a:cs typeface="+mn-cs"/>
        </a:defRPr>
      </a:lvl3pPr>
      <a:lvl4pPr marL="831405">
        <a:defRPr>
          <a:latin typeface="+mn-lt"/>
          <a:ea typeface="+mn-ea"/>
          <a:cs typeface="+mn-cs"/>
        </a:defRPr>
      </a:lvl4pPr>
      <a:lvl5pPr marL="1108540">
        <a:defRPr>
          <a:latin typeface="+mn-lt"/>
          <a:ea typeface="+mn-ea"/>
          <a:cs typeface="+mn-cs"/>
        </a:defRPr>
      </a:lvl5pPr>
      <a:lvl6pPr marL="1385676">
        <a:defRPr>
          <a:latin typeface="+mn-lt"/>
          <a:ea typeface="+mn-ea"/>
          <a:cs typeface="+mn-cs"/>
        </a:defRPr>
      </a:lvl6pPr>
      <a:lvl7pPr marL="1662811">
        <a:defRPr>
          <a:latin typeface="+mn-lt"/>
          <a:ea typeface="+mn-ea"/>
          <a:cs typeface="+mn-cs"/>
        </a:defRPr>
      </a:lvl7pPr>
      <a:lvl8pPr marL="1939947">
        <a:defRPr>
          <a:latin typeface="+mn-lt"/>
          <a:ea typeface="+mn-ea"/>
          <a:cs typeface="+mn-cs"/>
        </a:defRPr>
      </a:lvl8pPr>
      <a:lvl9pPr marL="2217082">
        <a:defRPr>
          <a:latin typeface="+mn-lt"/>
          <a:ea typeface="+mn-ea"/>
          <a:cs typeface="+mn-cs"/>
        </a:defRPr>
      </a:lvl9pPr>
    </p:bodyStyle>
    <p:otherStyle>
      <a:lvl1pPr marL="0">
        <a:defRPr>
          <a:latin typeface="+mn-lt"/>
          <a:ea typeface="+mn-ea"/>
          <a:cs typeface="+mn-cs"/>
        </a:defRPr>
      </a:lvl1pPr>
      <a:lvl2pPr marL="277135">
        <a:defRPr>
          <a:latin typeface="+mn-lt"/>
          <a:ea typeface="+mn-ea"/>
          <a:cs typeface="+mn-cs"/>
        </a:defRPr>
      </a:lvl2pPr>
      <a:lvl3pPr marL="554270">
        <a:defRPr>
          <a:latin typeface="+mn-lt"/>
          <a:ea typeface="+mn-ea"/>
          <a:cs typeface="+mn-cs"/>
        </a:defRPr>
      </a:lvl3pPr>
      <a:lvl4pPr marL="831405">
        <a:defRPr>
          <a:latin typeface="+mn-lt"/>
          <a:ea typeface="+mn-ea"/>
          <a:cs typeface="+mn-cs"/>
        </a:defRPr>
      </a:lvl4pPr>
      <a:lvl5pPr marL="1108540">
        <a:defRPr>
          <a:latin typeface="+mn-lt"/>
          <a:ea typeface="+mn-ea"/>
          <a:cs typeface="+mn-cs"/>
        </a:defRPr>
      </a:lvl5pPr>
      <a:lvl6pPr marL="1385676">
        <a:defRPr>
          <a:latin typeface="+mn-lt"/>
          <a:ea typeface="+mn-ea"/>
          <a:cs typeface="+mn-cs"/>
        </a:defRPr>
      </a:lvl6pPr>
      <a:lvl7pPr marL="1662811">
        <a:defRPr>
          <a:latin typeface="+mn-lt"/>
          <a:ea typeface="+mn-ea"/>
          <a:cs typeface="+mn-cs"/>
        </a:defRPr>
      </a:lvl7pPr>
      <a:lvl8pPr marL="1939947">
        <a:defRPr>
          <a:latin typeface="+mn-lt"/>
          <a:ea typeface="+mn-ea"/>
          <a:cs typeface="+mn-cs"/>
        </a:defRPr>
      </a:lvl8pPr>
      <a:lvl9pPr marL="2217082">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3968" y="530021"/>
            <a:ext cx="5630157"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0582" y="6449569"/>
            <a:ext cx="3436992" cy="123111"/>
          </a:xfrm>
          <a:prstGeom prst="rect">
            <a:avLst/>
          </a:prstGeom>
        </p:spPr>
        <p:txBody>
          <a:bodyPr vert="horz" wrap="square" lIns="0" tIns="0" rIns="91404" bIns="0" rtlCol="0">
            <a:spAutoFit/>
          </a:bodyPr>
          <a:lstStyle/>
          <a:p>
            <a:pPr marL="7698" marR="242878" lvl="0" indent="0" algn="r" defTabSz="554270" rtl="0" eaLnBrk="1" fontAlgn="auto" latinLnBrk="0" hangingPunct="1">
              <a:lnSpc>
                <a:spcPct val="100000"/>
              </a:lnSpc>
              <a:spcBef>
                <a:spcPts val="55"/>
              </a:spcBef>
              <a:spcAft>
                <a:spcPts val="0"/>
              </a:spcAft>
              <a:buClrTx/>
              <a:buSzTx/>
              <a:buFontTx/>
              <a:buNone/>
              <a:tabLst/>
              <a:defRPr/>
            </a:pPr>
            <a:r>
              <a:rPr lang="en-CA" sz="800" spc="-18">
                <a:solidFill>
                  <a:schemeClr val="tx1">
                    <a:lumMod val="50000"/>
                  </a:schemeClr>
                </a:solidFill>
                <a:latin typeface="Exo" panose="02000503000000000000" pitchFamily="2" charset="77"/>
              </a:rPr>
              <a:t>Info-</a:t>
            </a:r>
            <a:r>
              <a:rPr lang="en-CA" sz="800" spc="-103">
                <a:solidFill>
                  <a:schemeClr val="tx1">
                    <a:lumMod val="50000"/>
                  </a:schemeClr>
                </a:solidFill>
                <a:latin typeface="Exo" panose="02000503000000000000" pitchFamily="2" charset="77"/>
              </a:rPr>
              <a:t>T</a:t>
            </a:r>
            <a:r>
              <a:rPr lang="en-CA" sz="800" spc="-15">
                <a:solidFill>
                  <a:schemeClr val="tx1">
                    <a:lumMod val="50000"/>
                  </a:schemeClr>
                </a:solidFill>
                <a:latin typeface="Exo" panose="02000503000000000000" pitchFamily="2" charset="77"/>
              </a:rPr>
              <a:t>ec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Researc</a:t>
            </a:r>
            <a:r>
              <a:rPr lang="en-CA" sz="800" spc="6">
                <a:solidFill>
                  <a:schemeClr val="tx1">
                    <a:lumMod val="50000"/>
                  </a:schemeClr>
                </a:solidFill>
                <a:latin typeface="Exo" panose="02000503000000000000" pitchFamily="2" charset="77"/>
              </a:rPr>
              <a:t>h</a:t>
            </a:r>
            <a:r>
              <a:rPr lang="en-CA" sz="800" spc="-39">
                <a:solidFill>
                  <a:schemeClr val="tx1">
                    <a:lumMod val="50000"/>
                  </a:schemeClr>
                </a:solidFill>
                <a:latin typeface="Exo" panose="02000503000000000000" pitchFamily="2" charset="77"/>
              </a:rPr>
              <a:t> </a:t>
            </a:r>
            <a:r>
              <a:rPr lang="en-CA" sz="800" spc="-15">
                <a:solidFill>
                  <a:schemeClr val="tx1">
                    <a:lumMod val="50000"/>
                  </a:schemeClr>
                </a:solidFill>
                <a:latin typeface="Exo" panose="02000503000000000000" pitchFamily="2" charset="77"/>
              </a:rPr>
              <a:t>Grou</a:t>
            </a:r>
            <a:r>
              <a:rPr lang="en-CA" sz="800" spc="6">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698" marR="242878" lvl="0" indent="0" algn="r" defTabSz="554270" rtl="0" eaLnBrk="1" fontAlgn="auto" latinLnBrk="0" hangingPunct="1">
                <a:lnSpc>
                  <a:spcPct val="100000"/>
                </a:lnSpc>
                <a:spcBef>
                  <a:spcPts val="55"/>
                </a:spcBef>
                <a:spcAft>
                  <a:spcPts val="0"/>
                </a:spcAft>
                <a:buClrTx/>
                <a:buSzTx/>
                <a:buFontTx/>
                <a:buNone/>
                <a:tabLst/>
                <a:defRPr/>
              </a:pPr>
              <a:t>‹#›</a:t>
            </a:fld>
            <a:endParaRPr sz="800" spc="6">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41964457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 id="2147483867" r:id="rId33"/>
    <p:sldLayoutId id="2147483868" r:id="rId34"/>
    <p:sldLayoutId id="2147483869" r:id="rId35"/>
    <p:sldLayoutId id="2147483870" r:id="rId36"/>
    <p:sldLayoutId id="2147483871" r:id="rId37"/>
    <p:sldLayoutId id="2147483872" r:id="rId38"/>
    <p:sldLayoutId id="2147483873" r:id="rId39"/>
    <p:sldLayoutId id="2147483874" r:id="rId40"/>
    <p:sldLayoutId id="2147483875" r:id="rId41"/>
    <p:sldLayoutId id="2147483876" r:id="rId42"/>
    <p:sldLayoutId id="2147483877" r:id="rId43"/>
    <p:sldLayoutId id="2147483878" r:id="rId44"/>
    <p:sldLayoutId id="2147483879" r:id="rId45"/>
    <p:sldLayoutId id="2147483880" r:id="rId46"/>
    <p:sldLayoutId id="2147483881" r:id="rId47"/>
    <p:sldLayoutId id="2147483882" r:id="rId48"/>
    <p:sldLayoutId id="2147483883" r:id="rId49"/>
    <p:sldLayoutId id="2147483884" r:id="rId50"/>
    <p:sldLayoutId id="2147483885" r:id="rId51"/>
    <p:sldLayoutId id="2147483886" r:id="rId52"/>
    <p:sldLayoutId id="2147483887" r:id="rId53"/>
    <p:sldLayoutId id="2147483888" r:id="rId54"/>
    <p:sldLayoutId id="2147483889" r:id="rId55"/>
    <p:sldLayoutId id="2147483890" r:id="rId56"/>
    <p:sldLayoutId id="2147483891" r:id="rId57"/>
    <p:sldLayoutId id="2147483892" r:id="rId58"/>
    <p:sldLayoutId id="2147483997" r:id="rId59"/>
    <p:sldLayoutId id="2147483998" r:id="rId60"/>
  </p:sldLayoutIdLst>
  <p:hf hdr="0" ftr="0" dt="0"/>
  <p:txStyles>
    <p:titleStyle>
      <a:lvl1pPr algn="l" defTabSz="914034" rtl="0" eaLnBrk="1" latinLnBrk="0" hangingPunct="1">
        <a:lnSpc>
          <a:spcPct val="90000"/>
        </a:lnSpc>
        <a:spcBef>
          <a:spcPct val="0"/>
        </a:spcBef>
        <a:buNone/>
        <a:defRPr sz="3998" b="0" i="0" kern="1200">
          <a:solidFill>
            <a:srgbClr val="717171"/>
          </a:solidFill>
          <a:latin typeface="Montserrat SemiBold" pitchFamily="2" charset="77"/>
          <a:ea typeface="+mj-ea"/>
          <a:cs typeface="Arial" panose="020B0604020202020204" pitchFamily="34" charset="0"/>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3968" y="530021"/>
            <a:ext cx="4237753"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18652791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1" r:id="rId38"/>
    <p:sldLayoutId id="2147483932" r:id="rId39"/>
    <p:sldLayoutId id="2147483933" r:id="rId40"/>
    <p:sldLayoutId id="2147483934" r:id="rId41"/>
    <p:sldLayoutId id="2147483935" r:id="rId42"/>
    <p:sldLayoutId id="2147483936" r:id="rId43"/>
    <p:sldLayoutId id="2147483937" r:id="rId44"/>
    <p:sldLayoutId id="2147483938" r:id="rId45"/>
    <p:sldLayoutId id="2147483939" r:id="rId46"/>
  </p:sldLayoutIdLst>
  <p:hf hdr="0" ftr="0" dt="0"/>
  <p:txStyles>
    <p:title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25222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277135">
        <a:defRPr>
          <a:latin typeface="+mn-lt"/>
          <a:ea typeface="+mn-ea"/>
          <a:cs typeface="+mn-cs"/>
        </a:defRPr>
      </a:lvl2pPr>
      <a:lvl3pPr marL="554270">
        <a:defRPr>
          <a:latin typeface="+mn-lt"/>
          <a:ea typeface="+mn-ea"/>
          <a:cs typeface="+mn-cs"/>
        </a:defRPr>
      </a:lvl3pPr>
      <a:lvl4pPr marL="831405">
        <a:defRPr>
          <a:latin typeface="+mn-lt"/>
          <a:ea typeface="+mn-ea"/>
          <a:cs typeface="+mn-cs"/>
        </a:defRPr>
      </a:lvl4pPr>
      <a:lvl5pPr marL="1108540">
        <a:defRPr>
          <a:latin typeface="+mn-lt"/>
          <a:ea typeface="+mn-ea"/>
          <a:cs typeface="+mn-cs"/>
        </a:defRPr>
      </a:lvl5pPr>
      <a:lvl6pPr marL="1385676">
        <a:defRPr>
          <a:latin typeface="+mn-lt"/>
          <a:ea typeface="+mn-ea"/>
          <a:cs typeface="+mn-cs"/>
        </a:defRPr>
      </a:lvl6pPr>
      <a:lvl7pPr marL="1662811">
        <a:defRPr>
          <a:latin typeface="+mn-lt"/>
          <a:ea typeface="+mn-ea"/>
          <a:cs typeface="+mn-cs"/>
        </a:defRPr>
      </a:lvl7pPr>
      <a:lvl8pPr marL="1939947">
        <a:defRPr>
          <a:latin typeface="+mn-lt"/>
          <a:ea typeface="+mn-ea"/>
          <a:cs typeface="+mn-cs"/>
        </a:defRPr>
      </a:lvl8pPr>
      <a:lvl9pPr marL="2217082">
        <a:defRPr>
          <a:latin typeface="+mn-lt"/>
          <a:ea typeface="+mn-ea"/>
          <a:cs typeface="+mn-cs"/>
        </a:defRPr>
      </a:lvl9pPr>
    </p:bodyStyle>
    <p:otherStyle>
      <a:lvl1pPr marL="0">
        <a:defRPr>
          <a:latin typeface="+mn-lt"/>
          <a:ea typeface="+mn-ea"/>
          <a:cs typeface="+mn-cs"/>
        </a:defRPr>
      </a:lvl1pPr>
      <a:lvl2pPr marL="277135">
        <a:defRPr>
          <a:latin typeface="+mn-lt"/>
          <a:ea typeface="+mn-ea"/>
          <a:cs typeface="+mn-cs"/>
        </a:defRPr>
      </a:lvl2pPr>
      <a:lvl3pPr marL="554270">
        <a:defRPr>
          <a:latin typeface="+mn-lt"/>
          <a:ea typeface="+mn-ea"/>
          <a:cs typeface="+mn-cs"/>
        </a:defRPr>
      </a:lvl3pPr>
      <a:lvl4pPr marL="831405">
        <a:defRPr>
          <a:latin typeface="+mn-lt"/>
          <a:ea typeface="+mn-ea"/>
          <a:cs typeface="+mn-cs"/>
        </a:defRPr>
      </a:lvl4pPr>
      <a:lvl5pPr marL="1108540">
        <a:defRPr>
          <a:latin typeface="+mn-lt"/>
          <a:ea typeface="+mn-ea"/>
          <a:cs typeface="+mn-cs"/>
        </a:defRPr>
      </a:lvl5pPr>
      <a:lvl6pPr marL="1385676">
        <a:defRPr>
          <a:latin typeface="+mn-lt"/>
          <a:ea typeface="+mn-ea"/>
          <a:cs typeface="+mn-cs"/>
        </a:defRPr>
      </a:lvl6pPr>
      <a:lvl7pPr marL="1662811">
        <a:defRPr>
          <a:latin typeface="+mn-lt"/>
          <a:ea typeface="+mn-ea"/>
          <a:cs typeface="+mn-cs"/>
        </a:defRPr>
      </a:lvl7pPr>
      <a:lvl8pPr marL="1939947">
        <a:defRPr>
          <a:latin typeface="+mn-lt"/>
          <a:ea typeface="+mn-ea"/>
          <a:cs typeface="+mn-cs"/>
        </a:defRPr>
      </a:lvl8pPr>
      <a:lvl9pPr marL="2217082">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3968" y="530021"/>
            <a:ext cx="4237753" cy="1130188"/>
          </a:xfrm>
          <a:prstGeom prst="rect">
            <a:avLst/>
          </a:prstGeom>
        </p:spPr>
        <p:txBody>
          <a:bodyPr vert="horz" lIns="90000" tIns="46800" rIns="90000" bIns="4680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5838" y="6453854"/>
            <a:ext cx="2239831"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698">
              <a:spcBef>
                <a:spcPts val="161"/>
              </a:spcBef>
              <a:tabLst>
                <a:tab pos="1309079" algn="l"/>
              </a:tabLst>
            </a:pPr>
            <a:r>
              <a:rPr lang="en-CA"/>
              <a:t>Info-Tech Research Group   |   </a:t>
            </a:r>
            <a:fld id="{81D60167-4931-47E6-BA6A-407CBD079E47}" type="slidenum">
              <a:rPr smtClean="0">
                <a:cs typeface="Arial" panose="020B0604020202020204" pitchFamily="34" charset="0"/>
              </a:rPr>
              <a:pPr marL="7698">
                <a:spcBef>
                  <a:spcPts val="161"/>
                </a:spcBef>
                <a:tabLst>
                  <a:tab pos="1309079" algn="l"/>
                </a:tabLst>
              </a:pPr>
              <a:t>‹#›</a:t>
            </a:fld>
            <a:endParaRPr>
              <a:cs typeface="Arial" panose="020B0604020202020204" pitchFamily="34" charset="0"/>
            </a:endParaRPr>
          </a:p>
        </p:txBody>
      </p:sp>
    </p:spTree>
    <p:extLst>
      <p:ext uri="{BB962C8B-B14F-4D97-AF65-F5344CB8AC3E}">
        <p14:creationId xmlns:p14="http://schemas.microsoft.com/office/powerpoint/2010/main" val="12830148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78" r:id="rId29"/>
    <p:sldLayoutId id="2147483979" r:id="rId30"/>
    <p:sldLayoutId id="2147483980" r:id="rId31"/>
    <p:sldLayoutId id="2147483981" r:id="rId32"/>
    <p:sldLayoutId id="2147483982" r:id="rId33"/>
    <p:sldLayoutId id="2147483983" r:id="rId34"/>
    <p:sldLayoutId id="2147483984" r:id="rId35"/>
    <p:sldLayoutId id="2147483985" r:id="rId36"/>
    <p:sldLayoutId id="2147483986" r:id="rId37"/>
    <p:sldLayoutId id="2147483987" r:id="rId38"/>
    <p:sldLayoutId id="2147483988" r:id="rId39"/>
    <p:sldLayoutId id="2147483989" r:id="rId40"/>
    <p:sldLayoutId id="2147483990" r:id="rId41"/>
    <p:sldLayoutId id="2147483991" r:id="rId42"/>
    <p:sldLayoutId id="2147483992" r:id="rId43"/>
    <p:sldLayoutId id="2147483993" r:id="rId44"/>
    <p:sldLayoutId id="2147483994" r:id="rId45"/>
    <p:sldLayoutId id="2147483995" r:id="rId46"/>
    <p:sldLayoutId id="2147483996" r:id="rId47"/>
  </p:sldLayoutIdLst>
  <p:hf hdr="0" ftr="0" dt="0"/>
  <p:txStyles>
    <p:title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infotech.com/research/ss/building-and-communicating-your-it-cost-cutting-strategy-for-the-covid-19-recession" TargetMode="Externa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43.xml"/><Relationship Id="rId2" Type="http://schemas.openxmlformats.org/officeDocument/2006/relationships/slide" Target="slide3.xml"/><Relationship Id="rId1" Type="http://schemas.openxmlformats.org/officeDocument/2006/relationships/slideLayout" Target="../slideLayouts/slideLayout23.xml"/><Relationship Id="rId6" Type="http://schemas.openxmlformats.org/officeDocument/2006/relationships/slide" Target="slide37.xml"/><Relationship Id="rId5" Type="http://schemas.openxmlformats.org/officeDocument/2006/relationships/slide" Target="slide27.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1.xml"/><Relationship Id="rId1" Type="http://schemas.openxmlformats.org/officeDocument/2006/relationships/slideLayout" Target="../slideLayouts/slideLayout75.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5.xml"/><Relationship Id="rId5" Type="http://schemas.openxmlformats.org/officeDocument/2006/relationships/image" Target="../media/image68.png"/><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5.xml"/><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5.xml"/><Relationship Id="rId5" Type="http://schemas.openxmlformats.org/officeDocument/2006/relationships/image" Target="../media/image79.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80.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infotech.com/research/prepare-your-project-portfolio-for-post-pandemic-pressure" TargetMode="External"/><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hyperlink" Target="https://www.infotech.com/research/ss/it-vendor-cost-reduction-planning" TargetMode="External"/><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21262F-7657-2C49-88E5-B4441F92B5F5}"/>
              </a:ext>
            </a:extLst>
          </p:cNvPr>
          <p:cNvSpPr>
            <a:spLocks noGrp="1"/>
          </p:cNvSpPr>
          <p:nvPr>
            <p:ph type="body" sz="quarter" idx="10"/>
          </p:nvPr>
        </p:nvSpPr>
        <p:spPr>
          <a:xfrm>
            <a:off x="650620" y="1080416"/>
            <a:ext cx="8588093" cy="1306002"/>
          </a:xfrm>
        </p:spPr>
        <p:txBody>
          <a:bodyPr anchor="t"/>
          <a:lstStyle/>
          <a:p>
            <a:r>
              <a:rPr lang="en-US" dirty="0">
                <a:latin typeface="Montserrat SemiBold"/>
              </a:rPr>
              <a:t>Cost Optimization Analysis Service</a:t>
            </a:r>
            <a:endParaRPr lang="en-US" dirty="0"/>
          </a:p>
          <a:p>
            <a:endParaRPr lang="en-US" dirty="0"/>
          </a:p>
        </p:txBody>
      </p:sp>
      <p:sp>
        <p:nvSpPr>
          <p:cNvPr id="7" name="Text Placeholder 6">
            <a:extLst>
              <a:ext uri="{FF2B5EF4-FFF2-40B4-BE49-F238E27FC236}">
                <a16:creationId xmlns:a16="http://schemas.microsoft.com/office/drawing/2014/main" id="{7DB459F0-C235-A14E-8E90-0BA73AFA83CA}"/>
              </a:ext>
            </a:extLst>
          </p:cNvPr>
          <p:cNvSpPr>
            <a:spLocks noGrp="1"/>
          </p:cNvSpPr>
          <p:nvPr>
            <p:ph type="body" sz="quarter" idx="11"/>
          </p:nvPr>
        </p:nvSpPr>
        <p:spPr/>
        <p:txBody>
          <a:bodyPr/>
          <a:lstStyle/>
          <a:p>
            <a:r>
              <a:rPr lang="en-US" dirty="0"/>
              <a:t>Delivery Process</a:t>
            </a:r>
          </a:p>
          <a:p>
            <a:endParaRPr lang="en-US" dirty="0"/>
          </a:p>
        </p:txBody>
      </p:sp>
    </p:spTree>
    <p:extLst>
      <p:ext uri="{BB962C8B-B14F-4D97-AF65-F5344CB8AC3E}">
        <p14:creationId xmlns:p14="http://schemas.microsoft.com/office/powerpoint/2010/main" val="122893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8A6DB4-673D-4A36-B861-09557212B015}"/>
              </a:ext>
            </a:extLst>
          </p:cNvPr>
          <p:cNvPicPr>
            <a:picLocks noChangeAspect="1"/>
          </p:cNvPicPr>
          <p:nvPr/>
        </p:nvPicPr>
        <p:blipFill>
          <a:blip r:embed="rId3"/>
          <a:stretch>
            <a:fillRect/>
          </a:stretch>
        </p:blipFill>
        <p:spPr>
          <a:xfrm>
            <a:off x="760412" y="2133600"/>
            <a:ext cx="8297333" cy="3189040"/>
          </a:xfrm>
          <a:prstGeom prst="rect">
            <a:avLst/>
          </a:prstGeom>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1153"/>
            <a:ext cx="11539582" cy="774495"/>
          </a:xfrm>
        </p:spPr>
        <p:txBody>
          <a:bodyPr/>
          <a:lstStyle/>
          <a:p>
            <a:r>
              <a:rPr lang="en-US" sz="3600" dirty="0"/>
              <a:t>COVID-19 has forced organizations into reactive modes of cost management </a:t>
            </a:r>
          </a:p>
        </p:txBody>
      </p:sp>
      <p:graphicFrame>
        <p:nvGraphicFramePr>
          <p:cNvPr id="11" name="Table 11">
            <a:extLst>
              <a:ext uri="{FF2B5EF4-FFF2-40B4-BE49-F238E27FC236}">
                <a16:creationId xmlns:a16="http://schemas.microsoft.com/office/drawing/2014/main" id="{3AB16BD2-532E-4096-8C1A-6B6FED7E9588}"/>
              </a:ext>
            </a:extLst>
          </p:cNvPr>
          <p:cNvGraphicFramePr>
            <a:graphicFrameLocks noGrp="1"/>
          </p:cNvGraphicFramePr>
          <p:nvPr/>
        </p:nvGraphicFramePr>
        <p:xfrm>
          <a:off x="9135864" y="1795824"/>
          <a:ext cx="2786062" cy="1280160"/>
        </p:xfrm>
        <a:graphic>
          <a:graphicData uri="http://schemas.openxmlformats.org/drawingml/2006/table">
            <a:tbl>
              <a:tblPr bandRow="1">
                <a:tableStyleId>{5C22544A-7EE6-4342-B048-85BDC9FD1C3A}</a:tableStyleId>
              </a:tblPr>
              <a:tblGrid>
                <a:gridCol w="2786062">
                  <a:extLst>
                    <a:ext uri="{9D8B030D-6E8A-4147-A177-3AD203B41FA5}">
                      <a16:colId xmlns:a16="http://schemas.microsoft.com/office/drawing/2014/main" val="3764676155"/>
                    </a:ext>
                  </a:extLst>
                </a:gridCol>
              </a:tblGrid>
              <a:tr h="0">
                <a:tc>
                  <a:txBody>
                    <a:bodyPr/>
                    <a:lstStyle/>
                    <a:p>
                      <a:pPr algn="ctr"/>
                      <a:r>
                        <a:rPr lang="en-US" sz="16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Reactive (&lt;3 months)</a:t>
                      </a:r>
                      <a:endParaRPr lang="en-CA" sz="16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Identify the most-effective and least-disruptive cost-cutting measures in response to changing economic conditions.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606535207"/>
                  </a:ext>
                </a:extLst>
              </a:tr>
            </a:tbl>
          </a:graphicData>
        </a:graphic>
      </p:graphicFrame>
      <p:graphicFrame>
        <p:nvGraphicFramePr>
          <p:cNvPr id="66" name="Table 11">
            <a:extLst>
              <a:ext uri="{FF2B5EF4-FFF2-40B4-BE49-F238E27FC236}">
                <a16:creationId xmlns:a16="http://schemas.microsoft.com/office/drawing/2014/main" id="{F42EA553-9ADB-4FDE-833F-77D9B176667E}"/>
              </a:ext>
            </a:extLst>
          </p:cNvPr>
          <p:cNvGraphicFramePr>
            <a:graphicFrameLocks noGrp="1"/>
          </p:cNvGraphicFramePr>
          <p:nvPr/>
        </p:nvGraphicFramePr>
        <p:xfrm>
          <a:off x="9135864" y="3157177"/>
          <a:ext cx="2786062" cy="1249680"/>
        </p:xfrm>
        <a:graphic>
          <a:graphicData uri="http://schemas.openxmlformats.org/drawingml/2006/table">
            <a:tbl>
              <a:tblPr bandRow="1">
                <a:tableStyleId>{5C22544A-7EE6-4342-B048-85BDC9FD1C3A}</a:tableStyleId>
              </a:tblPr>
              <a:tblGrid>
                <a:gridCol w="2786062">
                  <a:extLst>
                    <a:ext uri="{9D8B030D-6E8A-4147-A177-3AD203B41FA5}">
                      <a16:colId xmlns:a16="http://schemas.microsoft.com/office/drawing/2014/main" val="3764676155"/>
                    </a:ext>
                  </a:extLst>
                </a:gridCol>
              </a:tblGrid>
              <a:tr h="0">
                <a:tc>
                  <a:txBody>
                    <a:bodyPr/>
                    <a:lstStyle/>
                    <a:p>
                      <a:pPr algn="ctr"/>
                      <a:r>
                        <a:rPr lang="en-US" sz="14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Proactive  (3-12 months</a:t>
                      </a:r>
                      <a:r>
                        <a:rPr lang="en-US" sz="12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a:t>
                      </a:r>
                      <a:endParaRPr lang="en-CA" sz="12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Enable the organization to respond appropriately to different types and magnitudes of a slowdown in a planned manner.</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tc>
                <a:extLst>
                  <a:ext uri="{0D108BD9-81ED-4DB2-BD59-A6C34878D82A}">
                    <a16:rowId xmlns:a16="http://schemas.microsoft.com/office/drawing/2014/main" val="3606535207"/>
                  </a:ext>
                </a:extLst>
              </a:tr>
            </a:tbl>
          </a:graphicData>
        </a:graphic>
      </p:graphicFrame>
      <p:graphicFrame>
        <p:nvGraphicFramePr>
          <p:cNvPr id="67" name="Table 11">
            <a:extLst>
              <a:ext uri="{FF2B5EF4-FFF2-40B4-BE49-F238E27FC236}">
                <a16:creationId xmlns:a16="http://schemas.microsoft.com/office/drawing/2014/main" id="{83F05358-B3B2-42F9-9065-43E6FE279E99}"/>
              </a:ext>
            </a:extLst>
          </p:cNvPr>
          <p:cNvGraphicFramePr>
            <a:graphicFrameLocks noGrp="1"/>
          </p:cNvGraphicFramePr>
          <p:nvPr/>
        </p:nvGraphicFramePr>
        <p:xfrm>
          <a:off x="9135864" y="4488050"/>
          <a:ext cx="2780689" cy="1676400"/>
        </p:xfrm>
        <a:graphic>
          <a:graphicData uri="http://schemas.openxmlformats.org/drawingml/2006/table">
            <a:tbl>
              <a:tblPr bandRow="1">
                <a:tableStyleId>{5C22544A-7EE6-4342-B048-85BDC9FD1C3A}</a:tableStyleId>
              </a:tblPr>
              <a:tblGrid>
                <a:gridCol w="2780689">
                  <a:extLst>
                    <a:ext uri="{9D8B030D-6E8A-4147-A177-3AD203B41FA5}">
                      <a16:colId xmlns:a16="http://schemas.microsoft.com/office/drawing/2014/main" val="3764676155"/>
                    </a:ext>
                  </a:extLst>
                </a:gridCol>
              </a:tblGrid>
              <a:tr h="0">
                <a:tc>
                  <a:txBody>
                    <a:bodyPr/>
                    <a:lstStyle/>
                    <a:p>
                      <a:pPr algn="ctr"/>
                      <a:r>
                        <a:rPr lang="en-US" sz="14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Strategic  (&gt;12 months)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budget and cost management efficiency and agility across all stages of the business cycle, ensuring that the IT strategy is sustainable regardless of changing economic conditions.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tc>
                <a:extLst>
                  <a:ext uri="{0D108BD9-81ED-4DB2-BD59-A6C34878D82A}">
                    <a16:rowId xmlns:a16="http://schemas.microsoft.com/office/drawing/2014/main" val="3606535207"/>
                  </a:ext>
                </a:extLst>
              </a:tr>
            </a:tbl>
          </a:graphicData>
        </a:graphic>
      </p:graphicFrame>
      <p:cxnSp>
        <p:nvCxnSpPr>
          <p:cNvPr id="3" name="Straight Connector 2">
            <a:extLst>
              <a:ext uri="{FF2B5EF4-FFF2-40B4-BE49-F238E27FC236}">
                <a16:creationId xmlns:a16="http://schemas.microsoft.com/office/drawing/2014/main" id="{92861919-5BF5-4AB8-B78C-996EBDD14768}"/>
              </a:ext>
            </a:extLst>
          </p:cNvPr>
          <p:cNvCxnSpPr>
            <a:cxnSpLocks/>
          </p:cNvCxnSpPr>
          <p:nvPr/>
        </p:nvCxnSpPr>
        <p:spPr>
          <a:xfrm>
            <a:off x="3427412" y="2056086"/>
            <a:ext cx="0" cy="3262674"/>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AC5D17-5A6B-41BC-9A07-53B9A02CDED6}"/>
              </a:ext>
            </a:extLst>
          </p:cNvPr>
          <p:cNvCxnSpPr>
            <a:cxnSpLocks/>
          </p:cNvCxnSpPr>
          <p:nvPr/>
        </p:nvCxnSpPr>
        <p:spPr>
          <a:xfrm>
            <a:off x="4875212" y="2045300"/>
            <a:ext cx="0" cy="3262674"/>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5" name="Speech Bubble: Rectangle 14">
            <a:extLst>
              <a:ext uri="{FF2B5EF4-FFF2-40B4-BE49-F238E27FC236}">
                <a16:creationId xmlns:a16="http://schemas.microsoft.com/office/drawing/2014/main" id="{E132ECEF-BA93-431C-BECF-A4C6728D83B6}"/>
              </a:ext>
            </a:extLst>
          </p:cNvPr>
          <p:cNvSpPr/>
          <p:nvPr/>
        </p:nvSpPr>
        <p:spPr>
          <a:xfrm>
            <a:off x="3091530" y="1847295"/>
            <a:ext cx="2164682" cy="417581"/>
          </a:xfrm>
          <a:prstGeom prst="wedgeRectCallout">
            <a:avLst>
              <a:gd name="adj1" fmla="val 22795"/>
              <a:gd name="adj2" fmla="val -30533"/>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000"/>
              </a:spcBef>
              <a:spcAft>
                <a:spcPts val="0"/>
              </a:spcAft>
              <a:buClrTx/>
              <a:buSzTx/>
              <a:buFontTx/>
              <a:buNone/>
              <a:tabLst/>
              <a:defRPr/>
            </a:pPr>
            <a:r>
              <a:rPr lang="en-US" sz="1800" b="1" dirty="0">
                <a:solidFill>
                  <a:srgbClr val="FF0000"/>
                </a:solidFill>
                <a:latin typeface="Roboto Condensed Light" panose="02000000000000000000" pitchFamily="2" charset="0"/>
                <a:ea typeface="Roboto Condensed Light" panose="02000000000000000000" pitchFamily="2" charset="0"/>
                <a:cs typeface="Times New Roman" panose="02020603050405020304" pitchFamily="18" charset="0"/>
              </a:rPr>
              <a:t>You are here</a:t>
            </a:r>
            <a:endParaRPr lang="en-CA" sz="1800" dirty="0">
              <a:solidFill>
                <a:srgbClr val="FF0000"/>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7" name="Arrow: Down 6">
            <a:extLst>
              <a:ext uri="{FF2B5EF4-FFF2-40B4-BE49-F238E27FC236}">
                <a16:creationId xmlns:a16="http://schemas.microsoft.com/office/drawing/2014/main" id="{C61741BA-FCF7-432A-A0EC-0600906BED3C}"/>
              </a:ext>
            </a:extLst>
          </p:cNvPr>
          <p:cNvSpPr/>
          <p:nvPr/>
        </p:nvSpPr>
        <p:spPr>
          <a:xfrm>
            <a:off x="4007211" y="2243959"/>
            <a:ext cx="334602" cy="562564"/>
          </a:xfrm>
          <a:prstGeom prst="downArrow">
            <a:avLst/>
          </a:prstGeom>
          <a:solidFill>
            <a:schemeClr val="accent5"/>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22E9A820-1B81-4D91-B418-D134F5FB1ADA}"/>
              </a:ext>
            </a:extLst>
          </p:cNvPr>
          <p:cNvSpPr/>
          <p:nvPr/>
        </p:nvSpPr>
        <p:spPr>
          <a:xfrm>
            <a:off x="3396189" y="3364914"/>
            <a:ext cx="1464400" cy="4849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Roboto Condensed" panose="02000000000000000000" pitchFamily="2" charset="0"/>
                <a:ea typeface="Roboto Condensed" panose="02000000000000000000" pitchFamily="2" charset="0"/>
              </a:rPr>
              <a:t>Reactive</a:t>
            </a:r>
            <a:endParaRPr lang="en-CA" sz="1600" dirty="0">
              <a:latin typeface="Roboto Condensed" panose="02000000000000000000" pitchFamily="2" charset="0"/>
              <a:ea typeface="Roboto Condensed" panose="02000000000000000000" pitchFamily="2" charset="0"/>
            </a:endParaRPr>
          </a:p>
        </p:txBody>
      </p:sp>
      <p:sp>
        <p:nvSpPr>
          <p:cNvPr id="12" name="Speech Bubble: Rectangle 11">
            <a:extLst>
              <a:ext uri="{FF2B5EF4-FFF2-40B4-BE49-F238E27FC236}">
                <a16:creationId xmlns:a16="http://schemas.microsoft.com/office/drawing/2014/main" id="{91F286C4-4132-406B-BEC4-52DDDDB8EFD7}"/>
              </a:ext>
            </a:extLst>
          </p:cNvPr>
          <p:cNvSpPr/>
          <p:nvPr/>
        </p:nvSpPr>
        <p:spPr>
          <a:xfrm>
            <a:off x="347997" y="4751292"/>
            <a:ext cx="2911474" cy="575086"/>
          </a:xfrm>
          <a:prstGeom prst="wedgeRectCallout">
            <a:avLst>
              <a:gd name="adj1" fmla="val -1154"/>
              <a:gd name="adj2" fmla="val -36596"/>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1000"/>
              </a:spcBef>
              <a:spcAft>
                <a:spcPts val="300"/>
              </a:spcAft>
            </a:pPr>
            <a:r>
              <a:rPr lang="en-US" sz="1600" dirty="0">
                <a:solidFill>
                  <a:schemeClr val="tx2"/>
                </a:solidFill>
                <a:latin typeface="Montserrat SemiBold" pitchFamily="2" charset="77"/>
                <a:cs typeface="Arial" panose="020B0604020202020204" pitchFamily="34" charset="0"/>
              </a:rPr>
              <a:t>Info-Tech’s Business Cycle Framework</a:t>
            </a:r>
            <a:r>
              <a:rPr lang="en-CA" sz="1400" b="1"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 </a:t>
            </a:r>
            <a:endParaRPr lang="en-US" sz="14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29" name="TextBox 28">
            <a:extLst>
              <a:ext uri="{FF2B5EF4-FFF2-40B4-BE49-F238E27FC236}">
                <a16:creationId xmlns:a16="http://schemas.microsoft.com/office/drawing/2014/main" id="{072836FF-23F7-4B92-B02D-B8C8C55B28F6}"/>
              </a:ext>
            </a:extLst>
          </p:cNvPr>
          <p:cNvSpPr txBox="1">
            <a:spLocks/>
          </p:cNvSpPr>
          <p:nvPr/>
        </p:nvSpPr>
        <p:spPr>
          <a:xfrm>
            <a:off x="5180020" y="2009089"/>
            <a:ext cx="3811580" cy="1347103"/>
          </a:xfrm>
          <a:custGeom>
            <a:avLst/>
            <a:gdLst>
              <a:gd name="connsiteX0" fmla="*/ 4143339 w 4143339"/>
              <a:gd name="connsiteY0" fmla="*/ 0 h 1269088"/>
              <a:gd name="connsiteX1" fmla="*/ 2727241 w 4143339"/>
              <a:gd name="connsiteY1" fmla="*/ 392640 h 1269088"/>
              <a:gd name="connsiteX2" fmla="*/ 3205609 w 4143339"/>
              <a:gd name="connsiteY2" fmla="*/ 392640 h 1269088"/>
              <a:gd name="connsiteX3" fmla="*/ 3213545 w 4143339"/>
              <a:gd name="connsiteY3" fmla="*/ 392640 h 1269088"/>
              <a:gd name="connsiteX4" fmla="*/ 3213545 w 4143339"/>
              <a:gd name="connsiteY4" fmla="*/ 538715 h 1269088"/>
              <a:gd name="connsiteX5" fmla="*/ 3213545 w 4143339"/>
              <a:gd name="connsiteY5" fmla="*/ 757827 h 1269088"/>
              <a:gd name="connsiteX6" fmla="*/ 3213545 w 4143339"/>
              <a:gd name="connsiteY6" fmla="*/ 1269088 h 1269088"/>
              <a:gd name="connsiteX7" fmla="*/ 3205609 w 4143339"/>
              <a:gd name="connsiteY7" fmla="*/ 1269088 h 1269088"/>
              <a:gd name="connsiteX8" fmla="*/ 2727241 w 4143339"/>
              <a:gd name="connsiteY8" fmla="*/ 1269088 h 1269088"/>
              <a:gd name="connsiteX9" fmla="*/ 1997785 w 4143339"/>
              <a:gd name="connsiteY9" fmla="*/ 1269088 h 1269088"/>
              <a:gd name="connsiteX10" fmla="*/ 1503545 w 4143339"/>
              <a:gd name="connsiteY10" fmla="*/ 1269088 h 1269088"/>
              <a:gd name="connsiteX11" fmla="*/ 774089 w 4143339"/>
              <a:gd name="connsiteY11" fmla="*/ 1269088 h 1269088"/>
              <a:gd name="connsiteX12" fmla="*/ 295721 w 4143339"/>
              <a:gd name="connsiteY12" fmla="*/ 1269088 h 1269088"/>
              <a:gd name="connsiteX13" fmla="*/ 287785 w 4143339"/>
              <a:gd name="connsiteY13" fmla="*/ 1269088 h 1269088"/>
              <a:gd name="connsiteX14" fmla="*/ 287785 w 4143339"/>
              <a:gd name="connsiteY14" fmla="*/ 757827 h 1269088"/>
              <a:gd name="connsiteX15" fmla="*/ 0 w 4143339"/>
              <a:gd name="connsiteY15" fmla="*/ 782598 h 1269088"/>
              <a:gd name="connsiteX16" fmla="*/ 287785 w 4143339"/>
              <a:gd name="connsiteY16" fmla="*/ 538715 h 1269088"/>
              <a:gd name="connsiteX17" fmla="*/ 287785 w 4143339"/>
              <a:gd name="connsiteY17" fmla="*/ 392640 h 1269088"/>
              <a:gd name="connsiteX18" fmla="*/ 295721 w 4143339"/>
              <a:gd name="connsiteY18" fmla="*/ 392640 h 1269088"/>
              <a:gd name="connsiteX19" fmla="*/ 774089 w 4143339"/>
              <a:gd name="connsiteY19" fmla="*/ 392640 h 1269088"/>
              <a:gd name="connsiteX20" fmla="*/ 1503545 w 4143339"/>
              <a:gd name="connsiteY20" fmla="*/ 392640 h 1269088"/>
              <a:gd name="connsiteX21" fmla="*/ 1997785 w 4143339"/>
              <a:gd name="connsiteY21" fmla="*/ 392640 h 126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3339" h="1269088">
                <a:moveTo>
                  <a:pt x="4143339" y="0"/>
                </a:moveTo>
                <a:lnTo>
                  <a:pt x="2727241" y="392640"/>
                </a:lnTo>
                <a:lnTo>
                  <a:pt x="3205609" y="392640"/>
                </a:lnTo>
                <a:lnTo>
                  <a:pt x="3213545" y="392640"/>
                </a:lnTo>
                <a:lnTo>
                  <a:pt x="3213545" y="538715"/>
                </a:lnTo>
                <a:lnTo>
                  <a:pt x="3213545" y="757827"/>
                </a:lnTo>
                <a:lnTo>
                  <a:pt x="3213545" y="1269088"/>
                </a:lnTo>
                <a:lnTo>
                  <a:pt x="3205609" y="1269088"/>
                </a:lnTo>
                <a:lnTo>
                  <a:pt x="2727241" y="1269088"/>
                </a:lnTo>
                <a:lnTo>
                  <a:pt x="1997785" y="1269088"/>
                </a:lnTo>
                <a:lnTo>
                  <a:pt x="1503545" y="1269088"/>
                </a:lnTo>
                <a:lnTo>
                  <a:pt x="774089" y="1269088"/>
                </a:lnTo>
                <a:lnTo>
                  <a:pt x="295721" y="1269088"/>
                </a:lnTo>
                <a:lnTo>
                  <a:pt x="287785" y="1269088"/>
                </a:lnTo>
                <a:lnTo>
                  <a:pt x="287785" y="757827"/>
                </a:lnTo>
                <a:lnTo>
                  <a:pt x="0" y="782598"/>
                </a:lnTo>
                <a:lnTo>
                  <a:pt x="287785" y="538715"/>
                </a:lnTo>
                <a:lnTo>
                  <a:pt x="287785" y="392640"/>
                </a:lnTo>
                <a:lnTo>
                  <a:pt x="295721" y="392640"/>
                </a:lnTo>
                <a:lnTo>
                  <a:pt x="774089" y="392640"/>
                </a:lnTo>
                <a:lnTo>
                  <a:pt x="1503545" y="392640"/>
                </a:lnTo>
                <a:lnTo>
                  <a:pt x="1997785" y="392640"/>
                </a:lnTo>
                <a:close/>
              </a:path>
            </a:pathLst>
          </a:cu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defTabSz="914400">
              <a:spcBef>
                <a:spcPts val="1000"/>
              </a:spcBef>
              <a:defRPr sz="1200" b="1">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defTabSz="1218987">
              <a:spcBef>
                <a:spcPts val="800"/>
              </a:spcBef>
              <a:defRPr/>
            </a:pPr>
            <a:endParaRPr lang="en-US" sz="1400" b="0" dirty="0">
              <a:solidFill>
                <a:srgbClr val="494949"/>
              </a:solidFill>
            </a:endParaRPr>
          </a:p>
        </p:txBody>
      </p:sp>
      <p:sp>
        <p:nvSpPr>
          <p:cNvPr id="30" name="Rectangle 29">
            <a:extLst>
              <a:ext uri="{FF2B5EF4-FFF2-40B4-BE49-F238E27FC236}">
                <a16:creationId xmlns:a16="http://schemas.microsoft.com/office/drawing/2014/main" id="{0B01A5D5-E55E-4BEB-B670-708A32ECBD0A}"/>
              </a:ext>
            </a:extLst>
          </p:cNvPr>
          <p:cNvSpPr/>
          <p:nvPr/>
        </p:nvSpPr>
        <p:spPr>
          <a:xfrm>
            <a:off x="5520396" y="2491162"/>
            <a:ext cx="2701069" cy="738664"/>
          </a:xfrm>
          <a:prstGeom prst="rect">
            <a:avLst/>
          </a:prstGeom>
        </p:spPr>
        <p:txBody>
          <a:bodyPr wrap="square">
            <a:spAutoFit/>
          </a:bodyPr>
          <a:lstStyle/>
          <a:p>
            <a:pPr>
              <a:spcBef>
                <a:spcPts val="800"/>
              </a:spcBef>
              <a:defRPr/>
            </a:pPr>
            <a:r>
              <a:rPr lang="en-US" sz="1400" b="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 COVID-19 Recession </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forces you into </a:t>
            </a:r>
            <a:r>
              <a:rPr lang="en-US" sz="1400" b="1" dirty="0">
                <a:solidFill>
                  <a:srgbClr val="FF0000"/>
                </a:solidFill>
                <a:latin typeface="Roboto Condensed Light" panose="02000000000000000000" pitchFamily="2" charset="0"/>
                <a:ea typeface="Roboto Condensed Light" panose="02000000000000000000" pitchFamily="2" charset="0"/>
                <a:cs typeface="Times New Roman" panose="02020603050405020304" pitchFamily="18" charset="0"/>
              </a:rPr>
              <a:t>reactive</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 modes of budget and cost planning.</a:t>
            </a:r>
            <a:endParaRPr lang="en-CA"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18" name="Rectangle 17">
            <a:extLst>
              <a:ext uri="{FF2B5EF4-FFF2-40B4-BE49-F238E27FC236}">
                <a16:creationId xmlns:a16="http://schemas.microsoft.com/office/drawing/2014/main" id="{49AA3027-B7EA-4CCE-811E-26FA7732E68F}"/>
              </a:ext>
            </a:extLst>
          </p:cNvPr>
          <p:cNvSpPr/>
          <p:nvPr/>
        </p:nvSpPr>
        <p:spPr>
          <a:xfrm>
            <a:off x="352629" y="5418626"/>
            <a:ext cx="816403" cy="717300"/>
          </a:xfrm>
          <a:prstGeom prst="rect">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pPr>
            <a:endParaRPr lang="en-US" sz="15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19" name="Picture 18">
            <a:extLst>
              <a:ext uri="{FF2B5EF4-FFF2-40B4-BE49-F238E27FC236}">
                <a16:creationId xmlns:a16="http://schemas.microsoft.com/office/drawing/2014/main" id="{EEBE6DC7-72D3-4C9D-9920-C1AB98E795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330" y="5459776"/>
            <a:ext cx="635000" cy="635000"/>
          </a:xfrm>
          <a:prstGeom prst="rect">
            <a:avLst/>
          </a:prstGeom>
        </p:spPr>
      </p:pic>
      <p:sp>
        <p:nvSpPr>
          <p:cNvPr id="20" name="Rectangle 19">
            <a:extLst>
              <a:ext uri="{FF2B5EF4-FFF2-40B4-BE49-F238E27FC236}">
                <a16:creationId xmlns:a16="http://schemas.microsoft.com/office/drawing/2014/main" id="{911C5904-A6A7-4488-835D-5E3D2B60C6E5}"/>
              </a:ext>
            </a:extLst>
          </p:cNvPr>
          <p:cNvSpPr/>
          <p:nvPr/>
        </p:nvSpPr>
        <p:spPr>
          <a:xfrm>
            <a:off x="1169031" y="5418626"/>
            <a:ext cx="7822569" cy="717300"/>
          </a:xfrm>
          <a:prstGeom prst="rect">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pPr>
            <a:r>
              <a:rPr lang="en-US" sz="1500" b="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We have turned our focus to Reactive Mode, as that is where most organizations are due to COVID-19.</a:t>
            </a:r>
            <a:endParaRPr lang="en-US" sz="15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4473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28590" y="260114"/>
            <a:ext cx="11531644" cy="460579"/>
          </a:xfrm>
        </p:spPr>
        <p:txBody>
          <a:bodyPr/>
          <a:lstStyle/>
          <a:p>
            <a:r>
              <a:rPr lang="en-US" sz="3200" dirty="0"/>
              <a:t>Info-Tech’s four focus areas for budget and cost management</a:t>
            </a:r>
          </a:p>
        </p:txBody>
      </p:sp>
      <p:graphicFrame>
        <p:nvGraphicFramePr>
          <p:cNvPr id="11" name="Table 10">
            <a:extLst>
              <a:ext uri="{FF2B5EF4-FFF2-40B4-BE49-F238E27FC236}">
                <a16:creationId xmlns:a16="http://schemas.microsoft.com/office/drawing/2014/main" id="{049AAF3F-1237-46E8-9502-65C46180AA5E}"/>
              </a:ext>
            </a:extLst>
          </p:cNvPr>
          <p:cNvGraphicFramePr>
            <a:graphicFrameLocks noGrp="1"/>
          </p:cNvGraphicFramePr>
          <p:nvPr>
            <p:extLst>
              <p:ext uri="{D42A27DB-BD31-4B8C-83A1-F6EECF244321}">
                <p14:modId xmlns:p14="http://schemas.microsoft.com/office/powerpoint/2010/main" val="3886090717"/>
              </p:ext>
            </p:extLst>
          </p:nvPr>
        </p:nvGraphicFramePr>
        <p:xfrm>
          <a:off x="371474" y="1219201"/>
          <a:ext cx="11277599" cy="4693920"/>
        </p:xfrm>
        <a:graphic>
          <a:graphicData uri="http://schemas.openxmlformats.org/drawingml/2006/table">
            <a:tbl>
              <a:tblPr firstRow="1" bandRow="1">
                <a:tableStyleId>{5C22544A-7EE6-4342-B048-85BDC9FD1C3A}</a:tableStyleId>
              </a:tblPr>
              <a:tblGrid>
                <a:gridCol w="732822">
                  <a:extLst>
                    <a:ext uri="{9D8B030D-6E8A-4147-A177-3AD203B41FA5}">
                      <a16:colId xmlns:a16="http://schemas.microsoft.com/office/drawing/2014/main" val="3527272326"/>
                    </a:ext>
                  </a:extLst>
                </a:gridCol>
                <a:gridCol w="3129666">
                  <a:extLst>
                    <a:ext uri="{9D8B030D-6E8A-4147-A177-3AD203B41FA5}">
                      <a16:colId xmlns:a16="http://schemas.microsoft.com/office/drawing/2014/main" val="2500794229"/>
                    </a:ext>
                  </a:extLst>
                </a:gridCol>
                <a:gridCol w="2402276">
                  <a:extLst>
                    <a:ext uri="{9D8B030D-6E8A-4147-A177-3AD203B41FA5}">
                      <a16:colId xmlns:a16="http://schemas.microsoft.com/office/drawing/2014/main" val="1791260046"/>
                    </a:ext>
                  </a:extLst>
                </a:gridCol>
                <a:gridCol w="2450848">
                  <a:extLst>
                    <a:ext uri="{9D8B030D-6E8A-4147-A177-3AD203B41FA5}">
                      <a16:colId xmlns:a16="http://schemas.microsoft.com/office/drawing/2014/main" val="4002077772"/>
                    </a:ext>
                  </a:extLst>
                </a:gridCol>
                <a:gridCol w="2561987">
                  <a:extLst>
                    <a:ext uri="{9D8B030D-6E8A-4147-A177-3AD203B41FA5}">
                      <a16:colId xmlns:a16="http://schemas.microsoft.com/office/drawing/2014/main" val="901535832"/>
                    </a:ext>
                  </a:extLst>
                </a:gridCol>
              </a:tblGrid>
              <a:tr h="357249">
                <a:tc>
                  <a:txBody>
                    <a:bodyPr/>
                    <a:lstStyle/>
                    <a:p>
                      <a:pPr algn="ctr"/>
                      <a:endParaRPr lang="en-CA" sz="2000" b="0" i="0" kern="1200" spc="6" dirty="0">
                        <a:solidFill>
                          <a:srgbClr val="2576B7"/>
                        </a:solidFill>
                        <a:latin typeface="Montserrat SemiBold" pitchFamily="2" charset="77"/>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r>
                        <a:rPr lang="en-US" sz="1600" b="0" i="0" kern="1200" spc="6" dirty="0">
                          <a:solidFill>
                            <a:srgbClr val="2576B7"/>
                          </a:solidFill>
                          <a:latin typeface="Montserrat SemiBold" pitchFamily="2" charset="77"/>
                          <a:ea typeface="+mn-ea"/>
                          <a:cs typeface="Arial" panose="020B0604020202020204" pitchFamily="34" charset="0"/>
                        </a:rPr>
                        <a:t>1. WORKFORCE OPTIMIZATION</a:t>
                      </a:r>
                      <a:endParaRPr lang="en-CA" sz="1600" b="0" i="0" kern="1200" spc="6" dirty="0">
                        <a:solidFill>
                          <a:srgbClr val="2576B7"/>
                        </a:solidFill>
                        <a:latin typeface="Montserrat SemiBold" pitchFamily="2" charset="77"/>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algn="ctr"/>
                      <a:r>
                        <a:rPr lang="en-US" sz="1600" b="0" i="0" kern="1200" spc="6" dirty="0">
                          <a:solidFill>
                            <a:srgbClr val="2576B7"/>
                          </a:solidFill>
                          <a:latin typeface="Montserrat SemiBold" pitchFamily="2" charset="77"/>
                          <a:ea typeface="+mn-ea"/>
                          <a:cs typeface="Arial" panose="020B0604020202020204" pitchFamily="34" charset="0"/>
                        </a:rPr>
                        <a:t>2. ASSET OPTIMIZATION</a:t>
                      </a:r>
                      <a:endParaRPr lang="en-CA" sz="1600" b="0" i="0" kern="1200" spc="6" dirty="0">
                        <a:solidFill>
                          <a:srgbClr val="2576B7"/>
                        </a:solidFill>
                        <a:latin typeface="Montserrat SemiBold" pitchFamily="2" charset="77"/>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algn="ctr"/>
                      <a:r>
                        <a:rPr lang="en-US" sz="1600" b="0" i="0" kern="1200" spc="6" dirty="0">
                          <a:solidFill>
                            <a:srgbClr val="2576B7"/>
                          </a:solidFill>
                          <a:latin typeface="Montserrat SemiBold" pitchFamily="2" charset="77"/>
                          <a:ea typeface="+mn-ea"/>
                          <a:cs typeface="Arial" panose="020B0604020202020204" pitchFamily="34" charset="0"/>
                        </a:rPr>
                        <a:t>3. VENDOR MANAGEMENT</a:t>
                      </a:r>
                      <a:endParaRPr lang="en-CA" sz="1600" b="0" i="0" kern="1200" spc="6" dirty="0">
                        <a:solidFill>
                          <a:srgbClr val="2576B7"/>
                        </a:solidFill>
                        <a:latin typeface="Montserrat SemiBold" pitchFamily="2" charset="77"/>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algn="ctr"/>
                      <a:r>
                        <a:rPr lang="en-US" sz="1600" b="0" i="0" kern="1200" spc="6" dirty="0">
                          <a:solidFill>
                            <a:srgbClr val="2576B7"/>
                          </a:solidFill>
                          <a:latin typeface="Montserrat SemiBold" pitchFamily="2" charset="77"/>
                          <a:ea typeface="+mn-ea"/>
                          <a:cs typeface="Arial" panose="020B0604020202020204" pitchFamily="34" charset="0"/>
                        </a:rPr>
                        <a:t>4. PROJECT PRIORITIZATION</a:t>
                      </a:r>
                      <a:endParaRPr lang="en-CA" sz="1600" b="0" i="0" kern="1200" spc="6" dirty="0">
                        <a:solidFill>
                          <a:srgbClr val="2576B7"/>
                        </a:solidFill>
                        <a:latin typeface="Montserrat SemiBold" pitchFamily="2" charset="77"/>
                        <a:ea typeface="+mn-ea"/>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2052837071"/>
                  </a:ext>
                </a:extLst>
              </a:tr>
              <a:tr h="714498">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400" b="1" i="0" dirty="0">
                          <a:solidFill>
                            <a:schemeClr val="bg1"/>
                          </a:solidFill>
                          <a:latin typeface="Roboto Condensed Light" panose="02000000000000000000" pitchFamily="2" charset="0"/>
                          <a:ea typeface="Roboto Condensed Light" panose="02000000000000000000" pitchFamily="2" charset="0"/>
                          <a:cs typeface="Arial" panose="020B0604020202020204" pitchFamily="34" charset="0"/>
                        </a:rPr>
                        <a:t>Reactive</a:t>
                      </a:r>
                      <a:endParaRPr lang="en-CA" sz="1400" b="1" i="0" dirty="0">
                        <a:solidFill>
                          <a:schemeClr val="bg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171450" indent="-171450">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Determine optimal staffing levels</a:t>
                      </a:r>
                    </a:p>
                    <a:p>
                      <a:pPr marL="171450" indent="-171450">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Identify core/critical training program elements</a:t>
                      </a:r>
                    </a:p>
                    <a:p>
                      <a:pPr marL="171450" indent="-171450">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Determine expendable staff-related ancillary costs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Reduce SW license costs </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Consolidate assets</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Delay upgrades and refreshes for applications and hardware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Renegotiate current contracts</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Cancel current contracts</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Renegotiate/suspend/cancel pending contracts</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Existing projects: resize/rescope</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Existing projects: postpone/cancel</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New projects: delay/cancel</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570360"/>
                  </a:ext>
                </a:extLst>
              </a:tr>
              <a:tr h="846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1"/>
                          </a:solidFill>
                          <a:latin typeface="Roboto Condensed Light" panose="02000000000000000000" pitchFamily="2" charset="0"/>
                          <a:ea typeface="Roboto Condensed Light" panose="02000000000000000000" pitchFamily="2" charset="0"/>
                          <a:cs typeface="Arial" panose="020B0604020202020204" pitchFamily="34" charset="0"/>
                        </a:rPr>
                        <a:t>Proactive</a:t>
                      </a:r>
                      <a:endParaRPr lang="en-CA" sz="1400" b="0" i="0" dirty="0">
                        <a:solidFill>
                          <a:schemeClr val="accent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Determine current staff skill and capability levels</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Prioritize associated workloads by business value</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Determine workforce deployment against prioritized workloads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Optimize capacity utilization</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Extend asset maintenance schedules vs. purchase new equipment</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Move services to cloud (SaaS)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Assess existing vendor contracts for performance </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Renegotiate existing terms</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Evaluate switch to lower-cost vendors</a:t>
                      </a:r>
                    </a:p>
                  </a:txBody>
                  <a:tcP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Develop criteria for project intake</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Prioritize projects in portfolio based on business value </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Develop criteria for project approvals</a:t>
                      </a:r>
                    </a:p>
                  </a:txBody>
                  <a:tcP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385565625"/>
                  </a:ext>
                </a:extLst>
              </a:tr>
              <a:tr h="9777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chemeClr val="accent1"/>
                          </a:solidFill>
                          <a:latin typeface="Roboto Condensed Light" panose="02000000000000000000" pitchFamily="2" charset="0"/>
                          <a:ea typeface="Roboto Condensed Light" panose="02000000000000000000" pitchFamily="2" charset="0"/>
                          <a:cs typeface="Arial" panose="020B0604020202020204" pitchFamily="34" charset="0"/>
                        </a:rPr>
                        <a:t>Strategic</a:t>
                      </a:r>
                      <a:endParaRPr lang="en-CA" sz="1400" b="0" i="0" dirty="0">
                        <a:solidFill>
                          <a:schemeClr val="accent1"/>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Develop a workforce strategy to optimize staffing capabilities aligned with business value</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Adopt a Lean approach to managing workloads and workforce capacity</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Identify automation opportunities to augment workforce capacity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Develop a sourcing strategy</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Build application rationalization framework</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a comprehensive ITAM practice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tc>
                  <a:txBody>
                    <a:bodyPr/>
                    <a:lstStyle/>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a VMO</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Align VM strategy with sourcing strategy</a:t>
                      </a:r>
                    </a:p>
                    <a:p>
                      <a:pPr marL="171450" indent="-171450" algn="l" defTabSz="914034" rtl="0" eaLnBrk="1" latinLnBrk="0" hangingPunct="1">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Implement smart contracts</a:t>
                      </a:r>
                    </a:p>
                  </a:txBody>
                  <a:tcP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tc>
                  <a:txBody>
                    <a:bodyPr/>
                    <a:lstStyle/>
                    <a:p>
                      <a:pPr marL="171450" indent="-171450" algn="l" defTabSz="914034" rtl="0" eaLnBrk="1" latinLnBrk="0" hangingPunct="1">
                        <a:spcBef>
                          <a:spcPts val="0"/>
                        </a:spcBef>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PPM practice</a:t>
                      </a:r>
                    </a:p>
                    <a:p>
                      <a:pPr marL="171450" indent="-171450" algn="l" defTabSz="914034" rtl="0" eaLnBrk="1" latinLnBrk="0" hangingPunct="1">
                        <a:spcBef>
                          <a:spcPts val="0"/>
                        </a:spcBef>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PMO</a:t>
                      </a:r>
                    </a:p>
                    <a:p>
                      <a:pPr marL="171450" indent="-171450" algn="l" defTabSz="914034" rtl="0" eaLnBrk="1" latinLnBrk="0" hangingPunct="1">
                        <a:spcBef>
                          <a:spcPts val="0"/>
                        </a:spcBef>
                        <a:buFont typeface="Arial" panose="020B0604020202020204" pitchFamily="34" charset="0"/>
                        <a:buChar char="•"/>
                      </a:pPr>
                      <a:r>
                        <a:rPr lang="en-US" sz="140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demand and resource management capabilities</a:t>
                      </a:r>
                    </a:p>
                  </a:txBody>
                  <a:tcPr>
                    <a:lnL w="12700" cap="flat" cmpd="sng" algn="ctr">
                      <a:noFill/>
                      <a:prstDash val="solid"/>
                      <a:round/>
                      <a:headEnd type="none" w="med" len="med"/>
                      <a:tailEnd type="none" w="med" len="med"/>
                    </a:lnL>
                    <a:lnR w="12700" cmpd="sng">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30000"/>
                      </a:srgbClr>
                    </a:solidFill>
                  </a:tcPr>
                </a:tc>
                <a:extLst>
                  <a:ext uri="{0D108BD9-81ED-4DB2-BD59-A6C34878D82A}">
                    <a16:rowId xmlns:a16="http://schemas.microsoft.com/office/drawing/2014/main" val="1003643902"/>
                  </a:ext>
                </a:extLst>
              </a:tr>
            </a:tbl>
          </a:graphicData>
        </a:graphic>
      </p:graphicFrame>
      <p:sp>
        <p:nvSpPr>
          <p:cNvPr id="7" name="Text Placeholder 19">
            <a:extLst>
              <a:ext uri="{FF2B5EF4-FFF2-40B4-BE49-F238E27FC236}">
                <a16:creationId xmlns:a16="http://schemas.microsoft.com/office/drawing/2014/main" id="{9E03600A-E798-4095-8090-03A3DC893694}"/>
              </a:ext>
            </a:extLst>
          </p:cNvPr>
          <p:cNvSpPr txBox="1">
            <a:spLocks/>
          </p:cNvSpPr>
          <p:nvPr/>
        </p:nvSpPr>
        <p:spPr>
          <a:xfrm>
            <a:off x="5256212" y="4362060"/>
            <a:ext cx="5943600" cy="1295400"/>
          </a:xfrm>
          <a:prstGeom prst="wedgeRectCallout">
            <a:avLst>
              <a:gd name="adj1" fmla="val -50714"/>
              <a:gd name="adj2" fmla="val -174197"/>
            </a:avLst>
          </a:prstGeom>
          <a:solidFill>
            <a:schemeClr val="bg1">
              <a:lumMod val="95000"/>
            </a:schemeClr>
          </a:solidFill>
          <a:ln w="38100">
            <a:solidFill>
              <a:schemeClr val="accent1"/>
            </a:solidFill>
          </a:ln>
        </p:spPr>
        <p:txBody>
          <a:bodyPr lIns="72000" tIns="36000" rIns="72000" bIns="36000" numCol="1" spcCol="360000" anchor="ctr">
            <a:noAutofit/>
          </a:bodyPr>
          <a:lstStyle>
            <a:lvl1pPr marL="0" indent="0" algn="l" defTabSz="914034" rtl="0" eaLnBrk="1" latinLnBrk="0" hangingPunct="1">
              <a:lnSpc>
                <a:spcPts val="1799"/>
              </a:lnSpc>
              <a:spcBef>
                <a:spcPts val="1000"/>
              </a:spcBef>
              <a:buFont typeface="Arial" panose="020B0604020202020204" pitchFamily="34" charset="0"/>
              <a:buNone/>
              <a:defRPr sz="1399" b="0" i="0" kern="1200">
                <a:solidFill>
                  <a:srgbClr val="4A4A4A"/>
                </a:solidFill>
                <a:latin typeface="Roboto Condensed Light" panose="02000000000000000000" pitchFamily="2" charset="0"/>
                <a:ea typeface="+mn-ea"/>
                <a:cs typeface="Arial Narrow" panose="020B0604020202020204" pitchFamily="34" charset="0"/>
              </a:defRPr>
            </a:lvl1pPr>
            <a:lvl2pPr marL="457017"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ts val="1799"/>
              </a:lnSpc>
              <a:spcBef>
                <a:spcPts val="1000"/>
              </a:spcBef>
              <a:spcAft>
                <a:spcPts val="0"/>
              </a:spcAft>
              <a:buClrTx/>
              <a:buSzTx/>
              <a:buFont typeface="Arial" panose="020B0604020202020204" pitchFamily="34" charset="0"/>
              <a:buNone/>
              <a:tabLst/>
              <a:defRPr/>
            </a:pPr>
            <a:r>
              <a:rPr lang="en-US" sz="1600" dirty="0">
                <a:solidFill>
                  <a:schemeClr val="tx1"/>
                </a:solidFill>
                <a:latin typeface="Roboto Condensed Light" panose="02000000000000000000" pitchFamily="2" charset="0"/>
              </a:rPr>
              <a:t>The </a:t>
            </a:r>
            <a:r>
              <a:rPr lang="en-US" sz="1600" i="1" dirty="0">
                <a:solidFill>
                  <a:schemeClr val="tx1"/>
                </a:solidFill>
              </a:rPr>
              <a:t>Cost Optimization Analysis Tool </a:t>
            </a:r>
            <a:r>
              <a:rPr lang="en-US" sz="1600" dirty="0">
                <a:solidFill>
                  <a:schemeClr val="tx1"/>
                </a:solidFill>
              </a:rPr>
              <a:t>is configured with these four focus areas and comes pre-populated with some of the sample optimization actions that are bulleted above. These should be used to categorize the member’s raw data during the working session. </a:t>
            </a:r>
            <a:endParaRPr lang="en-CA" sz="1600" dirty="0">
              <a:solidFill>
                <a:schemeClr val="tx1"/>
              </a:solidFill>
              <a:latin typeface="Roboto Condensed Light" panose="02000000000000000000" pitchFamily="2" charset="0"/>
            </a:endParaRPr>
          </a:p>
        </p:txBody>
      </p:sp>
    </p:spTree>
    <p:extLst>
      <p:ext uri="{BB962C8B-B14F-4D97-AF65-F5344CB8AC3E}">
        <p14:creationId xmlns:p14="http://schemas.microsoft.com/office/powerpoint/2010/main" val="391057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7E40F11-F59C-394D-B383-F8BED794FC1F}"/>
              </a:ext>
            </a:extLst>
          </p:cNvPr>
          <p:cNvSpPr>
            <a:spLocks noGrp="1"/>
          </p:cNvSpPr>
          <p:nvPr>
            <p:ph type="title"/>
          </p:nvPr>
        </p:nvSpPr>
        <p:spPr>
          <a:xfrm>
            <a:off x="353969" y="530021"/>
            <a:ext cx="2692443" cy="1655967"/>
          </a:xfrm>
        </p:spPr>
        <p:txBody>
          <a:bodyPr/>
          <a:lstStyle/>
          <a:p>
            <a:r>
              <a:rPr lang="en-US" sz="3600" dirty="0"/>
              <a:t>AdditionalCOVID-19  resource on this topic</a:t>
            </a:r>
          </a:p>
        </p:txBody>
      </p:sp>
      <p:sp>
        <p:nvSpPr>
          <p:cNvPr id="13" name="Rectangle 12">
            <a:extLst>
              <a:ext uri="{FF2B5EF4-FFF2-40B4-BE49-F238E27FC236}">
                <a16:creationId xmlns:a16="http://schemas.microsoft.com/office/drawing/2014/main" id="{6688945C-47BC-4C99-AA25-AE632FF3A41D}"/>
              </a:ext>
            </a:extLst>
          </p:cNvPr>
          <p:cNvSpPr/>
          <p:nvPr/>
        </p:nvSpPr>
        <p:spPr>
          <a:xfrm>
            <a:off x="3557442" y="342900"/>
            <a:ext cx="8255045" cy="61722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800"/>
              </a:spcBef>
            </a:pPr>
            <a:r>
              <a:rPr lang="en-US" sz="1600" dirty="0">
                <a:solidFill>
                  <a:srgbClr val="494949"/>
                </a:solidFill>
                <a:latin typeface="Roboto Condensed Light"/>
                <a:ea typeface="Roboto Condensed Light"/>
                <a:cs typeface="Times New Roman"/>
              </a:rPr>
              <a:t>The four focus areas covered in this section help to structure some of the client-facing content in the sections ahead and some of the data categorizations in the </a:t>
            </a:r>
            <a:r>
              <a:rPr lang="en-US" sz="1600" i="1" dirty="0">
                <a:solidFill>
                  <a:srgbClr val="494949"/>
                </a:solidFill>
                <a:latin typeface="Roboto Condensed Light"/>
                <a:ea typeface="Roboto Condensed Light"/>
                <a:cs typeface="Times New Roman"/>
              </a:rPr>
              <a:t>Cost Optimization Analysis Tool</a:t>
            </a:r>
            <a:r>
              <a:rPr lang="en-US" sz="1600" dirty="0">
                <a:solidFill>
                  <a:srgbClr val="494949"/>
                </a:solidFill>
                <a:latin typeface="Roboto Condensed Light"/>
                <a:ea typeface="Roboto Condensed Light"/>
                <a:cs typeface="Times New Roman"/>
              </a:rPr>
              <a:t>. </a:t>
            </a:r>
            <a:endParaRPr lang="en-US"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a:spcBef>
                <a:spcPts val="800"/>
              </a:spcBef>
            </a:pPr>
            <a:r>
              <a:rPr lang="en-US" sz="1600" dirty="0">
                <a:solidFill>
                  <a:srgbClr val="494949"/>
                </a:solidFill>
                <a:latin typeface="Roboto Condensed Light"/>
                <a:ea typeface="Roboto Condensed Light"/>
                <a:cs typeface="Times New Roman"/>
              </a:rPr>
              <a:t>If you would like a deeper dive into the parent research upon which this service is based, see Info-Tech’s </a:t>
            </a:r>
            <a:r>
              <a:rPr lang="en-US" sz="1600" i="1" dirty="0">
                <a:solidFill>
                  <a:srgbClr val="494949"/>
                </a:solidFill>
                <a:latin typeface="Roboto Condensed Light"/>
                <a:ea typeface="Roboto Condensed Light"/>
                <a:cs typeface="Times New Roman"/>
                <a:hlinkClick r:id="rId2"/>
              </a:rPr>
              <a:t>Building and Communicating Your IT Cost-Cutting Strategy for the COVID-19 Recession</a:t>
            </a:r>
            <a:r>
              <a:rPr lang="en-US" sz="1600" dirty="0">
                <a:solidFill>
                  <a:srgbClr val="494949"/>
                </a:solidFill>
                <a:latin typeface="Roboto Condensed Light"/>
                <a:ea typeface="Roboto Condensed Light"/>
                <a:cs typeface="Times New Roman"/>
              </a:rPr>
              <a:t>. This blueprint will help to structure next steps for the client coming out of this service. </a:t>
            </a:r>
            <a:endParaRPr lang="en-CA"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a:spcBef>
                <a:spcPts val="800"/>
              </a:spcBef>
            </a:pPr>
            <a:r>
              <a:rPr lang="en-US"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 </a:t>
            </a:r>
          </a:p>
        </p:txBody>
      </p:sp>
      <p:pic>
        <p:nvPicPr>
          <p:cNvPr id="2" name="Picture 1">
            <a:extLst>
              <a:ext uri="{FF2B5EF4-FFF2-40B4-BE49-F238E27FC236}">
                <a16:creationId xmlns:a16="http://schemas.microsoft.com/office/drawing/2014/main" id="{630F6E8A-53CA-41C9-A9D8-C0FAD245FEB7}"/>
              </a:ext>
            </a:extLst>
          </p:cNvPr>
          <p:cNvPicPr>
            <a:picLocks noChangeAspect="1"/>
          </p:cNvPicPr>
          <p:nvPr/>
        </p:nvPicPr>
        <p:blipFill>
          <a:blip r:embed="rId3"/>
          <a:stretch>
            <a:fillRect/>
          </a:stretch>
        </p:blipFill>
        <p:spPr>
          <a:xfrm>
            <a:off x="5084289" y="2133600"/>
            <a:ext cx="6773861" cy="3810297"/>
          </a:xfrm>
          <a:prstGeom prst="rect">
            <a:avLst/>
          </a:prstGeom>
          <a:effectLst>
            <a:outerShdw blurRad="50800" dist="38100" dir="2700000" algn="tl" rotWithShape="0">
              <a:prstClr val="black">
                <a:alpha val="40000"/>
              </a:prstClr>
            </a:outerShdw>
          </a:effectLst>
        </p:spPr>
      </p:pic>
      <p:sp>
        <p:nvSpPr>
          <p:cNvPr id="14" name="Content Placeholder 2">
            <a:extLst>
              <a:ext uri="{FF2B5EF4-FFF2-40B4-BE49-F238E27FC236}">
                <a16:creationId xmlns:a16="http://schemas.microsoft.com/office/drawing/2014/main" id="{967FD678-0C10-4E8A-A7E1-FC933AA88F81}"/>
              </a:ext>
            </a:extLst>
          </p:cNvPr>
          <p:cNvSpPr txBox="1">
            <a:spLocks/>
          </p:cNvSpPr>
          <p:nvPr/>
        </p:nvSpPr>
        <p:spPr>
          <a:xfrm>
            <a:off x="3557442" y="4251507"/>
            <a:ext cx="3366765" cy="1977992"/>
          </a:xfrm>
          <a:prstGeom prst="wedgeRectCallout">
            <a:avLst>
              <a:gd name="adj1" fmla="val 99723"/>
              <a:gd name="adj2" fmla="val -66083"/>
            </a:avLst>
          </a:prstGeom>
          <a:solidFill>
            <a:schemeClr val="bg1"/>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54492" rtl="0" eaLnBrk="1" latinLnBrk="0" hangingPunct="1">
              <a:defRPr sz="1092" kern="1200">
                <a:solidFill>
                  <a:schemeClr val="lt1"/>
                </a:solidFill>
                <a:latin typeface="+mn-lt"/>
                <a:ea typeface="+mn-ea"/>
                <a:cs typeface="+mn-cs"/>
              </a:defRPr>
            </a:lvl1pPr>
            <a:lvl2pPr marL="277246" algn="l" defTabSz="554492" rtl="0" eaLnBrk="1" latinLnBrk="0" hangingPunct="1">
              <a:defRPr sz="1092" kern="1200">
                <a:solidFill>
                  <a:schemeClr val="lt1"/>
                </a:solidFill>
                <a:latin typeface="+mn-lt"/>
                <a:ea typeface="+mn-ea"/>
                <a:cs typeface="+mn-cs"/>
              </a:defRPr>
            </a:lvl2pPr>
            <a:lvl3pPr marL="554492" algn="l" defTabSz="554492" rtl="0" eaLnBrk="1" latinLnBrk="0" hangingPunct="1">
              <a:defRPr sz="1092" kern="1200">
                <a:solidFill>
                  <a:schemeClr val="lt1"/>
                </a:solidFill>
                <a:latin typeface="+mn-lt"/>
                <a:ea typeface="+mn-ea"/>
                <a:cs typeface="+mn-cs"/>
              </a:defRPr>
            </a:lvl3pPr>
            <a:lvl4pPr marL="831738" algn="l" defTabSz="554492" rtl="0" eaLnBrk="1" latinLnBrk="0" hangingPunct="1">
              <a:defRPr sz="1092" kern="1200">
                <a:solidFill>
                  <a:schemeClr val="lt1"/>
                </a:solidFill>
                <a:latin typeface="+mn-lt"/>
                <a:ea typeface="+mn-ea"/>
                <a:cs typeface="+mn-cs"/>
              </a:defRPr>
            </a:lvl4pPr>
            <a:lvl5pPr marL="1108984" algn="l" defTabSz="554492" rtl="0" eaLnBrk="1" latinLnBrk="0" hangingPunct="1">
              <a:defRPr sz="1092" kern="1200">
                <a:solidFill>
                  <a:schemeClr val="lt1"/>
                </a:solidFill>
                <a:latin typeface="+mn-lt"/>
                <a:ea typeface="+mn-ea"/>
                <a:cs typeface="+mn-cs"/>
              </a:defRPr>
            </a:lvl5pPr>
            <a:lvl6pPr marL="1386230" algn="l" defTabSz="554492" rtl="0" eaLnBrk="1" latinLnBrk="0" hangingPunct="1">
              <a:defRPr sz="1092" kern="1200">
                <a:solidFill>
                  <a:schemeClr val="lt1"/>
                </a:solidFill>
                <a:latin typeface="+mn-lt"/>
                <a:ea typeface="+mn-ea"/>
                <a:cs typeface="+mn-cs"/>
              </a:defRPr>
            </a:lvl6pPr>
            <a:lvl7pPr marL="1663476" algn="l" defTabSz="554492" rtl="0" eaLnBrk="1" latinLnBrk="0" hangingPunct="1">
              <a:defRPr sz="1092" kern="1200">
                <a:solidFill>
                  <a:schemeClr val="lt1"/>
                </a:solidFill>
                <a:latin typeface="+mn-lt"/>
                <a:ea typeface="+mn-ea"/>
                <a:cs typeface="+mn-cs"/>
              </a:defRPr>
            </a:lvl7pPr>
            <a:lvl8pPr marL="1940723" algn="l" defTabSz="554492" rtl="0" eaLnBrk="1" latinLnBrk="0" hangingPunct="1">
              <a:defRPr sz="1092" kern="1200">
                <a:solidFill>
                  <a:schemeClr val="lt1"/>
                </a:solidFill>
                <a:latin typeface="+mn-lt"/>
                <a:ea typeface="+mn-ea"/>
                <a:cs typeface="+mn-cs"/>
              </a:defRPr>
            </a:lvl8pPr>
            <a:lvl9pPr marL="2217969" algn="l" defTabSz="554492" rtl="0" eaLnBrk="1" latinLnBrk="0" hangingPunct="1">
              <a:defRPr sz="1092" kern="1200">
                <a:solidFill>
                  <a:schemeClr val="lt1"/>
                </a:solidFill>
                <a:latin typeface="+mn-lt"/>
                <a:ea typeface="+mn-ea"/>
                <a:cs typeface="+mn-cs"/>
              </a:defRPr>
            </a:lvl9pPr>
          </a:lstStyle>
          <a:p>
            <a:r>
              <a:rPr lang="en-US"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 final slide of the </a:t>
            </a:r>
            <a:r>
              <a:rPr lang="en-US" sz="16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a:t>
            </a:r>
            <a:r>
              <a:rPr lang="en-US"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 recommends this blueprint to help the member build their action and communication plan. </a:t>
            </a:r>
            <a:r>
              <a:rPr lang="en-US" sz="16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 Cost Optimization Analysis Service Overview </a:t>
            </a:r>
            <a:r>
              <a:rPr lang="en-US"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PDF also uses content from this research.</a:t>
            </a:r>
            <a:endParaRPr lang="en-CA" sz="16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70181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7" y="531153"/>
            <a:ext cx="4292655" cy="1129747"/>
          </a:xfrm>
        </p:spPr>
        <p:txBody>
          <a:bodyPr/>
          <a:lstStyle/>
          <a:p>
            <a:r>
              <a:rPr lang="en-US" b="1" dirty="0">
                <a:solidFill>
                  <a:srgbClr val="2576B7"/>
                </a:solidFill>
                <a:latin typeface="Montserrat" panose="00000500000000000000" pitchFamily="2" charset="0"/>
              </a:rPr>
              <a:t>Tier 1 of IT Cost Model</a:t>
            </a:r>
          </a:p>
        </p:txBody>
      </p:sp>
      <p:sp>
        <p:nvSpPr>
          <p:cNvPr id="15" name="object 19">
            <a:extLst>
              <a:ext uri="{FF2B5EF4-FFF2-40B4-BE49-F238E27FC236}">
                <a16:creationId xmlns:a16="http://schemas.microsoft.com/office/drawing/2014/main" id="{07D0A3C8-43C2-9A42-BDE5-4C44F613756D}"/>
              </a:ext>
            </a:extLst>
          </p:cNvPr>
          <p:cNvSpPr/>
          <p:nvPr/>
        </p:nvSpPr>
        <p:spPr>
          <a:xfrm rot="10800000" flipH="1">
            <a:off x="5773201" y="1298408"/>
            <a:ext cx="379713" cy="5069890"/>
          </a:xfrm>
          <a:custGeom>
            <a:avLst/>
            <a:gdLst/>
            <a:ahLst/>
            <a:cxnLst/>
            <a:rect l="l" t="t" r="r" b="b"/>
            <a:pathLst>
              <a:path h="7791450">
                <a:moveTo>
                  <a:pt x="0" y="0"/>
                </a:moveTo>
                <a:lnTo>
                  <a:pt x="0" y="7790956"/>
                </a:lnTo>
              </a:path>
            </a:pathLst>
          </a:custGeom>
          <a:ln w="3175">
            <a:solidFill>
              <a:srgbClr val="C9C9C9"/>
            </a:solidFill>
          </a:ln>
        </p:spPr>
        <p:txBody>
          <a:bodyPr wrap="square" lIns="0" tIns="0" rIns="0" bIns="0" rtlCol="0">
            <a:noAutofit/>
          </a:bodyPr>
          <a:lstStyle/>
          <a:p>
            <a:pPr defTabSz="554270">
              <a:defRPr/>
            </a:pPr>
            <a:endParaRPr sz="662">
              <a:solidFill>
                <a:srgbClr val="494949"/>
              </a:solidFill>
              <a:latin typeface="Roboto Condensed Light" panose="02000000000000000000" pitchFamily="2" charset="0"/>
            </a:endParaRPr>
          </a:p>
        </p:txBody>
      </p:sp>
      <p:sp>
        <p:nvSpPr>
          <p:cNvPr id="12" name="Text Placeholder 7">
            <a:extLst>
              <a:ext uri="{FF2B5EF4-FFF2-40B4-BE49-F238E27FC236}">
                <a16:creationId xmlns:a16="http://schemas.microsoft.com/office/drawing/2014/main" id="{404A78B1-2A18-429A-B1FD-48886CCC7F03}"/>
              </a:ext>
            </a:extLst>
          </p:cNvPr>
          <p:cNvSpPr txBox="1">
            <a:spLocks/>
          </p:cNvSpPr>
          <p:nvPr/>
        </p:nvSpPr>
        <p:spPr>
          <a:xfrm>
            <a:off x="353967" y="2571818"/>
            <a:ext cx="5134476" cy="375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076" indent="-184076" defTabSz="914034">
              <a:lnSpc>
                <a:spcPct val="110000"/>
              </a:lnSpc>
              <a:defRPr/>
            </a:pPr>
            <a:r>
              <a:rPr lang="en-US" sz="1599" dirty="0">
                <a:solidFill>
                  <a:srgbClr val="717272"/>
                </a:solidFill>
                <a:latin typeface="Roboto Light" panose="02000000000000000000" pitchFamily="2" charset="0"/>
                <a:ea typeface="Roboto Light" panose="02000000000000000000" pitchFamily="2" charset="0"/>
              </a:rPr>
              <a:t>Within the </a:t>
            </a:r>
            <a:r>
              <a:rPr lang="en-US" sz="1599" i="1" dirty="0">
                <a:solidFill>
                  <a:srgbClr val="717272"/>
                </a:solidFill>
                <a:latin typeface="Roboto Light" panose="02000000000000000000" pitchFamily="2" charset="0"/>
                <a:ea typeface="Roboto Light" panose="02000000000000000000" pitchFamily="2" charset="0"/>
              </a:rPr>
              <a:t>Pre-Engagement Workbook </a:t>
            </a:r>
            <a:r>
              <a:rPr lang="en-US" sz="1599" dirty="0">
                <a:solidFill>
                  <a:srgbClr val="717272"/>
                </a:solidFill>
                <a:latin typeface="Roboto Light" panose="02000000000000000000" pitchFamily="2" charset="0"/>
                <a:ea typeface="Roboto Light" panose="02000000000000000000" pitchFamily="2" charset="0"/>
              </a:rPr>
              <a:t>and the </a:t>
            </a:r>
            <a:r>
              <a:rPr lang="en-US" sz="1599" i="1" dirty="0">
                <a:solidFill>
                  <a:srgbClr val="717272"/>
                </a:solidFill>
                <a:latin typeface="Roboto Light" panose="02000000000000000000" pitchFamily="2" charset="0"/>
                <a:ea typeface="Roboto Light" panose="02000000000000000000" pitchFamily="2" charset="0"/>
              </a:rPr>
              <a:t>Cost Optimization Analysis Tool</a:t>
            </a:r>
            <a:r>
              <a:rPr lang="en-US" sz="1599" dirty="0">
                <a:solidFill>
                  <a:srgbClr val="717272"/>
                </a:solidFill>
                <a:latin typeface="Roboto Light" panose="02000000000000000000" pitchFamily="2" charset="0"/>
                <a:ea typeface="Roboto Light" panose="02000000000000000000" pitchFamily="2" charset="0"/>
              </a:rPr>
              <a:t>, Tier 1 of ITRG’s IT Spending Model (see diagram to right) of the costing model to the right is used.</a:t>
            </a:r>
          </a:p>
          <a:p>
            <a:pPr marL="184076" indent="-184076" defTabSz="914034">
              <a:lnSpc>
                <a:spcPct val="110000"/>
              </a:lnSpc>
              <a:defRPr/>
            </a:pPr>
            <a:r>
              <a:rPr lang="en-US" sz="1599" dirty="0">
                <a:solidFill>
                  <a:srgbClr val="717272"/>
                </a:solidFill>
                <a:latin typeface="Roboto Light" panose="02000000000000000000" pitchFamily="2" charset="0"/>
                <a:ea typeface="Roboto Light" panose="02000000000000000000" pitchFamily="2" charset="0"/>
              </a:rPr>
              <a:t>Tier 1 contains the highest-level cost categories. These are typically understood by both the business and IT as standard across organizations and can be found in the general ledger.</a:t>
            </a:r>
          </a:p>
          <a:p>
            <a:pPr marL="184076" indent="-184076" defTabSz="914034">
              <a:lnSpc>
                <a:spcPct val="110000"/>
              </a:lnSpc>
              <a:defRPr/>
            </a:pPr>
            <a:r>
              <a:rPr lang="en-US" sz="1599" dirty="0">
                <a:solidFill>
                  <a:srgbClr val="717272"/>
                </a:solidFill>
                <a:latin typeface="Roboto Light" panose="02000000000000000000" pitchFamily="2" charset="0"/>
                <a:ea typeface="Roboto Light" panose="02000000000000000000" pitchFamily="2" charset="0"/>
              </a:rPr>
              <a:t>The client is asked to estimate the percentage of their overall IT budget that is allocated to these categories. Additionally, the member can set cost-savings targets across these categories if desired.</a:t>
            </a:r>
          </a:p>
          <a:p>
            <a:pPr marL="184076" indent="-184076" defTabSz="914034">
              <a:lnSpc>
                <a:spcPct val="110000"/>
              </a:lnSpc>
              <a:defRPr/>
            </a:pPr>
            <a:endParaRPr lang="en-US" sz="1599" dirty="0">
              <a:solidFill>
                <a:srgbClr val="717272"/>
              </a:solidFill>
              <a:latin typeface="Roboto Light" panose="02000000000000000000" pitchFamily="2" charset="0"/>
              <a:ea typeface="Roboto Light" panose="02000000000000000000" pitchFamily="2" charset="0"/>
            </a:endParaRPr>
          </a:p>
        </p:txBody>
      </p:sp>
      <p:sp>
        <p:nvSpPr>
          <p:cNvPr id="22" name="Text Placeholder 6">
            <a:extLst>
              <a:ext uri="{FF2B5EF4-FFF2-40B4-BE49-F238E27FC236}">
                <a16:creationId xmlns:a16="http://schemas.microsoft.com/office/drawing/2014/main" id="{AEF12EEA-DE2C-4432-BAA3-6D372EC97D48}"/>
              </a:ext>
            </a:extLst>
          </p:cNvPr>
          <p:cNvSpPr txBox="1">
            <a:spLocks/>
          </p:cNvSpPr>
          <p:nvPr/>
        </p:nvSpPr>
        <p:spPr>
          <a:xfrm>
            <a:off x="353967" y="1746455"/>
            <a:ext cx="5295236" cy="658297"/>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034">
              <a:lnSpc>
                <a:spcPts val="2399"/>
              </a:lnSpc>
              <a:defRPr/>
            </a:pPr>
            <a:r>
              <a:rPr lang="en-US" sz="1799" dirty="0"/>
              <a:t>This service employs Tier 1 of Info-Tech’s Budget Spending Categories.</a:t>
            </a:r>
          </a:p>
        </p:txBody>
      </p:sp>
      <p:grpSp>
        <p:nvGrpSpPr>
          <p:cNvPr id="35" name="Group 34">
            <a:extLst>
              <a:ext uri="{FF2B5EF4-FFF2-40B4-BE49-F238E27FC236}">
                <a16:creationId xmlns:a16="http://schemas.microsoft.com/office/drawing/2014/main" id="{88B626C1-92CB-4038-A4B3-796DBA9EFD80}"/>
              </a:ext>
            </a:extLst>
          </p:cNvPr>
          <p:cNvGrpSpPr/>
          <p:nvPr/>
        </p:nvGrpSpPr>
        <p:grpSpPr>
          <a:xfrm>
            <a:off x="6262708" y="2370728"/>
            <a:ext cx="1138544" cy="2617982"/>
            <a:chOff x="7090546" y="1501963"/>
            <a:chExt cx="1138989" cy="2619005"/>
          </a:xfrm>
        </p:grpSpPr>
        <p:sp>
          <p:nvSpPr>
            <p:cNvPr id="36" name="Rectangle 35">
              <a:extLst>
                <a:ext uri="{FF2B5EF4-FFF2-40B4-BE49-F238E27FC236}">
                  <a16:creationId xmlns:a16="http://schemas.microsoft.com/office/drawing/2014/main" id="{87279EAE-E926-42A3-920B-F80B688737A4}"/>
                </a:ext>
              </a:extLst>
            </p:cNvPr>
            <p:cNvSpPr/>
            <p:nvPr/>
          </p:nvSpPr>
          <p:spPr>
            <a:xfrm>
              <a:off x="7090549" y="1501963"/>
              <a:ext cx="1130969" cy="320842"/>
            </a:xfrm>
            <a:prstGeom prst="rect">
              <a:avLst/>
            </a:prstGeom>
            <a:solidFill>
              <a:srgbClr val="192B39"/>
            </a:solidFill>
            <a:ln w="12700" cap="flat" cmpd="sng" algn="ctr">
              <a:noFill/>
              <a:prstDash val="solid"/>
              <a:miter lim="800000"/>
            </a:ln>
            <a:effectLst/>
          </p:spPr>
          <p:txBody>
            <a:bodyPr rtlCol="0" anchor="ctr"/>
            <a:lstStyle/>
            <a:p>
              <a:pPr algn="ctr" defTabSz="914034">
                <a:defRPr/>
              </a:pPr>
              <a:r>
                <a:rPr lang="en-US" sz="1399" kern="0">
                  <a:solidFill>
                    <a:srgbClr val="FFFFFF"/>
                  </a:solidFill>
                  <a:latin typeface="Calibri" panose="020F0502020204030204"/>
                </a:rPr>
                <a:t>Workforce</a:t>
              </a:r>
            </a:p>
          </p:txBody>
        </p:sp>
        <p:sp>
          <p:nvSpPr>
            <p:cNvPr id="37" name="Rectangle 36">
              <a:extLst>
                <a:ext uri="{FF2B5EF4-FFF2-40B4-BE49-F238E27FC236}">
                  <a16:creationId xmlns:a16="http://schemas.microsoft.com/office/drawing/2014/main" id="{F1D1E958-0B34-4083-B657-64BD27491974}"/>
                </a:ext>
              </a:extLst>
            </p:cNvPr>
            <p:cNvSpPr/>
            <p:nvPr/>
          </p:nvSpPr>
          <p:spPr>
            <a:xfrm>
              <a:off x="7090548" y="1911327"/>
              <a:ext cx="1130969" cy="320842"/>
            </a:xfrm>
            <a:prstGeom prst="rect">
              <a:avLst/>
            </a:prstGeom>
            <a:solidFill>
              <a:srgbClr val="21394C"/>
            </a:solidFill>
            <a:ln w="12700" cap="flat" cmpd="sng" algn="ctr">
              <a:noFill/>
              <a:prstDash val="solid"/>
              <a:miter lim="800000"/>
            </a:ln>
            <a:effectLst/>
          </p:spPr>
          <p:txBody>
            <a:bodyPr rtlCol="0" anchor="ctr"/>
            <a:lstStyle/>
            <a:p>
              <a:pPr algn="ctr" defTabSz="914034">
                <a:defRPr/>
              </a:pPr>
              <a:r>
                <a:rPr lang="en-US" sz="1399" kern="0">
                  <a:solidFill>
                    <a:srgbClr val="FFFFFF"/>
                  </a:solidFill>
                  <a:latin typeface="Calibri" panose="020F0502020204030204"/>
                </a:rPr>
                <a:t>Software</a:t>
              </a:r>
            </a:p>
          </p:txBody>
        </p:sp>
        <p:sp>
          <p:nvSpPr>
            <p:cNvPr id="38" name="Rectangle 37">
              <a:extLst>
                <a:ext uri="{FF2B5EF4-FFF2-40B4-BE49-F238E27FC236}">
                  <a16:creationId xmlns:a16="http://schemas.microsoft.com/office/drawing/2014/main" id="{F63D6634-6D0F-4744-B374-596B8F084229}"/>
                </a:ext>
              </a:extLst>
            </p:cNvPr>
            <p:cNvSpPr/>
            <p:nvPr/>
          </p:nvSpPr>
          <p:spPr>
            <a:xfrm>
              <a:off x="7090548" y="2320691"/>
              <a:ext cx="1130969" cy="320842"/>
            </a:xfrm>
            <a:prstGeom prst="rect">
              <a:avLst/>
            </a:prstGeom>
            <a:solidFill>
              <a:srgbClr val="29475F"/>
            </a:solidFill>
            <a:ln w="12700" cap="flat" cmpd="sng" algn="ctr">
              <a:noFill/>
              <a:prstDash val="solid"/>
              <a:miter lim="800000"/>
            </a:ln>
            <a:effectLst/>
          </p:spPr>
          <p:txBody>
            <a:bodyPr rtlCol="0" anchor="ctr"/>
            <a:lstStyle/>
            <a:p>
              <a:pPr algn="ctr" defTabSz="914034">
                <a:defRPr/>
              </a:pPr>
              <a:r>
                <a:rPr lang="en-US" sz="1399" kern="0">
                  <a:solidFill>
                    <a:srgbClr val="FFFFFF"/>
                  </a:solidFill>
                  <a:latin typeface="Calibri" panose="020F0502020204030204"/>
                </a:rPr>
                <a:t>Hardware</a:t>
              </a:r>
            </a:p>
          </p:txBody>
        </p:sp>
        <p:sp>
          <p:nvSpPr>
            <p:cNvPr id="39" name="Rectangle 38">
              <a:extLst>
                <a:ext uri="{FF2B5EF4-FFF2-40B4-BE49-F238E27FC236}">
                  <a16:creationId xmlns:a16="http://schemas.microsoft.com/office/drawing/2014/main" id="{1D39E433-5561-4754-9606-1B1F0F61A5A7}"/>
                </a:ext>
              </a:extLst>
            </p:cNvPr>
            <p:cNvSpPr/>
            <p:nvPr/>
          </p:nvSpPr>
          <p:spPr>
            <a:xfrm>
              <a:off x="7090547" y="2730055"/>
              <a:ext cx="1130969" cy="435829"/>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399" kern="0">
                  <a:solidFill>
                    <a:srgbClr val="FFFFFF"/>
                  </a:solidFill>
                  <a:latin typeface="Calibri" panose="020F0502020204030204"/>
                </a:rPr>
                <a:t>External Services</a:t>
              </a:r>
            </a:p>
          </p:txBody>
        </p:sp>
        <p:sp>
          <p:nvSpPr>
            <p:cNvPr id="40" name="Rectangle 39">
              <a:extLst>
                <a:ext uri="{FF2B5EF4-FFF2-40B4-BE49-F238E27FC236}">
                  <a16:creationId xmlns:a16="http://schemas.microsoft.com/office/drawing/2014/main" id="{C52AB16D-49FC-48E4-947F-76B1332F3DF4}"/>
                </a:ext>
              </a:extLst>
            </p:cNvPr>
            <p:cNvSpPr/>
            <p:nvPr/>
          </p:nvSpPr>
          <p:spPr>
            <a:xfrm>
              <a:off x="7098566" y="3254406"/>
              <a:ext cx="1130969" cy="457200"/>
            </a:xfrm>
            <a:prstGeom prst="rect">
              <a:avLst/>
            </a:prstGeom>
            <a:solidFill>
              <a:srgbClr val="7F919F"/>
            </a:solidFill>
            <a:ln w="12700" cap="flat" cmpd="sng" algn="ctr">
              <a:noFill/>
              <a:prstDash val="solid"/>
              <a:miter lim="800000"/>
            </a:ln>
            <a:effectLst/>
          </p:spPr>
          <p:txBody>
            <a:bodyPr rtlCol="0" anchor="ctr"/>
            <a:lstStyle/>
            <a:p>
              <a:pPr algn="ctr" defTabSz="914034">
                <a:defRPr/>
              </a:pPr>
              <a:r>
                <a:rPr lang="en-US" sz="1399" kern="0">
                  <a:solidFill>
                    <a:srgbClr val="FFFFFF"/>
                  </a:solidFill>
                  <a:latin typeface="Calibri" panose="020F0502020204030204"/>
                </a:rPr>
                <a:t>Facilities &amp; Power</a:t>
              </a:r>
            </a:p>
          </p:txBody>
        </p:sp>
        <p:sp>
          <p:nvSpPr>
            <p:cNvPr id="41" name="Rectangle 40">
              <a:extLst>
                <a:ext uri="{FF2B5EF4-FFF2-40B4-BE49-F238E27FC236}">
                  <a16:creationId xmlns:a16="http://schemas.microsoft.com/office/drawing/2014/main" id="{0315936D-E94C-4ABF-AA5B-B5098C7969C2}"/>
                </a:ext>
              </a:extLst>
            </p:cNvPr>
            <p:cNvSpPr/>
            <p:nvPr/>
          </p:nvSpPr>
          <p:spPr>
            <a:xfrm>
              <a:off x="7090546" y="3800126"/>
              <a:ext cx="1130969" cy="320842"/>
            </a:xfrm>
            <a:prstGeom prst="rect">
              <a:avLst/>
            </a:prstGeom>
            <a:solidFill>
              <a:srgbClr val="16476E"/>
            </a:solidFill>
            <a:ln w="12700" cap="flat" cmpd="sng" algn="ctr">
              <a:noFill/>
              <a:prstDash val="solid"/>
              <a:miter lim="800000"/>
            </a:ln>
            <a:effectLst/>
          </p:spPr>
          <p:txBody>
            <a:bodyPr rtlCol="0" anchor="ctr"/>
            <a:lstStyle/>
            <a:p>
              <a:pPr algn="ctr" defTabSz="914034">
                <a:defRPr/>
              </a:pPr>
              <a:r>
                <a:rPr lang="en-US" sz="1399" kern="0">
                  <a:solidFill>
                    <a:srgbClr val="FFFFFF"/>
                  </a:solidFill>
                  <a:latin typeface="Calibri" panose="020F0502020204030204"/>
                </a:rPr>
                <a:t>Other</a:t>
              </a:r>
            </a:p>
          </p:txBody>
        </p:sp>
      </p:grpSp>
      <p:sp>
        <p:nvSpPr>
          <p:cNvPr id="42" name="TextBox 41">
            <a:extLst>
              <a:ext uri="{FF2B5EF4-FFF2-40B4-BE49-F238E27FC236}">
                <a16:creationId xmlns:a16="http://schemas.microsoft.com/office/drawing/2014/main" id="{91DE2519-752B-4D53-BEAD-FCFA625D2120}"/>
              </a:ext>
            </a:extLst>
          </p:cNvPr>
          <p:cNvSpPr txBox="1"/>
          <p:nvPr/>
        </p:nvSpPr>
        <p:spPr>
          <a:xfrm>
            <a:off x="6314430" y="641170"/>
            <a:ext cx="986743" cy="461485"/>
          </a:xfrm>
          <a:prstGeom prst="rect">
            <a:avLst/>
          </a:prstGeom>
        </p:spPr>
        <p:txBody>
          <a:bodyPr vert="horz" wrap="square" lIns="91404" tIns="91404" rIns="91404" bIns="91404" rtlCol="0">
            <a:spAutoFit/>
          </a:bodyPr>
          <a:lstStyle/>
          <a:p>
            <a:pPr marL="7698" marR="242878" algn="ctr" defTabSz="554270">
              <a:defRPr/>
            </a:pPr>
            <a:r>
              <a:rPr lang="en-US" sz="1799" spc="-30">
                <a:solidFill>
                  <a:srgbClr val="717272"/>
                </a:solidFill>
                <a:latin typeface="Montserrat" panose="00000500000000000000" pitchFamily="2" charset="0"/>
                <a:cs typeface="Arial Narrow"/>
              </a:rPr>
              <a:t>Tier 1</a:t>
            </a:r>
          </a:p>
        </p:txBody>
      </p:sp>
      <p:grpSp>
        <p:nvGrpSpPr>
          <p:cNvPr id="44" name="Group 43">
            <a:extLst>
              <a:ext uri="{FF2B5EF4-FFF2-40B4-BE49-F238E27FC236}">
                <a16:creationId xmlns:a16="http://schemas.microsoft.com/office/drawing/2014/main" id="{868970AB-D7C6-41D4-854A-3FDB407950BC}"/>
              </a:ext>
            </a:extLst>
          </p:cNvPr>
          <p:cNvGrpSpPr/>
          <p:nvPr/>
        </p:nvGrpSpPr>
        <p:grpSpPr>
          <a:xfrm>
            <a:off x="9745703" y="3169178"/>
            <a:ext cx="400173" cy="1541054"/>
            <a:chOff x="8950787" y="3219259"/>
            <a:chExt cx="400329" cy="1541656"/>
          </a:xfrm>
        </p:grpSpPr>
        <p:cxnSp>
          <p:nvCxnSpPr>
            <p:cNvPr id="75" name="Straight Connector 74">
              <a:extLst>
                <a:ext uri="{FF2B5EF4-FFF2-40B4-BE49-F238E27FC236}">
                  <a16:creationId xmlns:a16="http://schemas.microsoft.com/office/drawing/2014/main" id="{030CCC18-8747-4492-8310-6153DE1FE43D}"/>
                </a:ext>
              </a:extLst>
            </p:cNvPr>
            <p:cNvCxnSpPr>
              <a:cxnSpLocks/>
            </p:cNvCxnSpPr>
            <p:nvPr/>
          </p:nvCxnSpPr>
          <p:spPr>
            <a:xfrm flipV="1">
              <a:off x="8950787" y="3219259"/>
              <a:ext cx="400329" cy="665801"/>
            </a:xfrm>
            <a:prstGeom prst="line">
              <a:avLst/>
            </a:prstGeom>
            <a:noFill/>
            <a:ln w="12700" cap="flat" cmpd="sng" algn="ctr">
              <a:solidFill>
                <a:srgbClr val="2476B7"/>
              </a:solidFill>
              <a:prstDash val="dash"/>
              <a:miter lim="800000"/>
            </a:ln>
            <a:effectLst/>
          </p:spPr>
        </p:cxnSp>
        <p:cxnSp>
          <p:nvCxnSpPr>
            <p:cNvPr id="76" name="Straight Connector 75">
              <a:extLst>
                <a:ext uri="{FF2B5EF4-FFF2-40B4-BE49-F238E27FC236}">
                  <a16:creationId xmlns:a16="http://schemas.microsoft.com/office/drawing/2014/main" id="{802508D3-23A9-4EC8-881C-0981407F7917}"/>
                </a:ext>
              </a:extLst>
            </p:cNvPr>
            <p:cNvCxnSpPr>
              <a:cxnSpLocks/>
            </p:cNvCxnSpPr>
            <p:nvPr/>
          </p:nvCxnSpPr>
          <p:spPr>
            <a:xfrm>
              <a:off x="8950787" y="4082899"/>
              <a:ext cx="400329" cy="678016"/>
            </a:xfrm>
            <a:prstGeom prst="line">
              <a:avLst/>
            </a:prstGeom>
            <a:noFill/>
            <a:ln w="12700" cap="flat" cmpd="sng" algn="ctr">
              <a:solidFill>
                <a:srgbClr val="2476B7"/>
              </a:solidFill>
              <a:prstDash val="dash"/>
              <a:miter lim="800000"/>
            </a:ln>
            <a:effectLst/>
          </p:spPr>
        </p:cxnSp>
      </p:grpSp>
      <p:grpSp>
        <p:nvGrpSpPr>
          <p:cNvPr id="45" name="Group 44">
            <a:extLst>
              <a:ext uri="{FF2B5EF4-FFF2-40B4-BE49-F238E27FC236}">
                <a16:creationId xmlns:a16="http://schemas.microsoft.com/office/drawing/2014/main" id="{BC1BEC09-A097-4E9B-AE31-368F4C5FCD49}"/>
              </a:ext>
            </a:extLst>
          </p:cNvPr>
          <p:cNvGrpSpPr/>
          <p:nvPr/>
        </p:nvGrpSpPr>
        <p:grpSpPr>
          <a:xfrm>
            <a:off x="8037249" y="1170657"/>
            <a:ext cx="1725126" cy="5094103"/>
            <a:chOff x="7241666" y="1555516"/>
            <a:chExt cx="1725800" cy="5096093"/>
          </a:xfrm>
        </p:grpSpPr>
        <p:sp>
          <p:nvSpPr>
            <p:cNvPr id="53" name="Rectangle 52">
              <a:extLst>
                <a:ext uri="{FF2B5EF4-FFF2-40B4-BE49-F238E27FC236}">
                  <a16:creationId xmlns:a16="http://schemas.microsoft.com/office/drawing/2014/main" id="{C336BEAD-29BA-4B2D-B842-12CEC8166C1B}"/>
                </a:ext>
              </a:extLst>
            </p:cNvPr>
            <p:cNvSpPr/>
            <p:nvPr/>
          </p:nvSpPr>
          <p:spPr>
            <a:xfrm>
              <a:off x="7354602" y="1555516"/>
              <a:ext cx="1600200" cy="228600"/>
            </a:xfrm>
            <a:prstGeom prst="rect">
              <a:avLst/>
            </a:prstGeom>
            <a:solidFill>
              <a:srgbClr val="192B39"/>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IT Employees</a:t>
              </a:r>
            </a:p>
          </p:txBody>
        </p:sp>
        <p:sp>
          <p:nvSpPr>
            <p:cNvPr id="54" name="Rectangle 53">
              <a:extLst>
                <a:ext uri="{FF2B5EF4-FFF2-40B4-BE49-F238E27FC236}">
                  <a16:creationId xmlns:a16="http://schemas.microsoft.com/office/drawing/2014/main" id="{4B025055-1FBC-438F-AE7C-40BEBB0756A6}"/>
                </a:ext>
              </a:extLst>
            </p:cNvPr>
            <p:cNvSpPr/>
            <p:nvPr/>
          </p:nvSpPr>
          <p:spPr>
            <a:xfrm>
              <a:off x="7354601" y="1848793"/>
              <a:ext cx="1600200" cy="228600"/>
            </a:xfrm>
            <a:prstGeom prst="rect">
              <a:avLst/>
            </a:prstGeom>
            <a:solidFill>
              <a:srgbClr val="192B39"/>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IT Contractors</a:t>
              </a:r>
            </a:p>
          </p:txBody>
        </p:sp>
        <p:sp>
          <p:nvSpPr>
            <p:cNvPr id="55" name="Rectangle 54">
              <a:extLst>
                <a:ext uri="{FF2B5EF4-FFF2-40B4-BE49-F238E27FC236}">
                  <a16:creationId xmlns:a16="http://schemas.microsoft.com/office/drawing/2014/main" id="{37A929ED-33AC-4DBE-BAF2-01FF5429315D}"/>
                </a:ext>
              </a:extLst>
            </p:cNvPr>
            <p:cNvSpPr/>
            <p:nvPr/>
          </p:nvSpPr>
          <p:spPr>
            <a:xfrm>
              <a:off x="7354601" y="2142070"/>
              <a:ext cx="1600200" cy="228600"/>
            </a:xfrm>
            <a:prstGeom prst="rect">
              <a:avLst/>
            </a:prstGeom>
            <a:solidFill>
              <a:srgbClr val="192B39"/>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Training</a:t>
              </a:r>
            </a:p>
          </p:txBody>
        </p:sp>
        <p:sp>
          <p:nvSpPr>
            <p:cNvPr id="56" name="Rectangle 55">
              <a:extLst>
                <a:ext uri="{FF2B5EF4-FFF2-40B4-BE49-F238E27FC236}">
                  <a16:creationId xmlns:a16="http://schemas.microsoft.com/office/drawing/2014/main" id="{8D905C0B-1036-4F72-8BEA-6F6ADE15C4C6}"/>
                </a:ext>
              </a:extLst>
            </p:cNvPr>
            <p:cNvSpPr/>
            <p:nvPr/>
          </p:nvSpPr>
          <p:spPr>
            <a:xfrm>
              <a:off x="7354602" y="2435347"/>
              <a:ext cx="1600200" cy="228600"/>
            </a:xfrm>
            <a:prstGeom prst="rect">
              <a:avLst/>
            </a:prstGeom>
            <a:solidFill>
              <a:srgbClr val="21394C"/>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Data &amp; Analytics</a:t>
              </a:r>
            </a:p>
          </p:txBody>
        </p:sp>
        <p:sp>
          <p:nvSpPr>
            <p:cNvPr id="57" name="Rectangle 56">
              <a:extLst>
                <a:ext uri="{FF2B5EF4-FFF2-40B4-BE49-F238E27FC236}">
                  <a16:creationId xmlns:a16="http://schemas.microsoft.com/office/drawing/2014/main" id="{C4954C4A-D91B-47E7-8976-97845F469958}"/>
                </a:ext>
              </a:extLst>
            </p:cNvPr>
            <p:cNvSpPr/>
            <p:nvPr/>
          </p:nvSpPr>
          <p:spPr>
            <a:xfrm>
              <a:off x="7354601" y="3021901"/>
              <a:ext cx="1600200" cy="228600"/>
            </a:xfrm>
            <a:prstGeom prst="rect">
              <a:avLst/>
            </a:prstGeom>
            <a:solidFill>
              <a:srgbClr val="21394C"/>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Other Software</a:t>
              </a:r>
            </a:p>
          </p:txBody>
        </p:sp>
        <p:sp>
          <p:nvSpPr>
            <p:cNvPr id="58" name="Rectangle 57">
              <a:extLst>
                <a:ext uri="{FF2B5EF4-FFF2-40B4-BE49-F238E27FC236}">
                  <a16:creationId xmlns:a16="http://schemas.microsoft.com/office/drawing/2014/main" id="{CE189AE2-C85E-44B4-8717-BBDECAE76BCC}"/>
                </a:ext>
              </a:extLst>
            </p:cNvPr>
            <p:cNvSpPr/>
            <p:nvPr/>
          </p:nvSpPr>
          <p:spPr>
            <a:xfrm>
              <a:off x="7354601" y="3608455"/>
              <a:ext cx="1600200" cy="228600"/>
            </a:xfrm>
            <a:prstGeom prst="rect">
              <a:avLst/>
            </a:prstGeom>
            <a:solidFill>
              <a:srgbClr val="29475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Other Hardware</a:t>
              </a:r>
            </a:p>
          </p:txBody>
        </p:sp>
        <p:sp>
          <p:nvSpPr>
            <p:cNvPr id="59" name="Rectangle 58">
              <a:extLst>
                <a:ext uri="{FF2B5EF4-FFF2-40B4-BE49-F238E27FC236}">
                  <a16:creationId xmlns:a16="http://schemas.microsoft.com/office/drawing/2014/main" id="{D23C603F-B994-49DD-A20E-DA480B2E9489}"/>
                </a:ext>
              </a:extLst>
            </p:cNvPr>
            <p:cNvSpPr/>
            <p:nvPr/>
          </p:nvSpPr>
          <p:spPr>
            <a:xfrm>
              <a:off x="7354601" y="3901732"/>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Consultants</a:t>
              </a:r>
            </a:p>
          </p:txBody>
        </p:sp>
        <p:sp>
          <p:nvSpPr>
            <p:cNvPr id="60" name="Rectangle 59">
              <a:extLst>
                <a:ext uri="{FF2B5EF4-FFF2-40B4-BE49-F238E27FC236}">
                  <a16:creationId xmlns:a16="http://schemas.microsoft.com/office/drawing/2014/main" id="{1FA890BE-E319-408C-971B-5788EFE19C1C}"/>
                </a:ext>
              </a:extLst>
            </p:cNvPr>
            <p:cNvSpPr/>
            <p:nvPr/>
          </p:nvSpPr>
          <p:spPr>
            <a:xfrm>
              <a:off x="7354602" y="4488286"/>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Telecommunications</a:t>
              </a:r>
            </a:p>
          </p:txBody>
        </p:sp>
        <p:sp>
          <p:nvSpPr>
            <p:cNvPr id="61" name="Rectangle 60">
              <a:extLst>
                <a:ext uri="{FF2B5EF4-FFF2-40B4-BE49-F238E27FC236}">
                  <a16:creationId xmlns:a16="http://schemas.microsoft.com/office/drawing/2014/main" id="{71736F58-163C-498D-B966-ECE5A4CD913A}"/>
                </a:ext>
              </a:extLst>
            </p:cNvPr>
            <p:cNvSpPr/>
            <p:nvPr/>
          </p:nvSpPr>
          <p:spPr>
            <a:xfrm>
              <a:off x="7354602" y="4781563"/>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Managed Services</a:t>
              </a:r>
            </a:p>
          </p:txBody>
        </p:sp>
        <p:sp>
          <p:nvSpPr>
            <p:cNvPr id="62" name="Rectangle 61">
              <a:extLst>
                <a:ext uri="{FF2B5EF4-FFF2-40B4-BE49-F238E27FC236}">
                  <a16:creationId xmlns:a16="http://schemas.microsoft.com/office/drawing/2014/main" id="{49ED251A-5FB3-42B0-B06F-532714B972A3}"/>
                </a:ext>
              </a:extLst>
            </p:cNvPr>
            <p:cNvSpPr/>
            <p:nvPr/>
          </p:nvSpPr>
          <p:spPr>
            <a:xfrm>
              <a:off x="7354601" y="5074840"/>
              <a:ext cx="1600200" cy="411480"/>
            </a:xfrm>
            <a:prstGeom prst="rect">
              <a:avLst/>
            </a:prstGeom>
            <a:solidFill>
              <a:srgbClr val="7F919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Internal Facilities &amp; Power</a:t>
              </a:r>
            </a:p>
          </p:txBody>
        </p:sp>
        <p:sp>
          <p:nvSpPr>
            <p:cNvPr id="63" name="Rectangle 62">
              <a:extLst>
                <a:ext uri="{FF2B5EF4-FFF2-40B4-BE49-F238E27FC236}">
                  <a16:creationId xmlns:a16="http://schemas.microsoft.com/office/drawing/2014/main" id="{37D38EB2-10E4-4CE2-BD50-689097B54F65}"/>
                </a:ext>
              </a:extLst>
            </p:cNvPr>
            <p:cNvSpPr/>
            <p:nvPr/>
          </p:nvSpPr>
          <p:spPr>
            <a:xfrm>
              <a:off x="7354601" y="6423009"/>
              <a:ext cx="1600200" cy="228600"/>
            </a:xfrm>
            <a:prstGeom prst="rect">
              <a:avLst/>
            </a:prstGeom>
            <a:solidFill>
              <a:srgbClr val="16476E"/>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Other OpEx</a:t>
              </a:r>
            </a:p>
          </p:txBody>
        </p:sp>
        <p:cxnSp>
          <p:nvCxnSpPr>
            <p:cNvPr id="64" name="Straight Connector 63">
              <a:extLst>
                <a:ext uri="{FF2B5EF4-FFF2-40B4-BE49-F238E27FC236}">
                  <a16:creationId xmlns:a16="http://schemas.microsoft.com/office/drawing/2014/main" id="{E4BBA04E-DD0B-4849-AEA2-CF8D7FF31B8F}"/>
                </a:ext>
              </a:extLst>
            </p:cNvPr>
            <p:cNvCxnSpPr>
              <a:cxnSpLocks/>
            </p:cNvCxnSpPr>
            <p:nvPr/>
          </p:nvCxnSpPr>
          <p:spPr>
            <a:xfrm>
              <a:off x="7241666" y="1596923"/>
              <a:ext cx="0" cy="731520"/>
            </a:xfrm>
            <a:prstGeom prst="line">
              <a:avLst/>
            </a:prstGeom>
            <a:noFill/>
            <a:ln w="38100" cap="flat" cmpd="sng" algn="ctr">
              <a:solidFill>
                <a:srgbClr val="192B39"/>
              </a:solidFill>
              <a:prstDash val="solid"/>
              <a:miter lim="800000"/>
            </a:ln>
            <a:effectLst/>
          </p:spPr>
        </p:cxnSp>
        <p:cxnSp>
          <p:nvCxnSpPr>
            <p:cNvPr id="65" name="Straight Connector 64">
              <a:extLst>
                <a:ext uri="{FF2B5EF4-FFF2-40B4-BE49-F238E27FC236}">
                  <a16:creationId xmlns:a16="http://schemas.microsoft.com/office/drawing/2014/main" id="{382CDD38-E9E8-4A9E-BBD9-F88DA7D20EE9}"/>
                </a:ext>
              </a:extLst>
            </p:cNvPr>
            <p:cNvCxnSpPr>
              <a:cxnSpLocks/>
            </p:cNvCxnSpPr>
            <p:nvPr/>
          </p:nvCxnSpPr>
          <p:spPr>
            <a:xfrm>
              <a:off x="7241666" y="2491828"/>
              <a:ext cx="0" cy="685800"/>
            </a:xfrm>
            <a:prstGeom prst="line">
              <a:avLst/>
            </a:prstGeom>
            <a:noFill/>
            <a:ln w="38100" cap="flat" cmpd="sng" algn="ctr">
              <a:solidFill>
                <a:srgbClr val="21394C"/>
              </a:solidFill>
              <a:prstDash val="solid"/>
              <a:miter lim="800000"/>
            </a:ln>
            <a:effectLst/>
          </p:spPr>
        </p:cxnSp>
        <p:cxnSp>
          <p:nvCxnSpPr>
            <p:cNvPr id="66" name="Straight Connector 65">
              <a:extLst>
                <a:ext uri="{FF2B5EF4-FFF2-40B4-BE49-F238E27FC236}">
                  <a16:creationId xmlns:a16="http://schemas.microsoft.com/office/drawing/2014/main" id="{28C557BC-28A7-4619-A601-53CB7A965D1D}"/>
                </a:ext>
              </a:extLst>
            </p:cNvPr>
            <p:cNvCxnSpPr>
              <a:cxnSpLocks/>
            </p:cNvCxnSpPr>
            <p:nvPr/>
          </p:nvCxnSpPr>
          <p:spPr>
            <a:xfrm>
              <a:off x="7249687" y="3943634"/>
              <a:ext cx="0" cy="1005840"/>
            </a:xfrm>
            <a:prstGeom prst="line">
              <a:avLst/>
            </a:prstGeom>
            <a:noFill/>
            <a:ln w="38100" cap="flat" cmpd="sng" algn="ctr">
              <a:solidFill>
                <a:srgbClr val="546C7F"/>
              </a:solidFill>
              <a:prstDash val="solid"/>
              <a:miter lim="800000"/>
            </a:ln>
            <a:effectLst/>
          </p:spPr>
        </p:cxnSp>
        <p:sp>
          <p:nvSpPr>
            <p:cNvPr id="67" name="Rectangle 66">
              <a:extLst>
                <a:ext uri="{FF2B5EF4-FFF2-40B4-BE49-F238E27FC236}">
                  <a16:creationId xmlns:a16="http://schemas.microsoft.com/office/drawing/2014/main" id="{5D6E369A-2EC7-4FA9-8F7A-01EFD55E8717}"/>
                </a:ext>
              </a:extLst>
            </p:cNvPr>
            <p:cNvSpPr/>
            <p:nvPr/>
          </p:nvSpPr>
          <p:spPr>
            <a:xfrm>
              <a:off x="7350587" y="6003225"/>
              <a:ext cx="1600200" cy="365152"/>
            </a:xfrm>
            <a:prstGeom prst="rect">
              <a:avLst/>
            </a:prstGeom>
            <a:solidFill>
              <a:srgbClr val="16476E"/>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Operational Technology</a:t>
              </a:r>
            </a:p>
          </p:txBody>
        </p:sp>
        <p:cxnSp>
          <p:nvCxnSpPr>
            <p:cNvPr id="68" name="Straight Connector 67">
              <a:extLst>
                <a:ext uri="{FF2B5EF4-FFF2-40B4-BE49-F238E27FC236}">
                  <a16:creationId xmlns:a16="http://schemas.microsoft.com/office/drawing/2014/main" id="{61D3F3C6-B8FA-4D89-8222-C9E2BA8E3D87}"/>
                </a:ext>
              </a:extLst>
            </p:cNvPr>
            <p:cNvCxnSpPr>
              <a:cxnSpLocks/>
            </p:cNvCxnSpPr>
            <p:nvPr/>
          </p:nvCxnSpPr>
          <p:spPr>
            <a:xfrm>
              <a:off x="7241666" y="6101856"/>
              <a:ext cx="0" cy="457200"/>
            </a:xfrm>
            <a:prstGeom prst="line">
              <a:avLst/>
            </a:prstGeom>
            <a:noFill/>
            <a:ln w="38100" cap="flat" cmpd="sng" algn="ctr">
              <a:solidFill>
                <a:srgbClr val="16476E"/>
              </a:solidFill>
              <a:prstDash val="solid"/>
              <a:miter lim="800000"/>
            </a:ln>
            <a:effectLst/>
          </p:spPr>
        </p:cxnSp>
        <p:cxnSp>
          <p:nvCxnSpPr>
            <p:cNvPr id="69" name="Straight Connector 68">
              <a:extLst>
                <a:ext uri="{FF2B5EF4-FFF2-40B4-BE49-F238E27FC236}">
                  <a16:creationId xmlns:a16="http://schemas.microsoft.com/office/drawing/2014/main" id="{E7EFF5BB-CE7E-4FCF-B8AF-BCAA8ACC519C}"/>
                </a:ext>
              </a:extLst>
            </p:cNvPr>
            <p:cNvCxnSpPr>
              <a:cxnSpLocks/>
            </p:cNvCxnSpPr>
            <p:nvPr/>
          </p:nvCxnSpPr>
          <p:spPr>
            <a:xfrm>
              <a:off x="7241666" y="3376721"/>
              <a:ext cx="0" cy="411480"/>
            </a:xfrm>
            <a:prstGeom prst="line">
              <a:avLst/>
            </a:prstGeom>
            <a:noFill/>
            <a:ln w="38100" cap="flat" cmpd="sng" algn="ctr">
              <a:solidFill>
                <a:srgbClr val="29475F"/>
              </a:solidFill>
              <a:prstDash val="solid"/>
              <a:miter lim="800000"/>
            </a:ln>
            <a:effectLst/>
          </p:spPr>
        </p:cxnSp>
        <p:cxnSp>
          <p:nvCxnSpPr>
            <p:cNvPr id="70" name="Straight Connector 69">
              <a:extLst>
                <a:ext uri="{FF2B5EF4-FFF2-40B4-BE49-F238E27FC236}">
                  <a16:creationId xmlns:a16="http://schemas.microsoft.com/office/drawing/2014/main" id="{48845A52-DBBF-4A32-9820-E6B977C2F30F}"/>
                </a:ext>
              </a:extLst>
            </p:cNvPr>
            <p:cNvCxnSpPr>
              <a:cxnSpLocks/>
            </p:cNvCxnSpPr>
            <p:nvPr/>
          </p:nvCxnSpPr>
          <p:spPr>
            <a:xfrm>
              <a:off x="7249687" y="5147571"/>
              <a:ext cx="0" cy="720382"/>
            </a:xfrm>
            <a:prstGeom prst="line">
              <a:avLst/>
            </a:prstGeom>
            <a:noFill/>
            <a:ln w="38100" cap="flat" cmpd="sng" algn="ctr">
              <a:solidFill>
                <a:srgbClr val="7F919F"/>
              </a:solidFill>
              <a:prstDash val="solid"/>
              <a:miter lim="800000"/>
            </a:ln>
            <a:effectLst/>
          </p:spPr>
        </p:cxnSp>
        <p:sp>
          <p:nvSpPr>
            <p:cNvPr id="71" name="Rectangle 70">
              <a:extLst>
                <a:ext uri="{FF2B5EF4-FFF2-40B4-BE49-F238E27FC236}">
                  <a16:creationId xmlns:a16="http://schemas.microsoft.com/office/drawing/2014/main" id="{4E4DFC3D-6022-4B41-93F1-B8D1005A5AD6}"/>
                </a:ext>
              </a:extLst>
            </p:cNvPr>
            <p:cNvSpPr/>
            <p:nvPr/>
          </p:nvSpPr>
          <p:spPr>
            <a:xfrm>
              <a:off x="7367266" y="5539132"/>
              <a:ext cx="1600200" cy="411480"/>
            </a:xfrm>
            <a:prstGeom prst="rect">
              <a:avLst/>
            </a:prstGeom>
            <a:solidFill>
              <a:srgbClr val="7F919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External Facilities &amp; Power</a:t>
              </a:r>
            </a:p>
          </p:txBody>
        </p:sp>
        <p:sp>
          <p:nvSpPr>
            <p:cNvPr id="72" name="Rectangle 71">
              <a:extLst>
                <a:ext uri="{FF2B5EF4-FFF2-40B4-BE49-F238E27FC236}">
                  <a16:creationId xmlns:a16="http://schemas.microsoft.com/office/drawing/2014/main" id="{279774B9-C621-464B-8E41-6136D5A8269F}"/>
                </a:ext>
              </a:extLst>
            </p:cNvPr>
            <p:cNvSpPr/>
            <p:nvPr/>
          </p:nvSpPr>
          <p:spPr>
            <a:xfrm>
              <a:off x="7350587" y="4195009"/>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Cloud Services</a:t>
              </a:r>
            </a:p>
          </p:txBody>
        </p:sp>
        <p:sp>
          <p:nvSpPr>
            <p:cNvPr id="73" name="Rectangle 72">
              <a:extLst>
                <a:ext uri="{FF2B5EF4-FFF2-40B4-BE49-F238E27FC236}">
                  <a16:creationId xmlns:a16="http://schemas.microsoft.com/office/drawing/2014/main" id="{66186DB4-548F-4F5D-9839-5740978C8474}"/>
                </a:ext>
              </a:extLst>
            </p:cNvPr>
            <p:cNvSpPr/>
            <p:nvPr/>
          </p:nvSpPr>
          <p:spPr>
            <a:xfrm>
              <a:off x="7357446" y="2728624"/>
              <a:ext cx="1600200" cy="228600"/>
            </a:xfrm>
            <a:prstGeom prst="rect">
              <a:avLst/>
            </a:prstGeom>
            <a:solidFill>
              <a:srgbClr val="21394C"/>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Information Security</a:t>
              </a:r>
            </a:p>
          </p:txBody>
        </p:sp>
        <p:sp>
          <p:nvSpPr>
            <p:cNvPr id="74" name="Rectangle 73">
              <a:extLst>
                <a:ext uri="{FF2B5EF4-FFF2-40B4-BE49-F238E27FC236}">
                  <a16:creationId xmlns:a16="http://schemas.microsoft.com/office/drawing/2014/main" id="{755CDD31-2F04-4753-A83F-DF37D1EC5987}"/>
                </a:ext>
              </a:extLst>
            </p:cNvPr>
            <p:cNvSpPr/>
            <p:nvPr/>
          </p:nvSpPr>
          <p:spPr>
            <a:xfrm>
              <a:off x="7348579" y="3315178"/>
              <a:ext cx="1600200" cy="228600"/>
            </a:xfrm>
            <a:prstGeom prst="rect">
              <a:avLst/>
            </a:prstGeom>
            <a:solidFill>
              <a:srgbClr val="29475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Information Security</a:t>
              </a:r>
            </a:p>
          </p:txBody>
        </p:sp>
      </p:grpSp>
      <p:grpSp>
        <p:nvGrpSpPr>
          <p:cNvPr id="100" name="Group 99">
            <a:extLst>
              <a:ext uri="{FF2B5EF4-FFF2-40B4-BE49-F238E27FC236}">
                <a16:creationId xmlns:a16="http://schemas.microsoft.com/office/drawing/2014/main" id="{97881D4E-034C-4CCA-A6F3-B71B78134976}"/>
              </a:ext>
            </a:extLst>
          </p:cNvPr>
          <p:cNvGrpSpPr/>
          <p:nvPr/>
        </p:nvGrpSpPr>
        <p:grpSpPr>
          <a:xfrm>
            <a:off x="10145875" y="3169178"/>
            <a:ext cx="1599577" cy="1541054"/>
            <a:chOff x="10149840" y="3169077"/>
            <a:chExt cx="1600202" cy="1541656"/>
          </a:xfrm>
        </p:grpSpPr>
        <p:sp>
          <p:nvSpPr>
            <p:cNvPr id="47" name="Rectangle 46">
              <a:extLst>
                <a:ext uri="{FF2B5EF4-FFF2-40B4-BE49-F238E27FC236}">
                  <a16:creationId xmlns:a16="http://schemas.microsoft.com/office/drawing/2014/main" id="{177F57E7-B42D-4342-BBCA-44E3B5284EB0}"/>
                </a:ext>
              </a:extLst>
            </p:cNvPr>
            <p:cNvSpPr/>
            <p:nvPr/>
          </p:nvSpPr>
          <p:spPr>
            <a:xfrm>
              <a:off x="10149840" y="3169077"/>
              <a:ext cx="1600200" cy="41148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Infrastructure-as-a-Service</a:t>
              </a:r>
            </a:p>
          </p:txBody>
        </p:sp>
        <p:sp>
          <p:nvSpPr>
            <p:cNvPr id="48" name="Rectangle 47">
              <a:extLst>
                <a:ext uri="{FF2B5EF4-FFF2-40B4-BE49-F238E27FC236}">
                  <a16:creationId xmlns:a16="http://schemas.microsoft.com/office/drawing/2014/main" id="{E4AA8A1D-135D-4E8C-A9FA-A6BF6DD4F8E2}"/>
                </a:ext>
              </a:extLst>
            </p:cNvPr>
            <p:cNvSpPr/>
            <p:nvPr/>
          </p:nvSpPr>
          <p:spPr>
            <a:xfrm>
              <a:off x="10149840" y="3902584"/>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Software-as-a-Service</a:t>
              </a:r>
            </a:p>
          </p:txBody>
        </p:sp>
        <p:sp>
          <p:nvSpPr>
            <p:cNvPr id="49" name="Rectangle 48">
              <a:extLst>
                <a:ext uri="{FF2B5EF4-FFF2-40B4-BE49-F238E27FC236}">
                  <a16:creationId xmlns:a16="http://schemas.microsoft.com/office/drawing/2014/main" id="{6CC608CE-ACEE-4F03-B0E3-033B18C90996}"/>
                </a:ext>
              </a:extLst>
            </p:cNvPr>
            <p:cNvSpPr/>
            <p:nvPr/>
          </p:nvSpPr>
          <p:spPr>
            <a:xfrm>
              <a:off x="10149840" y="4192358"/>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Data-as-a-Service</a:t>
              </a:r>
            </a:p>
          </p:txBody>
        </p:sp>
        <p:sp>
          <p:nvSpPr>
            <p:cNvPr id="50" name="Rectangle 49">
              <a:extLst>
                <a:ext uri="{FF2B5EF4-FFF2-40B4-BE49-F238E27FC236}">
                  <a16:creationId xmlns:a16="http://schemas.microsoft.com/office/drawing/2014/main" id="{6B0698EF-B473-49A7-9F92-C068411576F7}"/>
                </a:ext>
              </a:extLst>
            </p:cNvPr>
            <p:cNvSpPr/>
            <p:nvPr/>
          </p:nvSpPr>
          <p:spPr>
            <a:xfrm>
              <a:off x="10149840" y="3641731"/>
              <a:ext cx="1600202" cy="199679"/>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Platform-as-a-Service</a:t>
              </a:r>
            </a:p>
          </p:txBody>
        </p:sp>
        <p:sp>
          <p:nvSpPr>
            <p:cNvPr id="51" name="Rectangle 50">
              <a:extLst>
                <a:ext uri="{FF2B5EF4-FFF2-40B4-BE49-F238E27FC236}">
                  <a16:creationId xmlns:a16="http://schemas.microsoft.com/office/drawing/2014/main" id="{1CEFB765-80B8-4512-ACB6-ACCBE637A544}"/>
                </a:ext>
              </a:extLst>
            </p:cNvPr>
            <p:cNvSpPr/>
            <p:nvPr/>
          </p:nvSpPr>
          <p:spPr>
            <a:xfrm>
              <a:off x="10149840" y="4482133"/>
              <a:ext cx="1600200" cy="228600"/>
            </a:xfrm>
            <a:prstGeom prst="rect">
              <a:avLst/>
            </a:prstGeom>
            <a:solidFill>
              <a:srgbClr val="546C7F"/>
            </a:solidFill>
            <a:ln w="12700" cap="flat" cmpd="sng" algn="ctr">
              <a:noFill/>
              <a:prstDash val="solid"/>
              <a:miter lim="800000"/>
            </a:ln>
            <a:effectLst/>
          </p:spPr>
          <p:txBody>
            <a:bodyPr rtlCol="0" anchor="ctr"/>
            <a:lstStyle/>
            <a:p>
              <a:pPr algn="ctr" defTabSz="914034">
                <a:defRPr/>
              </a:pPr>
              <a:r>
                <a:rPr lang="en-US" sz="1200" kern="0">
                  <a:solidFill>
                    <a:srgbClr val="FFFFFF"/>
                  </a:solidFill>
                  <a:latin typeface="Calibri" panose="020F0502020204030204"/>
                </a:rPr>
                <a:t>Security-as-a-Service</a:t>
              </a:r>
            </a:p>
          </p:txBody>
        </p:sp>
      </p:grpSp>
      <p:sp>
        <p:nvSpPr>
          <p:cNvPr id="77" name="TextBox 76">
            <a:extLst>
              <a:ext uri="{FF2B5EF4-FFF2-40B4-BE49-F238E27FC236}">
                <a16:creationId xmlns:a16="http://schemas.microsoft.com/office/drawing/2014/main" id="{85B38299-3C36-4911-8893-62D70735C61A}"/>
              </a:ext>
            </a:extLst>
          </p:cNvPr>
          <p:cNvSpPr txBox="1"/>
          <p:nvPr/>
        </p:nvSpPr>
        <p:spPr>
          <a:xfrm>
            <a:off x="8427750" y="641170"/>
            <a:ext cx="1202068" cy="461485"/>
          </a:xfrm>
          <a:prstGeom prst="rect">
            <a:avLst/>
          </a:prstGeom>
        </p:spPr>
        <p:txBody>
          <a:bodyPr vert="horz" wrap="square" lIns="91404" tIns="91404" rIns="91404" bIns="91404" rtlCol="0">
            <a:spAutoFit/>
          </a:bodyPr>
          <a:lstStyle/>
          <a:p>
            <a:pPr marL="7698" marR="242878" algn="ctr" defTabSz="554270">
              <a:defRPr/>
            </a:pPr>
            <a:r>
              <a:rPr lang="en-US" sz="1799" spc="-30">
                <a:solidFill>
                  <a:srgbClr val="717272"/>
                </a:solidFill>
                <a:latin typeface="Montserrat" panose="00000500000000000000" pitchFamily="2" charset="0"/>
                <a:cs typeface="Arial Narrow"/>
              </a:rPr>
              <a:t>Tier 2</a:t>
            </a:r>
          </a:p>
        </p:txBody>
      </p:sp>
      <p:sp>
        <p:nvSpPr>
          <p:cNvPr id="78" name="TextBox 77">
            <a:extLst>
              <a:ext uri="{FF2B5EF4-FFF2-40B4-BE49-F238E27FC236}">
                <a16:creationId xmlns:a16="http://schemas.microsoft.com/office/drawing/2014/main" id="{63AC1ADC-1873-4259-B159-9AA5C89A3C99}"/>
              </a:ext>
            </a:extLst>
          </p:cNvPr>
          <p:cNvSpPr txBox="1"/>
          <p:nvPr/>
        </p:nvSpPr>
        <p:spPr>
          <a:xfrm>
            <a:off x="10288611" y="636418"/>
            <a:ext cx="1202068" cy="461485"/>
          </a:xfrm>
          <a:prstGeom prst="rect">
            <a:avLst/>
          </a:prstGeom>
        </p:spPr>
        <p:txBody>
          <a:bodyPr vert="horz" wrap="square" lIns="91404" tIns="91404" rIns="91404" bIns="91404" rtlCol="0">
            <a:spAutoFit/>
          </a:bodyPr>
          <a:lstStyle/>
          <a:p>
            <a:pPr marL="7698" marR="242878" algn="ctr" defTabSz="554270">
              <a:defRPr/>
            </a:pPr>
            <a:r>
              <a:rPr lang="en-US" sz="1799" spc="-30">
                <a:solidFill>
                  <a:srgbClr val="717272"/>
                </a:solidFill>
                <a:latin typeface="Montserrat" panose="00000500000000000000" pitchFamily="2" charset="0"/>
                <a:cs typeface="Arial Narrow"/>
              </a:rPr>
              <a:t>Tier 3</a:t>
            </a:r>
          </a:p>
        </p:txBody>
      </p:sp>
      <p:cxnSp>
        <p:nvCxnSpPr>
          <p:cNvPr id="79" name="Straight Connector 78">
            <a:extLst>
              <a:ext uri="{FF2B5EF4-FFF2-40B4-BE49-F238E27FC236}">
                <a16:creationId xmlns:a16="http://schemas.microsoft.com/office/drawing/2014/main" id="{901A2D39-9DA3-4BA5-9178-8810B6107686}"/>
              </a:ext>
            </a:extLst>
          </p:cNvPr>
          <p:cNvCxnSpPr>
            <a:cxnSpLocks/>
            <a:stCxn id="36" idx="3"/>
          </p:cNvCxnSpPr>
          <p:nvPr/>
        </p:nvCxnSpPr>
        <p:spPr>
          <a:xfrm flipV="1">
            <a:off x="7393237" y="1532026"/>
            <a:ext cx="632907" cy="999061"/>
          </a:xfrm>
          <a:prstGeom prst="line">
            <a:avLst/>
          </a:prstGeom>
          <a:noFill/>
          <a:ln w="12700" cap="flat" cmpd="sng" algn="ctr">
            <a:solidFill>
              <a:srgbClr val="2476B7"/>
            </a:solidFill>
            <a:prstDash val="dash"/>
            <a:miter lim="800000"/>
          </a:ln>
          <a:effectLst/>
        </p:spPr>
      </p:cxnSp>
      <p:cxnSp>
        <p:nvCxnSpPr>
          <p:cNvPr id="80" name="Straight Connector 79">
            <a:extLst>
              <a:ext uri="{FF2B5EF4-FFF2-40B4-BE49-F238E27FC236}">
                <a16:creationId xmlns:a16="http://schemas.microsoft.com/office/drawing/2014/main" id="{EF0573B8-E965-4207-B7D9-B6B7DF4634B3}"/>
              </a:ext>
            </a:extLst>
          </p:cNvPr>
          <p:cNvCxnSpPr>
            <a:cxnSpLocks/>
            <a:stCxn id="37" idx="3"/>
          </p:cNvCxnSpPr>
          <p:nvPr/>
        </p:nvCxnSpPr>
        <p:spPr>
          <a:xfrm flipV="1">
            <a:off x="7393237" y="2420636"/>
            <a:ext cx="624891" cy="519654"/>
          </a:xfrm>
          <a:prstGeom prst="line">
            <a:avLst/>
          </a:prstGeom>
          <a:noFill/>
          <a:ln w="12700" cap="flat" cmpd="sng" algn="ctr">
            <a:solidFill>
              <a:srgbClr val="2476B7"/>
            </a:solidFill>
            <a:prstDash val="dash"/>
            <a:miter lim="800000"/>
          </a:ln>
          <a:effectLst/>
        </p:spPr>
      </p:cxnSp>
      <p:cxnSp>
        <p:nvCxnSpPr>
          <p:cNvPr id="81" name="Straight Connector 80">
            <a:extLst>
              <a:ext uri="{FF2B5EF4-FFF2-40B4-BE49-F238E27FC236}">
                <a16:creationId xmlns:a16="http://schemas.microsoft.com/office/drawing/2014/main" id="{656BFF8F-9FCE-48FC-9C63-FCCC1443D93E}"/>
              </a:ext>
            </a:extLst>
          </p:cNvPr>
          <p:cNvCxnSpPr>
            <a:cxnSpLocks/>
            <a:stCxn id="38" idx="3"/>
          </p:cNvCxnSpPr>
          <p:nvPr/>
        </p:nvCxnSpPr>
        <p:spPr>
          <a:xfrm flipV="1">
            <a:off x="7393237" y="3189134"/>
            <a:ext cx="624893" cy="160360"/>
          </a:xfrm>
          <a:prstGeom prst="line">
            <a:avLst/>
          </a:prstGeom>
          <a:noFill/>
          <a:ln w="12700" cap="flat" cmpd="sng" algn="ctr">
            <a:solidFill>
              <a:srgbClr val="2476B7"/>
            </a:solidFill>
            <a:prstDash val="dash"/>
            <a:miter lim="800000"/>
          </a:ln>
          <a:effectLst/>
        </p:spPr>
      </p:cxnSp>
      <p:cxnSp>
        <p:nvCxnSpPr>
          <p:cNvPr id="82" name="Straight Connector 81">
            <a:extLst>
              <a:ext uri="{FF2B5EF4-FFF2-40B4-BE49-F238E27FC236}">
                <a16:creationId xmlns:a16="http://schemas.microsoft.com/office/drawing/2014/main" id="{39F3434C-5E06-40A9-B9D0-6239E11D6867}"/>
              </a:ext>
            </a:extLst>
          </p:cNvPr>
          <p:cNvCxnSpPr>
            <a:cxnSpLocks/>
            <a:stCxn id="39" idx="3"/>
          </p:cNvCxnSpPr>
          <p:nvPr/>
        </p:nvCxnSpPr>
        <p:spPr>
          <a:xfrm>
            <a:off x="7393235" y="3816170"/>
            <a:ext cx="632909" cy="258680"/>
          </a:xfrm>
          <a:prstGeom prst="line">
            <a:avLst/>
          </a:prstGeom>
          <a:noFill/>
          <a:ln w="12700" cap="flat" cmpd="sng" algn="ctr">
            <a:solidFill>
              <a:srgbClr val="2476B7"/>
            </a:solidFill>
            <a:prstDash val="dash"/>
            <a:miter lim="800000"/>
          </a:ln>
          <a:effectLst/>
        </p:spPr>
      </p:cxnSp>
      <p:cxnSp>
        <p:nvCxnSpPr>
          <p:cNvPr id="85" name="Straight Connector 84">
            <a:extLst>
              <a:ext uri="{FF2B5EF4-FFF2-40B4-BE49-F238E27FC236}">
                <a16:creationId xmlns:a16="http://schemas.microsoft.com/office/drawing/2014/main" id="{2E148316-4D8F-4F37-8409-541F40DF9B0C}"/>
              </a:ext>
            </a:extLst>
          </p:cNvPr>
          <p:cNvCxnSpPr>
            <a:cxnSpLocks/>
            <a:stCxn id="40" idx="3"/>
          </p:cNvCxnSpPr>
          <p:nvPr/>
        </p:nvCxnSpPr>
        <p:spPr>
          <a:xfrm>
            <a:off x="7401252" y="4350997"/>
            <a:ext cx="624893" cy="801720"/>
          </a:xfrm>
          <a:prstGeom prst="line">
            <a:avLst/>
          </a:prstGeom>
          <a:noFill/>
          <a:ln w="12700" cap="flat" cmpd="sng" algn="ctr">
            <a:solidFill>
              <a:srgbClr val="2476B7"/>
            </a:solidFill>
            <a:prstDash val="dash"/>
            <a:miter lim="800000"/>
          </a:ln>
          <a:effectLst/>
        </p:spPr>
      </p:cxnSp>
      <p:cxnSp>
        <p:nvCxnSpPr>
          <p:cNvPr id="87" name="Straight Connector 86">
            <a:extLst>
              <a:ext uri="{FF2B5EF4-FFF2-40B4-BE49-F238E27FC236}">
                <a16:creationId xmlns:a16="http://schemas.microsoft.com/office/drawing/2014/main" id="{98C84976-378C-4A82-B45E-E5890FECD5BE}"/>
              </a:ext>
            </a:extLst>
          </p:cNvPr>
          <p:cNvCxnSpPr>
            <a:cxnSpLocks/>
            <a:stCxn id="41" idx="3"/>
          </p:cNvCxnSpPr>
          <p:nvPr/>
        </p:nvCxnSpPr>
        <p:spPr>
          <a:xfrm>
            <a:off x="7393235" y="4828352"/>
            <a:ext cx="624893" cy="1153286"/>
          </a:xfrm>
          <a:prstGeom prst="line">
            <a:avLst/>
          </a:prstGeom>
          <a:noFill/>
          <a:ln w="12700" cap="flat" cmpd="sng" algn="ctr">
            <a:solidFill>
              <a:srgbClr val="2476B7"/>
            </a:solidFill>
            <a:prstDash val="dash"/>
            <a:miter lim="800000"/>
          </a:ln>
          <a:effectLst/>
        </p:spPr>
      </p:cxnSp>
    </p:spTree>
    <p:extLst>
      <p:ext uri="{BB962C8B-B14F-4D97-AF65-F5344CB8AC3E}">
        <p14:creationId xmlns:p14="http://schemas.microsoft.com/office/powerpoint/2010/main" val="48623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Scoping Call Overview</a:t>
            </a:r>
          </a:p>
        </p:txBody>
      </p:sp>
    </p:spTree>
    <p:extLst>
      <p:ext uri="{BB962C8B-B14F-4D97-AF65-F5344CB8AC3E}">
        <p14:creationId xmlns:p14="http://schemas.microsoft.com/office/powerpoint/2010/main" val="2429523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3200" dirty="0"/>
              <a:t>Scoping call overview</a:t>
            </a:r>
            <a:endParaRPr lang="en-CA" sz="3200" i="1" dirty="0"/>
          </a:p>
        </p:txBody>
      </p:sp>
      <p:graphicFrame>
        <p:nvGraphicFramePr>
          <p:cNvPr id="3" name="Table 5">
            <a:extLst>
              <a:ext uri="{FF2B5EF4-FFF2-40B4-BE49-F238E27FC236}">
                <a16:creationId xmlns:a16="http://schemas.microsoft.com/office/drawing/2014/main" id="{9BE79200-3ECC-4C38-93E3-730EF9E316F0}"/>
              </a:ext>
            </a:extLst>
          </p:cNvPr>
          <p:cNvGraphicFramePr>
            <a:graphicFrameLocks noGrp="1"/>
          </p:cNvGraphicFramePr>
          <p:nvPr>
            <p:extLst>
              <p:ext uri="{D42A27DB-BD31-4B8C-83A1-F6EECF244321}">
                <p14:modId xmlns:p14="http://schemas.microsoft.com/office/powerpoint/2010/main" val="674789444"/>
              </p:ext>
            </p:extLst>
          </p:nvPr>
        </p:nvGraphicFramePr>
        <p:xfrm>
          <a:off x="3427412" y="304803"/>
          <a:ext cx="8305800" cy="2362196"/>
        </p:xfrm>
        <a:graphic>
          <a:graphicData uri="http://schemas.openxmlformats.org/drawingml/2006/table">
            <a:tbl>
              <a:tblPr firstCol="1" bandRow="1">
                <a:tableStyleId>{5C22544A-7EE6-4342-B048-85BDC9FD1C3A}</a:tableStyleId>
              </a:tblPr>
              <a:tblGrid>
                <a:gridCol w="2439382">
                  <a:extLst>
                    <a:ext uri="{9D8B030D-6E8A-4147-A177-3AD203B41FA5}">
                      <a16:colId xmlns:a16="http://schemas.microsoft.com/office/drawing/2014/main" val="3795664767"/>
                    </a:ext>
                  </a:extLst>
                </a:gridCol>
                <a:gridCol w="5866418">
                  <a:extLst>
                    <a:ext uri="{9D8B030D-6E8A-4147-A177-3AD203B41FA5}">
                      <a16:colId xmlns:a16="http://schemas.microsoft.com/office/drawing/2014/main" val="1459360636"/>
                    </a:ext>
                  </a:extLst>
                </a:gridCol>
              </a:tblGrid>
              <a:tr h="997909">
                <a:tc>
                  <a:txBody>
                    <a:bodyPr/>
                    <a:lstStyle/>
                    <a:p>
                      <a:r>
                        <a:rPr lang="en-US" sz="1600" kern="1200" dirty="0">
                          <a:solidFill>
                            <a:schemeClr val="bg1"/>
                          </a:solidFill>
                          <a:latin typeface="Montserrat SemiBold" panose="00000700000000000000" pitchFamily="2" charset="0"/>
                          <a:ea typeface="+mn-ea"/>
                          <a:cs typeface="+mn-cs"/>
                        </a:rPr>
                        <a:t>Goal</a:t>
                      </a:r>
                    </a:p>
                  </a:txBody>
                  <a:tcPr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400" dirty="0">
                          <a:latin typeface="Roboto Condensed Light"/>
                          <a:ea typeface="Roboto Condensed Light"/>
                        </a:rPr>
                        <a:t>The purpose of this call is threefold: (1) meet the member and scope their situation to ensure the service is a proper fit; (2) provide an overview of the service; (3) determine service logistics based upon the client's needs and schedule a working session.</a:t>
                      </a:r>
                    </a:p>
                  </a:txBody>
                  <a:tcPr anchor="ctr"/>
                </a:tc>
                <a:extLst>
                  <a:ext uri="{0D108BD9-81ED-4DB2-BD59-A6C34878D82A}">
                    <a16:rowId xmlns:a16="http://schemas.microsoft.com/office/drawing/2014/main" val="1634877089"/>
                  </a:ext>
                </a:extLst>
              </a:tr>
              <a:tr h="392037">
                <a:tc>
                  <a:txBody>
                    <a:bodyPr/>
                    <a:lstStyle/>
                    <a:p>
                      <a:r>
                        <a:rPr lang="en-US" sz="1600" kern="1200" dirty="0">
                          <a:solidFill>
                            <a:schemeClr val="bg1"/>
                          </a:solidFill>
                          <a:latin typeface="Montserrat SemiBold" panose="00000700000000000000" pitchFamily="2" charset="0"/>
                          <a:ea typeface="+mn-ea"/>
                          <a:cs typeface="+mn-cs"/>
                        </a:rPr>
                        <a:t>Inputs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171450" indent="-171450">
                        <a:buFont typeface="Arial" panose="020B0604020202020204" pitchFamily="34" charset="0"/>
                        <a:buChar char="•"/>
                      </a:pPr>
                      <a:r>
                        <a:rPr lang="en-US" sz="1400" kern="1200" dirty="0">
                          <a:solidFill>
                            <a:schemeClr val="dk1"/>
                          </a:solidFill>
                          <a:latin typeface="Roboto Condensed Light"/>
                          <a:ea typeface="Roboto Condensed Light"/>
                          <a:cs typeface="+mn-cs"/>
                        </a:rPr>
                        <a:t>SFDC case based upon Engage or EA booking</a:t>
                      </a:r>
                    </a:p>
                  </a:txBody>
                  <a:tcPr anchor="ctr"/>
                </a:tc>
                <a:extLst>
                  <a:ext uri="{0D108BD9-81ED-4DB2-BD59-A6C34878D82A}">
                    <a16:rowId xmlns:a16="http://schemas.microsoft.com/office/drawing/2014/main" val="1982959188"/>
                  </a:ext>
                </a:extLst>
              </a:tr>
              <a:tr h="405104">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ontserrat SemiBold" panose="00000700000000000000" pitchFamily="2" charset="0"/>
                          <a:ea typeface="+mn-ea"/>
                          <a:cs typeface="+mn-cs"/>
                        </a:rPr>
                        <a:t>Tools/Templates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Roboto Condensed Light" panose="02000000000000000000" pitchFamily="2" charset="0"/>
                          <a:ea typeface="Roboto Condensed Light" panose="02000000000000000000" pitchFamily="2" charset="0"/>
                        </a:rPr>
                        <a:t>Pre-Engagement Worksheet (Excel)</a:t>
                      </a:r>
                      <a:endParaRPr lang="en-CA" sz="1400" i="1"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097953580"/>
                  </a:ext>
                </a:extLst>
              </a:tr>
              <a:tr h="567146">
                <a:tc>
                  <a:txBody>
                    <a:bodyPr/>
                    <a:lstStyle/>
                    <a:p>
                      <a:r>
                        <a:rPr lang="en-US" sz="1600" kern="1200" dirty="0">
                          <a:solidFill>
                            <a:schemeClr val="bg1"/>
                          </a:solidFill>
                          <a:latin typeface="Montserrat SemiBold" panose="00000700000000000000" pitchFamily="2" charset="0"/>
                          <a:ea typeface="+mn-ea"/>
                          <a:cs typeface="+mn-cs"/>
                        </a:rPr>
                        <a:t>Outputs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171450" indent="-171450" algn="l">
                        <a:buFont typeface="Arial" panose="020B0604020202020204" pitchFamily="34" charset="0"/>
                        <a:buChar char="•"/>
                      </a:pPr>
                      <a:r>
                        <a:rPr lang="en-US" sz="1400" dirty="0">
                          <a:latin typeface="Roboto Condensed Light"/>
                          <a:ea typeface="Roboto Condensed Light"/>
                        </a:rPr>
                        <a:t>Working session call(s) scheduled</a:t>
                      </a:r>
                    </a:p>
                    <a:p>
                      <a:pPr marL="171450" indent="-171450">
                        <a:buFont typeface="Arial" panose="020B0604020202020204" pitchFamily="34" charset="0"/>
                        <a:buChar char="•"/>
                      </a:pPr>
                      <a:r>
                        <a:rPr lang="en-US" sz="1400" i="1" dirty="0">
                          <a:latin typeface="Roboto Condensed Light"/>
                          <a:ea typeface="Roboto Condensed Light"/>
                        </a:rPr>
                        <a:t>Pre-Engagement Worksheet </a:t>
                      </a:r>
                      <a:r>
                        <a:rPr lang="en-US" sz="1400" dirty="0">
                          <a:latin typeface="Roboto Condensed Light"/>
                          <a:ea typeface="Roboto Condensed Light"/>
                        </a:rPr>
                        <a:t>sent to client</a:t>
                      </a:r>
                      <a:endParaRPr lang="en-CA" sz="1400" dirty="0">
                        <a:latin typeface="Roboto Condensed Light"/>
                        <a:ea typeface="Roboto Condensed Light"/>
                      </a:endParaRPr>
                    </a:p>
                  </a:txBody>
                  <a:tcPr anchor="ctr"/>
                </a:tc>
                <a:extLst>
                  <a:ext uri="{0D108BD9-81ED-4DB2-BD59-A6C34878D82A}">
                    <a16:rowId xmlns:a16="http://schemas.microsoft.com/office/drawing/2014/main" val="2742628411"/>
                  </a:ext>
                </a:extLst>
              </a:tr>
            </a:tbl>
          </a:graphicData>
        </a:graphic>
      </p:graphicFrame>
      <p:graphicFrame>
        <p:nvGraphicFramePr>
          <p:cNvPr id="5" name="Table 2">
            <a:extLst>
              <a:ext uri="{FF2B5EF4-FFF2-40B4-BE49-F238E27FC236}">
                <a16:creationId xmlns:a16="http://schemas.microsoft.com/office/drawing/2014/main" id="{BF5E2373-D64F-488F-A41D-95B8F42B3A2D}"/>
              </a:ext>
            </a:extLst>
          </p:cNvPr>
          <p:cNvGraphicFramePr>
            <a:graphicFrameLocks noGrp="1"/>
          </p:cNvGraphicFramePr>
          <p:nvPr>
            <p:extLst>
              <p:ext uri="{D42A27DB-BD31-4B8C-83A1-F6EECF244321}">
                <p14:modId xmlns:p14="http://schemas.microsoft.com/office/powerpoint/2010/main" val="4081621700"/>
              </p:ext>
            </p:extLst>
          </p:nvPr>
        </p:nvGraphicFramePr>
        <p:xfrm>
          <a:off x="3427411" y="2743200"/>
          <a:ext cx="8305801" cy="3590883"/>
        </p:xfrm>
        <a:graphic>
          <a:graphicData uri="http://schemas.openxmlformats.org/drawingml/2006/table">
            <a:tbl>
              <a:tblPr firstCol="1" bandRow="1">
                <a:tableStyleId>{5C22544A-7EE6-4342-B048-85BDC9FD1C3A}</a:tableStyleId>
              </a:tblPr>
              <a:tblGrid>
                <a:gridCol w="457200">
                  <a:extLst>
                    <a:ext uri="{9D8B030D-6E8A-4147-A177-3AD203B41FA5}">
                      <a16:colId xmlns:a16="http://schemas.microsoft.com/office/drawing/2014/main" val="160708944"/>
                    </a:ext>
                  </a:extLst>
                </a:gridCol>
                <a:gridCol w="1447800">
                  <a:extLst>
                    <a:ext uri="{9D8B030D-6E8A-4147-A177-3AD203B41FA5}">
                      <a16:colId xmlns:a16="http://schemas.microsoft.com/office/drawing/2014/main" val="3629194390"/>
                    </a:ext>
                  </a:extLst>
                </a:gridCol>
                <a:gridCol w="5596900">
                  <a:extLst>
                    <a:ext uri="{9D8B030D-6E8A-4147-A177-3AD203B41FA5}">
                      <a16:colId xmlns:a16="http://schemas.microsoft.com/office/drawing/2014/main" val="2186035774"/>
                    </a:ext>
                  </a:extLst>
                </a:gridCol>
                <a:gridCol w="803901">
                  <a:extLst>
                    <a:ext uri="{9D8B030D-6E8A-4147-A177-3AD203B41FA5}">
                      <a16:colId xmlns:a16="http://schemas.microsoft.com/office/drawing/2014/main" val="3653779605"/>
                    </a:ext>
                  </a:extLst>
                </a:gridCol>
              </a:tblGrid>
              <a:tr h="567944">
                <a:tc>
                  <a:txBody>
                    <a:bodyPr/>
                    <a:lstStyle/>
                    <a:p>
                      <a:pPr algn="ct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Agenda Item</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Comments</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100" dirty="0">
                          <a:solidFill>
                            <a:schemeClr val="bg1"/>
                          </a:solidFill>
                          <a:latin typeface="Montserrat SemiBold" panose="00000700000000000000" pitchFamily="2" charset="0"/>
                        </a:rPr>
                        <a:t>Time Allocation</a:t>
                      </a:r>
                      <a:endParaRPr lang="en-CA" sz="1100" dirty="0">
                        <a:solidFill>
                          <a:schemeClr val="bg1"/>
                        </a:solidFill>
                        <a:latin typeface="Montserrat SemiBold" panose="00000700000000000000" pitchFamily="2" charset="0"/>
                      </a:endParaRPr>
                    </a:p>
                  </a:txBody>
                  <a:tcPr anchor="ctr">
                    <a:solidFill>
                      <a:schemeClr val="accent1"/>
                    </a:solidFill>
                  </a:tcPr>
                </a:tc>
                <a:extLst>
                  <a:ext uri="{0D108BD9-81ED-4DB2-BD59-A6C34878D82A}">
                    <a16:rowId xmlns:a16="http://schemas.microsoft.com/office/drawing/2014/main" val="565610868"/>
                  </a:ext>
                </a:extLst>
              </a:tr>
              <a:tr h="1106763">
                <a:tc>
                  <a:txBody>
                    <a:bodyPr/>
                    <a:lstStyle/>
                    <a:p>
                      <a:pPr algn="ctr"/>
                      <a:r>
                        <a:rPr lang="en-US" sz="1400" b="1" kern="1200" dirty="0">
                          <a:solidFill>
                            <a:schemeClr val="bg1"/>
                          </a:solidFill>
                          <a:latin typeface="Roboto Condensed Light" panose="02000000000000000000" pitchFamily="2" charset="0"/>
                          <a:ea typeface="Roboto Condensed Light" panose="02000000000000000000" pitchFamily="2" charset="0"/>
                          <a:cs typeface="+mn-cs"/>
                        </a:rPr>
                        <a:t>1</a:t>
                      </a:r>
                      <a:endParaRPr lang="en-CA" sz="1400" b="1" kern="1200" dirty="0">
                        <a:solidFill>
                          <a:schemeClr val="bg1"/>
                        </a:solidFill>
                        <a:latin typeface="Roboto Condensed Light" panose="02000000000000000000" pitchFamily="2" charset="0"/>
                        <a:ea typeface="Roboto Condensed Light" panose="02000000000000000000" pitchFamily="2" charset="0"/>
                        <a:cs typeface="+mn-cs"/>
                      </a:endParaRPr>
                    </a:p>
                  </a:txBody>
                  <a:tcPr anchor="ctr"/>
                </a:tc>
                <a:tc>
                  <a:txBody>
                    <a:bodyPr/>
                    <a:lstStyle/>
                    <a:p>
                      <a:pPr algn="ctr"/>
                      <a:r>
                        <a:rPr lang="en-US" sz="1400" b="0" kern="1200" dirty="0">
                          <a:solidFill>
                            <a:schemeClr val="dk1"/>
                          </a:solidFill>
                          <a:latin typeface="Roboto Condensed Light" panose="02000000000000000000" pitchFamily="2" charset="0"/>
                          <a:ea typeface="Roboto Condensed Light" panose="02000000000000000000" pitchFamily="2" charset="0"/>
                          <a:cs typeface="+mn-cs"/>
                        </a:rPr>
                        <a:t>Introductions and scoping</a:t>
                      </a:r>
                      <a:endParaRPr lang="en-CA" sz="1400" b="0" kern="1200" dirty="0">
                        <a:solidFill>
                          <a:schemeClr val="dk1"/>
                        </a:solidFill>
                        <a:latin typeface="Roboto Condensed Light" panose="02000000000000000000" pitchFamily="2" charset="0"/>
                        <a:ea typeface="Roboto Condensed Light" panose="02000000000000000000" pitchFamily="2" charset="0"/>
                        <a:cs typeface="+mn-cs"/>
                      </a:endParaRPr>
                    </a:p>
                  </a:txBody>
                  <a:tcPr anchor="ctr"/>
                </a:tc>
                <a:tc>
                  <a:txBody>
                    <a:bodyPr/>
                    <a:lstStyle/>
                    <a:p>
                      <a:pPr algn="l"/>
                      <a:r>
                        <a:rPr lang="en-US" sz="1400" b="0" kern="1200" dirty="0">
                          <a:solidFill>
                            <a:schemeClr val="dk1"/>
                          </a:solidFill>
                          <a:latin typeface="Roboto Condensed Light" panose="02000000000000000000" pitchFamily="2" charset="0"/>
                          <a:ea typeface="Roboto Condensed Light" panose="02000000000000000000" pitchFamily="2" charset="0"/>
                          <a:cs typeface="+mn-cs"/>
                        </a:rPr>
                        <a:t>Sample scoping questions: </a:t>
                      </a:r>
                    </a:p>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kern="1200" dirty="0">
                          <a:solidFill>
                            <a:schemeClr val="dk1"/>
                          </a:solidFill>
                          <a:latin typeface="Roboto Condensed Light" panose="02000000000000000000" pitchFamily="2" charset="0"/>
                          <a:ea typeface="Roboto Condensed Light" panose="02000000000000000000" pitchFamily="2" charset="0"/>
                          <a:cs typeface="+mn-cs"/>
                        </a:rPr>
                        <a:t>What does IT need to achieve (e.g. cost reduction, cost reallocation)?</a:t>
                      </a:r>
                    </a:p>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kern="1200" dirty="0">
                          <a:solidFill>
                            <a:schemeClr val="dk1"/>
                          </a:solidFill>
                          <a:latin typeface="Roboto Condensed Light" panose="02000000000000000000" pitchFamily="2" charset="0"/>
                          <a:ea typeface="Roboto Condensed Light" panose="02000000000000000000" pitchFamily="2" charset="0"/>
                          <a:cs typeface="+mn-cs"/>
                        </a:rPr>
                        <a:t>What are your budget targets? </a:t>
                      </a:r>
                    </a:p>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b="0" kern="1200" dirty="0">
                          <a:solidFill>
                            <a:schemeClr val="dk1"/>
                          </a:solidFill>
                          <a:latin typeface="Roboto Condensed Light" panose="02000000000000000000" pitchFamily="2" charset="0"/>
                          <a:ea typeface="Roboto Condensed Light" panose="02000000000000000000" pitchFamily="2" charset="0"/>
                          <a:cs typeface="+mn-cs"/>
                        </a:rPr>
                        <a:t>What is your timeline?</a:t>
                      </a: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10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463326766"/>
                  </a:ext>
                </a:extLst>
              </a:tr>
              <a:tr h="902885">
                <a:tc>
                  <a:txBody>
                    <a:bodyPr/>
                    <a:lstStyle/>
                    <a:p>
                      <a:pPr algn="ctr"/>
                      <a:r>
                        <a:rPr lang="en-US" sz="1400" b="1" dirty="0">
                          <a:solidFill>
                            <a:schemeClr val="bg1"/>
                          </a:solidFill>
                          <a:latin typeface="Roboto Condensed Light" panose="02000000000000000000" pitchFamily="2" charset="0"/>
                          <a:ea typeface="Roboto Condensed Light" panose="02000000000000000000" pitchFamily="2" charset="0"/>
                        </a:rPr>
                        <a:t>2</a:t>
                      </a:r>
                      <a:endParaRPr lang="en-CA" sz="1400" b="1" dirty="0">
                        <a:solidFill>
                          <a:schemeClr val="bg1"/>
                        </a:solidFill>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Service Overview</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marL="285750" indent="-285750">
                        <a:buFont typeface="Arial" panose="020B0604020202020204" pitchFamily="34" charset="0"/>
                        <a:buChar char="•"/>
                      </a:pPr>
                      <a:r>
                        <a:rPr lang="en-US" sz="1400" b="0" dirty="0">
                          <a:latin typeface="Roboto Condensed Light" panose="02000000000000000000" pitchFamily="2" charset="0"/>
                          <a:ea typeface="Roboto Condensed Light" panose="02000000000000000000" pitchFamily="2" charset="0"/>
                        </a:rPr>
                        <a:t>Discuss service inputs to ensure client can access the right information within the necessary timeframe. Inputs include an initial list of proposed cost-cutting actions. as well as current budget documents, project lists, org-charts/staff lists, etc.</a:t>
                      </a:r>
                    </a:p>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dirty="0">
                          <a:latin typeface="Roboto Condensed Light"/>
                          <a:ea typeface="Roboto Condensed Light"/>
                        </a:rPr>
                        <a:t>Review</a:t>
                      </a:r>
                      <a:r>
                        <a:rPr lang="en-US" sz="1400" i="1" dirty="0">
                          <a:latin typeface="Roboto Condensed Light"/>
                          <a:ea typeface="Roboto Condensed Light"/>
                        </a:rPr>
                        <a:t> Pre-Engagement Worksheet </a:t>
                      </a:r>
                      <a:r>
                        <a:rPr lang="en-US" sz="1400" i="0" dirty="0">
                          <a:latin typeface="Roboto Condensed Light"/>
                          <a:ea typeface="Roboto Condensed Light"/>
                        </a:rPr>
                        <a:t>(Excel).</a:t>
                      </a: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25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2124766435"/>
                  </a:ext>
                </a:extLst>
              </a:tr>
              <a:tr h="699008">
                <a:tc>
                  <a:txBody>
                    <a:bodyPr/>
                    <a:lstStyle/>
                    <a:p>
                      <a:pPr algn="ctr"/>
                      <a:r>
                        <a:rPr lang="en-US" sz="1400" b="1" dirty="0">
                          <a:solidFill>
                            <a:schemeClr val="bg1"/>
                          </a:solidFill>
                          <a:latin typeface="Roboto Condensed Light" panose="02000000000000000000" pitchFamily="2" charset="0"/>
                          <a:ea typeface="Roboto Condensed Light" panose="02000000000000000000" pitchFamily="2" charset="0"/>
                        </a:rPr>
                        <a:t>3</a:t>
                      </a:r>
                      <a:endParaRPr lang="en-CA" sz="1400" b="1" dirty="0">
                        <a:solidFill>
                          <a:schemeClr val="bg1"/>
                        </a:solidFill>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Scheduling and logistics</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marL="285750" indent="-285750">
                        <a:buFont typeface="Arial" panose="020B0604020202020204" pitchFamily="34" charset="0"/>
                        <a:buChar char="•"/>
                      </a:pPr>
                      <a:r>
                        <a:rPr lang="en-US" sz="1400" b="0" dirty="0">
                          <a:latin typeface="Roboto Condensed Light" panose="02000000000000000000" pitchFamily="2" charset="0"/>
                          <a:ea typeface="Roboto Condensed Light" panose="02000000000000000000" pitchFamily="2" charset="0"/>
                        </a:rPr>
                        <a:t>Determine if client would like service to occur over one day of over the course of a few days.</a:t>
                      </a:r>
                    </a:p>
                    <a:p>
                      <a:pPr marL="285750" indent="-285750">
                        <a:buFont typeface="Arial" panose="020B0604020202020204" pitchFamily="34" charset="0"/>
                        <a:buChar char="•"/>
                      </a:pPr>
                      <a:r>
                        <a:rPr lang="en-US" sz="1400" b="0" dirty="0">
                          <a:latin typeface="Roboto Condensed Light" panose="02000000000000000000" pitchFamily="2" charset="0"/>
                          <a:ea typeface="Roboto Condensed Light" panose="02000000000000000000" pitchFamily="2" charset="0"/>
                        </a:rPr>
                        <a:t>Settle on a time for next steps that works with your calendar.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10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300100461"/>
                  </a:ext>
                </a:extLst>
              </a:tr>
            </a:tbl>
          </a:graphicData>
        </a:graphic>
      </p:graphicFrame>
    </p:spTree>
    <p:extLst>
      <p:ext uri="{BB962C8B-B14F-4D97-AF65-F5344CB8AC3E}">
        <p14:creationId xmlns:p14="http://schemas.microsoft.com/office/powerpoint/2010/main" val="391329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9E9EFD8-E19B-41E8-80A7-D906E8A9F614}"/>
              </a:ext>
            </a:extLst>
          </p:cNvPr>
          <p:cNvSpPr txBox="1">
            <a:spLocks/>
          </p:cNvSpPr>
          <p:nvPr/>
        </p:nvSpPr>
        <p:spPr>
          <a:xfrm>
            <a:off x="353967" y="531153"/>
            <a:ext cx="11353986" cy="1129747"/>
          </a:xfrm>
          <a:prstGeom prst="rect">
            <a:avLst/>
          </a:prstGeom>
        </p:spPr>
        <p:txBody>
          <a:bodyPr lIns="91440" tIns="45720" rIns="91440" bIns="45720" anchor="t"/>
          <a:lstStyle>
            <a:lvl1pPr algn="l" defTabSz="914034" rtl="0" eaLnBrk="1" latinLnBrk="0" hangingPunct="1">
              <a:lnSpc>
                <a:spcPct val="90000"/>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r>
              <a:rPr lang="en-US" sz="3950" dirty="0">
                <a:latin typeface="Montserrat SemiBold"/>
                <a:cs typeface="Arial"/>
              </a:rPr>
              <a:t>Pre-Engagement Worksheet – Costs Optimization Analysis Service</a:t>
            </a:r>
            <a:endParaRPr lang="en-CA" sz="3950" i="1" dirty="0">
              <a:latin typeface="Montserrat SemiBold"/>
              <a:cs typeface="Arial"/>
            </a:endParaRPr>
          </a:p>
        </p:txBody>
      </p:sp>
      <p:sp>
        <p:nvSpPr>
          <p:cNvPr id="16" name="Text Placeholder 3">
            <a:extLst>
              <a:ext uri="{FF2B5EF4-FFF2-40B4-BE49-F238E27FC236}">
                <a16:creationId xmlns:a16="http://schemas.microsoft.com/office/drawing/2014/main" id="{4E00D638-3E29-492A-B2E6-9556F6C3ABD0}"/>
              </a:ext>
            </a:extLst>
          </p:cNvPr>
          <p:cNvSpPr txBox="1">
            <a:spLocks/>
          </p:cNvSpPr>
          <p:nvPr/>
        </p:nvSpPr>
        <p:spPr>
          <a:xfrm>
            <a:off x="371330" y="1781550"/>
            <a:ext cx="5494481" cy="669716"/>
          </a:xfrm>
          <a:prstGeom prst="rect">
            <a:avLst/>
          </a:prstGeom>
        </p:spPr>
        <p:txBody>
          <a:bodyPr lIns="91440" tIns="45720" rIns="91440" bIns="45720" anchor="t"/>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2000" dirty="0">
                <a:solidFill>
                  <a:srgbClr val="2576B7"/>
                </a:solidFill>
                <a:latin typeface="Montserrat"/>
                <a:cs typeface="Arial"/>
              </a:rPr>
              <a:t>Devote a few minutes during the scoping call to the </a:t>
            </a:r>
            <a:r>
              <a:rPr lang="en-US" sz="2000" i="1" dirty="0">
                <a:solidFill>
                  <a:srgbClr val="2576B7"/>
                </a:solidFill>
                <a:latin typeface="Montserrat"/>
                <a:cs typeface="Arial"/>
              </a:rPr>
              <a:t>Worksheet</a:t>
            </a:r>
            <a:r>
              <a:rPr lang="en-US" sz="2000" dirty="0">
                <a:solidFill>
                  <a:srgbClr val="2576B7"/>
                </a:solidFill>
                <a:latin typeface="Montserrat"/>
                <a:cs typeface="Arial"/>
              </a:rPr>
              <a:t>. It should be sent to the client after the call. </a:t>
            </a:r>
            <a:endParaRPr lang="en-US" sz="2000" dirty="0">
              <a:solidFill>
                <a:srgbClr val="2576B7"/>
              </a:solidFill>
              <a:latin typeface="Montserrat" pitchFamily="2" charset="77"/>
              <a:cs typeface="Arial" panose="020B0604020202020204" pitchFamily="34" charset="0"/>
            </a:endParaRPr>
          </a:p>
        </p:txBody>
      </p:sp>
      <p:sp>
        <p:nvSpPr>
          <p:cNvPr id="17" name="Text Placeholder 4">
            <a:extLst>
              <a:ext uri="{FF2B5EF4-FFF2-40B4-BE49-F238E27FC236}">
                <a16:creationId xmlns:a16="http://schemas.microsoft.com/office/drawing/2014/main" id="{4A9B45EA-8899-48D2-AF88-66DA670522C8}"/>
              </a:ext>
            </a:extLst>
          </p:cNvPr>
          <p:cNvSpPr txBox="1">
            <a:spLocks/>
          </p:cNvSpPr>
          <p:nvPr/>
        </p:nvSpPr>
        <p:spPr>
          <a:xfrm>
            <a:off x="353967" y="2743200"/>
            <a:ext cx="5494705" cy="2679128"/>
          </a:xfrm>
          <a:prstGeom prst="rect">
            <a:avLst/>
          </a:prstGeom>
        </p:spPr>
        <p:txBody>
          <a:bodyPr lIns="91440" tIns="45720" rIns="91440" bIns="45720" anchor="t"/>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i="1" dirty="0">
                <a:solidFill>
                  <a:srgbClr val="4A4A4A"/>
                </a:solidFill>
                <a:latin typeface="Roboto Condensed Light" panose="02000000000000000000" pitchFamily="2" charset="0"/>
              </a:rPr>
              <a:t>Worksheet</a:t>
            </a:r>
            <a:r>
              <a:rPr lang="en-US" sz="1600" dirty="0">
                <a:solidFill>
                  <a:srgbClr val="4A4A4A"/>
                </a:solidFill>
                <a:latin typeface="Roboto Condensed Light" panose="02000000000000000000" pitchFamily="2" charset="0"/>
              </a:rPr>
              <a:t> details:</a:t>
            </a:r>
          </a:p>
          <a:p>
            <a:pPr marL="227965" indent="-227965"/>
            <a:r>
              <a:rPr lang="en-US" sz="1600" dirty="0">
                <a:solidFill>
                  <a:srgbClr val="4A4A4A"/>
                </a:solidFill>
                <a:latin typeface="Roboto Condensed Light"/>
                <a:ea typeface="Roboto Condensed Light"/>
                <a:cs typeface="Roboto Condensed Light"/>
              </a:rPr>
              <a:t>Three-tab workbook (a set-up tab to configure departments and organizational approvers; a tab to document current state budget and reduction goals; a main working tab to document potential cost-saving actions).</a:t>
            </a:r>
          </a:p>
          <a:p>
            <a:pPr marL="227965" indent="-227965"/>
            <a:r>
              <a:rPr lang="en-US" sz="1600" dirty="0">
                <a:solidFill>
                  <a:srgbClr val="4A4A4A"/>
                </a:solidFill>
                <a:latin typeface="Roboto Condensed Light"/>
                <a:ea typeface="Roboto Condensed Light"/>
                <a:cs typeface="Roboto Condensed Light"/>
              </a:rPr>
              <a:t>During the scoping call, the analyst should walk the client through the tabs to make sure they understand the tool. After the call, the </a:t>
            </a:r>
            <a:r>
              <a:rPr lang="en-US" sz="1600" i="1" dirty="0">
                <a:solidFill>
                  <a:srgbClr val="4A4A4A"/>
                </a:solidFill>
                <a:latin typeface="Roboto Condensed Light"/>
                <a:ea typeface="Roboto Condensed Light"/>
                <a:cs typeface="Roboto Condensed Light"/>
              </a:rPr>
              <a:t>Worksheet</a:t>
            </a:r>
            <a:r>
              <a:rPr lang="en-US" sz="1600" dirty="0">
                <a:solidFill>
                  <a:srgbClr val="4A4A4A"/>
                </a:solidFill>
                <a:latin typeface="Roboto Condensed Light"/>
                <a:ea typeface="Roboto Condensed Light"/>
                <a:cs typeface="Roboto Condensed Light"/>
              </a:rPr>
              <a:t> should be sent to the client. This worksheet is the client’s “homework” for the working session call.</a:t>
            </a:r>
          </a:p>
          <a:p>
            <a:pPr marL="227965" indent="-227965"/>
            <a:r>
              <a:rPr lang="en-US" sz="1600" dirty="0">
                <a:solidFill>
                  <a:srgbClr val="4A4A4A"/>
                </a:solidFill>
                <a:latin typeface="Roboto Condensed Light" panose="02000000000000000000" pitchFamily="2" charset="0"/>
              </a:rPr>
              <a:t>Other inputs that the client can send include </a:t>
            </a:r>
            <a:r>
              <a:rPr lang="en-US" sz="1600" b="0" dirty="0">
                <a:latin typeface="Roboto Condensed Light" panose="02000000000000000000" pitchFamily="2" charset="0"/>
                <a:ea typeface="Roboto Condensed Light" panose="02000000000000000000" pitchFamily="2" charset="0"/>
              </a:rPr>
              <a:t>current budget documents, project lists, org-charts/staff lists, etc.</a:t>
            </a:r>
            <a:endParaRPr lang="en-US" sz="1600" b="0" dirty="0">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227965" indent="-227965"/>
            <a:r>
              <a:rPr lang="en-US" sz="1600" dirty="0">
                <a:solidFill>
                  <a:srgbClr val="4A4A4A"/>
                </a:solidFill>
                <a:latin typeface="Roboto Condensed Light" panose="02000000000000000000" pitchFamily="2" charset="0"/>
              </a:rPr>
              <a:t>The </a:t>
            </a:r>
            <a:r>
              <a:rPr lang="en-US" sz="1600" i="1" dirty="0">
                <a:solidFill>
                  <a:srgbClr val="4A4A4A"/>
                </a:solidFill>
                <a:latin typeface="Roboto Condensed Light" panose="02000000000000000000" pitchFamily="2" charset="0"/>
              </a:rPr>
              <a:t>Worksheet</a:t>
            </a:r>
            <a:r>
              <a:rPr lang="en-US" sz="1600" dirty="0">
                <a:solidFill>
                  <a:srgbClr val="4A4A4A"/>
                </a:solidFill>
                <a:latin typeface="Roboto Condensed Light" panose="02000000000000000000" pitchFamily="2" charset="0"/>
              </a:rPr>
              <a:t> should be sent to the analyst no later than two days before the working session call. </a:t>
            </a:r>
            <a:endParaRPr lang="en-US" sz="1600" dirty="0">
              <a:solidFill>
                <a:srgbClr val="4A4A4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grpSp>
        <p:nvGrpSpPr>
          <p:cNvPr id="18" name="Group 17">
            <a:extLst>
              <a:ext uri="{FF2B5EF4-FFF2-40B4-BE49-F238E27FC236}">
                <a16:creationId xmlns:a16="http://schemas.microsoft.com/office/drawing/2014/main" id="{E36AA780-7A21-4542-8545-B548D4791A7D}"/>
              </a:ext>
            </a:extLst>
          </p:cNvPr>
          <p:cNvGrpSpPr/>
          <p:nvPr/>
        </p:nvGrpSpPr>
        <p:grpSpPr>
          <a:xfrm>
            <a:off x="6323011" y="1906192"/>
            <a:ext cx="5384941" cy="467817"/>
            <a:chOff x="2179926" y="2709431"/>
            <a:chExt cx="5981536" cy="468000"/>
          </a:xfrm>
        </p:grpSpPr>
        <p:grpSp>
          <p:nvGrpSpPr>
            <p:cNvPr id="19" name="Group 18">
              <a:extLst>
                <a:ext uri="{FF2B5EF4-FFF2-40B4-BE49-F238E27FC236}">
                  <a16:creationId xmlns:a16="http://schemas.microsoft.com/office/drawing/2014/main" id="{DCCD8139-6F49-4A5A-96CA-C4139224CEB8}"/>
                </a:ext>
              </a:extLst>
            </p:cNvPr>
            <p:cNvGrpSpPr/>
            <p:nvPr/>
          </p:nvGrpSpPr>
          <p:grpSpPr>
            <a:xfrm>
              <a:off x="2179926" y="2709431"/>
              <a:ext cx="5981536" cy="468000"/>
              <a:chOff x="2179926" y="2709431"/>
              <a:chExt cx="5981536" cy="468000"/>
            </a:xfrm>
          </p:grpSpPr>
          <p:sp>
            <p:nvSpPr>
              <p:cNvPr id="21" name="Rectangle 20">
                <a:extLst>
                  <a:ext uri="{FF2B5EF4-FFF2-40B4-BE49-F238E27FC236}">
                    <a16:creationId xmlns:a16="http://schemas.microsoft.com/office/drawing/2014/main" id="{87824BC7-1829-4726-B86F-45B7AF75F4B9}"/>
                  </a:ext>
                </a:extLst>
              </p:cNvPr>
              <p:cNvSpPr/>
              <p:nvPr/>
            </p:nvSpPr>
            <p:spPr>
              <a:xfrm>
                <a:off x="2649126" y="2709431"/>
                <a:ext cx="5512336"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defRPr/>
                </a:pPr>
                <a:r>
                  <a:rPr lang="en-US" sz="1200" dirty="0">
                    <a:solidFill>
                      <a:srgbClr val="FFFFFF"/>
                    </a:solidFill>
                    <a:latin typeface="Exo" panose="02000503000000000000" pitchFamily="2" charset="77"/>
                  </a:rPr>
                  <a:t>Download the </a:t>
                </a:r>
                <a:r>
                  <a:rPr lang="en-US" sz="1200" i="1" dirty="0">
                    <a:solidFill>
                      <a:srgbClr val="FFFFFF"/>
                    </a:solidFill>
                    <a:latin typeface="Exo" panose="02000503000000000000" pitchFamily="2" charset="77"/>
                  </a:rPr>
                  <a:t>Pre-Engagement Worksheet</a:t>
                </a:r>
              </a:p>
            </p:txBody>
          </p:sp>
          <p:sp>
            <p:nvSpPr>
              <p:cNvPr id="22" name="Rectangle 21">
                <a:extLst>
                  <a:ext uri="{FF2B5EF4-FFF2-40B4-BE49-F238E27FC236}">
                    <a16:creationId xmlns:a16="http://schemas.microsoft.com/office/drawing/2014/main" id="{8E501B0A-AEC9-4782-8B52-9391C9CC35C1}"/>
                  </a:ext>
                </a:extLst>
              </p:cNvPr>
              <p:cNvSpPr>
                <a:spLocks noChangeAspect="1"/>
              </p:cNvSpPr>
              <p:nvPr/>
            </p:nvSpPr>
            <p:spPr>
              <a:xfrm>
                <a:off x="2179926" y="2709431"/>
                <a:ext cx="468000" cy="468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defRPr/>
                </a:pPr>
                <a:endParaRPr lang="en-US" sz="1599">
                  <a:solidFill>
                    <a:srgbClr val="FFFFFF"/>
                  </a:solidFill>
                  <a:latin typeface="Exo" panose="02000503000000000000" pitchFamily="2" charset="77"/>
                </a:endParaRPr>
              </a:p>
            </p:txBody>
          </p:sp>
        </p:grpSp>
        <p:pic>
          <p:nvPicPr>
            <p:cNvPr id="20" name="Picture 19">
              <a:extLst>
                <a:ext uri="{FF2B5EF4-FFF2-40B4-BE49-F238E27FC236}">
                  <a16:creationId xmlns:a16="http://schemas.microsoft.com/office/drawing/2014/main" id="{D5BF7049-9EF1-4E6F-AD7D-555483836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283485" y="2813700"/>
              <a:ext cx="260883" cy="260884"/>
            </a:xfrm>
            <a:prstGeom prst="rect">
              <a:avLst/>
            </a:prstGeom>
          </p:spPr>
        </p:pic>
      </p:grpSp>
      <p:pic>
        <p:nvPicPr>
          <p:cNvPr id="2" name="Picture 1">
            <a:extLst>
              <a:ext uri="{FF2B5EF4-FFF2-40B4-BE49-F238E27FC236}">
                <a16:creationId xmlns:a16="http://schemas.microsoft.com/office/drawing/2014/main" id="{79C4FCB7-185B-4AD8-8036-711D187B8836}"/>
              </a:ext>
            </a:extLst>
          </p:cNvPr>
          <p:cNvPicPr>
            <a:picLocks noChangeAspect="1"/>
          </p:cNvPicPr>
          <p:nvPr/>
        </p:nvPicPr>
        <p:blipFill>
          <a:blip r:embed="rId3"/>
          <a:stretch>
            <a:fillRect/>
          </a:stretch>
        </p:blipFill>
        <p:spPr>
          <a:xfrm>
            <a:off x="6695992" y="2420164"/>
            <a:ext cx="4619932" cy="1626216"/>
          </a:xfrm>
          <a:prstGeom prst="rect">
            <a:avLst/>
          </a:prstGeom>
          <a:effectLst>
            <a:outerShdw blurRad="50800" dist="38100" dir="2700000" algn="tl" rotWithShape="0">
              <a:prstClr val="black">
                <a:alpha val="40000"/>
              </a:prstClr>
            </a:outerShdw>
          </a:effectLst>
        </p:spPr>
      </p:pic>
      <p:sp>
        <p:nvSpPr>
          <p:cNvPr id="13" name="Speech Bubble: Rectangle 12">
            <a:extLst>
              <a:ext uri="{FF2B5EF4-FFF2-40B4-BE49-F238E27FC236}">
                <a16:creationId xmlns:a16="http://schemas.microsoft.com/office/drawing/2014/main" id="{65467818-2FF4-4AFB-8010-AE312F221D92}"/>
              </a:ext>
            </a:extLst>
          </p:cNvPr>
          <p:cNvSpPr/>
          <p:nvPr/>
        </p:nvSpPr>
        <p:spPr>
          <a:xfrm>
            <a:off x="6416240" y="4144968"/>
            <a:ext cx="5179436" cy="2027232"/>
          </a:xfrm>
          <a:prstGeom prst="wedgeRectCallout">
            <a:avLst>
              <a:gd name="adj1" fmla="val 19270"/>
              <a:gd name="adj2" fmla="val -72770"/>
            </a:avLst>
          </a:prstGeom>
          <a:solidFill>
            <a:srgbClr val="FFFFFF">
              <a:lumMod val="95000"/>
            </a:srgbClr>
          </a:solidFill>
          <a:ln w="25400" cap="flat" cmpd="sng" algn="ctr">
            <a:solidFill>
              <a:srgbClr val="2476B7"/>
            </a:solidFill>
            <a:prstDash val="lgDash"/>
            <a:miter lim="800000"/>
          </a:ln>
          <a:effectLst/>
        </p:spPr>
        <p:txBody>
          <a:bodyPr lIns="91440" tIns="45720" rIns="91440" bIns="45720" rtlCol="0" anchor="ctr">
            <a:noAutofit/>
          </a:bodyPr>
          <a:lstStyle/>
          <a:p>
            <a:pPr defTabSz="554270">
              <a:spcBef>
                <a:spcPts val="300"/>
              </a:spcBef>
              <a:spcAft>
                <a:spcPts val="600"/>
              </a:spcAft>
              <a:defRPr/>
            </a:pPr>
            <a:r>
              <a:rPr lang="en-US" sz="1399" b="1" kern="0" dirty="0">
                <a:solidFill>
                  <a:srgbClr val="494949"/>
                </a:solidFill>
                <a:latin typeface="Roboto Condensed Light" panose="02000000000000000000" pitchFamily="2" charset="0"/>
              </a:rPr>
              <a:t>Screenshot of tab 1 of the </a:t>
            </a:r>
            <a:r>
              <a:rPr lang="en-US" sz="1399" b="1" i="1" kern="0" dirty="0">
                <a:solidFill>
                  <a:srgbClr val="494949"/>
                </a:solidFill>
                <a:latin typeface="Roboto Condensed Light" panose="02000000000000000000" pitchFamily="2" charset="0"/>
              </a:rPr>
              <a:t>Pre-Engagement Worksheet</a:t>
            </a:r>
            <a:r>
              <a:rPr lang="en-US" sz="1399" b="1" kern="0" dirty="0">
                <a:solidFill>
                  <a:srgbClr val="494949"/>
                </a:solidFill>
                <a:latin typeface="Roboto Condensed Light" panose="02000000000000000000" pitchFamily="2" charset="0"/>
              </a:rPr>
              <a:t>. </a:t>
            </a:r>
            <a:r>
              <a:rPr lang="en-US" sz="1399" kern="0" dirty="0">
                <a:solidFill>
                  <a:srgbClr val="494949"/>
                </a:solidFill>
                <a:latin typeface="Roboto Condensed Light" panose="02000000000000000000" pitchFamily="2" charset="0"/>
              </a:rPr>
              <a:t>The client can use the two tables to document affected departments and potential organizational approvers</a:t>
            </a:r>
            <a:r>
              <a:rPr lang="en-US" sz="1399" b="1" kern="0" dirty="0">
                <a:solidFill>
                  <a:srgbClr val="494949"/>
                </a:solidFill>
                <a:latin typeface="Roboto Condensed Light" panose="02000000000000000000" pitchFamily="2" charset="0"/>
              </a:rPr>
              <a:t>. </a:t>
            </a:r>
          </a:p>
          <a:p>
            <a:pPr defTabSz="554270">
              <a:spcAft>
                <a:spcPts val="600"/>
              </a:spcAft>
              <a:defRPr/>
            </a:pPr>
            <a:r>
              <a:rPr lang="en-US" sz="1350" kern="0" dirty="0">
                <a:solidFill>
                  <a:srgbClr val="494949"/>
                </a:solidFill>
                <a:latin typeface="Roboto Condensed Light"/>
                <a:ea typeface="Roboto Condensed Light"/>
                <a:cs typeface="Roboto Condensed Light"/>
              </a:rPr>
              <a:t>As Excel tables, to add or delete rows the client can either drag the blue markers in the bottom right-hand corners or right click within the individual tables and click add or delete according to their needs. </a:t>
            </a:r>
            <a:endParaRPr lang="en-US" sz="1350" kern="0" dirty="0">
              <a:solidFill>
                <a:srgbClr val="494949"/>
              </a:solidFill>
              <a:latin typeface="Roboto Condensed Light" panose="02000000000000000000" pitchFamily="2" charset="0"/>
              <a:ea typeface="Roboto Condensed Light"/>
              <a:cs typeface="Roboto Condensed Light"/>
            </a:endParaRPr>
          </a:p>
          <a:p>
            <a:pPr defTabSz="554270">
              <a:spcAft>
                <a:spcPts val="600"/>
              </a:spcAft>
              <a:defRPr/>
            </a:pPr>
            <a:r>
              <a:rPr lang="en-CA" sz="1399" b="1" i="1" kern="0" dirty="0">
                <a:solidFill>
                  <a:srgbClr val="494949"/>
                </a:solidFill>
                <a:latin typeface="Roboto Condensed Light" panose="02000000000000000000" pitchFamily="2" charset="0"/>
              </a:rPr>
              <a:t>See subsequent slides for more details on the use of this tool. </a:t>
            </a:r>
            <a:endPar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3136326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D6E52C-1E8B-4FC0-81D1-9B09EF7B479C}"/>
              </a:ext>
            </a:extLst>
          </p:cNvPr>
          <p:cNvPicPr>
            <a:picLocks noChangeAspect="1"/>
          </p:cNvPicPr>
          <p:nvPr/>
        </p:nvPicPr>
        <p:blipFill>
          <a:blip r:embed="rId2"/>
          <a:stretch>
            <a:fillRect/>
          </a:stretch>
        </p:blipFill>
        <p:spPr>
          <a:xfrm>
            <a:off x="684212" y="2438400"/>
            <a:ext cx="11104609" cy="2469508"/>
          </a:xfrm>
          <a:prstGeom prst="rect">
            <a:avLst/>
          </a:prstGeom>
          <a:effectLst>
            <a:outerShdw blurRad="50800" dist="38100" dir="2700000" algn="tl" rotWithShape="0">
              <a:prstClr val="black">
                <a:alpha val="40000"/>
              </a:prstClr>
            </a:outerShdw>
          </a:effectLst>
        </p:spPr>
      </p:pic>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a:ln>
                  <a:noFill/>
                </a:ln>
                <a:solidFill>
                  <a:srgbClr val="2576B7"/>
                </a:solidFill>
                <a:effectLst/>
                <a:uLnTx/>
                <a:uFillTx/>
                <a:latin typeface="Montserrat SemiBold" pitchFamily="2" charset="77"/>
                <a:ea typeface="+mj-ea"/>
                <a:cs typeface="Arial" panose="020B0604020202020204" pitchFamily="34" charset="0"/>
              </a:rPr>
              <a:t>Pre-Engagement Worksheet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14" name="Speech Bubble: Rectangle 13">
            <a:extLst>
              <a:ext uri="{FF2B5EF4-FFF2-40B4-BE49-F238E27FC236}">
                <a16:creationId xmlns:a16="http://schemas.microsoft.com/office/drawing/2014/main" id="{5D8C305C-9044-4BC3-953C-4AD06409DCA3}"/>
              </a:ext>
            </a:extLst>
          </p:cNvPr>
          <p:cNvSpPr/>
          <p:nvPr/>
        </p:nvSpPr>
        <p:spPr>
          <a:xfrm>
            <a:off x="5138299" y="1728568"/>
            <a:ext cx="6555241" cy="1167032"/>
          </a:xfrm>
          <a:prstGeom prst="wedgeRectCallout">
            <a:avLst>
              <a:gd name="adj1" fmla="val -75848"/>
              <a:gd name="adj2" fmla="val 65396"/>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p>
            <a:pPr defTabSz="554270">
              <a:defRPr/>
            </a:pPr>
            <a:r>
              <a:rPr kumimoji="0" lang="en-US"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Enter the current overall IT budget in column B6 and target reduction amount for this optimization in C6. Subsequent cells in row 6 will auto-update to reflect target state goals.  </a:t>
            </a:r>
            <a:r>
              <a:rPr lang="en-US" sz="1399" kern="0" dirty="0">
                <a:solidFill>
                  <a:srgbClr val="494949"/>
                </a:solidFill>
                <a:latin typeface="Roboto Condensed Light" panose="02000000000000000000" pitchFamily="2" charset="0"/>
              </a:rPr>
              <a:t>There is</a:t>
            </a:r>
            <a:r>
              <a:rPr kumimoji="0" lang="en-US"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 the option in column L (not pictured here) to set more granular or detail budget reduction goals than the overall amount set in C6, if you so choose. </a:t>
            </a:r>
            <a:endParaRPr kumimoji="0" lang="en-CA"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25" name="Speech Bubble: Rectangle 24">
            <a:extLst>
              <a:ext uri="{FF2B5EF4-FFF2-40B4-BE49-F238E27FC236}">
                <a16:creationId xmlns:a16="http://schemas.microsoft.com/office/drawing/2014/main" id="{6A8044A6-7032-485B-AA01-E823F8C1D729}"/>
              </a:ext>
            </a:extLst>
          </p:cNvPr>
          <p:cNvSpPr/>
          <p:nvPr/>
        </p:nvSpPr>
        <p:spPr>
          <a:xfrm>
            <a:off x="5169368" y="5015675"/>
            <a:ext cx="6524173" cy="851724"/>
          </a:xfrm>
          <a:prstGeom prst="wedgeRectCallout">
            <a:avLst>
              <a:gd name="adj1" fmla="val -30095"/>
              <a:gd name="adj2" fmla="val -117965"/>
            </a:avLst>
          </a:prstGeom>
          <a:solidFill>
            <a:srgbClr val="FFFFFF">
              <a:lumMod val="95000"/>
              <a:alpha val="50000"/>
            </a:srgbClr>
          </a:solidFill>
          <a:ln w="25400" cap="flat" cmpd="sng" algn="ctr">
            <a:solidFill>
              <a:srgbClr val="2476B7"/>
            </a:solidFill>
            <a:prstDash val="lgDash"/>
            <a:miter lim="800000"/>
          </a:ln>
          <a:effectLst/>
        </p:spPr>
        <p:txBody>
          <a:bodyPr rtlCol="0" anchor="ctr">
            <a:noAutofit/>
          </a:bodyPr>
          <a:lstStyle/>
          <a:p>
            <a:pPr marL="0" marR="0" lvl="0" indent="0" defTabSz="55427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In column E, work horizontally from columns B and D to approximate the total of the amount in column D that is </a:t>
            </a:r>
            <a:r>
              <a:rPr kumimoji="0" lang="en-US" sz="1399" b="0" i="0" u="none" strike="noStrike" kern="0" cap="none" spc="0" normalizeH="0" baseline="0" noProof="0" dirty="0" err="1">
                <a:ln>
                  <a:noFill/>
                </a:ln>
                <a:solidFill>
                  <a:srgbClr val="494949"/>
                </a:solidFill>
                <a:effectLst/>
                <a:uLnTx/>
                <a:uFillTx/>
                <a:latin typeface="Roboto Condensed Light" panose="02000000000000000000" pitchFamily="2" charset="0"/>
                <a:ea typeface="+mn-ea"/>
                <a:cs typeface="+mn-cs"/>
              </a:rPr>
              <a:t>CapEx</a:t>
            </a:r>
            <a:r>
              <a:rPr kumimoji="0" lang="en-US"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 spending. Column G will auto-populate the </a:t>
            </a:r>
            <a:r>
              <a:rPr kumimoji="0" lang="en-US" sz="1399" b="0" i="0" u="none" strike="noStrike" kern="0" cap="none" spc="0" normalizeH="0" baseline="0" noProof="0" dirty="0" err="1">
                <a:ln>
                  <a:noFill/>
                </a:ln>
                <a:solidFill>
                  <a:srgbClr val="494949"/>
                </a:solidFill>
                <a:effectLst/>
                <a:uLnTx/>
                <a:uFillTx/>
                <a:latin typeface="Roboto Condensed Light" panose="02000000000000000000" pitchFamily="2" charset="0"/>
                <a:ea typeface="+mn-ea"/>
                <a:cs typeface="+mn-cs"/>
              </a:rPr>
              <a:t>OpEx</a:t>
            </a:r>
            <a:r>
              <a:rPr kumimoji="0" lang="en-US"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 total with what’s left over. </a:t>
            </a:r>
            <a:endParaRPr kumimoji="0" lang="en-CA"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26" name="Speech Bubble: Rectangle 25">
            <a:extLst>
              <a:ext uri="{FF2B5EF4-FFF2-40B4-BE49-F238E27FC236}">
                <a16:creationId xmlns:a16="http://schemas.microsoft.com/office/drawing/2014/main" id="{8D1EBF16-8FE7-404E-8823-8D4ADC39B231}"/>
              </a:ext>
            </a:extLst>
          </p:cNvPr>
          <p:cNvSpPr/>
          <p:nvPr/>
        </p:nvSpPr>
        <p:spPr>
          <a:xfrm>
            <a:off x="396810" y="1728568"/>
            <a:ext cx="4514880" cy="565119"/>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 from tab 2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Pre-Engagement Worksheet </a:t>
            </a:r>
            <a:r>
              <a:rPr kumimoji="0" lang="en-US" sz="1399" b="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 to H).</a:t>
            </a:r>
          </a:p>
        </p:txBody>
      </p:sp>
      <p:sp>
        <p:nvSpPr>
          <p:cNvPr id="27" name="Speech Bubble: Rectangle 26">
            <a:extLst>
              <a:ext uri="{FF2B5EF4-FFF2-40B4-BE49-F238E27FC236}">
                <a16:creationId xmlns:a16="http://schemas.microsoft.com/office/drawing/2014/main" id="{8A5DBFFF-03E7-410D-9A7D-9025A13C2525}"/>
              </a:ext>
            </a:extLst>
          </p:cNvPr>
          <p:cNvSpPr/>
          <p:nvPr/>
        </p:nvSpPr>
        <p:spPr>
          <a:xfrm>
            <a:off x="588933" y="5015676"/>
            <a:ext cx="4343400" cy="851724"/>
          </a:xfrm>
          <a:prstGeom prst="wedgeRectCallout">
            <a:avLst>
              <a:gd name="adj1" fmla="val -11437"/>
              <a:gd name="adj2" fmla="val -104389"/>
            </a:avLst>
          </a:prstGeom>
          <a:solidFill>
            <a:srgbClr val="FFFFFF">
              <a:lumMod val="95000"/>
              <a:alpha val="50000"/>
            </a:srgbClr>
          </a:solidFill>
          <a:ln w="25400" cap="flat" cmpd="sng" algn="ctr">
            <a:solidFill>
              <a:srgbClr val="2476B7"/>
            </a:solidFill>
            <a:prstDash val="lgDash"/>
            <a:miter lim="800000"/>
          </a:ln>
          <a:effectLst/>
        </p:spPr>
        <p:txBody>
          <a:bodyPr rtlCol="0" anchor="ctr">
            <a:noAutofit/>
          </a:bodyPr>
          <a:lstStyle/>
          <a:p>
            <a:pPr marL="0" marR="0" lvl="0" indent="0" defTabSz="554270" eaLnBrk="1" fontAlgn="auto" latinLnBrk="0" hangingPunct="1">
              <a:lnSpc>
                <a:spcPct val="100000"/>
              </a:lnSpc>
              <a:spcBef>
                <a:spcPts val="0"/>
              </a:spcBef>
              <a:spcAft>
                <a:spcPts val="0"/>
              </a:spcAft>
              <a:buClrTx/>
              <a:buSzTx/>
              <a:buFontTx/>
              <a:buNone/>
              <a:tabLst/>
              <a:defRPr/>
            </a:pPr>
            <a:r>
              <a:rPr kumimoji="0" lang="en-US"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Use column C9:14 to approximate what percentage of the overall amount in B6 is currently allocated to the spending categories in Info-Tech’s Budget Spending Categories. </a:t>
            </a:r>
            <a:endParaRPr kumimoji="0" lang="en-CA"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28" name="Rectangle 27">
            <a:extLst>
              <a:ext uri="{FF2B5EF4-FFF2-40B4-BE49-F238E27FC236}">
                <a16:creationId xmlns:a16="http://schemas.microsoft.com/office/drawing/2014/main" id="{3DA72E72-B798-4026-AFBB-A2E39F8270F1}"/>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179428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a:ln>
                  <a:noFill/>
                </a:ln>
                <a:solidFill>
                  <a:srgbClr val="2576B7"/>
                </a:solidFill>
                <a:effectLst/>
                <a:uLnTx/>
                <a:uFillTx/>
                <a:latin typeface="Montserrat SemiBold" pitchFamily="2" charset="77"/>
                <a:ea typeface="+mj-ea"/>
                <a:cs typeface="Arial" panose="020B0604020202020204" pitchFamily="34" charset="0"/>
              </a:rPr>
              <a:t>Pre-Engagement Worksheet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9" name="Rectangle 8">
            <a:extLst>
              <a:ext uri="{FF2B5EF4-FFF2-40B4-BE49-F238E27FC236}">
                <a16:creationId xmlns:a16="http://schemas.microsoft.com/office/drawing/2014/main" id="{B2DC2E97-4E3A-4407-9031-FFCCAB3274E6}"/>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pic>
        <p:nvPicPr>
          <p:cNvPr id="3" name="Picture 2">
            <a:extLst>
              <a:ext uri="{FF2B5EF4-FFF2-40B4-BE49-F238E27FC236}">
                <a16:creationId xmlns:a16="http://schemas.microsoft.com/office/drawing/2014/main" id="{C0097280-D3A4-4576-9A50-FEB54FFFD898}"/>
              </a:ext>
            </a:extLst>
          </p:cNvPr>
          <p:cNvPicPr>
            <a:picLocks noChangeAspect="1"/>
          </p:cNvPicPr>
          <p:nvPr/>
        </p:nvPicPr>
        <p:blipFill>
          <a:blip r:embed="rId2"/>
          <a:stretch>
            <a:fillRect/>
          </a:stretch>
        </p:blipFill>
        <p:spPr>
          <a:xfrm>
            <a:off x="389002" y="2286000"/>
            <a:ext cx="11201400" cy="147429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A949782-45ED-4EFA-91B9-1E5B697111F3}"/>
              </a:ext>
            </a:extLst>
          </p:cNvPr>
          <p:cNvPicPr>
            <a:picLocks noChangeAspect="1"/>
          </p:cNvPicPr>
          <p:nvPr/>
        </p:nvPicPr>
        <p:blipFill>
          <a:blip r:embed="rId3"/>
          <a:stretch>
            <a:fillRect/>
          </a:stretch>
        </p:blipFill>
        <p:spPr>
          <a:xfrm>
            <a:off x="5877361" y="3439886"/>
            <a:ext cx="5895975" cy="175260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5" name="Speech Bubble: Rectangle 14">
            <a:extLst>
              <a:ext uri="{FF2B5EF4-FFF2-40B4-BE49-F238E27FC236}">
                <a16:creationId xmlns:a16="http://schemas.microsoft.com/office/drawing/2014/main" id="{D763DE98-F286-4FFB-9E48-496D9E1101AF}"/>
              </a:ext>
            </a:extLst>
          </p:cNvPr>
          <p:cNvSpPr/>
          <p:nvPr/>
        </p:nvSpPr>
        <p:spPr>
          <a:xfrm>
            <a:off x="455612" y="1540146"/>
            <a:ext cx="3183002" cy="565119"/>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3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Pre-Engagement Worksheet </a:t>
            </a:r>
            <a:r>
              <a:rPr kumimoji="0" lang="en-US" sz="1399" b="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 to H).</a:t>
            </a:r>
          </a:p>
        </p:txBody>
      </p:sp>
      <p:sp>
        <p:nvSpPr>
          <p:cNvPr id="16" name="Speech Bubble: Rectangle 15">
            <a:extLst>
              <a:ext uri="{FF2B5EF4-FFF2-40B4-BE49-F238E27FC236}">
                <a16:creationId xmlns:a16="http://schemas.microsoft.com/office/drawing/2014/main" id="{B0ABE038-0949-4509-B7A4-D8B54D36ED69}"/>
              </a:ext>
            </a:extLst>
          </p:cNvPr>
          <p:cNvSpPr/>
          <p:nvPr/>
        </p:nvSpPr>
        <p:spPr>
          <a:xfrm>
            <a:off x="404553" y="3918530"/>
            <a:ext cx="5389725" cy="1263070"/>
          </a:xfrm>
          <a:prstGeom prst="wedgeRectCallout">
            <a:avLst>
              <a:gd name="adj1" fmla="val -19119"/>
              <a:gd name="adj2" fmla="val -66008"/>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p>
            <a:pPr defTabSz="554270">
              <a:defRPr/>
            </a:pPr>
            <a:r>
              <a:rPr lang="en-US" sz="1399" b="1" kern="0" dirty="0">
                <a:solidFill>
                  <a:srgbClr val="494949"/>
                </a:solidFill>
                <a:latin typeface="Roboto Condensed Light" panose="02000000000000000000" pitchFamily="2" charset="0"/>
              </a:rPr>
              <a:t>1. Start here: </a:t>
            </a:r>
            <a:r>
              <a:rPr lang="en-US" sz="1399" kern="0" dirty="0">
                <a:solidFill>
                  <a:srgbClr val="494949"/>
                </a:solidFill>
                <a:latin typeface="Roboto Condensed Light" panose="02000000000000000000" pitchFamily="2" charset="0"/>
              </a:rPr>
              <a:t>Clients can document potential cost savings actions in column B of tab 3. The dropdowns configured on tab 1 of the tool with affected departments can be applied here to record who will be most impacted by the potential cost saving action. The business or operational rationale for each proposal can be documented in tab D.</a:t>
            </a:r>
            <a:endParaRPr kumimoji="0" lang="en-CA"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7" name="Speech Bubble: Rectangle 16">
            <a:extLst>
              <a:ext uri="{FF2B5EF4-FFF2-40B4-BE49-F238E27FC236}">
                <a16:creationId xmlns:a16="http://schemas.microsoft.com/office/drawing/2014/main" id="{5ECCE016-4F51-456E-B767-0F287F190D6E}"/>
              </a:ext>
            </a:extLst>
          </p:cNvPr>
          <p:cNvSpPr/>
          <p:nvPr/>
        </p:nvSpPr>
        <p:spPr>
          <a:xfrm>
            <a:off x="3884612" y="1540146"/>
            <a:ext cx="7907403" cy="565119"/>
          </a:xfrm>
          <a:prstGeom prst="wedgeRectCallout">
            <a:avLst>
              <a:gd name="adj1" fmla="val -5928"/>
              <a:gd name="adj2" fmla="val 325150"/>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pPr defTabSz="554270">
              <a:defRPr/>
            </a:pPr>
            <a:r>
              <a:rPr lang="en-US" sz="1399" b="1" kern="0" dirty="0">
                <a:solidFill>
                  <a:srgbClr val="494949"/>
                </a:solidFill>
                <a:latin typeface="Roboto Condensed Light" panose="02000000000000000000" pitchFamily="2" charset="0"/>
              </a:rPr>
              <a:t>2. Then read this: </a:t>
            </a:r>
            <a:r>
              <a:rPr lang="en-US" sz="1399" kern="0" dirty="0">
                <a:solidFill>
                  <a:srgbClr val="494949"/>
                </a:solidFill>
                <a:latin typeface="Roboto Condensed Light" panose="02000000000000000000" pitchFamily="2" charset="0"/>
              </a:rPr>
              <a:t>Use the dropdowns in columns D, F, and H to further categorize the proposed actions. In column G, estimate the cost savings that could be achieved by actioning this item over the next twelve months. </a:t>
            </a:r>
            <a:endParaRPr kumimoji="0" lang="en-CA" sz="1399" b="0"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8" name="Rectangle 17">
            <a:extLst>
              <a:ext uri="{FF2B5EF4-FFF2-40B4-BE49-F238E27FC236}">
                <a16:creationId xmlns:a16="http://schemas.microsoft.com/office/drawing/2014/main" id="{31E2E21A-82DB-4675-BDDE-377B0E1D666B}"/>
              </a:ext>
            </a:extLst>
          </p:cNvPr>
          <p:cNvSpPr/>
          <p:nvPr/>
        </p:nvSpPr>
        <p:spPr>
          <a:xfrm>
            <a:off x="404553" y="5417693"/>
            <a:ext cx="11387461" cy="46781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9" dirty="0">
                <a:solidFill>
                  <a:srgbClr val="4A4A4A"/>
                </a:solidFill>
                <a:latin typeface="Roboto Condensed Light" panose="02000000000000000000" pitchFamily="2" charset="0"/>
              </a:rPr>
              <a:t>Analyst will take the inputs of tabs 2 and 3 to configure the </a:t>
            </a:r>
            <a:r>
              <a:rPr lang="en-US" sz="1599" i="1" dirty="0">
                <a:solidFill>
                  <a:srgbClr val="4A4A4A"/>
                </a:solidFill>
                <a:latin typeface="Roboto Condensed Light" panose="02000000000000000000" pitchFamily="2" charset="0"/>
              </a:rPr>
              <a:t>Cost Optimization Analysis Tool </a:t>
            </a:r>
            <a:r>
              <a:rPr lang="en-US" sz="1599" dirty="0">
                <a:solidFill>
                  <a:srgbClr val="4A4A4A"/>
                </a:solidFill>
                <a:latin typeface="Roboto Condensed Light" panose="02000000000000000000" pitchFamily="2" charset="0"/>
              </a:rPr>
              <a:t>for the working session.</a:t>
            </a:r>
            <a:endParaRPr lang="en-CA" sz="1599" dirty="0">
              <a:solidFill>
                <a:srgbClr val="4A4A4A"/>
              </a:solidFill>
              <a:latin typeface="Roboto Condensed Light" panose="02000000000000000000" pitchFamily="2" charset="0"/>
            </a:endParaRPr>
          </a:p>
        </p:txBody>
      </p:sp>
    </p:spTree>
    <p:extLst>
      <p:ext uri="{BB962C8B-B14F-4D97-AF65-F5344CB8AC3E}">
        <p14:creationId xmlns:p14="http://schemas.microsoft.com/office/powerpoint/2010/main" val="4126751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Working Session Prep Overview</a:t>
            </a:r>
          </a:p>
        </p:txBody>
      </p:sp>
    </p:spTree>
    <p:extLst>
      <p:ext uri="{BB962C8B-B14F-4D97-AF65-F5344CB8AC3E}">
        <p14:creationId xmlns:p14="http://schemas.microsoft.com/office/powerpoint/2010/main" val="202481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E1619-3DFE-8F4D-B3F0-D432A9862129}"/>
              </a:ext>
            </a:extLst>
          </p:cNvPr>
          <p:cNvSpPr>
            <a:spLocks noGrp="1"/>
          </p:cNvSpPr>
          <p:nvPr>
            <p:ph type="title"/>
          </p:nvPr>
        </p:nvSpPr>
        <p:spPr/>
        <p:txBody>
          <a:bodyPr/>
          <a:lstStyle/>
          <a:p>
            <a:r>
              <a:rPr lang="en-US" sz="3998" kern="1200" dirty="0">
                <a:latin typeface="Montserrat SemiBold" pitchFamily="2" charset="77"/>
                <a:cs typeface="Arial" panose="020B0604020202020204" pitchFamily="34" charset="0"/>
              </a:rPr>
              <a:t>Table</a:t>
            </a:r>
            <a:r>
              <a:rPr lang="en-US" dirty="0"/>
              <a:t> </a:t>
            </a:r>
            <a:r>
              <a:rPr lang="en-US" sz="3998" kern="1200" dirty="0">
                <a:latin typeface="Montserrat SemiBold" pitchFamily="2" charset="77"/>
                <a:cs typeface="Arial" panose="020B0604020202020204" pitchFamily="34" charset="0"/>
              </a:rPr>
              <a:t>of Contents</a:t>
            </a:r>
          </a:p>
        </p:txBody>
      </p:sp>
      <p:sp>
        <p:nvSpPr>
          <p:cNvPr id="3" name="Slide Number Placeholder 2">
            <a:extLst>
              <a:ext uri="{FF2B5EF4-FFF2-40B4-BE49-F238E27FC236}">
                <a16:creationId xmlns:a16="http://schemas.microsoft.com/office/drawing/2014/main" id="{E5419B08-DF81-5847-A9BA-ED3ECB1EA189}"/>
              </a:ext>
            </a:extLst>
          </p:cNvPr>
          <p:cNvSpPr>
            <a:spLocks noGrp="1"/>
          </p:cNvSpPr>
          <p:nvPr>
            <p:ph type="sldNum" sz="quarter" idx="4"/>
          </p:nvPr>
        </p:nvSpPr>
        <p:spPr/>
        <p:txBody>
          <a:bodyPr/>
          <a:lstStyle/>
          <a:p>
            <a:pPr marL="7698" defTabSz="554270">
              <a:spcBef>
                <a:spcPts val="161"/>
              </a:spcBef>
              <a:tabLst>
                <a:tab pos="1309079"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a:cs typeface="Arial" panose="020B0604020202020204" pitchFamily="34" charset="0"/>
              </a:rPr>
              <a:pPr marL="7698" defTabSz="554270">
                <a:spcBef>
                  <a:spcPts val="161"/>
                </a:spcBef>
                <a:tabLst>
                  <a:tab pos="1309079" algn="l"/>
                </a:tabLst>
              </a:pPr>
              <a:t>2</a:t>
            </a:fld>
            <a:endParaRPr spc="6" dirty="0">
              <a:cs typeface="Arial" panose="020B0604020202020204" pitchFamily="34" charset="0"/>
            </a:endParaRPr>
          </a:p>
        </p:txBody>
      </p:sp>
      <p:sp>
        <p:nvSpPr>
          <p:cNvPr id="6" name="Text Placeholder 5">
            <a:extLst>
              <a:ext uri="{FF2B5EF4-FFF2-40B4-BE49-F238E27FC236}">
                <a16:creationId xmlns:a16="http://schemas.microsoft.com/office/drawing/2014/main" id="{D4B872D3-0D17-2846-AFA4-AB237A9790A9}"/>
              </a:ext>
            </a:extLst>
          </p:cNvPr>
          <p:cNvSpPr>
            <a:spLocks noGrp="1"/>
          </p:cNvSpPr>
          <p:nvPr>
            <p:ph type="body" sz="quarter" idx="12"/>
          </p:nvPr>
        </p:nvSpPr>
        <p:spPr>
          <a:xfrm>
            <a:off x="3924423" y="1714140"/>
            <a:ext cx="7961245" cy="4147827"/>
          </a:xfrm>
        </p:spPr>
        <p:txBody>
          <a:bodyPr/>
          <a:lstStyle/>
          <a:p>
            <a:pPr marL="0" indent="0">
              <a:tabLst>
                <a:tab pos="447675" algn="l"/>
              </a:tabLst>
            </a:pPr>
            <a:r>
              <a:rPr lang="en-CA" dirty="0">
                <a:solidFill>
                  <a:srgbClr val="717272"/>
                </a:solidFill>
                <a:hlinkClick r:id="rId2" action="ppaction://hlinksldjump"/>
              </a:rPr>
              <a:t>3    Cost Optimization Analysis Service Overview</a:t>
            </a:r>
            <a:endParaRPr lang="en-CA" dirty="0">
              <a:solidFill>
                <a:srgbClr val="717272"/>
              </a:solidFill>
            </a:endParaRPr>
          </a:p>
          <a:p>
            <a:pPr marL="0" indent="0"/>
            <a:r>
              <a:rPr lang="en-CA" dirty="0">
                <a:solidFill>
                  <a:srgbClr val="2576B7"/>
                </a:solidFill>
                <a:hlinkClick r:id="rId3" action="ppaction://hlinksldjump"/>
              </a:rPr>
              <a:t>8  Methodology Framework</a:t>
            </a:r>
            <a:endParaRPr lang="en-US" dirty="0">
              <a:solidFill>
                <a:srgbClr val="717272"/>
              </a:solidFill>
            </a:endParaRPr>
          </a:p>
          <a:p>
            <a:pPr marL="0" indent="0"/>
            <a:r>
              <a:rPr lang="en-CA" dirty="0">
                <a:solidFill>
                  <a:srgbClr val="2576B7"/>
                </a:solidFill>
                <a:hlinkClick r:id="rId3" action="ppaction://hlinksldjump"/>
              </a:rPr>
              <a:t>14  Scoping Call Overview </a:t>
            </a:r>
            <a:endParaRPr lang="en-CA" dirty="0">
              <a:solidFill>
                <a:srgbClr val="2576B7"/>
              </a:solidFill>
            </a:endParaRPr>
          </a:p>
          <a:p>
            <a:pPr marL="0" indent="0"/>
            <a:r>
              <a:rPr lang="en-CA" dirty="0">
                <a:solidFill>
                  <a:srgbClr val="2576B7"/>
                </a:solidFill>
                <a:hlinkClick r:id="rId4" action="ppaction://hlinksldjump"/>
              </a:rPr>
              <a:t>19  Working Session Prep Overview </a:t>
            </a:r>
            <a:endParaRPr lang="en-CA" dirty="0">
              <a:solidFill>
                <a:srgbClr val="2576B7"/>
              </a:solidFill>
            </a:endParaRPr>
          </a:p>
          <a:p>
            <a:pPr marL="0" indent="0"/>
            <a:r>
              <a:rPr lang="en-CA" dirty="0">
                <a:solidFill>
                  <a:srgbClr val="2576B7"/>
                </a:solidFill>
                <a:hlinkClick r:id="rId5" action="ppaction://hlinksldjump"/>
              </a:rPr>
              <a:t>27 Working Session Overview</a:t>
            </a:r>
            <a:endParaRPr lang="en-CA" dirty="0">
              <a:solidFill>
                <a:srgbClr val="2576B7"/>
              </a:solidFill>
            </a:endParaRPr>
          </a:p>
          <a:p>
            <a:pPr marL="0" indent="0"/>
            <a:r>
              <a:rPr lang="en-CA" dirty="0">
                <a:solidFill>
                  <a:srgbClr val="2576B7"/>
                </a:solidFill>
                <a:hlinkClick r:id="rId6" action="ppaction://hlinksldjump"/>
              </a:rPr>
              <a:t>37 Report Creation Overview</a:t>
            </a:r>
            <a:endParaRPr lang="en-CA" dirty="0">
              <a:solidFill>
                <a:srgbClr val="2576B7"/>
              </a:solidFill>
            </a:endParaRPr>
          </a:p>
          <a:p>
            <a:pPr marL="0" indent="0"/>
            <a:r>
              <a:rPr lang="en-CA" dirty="0">
                <a:solidFill>
                  <a:srgbClr val="2576B7"/>
                </a:solidFill>
                <a:hlinkClick r:id="rId7" action="ppaction://hlinksldjump"/>
              </a:rPr>
              <a:t>43 Appendix: Working Session Delivery Slides</a:t>
            </a:r>
            <a:endParaRPr lang="en-CA" dirty="0">
              <a:solidFill>
                <a:srgbClr val="2576B7"/>
              </a:solidFill>
            </a:endParaRPr>
          </a:p>
        </p:txBody>
      </p:sp>
    </p:spTree>
    <p:extLst>
      <p:ext uri="{BB962C8B-B14F-4D97-AF65-F5344CB8AC3E}">
        <p14:creationId xmlns:p14="http://schemas.microsoft.com/office/powerpoint/2010/main" val="381888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3200" dirty="0"/>
              <a:t>Working session prep overview</a:t>
            </a:r>
            <a:endParaRPr lang="en-CA" sz="3200" i="1" dirty="0"/>
          </a:p>
        </p:txBody>
      </p:sp>
      <p:graphicFrame>
        <p:nvGraphicFramePr>
          <p:cNvPr id="7" name="Table 5">
            <a:extLst>
              <a:ext uri="{FF2B5EF4-FFF2-40B4-BE49-F238E27FC236}">
                <a16:creationId xmlns:a16="http://schemas.microsoft.com/office/drawing/2014/main" id="{F800C975-CB62-494C-A69F-7D816DD1BED2}"/>
              </a:ext>
            </a:extLst>
          </p:cNvPr>
          <p:cNvGraphicFramePr>
            <a:graphicFrameLocks noGrp="1"/>
          </p:cNvGraphicFramePr>
          <p:nvPr>
            <p:extLst>
              <p:ext uri="{D42A27DB-BD31-4B8C-83A1-F6EECF244321}">
                <p14:modId xmlns:p14="http://schemas.microsoft.com/office/powerpoint/2010/main" val="1636384774"/>
              </p:ext>
            </p:extLst>
          </p:nvPr>
        </p:nvGraphicFramePr>
        <p:xfrm>
          <a:off x="3427412" y="304802"/>
          <a:ext cx="8305800" cy="2565763"/>
        </p:xfrm>
        <a:graphic>
          <a:graphicData uri="http://schemas.openxmlformats.org/drawingml/2006/table">
            <a:tbl>
              <a:tblPr firstCol="1" bandRow="1">
                <a:tableStyleId>{5C22544A-7EE6-4342-B048-85BDC9FD1C3A}</a:tableStyleId>
              </a:tblPr>
              <a:tblGrid>
                <a:gridCol w="2439382">
                  <a:extLst>
                    <a:ext uri="{9D8B030D-6E8A-4147-A177-3AD203B41FA5}">
                      <a16:colId xmlns:a16="http://schemas.microsoft.com/office/drawing/2014/main" val="3795664767"/>
                    </a:ext>
                  </a:extLst>
                </a:gridCol>
                <a:gridCol w="5866418">
                  <a:extLst>
                    <a:ext uri="{9D8B030D-6E8A-4147-A177-3AD203B41FA5}">
                      <a16:colId xmlns:a16="http://schemas.microsoft.com/office/drawing/2014/main" val="1459360636"/>
                    </a:ext>
                  </a:extLst>
                </a:gridCol>
              </a:tblGrid>
              <a:tr h="1080322">
                <a:tc>
                  <a:txBody>
                    <a:bodyPr/>
                    <a:lstStyle/>
                    <a:p>
                      <a:r>
                        <a:rPr lang="en-US" sz="1600" kern="1200" dirty="0">
                          <a:solidFill>
                            <a:schemeClr val="bg1"/>
                          </a:solidFill>
                          <a:latin typeface="Montserrat SemiBold" panose="00000700000000000000" pitchFamily="2" charset="0"/>
                          <a:ea typeface="+mn-ea"/>
                          <a:cs typeface="+mn-cs"/>
                        </a:rPr>
                        <a:t>Goal</a:t>
                      </a: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Prepare for the working session by reviewing client data </a:t>
                      </a:r>
                    </a:p>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Configure </a:t>
                      </a:r>
                      <a:r>
                        <a:rPr kumimoji="0" lang="en-US" sz="1400" b="0" i="1"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Cost Optimization Analysis Tool </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with client data from the </a:t>
                      </a:r>
                      <a:r>
                        <a:rPr kumimoji="0" lang="en-US" sz="1400" b="0" i="1"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Pre-Engagement Worksheet. </a:t>
                      </a:r>
                      <a:endParaRPr kumimoji="0" lang="en-CA" sz="1400" b="0" i="1"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txBody>
                  <a:tcPr anchor="ctr"/>
                </a:tc>
                <a:extLst>
                  <a:ext uri="{0D108BD9-81ED-4DB2-BD59-A6C34878D82A}">
                    <a16:rowId xmlns:a16="http://schemas.microsoft.com/office/drawing/2014/main" val="1634877089"/>
                  </a:ext>
                </a:extLst>
              </a:tr>
              <a:tr h="495147">
                <a:tc>
                  <a:txBody>
                    <a:bodyPr/>
                    <a:lstStyle/>
                    <a:p>
                      <a:r>
                        <a:rPr lang="en-US" sz="1600" kern="1200" dirty="0">
                          <a:solidFill>
                            <a:schemeClr val="bg1"/>
                          </a:solidFill>
                          <a:latin typeface="Montserrat SemiBold" panose="00000700000000000000" pitchFamily="2" charset="0"/>
                          <a:ea typeface="+mn-ea"/>
                          <a:cs typeface="+mn-cs"/>
                        </a:rPr>
                        <a:t>Inputs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Pre-Engagement Worksheet </a:t>
                      </a:r>
                      <a:r>
                        <a:rPr kumimoji="0" lang="en-US" sz="1400" b="0" i="0"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completed by client</a:t>
                      </a:r>
                    </a:p>
                  </a:txBody>
                  <a:tcPr anchor="ctr"/>
                </a:tc>
                <a:extLst>
                  <a:ext uri="{0D108BD9-81ED-4DB2-BD59-A6C34878D82A}">
                    <a16:rowId xmlns:a16="http://schemas.microsoft.com/office/drawing/2014/main" val="1982959188"/>
                  </a:ext>
                </a:extLst>
              </a:tr>
              <a:tr h="495147">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ontserrat SemiBold" panose="00000700000000000000" pitchFamily="2" charset="0"/>
                          <a:ea typeface="+mn-ea"/>
                          <a:cs typeface="+mn-cs"/>
                        </a:rPr>
                        <a:t>Tools/Templates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Cost Optimization Analysis Tool</a:t>
                      </a:r>
                      <a:endParaRPr kumimoji="0" lang="en-CA"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txBody>
                  <a:tcPr anchor="ctr"/>
                </a:tc>
                <a:extLst>
                  <a:ext uri="{0D108BD9-81ED-4DB2-BD59-A6C34878D82A}">
                    <a16:rowId xmlns:a16="http://schemas.microsoft.com/office/drawing/2014/main" val="1097953580"/>
                  </a:ext>
                </a:extLst>
              </a:tr>
              <a:tr h="495147">
                <a:tc>
                  <a:txBody>
                    <a:bodyPr/>
                    <a:lstStyle/>
                    <a:p>
                      <a:r>
                        <a:rPr lang="en-US" sz="1600" kern="1200" dirty="0">
                          <a:solidFill>
                            <a:schemeClr val="bg1"/>
                          </a:solidFill>
                          <a:latin typeface="Montserrat SemiBold" panose="00000700000000000000" pitchFamily="2" charset="0"/>
                          <a:ea typeface="+mn-ea"/>
                          <a:cs typeface="+mn-cs"/>
                        </a:rPr>
                        <a:t>Outputs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a:ln>
                            <a:noFill/>
                          </a:ln>
                          <a:solidFill>
                            <a:srgbClr val="494949"/>
                          </a:solidFill>
                          <a:effectLst/>
                          <a:uLnTx/>
                          <a:uFillTx/>
                          <a:latin typeface="Roboto Condensed Light"/>
                          <a:ea typeface="Roboto Condensed Light"/>
                          <a:cs typeface="+mn-cs"/>
                        </a:rPr>
                        <a:t>Tool and analysis prepped for working session</a:t>
                      </a:r>
                      <a:endParaRPr kumimoji="0" lang="en-CA" sz="1400" b="0" i="0" u="none" strike="noStrike" kern="1200" cap="none" spc="0" normalizeH="0" baseline="0" dirty="0">
                        <a:ln>
                          <a:noFill/>
                        </a:ln>
                        <a:solidFill>
                          <a:srgbClr val="494949"/>
                        </a:solidFill>
                        <a:effectLst/>
                        <a:uLnTx/>
                        <a:uFillTx/>
                        <a:latin typeface="Roboto Condensed Light"/>
                        <a:ea typeface="Roboto Condensed Light"/>
                        <a:cs typeface="+mn-cs"/>
                      </a:endParaRPr>
                    </a:p>
                  </a:txBody>
                  <a:tcPr anchor="ctr"/>
                </a:tc>
                <a:extLst>
                  <a:ext uri="{0D108BD9-81ED-4DB2-BD59-A6C34878D82A}">
                    <a16:rowId xmlns:a16="http://schemas.microsoft.com/office/drawing/2014/main" val="2742628411"/>
                  </a:ext>
                </a:extLst>
              </a:tr>
            </a:tbl>
          </a:graphicData>
        </a:graphic>
      </p:graphicFrame>
      <p:graphicFrame>
        <p:nvGraphicFramePr>
          <p:cNvPr id="8" name="Table 2">
            <a:extLst>
              <a:ext uri="{FF2B5EF4-FFF2-40B4-BE49-F238E27FC236}">
                <a16:creationId xmlns:a16="http://schemas.microsoft.com/office/drawing/2014/main" id="{5E700419-E062-4599-B4AF-DC940CC8BAFF}"/>
              </a:ext>
            </a:extLst>
          </p:cNvPr>
          <p:cNvGraphicFramePr>
            <a:graphicFrameLocks noGrp="1"/>
          </p:cNvGraphicFramePr>
          <p:nvPr>
            <p:extLst>
              <p:ext uri="{D42A27DB-BD31-4B8C-83A1-F6EECF244321}">
                <p14:modId xmlns:p14="http://schemas.microsoft.com/office/powerpoint/2010/main" val="2163082807"/>
              </p:ext>
            </p:extLst>
          </p:nvPr>
        </p:nvGraphicFramePr>
        <p:xfrm>
          <a:off x="3427412" y="2971799"/>
          <a:ext cx="8305801" cy="3764281"/>
        </p:xfrm>
        <a:graphic>
          <a:graphicData uri="http://schemas.openxmlformats.org/drawingml/2006/table">
            <a:tbl>
              <a:tblPr firstCol="1" bandRow="1">
                <a:tableStyleId>{5C22544A-7EE6-4342-B048-85BDC9FD1C3A}</a:tableStyleId>
              </a:tblPr>
              <a:tblGrid>
                <a:gridCol w="457200">
                  <a:extLst>
                    <a:ext uri="{9D8B030D-6E8A-4147-A177-3AD203B41FA5}">
                      <a16:colId xmlns:a16="http://schemas.microsoft.com/office/drawing/2014/main" val="3359101869"/>
                    </a:ext>
                  </a:extLst>
                </a:gridCol>
                <a:gridCol w="1447800">
                  <a:extLst>
                    <a:ext uri="{9D8B030D-6E8A-4147-A177-3AD203B41FA5}">
                      <a16:colId xmlns:a16="http://schemas.microsoft.com/office/drawing/2014/main" val="3629194390"/>
                    </a:ext>
                  </a:extLst>
                </a:gridCol>
                <a:gridCol w="5596900">
                  <a:extLst>
                    <a:ext uri="{9D8B030D-6E8A-4147-A177-3AD203B41FA5}">
                      <a16:colId xmlns:a16="http://schemas.microsoft.com/office/drawing/2014/main" val="2186035774"/>
                    </a:ext>
                  </a:extLst>
                </a:gridCol>
                <a:gridCol w="803901">
                  <a:extLst>
                    <a:ext uri="{9D8B030D-6E8A-4147-A177-3AD203B41FA5}">
                      <a16:colId xmlns:a16="http://schemas.microsoft.com/office/drawing/2014/main" val="3653779605"/>
                    </a:ext>
                  </a:extLst>
                </a:gridCol>
              </a:tblGrid>
              <a:tr h="594361">
                <a:tc>
                  <a:txBody>
                    <a:bodyPr/>
                    <a:lstStyle/>
                    <a:p>
                      <a:pPr algn="ct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Agenda Item</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Comments</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100" dirty="0">
                          <a:solidFill>
                            <a:schemeClr val="bg1"/>
                          </a:solidFill>
                          <a:latin typeface="Montserrat SemiBold" panose="00000700000000000000" pitchFamily="2" charset="0"/>
                        </a:rPr>
                        <a:t>Time Allocation</a:t>
                      </a:r>
                      <a:endParaRPr lang="en-CA" sz="1100" dirty="0">
                        <a:solidFill>
                          <a:schemeClr val="bg1"/>
                        </a:solidFill>
                        <a:latin typeface="Montserrat SemiBold" panose="00000700000000000000" pitchFamily="2" charset="0"/>
                      </a:endParaRPr>
                    </a:p>
                  </a:txBody>
                  <a:tcPr anchor="ctr">
                    <a:solidFill>
                      <a:schemeClr val="accent1"/>
                    </a:solidFill>
                  </a:tcPr>
                </a:tc>
                <a:extLst>
                  <a:ext uri="{0D108BD9-81ED-4DB2-BD59-A6C34878D82A}">
                    <a16:rowId xmlns:a16="http://schemas.microsoft.com/office/drawing/2014/main" val="565610868"/>
                  </a:ext>
                </a:extLst>
              </a:tr>
              <a:tr h="1371599">
                <a:tc>
                  <a:txBody>
                    <a:bodyPr/>
                    <a:lstStyle/>
                    <a:p>
                      <a:pPr algn="ctr"/>
                      <a:r>
                        <a:rPr lang="en-US" sz="1400" b="1" dirty="0">
                          <a:latin typeface="Roboto Condensed Light" panose="02000000000000000000" pitchFamily="2" charset="0"/>
                          <a:ea typeface="Roboto Condensed Light" panose="02000000000000000000" pitchFamily="2" charset="0"/>
                        </a:rPr>
                        <a:t>1</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Review client documents</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l"/>
                      <a:r>
                        <a:rPr lang="en-US" sz="1400" b="0" dirty="0">
                          <a:latin typeface="Roboto Condensed Light" panose="02000000000000000000" pitchFamily="2" charset="0"/>
                          <a:ea typeface="Roboto Condensed Light" panose="02000000000000000000" pitchFamily="2" charset="0"/>
                        </a:rPr>
                        <a:t>This may be required if the client sends you budget documents, projects lists, etc.</a:t>
                      </a:r>
                    </a:p>
                    <a:p>
                      <a:pPr algn="l"/>
                      <a:endParaRPr lang="en-US" sz="1400" b="0" dirty="0">
                        <a:latin typeface="Roboto Condensed Light" panose="02000000000000000000" pitchFamily="2" charset="0"/>
                        <a:ea typeface="Roboto Condensed Light" panose="02000000000000000000" pitchFamily="2" charset="0"/>
                      </a:endParaRPr>
                    </a:p>
                    <a:p>
                      <a:pPr marL="171450" indent="-171450" algn="l">
                        <a:buFont typeface="Arial" panose="020B0604020202020204" pitchFamily="34" charset="0"/>
                        <a:buChar char="•"/>
                      </a:pPr>
                      <a:r>
                        <a:rPr lang="en-US" sz="1400" b="0" dirty="0">
                          <a:latin typeface="Roboto Condensed Light" panose="02000000000000000000" pitchFamily="2" charset="0"/>
                          <a:ea typeface="Roboto Condensed Light" panose="02000000000000000000" pitchFamily="2" charset="0"/>
                        </a:rPr>
                        <a:t>Review lists to identify potential actions across four focus areas (assets, projects, vendors, and workforce).  </a:t>
                      </a:r>
                    </a:p>
                    <a:p>
                      <a:pPr marL="171450" indent="-171450" algn="l">
                        <a:buFont typeface="Arial" panose="020B0604020202020204" pitchFamily="34" charset="0"/>
                        <a:buChar char="•"/>
                      </a:pPr>
                      <a:r>
                        <a:rPr lang="en-US" sz="1400" b="0" dirty="0">
                          <a:latin typeface="Roboto Condensed Light" panose="02000000000000000000" pitchFamily="2" charset="0"/>
                          <a:ea typeface="Roboto Condensed Light" panose="02000000000000000000" pitchFamily="2" charset="0"/>
                        </a:rPr>
                        <a:t>Identify trends that may help you further customize the Cost Optimization Actions table on tab 1a of the </a:t>
                      </a:r>
                      <a:r>
                        <a:rPr lang="en-US" sz="1400" b="0" i="1" dirty="0">
                          <a:latin typeface="Roboto Condensed Light" panose="02000000000000000000" pitchFamily="2" charset="0"/>
                          <a:ea typeface="Roboto Condensed Light" panose="02000000000000000000" pitchFamily="2" charset="0"/>
                        </a:rPr>
                        <a:t>Cost Optimization Workbook</a:t>
                      </a:r>
                      <a:r>
                        <a:rPr lang="en-US" sz="1400" b="0" dirty="0">
                          <a:latin typeface="Roboto Condensed Light" panose="02000000000000000000" pitchFamily="2" charset="0"/>
                          <a:ea typeface="Roboto Condensed Light" panose="02000000000000000000" pitchFamily="2" charset="0"/>
                        </a:rPr>
                        <a:t>.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30 to 60 minutes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463326766"/>
                  </a:ext>
                </a:extLst>
              </a:tr>
              <a:tr h="1371599">
                <a:tc>
                  <a:txBody>
                    <a:bodyPr/>
                    <a:lstStyle/>
                    <a:p>
                      <a:pPr algn="ctr"/>
                      <a:r>
                        <a:rPr lang="en-US" sz="1400" b="1" dirty="0">
                          <a:latin typeface="Roboto Condensed Light" panose="02000000000000000000" pitchFamily="2" charset="0"/>
                          <a:ea typeface="Roboto Condensed Light" panose="02000000000000000000" pitchFamily="2" charset="0"/>
                        </a:rPr>
                        <a:t>2</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QA the data in the </a:t>
                      </a:r>
                      <a:r>
                        <a:rPr lang="en-US" sz="1400" b="0" i="1" dirty="0">
                          <a:latin typeface="Roboto Condensed Light" panose="02000000000000000000" pitchFamily="2" charset="0"/>
                          <a:ea typeface="Roboto Condensed Light" panose="02000000000000000000" pitchFamily="2" charset="0"/>
                        </a:rPr>
                        <a:t>Pre-Engagement Worksheet </a:t>
                      </a:r>
                      <a:r>
                        <a:rPr lang="en-US" sz="1400" b="0" dirty="0">
                          <a:latin typeface="Roboto Condensed Light" panose="02000000000000000000" pitchFamily="2" charset="0"/>
                          <a:ea typeface="Roboto Condensed Light" panose="02000000000000000000" pitchFamily="2" charset="0"/>
                        </a:rPr>
                        <a:t>and transfer it over into the Cost Optimization Tool.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r>
                        <a:rPr lang="en-US" sz="1400" b="0" dirty="0">
                          <a:latin typeface="Roboto Condensed Light" panose="02000000000000000000" pitchFamily="2" charset="0"/>
                          <a:ea typeface="Roboto Condensed Light" panose="02000000000000000000" pitchFamily="2" charset="0"/>
                        </a:rPr>
                        <a:t>See slides ahead for proper and quick way to transfer data between spreadsheets.</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5 to 10 minutes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2124766435"/>
                  </a:ext>
                </a:extLst>
              </a:tr>
            </a:tbl>
          </a:graphicData>
        </a:graphic>
      </p:graphicFrame>
    </p:spTree>
    <p:extLst>
      <p:ext uri="{BB962C8B-B14F-4D97-AF65-F5344CB8AC3E}">
        <p14:creationId xmlns:p14="http://schemas.microsoft.com/office/powerpoint/2010/main" val="256115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CC02233-AFC8-4E70-B34A-BA4D09C5088C}"/>
              </a:ext>
            </a:extLst>
          </p:cNvPr>
          <p:cNvPicPr>
            <a:picLocks noChangeAspect="1"/>
          </p:cNvPicPr>
          <p:nvPr/>
        </p:nvPicPr>
        <p:blipFill>
          <a:blip r:embed="rId2"/>
          <a:stretch>
            <a:fillRect/>
          </a:stretch>
        </p:blipFill>
        <p:spPr>
          <a:xfrm>
            <a:off x="7329606" y="3670490"/>
            <a:ext cx="3908938" cy="2409520"/>
          </a:xfrm>
          <a:prstGeom prst="rect">
            <a:avLst/>
          </a:prstGeom>
          <a:effectLst>
            <a:outerShdw blurRad="50800" dist="38100" dir="2700000" algn="tl" rotWithShape="0">
              <a:prstClr val="black">
                <a:alpha val="40000"/>
              </a:prstClr>
            </a:outerShdw>
          </a:effectLst>
        </p:spPr>
      </p:pic>
      <p:sp>
        <p:nvSpPr>
          <p:cNvPr id="2" name="Arrow: Down 1">
            <a:extLst>
              <a:ext uri="{FF2B5EF4-FFF2-40B4-BE49-F238E27FC236}">
                <a16:creationId xmlns:a16="http://schemas.microsoft.com/office/drawing/2014/main" id="{42DBFB3C-E2FE-45E9-91DE-7AC50554BFE2}"/>
              </a:ext>
            </a:extLst>
          </p:cNvPr>
          <p:cNvSpPr/>
          <p:nvPr/>
        </p:nvSpPr>
        <p:spPr>
          <a:xfrm>
            <a:off x="9150378" y="2730898"/>
            <a:ext cx="267392" cy="913221"/>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Title 2">
            <a:extLst>
              <a:ext uri="{FF2B5EF4-FFF2-40B4-BE49-F238E27FC236}">
                <a16:creationId xmlns:a16="http://schemas.microsoft.com/office/drawing/2014/main" id="{39E9EFD8-E19B-41E8-80A7-D906E8A9F614}"/>
              </a:ext>
            </a:extLst>
          </p:cNvPr>
          <p:cNvSpPr txBox="1">
            <a:spLocks/>
          </p:cNvSpPr>
          <p:nvPr/>
        </p:nvSpPr>
        <p:spPr>
          <a:xfrm>
            <a:off x="353967" y="531153"/>
            <a:ext cx="6856903" cy="1129747"/>
          </a:xfrm>
          <a:prstGeom prst="rect">
            <a:avLst/>
          </a:prstGeom>
        </p:spPr>
        <p:txBody>
          <a:bodyPr/>
          <a:lstStyle>
            <a:lvl1pPr algn="l" defTabSz="914034" rtl="0" eaLnBrk="1" latinLnBrk="0" hangingPunct="1">
              <a:lnSpc>
                <a:spcPct val="90000"/>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ct val="90000"/>
              </a:lnSpc>
              <a:spcBef>
                <a:spcPct val="0"/>
              </a:spcBef>
              <a:spcAft>
                <a:spcPts val="0"/>
              </a:spcAft>
              <a:buClrTx/>
              <a:buSzTx/>
              <a:buFontTx/>
              <a:buNone/>
              <a:tabLst/>
              <a:defRPr/>
            </a:pPr>
            <a:r>
              <a:rPr kumimoji="0" lang="en-US" sz="3998"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rPr>
              <a:t>Transferring data between spreadsheets</a:t>
            </a:r>
            <a:endParaRPr kumimoji="0" lang="en-CA"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16" name="Text Placeholder 3">
            <a:extLst>
              <a:ext uri="{FF2B5EF4-FFF2-40B4-BE49-F238E27FC236}">
                <a16:creationId xmlns:a16="http://schemas.microsoft.com/office/drawing/2014/main" id="{4E00D638-3E29-492A-B2E6-9556F6C3ABD0}"/>
              </a:ext>
            </a:extLst>
          </p:cNvPr>
          <p:cNvSpPr txBox="1">
            <a:spLocks/>
          </p:cNvSpPr>
          <p:nvPr/>
        </p:nvSpPr>
        <p:spPr>
          <a:xfrm>
            <a:off x="353967" y="1775622"/>
            <a:ext cx="5877276" cy="669716"/>
          </a:xfrm>
          <a:prstGeom prst="rect">
            <a:avLst/>
          </a:prstGeom>
        </p:spPr>
        <p:txBody>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The </a:t>
            </a:r>
            <a:r>
              <a:rPr kumimoji="0" lang="en-US" sz="2000" b="0" i="1"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Pre-Engagement Worksheet </a:t>
            </a:r>
            <a:r>
              <a:rPr kumimoji="0" lang="en-US" sz="2000" b="0" i="0"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is an input into the </a:t>
            </a:r>
            <a:r>
              <a:rPr kumimoji="0" lang="en-US" sz="2000" b="0" i="1"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Cost Optimization Analysis Tool</a:t>
            </a:r>
            <a:r>
              <a:rPr kumimoji="0" lang="en-US" sz="2000" b="0" i="0"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a:t>
            </a:r>
          </a:p>
        </p:txBody>
      </p:sp>
      <p:pic>
        <p:nvPicPr>
          <p:cNvPr id="23" name="Picture 22">
            <a:extLst>
              <a:ext uri="{FF2B5EF4-FFF2-40B4-BE49-F238E27FC236}">
                <a16:creationId xmlns:a16="http://schemas.microsoft.com/office/drawing/2014/main" id="{B724832C-24B7-482F-AC02-40F0443629C5}"/>
              </a:ext>
            </a:extLst>
          </p:cNvPr>
          <p:cNvPicPr>
            <a:picLocks noChangeAspect="1"/>
          </p:cNvPicPr>
          <p:nvPr/>
        </p:nvPicPr>
        <p:blipFill>
          <a:blip r:embed="rId3"/>
          <a:stretch>
            <a:fillRect/>
          </a:stretch>
        </p:blipFill>
        <p:spPr>
          <a:xfrm>
            <a:off x="7210870" y="1418788"/>
            <a:ext cx="4146409" cy="1768721"/>
          </a:xfrm>
          <a:prstGeom prst="rect">
            <a:avLst/>
          </a:prstGeom>
          <a:effectLst>
            <a:outerShdw blurRad="50800" dist="38100" dir="2700000" algn="tl" rotWithShape="0">
              <a:prstClr val="black">
                <a:alpha val="40000"/>
              </a:prstClr>
            </a:outerShdw>
          </a:effectLst>
        </p:spPr>
      </p:pic>
      <p:sp>
        <p:nvSpPr>
          <p:cNvPr id="31" name="Text Placeholder 4">
            <a:extLst>
              <a:ext uri="{FF2B5EF4-FFF2-40B4-BE49-F238E27FC236}">
                <a16:creationId xmlns:a16="http://schemas.microsoft.com/office/drawing/2014/main" id="{2808A895-C0F1-4773-ACC7-5CE19A147B25}"/>
              </a:ext>
            </a:extLst>
          </p:cNvPr>
          <p:cNvSpPr txBox="1">
            <a:spLocks/>
          </p:cNvSpPr>
          <p:nvPr/>
        </p:nvSpPr>
        <p:spPr>
          <a:xfrm>
            <a:off x="353967" y="2635865"/>
            <a:ext cx="5510183" cy="2225389"/>
          </a:xfrm>
          <a:prstGeom prst="rect">
            <a:avLst/>
          </a:prstGeom>
        </p:spPr>
        <p:txBody>
          <a:bodyPr lIns="91440" tIns="45720" rIns="91440" bIns="45720" anchor="t"/>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solidFill>
                  <a:srgbClr val="4A4A4A"/>
                </a:solidFill>
                <a:latin typeface="Roboto Condensed Light" panose="02000000000000000000" pitchFamily="2" charset="0"/>
              </a:rPr>
              <a:t>The most important tactical thing to do for working shop prep is to ensure the </a:t>
            </a:r>
            <a:r>
              <a:rPr lang="en-US" sz="1600" i="1" dirty="0">
                <a:solidFill>
                  <a:srgbClr val="4A4A4A"/>
                </a:solidFill>
                <a:latin typeface="Roboto Condensed Light" panose="02000000000000000000" pitchFamily="2" charset="0"/>
              </a:rPr>
              <a:t>Cost Optimization Analysis Tool </a:t>
            </a:r>
            <a:r>
              <a:rPr lang="en-US" sz="1600" dirty="0">
                <a:solidFill>
                  <a:srgbClr val="4A4A4A"/>
                </a:solidFill>
                <a:latin typeface="Roboto Condensed Light" panose="02000000000000000000" pitchFamily="2" charset="0"/>
              </a:rPr>
              <a:t>is as ready as it can be. </a:t>
            </a:r>
          </a:p>
          <a:p>
            <a:pPr marL="227965" indent="-227965"/>
            <a:r>
              <a:rPr lang="en-US" sz="1600" dirty="0">
                <a:solidFill>
                  <a:srgbClr val="4A4A4A"/>
                </a:solidFill>
                <a:latin typeface="Roboto Condensed Light" panose="02000000000000000000" pitchFamily="2" charset="0"/>
              </a:rPr>
              <a:t>Initial completion of the </a:t>
            </a:r>
            <a:r>
              <a:rPr lang="en-US" sz="1600" i="1" dirty="0">
                <a:solidFill>
                  <a:srgbClr val="4A4A4A"/>
                </a:solidFill>
                <a:latin typeface="Roboto Condensed Light" panose="02000000000000000000" pitchFamily="2" charset="0"/>
              </a:rPr>
              <a:t>Pre-Engagement Workbook </a:t>
            </a:r>
            <a:r>
              <a:rPr lang="en-US" sz="1600" dirty="0">
                <a:solidFill>
                  <a:srgbClr val="4A4A4A"/>
                </a:solidFill>
                <a:latin typeface="Roboto Condensed Light" panose="02000000000000000000" pitchFamily="2" charset="0"/>
              </a:rPr>
              <a:t>by the member before the working session is required for this service. </a:t>
            </a:r>
            <a:endParaRPr lang="en-US" sz="1600" dirty="0">
              <a:solidFill>
                <a:srgbClr val="4A4A4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a:p>
            <a:pPr marL="227965" indent="-227965"/>
            <a:r>
              <a:rPr lang="en-US" sz="1600" dirty="0">
                <a:solidFill>
                  <a:srgbClr val="4A4A4A"/>
                </a:solidFill>
                <a:latin typeface="Roboto Condensed Light"/>
                <a:ea typeface="Roboto Condensed Light"/>
                <a:cs typeface="Roboto Condensed Light"/>
              </a:rPr>
              <a:t>The slides ahead detail the key data points that should be transferred from the one spreadsheet to the other prior to the working session. </a:t>
            </a:r>
            <a:endParaRPr lang="en-US" sz="1600" dirty="0">
              <a:solidFill>
                <a:srgbClr val="4A4A4A"/>
              </a:solidFill>
              <a:latin typeface="Roboto Condensed Light" panose="02000000000000000000" pitchFamily="2" charset="0"/>
              <a:ea typeface="Roboto Condensed Light"/>
              <a:cs typeface="Roboto Condensed Light"/>
            </a:endParaRPr>
          </a:p>
          <a:p>
            <a:pPr marL="227965" indent="-227965"/>
            <a:r>
              <a:rPr lang="en-US" sz="1600" dirty="0">
                <a:solidFill>
                  <a:srgbClr val="4A4A4A"/>
                </a:solidFill>
                <a:latin typeface="Roboto Condensed Light" panose="02000000000000000000" pitchFamily="2" charset="0"/>
              </a:rPr>
              <a:t>The </a:t>
            </a:r>
            <a:r>
              <a:rPr lang="en-US" sz="1600" i="1" dirty="0">
                <a:solidFill>
                  <a:srgbClr val="4A4A4A"/>
                </a:solidFill>
                <a:latin typeface="Roboto Condensed Light" panose="02000000000000000000" pitchFamily="2" charset="0"/>
              </a:rPr>
              <a:t>Worksheet</a:t>
            </a:r>
            <a:r>
              <a:rPr lang="en-US" sz="1600" dirty="0">
                <a:solidFill>
                  <a:srgbClr val="4A4A4A"/>
                </a:solidFill>
                <a:latin typeface="Roboto Condensed Light" panose="02000000000000000000" pitchFamily="2" charset="0"/>
              </a:rPr>
              <a:t> should be sent to the analyst no later than two days before the working session call. </a:t>
            </a:r>
            <a:endParaRPr lang="en-US" sz="1600" dirty="0">
              <a:solidFill>
                <a:srgbClr val="4A4A4A"/>
              </a:solidFill>
              <a:latin typeface="Roboto Condensed Light" panose="02000000000000000000" pitchFamily="2" charset="0"/>
              <a:ea typeface="Roboto Condensed Light" panose="02000000000000000000" pitchFamily="2" charset="0"/>
              <a:cs typeface="Roboto Condensed Light" panose="02000000000000000000" pitchFamily="2" charset="0"/>
            </a:endParaRPr>
          </a:p>
        </p:txBody>
      </p:sp>
      <p:grpSp>
        <p:nvGrpSpPr>
          <p:cNvPr id="17" name="Group 16">
            <a:extLst>
              <a:ext uri="{FF2B5EF4-FFF2-40B4-BE49-F238E27FC236}">
                <a16:creationId xmlns:a16="http://schemas.microsoft.com/office/drawing/2014/main" id="{7F3700DC-A481-4AEB-8CA4-AA1FDB3291E2}"/>
              </a:ext>
            </a:extLst>
          </p:cNvPr>
          <p:cNvGrpSpPr/>
          <p:nvPr/>
        </p:nvGrpSpPr>
        <p:grpSpPr>
          <a:xfrm>
            <a:off x="353967" y="5715000"/>
            <a:ext cx="5979200" cy="467817"/>
            <a:chOff x="2179926" y="2709431"/>
            <a:chExt cx="5981536" cy="468000"/>
          </a:xfrm>
        </p:grpSpPr>
        <p:grpSp>
          <p:nvGrpSpPr>
            <p:cNvPr id="18" name="Group 17">
              <a:extLst>
                <a:ext uri="{FF2B5EF4-FFF2-40B4-BE49-F238E27FC236}">
                  <a16:creationId xmlns:a16="http://schemas.microsoft.com/office/drawing/2014/main" id="{DC9822EA-6DEE-49D9-8B28-54A28A5F13B2}"/>
                </a:ext>
              </a:extLst>
            </p:cNvPr>
            <p:cNvGrpSpPr/>
            <p:nvPr/>
          </p:nvGrpSpPr>
          <p:grpSpPr>
            <a:xfrm>
              <a:off x="2179926" y="2709431"/>
              <a:ext cx="5981536" cy="468000"/>
              <a:chOff x="2179926" y="2709431"/>
              <a:chExt cx="5981536" cy="468000"/>
            </a:xfrm>
          </p:grpSpPr>
          <p:sp>
            <p:nvSpPr>
              <p:cNvPr id="20" name="Rectangle 19">
                <a:extLst>
                  <a:ext uri="{FF2B5EF4-FFF2-40B4-BE49-F238E27FC236}">
                    <a16:creationId xmlns:a16="http://schemas.microsoft.com/office/drawing/2014/main" id="{1A6C471F-7312-4FB2-AE90-AACFA7D42848}"/>
                  </a:ext>
                </a:extLst>
              </p:cNvPr>
              <p:cNvSpPr/>
              <p:nvPr/>
            </p:nvSpPr>
            <p:spPr>
              <a:xfrm>
                <a:off x="2649126" y="2709431"/>
                <a:ext cx="5512336"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defRPr/>
                </a:pPr>
                <a:r>
                  <a:rPr lang="en-US" sz="1200" dirty="0">
                    <a:solidFill>
                      <a:srgbClr val="FFFFFF"/>
                    </a:solidFill>
                    <a:latin typeface="Exo" panose="02000503000000000000" pitchFamily="2" charset="77"/>
                  </a:rPr>
                  <a:t>Download the </a:t>
                </a:r>
                <a:r>
                  <a:rPr lang="en-US" sz="1200" i="1" dirty="0">
                    <a:solidFill>
                      <a:srgbClr val="FFFFFF"/>
                    </a:solidFill>
                    <a:latin typeface="Exo" panose="02000503000000000000" pitchFamily="2" charset="77"/>
                  </a:rPr>
                  <a:t>Cost Optimization Tool</a:t>
                </a:r>
              </a:p>
            </p:txBody>
          </p:sp>
          <p:sp>
            <p:nvSpPr>
              <p:cNvPr id="21" name="Rectangle 20">
                <a:extLst>
                  <a:ext uri="{FF2B5EF4-FFF2-40B4-BE49-F238E27FC236}">
                    <a16:creationId xmlns:a16="http://schemas.microsoft.com/office/drawing/2014/main" id="{2B1FE72B-8200-402B-9853-C3FF91528D1D}"/>
                  </a:ext>
                </a:extLst>
              </p:cNvPr>
              <p:cNvSpPr>
                <a:spLocks noChangeAspect="1"/>
              </p:cNvSpPr>
              <p:nvPr/>
            </p:nvSpPr>
            <p:spPr>
              <a:xfrm>
                <a:off x="2179926" y="2709431"/>
                <a:ext cx="468000" cy="468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defRPr/>
                </a:pPr>
                <a:endParaRPr lang="en-US" sz="1599">
                  <a:solidFill>
                    <a:srgbClr val="FFFFFF"/>
                  </a:solidFill>
                  <a:latin typeface="Exo" panose="02000503000000000000" pitchFamily="2" charset="77"/>
                </a:endParaRPr>
              </a:p>
            </p:txBody>
          </p:sp>
        </p:grpSp>
        <p:pic>
          <p:nvPicPr>
            <p:cNvPr id="19" name="Picture 18">
              <a:extLst>
                <a:ext uri="{FF2B5EF4-FFF2-40B4-BE49-F238E27FC236}">
                  <a16:creationId xmlns:a16="http://schemas.microsoft.com/office/drawing/2014/main" id="{A7657D8D-60DC-4B7B-A5E4-747B72CD63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283485" y="2813700"/>
              <a:ext cx="260883" cy="260884"/>
            </a:xfrm>
            <a:prstGeom prst="rect">
              <a:avLst/>
            </a:prstGeom>
          </p:spPr>
        </p:pic>
      </p:grpSp>
    </p:spTree>
    <p:extLst>
      <p:ext uri="{BB962C8B-B14F-4D97-AF65-F5344CB8AC3E}">
        <p14:creationId xmlns:p14="http://schemas.microsoft.com/office/powerpoint/2010/main" val="2654857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A88FD6E-2FA6-46DA-8896-A43D565F02FC}"/>
              </a:ext>
            </a:extLst>
          </p:cNvPr>
          <p:cNvCxnSpPr/>
          <p:nvPr/>
        </p:nvCxnSpPr>
        <p:spPr>
          <a:xfrm>
            <a:off x="6094412" y="2004150"/>
            <a:ext cx="0" cy="3996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id="{AF9030AA-373B-4CA8-B67D-8B5275BF1C75}"/>
              </a:ext>
            </a:extLst>
          </p:cNvPr>
          <p:cNvSpPr/>
          <p:nvPr/>
        </p:nvSpPr>
        <p:spPr>
          <a:xfrm rot="16200000">
            <a:off x="5806752" y="2362998"/>
            <a:ext cx="575320" cy="2362200"/>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rPr>
              <a:t>Transferring data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9" name="Rectangle 8">
            <a:extLst>
              <a:ext uri="{FF2B5EF4-FFF2-40B4-BE49-F238E27FC236}">
                <a16:creationId xmlns:a16="http://schemas.microsoft.com/office/drawing/2014/main" id="{B2DC2E97-4E3A-4407-9031-FFCCAB3274E6}"/>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sp>
        <p:nvSpPr>
          <p:cNvPr id="15" name="Speech Bubble: Rectangle 14">
            <a:extLst>
              <a:ext uri="{FF2B5EF4-FFF2-40B4-BE49-F238E27FC236}">
                <a16:creationId xmlns:a16="http://schemas.microsoft.com/office/drawing/2014/main" id="{D763DE98-F286-4FFB-9E48-496D9E1101AF}"/>
              </a:ext>
            </a:extLst>
          </p:cNvPr>
          <p:cNvSpPr/>
          <p:nvPr/>
        </p:nvSpPr>
        <p:spPr>
          <a:xfrm>
            <a:off x="349461" y="1426869"/>
            <a:ext cx="5592551" cy="565119"/>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1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Pre-Engagement Worksheet </a:t>
            </a: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 and D).</a:t>
            </a:r>
          </a:p>
        </p:txBody>
      </p:sp>
      <p:pic>
        <p:nvPicPr>
          <p:cNvPr id="10" name="Picture 9">
            <a:extLst>
              <a:ext uri="{FF2B5EF4-FFF2-40B4-BE49-F238E27FC236}">
                <a16:creationId xmlns:a16="http://schemas.microsoft.com/office/drawing/2014/main" id="{D3CD1DBC-7459-4AEF-841D-B7E1F4F4B26C}"/>
              </a:ext>
            </a:extLst>
          </p:cNvPr>
          <p:cNvPicPr>
            <a:picLocks noChangeAspect="1"/>
          </p:cNvPicPr>
          <p:nvPr/>
        </p:nvPicPr>
        <p:blipFill>
          <a:blip r:embed="rId2"/>
          <a:stretch>
            <a:fillRect/>
          </a:stretch>
        </p:blipFill>
        <p:spPr>
          <a:xfrm>
            <a:off x="778773" y="2696359"/>
            <a:ext cx="4733925" cy="1704975"/>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A1970F91-A709-48FE-90A8-514B14848F9F}"/>
              </a:ext>
            </a:extLst>
          </p:cNvPr>
          <p:cNvPicPr>
            <a:picLocks noChangeAspect="1"/>
          </p:cNvPicPr>
          <p:nvPr/>
        </p:nvPicPr>
        <p:blipFill>
          <a:blip r:embed="rId3"/>
          <a:stretch>
            <a:fillRect/>
          </a:stretch>
        </p:blipFill>
        <p:spPr>
          <a:xfrm>
            <a:off x="7423839" y="2591634"/>
            <a:ext cx="3238500" cy="2028825"/>
          </a:xfrm>
          <a:prstGeom prst="rect">
            <a:avLst/>
          </a:prstGeom>
          <a:effectLst>
            <a:outerShdw blurRad="50800" dist="38100" dir="2700000" algn="tl" rotWithShape="0">
              <a:prstClr val="black">
                <a:alpha val="40000"/>
              </a:prstClr>
            </a:outerShdw>
          </a:effectLst>
        </p:spPr>
      </p:pic>
      <p:sp>
        <p:nvSpPr>
          <p:cNvPr id="12" name="Speech Bubble: Rectangle 11">
            <a:extLst>
              <a:ext uri="{FF2B5EF4-FFF2-40B4-BE49-F238E27FC236}">
                <a16:creationId xmlns:a16="http://schemas.microsoft.com/office/drawing/2014/main" id="{9915ADC7-A2B1-4F97-9587-108416ED98CB}"/>
              </a:ext>
            </a:extLst>
          </p:cNvPr>
          <p:cNvSpPr/>
          <p:nvPr/>
        </p:nvSpPr>
        <p:spPr>
          <a:xfrm>
            <a:off x="6246814" y="1426869"/>
            <a:ext cx="5592551" cy="565119"/>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1a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 </a:t>
            </a: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I and K).</a:t>
            </a:r>
          </a:p>
        </p:txBody>
      </p:sp>
      <p:sp>
        <p:nvSpPr>
          <p:cNvPr id="17" name="Speech Bubble: Rectangle 16">
            <a:extLst>
              <a:ext uri="{FF2B5EF4-FFF2-40B4-BE49-F238E27FC236}">
                <a16:creationId xmlns:a16="http://schemas.microsoft.com/office/drawing/2014/main" id="{5ECCE016-4F51-456E-B767-0F287F190D6E}"/>
              </a:ext>
            </a:extLst>
          </p:cNvPr>
          <p:cNvSpPr/>
          <p:nvPr/>
        </p:nvSpPr>
        <p:spPr>
          <a:xfrm>
            <a:off x="8014623" y="4936254"/>
            <a:ext cx="3505200" cy="762000"/>
          </a:xfrm>
          <a:prstGeom prst="wedgeRectCallout">
            <a:avLst>
              <a:gd name="adj1" fmla="val 9836"/>
              <a:gd name="adj2" fmla="val -109278"/>
            </a:avLst>
          </a:prstGeom>
          <a:solidFill>
            <a:srgbClr val="FFFFFF">
              <a:lumMod val="95000"/>
              <a:alpha val="54000"/>
            </a:srgbClr>
          </a:solidFill>
          <a:ln w="25400" cap="flat" cmpd="sng" algn="ctr">
            <a:solidFill>
              <a:srgbClr val="2476B7"/>
            </a:solidFill>
            <a:prstDash val="lgDash"/>
            <a:miter lim="800000"/>
          </a:ln>
          <a:effectLst/>
        </p:spPr>
        <p:txBody>
          <a:bodyPr lIns="91440" tIns="45720" rIns="91440" bIns="45720" rtlCol="0" anchor="ctr">
            <a:noAutofit/>
          </a:bodyPr>
          <a:lstStyle/>
          <a:p>
            <a:pPr marL="0" marR="0" lvl="0" indent="0" algn="l" defTabSz="55427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494949"/>
                </a:solidFill>
                <a:effectLst/>
                <a:uLnTx/>
                <a:uFillTx/>
                <a:latin typeface="Roboto Condensed Light"/>
                <a:ea typeface="Roboto Condensed Light"/>
                <a:cs typeface="Roboto Condensed Light"/>
              </a:rPr>
              <a:t>Departments and approval rights can be transferred to the basic set-up tab of the </a:t>
            </a:r>
            <a:r>
              <a:rPr kumimoji="0" lang="en-US" sz="1350" i="1" u="none" strike="noStrike" kern="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endParaRPr kumimoji="0" lang="en-CA" sz="1350" i="0" u="none" strike="noStrike" kern="0" cap="none" spc="0" normalizeH="0" baseline="0" noProof="0" dirty="0">
              <a:ln>
                <a:noFill/>
              </a:ln>
              <a:solidFill>
                <a:srgbClr val="494949"/>
              </a:solidFill>
              <a:effectLst/>
              <a:uLnTx/>
              <a:uFillTx/>
              <a:latin typeface="Roboto Condensed Light"/>
              <a:ea typeface="Roboto Condensed Light"/>
              <a:cs typeface="Roboto Condensed Light"/>
            </a:endParaRPr>
          </a:p>
        </p:txBody>
      </p:sp>
      <p:sp>
        <p:nvSpPr>
          <p:cNvPr id="11" name="TextBox 10">
            <a:extLst>
              <a:ext uri="{FF2B5EF4-FFF2-40B4-BE49-F238E27FC236}">
                <a16:creationId xmlns:a16="http://schemas.microsoft.com/office/drawing/2014/main" id="{F34D9D64-AAAA-4843-8A4F-FD384903EF16}"/>
              </a:ext>
            </a:extLst>
          </p:cNvPr>
          <p:cNvSpPr txBox="1"/>
          <p:nvPr/>
        </p:nvSpPr>
        <p:spPr>
          <a:xfrm>
            <a:off x="349461" y="4891506"/>
            <a:ext cx="4907785" cy="1323439"/>
          </a:xfrm>
          <a:prstGeom prst="rect">
            <a:avLst/>
          </a:prstGeom>
          <a:solidFill>
            <a:schemeClr val="bg1">
              <a:lumMod val="95000"/>
            </a:schemeClr>
          </a:solidFill>
        </p:spPr>
        <p:txBody>
          <a:bodyPr wrap="square">
            <a:spAutoFit/>
          </a:bodyPr>
          <a:lstStyle/>
          <a:p>
            <a:r>
              <a:rPr lang="en-CA" sz="1600" b="1" i="1" dirty="0">
                <a:solidFill>
                  <a:srgbClr val="4A4A4A"/>
                </a:solidFill>
                <a:latin typeface="Roboto Condensed Light" panose="02000000000000000000" pitchFamily="2" charset="0"/>
              </a:rPr>
              <a:t>Always Paste Values. </a:t>
            </a:r>
            <a:r>
              <a:rPr lang="en-CA" sz="1600" dirty="0">
                <a:solidFill>
                  <a:srgbClr val="4A4A4A"/>
                </a:solidFill>
                <a:latin typeface="Roboto Condensed Light" panose="02000000000000000000" pitchFamily="2" charset="0"/>
              </a:rPr>
              <a:t>Default pasting behavior can interrupt formula references and introduce unwanted external links. </a:t>
            </a:r>
          </a:p>
          <a:p>
            <a:endParaRPr lang="en-CA" sz="1600" dirty="0">
              <a:solidFill>
                <a:srgbClr val="4A4A4A"/>
              </a:solidFill>
              <a:latin typeface="Roboto Condensed Light" panose="02000000000000000000" pitchFamily="2" charset="0"/>
            </a:endParaRPr>
          </a:p>
          <a:p>
            <a:r>
              <a:rPr lang="en-CA" sz="1600" dirty="0">
                <a:solidFill>
                  <a:srgbClr val="4A4A4A"/>
                </a:solidFill>
                <a:latin typeface="Roboto Condensed Light" panose="02000000000000000000" pitchFamily="2" charset="0"/>
              </a:rPr>
              <a:t>As a result, always right-click and select Paste Values when transferring data from one spreadsheet to another.</a:t>
            </a:r>
          </a:p>
        </p:txBody>
      </p:sp>
      <p:grpSp>
        <p:nvGrpSpPr>
          <p:cNvPr id="16" name="Group 15">
            <a:extLst>
              <a:ext uri="{FF2B5EF4-FFF2-40B4-BE49-F238E27FC236}">
                <a16:creationId xmlns:a16="http://schemas.microsoft.com/office/drawing/2014/main" id="{33BEF9CB-EF46-4074-B6A7-3B76F86DFB89}"/>
              </a:ext>
            </a:extLst>
          </p:cNvPr>
          <p:cNvGrpSpPr/>
          <p:nvPr/>
        </p:nvGrpSpPr>
        <p:grpSpPr>
          <a:xfrm>
            <a:off x="4963628" y="4540886"/>
            <a:ext cx="2460211" cy="1744052"/>
            <a:chOff x="4999359" y="4433797"/>
            <a:chExt cx="2460211" cy="1744052"/>
          </a:xfrm>
        </p:grpSpPr>
        <p:pic>
          <p:nvPicPr>
            <p:cNvPr id="18" name="Picture 17">
              <a:extLst>
                <a:ext uri="{FF2B5EF4-FFF2-40B4-BE49-F238E27FC236}">
                  <a16:creationId xmlns:a16="http://schemas.microsoft.com/office/drawing/2014/main" id="{29B20D5A-A96F-449C-914F-702EC02FAD07}"/>
                </a:ext>
              </a:extLst>
            </p:cNvPr>
            <p:cNvPicPr>
              <a:picLocks noChangeAspect="1"/>
            </p:cNvPicPr>
            <p:nvPr/>
          </p:nvPicPr>
          <p:blipFill>
            <a:blip r:embed="rId4"/>
            <a:stretch>
              <a:fillRect/>
            </a:stretch>
          </p:blipFill>
          <p:spPr>
            <a:xfrm>
              <a:off x="5269359" y="4750363"/>
              <a:ext cx="2190211" cy="1427486"/>
            </a:xfrm>
            <a:prstGeom prst="rect">
              <a:avLst/>
            </a:prstGeom>
          </p:spPr>
        </p:pic>
        <p:grpSp>
          <p:nvGrpSpPr>
            <p:cNvPr id="19" name="Group 18">
              <a:extLst>
                <a:ext uri="{FF2B5EF4-FFF2-40B4-BE49-F238E27FC236}">
                  <a16:creationId xmlns:a16="http://schemas.microsoft.com/office/drawing/2014/main" id="{B3103B53-4E9A-4302-9FBB-1DB3BE3C0031}"/>
                </a:ext>
              </a:extLst>
            </p:cNvPr>
            <p:cNvGrpSpPr/>
            <p:nvPr/>
          </p:nvGrpSpPr>
          <p:grpSpPr>
            <a:xfrm>
              <a:off x="4999359" y="4433797"/>
              <a:ext cx="540000" cy="540000"/>
              <a:chOff x="3356810" y="4516107"/>
              <a:chExt cx="540000" cy="540000"/>
            </a:xfrm>
          </p:grpSpPr>
          <p:sp>
            <p:nvSpPr>
              <p:cNvPr id="21" name="Oval 20">
                <a:extLst>
                  <a:ext uri="{FF2B5EF4-FFF2-40B4-BE49-F238E27FC236}">
                    <a16:creationId xmlns:a16="http://schemas.microsoft.com/office/drawing/2014/main" id="{59B743A4-E41D-4A04-BC97-05AB7605AF45}"/>
                  </a:ext>
                </a:extLst>
              </p:cNvPr>
              <p:cNvSpPr/>
              <p:nvPr/>
            </p:nvSpPr>
            <p:spPr>
              <a:xfrm>
                <a:off x="3356810" y="4516107"/>
                <a:ext cx="540000" cy="540000"/>
              </a:xfrm>
              <a:prstGeom prst="ellipse">
                <a:avLst/>
              </a:prstGeom>
              <a:solidFill>
                <a:srgbClr val="29475F"/>
              </a:solidFill>
              <a:ln w="25400" cap="flat" cmpd="sng" algn="ctr">
                <a:noFill/>
                <a:prstDash val="solid"/>
              </a:ln>
              <a:effectLst>
                <a:outerShdw blurRad="12700" dist="12700" dir="2700000" algn="tl" rotWithShape="0">
                  <a:prstClr val="black">
                    <a:alpha val="15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DC57A37E-2B90-4854-A330-A14C64B25C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6810" y="4655197"/>
                <a:ext cx="360000" cy="261820"/>
              </a:xfrm>
              <a:prstGeom prst="rect">
                <a:avLst/>
              </a:prstGeom>
            </p:spPr>
          </p:pic>
        </p:grpSp>
        <p:sp>
          <p:nvSpPr>
            <p:cNvPr id="20" name="Oval 19">
              <a:extLst>
                <a:ext uri="{FF2B5EF4-FFF2-40B4-BE49-F238E27FC236}">
                  <a16:creationId xmlns:a16="http://schemas.microsoft.com/office/drawing/2014/main" id="{12A865E0-0BB7-47FF-9496-7474E555D750}"/>
                </a:ext>
              </a:extLst>
            </p:cNvPr>
            <p:cNvSpPr/>
            <p:nvPr/>
          </p:nvSpPr>
          <p:spPr>
            <a:xfrm>
              <a:off x="6264804" y="5553605"/>
              <a:ext cx="478622" cy="478618"/>
            </a:xfrm>
            <a:prstGeom prst="ellipse">
              <a:avLst/>
            </a:prstGeom>
            <a:noFill/>
            <a:ln w="381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91668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902E9-5F40-4CC3-B3FE-E323FB7D929B}"/>
              </a:ext>
            </a:extLst>
          </p:cNvPr>
          <p:cNvPicPr>
            <a:picLocks noChangeAspect="1"/>
          </p:cNvPicPr>
          <p:nvPr/>
        </p:nvPicPr>
        <p:blipFill>
          <a:blip r:embed="rId2"/>
          <a:stretch>
            <a:fillRect/>
          </a:stretch>
        </p:blipFill>
        <p:spPr>
          <a:xfrm>
            <a:off x="6932612" y="2213649"/>
            <a:ext cx="4381098" cy="3910012"/>
          </a:xfrm>
          <a:prstGeom prst="rect">
            <a:avLst/>
          </a:prstGeom>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AF9030AA-373B-4CA8-B67D-8B5275BF1C75}"/>
              </a:ext>
            </a:extLst>
          </p:cNvPr>
          <p:cNvSpPr/>
          <p:nvPr/>
        </p:nvSpPr>
        <p:spPr>
          <a:xfrm rot="16200000">
            <a:off x="6168704" y="2724949"/>
            <a:ext cx="575320" cy="1638297"/>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 name="Picture 4">
            <a:extLst>
              <a:ext uri="{FF2B5EF4-FFF2-40B4-BE49-F238E27FC236}">
                <a16:creationId xmlns:a16="http://schemas.microsoft.com/office/drawing/2014/main" id="{219FFBF8-4A47-43D5-8A65-022B70414ADE}"/>
              </a:ext>
            </a:extLst>
          </p:cNvPr>
          <p:cNvPicPr>
            <a:picLocks noChangeAspect="1"/>
          </p:cNvPicPr>
          <p:nvPr/>
        </p:nvPicPr>
        <p:blipFill>
          <a:blip r:embed="rId3"/>
          <a:stretch>
            <a:fillRect/>
          </a:stretch>
        </p:blipFill>
        <p:spPr>
          <a:xfrm>
            <a:off x="733452" y="3449372"/>
            <a:ext cx="5206971" cy="133683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CC118910-2E9E-47EC-8A7B-52AA97094C54}"/>
              </a:ext>
            </a:extLst>
          </p:cNvPr>
          <p:cNvPicPr>
            <a:picLocks noChangeAspect="1"/>
          </p:cNvPicPr>
          <p:nvPr/>
        </p:nvPicPr>
        <p:blipFill>
          <a:blip r:embed="rId4"/>
          <a:stretch>
            <a:fillRect/>
          </a:stretch>
        </p:blipFill>
        <p:spPr>
          <a:xfrm>
            <a:off x="344731" y="2238129"/>
            <a:ext cx="5443293" cy="1249086"/>
          </a:xfrm>
          <a:prstGeom prst="rect">
            <a:avLst/>
          </a:prstGeom>
          <a:effectLst>
            <a:outerShdw blurRad="50800" dist="38100" dir="2700000" algn="tl" rotWithShape="0">
              <a:prstClr val="black">
                <a:alpha val="40000"/>
              </a:prstClr>
            </a:outerShdw>
          </a:effectLst>
        </p:spPr>
      </p:pic>
      <p:cxnSp>
        <p:nvCxnSpPr>
          <p:cNvPr id="6" name="Straight Connector 5">
            <a:extLst>
              <a:ext uri="{FF2B5EF4-FFF2-40B4-BE49-F238E27FC236}">
                <a16:creationId xmlns:a16="http://schemas.microsoft.com/office/drawing/2014/main" id="{1A88FD6E-2FA6-46DA-8896-A43D565F02FC}"/>
              </a:ext>
            </a:extLst>
          </p:cNvPr>
          <p:cNvCxnSpPr/>
          <p:nvPr/>
        </p:nvCxnSpPr>
        <p:spPr>
          <a:xfrm>
            <a:off x="6094412" y="2004150"/>
            <a:ext cx="0" cy="3996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rPr>
              <a:t>Transferring data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9" name="Rectangle 8">
            <a:extLst>
              <a:ext uri="{FF2B5EF4-FFF2-40B4-BE49-F238E27FC236}">
                <a16:creationId xmlns:a16="http://schemas.microsoft.com/office/drawing/2014/main" id="{B2DC2E97-4E3A-4407-9031-FFCCAB3274E6}"/>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sp>
        <p:nvSpPr>
          <p:cNvPr id="15" name="Speech Bubble: Rectangle 14">
            <a:extLst>
              <a:ext uri="{FF2B5EF4-FFF2-40B4-BE49-F238E27FC236}">
                <a16:creationId xmlns:a16="http://schemas.microsoft.com/office/drawing/2014/main" id="{D763DE98-F286-4FFB-9E48-496D9E1101AF}"/>
              </a:ext>
            </a:extLst>
          </p:cNvPr>
          <p:cNvSpPr/>
          <p:nvPr/>
        </p:nvSpPr>
        <p:spPr>
          <a:xfrm>
            <a:off x="349461" y="1426869"/>
            <a:ext cx="5592551" cy="565119"/>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2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Pre-Engagement Worksheet </a:t>
            </a: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B6: M15).</a:t>
            </a:r>
          </a:p>
        </p:txBody>
      </p:sp>
      <p:sp>
        <p:nvSpPr>
          <p:cNvPr id="12" name="Speech Bubble: Rectangle 11">
            <a:extLst>
              <a:ext uri="{FF2B5EF4-FFF2-40B4-BE49-F238E27FC236}">
                <a16:creationId xmlns:a16="http://schemas.microsoft.com/office/drawing/2014/main" id="{9915ADC7-A2B1-4F97-9587-108416ED98CB}"/>
              </a:ext>
            </a:extLst>
          </p:cNvPr>
          <p:cNvSpPr/>
          <p:nvPr/>
        </p:nvSpPr>
        <p:spPr>
          <a:xfrm>
            <a:off x="6246814" y="1426869"/>
            <a:ext cx="5592551" cy="565119"/>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1b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 </a:t>
            </a: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B6:H30).</a:t>
            </a:r>
          </a:p>
        </p:txBody>
      </p:sp>
      <p:sp>
        <p:nvSpPr>
          <p:cNvPr id="16" name="Speech Bubble: Rectangle 15">
            <a:extLst>
              <a:ext uri="{FF2B5EF4-FFF2-40B4-BE49-F238E27FC236}">
                <a16:creationId xmlns:a16="http://schemas.microsoft.com/office/drawing/2014/main" id="{6B9A7E9A-6FB7-4D2D-9D7F-B2937348D40C}"/>
              </a:ext>
            </a:extLst>
          </p:cNvPr>
          <p:cNvSpPr/>
          <p:nvPr/>
        </p:nvSpPr>
        <p:spPr>
          <a:xfrm>
            <a:off x="9396385" y="4891413"/>
            <a:ext cx="2442980" cy="1347280"/>
          </a:xfrm>
          <a:prstGeom prst="wedgeRectCallout">
            <a:avLst>
              <a:gd name="adj1" fmla="val -61865"/>
              <a:gd name="adj2" fmla="val -61433"/>
            </a:avLst>
          </a:prstGeom>
          <a:solidFill>
            <a:srgbClr val="FFFFFF">
              <a:lumMod val="95000"/>
            </a:srgbClr>
          </a:solidFill>
          <a:ln w="25400" cap="flat" cmpd="sng" algn="ctr">
            <a:solidFill>
              <a:srgbClr val="2476B7"/>
            </a:solidFill>
            <a:prstDash val="lgDash"/>
            <a:miter lim="800000"/>
          </a:ln>
          <a:effectLst/>
        </p:spPr>
        <p:txBody>
          <a:bodyPr lIns="91440" tIns="45720" rIns="91440" bIns="45720" rtlCol="0" anchor="ctr">
            <a:noAutofit/>
          </a:bodyPr>
          <a:lstStyle/>
          <a:p>
            <a:pPr marL="0" marR="0" lvl="0" indent="0" algn="l" defTabSz="55427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494949"/>
                </a:solidFill>
                <a:effectLst/>
                <a:uLnTx/>
                <a:uFillTx/>
                <a:latin typeface="Roboto Condensed Light"/>
                <a:ea typeface="Roboto Condensed Light"/>
                <a:cs typeface="Roboto Condensed Light"/>
              </a:rPr>
              <a:t>Current state budget information and future state targets can be transferred to the basic set-up tab 1b of the </a:t>
            </a:r>
            <a:r>
              <a:rPr kumimoji="0" lang="en-US" sz="1350" i="1" u="none" strike="noStrike" kern="0" cap="none" spc="0" normalizeH="0" baseline="0" noProof="0" dirty="0">
                <a:ln>
                  <a:noFill/>
                </a:ln>
                <a:solidFill>
                  <a:srgbClr val="494949"/>
                </a:solidFill>
                <a:effectLst/>
                <a:uLnTx/>
                <a:uFillTx/>
                <a:latin typeface="Roboto Condensed Light"/>
                <a:ea typeface="Roboto Condensed Light"/>
                <a:cs typeface="Roboto Condensed Light"/>
              </a:rPr>
              <a:t>Cost Optimization Analysis Tool.</a:t>
            </a:r>
            <a:endParaRPr kumimoji="0" lang="en-CA" sz="1350" i="0" u="none" strike="noStrike" kern="0" cap="none" spc="0" normalizeH="0" baseline="0" noProof="0" dirty="0">
              <a:ln>
                <a:noFill/>
              </a:ln>
              <a:solidFill>
                <a:srgbClr val="494949"/>
              </a:solidFill>
              <a:effectLst/>
              <a:uLnTx/>
              <a:uFillTx/>
              <a:latin typeface="Roboto Condensed Light"/>
              <a:ea typeface="Roboto Condensed Light"/>
              <a:cs typeface="Roboto Condensed Light"/>
            </a:endParaRPr>
          </a:p>
        </p:txBody>
      </p:sp>
      <p:sp>
        <p:nvSpPr>
          <p:cNvPr id="17" name="TextBox 16">
            <a:extLst>
              <a:ext uri="{FF2B5EF4-FFF2-40B4-BE49-F238E27FC236}">
                <a16:creationId xmlns:a16="http://schemas.microsoft.com/office/drawing/2014/main" id="{A6999AE6-8A20-42B1-AE36-E9F22123E025}"/>
              </a:ext>
            </a:extLst>
          </p:cNvPr>
          <p:cNvSpPr txBox="1"/>
          <p:nvPr/>
        </p:nvSpPr>
        <p:spPr>
          <a:xfrm>
            <a:off x="346320" y="4915254"/>
            <a:ext cx="4700218" cy="1323439"/>
          </a:xfrm>
          <a:prstGeom prst="rect">
            <a:avLst/>
          </a:prstGeom>
          <a:solidFill>
            <a:schemeClr val="bg1">
              <a:lumMod val="95000"/>
            </a:schemeClr>
          </a:solidFill>
        </p:spPr>
        <p:txBody>
          <a:bodyPr wrap="square">
            <a:spAutoFit/>
          </a:bodyPr>
          <a:lstStyle/>
          <a:p>
            <a:r>
              <a:rPr lang="en-CA" sz="1600" b="1" i="1" dirty="0">
                <a:solidFill>
                  <a:srgbClr val="4A4A4A"/>
                </a:solidFill>
                <a:latin typeface="Roboto Condensed Light" panose="02000000000000000000" pitchFamily="2" charset="0"/>
              </a:rPr>
              <a:t>Always Paste Values. </a:t>
            </a:r>
            <a:r>
              <a:rPr lang="en-CA" sz="1600" dirty="0">
                <a:solidFill>
                  <a:srgbClr val="4A4A4A"/>
                </a:solidFill>
                <a:latin typeface="Roboto Condensed Light" panose="02000000000000000000" pitchFamily="2" charset="0"/>
              </a:rPr>
              <a:t>Default pasting behavior can interrupt formula references and introduce unwanted external links. </a:t>
            </a:r>
          </a:p>
          <a:p>
            <a:endParaRPr lang="en-CA" sz="1600" dirty="0">
              <a:solidFill>
                <a:srgbClr val="4A4A4A"/>
              </a:solidFill>
              <a:latin typeface="Roboto Condensed Light" panose="02000000000000000000" pitchFamily="2" charset="0"/>
            </a:endParaRPr>
          </a:p>
          <a:p>
            <a:r>
              <a:rPr lang="en-CA" sz="1600" dirty="0">
                <a:solidFill>
                  <a:srgbClr val="4A4A4A"/>
                </a:solidFill>
                <a:latin typeface="Roboto Condensed Light" panose="02000000000000000000" pitchFamily="2" charset="0"/>
              </a:rPr>
              <a:t>As a result, always right-click and select Paste Values when transferring data from one spreadsheet to another.</a:t>
            </a:r>
          </a:p>
        </p:txBody>
      </p:sp>
      <p:grpSp>
        <p:nvGrpSpPr>
          <p:cNvPr id="18" name="Group 17">
            <a:extLst>
              <a:ext uri="{FF2B5EF4-FFF2-40B4-BE49-F238E27FC236}">
                <a16:creationId xmlns:a16="http://schemas.microsoft.com/office/drawing/2014/main" id="{99F155ED-F009-498A-AC36-0F729A4BEC54}"/>
              </a:ext>
            </a:extLst>
          </p:cNvPr>
          <p:cNvGrpSpPr/>
          <p:nvPr/>
        </p:nvGrpSpPr>
        <p:grpSpPr>
          <a:xfrm>
            <a:off x="4875212" y="4530023"/>
            <a:ext cx="2361536" cy="1744052"/>
            <a:chOff x="5098034" y="4433797"/>
            <a:chExt cx="2361536" cy="1744052"/>
          </a:xfrm>
        </p:grpSpPr>
        <p:pic>
          <p:nvPicPr>
            <p:cNvPr id="19" name="Picture 18">
              <a:extLst>
                <a:ext uri="{FF2B5EF4-FFF2-40B4-BE49-F238E27FC236}">
                  <a16:creationId xmlns:a16="http://schemas.microsoft.com/office/drawing/2014/main" id="{015927BE-D8BD-4B34-B5D5-1AC454B0F90F}"/>
                </a:ext>
              </a:extLst>
            </p:cNvPr>
            <p:cNvPicPr>
              <a:picLocks noChangeAspect="1"/>
            </p:cNvPicPr>
            <p:nvPr/>
          </p:nvPicPr>
          <p:blipFill>
            <a:blip r:embed="rId5"/>
            <a:stretch>
              <a:fillRect/>
            </a:stretch>
          </p:blipFill>
          <p:spPr>
            <a:xfrm>
              <a:off x="5269359" y="4750363"/>
              <a:ext cx="2190211" cy="1427486"/>
            </a:xfrm>
            <a:prstGeom prst="rect">
              <a:avLst/>
            </a:prstGeom>
          </p:spPr>
        </p:pic>
        <p:grpSp>
          <p:nvGrpSpPr>
            <p:cNvPr id="20" name="Group 19">
              <a:extLst>
                <a:ext uri="{FF2B5EF4-FFF2-40B4-BE49-F238E27FC236}">
                  <a16:creationId xmlns:a16="http://schemas.microsoft.com/office/drawing/2014/main" id="{4A48D616-85F8-4F1A-8F40-1C2AFD4FEF17}"/>
                </a:ext>
              </a:extLst>
            </p:cNvPr>
            <p:cNvGrpSpPr/>
            <p:nvPr/>
          </p:nvGrpSpPr>
          <p:grpSpPr>
            <a:xfrm>
              <a:off x="5098034" y="4433797"/>
              <a:ext cx="540000" cy="540000"/>
              <a:chOff x="3455485" y="4516107"/>
              <a:chExt cx="540000" cy="540000"/>
            </a:xfrm>
          </p:grpSpPr>
          <p:sp>
            <p:nvSpPr>
              <p:cNvPr id="22" name="Oval 21">
                <a:extLst>
                  <a:ext uri="{FF2B5EF4-FFF2-40B4-BE49-F238E27FC236}">
                    <a16:creationId xmlns:a16="http://schemas.microsoft.com/office/drawing/2014/main" id="{D94BD19E-42FD-463C-B260-E213CCAC68C1}"/>
                  </a:ext>
                </a:extLst>
              </p:cNvPr>
              <p:cNvSpPr/>
              <p:nvPr/>
            </p:nvSpPr>
            <p:spPr>
              <a:xfrm>
                <a:off x="3455485" y="4516107"/>
                <a:ext cx="540000" cy="540000"/>
              </a:xfrm>
              <a:prstGeom prst="ellipse">
                <a:avLst/>
              </a:prstGeom>
              <a:solidFill>
                <a:srgbClr val="29475F"/>
              </a:solidFill>
              <a:ln w="25400" cap="flat" cmpd="sng" algn="ctr">
                <a:noFill/>
                <a:prstDash val="solid"/>
              </a:ln>
              <a:effectLst>
                <a:outerShdw blurRad="12700" dist="12700" dir="2700000" algn="tl" rotWithShape="0">
                  <a:prstClr val="black">
                    <a:alpha val="15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F086F0FE-ADE6-4898-BDF0-AEA5ABA4B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685" y="4655197"/>
                <a:ext cx="360000" cy="261820"/>
              </a:xfrm>
              <a:prstGeom prst="rect">
                <a:avLst/>
              </a:prstGeom>
            </p:spPr>
          </p:pic>
        </p:grpSp>
        <p:sp>
          <p:nvSpPr>
            <p:cNvPr id="21" name="Oval 20">
              <a:extLst>
                <a:ext uri="{FF2B5EF4-FFF2-40B4-BE49-F238E27FC236}">
                  <a16:creationId xmlns:a16="http://schemas.microsoft.com/office/drawing/2014/main" id="{2CDFE441-DB0C-4B4A-B7AA-8B7697147CF1}"/>
                </a:ext>
              </a:extLst>
            </p:cNvPr>
            <p:cNvSpPr/>
            <p:nvPr/>
          </p:nvSpPr>
          <p:spPr>
            <a:xfrm>
              <a:off x="6264804" y="5553605"/>
              <a:ext cx="478622" cy="478618"/>
            </a:xfrm>
            <a:prstGeom prst="ellipse">
              <a:avLst/>
            </a:prstGeom>
            <a:noFill/>
            <a:ln w="381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537750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Down 13">
            <a:extLst>
              <a:ext uri="{FF2B5EF4-FFF2-40B4-BE49-F238E27FC236}">
                <a16:creationId xmlns:a16="http://schemas.microsoft.com/office/drawing/2014/main" id="{AF9030AA-373B-4CA8-B67D-8B5275BF1C75}"/>
              </a:ext>
            </a:extLst>
          </p:cNvPr>
          <p:cNvSpPr/>
          <p:nvPr/>
        </p:nvSpPr>
        <p:spPr>
          <a:xfrm>
            <a:off x="4277032" y="1553940"/>
            <a:ext cx="575320" cy="2018387"/>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7" name="Picture 6">
            <a:extLst>
              <a:ext uri="{FF2B5EF4-FFF2-40B4-BE49-F238E27FC236}">
                <a16:creationId xmlns:a16="http://schemas.microsoft.com/office/drawing/2014/main" id="{19C8F789-DDDD-4123-B13F-2CA953CBC007}"/>
              </a:ext>
            </a:extLst>
          </p:cNvPr>
          <p:cNvPicPr>
            <a:picLocks noChangeAspect="1"/>
          </p:cNvPicPr>
          <p:nvPr/>
        </p:nvPicPr>
        <p:blipFill>
          <a:blip r:embed="rId2"/>
          <a:stretch>
            <a:fillRect/>
          </a:stretch>
        </p:blipFill>
        <p:spPr>
          <a:xfrm>
            <a:off x="1775247" y="3674544"/>
            <a:ext cx="8990012" cy="146908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rPr>
              <a:t>Transferring data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9" name="Rectangle 8">
            <a:extLst>
              <a:ext uri="{FF2B5EF4-FFF2-40B4-BE49-F238E27FC236}">
                <a16:creationId xmlns:a16="http://schemas.microsoft.com/office/drawing/2014/main" id="{B2DC2E97-4E3A-4407-9031-FFCCAB3274E6}"/>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pic>
        <p:nvPicPr>
          <p:cNvPr id="8" name="Picture 7">
            <a:extLst>
              <a:ext uri="{FF2B5EF4-FFF2-40B4-BE49-F238E27FC236}">
                <a16:creationId xmlns:a16="http://schemas.microsoft.com/office/drawing/2014/main" id="{5BBEADE9-3443-4B21-BFEF-0FB9F0789B71}"/>
              </a:ext>
            </a:extLst>
          </p:cNvPr>
          <p:cNvPicPr>
            <a:picLocks noChangeAspect="1"/>
          </p:cNvPicPr>
          <p:nvPr/>
        </p:nvPicPr>
        <p:blipFill>
          <a:blip r:embed="rId3"/>
          <a:stretch>
            <a:fillRect/>
          </a:stretch>
        </p:blipFill>
        <p:spPr>
          <a:xfrm>
            <a:off x="6853982" y="4727134"/>
            <a:ext cx="5031685" cy="158416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2" name="Speech Bubble: Rectangle 11">
            <a:extLst>
              <a:ext uri="{FF2B5EF4-FFF2-40B4-BE49-F238E27FC236}">
                <a16:creationId xmlns:a16="http://schemas.microsoft.com/office/drawing/2014/main" id="{9915ADC7-A2B1-4F97-9587-108416ED98CB}"/>
              </a:ext>
            </a:extLst>
          </p:cNvPr>
          <p:cNvSpPr/>
          <p:nvPr/>
        </p:nvSpPr>
        <p:spPr>
          <a:xfrm>
            <a:off x="349462" y="3681377"/>
            <a:ext cx="1612644" cy="1537267"/>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2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 </a:t>
            </a: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B:O).</a:t>
            </a:r>
          </a:p>
        </p:txBody>
      </p:sp>
      <p:pic>
        <p:nvPicPr>
          <p:cNvPr id="17" name="Picture 16">
            <a:extLst>
              <a:ext uri="{FF2B5EF4-FFF2-40B4-BE49-F238E27FC236}">
                <a16:creationId xmlns:a16="http://schemas.microsoft.com/office/drawing/2014/main" id="{D33F57D5-4122-4327-A101-C35407DFAA79}"/>
              </a:ext>
            </a:extLst>
          </p:cNvPr>
          <p:cNvPicPr>
            <a:picLocks noChangeAspect="1"/>
          </p:cNvPicPr>
          <p:nvPr/>
        </p:nvPicPr>
        <p:blipFill>
          <a:blip r:embed="rId4"/>
          <a:stretch>
            <a:fillRect/>
          </a:stretch>
        </p:blipFill>
        <p:spPr>
          <a:xfrm>
            <a:off x="1775247" y="1461706"/>
            <a:ext cx="9338774" cy="128149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4E69D27D-3B2D-4E1D-B55F-744856820B1F}"/>
              </a:ext>
            </a:extLst>
          </p:cNvPr>
          <p:cNvPicPr>
            <a:picLocks noChangeAspect="1"/>
          </p:cNvPicPr>
          <p:nvPr/>
        </p:nvPicPr>
        <p:blipFill>
          <a:blip r:embed="rId5"/>
          <a:stretch>
            <a:fillRect/>
          </a:stretch>
        </p:blipFill>
        <p:spPr>
          <a:xfrm>
            <a:off x="7081212" y="2084722"/>
            <a:ext cx="4804455" cy="142814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5" name="Speech Bubble: Rectangle 14">
            <a:extLst>
              <a:ext uri="{FF2B5EF4-FFF2-40B4-BE49-F238E27FC236}">
                <a16:creationId xmlns:a16="http://schemas.microsoft.com/office/drawing/2014/main" id="{D763DE98-F286-4FFB-9E48-496D9E1101AF}"/>
              </a:ext>
            </a:extLst>
          </p:cNvPr>
          <p:cNvSpPr/>
          <p:nvPr/>
        </p:nvSpPr>
        <p:spPr>
          <a:xfrm>
            <a:off x="349462" y="1426869"/>
            <a:ext cx="1612644" cy="128149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3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Pre-Engagement Worksheet </a:t>
            </a: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(columns B:H).</a:t>
            </a:r>
          </a:p>
        </p:txBody>
      </p:sp>
      <p:sp>
        <p:nvSpPr>
          <p:cNvPr id="37" name="Rectangle 36">
            <a:extLst>
              <a:ext uri="{FF2B5EF4-FFF2-40B4-BE49-F238E27FC236}">
                <a16:creationId xmlns:a16="http://schemas.microsoft.com/office/drawing/2014/main" id="{23862CC8-311D-4EB0-84C4-83549CCD8EE9}"/>
              </a:ext>
            </a:extLst>
          </p:cNvPr>
          <p:cNvSpPr/>
          <p:nvPr/>
        </p:nvSpPr>
        <p:spPr>
          <a:xfrm>
            <a:off x="400051" y="5440462"/>
            <a:ext cx="6044583" cy="88638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9" dirty="0">
                <a:solidFill>
                  <a:srgbClr val="4A4A4A"/>
                </a:solidFill>
                <a:latin typeface="Roboto Condensed Light" panose="02000000000000000000" pitchFamily="2" charset="0"/>
              </a:rPr>
              <a:t>See the transfer table on the next slide for help reconciling these two tabs.</a:t>
            </a:r>
            <a:endParaRPr lang="en-CA" sz="1599" dirty="0">
              <a:solidFill>
                <a:srgbClr val="4A4A4A"/>
              </a:solidFill>
              <a:latin typeface="Roboto Condensed Light" panose="02000000000000000000" pitchFamily="2" charset="0"/>
            </a:endParaRPr>
          </a:p>
        </p:txBody>
      </p:sp>
    </p:spTree>
    <p:extLst>
      <p:ext uri="{BB962C8B-B14F-4D97-AF65-F5344CB8AC3E}">
        <p14:creationId xmlns:p14="http://schemas.microsoft.com/office/powerpoint/2010/main" val="116073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rPr>
              <a:t>Transferring data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9" name="Rectangle 8">
            <a:extLst>
              <a:ext uri="{FF2B5EF4-FFF2-40B4-BE49-F238E27FC236}">
                <a16:creationId xmlns:a16="http://schemas.microsoft.com/office/drawing/2014/main" id="{B2DC2E97-4E3A-4407-9031-FFCCAB3274E6}"/>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graphicFrame>
        <p:nvGraphicFramePr>
          <p:cNvPr id="2" name="Table 2">
            <a:extLst>
              <a:ext uri="{FF2B5EF4-FFF2-40B4-BE49-F238E27FC236}">
                <a16:creationId xmlns:a16="http://schemas.microsoft.com/office/drawing/2014/main" id="{7970043E-A696-4C53-B42C-6C758E677D99}"/>
              </a:ext>
            </a:extLst>
          </p:cNvPr>
          <p:cNvGraphicFramePr>
            <a:graphicFrameLocks noGrp="1"/>
          </p:cNvGraphicFramePr>
          <p:nvPr>
            <p:extLst>
              <p:ext uri="{D42A27DB-BD31-4B8C-83A1-F6EECF244321}">
                <p14:modId xmlns:p14="http://schemas.microsoft.com/office/powerpoint/2010/main" val="3683465896"/>
              </p:ext>
            </p:extLst>
          </p:nvPr>
        </p:nvGraphicFramePr>
        <p:xfrm>
          <a:off x="1054908" y="1450511"/>
          <a:ext cx="10134600" cy="3235706"/>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2779194243"/>
                    </a:ext>
                  </a:extLst>
                </a:gridCol>
                <a:gridCol w="5067300">
                  <a:extLst>
                    <a:ext uri="{9D8B030D-6E8A-4147-A177-3AD203B41FA5}">
                      <a16:colId xmlns:a16="http://schemas.microsoft.com/office/drawing/2014/main" val="3616454291"/>
                    </a:ext>
                  </a:extLst>
                </a:gridCol>
              </a:tblGrid>
              <a:tr h="370840">
                <a:tc>
                  <a:txBody>
                    <a:bodyPr/>
                    <a:lstStyle/>
                    <a:p>
                      <a:r>
                        <a:rPr lang="en-US" i="1" dirty="0">
                          <a:latin typeface="Montserrat SemiBold" panose="00000700000000000000" pitchFamily="2" charset="0"/>
                        </a:rPr>
                        <a:t>Pre-Engagement Worksheet </a:t>
                      </a:r>
                      <a:r>
                        <a:rPr lang="en-US" dirty="0">
                          <a:latin typeface="Montserrat SemiBold" panose="00000700000000000000" pitchFamily="2" charset="0"/>
                        </a:rPr>
                        <a:t>Tab 3</a:t>
                      </a:r>
                      <a:endParaRPr lang="en-CA" dirty="0">
                        <a:latin typeface="Montserrat SemiBold" panose="00000700000000000000" pitchFamily="2" charset="0"/>
                      </a:endParaRPr>
                    </a:p>
                  </a:txBody>
                  <a:tcPr/>
                </a:tc>
                <a:tc>
                  <a:txBody>
                    <a:bodyPr/>
                    <a:lstStyle/>
                    <a:p>
                      <a:r>
                        <a:rPr lang="en-US" i="1" dirty="0">
                          <a:latin typeface="Montserrat SemiBold" panose="00000700000000000000" pitchFamily="2" charset="0"/>
                        </a:rPr>
                        <a:t>Cost Optimization Analysis Tool Tab 2</a:t>
                      </a:r>
                      <a:endParaRPr lang="en-CA" i="1" dirty="0">
                        <a:latin typeface="Montserrat SemiBold" panose="00000700000000000000" pitchFamily="2" charset="0"/>
                      </a:endParaRPr>
                    </a:p>
                  </a:txBody>
                  <a:tcPr/>
                </a:tc>
                <a:extLst>
                  <a:ext uri="{0D108BD9-81ED-4DB2-BD59-A6C34878D82A}">
                    <a16:rowId xmlns:a16="http://schemas.microsoft.com/office/drawing/2014/main" val="2727037444"/>
                  </a:ext>
                </a:extLst>
              </a:tr>
              <a:tr h="370840">
                <a:tc>
                  <a:txBody>
                    <a:bodyPr/>
                    <a:lstStyle/>
                    <a:p>
                      <a:r>
                        <a:rPr lang="en-US" b="1" dirty="0">
                          <a:latin typeface="Roboto Condensed Light" panose="02000000000000000000" pitchFamily="2" charset="0"/>
                          <a:ea typeface="Roboto Condensed Light" panose="02000000000000000000" pitchFamily="2" charset="0"/>
                        </a:rPr>
                        <a:t>Column B, </a:t>
                      </a:r>
                      <a:r>
                        <a:rPr lang="en-US" dirty="0">
                          <a:latin typeface="Roboto Condensed Light" panose="02000000000000000000" pitchFamily="2" charset="0"/>
                          <a:ea typeface="Roboto Condensed Light" panose="02000000000000000000" pitchFamily="2" charset="0"/>
                        </a:rPr>
                        <a:t>Proposed Cost Optimization Actions</a:t>
                      </a:r>
                      <a:endParaRPr lang="en-CA" dirty="0">
                        <a:latin typeface="Roboto Condensed Light" panose="02000000000000000000" pitchFamily="2" charset="0"/>
                        <a:ea typeface="Roboto Condensed Light" panose="02000000000000000000" pitchFamily="2" charset="0"/>
                      </a:endParaRPr>
                    </a:p>
                  </a:txBody>
                  <a:tcPr/>
                </a:tc>
                <a:tc>
                  <a:txBody>
                    <a:bodyPr/>
                    <a:lstStyle/>
                    <a:p>
                      <a:r>
                        <a:rPr lang="en-US" b="1" dirty="0">
                          <a:latin typeface="Roboto Condensed Light" panose="02000000000000000000" pitchFamily="2" charset="0"/>
                          <a:ea typeface="Roboto Condensed Light" panose="02000000000000000000" pitchFamily="2" charset="0"/>
                        </a:rPr>
                        <a:t>Column B</a:t>
                      </a:r>
                      <a:r>
                        <a:rPr lang="en-US" dirty="0">
                          <a:latin typeface="Roboto Condensed Light" panose="02000000000000000000" pitchFamily="2" charset="0"/>
                          <a:ea typeface="Roboto Condensed Light" panose="02000000000000000000" pitchFamily="2" charset="0"/>
                        </a:rPr>
                        <a:t>, Proposed Cost Optimization Actions</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2197869935"/>
                  </a:ext>
                </a:extLst>
              </a:tr>
              <a:tr h="370840">
                <a:tc>
                  <a:txBody>
                    <a:bodyPr/>
                    <a:lstStyle/>
                    <a:p>
                      <a:r>
                        <a:rPr lang="en-US" b="1" dirty="0">
                          <a:latin typeface="Roboto Condensed Light" panose="02000000000000000000" pitchFamily="2" charset="0"/>
                          <a:ea typeface="Roboto Condensed Light" panose="02000000000000000000" pitchFamily="2" charset="0"/>
                        </a:rPr>
                        <a:t>Column C</a:t>
                      </a:r>
                      <a:r>
                        <a:rPr lang="en-US" dirty="0">
                          <a:latin typeface="Roboto Condensed Light" panose="02000000000000000000" pitchFamily="2" charset="0"/>
                          <a:ea typeface="Roboto Condensed Light" panose="02000000000000000000" pitchFamily="2" charset="0"/>
                        </a:rPr>
                        <a:t>, Primary Affected Department</a:t>
                      </a:r>
                    </a:p>
                  </a:txBody>
                  <a:tcPr/>
                </a:tc>
                <a:tc>
                  <a:txBody>
                    <a:bodyPr/>
                    <a:lstStyle/>
                    <a:p>
                      <a:r>
                        <a:rPr lang="en-US" b="1" dirty="0">
                          <a:latin typeface="Roboto Condensed Light" panose="02000000000000000000" pitchFamily="2" charset="0"/>
                          <a:ea typeface="Roboto Condensed Light" panose="02000000000000000000" pitchFamily="2" charset="0"/>
                        </a:rPr>
                        <a:t>Column G</a:t>
                      </a:r>
                      <a:r>
                        <a:rPr lang="en-US" dirty="0">
                          <a:latin typeface="Roboto Condensed Light" panose="02000000000000000000" pitchFamily="2" charset="0"/>
                          <a:ea typeface="Roboto Condensed Light" panose="02000000000000000000" pitchFamily="2" charset="0"/>
                        </a:rPr>
                        <a:t>, Primary Affected Department</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352845353"/>
                  </a:ext>
                </a:extLst>
              </a:tr>
              <a:tr h="370840">
                <a:tc>
                  <a:txBody>
                    <a:bodyPr/>
                    <a:lstStyle/>
                    <a:p>
                      <a:r>
                        <a:rPr lang="en-US" b="1" dirty="0">
                          <a:latin typeface="Roboto Condensed Light" panose="02000000000000000000" pitchFamily="2" charset="0"/>
                          <a:ea typeface="Roboto Condensed Light" panose="02000000000000000000" pitchFamily="2" charset="0"/>
                        </a:rPr>
                        <a:t>Column D</a:t>
                      </a:r>
                      <a:r>
                        <a:rPr lang="en-US" dirty="0">
                          <a:latin typeface="Roboto Condensed Light" panose="02000000000000000000" pitchFamily="2" charset="0"/>
                          <a:ea typeface="Roboto Condensed Light" panose="02000000000000000000" pitchFamily="2" charset="0"/>
                        </a:rPr>
                        <a:t>, Rationale</a:t>
                      </a:r>
                      <a:endParaRPr lang="en-CA" dirty="0">
                        <a:latin typeface="Roboto Condensed Light" panose="02000000000000000000" pitchFamily="2" charset="0"/>
                        <a:ea typeface="Roboto Condensed Light" panose="02000000000000000000" pitchFamily="2" charset="0"/>
                      </a:endParaRPr>
                    </a:p>
                  </a:txBody>
                  <a:tcPr/>
                </a:tc>
                <a:tc>
                  <a:txBody>
                    <a:bodyPr/>
                    <a:lstStyle/>
                    <a:p>
                      <a:r>
                        <a:rPr lang="en-US" b="1" dirty="0">
                          <a:latin typeface="Roboto Condensed Light" panose="02000000000000000000" pitchFamily="2" charset="0"/>
                          <a:ea typeface="Roboto Condensed Light" panose="02000000000000000000" pitchFamily="2" charset="0"/>
                        </a:rPr>
                        <a:t>Column F</a:t>
                      </a:r>
                      <a:r>
                        <a:rPr lang="en-US" dirty="0">
                          <a:latin typeface="Roboto Condensed Light" panose="02000000000000000000" pitchFamily="2" charset="0"/>
                          <a:ea typeface="Roboto Condensed Light" panose="02000000000000000000" pitchFamily="2" charset="0"/>
                        </a:rPr>
                        <a:t>, Rationale/Details</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1018794264"/>
                  </a:ext>
                </a:extLst>
              </a:tr>
              <a:tr h="370840">
                <a:tc>
                  <a:txBody>
                    <a:bodyPr/>
                    <a:lstStyle/>
                    <a:p>
                      <a:r>
                        <a:rPr lang="en-US" b="1" dirty="0">
                          <a:latin typeface="Roboto Condensed Light" panose="02000000000000000000" pitchFamily="2" charset="0"/>
                          <a:ea typeface="Roboto Condensed Light" panose="02000000000000000000" pitchFamily="2" charset="0"/>
                        </a:rPr>
                        <a:t>Column E</a:t>
                      </a:r>
                      <a:r>
                        <a:rPr lang="en-US" dirty="0">
                          <a:latin typeface="Roboto Condensed Light" panose="02000000000000000000" pitchFamily="2" charset="0"/>
                          <a:ea typeface="Roboto Condensed Light" panose="02000000000000000000" pitchFamily="2" charset="0"/>
                        </a:rPr>
                        <a:t>, Budget Category</a:t>
                      </a:r>
                      <a:endParaRPr lang="en-CA" dirty="0">
                        <a:latin typeface="Roboto Condensed Light" panose="02000000000000000000" pitchFamily="2" charset="0"/>
                        <a:ea typeface="Roboto Condensed Light" panose="02000000000000000000" pitchFamily="2" charset="0"/>
                      </a:endParaRPr>
                    </a:p>
                  </a:txBody>
                  <a:tcPr/>
                </a:tc>
                <a:tc>
                  <a:txBody>
                    <a:bodyPr/>
                    <a:lstStyle/>
                    <a:p>
                      <a:r>
                        <a:rPr lang="en-US" b="1" dirty="0">
                          <a:latin typeface="Roboto Condensed Light" panose="02000000000000000000" pitchFamily="2" charset="0"/>
                          <a:ea typeface="Roboto Condensed Light" panose="02000000000000000000" pitchFamily="2" charset="0"/>
                        </a:rPr>
                        <a:t>Column E</a:t>
                      </a:r>
                      <a:r>
                        <a:rPr lang="en-US" dirty="0">
                          <a:latin typeface="Roboto Condensed Light" panose="02000000000000000000" pitchFamily="2" charset="0"/>
                          <a:ea typeface="Roboto Condensed Light" panose="02000000000000000000" pitchFamily="2" charset="0"/>
                        </a:rPr>
                        <a:t>, Budget Category</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2445047742"/>
                  </a:ext>
                </a:extLst>
              </a:tr>
              <a:tr h="370840">
                <a:tc>
                  <a:txBody>
                    <a:bodyPr/>
                    <a:lstStyle/>
                    <a:p>
                      <a:r>
                        <a:rPr lang="en-US" b="1" dirty="0">
                          <a:latin typeface="Roboto Condensed Light" panose="02000000000000000000" pitchFamily="2" charset="0"/>
                          <a:ea typeface="Roboto Condensed Light" panose="02000000000000000000" pitchFamily="2" charset="0"/>
                        </a:rPr>
                        <a:t>Column F</a:t>
                      </a:r>
                      <a:r>
                        <a:rPr lang="en-US" dirty="0">
                          <a:latin typeface="Roboto Condensed Light" panose="02000000000000000000" pitchFamily="2" charset="0"/>
                          <a:ea typeface="Roboto Condensed Light" panose="02000000000000000000" pitchFamily="2" charset="0"/>
                        </a:rPr>
                        <a:t>, Cost Type</a:t>
                      </a:r>
                      <a:endParaRPr lang="en-CA" dirty="0">
                        <a:latin typeface="Roboto Condensed Light" panose="02000000000000000000" pitchFamily="2" charset="0"/>
                        <a:ea typeface="Roboto Condensed Light" panose="02000000000000000000" pitchFamily="2" charset="0"/>
                      </a:endParaRPr>
                    </a:p>
                  </a:txBody>
                  <a:tcPr/>
                </a:tc>
                <a:tc>
                  <a:txBody>
                    <a:bodyPr/>
                    <a:lstStyle/>
                    <a:p>
                      <a:r>
                        <a:rPr lang="en-US" b="1" dirty="0">
                          <a:latin typeface="Roboto Condensed Light" panose="02000000000000000000" pitchFamily="2" charset="0"/>
                          <a:ea typeface="Roboto Condensed Light" panose="02000000000000000000" pitchFamily="2" charset="0"/>
                        </a:rPr>
                        <a:t>Column I</a:t>
                      </a:r>
                      <a:r>
                        <a:rPr lang="en-US" dirty="0">
                          <a:latin typeface="Roboto Condensed Light" panose="02000000000000000000" pitchFamily="2" charset="0"/>
                          <a:ea typeface="Roboto Condensed Light" panose="02000000000000000000" pitchFamily="2" charset="0"/>
                        </a:rPr>
                        <a:t>, Cost Type</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3092195297"/>
                  </a:ext>
                </a:extLst>
              </a:tr>
              <a:tr h="370840">
                <a:tc>
                  <a:txBody>
                    <a:bodyPr/>
                    <a:lstStyle/>
                    <a:p>
                      <a:r>
                        <a:rPr lang="en-US" b="1" dirty="0">
                          <a:latin typeface="Roboto Condensed Light" panose="02000000000000000000" pitchFamily="2" charset="0"/>
                          <a:ea typeface="Roboto Condensed Light" panose="02000000000000000000" pitchFamily="2" charset="0"/>
                        </a:rPr>
                        <a:t>Column G</a:t>
                      </a:r>
                      <a:r>
                        <a:rPr lang="en-US" dirty="0">
                          <a:latin typeface="Roboto Condensed Light" panose="02000000000000000000" pitchFamily="2" charset="0"/>
                          <a:ea typeface="Roboto Condensed Light" panose="02000000000000000000" pitchFamily="2" charset="0"/>
                        </a:rPr>
                        <a:t>, Estimated Cost Savings Amount Over 12 Months</a:t>
                      </a:r>
                      <a:endParaRPr lang="en-CA" dirty="0">
                        <a:latin typeface="Roboto Condensed Light" panose="02000000000000000000" pitchFamily="2" charset="0"/>
                        <a:ea typeface="Roboto Condensed Light" panose="02000000000000000000" pitchFamily="2" charset="0"/>
                      </a:endParaRPr>
                    </a:p>
                  </a:txBody>
                  <a:tcPr/>
                </a:tc>
                <a:tc>
                  <a:txBody>
                    <a:bodyPr/>
                    <a:lstStyle/>
                    <a:p>
                      <a:r>
                        <a:rPr lang="en-US" b="1" dirty="0">
                          <a:latin typeface="Roboto Condensed Light" panose="02000000000000000000" pitchFamily="2" charset="0"/>
                          <a:ea typeface="Roboto Condensed Light" panose="02000000000000000000" pitchFamily="2" charset="0"/>
                        </a:rPr>
                        <a:t>Column J</a:t>
                      </a:r>
                      <a:r>
                        <a:rPr lang="en-US" dirty="0">
                          <a:latin typeface="Roboto Condensed Light" panose="02000000000000000000" pitchFamily="2" charset="0"/>
                          <a:ea typeface="Roboto Condensed Light" panose="02000000000000000000" pitchFamily="2" charset="0"/>
                        </a:rPr>
                        <a:t>, Estimated Cost Savings Amount Over 12 Months</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2351427412"/>
                  </a:ext>
                </a:extLst>
              </a:tr>
              <a:tr h="370840">
                <a:tc>
                  <a:txBody>
                    <a:bodyPr/>
                    <a:lstStyle/>
                    <a:p>
                      <a:r>
                        <a:rPr lang="en-US" b="1" dirty="0">
                          <a:latin typeface="Roboto Condensed Light" panose="02000000000000000000" pitchFamily="2" charset="0"/>
                          <a:ea typeface="Roboto Condensed Light" panose="02000000000000000000" pitchFamily="2" charset="0"/>
                        </a:rPr>
                        <a:t>Column H</a:t>
                      </a:r>
                      <a:r>
                        <a:rPr lang="en-US" dirty="0">
                          <a:latin typeface="Roboto Condensed Light" panose="02000000000000000000" pitchFamily="2" charset="0"/>
                          <a:ea typeface="Roboto Condensed Light" panose="02000000000000000000" pitchFamily="2" charset="0"/>
                        </a:rPr>
                        <a:t>, Approver</a:t>
                      </a:r>
                      <a:endParaRPr lang="en-CA" dirty="0">
                        <a:latin typeface="Roboto Condensed Light" panose="02000000000000000000" pitchFamily="2" charset="0"/>
                        <a:ea typeface="Roboto Condensed Light" panose="02000000000000000000" pitchFamily="2" charset="0"/>
                      </a:endParaRPr>
                    </a:p>
                  </a:txBody>
                  <a:tcPr/>
                </a:tc>
                <a:tc>
                  <a:txBody>
                    <a:bodyPr/>
                    <a:lstStyle/>
                    <a:p>
                      <a:r>
                        <a:rPr lang="en-US" b="1" dirty="0">
                          <a:latin typeface="Roboto Condensed Light" panose="02000000000000000000" pitchFamily="2" charset="0"/>
                          <a:ea typeface="Roboto Condensed Light" panose="02000000000000000000" pitchFamily="2" charset="0"/>
                        </a:rPr>
                        <a:t>Column O</a:t>
                      </a:r>
                      <a:r>
                        <a:rPr lang="en-US" dirty="0">
                          <a:latin typeface="Roboto Condensed Light" panose="02000000000000000000" pitchFamily="2" charset="0"/>
                          <a:ea typeface="Roboto Condensed Light" panose="02000000000000000000" pitchFamily="2" charset="0"/>
                        </a:rPr>
                        <a:t>, Approval Rights</a:t>
                      </a:r>
                      <a:endParaRPr lang="en-CA" dirty="0">
                        <a:latin typeface="Roboto Condensed Light" panose="02000000000000000000" pitchFamily="2" charset="0"/>
                        <a:ea typeface="Roboto Condensed Light" panose="02000000000000000000" pitchFamily="2" charset="0"/>
                      </a:endParaRPr>
                    </a:p>
                  </a:txBody>
                  <a:tcPr/>
                </a:tc>
                <a:extLst>
                  <a:ext uri="{0D108BD9-81ED-4DB2-BD59-A6C34878D82A}">
                    <a16:rowId xmlns:a16="http://schemas.microsoft.com/office/drawing/2014/main" val="3557551695"/>
                  </a:ext>
                </a:extLst>
              </a:tr>
            </a:tbl>
          </a:graphicData>
        </a:graphic>
      </p:graphicFrame>
      <p:sp>
        <p:nvSpPr>
          <p:cNvPr id="16" name="TextBox 15">
            <a:extLst>
              <a:ext uri="{FF2B5EF4-FFF2-40B4-BE49-F238E27FC236}">
                <a16:creationId xmlns:a16="http://schemas.microsoft.com/office/drawing/2014/main" id="{0E2C39EF-AE10-4DD3-90C4-6B10D1194993}"/>
              </a:ext>
            </a:extLst>
          </p:cNvPr>
          <p:cNvSpPr txBox="1"/>
          <p:nvPr/>
        </p:nvSpPr>
        <p:spPr>
          <a:xfrm>
            <a:off x="421309" y="4907818"/>
            <a:ext cx="4907785" cy="1323439"/>
          </a:xfrm>
          <a:prstGeom prst="rect">
            <a:avLst/>
          </a:prstGeom>
          <a:solidFill>
            <a:schemeClr val="bg1">
              <a:lumMod val="95000"/>
            </a:schemeClr>
          </a:solidFill>
        </p:spPr>
        <p:txBody>
          <a:bodyPr wrap="square">
            <a:spAutoFit/>
          </a:bodyPr>
          <a:lstStyle/>
          <a:p>
            <a:r>
              <a:rPr lang="en-CA" sz="1600" b="1" i="1" dirty="0">
                <a:solidFill>
                  <a:srgbClr val="4A4A4A"/>
                </a:solidFill>
                <a:latin typeface="Roboto Condensed Light" panose="02000000000000000000" pitchFamily="2" charset="0"/>
              </a:rPr>
              <a:t>Always Paste Values. </a:t>
            </a:r>
            <a:r>
              <a:rPr lang="en-CA" sz="1600" dirty="0">
                <a:solidFill>
                  <a:srgbClr val="4A4A4A"/>
                </a:solidFill>
                <a:latin typeface="Roboto Condensed Light" panose="02000000000000000000" pitchFamily="2" charset="0"/>
              </a:rPr>
              <a:t>Default pasting behavior can interrupt formula references and introduce unwanted external links. </a:t>
            </a:r>
          </a:p>
          <a:p>
            <a:endParaRPr lang="en-CA" sz="1600" dirty="0">
              <a:solidFill>
                <a:srgbClr val="4A4A4A"/>
              </a:solidFill>
              <a:latin typeface="Roboto Condensed Light" panose="02000000000000000000" pitchFamily="2" charset="0"/>
            </a:endParaRPr>
          </a:p>
          <a:p>
            <a:r>
              <a:rPr lang="en-CA" sz="1600" dirty="0">
                <a:solidFill>
                  <a:srgbClr val="4A4A4A"/>
                </a:solidFill>
                <a:latin typeface="Roboto Condensed Light" panose="02000000000000000000" pitchFamily="2" charset="0"/>
              </a:rPr>
              <a:t>As a result, always right-click and select Paste Values when transferring data from one spreadsheet to another.</a:t>
            </a:r>
          </a:p>
        </p:txBody>
      </p:sp>
      <p:grpSp>
        <p:nvGrpSpPr>
          <p:cNvPr id="19" name="Group 18">
            <a:extLst>
              <a:ext uri="{FF2B5EF4-FFF2-40B4-BE49-F238E27FC236}">
                <a16:creationId xmlns:a16="http://schemas.microsoft.com/office/drawing/2014/main" id="{EF26FD73-DEC2-491D-8455-B24B8A523FC1}"/>
              </a:ext>
            </a:extLst>
          </p:cNvPr>
          <p:cNvGrpSpPr/>
          <p:nvPr/>
        </p:nvGrpSpPr>
        <p:grpSpPr>
          <a:xfrm>
            <a:off x="5030939" y="4539565"/>
            <a:ext cx="2460211" cy="1744052"/>
            <a:chOff x="4999359" y="4433797"/>
            <a:chExt cx="2460211" cy="1744052"/>
          </a:xfrm>
        </p:grpSpPr>
        <p:pic>
          <p:nvPicPr>
            <p:cNvPr id="20" name="Picture 19">
              <a:extLst>
                <a:ext uri="{FF2B5EF4-FFF2-40B4-BE49-F238E27FC236}">
                  <a16:creationId xmlns:a16="http://schemas.microsoft.com/office/drawing/2014/main" id="{A1B97AF0-4875-44B8-8AD2-CAA6E3B006D0}"/>
                </a:ext>
              </a:extLst>
            </p:cNvPr>
            <p:cNvPicPr>
              <a:picLocks noChangeAspect="1"/>
            </p:cNvPicPr>
            <p:nvPr/>
          </p:nvPicPr>
          <p:blipFill>
            <a:blip r:embed="rId2"/>
            <a:stretch>
              <a:fillRect/>
            </a:stretch>
          </p:blipFill>
          <p:spPr>
            <a:xfrm>
              <a:off x="5269359" y="4750363"/>
              <a:ext cx="2190211" cy="1427486"/>
            </a:xfrm>
            <a:prstGeom prst="rect">
              <a:avLst/>
            </a:prstGeom>
            <a:ln>
              <a:solidFill>
                <a:schemeClr val="bg1">
                  <a:lumMod val="85000"/>
                </a:schemeClr>
              </a:solidFill>
            </a:ln>
          </p:spPr>
        </p:pic>
        <p:grpSp>
          <p:nvGrpSpPr>
            <p:cNvPr id="21" name="Group 20">
              <a:extLst>
                <a:ext uri="{FF2B5EF4-FFF2-40B4-BE49-F238E27FC236}">
                  <a16:creationId xmlns:a16="http://schemas.microsoft.com/office/drawing/2014/main" id="{4ED13B75-35A3-4584-A865-A2CB414C81B1}"/>
                </a:ext>
              </a:extLst>
            </p:cNvPr>
            <p:cNvGrpSpPr/>
            <p:nvPr/>
          </p:nvGrpSpPr>
          <p:grpSpPr>
            <a:xfrm>
              <a:off x="4999359" y="4433797"/>
              <a:ext cx="540000" cy="540000"/>
              <a:chOff x="3356810" y="4516107"/>
              <a:chExt cx="540000" cy="540000"/>
            </a:xfrm>
          </p:grpSpPr>
          <p:sp>
            <p:nvSpPr>
              <p:cNvPr id="23" name="Oval 22">
                <a:extLst>
                  <a:ext uri="{FF2B5EF4-FFF2-40B4-BE49-F238E27FC236}">
                    <a16:creationId xmlns:a16="http://schemas.microsoft.com/office/drawing/2014/main" id="{2AE2902F-1CF2-489D-9AD9-6677AABCA32E}"/>
                  </a:ext>
                </a:extLst>
              </p:cNvPr>
              <p:cNvSpPr/>
              <p:nvPr/>
            </p:nvSpPr>
            <p:spPr>
              <a:xfrm>
                <a:off x="3356810" y="4516107"/>
                <a:ext cx="540000" cy="540000"/>
              </a:xfrm>
              <a:prstGeom prst="ellipse">
                <a:avLst/>
              </a:prstGeom>
              <a:solidFill>
                <a:srgbClr val="29475F"/>
              </a:solidFill>
              <a:ln w="25400" cap="flat" cmpd="sng" algn="ctr">
                <a:noFill/>
                <a:prstDash val="solid"/>
              </a:ln>
              <a:effectLst>
                <a:outerShdw blurRad="12700" dist="12700" dir="2700000" algn="tl" rotWithShape="0">
                  <a:prstClr val="black">
                    <a:alpha val="15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544BB102-0D8D-4646-86BB-4A80C1375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810" y="4655197"/>
                <a:ext cx="360000" cy="261820"/>
              </a:xfrm>
              <a:prstGeom prst="rect">
                <a:avLst/>
              </a:prstGeom>
            </p:spPr>
          </p:pic>
        </p:grpSp>
        <p:sp>
          <p:nvSpPr>
            <p:cNvPr id="22" name="Oval 21">
              <a:extLst>
                <a:ext uri="{FF2B5EF4-FFF2-40B4-BE49-F238E27FC236}">
                  <a16:creationId xmlns:a16="http://schemas.microsoft.com/office/drawing/2014/main" id="{24BE03C9-EB99-49D7-9380-38B2B62C6A99}"/>
                </a:ext>
              </a:extLst>
            </p:cNvPr>
            <p:cNvSpPr/>
            <p:nvPr/>
          </p:nvSpPr>
          <p:spPr>
            <a:xfrm>
              <a:off x="6264804" y="5553605"/>
              <a:ext cx="478622" cy="478618"/>
            </a:xfrm>
            <a:prstGeom prst="ellipse">
              <a:avLst/>
            </a:prstGeom>
            <a:noFill/>
            <a:ln w="38100" cap="flat" cmpd="sng" algn="ctr">
              <a:solidFill>
                <a:srgbClr val="FF0000"/>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330994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dirty="0"/>
              <a:t>Other configurations</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353968" y="1886482"/>
            <a:ext cx="5472383" cy="828951"/>
          </a:xfrm>
        </p:spPr>
        <p:txBody>
          <a:bodyPr/>
          <a:lstStyle/>
          <a:p>
            <a:pPr marL="0" indent="0">
              <a:buNone/>
            </a:pPr>
            <a:r>
              <a:rPr lang="en-CA" sz="1600" dirty="0"/>
              <a:t>Prior to the working session the analyst can make preliminary categorizations of the client’s proposed actions. This </a:t>
            </a:r>
            <a:r>
              <a:rPr lang="en-CA" sz="1600"/>
              <a:t>will help </a:t>
            </a:r>
            <a:r>
              <a:rPr lang="en-CA" sz="1600" dirty="0"/>
              <a:t>save time and structure the analysis during the working session.</a:t>
            </a:r>
          </a:p>
          <a:p>
            <a:pPr marL="0" indent="0">
              <a:buNone/>
            </a:pPr>
            <a:endParaRPr lang="en-US" sz="1400" dirty="0"/>
          </a:p>
        </p:txBody>
      </p:sp>
      <p:graphicFrame>
        <p:nvGraphicFramePr>
          <p:cNvPr id="12" name="Chart 11">
            <a:extLst>
              <a:ext uri="{FF2B5EF4-FFF2-40B4-BE49-F238E27FC236}">
                <a16:creationId xmlns:a16="http://schemas.microsoft.com/office/drawing/2014/main" id="{B47AA257-EA4F-D943-902F-98479E4F6362}"/>
              </a:ext>
            </a:extLst>
          </p:cNvPr>
          <p:cNvGraphicFramePr/>
          <p:nvPr/>
        </p:nvGraphicFramePr>
        <p:xfrm>
          <a:off x="6130384" y="1491420"/>
          <a:ext cx="3272674" cy="215904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B09A5205-DCCC-48AD-AAF2-5E623DFE8E8A}"/>
              </a:ext>
            </a:extLst>
          </p:cNvPr>
          <p:cNvPicPr>
            <a:picLocks noChangeAspect="1"/>
          </p:cNvPicPr>
          <p:nvPr/>
        </p:nvPicPr>
        <p:blipFill>
          <a:blip r:embed="rId3"/>
          <a:stretch>
            <a:fillRect/>
          </a:stretch>
        </p:blipFill>
        <p:spPr>
          <a:xfrm>
            <a:off x="2664645" y="2819398"/>
            <a:ext cx="3355968" cy="3127059"/>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CC8B5B45-8830-4B68-B492-A0AF1921F19D}"/>
              </a:ext>
            </a:extLst>
          </p:cNvPr>
          <p:cNvPicPr>
            <a:picLocks noChangeAspect="1"/>
          </p:cNvPicPr>
          <p:nvPr/>
        </p:nvPicPr>
        <p:blipFill>
          <a:blip r:embed="rId4"/>
          <a:stretch>
            <a:fillRect/>
          </a:stretch>
        </p:blipFill>
        <p:spPr>
          <a:xfrm>
            <a:off x="6475412" y="2819398"/>
            <a:ext cx="4737261" cy="312705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0" name="Speech Bubble: Rectangle 19">
            <a:extLst>
              <a:ext uri="{FF2B5EF4-FFF2-40B4-BE49-F238E27FC236}">
                <a16:creationId xmlns:a16="http://schemas.microsoft.com/office/drawing/2014/main" id="{6CE2D1A7-3242-41C5-9FAE-58BCF6A144CA}"/>
              </a:ext>
            </a:extLst>
          </p:cNvPr>
          <p:cNvSpPr/>
          <p:nvPr/>
        </p:nvSpPr>
        <p:spPr>
          <a:xfrm>
            <a:off x="6399212" y="523401"/>
            <a:ext cx="5334000" cy="2295997"/>
          </a:xfrm>
          <a:prstGeom prst="wedgeRectCallout">
            <a:avLst>
              <a:gd name="adj1" fmla="val 19980"/>
              <a:gd name="adj2" fmla="val 61568"/>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pPr>
              <a:spcAft>
                <a:spcPts val="600"/>
              </a:spcAft>
            </a:pPr>
            <a:r>
              <a:rPr lang="en-US" sz="1600" b="1" dirty="0">
                <a:solidFill>
                  <a:srgbClr val="000000"/>
                </a:solidFill>
                <a:latin typeface="Roboto Condensed Light" panose="02000000000000000000" pitchFamily="2" charset="0"/>
                <a:ea typeface="Roboto Condensed Light" panose="02000000000000000000" pitchFamily="2" charset="0"/>
              </a:rPr>
              <a:t>Screenshot of tab 1a of the </a:t>
            </a:r>
            <a:r>
              <a:rPr lang="en-US" sz="1600" b="1" i="1" dirty="0">
                <a:solidFill>
                  <a:srgbClr val="000000"/>
                </a:solidFill>
                <a:latin typeface="Roboto Condensed Light" panose="02000000000000000000" pitchFamily="2" charset="0"/>
                <a:ea typeface="Roboto Condensed Light" panose="02000000000000000000" pitchFamily="2" charset="0"/>
              </a:rPr>
              <a:t>Cost Optimization Analysis Tool. </a:t>
            </a:r>
          </a:p>
          <a:p>
            <a:pPr>
              <a:spcAft>
                <a:spcPts val="600"/>
              </a:spcAft>
            </a:pPr>
            <a:r>
              <a:rPr lang="en-US" sz="1600" dirty="0">
                <a:solidFill>
                  <a:srgbClr val="000000"/>
                </a:solidFill>
                <a:latin typeface="Roboto Condensed Light" panose="02000000000000000000" pitchFamily="2" charset="0"/>
                <a:ea typeface="Roboto Condensed Light" panose="02000000000000000000" pitchFamily="2" charset="0"/>
              </a:rPr>
              <a:t>Go through column B and C on tab 2 prior to the session and make some recommended categorizations. The dropdown in column C is driven by column F from tab 1a. The value in column D will auto-populate based upon your selection.  </a:t>
            </a:r>
          </a:p>
          <a:p>
            <a:pPr>
              <a:spcAft>
                <a:spcPts val="600"/>
              </a:spcAft>
            </a:pPr>
            <a:r>
              <a:rPr lang="en-US" sz="1600" dirty="0">
                <a:solidFill>
                  <a:srgbClr val="000000"/>
                </a:solidFill>
                <a:latin typeface="Roboto Condensed Light" panose="02000000000000000000" pitchFamily="2" charset="0"/>
                <a:ea typeface="Roboto Condensed Light" panose="02000000000000000000" pitchFamily="2" charset="0"/>
              </a:rPr>
              <a:t>During the working session, you can filter or sort by column D to help structure the analysis and utilize some of the slides in the next section.</a:t>
            </a:r>
            <a:endParaRPr lang="en-CA" sz="1600" dirty="0">
              <a:solidFill>
                <a:srgbClr val="000000"/>
              </a:solidFill>
              <a:latin typeface="Roboto Condensed Light" panose="02000000000000000000" pitchFamily="2" charset="0"/>
              <a:ea typeface="Roboto Condensed Light" panose="02000000000000000000" pitchFamily="2" charset="0"/>
            </a:endParaRPr>
          </a:p>
        </p:txBody>
      </p:sp>
      <p:sp>
        <p:nvSpPr>
          <p:cNvPr id="21" name="Speech Bubble: Rectangle 20">
            <a:extLst>
              <a:ext uri="{FF2B5EF4-FFF2-40B4-BE49-F238E27FC236}">
                <a16:creationId xmlns:a16="http://schemas.microsoft.com/office/drawing/2014/main" id="{AEF33B30-68AA-4D35-A279-E07B07CEA2AA}"/>
              </a:ext>
            </a:extLst>
          </p:cNvPr>
          <p:cNvSpPr/>
          <p:nvPr/>
        </p:nvSpPr>
        <p:spPr>
          <a:xfrm>
            <a:off x="378704" y="2819398"/>
            <a:ext cx="1981908" cy="3127059"/>
          </a:xfrm>
          <a:prstGeom prst="wedgeRectCallout">
            <a:avLst>
              <a:gd name="adj1" fmla="val 63110"/>
              <a:gd name="adj2" fmla="val 22531"/>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r>
              <a:rPr lang="en-US" sz="1600" b="1" dirty="0">
                <a:solidFill>
                  <a:srgbClr val="000000"/>
                </a:solidFill>
                <a:latin typeface="Roboto Condensed Light" panose="02000000000000000000" pitchFamily="2" charset="0"/>
                <a:ea typeface="Roboto Condensed Light" panose="02000000000000000000" pitchFamily="2" charset="0"/>
              </a:rPr>
              <a:t>Screenshot of tab 1a of the </a:t>
            </a:r>
            <a:r>
              <a:rPr lang="en-US" sz="1600" b="1" i="1" dirty="0">
                <a:solidFill>
                  <a:srgbClr val="000000"/>
                </a:solidFill>
                <a:latin typeface="Roboto Condensed Light" panose="02000000000000000000" pitchFamily="2" charset="0"/>
                <a:ea typeface="Roboto Condensed Light" panose="02000000000000000000" pitchFamily="2" charset="0"/>
              </a:rPr>
              <a:t>Cost Optimization Analysis Tool. </a:t>
            </a:r>
          </a:p>
          <a:p>
            <a:endParaRPr lang="en-US" sz="1600" dirty="0">
              <a:solidFill>
                <a:srgbClr val="000000"/>
              </a:solidFill>
              <a:latin typeface="Roboto Condensed Light" panose="02000000000000000000" pitchFamily="2" charset="0"/>
              <a:ea typeface="Roboto Condensed Light" panose="02000000000000000000" pitchFamily="2" charset="0"/>
            </a:endParaRPr>
          </a:p>
          <a:p>
            <a:r>
              <a:rPr lang="en-US" sz="1600" dirty="0">
                <a:solidFill>
                  <a:srgbClr val="000000"/>
                </a:solidFill>
                <a:latin typeface="Roboto Condensed Light" panose="02000000000000000000" pitchFamily="2" charset="0"/>
                <a:ea typeface="Roboto Condensed Light" panose="02000000000000000000" pitchFamily="2" charset="0"/>
              </a:rPr>
              <a:t>On tab 1a, QA the Cost Optimization Actions table (columns F and G) to ensure nothing needs to be added or changed to align with the client’s proposed actions. </a:t>
            </a:r>
            <a:endParaRPr lang="en-CA" sz="1600" dirty="0">
              <a:solidFill>
                <a:srgbClr val="000000"/>
              </a:solidFill>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354817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Working Session(s) Call Overview</a:t>
            </a:r>
          </a:p>
        </p:txBody>
      </p:sp>
    </p:spTree>
    <p:extLst>
      <p:ext uri="{BB962C8B-B14F-4D97-AF65-F5344CB8AC3E}">
        <p14:creationId xmlns:p14="http://schemas.microsoft.com/office/powerpoint/2010/main" val="1822811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3200" dirty="0"/>
              <a:t>Working session overview</a:t>
            </a:r>
            <a:endParaRPr lang="en-CA" sz="3200" i="1" dirty="0"/>
          </a:p>
        </p:txBody>
      </p:sp>
      <p:graphicFrame>
        <p:nvGraphicFramePr>
          <p:cNvPr id="3" name="Table 5">
            <a:extLst>
              <a:ext uri="{FF2B5EF4-FFF2-40B4-BE49-F238E27FC236}">
                <a16:creationId xmlns:a16="http://schemas.microsoft.com/office/drawing/2014/main" id="{9BE79200-3ECC-4C38-93E3-730EF9E316F0}"/>
              </a:ext>
            </a:extLst>
          </p:cNvPr>
          <p:cNvGraphicFramePr>
            <a:graphicFrameLocks noGrp="1"/>
          </p:cNvGraphicFramePr>
          <p:nvPr>
            <p:extLst>
              <p:ext uri="{D42A27DB-BD31-4B8C-83A1-F6EECF244321}">
                <p14:modId xmlns:p14="http://schemas.microsoft.com/office/powerpoint/2010/main" val="753457198"/>
              </p:ext>
            </p:extLst>
          </p:nvPr>
        </p:nvGraphicFramePr>
        <p:xfrm>
          <a:off x="3427412" y="304802"/>
          <a:ext cx="8305800" cy="2255520"/>
        </p:xfrm>
        <a:graphic>
          <a:graphicData uri="http://schemas.openxmlformats.org/drawingml/2006/table">
            <a:tbl>
              <a:tblPr firstCol="1" bandRow="1">
                <a:tableStyleId>{5C22544A-7EE6-4342-B048-85BDC9FD1C3A}</a:tableStyleId>
              </a:tblPr>
              <a:tblGrid>
                <a:gridCol w="2439382">
                  <a:extLst>
                    <a:ext uri="{9D8B030D-6E8A-4147-A177-3AD203B41FA5}">
                      <a16:colId xmlns:a16="http://schemas.microsoft.com/office/drawing/2014/main" val="3795664767"/>
                    </a:ext>
                  </a:extLst>
                </a:gridCol>
                <a:gridCol w="5866418">
                  <a:extLst>
                    <a:ext uri="{9D8B030D-6E8A-4147-A177-3AD203B41FA5}">
                      <a16:colId xmlns:a16="http://schemas.microsoft.com/office/drawing/2014/main" val="1459360636"/>
                    </a:ext>
                  </a:extLst>
                </a:gridCol>
              </a:tblGrid>
              <a:tr h="689428">
                <a:tc>
                  <a:txBody>
                    <a:bodyPr/>
                    <a:lstStyle/>
                    <a:p>
                      <a:r>
                        <a:rPr lang="en-US" sz="1600" kern="1200" dirty="0">
                          <a:solidFill>
                            <a:schemeClr val="bg1"/>
                          </a:solidFill>
                          <a:latin typeface="Montserrat SemiBold" panose="00000700000000000000" pitchFamily="2" charset="0"/>
                          <a:ea typeface="+mn-ea"/>
                          <a:cs typeface="+mn-cs"/>
                        </a:rPr>
                        <a:t>Goal</a:t>
                      </a:r>
                    </a:p>
                  </a:txBody>
                  <a:tcPr anchor="ctr"/>
                </a:tc>
                <a:tc>
                  <a:txBody>
                    <a:bodyPr/>
                    <a:lstStyle/>
                    <a:p>
                      <a:pPr marL="285750" indent="-285750">
                        <a:buFont typeface="Arial" panose="020B0604020202020204" pitchFamily="34" charset="0"/>
                        <a:buChar char="•"/>
                      </a:pPr>
                      <a:r>
                        <a:rPr lang="en-US" sz="1200" dirty="0">
                          <a:latin typeface="Roboto Condensed Light" panose="02000000000000000000" pitchFamily="2" charset="0"/>
                          <a:ea typeface="Roboto Condensed Light" panose="02000000000000000000" pitchFamily="2" charset="0"/>
                        </a:rPr>
                        <a:t>Work with client to brainstorm possible cost saving actions across Info-Tech’s Cost and Budget Management Focus Areas (Assets, Projects, Vendors, and Workforce).</a:t>
                      </a:r>
                    </a:p>
                    <a:p>
                      <a:pPr marL="285750" indent="-285750">
                        <a:buFont typeface="Arial" panose="020B0604020202020204" pitchFamily="34" charset="0"/>
                        <a:buChar char="•"/>
                      </a:pPr>
                      <a:r>
                        <a:rPr lang="en-US" sz="1200" dirty="0">
                          <a:latin typeface="Roboto Condensed Light" panose="02000000000000000000" pitchFamily="2" charset="0"/>
                          <a:ea typeface="Roboto Condensed Light" panose="02000000000000000000" pitchFamily="2" charset="0"/>
                        </a:rPr>
                        <a:t>Help facilitate the client’s decision-making process on best cost cutting recommendations for </a:t>
                      </a:r>
                      <a:r>
                        <a:rPr lang="en-US" sz="1200">
                          <a:latin typeface="Roboto Condensed Light" panose="02000000000000000000" pitchFamily="2" charset="0"/>
                          <a:ea typeface="Roboto Condensed Light" panose="02000000000000000000" pitchFamily="2" charset="0"/>
                        </a:rPr>
                        <a:t>the organization.</a:t>
                      </a:r>
                      <a:endParaRPr lang="en-CA" sz="120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634877089"/>
                  </a:ext>
                </a:extLst>
              </a:tr>
              <a:tr h="435428">
                <a:tc>
                  <a:txBody>
                    <a:bodyPr/>
                    <a:lstStyle/>
                    <a:p>
                      <a:r>
                        <a:rPr lang="en-US" sz="1600" kern="1200" dirty="0">
                          <a:solidFill>
                            <a:schemeClr val="bg1"/>
                          </a:solidFill>
                          <a:latin typeface="Montserrat SemiBold" panose="00000700000000000000" pitchFamily="2" charset="0"/>
                          <a:ea typeface="+mn-ea"/>
                          <a:cs typeface="+mn-cs"/>
                        </a:rPr>
                        <a:t>Inputs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73050" marR="0" lvl="0" indent="-2730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latin typeface="Roboto Condensed Light" panose="02000000000000000000" pitchFamily="2" charset="0"/>
                          <a:ea typeface="Roboto Condensed Light" panose="02000000000000000000" pitchFamily="2" charset="0"/>
                          <a:cs typeface="+mn-cs"/>
                        </a:rPr>
                        <a:t>Documents </a:t>
                      </a:r>
                      <a:r>
                        <a:rPr lang="en-US" sz="1200" kern="1200">
                          <a:solidFill>
                            <a:schemeClr val="dk1"/>
                          </a:solidFill>
                          <a:latin typeface="Roboto Condensed Light" panose="02000000000000000000" pitchFamily="2" charset="0"/>
                          <a:ea typeface="Roboto Condensed Light" panose="02000000000000000000" pitchFamily="2" charset="0"/>
                          <a:cs typeface="+mn-cs"/>
                        </a:rPr>
                        <a:t>from client.</a:t>
                      </a:r>
                      <a:endParaRPr lang="en-US" sz="1200" kern="1200" dirty="0">
                        <a:solidFill>
                          <a:schemeClr val="dk1"/>
                        </a:solidFill>
                        <a:latin typeface="Roboto Condensed Light" panose="02000000000000000000" pitchFamily="2" charset="0"/>
                        <a:ea typeface="Roboto Condensed Light" panose="02000000000000000000" pitchFamily="2" charset="0"/>
                        <a:cs typeface="+mn-cs"/>
                      </a:endParaRPr>
                    </a:p>
                    <a:p>
                      <a:pPr marL="273050" marR="0" lvl="0" indent="-2730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dk1"/>
                          </a:solidFill>
                          <a:latin typeface="Roboto Condensed Light" panose="02000000000000000000" pitchFamily="2" charset="0"/>
                          <a:ea typeface="Roboto Condensed Light" panose="02000000000000000000" pitchFamily="2" charset="0"/>
                          <a:cs typeface="+mn-cs"/>
                        </a:rPr>
                        <a:t>Completed</a:t>
                      </a:r>
                      <a:r>
                        <a:rPr lang="en-US" sz="1200" i="1" kern="1200" dirty="0">
                          <a:solidFill>
                            <a:schemeClr val="dk1"/>
                          </a:solidFill>
                          <a:latin typeface="Roboto Condensed Light" panose="02000000000000000000" pitchFamily="2" charset="0"/>
                          <a:ea typeface="Roboto Condensed Light" panose="02000000000000000000" pitchFamily="2" charset="0"/>
                          <a:cs typeface="+mn-cs"/>
                        </a:rPr>
                        <a:t> Pre-Engagement Worksheet.</a:t>
                      </a:r>
                    </a:p>
                    <a:p>
                      <a:pPr marL="273050" marR="0" lvl="0" indent="-2730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dk1"/>
                          </a:solidFill>
                          <a:latin typeface="Roboto Condensed Light" panose="02000000000000000000" pitchFamily="2" charset="0"/>
                          <a:ea typeface="Roboto Condensed Light" panose="02000000000000000000" pitchFamily="2" charset="0"/>
                          <a:cs typeface="+mn-cs"/>
                        </a:rPr>
                        <a:t>Configured </a:t>
                      </a:r>
                      <a:r>
                        <a:rPr lang="en-US" sz="1200" i="1" dirty="0">
                          <a:latin typeface="Roboto Condensed Light" panose="02000000000000000000" pitchFamily="2" charset="0"/>
                          <a:ea typeface="Roboto Condensed Light" panose="02000000000000000000" pitchFamily="2" charset="0"/>
                        </a:rPr>
                        <a:t>Cost Optimization </a:t>
                      </a:r>
                      <a:r>
                        <a:rPr lang="en-US" sz="1200" i="1">
                          <a:latin typeface="Roboto Condensed Light" panose="02000000000000000000" pitchFamily="2" charset="0"/>
                          <a:ea typeface="Roboto Condensed Light" panose="02000000000000000000" pitchFamily="2" charset="0"/>
                        </a:rPr>
                        <a:t>Analysis Tool.</a:t>
                      </a:r>
                      <a:endParaRPr lang="en-CA" sz="1200" i="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982959188"/>
                  </a:ext>
                </a:extLst>
              </a:tr>
              <a:tr h="199571">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ontserrat SemiBold" panose="00000700000000000000" pitchFamily="2" charset="0"/>
                          <a:ea typeface="+mn-ea"/>
                          <a:cs typeface="+mn-cs"/>
                        </a:rPr>
                        <a:t>Tools/Templates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latin typeface="Roboto Condensed Light" panose="02000000000000000000" pitchFamily="2" charset="0"/>
                          <a:ea typeface="Roboto Condensed Light" panose="02000000000000000000" pitchFamily="2" charset="0"/>
                        </a:rPr>
                        <a:t>Cost Optimization Analysis Tool</a:t>
                      </a:r>
                      <a:endParaRPr lang="en-CA" sz="1200" i="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097953580"/>
                  </a:ext>
                </a:extLst>
              </a:tr>
              <a:tr h="199571">
                <a:tc>
                  <a:txBody>
                    <a:bodyPr/>
                    <a:lstStyle/>
                    <a:p>
                      <a:r>
                        <a:rPr lang="en-US" sz="1600" kern="1200" dirty="0">
                          <a:solidFill>
                            <a:schemeClr val="bg1"/>
                          </a:solidFill>
                          <a:latin typeface="Montserrat SemiBold" panose="00000700000000000000" pitchFamily="2" charset="0"/>
                          <a:ea typeface="+mn-ea"/>
                          <a:cs typeface="+mn-cs"/>
                        </a:rPr>
                        <a:t>Outputs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73050" indent="-273050">
                        <a:buFont typeface="Arial" panose="020B0604020202020204" pitchFamily="34" charset="0"/>
                        <a:buChar char="•"/>
                      </a:pPr>
                      <a:r>
                        <a:rPr lang="en-US" sz="1200" dirty="0">
                          <a:latin typeface="Roboto Condensed Light" panose="02000000000000000000" pitchFamily="2" charset="0"/>
                          <a:ea typeface="Roboto Condensed Light" panose="02000000000000000000" pitchFamily="2" charset="0"/>
                        </a:rPr>
                        <a:t>Decisions on cost cutting recommendations.</a:t>
                      </a:r>
                    </a:p>
                    <a:p>
                      <a:pPr marL="273050" indent="-273050">
                        <a:buFont typeface="Arial" panose="020B0604020202020204" pitchFamily="34" charset="0"/>
                        <a:buChar char="•"/>
                      </a:pPr>
                      <a:r>
                        <a:rPr lang="en-US" sz="1200" dirty="0">
                          <a:latin typeface="Roboto Condensed Light" panose="02000000000000000000" pitchFamily="2" charset="0"/>
                          <a:ea typeface="Roboto Condensed Light" panose="02000000000000000000" pitchFamily="2" charset="0"/>
                        </a:rPr>
                        <a:t>Set delivery expectations with the client for the final report.</a:t>
                      </a:r>
                      <a:endParaRPr lang="en-CA" sz="120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2742628411"/>
                  </a:ext>
                </a:extLst>
              </a:tr>
            </a:tbl>
          </a:graphicData>
        </a:graphic>
      </p:graphicFrame>
      <p:graphicFrame>
        <p:nvGraphicFramePr>
          <p:cNvPr id="5" name="Table 2">
            <a:extLst>
              <a:ext uri="{FF2B5EF4-FFF2-40B4-BE49-F238E27FC236}">
                <a16:creationId xmlns:a16="http://schemas.microsoft.com/office/drawing/2014/main" id="{B450F7BB-038B-4573-970B-01E2F2B3C10B}"/>
              </a:ext>
            </a:extLst>
          </p:cNvPr>
          <p:cNvGraphicFramePr>
            <a:graphicFrameLocks noGrp="1"/>
          </p:cNvGraphicFramePr>
          <p:nvPr>
            <p:extLst>
              <p:ext uri="{D42A27DB-BD31-4B8C-83A1-F6EECF244321}">
                <p14:modId xmlns:p14="http://schemas.microsoft.com/office/powerpoint/2010/main" val="3184091826"/>
              </p:ext>
            </p:extLst>
          </p:nvPr>
        </p:nvGraphicFramePr>
        <p:xfrm>
          <a:off x="3427411" y="2591453"/>
          <a:ext cx="8305801" cy="3788776"/>
        </p:xfrm>
        <a:graphic>
          <a:graphicData uri="http://schemas.openxmlformats.org/drawingml/2006/table">
            <a:tbl>
              <a:tblPr firstCol="1" bandRow="1">
                <a:tableStyleId>{5C22544A-7EE6-4342-B048-85BDC9FD1C3A}</a:tableStyleId>
              </a:tblPr>
              <a:tblGrid>
                <a:gridCol w="457200">
                  <a:extLst>
                    <a:ext uri="{9D8B030D-6E8A-4147-A177-3AD203B41FA5}">
                      <a16:colId xmlns:a16="http://schemas.microsoft.com/office/drawing/2014/main" val="3257435108"/>
                    </a:ext>
                  </a:extLst>
                </a:gridCol>
                <a:gridCol w="1524000">
                  <a:extLst>
                    <a:ext uri="{9D8B030D-6E8A-4147-A177-3AD203B41FA5}">
                      <a16:colId xmlns:a16="http://schemas.microsoft.com/office/drawing/2014/main" val="3629194390"/>
                    </a:ext>
                  </a:extLst>
                </a:gridCol>
                <a:gridCol w="5520700">
                  <a:extLst>
                    <a:ext uri="{9D8B030D-6E8A-4147-A177-3AD203B41FA5}">
                      <a16:colId xmlns:a16="http://schemas.microsoft.com/office/drawing/2014/main" val="2186035774"/>
                    </a:ext>
                  </a:extLst>
                </a:gridCol>
                <a:gridCol w="803901">
                  <a:extLst>
                    <a:ext uri="{9D8B030D-6E8A-4147-A177-3AD203B41FA5}">
                      <a16:colId xmlns:a16="http://schemas.microsoft.com/office/drawing/2014/main" val="3653779605"/>
                    </a:ext>
                  </a:extLst>
                </a:gridCol>
              </a:tblGrid>
              <a:tr h="368811">
                <a:tc>
                  <a:txBody>
                    <a:bodyPr/>
                    <a:lstStyle/>
                    <a:p>
                      <a:pPr algn="ct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Agenda Item</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Comments</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100" dirty="0">
                          <a:solidFill>
                            <a:schemeClr val="bg1"/>
                          </a:solidFill>
                          <a:latin typeface="Montserrat SemiBold" panose="00000700000000000000" pitchFamily="2" charset="0"/>
                        </a:rPr>
                        <a:t>Time Allocation</a:t>
                      </a:r>
                      <a:endParaRPr lang="en-CA" sz="1100" dirty="0">
                        <a:solidFill>
                          <a:schemeClr val="bg1"/>
                        </a:solidFill>
                        <a:latin typeface="Montserrat SemiBold" panose="00000700000000000000" pitchFamily="2" charset="0"/>
                      </a:endParaRPr>
                    </a:p>
                  </a:txBody>
                  <a:tcPr anchor="ctr">
                    <a:solidFill>
                      <a:schemeClr val="accent1"/>
                    </a:solidFill>
                  </a:tcPr>
                </a:tc>
                <a:extLst>
                  <a:ext uri="{0D108BD9-81ED-4DB2-BD59-A6C34878D82A}">
                    <a16:rowId xmlns:a16="http://schemas.microsoft.com/office/drawing/2014/main" val="565610868"/>
                  </a:ext>
                </a:extLst>
              </a:tr>
              <a:tr h="1027402">
                <a:tc>
                  <a:txBody>
                    <a:bodyPr/>
                    <a:lstStyle/>
                    <a:p>
                      <a:pPr algn="ctr"/>
                      <a:r>
                        <a:rPr lang="en-US" sz="1400" b="1" dirty="0">
                          <a:latin typeface="Roboto Condensed Light" panose="02000000000000000000" pitchFamily="2" charset="0"/>
                          <a:ea typeface="Roboto Condensed Light" panose="02000000000000000000" pitchFamily="2" charset="0"/>
                        </a:rPr>
                        <a:t>1</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Complete Set-up on Cost Optimization Analysis Tool (tabs 1a to 1c)</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l"/>
                      <a:r>
                        <a:rPr lang="en-US" sz="1200" b="0" dirty="0">
                          <a:latin typeface="Roboto Condensed Light" panose="02000000000000000000" pitchFamily="2" charset="0"/>
                          <a:ea typeface="Roboto Condensed Light" panose="02000000000000000000" pitchFamily="2" charset="0"/>
                        </a:rPr>
                        <a:t>Outstanding items to review with client before set-up can be considered complete: </a:t>
                      </a:r>
                    </a:p>
                    <a:p>
                      <a:pPr marL="228600" indent="-228600" algn="l">
                        <a:buAutoNum type="arabicParenR"/>
                      </a:pPr>
                      <a:r>
                        <a:rPr lang="en-US" sz="1200" b="0" dirty="0">
                          <a:latin typeface="Roboto Condensed Light" panose="02000000000000000000" pitchFamily="2" charset="0"/>
                          <a:ea typeface="Roboto Condensed Light" panose="02000000000000000000" pitchFamily="2" charset="0"/>
                        </a:rPr>
                        <a:t>The Cost Optimization Actions table on tab 1a (columns F:G). Are there any items missing or that need to be changed?</a:t>
                      </a:r>
                    </a:p>
                    <a:p>
                      <a:pPr marL="228600" indent="-228600" algn="l">
                        <a:buAutoNum type="arabicParenR"/>
                      </a:pPr>
                      <a:r>
                        <a:rPr lang="en-US" sz="1200" b="0" dirty="0">
                          <a:latin typeface="Roboto Condensed Light" panose="02000000000000000000" pitchFamily="2" charset="0"/>
                          <a:ea typeface="Roboto Condensed Light" panose="02000000000000000000" pitchFamily="2" charset="0"/>
                        </a:rPr>
                        <a:t>Review the budget set-up tab (1b). Have client explained how numbers were derived. </a:t>
                      </a:r>
                    </a:p>
                    <a:p>
                      <a:pPr marL="228600" indent="-228600" algn="l">
                        <a:buAutoNum type="arabicParenR"/>
                      </a:pPr>
                      <a:r>
                        <a:rPr lang="en-US" sz="1200" b="0" dirty="0">
                          <a:latin typeface="Roboto Condensed Light" panose="02000000000000000000" pitchFamily="2" charset="0"/>
                          <a:ea typeface="Roboto Condensed Light" panose="02000000000000000000" pitchFamily="2" charset="0"/>
                        </a:rPr>
                        <a:t>Priority Weightings for the three criteria on tab 1c. </a:t>
                      </a: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10 to 15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463326766"/>
                  </a:ext>
                </a:extLst>
              </a:tr>
              <a:tr h="582054">
                <a:tc>
                  <a:txBody>
                    <a:bodyPr/>
                    <a:lstStyle/>
                    <a:p>
                      <a:pPr algn="ctr"/>
                      <a:r>
                        <a:rPr lang="en-US" sz="1400" b="1" dirty="0">
                          <a:latin typeface="Roboto Condensed Light" panose="02000000000000000000" pitchFamily="2" charset="0"/>
                          <a:ea typeface="Roboto Condensed Light" panose="02000000000000000000" pitchFamily="2" charset="0"/>
                        </a:rPr>
                        <a:t>2</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Brainstorm additional items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r>
                        <a:rPr lang="en-US" sz="1200" b="0" dirty="0">
                          <a:latin typeface="Roboto Condensed Light" panose="02000000000000000000" pitchFamily="2" charset="0"/>
                          <a:ea typeface="Roboto Condensed Light" panose="02000000000000000000" pitchFamily="2" charset="0"/>
                        </a:rPr>
                        <a:t>Did your analysis of pre-working session documents reveal any additional items that were not included in </a:t>
                      </a:r>
                      <a:r>
                        <a:rPr lang="en-US" sz="1200" b="0" i="1" dirty="0">
                          <a:latin typeface="Roboto Condensed Light" panose="02000000000000000000" pitchFamily="2" charset="0"/>
                          <a:ea typeface="Roboto Condensed Light" panose="02000000000000000000" pitchFamily="2" charset="0"/>
                        </a:rPr>
                        <a:t>Pre-Engagement Worksheet</a:t>
                      </a:r>
                      <a:r>
                        <a:rPr lang="en-US" sz="1200" b="0" dirty="0">
                          <a:latin typeface="Roboto Condensed Light" panose="02000000000000000000" pitchFamily="2" charset="0"/>
                          <a:ea typeface="Roboto Condensed Light" panose="02000000000000000000" pitchFamily="2" charset="0"/>
                        </a:rPr>
                        <a:t>? If so, discuss and add them to tab 2 as needed. Additionally, go through focus areas (see slides ahead) to further brainstorm ideas.</a:t>
                      </a:r>
                      <a:endParaRPr lang="en-CA" sz="12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20 to 40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2124766435"/>
                  </a:ext>
                </a:extLst>
              </a:tr>
              <a:tr h="582054">
                <a:tc>
                  <a:txBody>
                    <a:bodyPr/>
                    <a:lstStyle/>
                    <a:p>
                      <a:pPr algn="ctr"/>
                      <a:r>
                        <a:rPr lang="en-US" sz="1400" b="1" dirty="0">
                          <a:latin typeface="Roboto Condensed Light" panose="02000000000000000000" pitchFamily="2" charset="0"/>
                          <a:ea typeface="Roboto Condensed Light" panose="02000000000000000000" pitchFamily="2" charset="0"/>
                        </a:rPr>
                        <a:t>3</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Complete the analysis on tab 2</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r>
                        <a:rPr lang="en-US" sz="1200" b="0" dirty="0">
                          <a:latin typeface="Roboto Condensed Light" panose="02000000000000000000" pitchFamily="2" charset="0"/>
                          <a:ea typeface="Roboto Condensed Light" panose="02000000000000000000" pitchFamily="2" charset="0"/>
                        </a:rPr>
                        <a:t>Complete columns C through P on </a:t>
                      </a:r>
                      <a:r>
                        <a:rPr lang="en-US" sz="1200" b="0">
                          <a:latin typeface="Roboto Condensed Light" panose="02000000000000000000" pitchFamily="2" charset="0"/>
                          <a:ea typeface="Roboto Condensed Light" panose="02000000000000000000" pitchFamily="2" charset="0"/>
                        </a:rPr>
                        <a:t>tab 2.</a:t>
                      </a:r>
                      <a:endParaRPr lang="en-CA" sz="12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30 to 45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427360283"/>
                  </a:ext>
                </a:extLst>
              </a:tr>
              <a:tr h="582054">
                <a:tc>
                  <a:txBody>
                    <a:bodyPr/>
                    <a:lstStyle/>
                    <a:p>
                      <a:pPr algn="ctr"/>
                      <a:r>
                        <a:rPr lang="en-US" sz="1400" b="1" dirty="0">
                          <a:latin typeface="Roboto Condensed Light" panose="02000000000000000000" pitchFamily="2" charset="0"/>
                          <a:ea typeface="Roboto Condensed Light" panose="02000000000000000000" pitchFamily="2" charset="0"/>
                        </a:rPr>
                        <a:t>4</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Review Decision Support Dashboard and Determine Recommendations</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r>
                        <a:rPr lang="en-US" sz="1200" b="0" dirty="0">
                          <a:latin typeface="Roboto Condensed Light" panose="02000000000000000000" pitchFamily="2" charset="0"/>
                          <a:ea typeface="Roboto Condensed Light" panose="02000000000000000000" pitchFamily="2" charset="0"/>
                        </a:rPr>
                        <a:t>Review the results on tab 3 of the tool and use the slicers to explore different scenarios. If upon reviewing the data a decision is made to not recommend an item for cost cutting, it can be removed from the data by toggling tab 2, column Q.</a:t>
                      </a:r>
                      <a:endParaRPr lang="en-CA" sz="12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30 to 45 mins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300100461"/>
                  </a:ext>
                </a:extLst>
              </a:tr>
            </a:tbl>
          </a:graphicData>
        </a:graphic>
      </p:graphicFrame>
    </p:spTree>
    <p:extLst>
      <p:ext uri="{BB962C8B-B14F-4D97-AF65-F5344CB8AC3E}">
        <p14:creationId xmlns:p14="http://schemas.microsoft.com/office/powerpoint/2010/main" val="118006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0021"/>
            <a:ext cx="8026444" cy="1130188"/>
          </a:xfrm>
        </p:spPr>
        <p:txBody>
          <a:bodyPr/>
          <a:lstStyle/>
          <a:p>
            <a:r>
              <a:rPr lang="en-US" dirty="0"/>
              <a:t>Confirm tool set-up (1 of 2)</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353969" y="1457049"/>
            <a:ext cx="11480888" cy="828951"/>
          </a:xfrm>
        </p:spPr>
        <p:txBody>
          <a:bodyPr/>
          <a:lstStyle/>
          <a:p>
            <a:pPr marL="0" indent="0">
              <a:buNone/>
            </a:pPr>
            <a:r>
              <a:rPr lang="en-CA" sz="2000" dirty="0">
                <a:solidFill>
                  <a:srgbClr val="2576B7"/>
                </a:solidFill>
                <a:latin typeface="Montserrat" pitchFamily="2" charset="77"/>
                <a:ea typeface="+mn-ea"/>
                <a:cs typeface="Arial" panose="020B0604020202020204" pitchFamily="34" charset="0"/>
              </a:rPr>
              <a:t>Start the working session by reviewing tabs 1a through 1c of the </a:t>
            </a:r>
            <a:r>
              <a:rPr lang="en-CA" sz="2000" i="1" dirty="0">
                <a:solidFill>
                  <a:srgbClr val="2576B7"/>
                </a:solidFill>
                <a:latin typeface="Montserrat" pitchFamily="2" charset="77"/>
                <a:ea typeface="+mn-ea"/>
                <a:cs typeface="Arial" panose="020B0604020202020204" pitchFamily="34" charset="0"/>
              </a:rPr>
              <a:t>Cost Optimization Analysis Tool </a:t>
            </a:r>
            <a:r>
              <a:rPr lang="en-CA" sz="2000" dirty="0">
                <a:solidFill>
                  <a:srgbClr val="2576B7"/>
                </a:solidFill>
                <a:latin typeface="Montserrat" pitchFamily="2" charset="77"/>
                <a:ea typeface="+mn-ea"/>
                <a:cs typeface="Arial" panose="020B0604020202020204" pitchFamily="34" charset="0"/>
              </a:rPr>
              <a:t>with the client.</a:t>
            </a:r>
          </a:p>
          <a:p>
            <a:pPr marL="0" indent="0">
              <a:buNone/>
            </a:pPr>
            <a:endParaRPr lang="en-US" dirty="0"/>
          </a:p>
        </p:txBody>
      </p:sp>
      <p:sp>
        <p:nvSpPr>
          <p:cNvPr id="9" name="Text Placeholder 2">
            <a:extLst>
              <a:ext uri="{FF2B5EF4-FFF2-40B4-BE49-F238E27FC236}">
                <a16:creationId xmlns:a16="http://schemas.microsoft.com/office/drawing/2014/main" id="{E8B5FCF6-4305-4611-B47F-9A3AB37F8E62}"/>
              </a:ext>
            </a:extLst>
          </p:cNvPr>
          <p:cNvSpPr txBox="1">
            <a:spLocks/>
          </p:cNvSpPr>
          <p:nvPr/>
        </p:nvSpPr>
        <p:spPr>
          <a:xfrm>
            <a:off x="353968" y="2295249"/>
            <a:ext cx="5508347" cy="828951"/>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CA" sz="1500" dirty="0">
                <a:solidFill>
                  <a:schemeClr val="tx1"/>
                </a:solidFill>
              </a:rPr>
              <a:t>On tab 1a, confirm there are no additional departments or approvers to be added. Additionally, review the cost optimization actions table (columns F and G with the client) to explain how cost actions will be categories. </a:t>
            </a:r>
          </a:p>
          <a:p>
            <a:r>
              <a:rPr lang="en-CA" sz="1500" b="1" i="1" dirty="0">
                <a:solidFill>
                  <a:schemeClr val="tx1"/>
                </a:solidFill>
              </a:rPr>
              <a:t>A note about the spending categories and focus areas tables in columns B and D on tab 1a: </a:t>
            </a:r>
            <a:r>
              <a:rPr lang="en-CA" sz="1500" dirty="0">
                <a:solidFill>
                  <a:schemeClr val="tx1"/>
                </a:solidFill>
              </a:rPr>
              <a:t>these tables come prepopulated</a:t>
            </a:r>
            <a:r>
              <a:rPr lang="en-CA" sz="1500" baseline="0" dirty="0">
                <a:solidFill>
                  <a:schemeClr val="tx1"/>
                </a:solidFill>
              </a:rPr>
              <a:t> with Info-Tech's Budget Spending Categories and Cost Optimization Focus Area Categories. </a:t>
            </a:r>
          </a:p>
          <a:p>
            <a:pPr lvl="1"/>
            <a:r>
              <a:rPr lang="en-CA" sz="1500" b="1" i="1" baseline="0" dirty="0">
                <a:solidFill>
                  <a:schemeClr val="tx1"/>
                </a:solidFill>
              </a:rPr>
              <a:t>While these tables can be customized, it is not recommended for two reasons</a:t>
            </a:r>
            <a:r>
              <a:rPr lang="en-CA" sz="1500" baseline="0" dirty="0">
                <a:solidFill>
                  <a:schemeClr val="tx1"/>
                </a:solidFill>
              </a:rPr>
              <a:t>: </a:t>
            </a:r>
          </a:p>
          <a:p>
            <a:pPr lvl="2"/>
            <a:r>
              <a:rPr lang="en-CA" sz="1500" dirty="0">
                <a:solidFill>
                  <a:schemeClr val="tx1"/>
                </a:solidFill>
              </a:rPr>
              <a:t>F</a:t>
            </a:r>
            <a:r>
              <a:rPr lang="en-CA" sz="1500" baseline="0" dirty="0">
                <a:solidFill>
                  <a:schemeClr val="tx1"/>
                </a:solidFill>
              </a:rPr>
              <a:t>irst, these categorizations are based on the best practices research of the analyst teams who cover these topics.</a:t>
            </a:r>
          </a:p>
          <a:p>
            <a:pPr lvl="2"/>
            <a:r>
              <a:rPr lang="en-CA" sz="1500" baseline="0" dirty="0">
                <a:solidFill>
                  <a:schemeClr val="tx1"/>
                </a:solidFill>
              </a:rPr>
              <a:t>Second, if they are changed, it will require rework of existing tables on subsequent tabs to recover full tool functionality. This is not hard to do, but it will eat up time during the working session. </a:t>
            </a:r>
            <a:endParaRPr lang="en-CA" sz="1500" dirty="0">
              <a:solidFill>
                <a:schemeClr val="tx1"/>
              </a:solidFill>
            </a:endParaRPr>
          </a:p>
          <a:p>
            <a:pPr marL="0" indent="0">
              <a:buFont typeface="Arial" panose="020B0604020202020204" pitchFamily="34" charset="0"/>
              <a:buNone/>
            </a:pPr>
            <a:endParaRPr lang="en-US" sz="1500" dirty="0"/>
          </a:p>
        </p:txBody>
      </p:sp>
      <p:sp>
        <p:nvSpPr>
          <p:cNvPr id="10" name="Text Placeholder 2">
            <a:extLst>
              <a:ext uri="{FF2B5EF4-FFF2-40B4-BE49-F238E27FC236}">
                <a16:creationId xmlns:a16="http://schemas.microsoft.com/office/drawing/2014/main" id="{75054185-B1A9-4A04-B798-9397CD1EA57D}"/>
              </a:ext>
            </a:extLst>
          </p:cNvPr>
          <p:cNvSpPr txBox="1">
            <a:spLocks/>
          </p:cNvSpPr>
          <p:nvPr/>
        </p:nvSpPr>
        <p:spPr>
          <a:xfrm>
            <a:off x="6323013" y="2295249"/>
            <a:ext cx="5279754" cy="828951"/>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CA" sz="1500" dirty="0">
                <a:solidFill>
                  <a:schemeClr val="tx1"/>
                </a:solidFill>
              </a:rPr>
              <a:t>If you have a client who insists on changing these tables, even after your recommendations not to, follow the steps below to </a:t>
            </a:r>
            <a:r>
              <a:rPr lang="en-CA" sz="1500">
                <a:solidFill>
                  <a:schemeClr val="tx1"/>
                </a:solidFill>
              </a:rPr>
              <a:t>update tool.</a:t>
            </a:r>
            <a:endParaRPr lang="en-CA" sz="1500" dirty="0">
              <a:solidFill>
                <a:schemeClr val="tx1"/>
              </a:solidFill>
            </a:endParaRPr>
          </a:p>
          <a:p>
            <a:pPr marL="342900" indent="-342900">
              <a:buFont typeface="+mj-lt"/>
              <a:buAutoNum type="arabicPeriod"/>
            </a:pPr>
            <a:r>
              <a:rPr lang="en-CA" sz="1500" baseline="0" dirty="0">
                <a:solidFill>
                  <a:schemeClr val="tx1"/>
                </a:solidFill>
              </a:rPr>
              <a:t>If you’ve had to make a change to </a:t>
            </a:r>
            <a:r>
              <a:rPr lang="en-CA" sz="1500" dirty="0">
                <a:solidFill>
                  <a:schemeClr val="tx1"/>
                </a:solidFill>
              </a:rPr>
              <a:t>the Spending Categories table (column B):</a:t>
            </a:r>
            <a:endParaRPr lang="en-CA" sz="1500" baseline="0" dirty="0">
              <a:solidFill>
                <a:schemeClr val="tx1"/>
              </a:solidFill>
            </a:endParaRPr>
          </a:p>
          <a:p>
            <a:pPr lvl="1">
              <a:buFont typeface="Courier New" panose="02070309020205020404" pitchFamily="49" charset="0"/>
              <a:buChar char="o"/>
            </a:pPr>
            <a:r>
              <a:rPr lang="en-CA" sz="1500" dirty="0">
                <a:solidFill>
                  <a:schemeClr val="tx1"/>
                </a:solidFill>
              </a:rPr>
              <a:t>On tab 1b, you will need to update the budget categories within the tables B9:H16 and B23:D30. Use the dropdowns in column B to populate the cells with the updated categories. You will need to add or delete any unused/needed rows within these tables to align to the number of categories in the client’s list. </a:t>
            </a:r>
            <a:endParaRPr lang="en-CA" sz="1500" baseline="0" dirty="0">
              <a:solidFill>
                <a:schemeClr val="tx1"/>
              </a:solidFill>
            </a:endParaRPr>
          </a:p>
          <a:p>
            <a:pPr marL="342900" lvl="1" indent="-342900">
              <a:buFont typeface="+mj-lt"/>
              <a:buAutoNum type="arabicPeriod" startAt="2"/>
            </a:pPr>
            <a:r>
              <a:rPr lang="en-CA" sz="1500" dirty="0">
                <a:solidFill>
                  <a:schemeClr val="tx1"/>
                </a:solidFill>
              </a:rPr>
              <a:t>If you’ve had to make a change to the Focus Areas table (column D): </a:t>
            </a:r>
          </a:p>
          <a:p>
            <a:pPr marL="745940" lvl="2" indent="-285750">
              <a:buFont typeface="Courier New" panose="02070309020205020404" pitchFamily="49" charset="0"/>
              <a:buChar char="o"/>
            </a:pPr>
            <a:r>
              <a:rPr lang="en-CA" sz="1500" baseline="0" dirty="0">
                <a:solidFill>
                  <a:schemeClr val="tx1"/>
                </a:solidFill>
              </a:rPr>
              <a:t>Update the dropdowns in column G on tab 1a to align the </a:t>
            </a:r>
            <a:r>
              <a:rPr lang="en-CA" sz="1500" dirty="0">
                <a:solidFill>
                  <a:schemeClr val="tx1"/>
                </a:solidFill>
              </a:rPr>
              <a:t>updated focus areas with the categorizations in column F. </a:t>
            </a:r>
            <a:r>
              <a:rPr lang="en-CA" sz="1500" baseline="0" dirty="0">
                <a:solidFill>
                  <a:schemeClr val="tx1"/>
                </a:solidFill>
              </a:rPr>
              <a:t> </a:t>
            </a:r>
            <a:endParaRPr lang="en-CA" sz="1500" dirty="0">
              <a:solidFill>
                <a:schemeClr val="tx1"/>
              </a:solidFill>
            </a:endParaRPr>
          </a:p>
          <a:p>
            <a:pPr marL="0" indent="0">
              <a:buFont typeface="Arial" panose="020B0604020202020204" pitchFamily="34" charset="0"/>
              <a:buNone/>
            </a:pPr>
            <a:endParaRPr lang="en-US" sz="1500" dirty="0"/>
          </a:p>
        </p:txBody>
      </p:sp>
      <p:sp>
        <p:nvSpPr>
          <p:cNvPr id="7" name="Rectangle 6">
            <a:extLst>
              <a:ext uri="{FF2B5EF4-FFF2-40B4-BE49-F238E27FC236}">
                <a16:creationId xmlns:a16="http://schemas.microsoft.com/office/drawing/2014/main" id="{349FABFB-7734-438E-B653-F23E746AF667}"/>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cxnSp>
        <p:nvCxnSpPr>
          <p:cNvPr id="8" name="Straight Connector 7">
            <a:extLst>
              <a:ext uri="{FF2B5EF4-FFF2-40B4-BE49-F238E27FC236}">
                <a16:creationId xmlns:a16="http://schemas.microsoft.com/office/drawing/2014/main" id="{FB0F7A7E-6A0B-4545-AFAF-7B1A51DB59F0}"/>
              </a:ext>
            </a:extLst>
          </p:cNvPr>
          <p:cNvCxnSpPr/>
          <p:nvPr/>
        </p:nvCxnSpPr>
        <p:spPr>
          <a:xfrm>
            <a:off x="6094412" y="2057400"/>
            <a:ext cx="0" cy="3996000"/>
          </a:xfrm>
          <a:prstGeom prst="line">
            <a:avLst/>
          </a:prstGeom>
          <a:ln w="158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65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Cost Optimization Analysis Service Overview</a:t>
            </a:r>
          </a:p>
        </p:txBody>
      </p:sp>
    </p:spTree>
    <p:extLst>
      <p:ext uri="{BB962C8B-B14F-4D97-AF65-F5344CB8AC3E}">
        <p14:creationId xmlns:p14="http://schemas.microsoft.com/office/powerpoint/2010/main" val="105511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803CF-3A89-43B5-926F-C9E2F25F9EF2}"/>
              </a:ext>
            </a:extLst>
          </p:cNvPr>
          <p:cNvPicPr>
            <a:picLocks noChangeAspect="1"/>
          </p:cNvPicPr>
          <p:nvPr/>
        </p:nvPicPr>
        <p:blipFill>
          <a:blip r:embed="rId2"/>
          <a:stretch>
            <a:fillRect/>
          </a:stretch>
        </p:blipFill>
        <p:spPr>
          <a:xfrm>
            <a:off x="6090430" y="3124200"/>
            <a:ext cx="5594017" cy="251460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0021"/>
            <a:ext cx="11330481" cy="1130188"/>
          </a:xfrm>
        </p:spPr>
        <p:txBody>
          <a:bodyPr/>
          <a:lstStyle/>
          <a:p>
            <a:r>
              <a:rPr lang="en-US" dirty="0"/>
              <a:t>Confirm tool set-up (2 of 2)</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353968" y="1520437"/>
            <a:ext cx="5359443" cy="828951"/>
          </a:xfrm>
        </p:spPr>
        <p:txBody>
          <a:bodyPr/>
          <a:lstStyle/>
          <a:p>
            <a:pPr marL="0" indent="0">
              <a:buNone/>
            </a:pPr>
            <a:r>
              <a:rPr lang="en-CA" sz="2000" dirty="0">
                <a:solidFill>
                  <a:srgbClr val="2576B7"/>
                </a:solidFill>
                <a:latin typeface="Montserrat" pitchFamily="2" charset="77"/>
                <a:ea typeface="+mn-ea"/>
                <a:cs typeface="Arial" panose="020B0604020202020204" pitchFamily="34" charset="0"/>
              </a:rPr>
              <a:t>Start the working session by reviewing tabs 1a through 1c with the client.</a:t>
            </a:r>
          </a:p>
          <a:p>
            <a:pPr marL="0" indent="0">
              <a:buNone/>
            </a:pPr>
            <a:endParaRPr lang="en-US" dirty="0"/>
          </a:p>
        </p:txBody>
      </p:sp>
      <p:sp>
        <p:nvSpPr>
          <p:cNvPr id="20" name="Speech Bubble: Rectangle 19">
            <a:extLst>
              <a:ext uri="{FF2B5EF4-FFF2-40B4-BE49-F238E27FC236}">
                <a16:creationId xmlns:a16="http://schemas.microsoft.com/office/drawing/2014/main" id="{6CE2D1A7-3242-41C5-9FAE-58BCF6A144CA}"/>
              </a:ext>
            </a:extLst>
          </p:cNvPr>
          <p:cNvSpPr/>
          <p:nvPr/>
        </p:nvSpPr>
        <p:spPr>
          <a:xfrm>
            <a:off x="6090431" y="1684502"/>
            <a:ext cx="5594017" cy="1287298"/>
          </a:xfrm>
          <a:prstGeom prst="wedgeRectCallout">
            <a:avLst>
              <a:gd name="adj1" fmla="val 23097"/>
              <a:gd name="adj2" fmla="val 84923"/>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r>
              <a:rPr lang="en-US" sz="1400" b="1" dirty="0">
                <a:solidFill>
                  <a:srgbClr val="000000"/>
                </a:solidFill>
                <a:latin typeface="Roboto Condensed Light" panose="02000000000000000000" pitchFamily="2" charset="0"/>
                <a:ea typeface="Roboto Condensed Light" panose="02000000000000000000" pitchFamily="2" charset="0"/>
              </a:rPr>
              <a:t>Screenshot of tab 1c of the </a:t>
            </a:r>
            <a:r>
              <a:rPr lang="en-US" sz="1400" b="1" i="1" dirty="0">
                <a:solidFill>
                  <a:srgbClr val="000000"/>
                </a:solidFill>
                <a:latin typeface="Roboto Condensed Light" panose="02000000000000000000" pitchFamily="2" charset="0"/>
                <a:ea typeface="Roboto Condensed Light" panose="02000000000000000000" pitchFamily="2" charset="0"/>
              </a:rPr>
              <a:t>Cost Optimization Analysis Tool. </a:t>
            </a:r>
          </a:p>
          <a:p>
            <a:endParaRPr lang="en-US" sz="1400" b="1" i="1" dirty="0">
              <a:solidFill>
                <a:srgbClr val="000000"/>
              </a:solidFill>
              <a:latin typeface="Roboto Condensed Light" panose="02000000000000000000" pitchFamily="2" charset="0"/>
              <a:ea typeface="Roboto Condensed Light" panose="02000000000000000000" pitchFamily="2" charset="0"/>
            </a:endParaRPr>
          </a:p>
          <a:p>
            <a:r>
              <a:rPr lang="en-US" sz="1400" dirty="0">
                <a:solidFill>
                  <a:srgbClr val="000000"/>
                </a:solidFill>
                <a:latin typeface="Roboto Condensed Light" panose="02000000000000000000" pitchFamily="2" charset="0"/>
                <a:ea typeface="Roboto Condensed Light" panose="02000000000000000000" pitchFamily="2" charset="0"/>
              </a:rPr>
              <a:t>Go through each of the criteria with the client early during the working session. Have the client determine the weightings in column D. The total of all three weightings should equal 100%. </a:t>
            </a:r>
            <a:endParaRPr lang="en-CA" sz="1400" dirty="0">
              <a:solidFill>
                <a:srgbClr val="000000"/>
              </a:solidFill>
              <a:latin typeface="Roboto Condensed Light" panose="02000000000000000000" pitchFamily="2" charset="0"/>
              <a:ea typeface="Roboto Condensed Light" panose="02000000000000000000" pitchFamily="2" charset="0"/>
            </a:endParaRPr>
          </a:p>
        </p:txBody>
      </p:sp>
      <p:sp>
        <p:nvSpPr>
          <p:cNvPr id="9" name="Text Placeholder 2">
            <a:extLst>
              <a:ext uri="{FF2B5EF4-FFF2-40B4-BE49-F238E27FC236}">
                <a16:creationId xmlns:a16="http://schemas.microsoft.com/office/drawing/2014/main" id="{E8B5FCF6-4305-4611-B47F-9A3AB37F8E62}"/>
              </a:ext>
            </a:extLst>
          </p:cNvPr>
          <p:cNvSpPr txBox="1">
            <a:spLocks/>
          </p:cNvSpPr>
          <p:nvPr/>
        </p:nvSpPr>
        <p:spPr>
          <a:xfrm>
            <a:off x="353968" y="2447649"/>
            <a:ext cx="5359444" cy="828951"/>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r>
              <a:rPr lang="en-CA" sz="1600" dirty="0">
                <a:solidFill>
                  <a:schemeClr val="tx1"/>
                </a:solidFill>
              </a:rPr>
              <a:t>On tab 1b, review the budget details with the client. The client should have produced these numbers during their time with</a:t>
            </a:r>
            <a:r>
              <a:rPr lang="en-CA" sz="1600" i="1" dirty="0">
                <a:solidFill>
                  <a:schemeClr val="tx1"/>
                </a:solidFill>
              </a:rPr>
              <a:t> Pre-Engagement Worksheet</a:t>
            </a:r>
            <a:r>
              <a:rPr lang="en-CA" sz="1600" dirty="0">
                <a:solidFill>
                  <a:schemeClr val="tx1"/>
                </a:solidFill>
              </a:rPr>
              <a:t>, so have them walk you through their process in determining current state totals and target state goals. </a:t>
            </a:r>
          </a:p>
          <a:p>
            <a:r>
              <a:rPr lang="en-CA" sz="1600" dirty="0">
                <a:solidFill>
                  <a:schemeClr val="tx1"/>
                </a:solidFill>
              </a:rPr>
              <a:t>On tab 1c, review the prioritization drivers with the client (see screenshot to right). The categories are ease of executing or implementing the proposed cost saving action (a feasibility category), the impact of the action on future business recovery, and the impact of the action on IT performance (both risk/benefit categories). </a:t>
            </a:r>
          </a:p>
          <a:p>
            <a:r>
              <a:rPr lang="en-CA" sz="1600" dirty="0">
                <a:solidFill>
                  <a:schemeClr val="tx1"/>
                </a:solidFill>
              </a:rPr>
              <a:t>Spend some time with the client reviewing the criteria and setting the weightings according to their organizational values. </a:t>
            </a:r>
          </a:p>
          <a:p>
            <a:pPr marL="0" indent="0">
              <a:buFont typeface="Arial" panose="020B0604020202020204" pitchFamily="34" charset="0"/>
              <a:buNone/>
            </a:pPr>
            <a:endParaRPr lang="en-US" sz="1600" dirty="0"/>
          </a:p>
        </p:txBody>
      </p:sp>
      <p:sp>
        <p:nvSpPr>
          <p:cNvPr id="7" name="Rectangle 6">
            <a:extLst>
              <a:ext uri="{FF2B5EF4-FFF2-40B4-BE49-F238E27FC236}">
                <a16:creationId xmlns:a16="http://schemas.microsoft.com/office/drawing/2014/main" id="{9FE18EA2-1797-46EE-812A-2726B6752D2D}"/>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477744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0021"/>
            <a:ext cx="5740444" cy="1130188"/>
          </a:xfrm>
        </p:spPr>
        <p:txBody>
          <a:bodyPr/>
          <a:lstStyle/>
          <a:p>
            <a:r>
              <a:rPr lang="en-US" sz="3600" dirty="0"/>
              <a:t>Brainstorm additional cost saving actions</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353969" y="1694845"/>
            <a:ext cx="5511844" cy="828951"/>
          </a:xfrm>
        </p:spPr>
        <p:txBody>
          <a:bodyPr/>
          <a:lstStyle/>
          <a:p>
            <a:pPr marL="0" marR="0" lvl="0" indent="0" algn="l" defTabSz="914034" rtl="0" eaLnBrk="1" fontAlgn="auto" latinLnBrk="0" hangingPunct="1">
              <a:lnSpc>
                <a:spcPct val="11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You should now be ready to proceed to the main worksheet of the working session, tab 2. </a:t>
            </a:r>
          </a:p>
          <a:p>
            <a:pPr marL="0" indent="0">
              <a:buNone/>
            </a:pPr>
            <a:endParaRPr lang="en-US" dirty="0"/>
          </a:p>
        </p:txBody>
      </p:sp>
      <p:sp>
        <p:nvSpPr>
          <p:cNvPr id="9" name="Text Placeholder 2">
            <a:extLst>
              <a:ext uri="{FF2B5EF4-FFF2-40B4-BE49-F238E27FC236}">
                <a16:creationId xmlns:a16="http://schemas.microsoft.com/office/drawing/2014/main" id="{E8B5FCF6-4305-4611-B47F-9A3AB37F8E62}"/>
              </a:ext>
            </a:extLst>
          </p:cNvPr>
          <p:cNvSpPr txBox="1">
            <a:spLocks/>
          </p:cNvSpPr>
          <p:nvPr/>
        </p:nvSpPr>
        <p:spPr>
          <a:xfrm>
            <a:off x="353968" y="2895600"/>
            <a:ext cx="6197644" cy="27424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85750" marR="0" lvl="0" indent="-285750" algn="l" defTabSz="91412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Start on tab 2 of the </a:t>
            </a:r>
            <a:r>
              <a:rPr kumimoji="0" lang="en-US" sz="14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Cost Optimization Analysis Tool </a:t>
            </a:r>
            <a:r>
              <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with the client by reviewing the preliminary list of cost saving actions they provided via the </a:t>
            </a:r>
            <a:r>
              <a:rPr kumimoji="0" lang="en-US" sz="1400" b="0" i="1"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Pre-Engagement Worksheet</a:t>
            </a:r>
            <a:r>
              <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 </a:t>
            </a:r>
          </a:p>
          <a:p>
            <a:pPr marL="285750" marR="0" lvl="0" indent="-285750" algn="l" defTabSz="91412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sz="1400" dirty="0">
                <a:solidFill>
                  <a:prstClr val="black"/>
                </a:solidFill>
                <a:cs typeface="Times New Roman" panose="02020603050405020304" pitchFamily="18" charset="0"/>
              </a:rPr>
              <a:t>Remind the client of the focus areas in our Budget and Cost Center Management Framework and show them any pre-work you may have done in categorizing their initial list of initiatives (see the “Other configurations” slide above), as well as any other suggestions or edits you may have made to their initial list. </a:t>
            </a:r>
          </a:p>
          <a:p>
            <a:pPr marL="285750" marR="0" lvl="0" indent="-285750" algn="l" defTabSz="91412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As a suggestion, you could start brainstorming by filtering or sorting tab 2 by column D. You can u</a:t>
            </a:r>
            <a:r>
              <a:rPr lang="en-US" sz="1400" dirty="0">
                <a:solidFill>
                  <a:prstClr val="black"/>
                </a:solidFill>
                <a:cs typeface="Times New Roman" panose="02020603050405020304" pitchFamily="18" charset="0"/>
              </a:rPr>
              <a:t>se the slides in the appendix to help structure the conversation about uncovering and adding more potential actions to the initial list.  </a:t>
            </a:r>
            <a:endPar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a:p>
            <a:pPr marL="0" indent="0">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id="{3C8FCB35-5F40-438A-8465-8AC415D09C2C}"/>
              </a:ext>
            </a:extLst>
          </p:cNvPr>
          <p:cNvSpPr/>
          <p:nvPr/>
        </p:nvSpPr>
        <p:spPr>
          <a:xfrm>
            <a:off x="7551638" y="986188"/>
            <a:ext cx="3503424" cy="523220"/>
          </a:xfrm>
          <a:prstGeom prst="rect">
            <a:avLst/>
          </a:prstGeom>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Montserrat SemiBold" pitchFamily="2" charset="77"/>
                <a:ea typeface="+mn-ea"/>
                <a:cs typeface="+mn-cs"/>
              </a:rPr>
              <a:t>Info-Tech’s Budget &amp; Cost Center Management Framework:</a:t>
            </a:r>
            <a:endParaRPr kumimoji="0" lang="en-CA" sz="1400" b="0" i="0" u="none" strike="noStrike" kern="1200" cap="none" spc="0" normalizeH="0" baseline="0" noProof="0" dirty="0">
              <a:ln>
                <a:noFill/>
              </a:ln>
              <a:solidFill>
                <a:srgbClr val="494949"/>
              </a:solidFill>
              <a:effectLst/>
              <a:uLnTx/>
              <a:uFillTx/>
              <a:latin typeface="Calibri" panose="020F0502020204030204"/>
              <a:ea typeface="+mn-ea"/>
              <a:cs typeface="+mn-cs"/>
            </a:endParaRPr>
          </a:p>
        </p:txBody>
      </p:sp>
      <p:pic>
        <p:nvPicPr>
          <p:cNvPr id="8" name="Picture 2">
            <a:extLst>
              <a:ext uri="{FF2B5EF4-FFF2-40B4-BE49-F238E27FC236}">
                <a16:creationId xmlns:a16="http://schemas.microsoft.com/office/drawing/2014/main" id="{BF9A4C70-1FAF-4D58-868D-A2F1B9083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810" y="1600200"/>
            <a:ext cx="3827079" cy="382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rrow: Pentagon 9">
            <a:extLst>
              <a:ext uri="{FF2B5EF4-FFF2-40B4-BE49-F238E27FC236}">
                <a16:creationId xmlns:a16="http://schemas.microsoft.com/office/drawing/2014/main" id="{6628F45A-D094-476B-93F9-C8B91C65DAA9}"/>
              </a:ext>
            </a:extLst>
          </p:cNvPr>
          <p:cNvSpPr/>
          <p:nvPr/>
        </p:nvSpPr>
        <p:spPr>
          <a:xfrm>
            <a:off x="353968" y="5788891"/>
            <a:ext cx="11419367" cy="373613"/>
          </a:xfrm>
          <a:prstGeom prst="homePlate">
            <a:avLst/>
          </a:prstGeom>
          <a:solidFill>
            <a:schemeClr val="bg1">
              <a:lumMod val="95000"/>
            </a:schemeClr>
          </a:solid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9" dirty="0">
                <a:solidFill>
                  <a:srgbClr val="4A4A4A"/>
                </a:solidFill>
                <a:latin typeface="Roboto Condensed Light" panose="02000000000000000000" pitchFamily="2" charset="0"/>
              </a:rPr>
              <a:t>You can use the delivery slides in the appendix of this document to structure the brainstorming portion of the working session.</a:t>
            </a:r>
            <a:endParaRPr lang="en-CA" sz="1599" dirty="0">
              <a:solidFill>
                <a:srgbClr val="4A4A4A"/>
              </a:solidFill>
              <a:latin typeface="Roboto Condensed Light" panose="02000000000000000000" pitchFamily="2" charset="0"/>
            </a:endParaRPr>
          </a:p>
        </p:txBody>
      </p:sp>
    </p:spTree>
    <p:extLst>
      <p:ext uri="{BB962C8B-B14F-4D97-AF65-F5344CB8AC3E}">
        <p14:creationId xmlns:p14="http://schemas.microsoft.com/office/powerpoint/2010/main" val="2642018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2C3C07-B5D1-4FEE-AB1D-7DF3F4B2C6A6}"/>
              </a:ext>
            </a:extLst>
          </p:cNvPr>
          <p:cNvPicPr>
            <a:picLocks noChangeAspect="1"/>
          </p:cNvPicPr>
          <p:nvPr/>
        </p:nvPicPr>
        <p:blipFill>
          <a:blip r:embed="rId2"/>
          <a:stretch>
            <a:fillRect/>
          </a:stretch>
        </p:blipFill>
        <p:spPr>
          <a:xfrm>
            <a:off x="7204307" y="3441970"/>
            <a:ext cx="4624098" cy="260105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6969D9C-679D-478C-8A5D-1D0C7931D25D}"/>
              </a:ext>
            </a:extLst>
          </p:cNvPr>
          <p:cNvPicPr>
            <a:picLocks noChangeAspect="1"/>
          </p:cNvPicPr>
          <p:nvPr/>
        </p:nvPicPr>
        <p:blipFill>
          <a:blip r:embed="rId3"/>
          <a:stretch>
            <a:fillRect/>
          </a:stretch>
        </p:blipFill>
        <p:spPr>
          <a:xfrm>
            <a:off x="6698934" y="2919860"/>
            <a:ext cx="4624098" cy="260105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065B696-2562-4F59-A275-2D9EEDBED643}"/>
              </a:ext>
            </a:extLst>
          </p:cNvPr>
          <p:cNvPicPr>
            <a:picLocks noChangeAspect="1"/>
          </p:cNvPicPr>
          <p:nvPr/>
        </p:nvPicPr>
        <p:blipFill>
          <a:blip r:embed="rId4"/>
          <a:stretch>
            <a:fillRect/>
          </a:stretch>
        </p:blipFill>
        <p:spPr>
          <a:xfrm>
            <a:off x="6193560" y="2520133"/>
            <a:ext cx="4624098" cy="260105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0021"/>
            <a:ext cx="11474437" cy="1130188"/>
          </a:xfrm>
        </p:spPr>
        <p:txBody>
          <a:bodyPr/>
          <a:lstStyle/>
          <a:p>
            <a:r>
              <a:rPr lang="en-US" dirty="0"/>
              <a:t>Use tab 2 to help brainstorm cost-cutting actions</a:t>
            </a:r>
          </a:p>
        </p:txBody>
      </p:sp>
      <p:pic>
        <p:nvPicPr>
          <p:cNvPr id="2" name="Picture 1">
            <a:extLst>
              <a:ext uri="{FF2B5EF4-FFF2-40B4-BE49-F238E27FC236}">
                <a16:creationId xmlns:a16="http://schemas.microsoft.com/office/drawing/2014/main" id="{73A19FDF-238D-477C-95DC-39CAE78A1071}"/>
              </a:ext>
            </a:extLst>
          </p:cNvPr>
          <p:cNvPicPr>
            <a:picLocks noChangeAspect="1"/>
          </p:cNvPicPr>
          <p:nvPr/>
        </p:nvPicPr>
        <p:blipFill>
          <a:blip r:embed="rId5"/>
          <a:stretch>
            <a:fillRect/>
          </a:stretch>
        </p:blipFill>
        <p:spPr>
          <a:xfrm>
            <a:off x="5688186" y="1839098"/>
            <a:ext cx="4624098" cy="260105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9" name="Text Placeholder 2">
            <a:extLst>
              <a:ext uri="{FF2B5EF4-FFF2-40B4-BE49-F238E27FC236}">
                <a16:creationId xmlns:a16="http://schemas.microsoft.com/office/drawing/2014/main" id="{4378442F-9645-4502-9BC0-BFF605BEFA60}"/>
              </a:ext>
            </a:extLst>
          </p:cNvPr>
          <p:cNvSpPr txBox="1">
            <a:spLocks/>
          </p:cNvSpPr>
          <p:nvPr/>
        </p:nvSpPr>
        <p:spPr>
          <a:xfrm>
            <a:off x="353970" y="1839098"/>
            <a:ext cx="4826042" cy="828951"/>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spcBef>
                <a:spcPts val="0"/>
              </a:spcBef>
              <a:spcAft>
                <a:spcPts val="600"/>
              </a:spcAft>
              <a:buFontTx/>
              <a:buNone/>
              <a:defRPr/>
            </a:pPr>
            <a:r>
              <a:rPr lang="en-US" sz="2000" dirty="0">
                <a:solidFill>
                  <a:srgbClr val="2576B7"/>
                </a:solidFill>
                <a:latin typeface="Montserrat" pitchFamily="2" charset="77"/>
                <a:ea typeface="+mn-ea"/>
                <a:cs typeface="Arial" panose="020B0604020202020204" pitchFamily="34" charset="0"/>
              </a:rPr>
              <a:t>Start on tab 2 by exhausting columns B to F. </a:t>
            </a:r>
          </a:p>
          <a:p>
            <a:pPr marL="0" indent="0">
              <a:buFont typeface="Arial" panose="020B0604020202020204" pitchFamily="34" charset="0"/>
              <a:buNone/>
            </a:pPr>
            <a:endParaRPr lang="en-US" dirty="0"/>
          </a:p>
        </p:txBody>
      </p:sp>
      <p:sp>
        <p:nvSpPr>
          <p:cNvPr id="20" name="Text Placeholder 2">
            <a:extLst>
              <a:ext uri="{FF2B5EF4-FFF2-40B4-BE49-F238E27FC236}">
                <a16:creationId xmlns:a16="http://schemas.microsoft.com/office/drawing/2014/main" id="{34EC8F2F-4208-460C-9696-575D97446C31}"/>
              </a:ext>
            </a:extLst>
          </p:cNvPr>
          <p:cNvSpPr txBox="1">
            <a:spLocks/>
          </p:cNvSpPr>
          <p:nvPr/>
        </p:nvSpPr>
        <p:spPr>
          <a:xfrm>
            <a:off x="353742" y="2743289"/>
            <a:ext cx="4826270" cy="27424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85750" marR="0" lvl="0" indent="-285750" algn="l" defTabSz="91412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The primary function </a:t>
            </a:r>
            <a:r>
              <a:rPr kumimoji="0" lang="en-US" sz="1500" b="0" i="0" u="none" strike="noStrike" kern="1200" cap="none" spc="0" normalizeH="0" baseline="0" noProof="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of columns </a:t>
            </a:r>
            <a:r>
              <a:rPr kumimoji="0" lang="en-US" sz="15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B to F is to capture all proposed cost-cutting actions (in column B), and provide a business or operational rationale for each of them in column F. </a:t>
            </a:r>
          </a:p>
          <a:p>
            <a:pPr marL="285750" marR="0" lvl="0" indent="-285750" algn="l" defTabSz="91412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sz="1500" dirty="0">
                <a:solidFill>
                  <a:prstClr val="black"/>
                </a:solidFill>
                <a:cs typeface="Times New Roman" panose="02020603050405020304" pitchFamily="18" charset="0"/>
              </a:rPr>
              <a:t>Columns C through F allow you </a:t>
            </a:r>
            <a:r>
              <a:rPr lang="en-US" sz="1500">
                <a:solidFill>
                  <a:prstClr val="black"/>
                </a:solidFill>
                <a:cs typeface="Times New Roman" panose="02020603050405020304" pitchFamily="18" charset="0"/>
              </a:rPr>
              <a:t>to categorize </a:t>
            </a:r>
            <a:r>
              <a:rPr lang="en-US" sz="1500" dirty="0">
                <a:solidFill>
                  <a:prstClr val="black"/>
                </a:solidFill>
                <a:cs typeface="Times New Roman" panose="02020603050405020304" pitchFamily="18" charset="0"/>
              </a:rPr>
              <a:t>each item by action and budget categorization. </a:t>
            </a:r>
          </a:p>
          <a:p>
            <a:pPr marL="285750" marR="0" lvl="0" indent="-285750" algn="l" defTabSz="914126" rtl="0" eaLnBrk="1" fontAlgn="auto" latinLnBrk="0" hangingPunct="1">
              <a:lnSpc>
                <a:spcPct val="100000"/>
              </a:lnSpc>
              <a:spcBef>
                <a:spcPts val="1000"/>
              </a:spcBef>
              <a:spcAft>
                <a:spcPts val="600"/>
              </a:spcAft>
              <a:buClrTx/>
              <a:buSzTx/>
              <a:buFont typeface="Arial" panose="020B0604020202020204" pitchFamily="34" charset="0"/>
              <a:buChar char="•"/>
              <a:tabLst/>
              <a:defRPr/>
            </a:pPr>
            <a:r>
              <a:rPr lang="en-US" sz="1500" dirty="0">
                <a:solidFill>
                  <a:prstClr val="black"/>
                </a:solidFill>
                <a:cs typeface="Times New Roman" panose="02020603050405020304" pitchFamily="18" charset="0"/>
              </a:rPr>
              <a:t>The list in column B should be as exhaustive as possible. This is the final list you and the client will be analyzing and making final recommendations upon. </a:t>
            </a:r>
          </a:p>
          <a:p>
            <a:pPr marL="734833" lvl="1" indent="-285750" defTabSz="914126">
              <a:lnSpc>
                <a:spcPct val="100000"/>
              </a:lnSpc>
              <a:spcBef>
                <a:spcPts val="1000"/>
              </a:spcBef>
              <a:spcAft>
                <a:spcPts val="600"/>
              </a:spcAft>
              <a:defRPr/>
            </a:pPr>
            <a:r>
              <a:rPr lang="en-US" sz="1500" dirty="0">
                <a:solidFill>
                  <a:prstClr val="black"/>
                </a:solidFill>
                <a:cs typeface="Times New Roman" panose="02020603050405020304" pitchFamily="18" charset="0"/>
              </a:rPr>
              <a:t>Analysts can use the appendix section of this document as content slides during the working session to help with brainstorming. </a:t>
            </a:r>
          </a:p>
          <a:p>
            <a:pPr marL="734833" lvl="1" indent="-285750" defTabSz="914126">
              <a:lnSpc>
                <a:spcPct val="100000"/>
              </a:lnSpc>
              <a:spcBef>
                <a:spcPts val="1000"/>
              </a:spcBef>
              <a:spcAft>
                <a:spcPts val="600"/>
              </a:spcAft>
              <a:defRPr/>
            </a:pPr>
            <a:endParaRPr kumimoji="0" lang="en-US" sz="15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a:p>
            <a:pPr marL="0" indent="0">
              <a:buFont typeface="Arial" panose="020B0604020202020204" pitchFamily="34" charset="0"/>
              <a:buNone/>
            </a:pPr>
            <a:endParaRPr lang="en-US" sz="1500" dirty="0"/>
          </a:p>
        </p:txBody>
      </p:sp>
      <p:sp>
        <p:nvSpPr>
          <p:cNvPr id="22" name="Speech Bubble: Rectangle 21">
            <a:extLst>
              <a:ext uri="{FF2B5EF4-FFF2-40B4-BE49-F238E27FC236}">
                <a16:creationId xmlns:a16="http://schemas.microsoft.com/office/drawing/2014/main" id="{85231F76-4BE2-40F4-800B-C7790BEA6CF4}"/>
              </a:ext>
            </a:extLst>
          </p:cNvPr>
          <p:cNvSpPr/>
          <p:nvPr/>
        </p:nvSpPr>
        <p:spPr>
          <a:xfrm>
            <a:off x="8505609" y="1793237"/>
            <a:ext cx="3316912" cy="996836"/>
          </a:xfrm>
          <a:prstGeom prst="wedgeRectCallout">
            <a:avLst>
              <a:gd name="adj1" fmla="val -43187"/>
              <a:gd name="adj2" fmla="val 101132"/>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400" dirty="0">
                <a:solidFill>
                  <a:srgbClr val="000000"/>
                </a:solidFill>
                <a:latin typeface="Roboto Condensed Light" panose="02000000000000000000" pitchFamily="2" charset="0"/>
                <a:ea typeface="Roboto Condensed Light" panose="02000000000000000000" pitchFamily="2" charset="0"/>
              </a:rPr>
              <a:t>Screenshots of Appendix slides from this document. </a:t>
            </a:r>
          </a:p>
        </p:txBody>
      </p:sp>
    </p:spTree>
    <p:extLst>
      <p:ext uri="{BB962C8B-B14F-4D97-AF65-F5344CB8AC3E}">
        <p14:creationId xmlns:p14="http://schemas.microsoft.com/office/powerpoint/2010/main" val="779427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dirty="0"/>
              <a:t>Complete tab 2</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4722812" y="414986"/>
            <a:ext cx="6934200" cy="680129"/>
          </a:xfrm>
        </p:spPr>
        <p:txBody>
          <a:bodyPr anchor="ctr"/>
          <a:lstStyle/>
          <a:p>
            <a:pPr marL="0" indent="0">
              <a:buNone/>
            </a:pPr>
            <a:r>
              <a:rPr lang="en-CA" sz="2000" dirty="0">
                <a:solidFill>
                  <a:srgbClr val="2576B7"/>
                </a:solidFill>
                <a:latin typeface="Montserrat" pitchFamily="2" charset="77"/>
                <a:ea typeface="+mn-ea"/>
                <a:cs typeface="Arial" panose="020B0604020202020204" pitchFamily="34" charset="0"/>
              </a:rPr>
              <a:t>Once columns B to F are complete, proceed with the rest of the analysis in tab 2.</a:t>
            </a:r>
            <a:endParaRPr lang="en-US" dirty="0"/>
          </a:p>
        </p:txBody>
      </p:sp>
      <p:pic>
        <p:nvPicPr>
          <p:cNvPr id="8" name="Picture 7">
            <a:extLst>
              <a:ext uri="{FF2B5EF4-FFF2-40B4-BE49-F238E27FC236}">
                <a16:creationId xmlns:a16="http://schemas.microsoft.com/office/drawing/2014/main" id="{A7C4E421-E428-415B-9BCC-F6A1555185B6}"/>
              </a:ext>
            </a:extLst>
          </p:cNvPr>
          <p:cNvPicPr>
            <a:picLocks noChangeAspect="1"/>
          </p:cNvPicPr>
          <p:nvPr/>
        </p:nvPicPr>
        <p:blipFill>
          <a:blip r:embed="rId2"/>
          <a:stretch>
            <a:fillRect/>
          </a:stretch>
        </p:blipFill>
        <p:spPr>
          <a:xfrm>
            <a:off x="493712" y="3733800"/>
            <a:ext cx="11163300" cy="209550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1" name="Speech Bubble: Rectangle 10">
            <a:extLst>
              <a:ext uri="{FF2B5EF4-FFF2-40B4-BE49-F238E27FC236}">
                <a16:creationId xmlns:a16="http://schemas.microsoft.com/office/drawing/2014/main" id="{E5C0F733-562B-40DB-AFBF-741036F4EECC}"/>
              </a:ext>
            </a:extLst>
          </p:cNvPr>
          <p:cNvSpPr/>
          <p:nvPr/>
        </p:nvSpPr>
        <p:spPr>
          <a:xfrm>
            <a:off x="206599" y="1485900"/>
            <a:ext cx="1244644" cy="2095500"/>
          </a:xfrm>
          <a:prstGeom prst="wedgeRectCallout">
            <a:avLst>
              <a:gd name="adj1" fmla="val -20797"/>
              <a:gd name="adj2" fmla="val 62824"/>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Use the dropdowns in columns E to categorize proposed initiatives by their budget categorization (i.e., Workforce, Software, Hardware, External Services, Facilities &amp; Power, or Other).</a:t>
            </a:r>
          </a:p>
        </p:txBody>
      </p:sp>
      <p:sp>
        <p:nvSpPr>
          <p:cNvPr id="12" name="Speech Bubble: Rectangle 11">
            <a:extLst>
              <a:ext uri="{FF2B5EF4-FFF2-40B4-BE49-F238E27FC236}">
                <a16:creationId xmlns:a16="http://schemas.microsoft.com/office/drawing/2014/main" id="{39BE1E97-1A5F-466C-BEC5-1C8335B98A4B}"/>
              </a:ext>
            </a:extLst>
          </p:cNvPr>
          <p:cNvSpPr/>
          <p:nvPr/>
        </p:nvSpPr>
        <p:spPr>
          <a:xfrm>
            <a:off x="1586990" y="1505990"/>
            <a:ext cx="1219200" cy="2095500"/>
          </a:xfrm>
          <a:prstGeom prst="wedgeRectCallout">
            <a:avLst>
              <a:gd name="adj1" fmla="val -25860"/>
              <a:gd name="adj2" fmla="val 59472"/>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Use the dropdown in column G to designate the department or business unit most affected by the potential cost cutting action.</a:t>
            </a:r>
          </a:p>
          <a:p>
            <a:endParaRPr lang="en-CA" dirty="0">
              <a:solidFill>
                <a:srgbClr val="000000"/>
              </a:solidFill>
              <a:latin typeface="Roboto Condensed Light" panose="02000000000000000000" pitchFamily="2" charset="0"/>
              <a:ea typeface="Roboto Condensed Light" panose="02000000000000000000" pitchFamily="2" charset="0"/>
            </a:endParaRPr>
          </a:p>
          <a:p>
            <a:r>
              <a:rPr lang="en-CA" dirty="0">
                <a:solidFill>
                  <a:srgbClr val="000000"/>
                </a:solidFill>
                <a:latin typeface="Roboto Condensed Light" panose="02000000000000000000" pitchFamily="2" charset="0"/>
                <a:ea typeface="Roboto Condensed Light" panose="02000000000000000000" pitchFamily="2" charset="0"/>
              </a:rPr>
              <a:t>This dropdown can be customized in the set-up tab.  </a:t>
            </a:r>
          </a:p>
        </p:txBody>
      </p:sp>
      <p:sp>
        <p:nvSpPr>
          <p:cNvPr id="13" name="Speech Bubble: Rectangle 12">
            <a:extLst>
              <a:ext uri="{FF2B5EF4-FFF2-40B4-BE49-F238E27FC236}">
                <a16:creationId xmlns:a16="http://schemas.microsoft.com/office/drawing/2014/main" id="{332788FC-45A3-4827-8A6D-31A330926132}"/>
              </a:ext>
            </a:extLst>
          </p:cNvPr>
          <p:cNvSpPr/>
          <p:nvPr/>
        </p:nvSpPr>
        <p:spPr>
          <a:xfrm>
            <a:off x="2941937" y="1484515"/>
            <a:ext cx="1219200" cy="2095500"/>
          </a:xfrm>
          <a:prstGeom prst="wedgeRectCallout">
            <a:avLst>
              <a:gd name="adj1" fmla="val -23766"/>
              <a:gd name="adj2" fmla="val 63205"/>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Use the dropdown in column H to designate scope of impact (i.e., will the impact of the cost cutting action be felt by a single department, multiple departments, or the entire enterprise).</a:t>
            </a:r>
          </a:p>
        </p:txBody>
      </p:sp>
      <p:sp>
        <p:nvSpPr>
          <p:cNvPr id="14" name="Speech Bubble: Rectangle 13">
            <a:extLst>
              <a:ext uri="{FF2B5EF4-FFF2-40B4-BE49-F238E27FC236}">
                <a16:creationId xmlns:a16="http://schemas.microsoft.com/office/drawing/2014/main" id="{D035999D-D833-4976-B0DB-51E78AF6EE5B}"/>
              </a:ext>
            </a:extLst>
          </p:cNvPr>
          <p:cNvSpPr/>
          <p:nvPr/>
        </p:nvSpPr>
        <p:spPr>
          <a:xfrm>
            <a:off x="4296884" y="1484515"/>
            <a:ext cx="780619" cy="2096885"/>
          </a:xfrm>
          <a:prstGeom prst="wedgeRectCallout">
            <a:avLst>
              <a:gd name="adj1" fmla="val -28960"/>
              <a:gd name="adj2" fmla="val 75891"/>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Use the dropdown in column I to categorize the cost type as </a:t>
            </a:r>
            <a:r>
              <a:rPr lang="en-CA" dirty="0" err="1">
                <a:solidFill>
                  <a:srgbClr val="000000"/>
                </a:solidFill>
                <a:latin typeface="Roboto Condensed Light" panose="02000000000000000000" pitchFamily="2" charset="0"/>
                <a:ea typeface="Roboto Condensed Light" panose="02000000000000000000" pitchFamily="2" charset="0"/>
              </a:rPr>
              <a:t>CapEx</a:t>
            </a:r>
            <a:r>
              <a:rPr lang="en-CA" dirty="0">
                <a:solidFill>
                  <a:srgbClr val="000000"/>
                </a:solidFill>
                <a:latin typeface="Roboto Condensed Light" panose="02000000000000000000" pitchFamily="2" charset="0"/>
                <a:ea typeface="Roboto Condensed Light" panose="02000000000000000000" pitchFamily="2" charset="0"/>
              </a:rPr>
              <a:t> or </a:t>
            </a:r>
            <a:r>
              <a:rPr lang="en-CA" dirty="0" err="1">
                <a:solidFill>
                  <a:srgbClr val="000000"/>
                </a:solidFill>
                <a:latin typeface="Roboto Condensed Light" panose="02000000000000000000" pitchFamily="2" charset="0"/>
                <a:ea typeface="Roboto Condensed Light" panose="02000000000000000000" pitchFamily="2" charset="0"/>
              </a:rPr>
              <a:t>OpEx</a:t>
            </a:r>
            <a:r>
              <a:rPr lang="en-CA" dirty="0">
                <a:solidFill>
                  <a:srgbClr val="000000"/>
                </a:solidFill>
                <a:latin typeface="Roboto Condensed Light" panose="02000000000000000000" pitchFamily="2" charset="0"/>
                <a:ea typeface="Roboto Condensed Light" panose="02000000000000000000" pitchFamily="2" charset="0"/>
              </a:rPr>
              <a:t>.</a:t>
            </a:r>
          </a:p>
        </p:txBody>
      </p:sp>
      <p:sp>
        <p:nvSpPr>
          <p:cNvPr id="15" name="Speech Bubble: Rectangle 14">
            <a:extLst>
              <a:ext uri="{FF2B5EF4-FFF2-40B4-BE49-F238E27FC236}">
                <a16:creationId xmlns:a16="http://schemas.microsoft.com/office/drawing/2014/main" id="{500C55BE-1F25-4082-965F-C37E51394718}"/>
              </a:ext>
            </a:extLst>
          </p:cNvPr>
          <p:cNvSpPr/>
          <p:nvPr/>
        </p:nvSpPr>
        <p:spPr>
          <a:xfrm>
            <a:off x="5213250" y="1490751"/>
            <a:ext cx="2805089" cy="2096885"/>
          </a:xfrm>
          <a:prstGeom prst="wedgeRectCallout">
            <a:avLst>
              <a:gd name="adj1" fmla="val -13860"/>
              <a:gd name="adj2" fmla="val 86494"/>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Use column K to analyze the likelihood of achieving the cost savings estimated in column H. </a:t>
            </a:r>
          </a:p>
          <a:p>
            <a:endParaRPr lang="en-CA" dirty="0">
              <a:solidFill>
                <a:srgbClr val="000000"/>
              </a:solidFill>
              <a:latin typeface="Roboto Condensed Light" panose="02000000000000000000" pitchFamily="2" charset="0"/>
              <a:ea typeface="Roboto Condensed Light" panose="02000000000000000000" pitchFamily="2" charset="0"/>
            </a:endParaRPr>
          </a:p>
          <a:p>
            <a:r>
              <a:rPr lang="en-CA" dirty="0">
                <a:solidFill>
                  <a:srgbClr val="000000"/>
                </a:solidFill>
                <a:latin typeface="Roboto Condensed Light" panose="02000000000000000000" pitchFamily="2" charset="0"/>
                <a:ea typeface="Roboto Condensed Light" panose="02000000000000000000" pitchFamily="2" charset="0"/>
              </a:rPr>
              <a:t>Enter this as a percentage. While you can enter any amount you would like, we recommend using rounded amounts (e.g., 100%, 75%, 50%, 25%, 0%), to avoid getting too into the weeds.</a:t>
            </a:r>
          </a:p>
          <a:p>
            <a:endParaRPr lang="en-CA" dirty="0">
              <a:solidFill>
                <a:srgbClr val="000000"/>
              </a:solidFill>
              <a:latin typeface="Roboto Condensed Light" panose="02000000000000000000" pitchFamily="2" charset="0"/>
              <a:ea typeface="Roboto Condensed Light" panose="02000000000000000000" pitchFamily="2" charset="0"/>
            </a:endParaRPr>
          </a:p>
          <a:p>
            <a:r>
              <a:rPr lang="en-CA" dirty="0">
                <a:solidFill>
                  <a:srgbClr val="000000"/>
                </a:solidFill>
                <a:latin typeface="Roboto Condensed Light" panose="02000000000000000000" pitchFamily="2" charset="0"/>
                <a:ea typeface="Roboto Condensed Light" panose="02000000000000000000" pitchFamily="2" charset="0"/>
              </a:rPr>
              <a:t>The % entered in this column will determine the weighted cost savings  amount that gets reported out in the remaining tabs of this spreadsheet.</a:t>
            </a:r>
          </a:p>
        </p:txBody>
      </p:sp>
      <p:sp>
        <p:nvSpPr>
          <p:cNvPr id="16" name="Speech Bubble: Rectangle 15">
            <a:extLst>
              <a:ext uri="{FF2B5EF4-FFF2-40B4-BE49-F238E27FC236}">
                <a16:creationId xmlns:a16="http://schemas.microsoft.com/office/drawing/2014/main" id="{1DCFD620-A29B-470B-BB5B-1AE1094D33E9}"/>
              </a:ext>
            </a:extLst>
          </p:cNvPr>
          <p:cNvSpPr/>
          <p:nvPr/>
        </p:nvSpPr>
        <p:spPr>
          <a:xfrm>
            <a:off x="8154086" y="1505990"/>
            <a:ext cx="2308949" cy="2074025"/>
          </a:xfrm>
          <a:prstGeom prst="wedgeRectCallout">
            <a:avLst>
              <a:gd name="adj1" fmla="val -12236"/>
              <a:gd name="adj2" fmla="val 64879"/>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Columns L through N contain the prioritization criteria weighted on tab 1c.</a:t>
            </a:r>
          </a:p>
          <a:p>
            <a:endParaRPr lang="en-CA" dirty="0">
              <a:solidFill>
                <a:srgbClr val="000000"/>
              </a:solidFill>
              <a:latin typeface="Roboto Condensed Light" panose="02000000000000000000" pitchFamily="2" charset="0"/>
              <a:ea typeface="Roboto Condensed Light" panose="02000000000000000000" pitchFamily="2" charset="0"/>
            </a:endParaRPr>
          </a:p>
          <a:p>
            <a:r>
              <a:rPr lang="en-CA" dirty="0">
                <a:solidFill>
                  <a:srgbClr val="000000"/>
                </a:solidFill>
                <a:latin typeface="Roboto Condensed Light" panose="02000000000000000000" pitchFamily="2" charset="0"/>
                <a:ea typeface="Roboto Condensed Light" panose="02000000000000000000" pitchFamily="2" charset="0"/>
              </a:rPr>
              <a:t>Use the drop-downs to determine the potential difficulty of implementing each cost cutting action, as well as the potential impact and risk to the business and IT. </a:t>
            </a:r>
          </a:p>
          <a:p>
            <a:endParaRPr lang="en-CA" dirty="0">
              <a:solidFill>
                <a:srgbClr val="000000"/>
              </a:solidFill>
              <a:latin typeface="Roboto Condensed Light" panose="02000000000000000000" pitchFamily="2" charset="0"/>
              <a:ea typeface="Roboto Condensed Light" panose="02000000000000000000" pitchFamily="2" charset="0"/>
            </a:endParaRPr>
          </a:p>
          <a:p>
            <a:r>
              <a:rPr lang="en-CA" dirty="0">
                <a:solidFill>
                  <a:srgbClr val="000000"/>
                </a:solidFill>
                <a:latin typeface="Roboto Condensed Light" panose="02000000000000000000" pitchFamily="2" charset="0"/>
                <a:ea typeface="Roboto Condensed Light" panose="02000000000000000000" pitchFamily="2" charset="0"/>
              </a:rPr>
              <a:t>The inputs here will inform some of the reporting outputs on the next tab. </a:t>
            </a:r>
          </a:p>
        </p:txBody>
      </p:sp>
      <p:sp>
        <p:nvSpPr>
          <p:cNvPr id="17" name="Speech Bubble: Rectangle 16">
            <a:extLst>
              <a:ext uri="{FF2B5EF4-FFF2-40B4-BE49-F238E27FC236}">
                <a16:creationId xmlns:a16="http://schemas.microsoft.com/office/drawing/2014/main" id="{B807DBC3-85E8-4989-8BF5-233E80E296AE}"/>
              </a:ext>
            </a:extLst>
          </p:cNvPr>
          <p:cNvSpPr/>
          <p:nvPr/>
        </p:nvSpPr>
        <p:spPr>
          <a:xfrm>
            <a:off x="10598782" y="1505991"/>
            <a:ext cx="1286830" cy="2074024"/>
          </a:xfrm>
          <a:prstGeom prst="wedgeRectCallout">
            <a:avLst>
              <a:gd name="adj1" fmla="val -24228"/>
              <a:gd name="adj2" fmla="val 69346"/>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dirty="0">
                <a:solidFill>
                  <a:srgbClr val="000000"/>
                </a:solidFill>
                <a:latin typeface="Roboto Condensed Light" panose="02000000000000000000" pitchFamily="2" charset="0"/>
                <a:ea typeface="Roboto Condensed Light" panose="02000000000000000000" pitchFamily="2" charset="0"/>
              </a:rPr>
              <a:t>In column O, document the decision maker accountable for approving this potential cost cutting measure.</a:t>
            </a:r>
          </a:p>
        </p:txBody>
      </p:sp>
      <p:sp>
        <p:nvSpPr>
          <p:cNvPr id="18" name="Rectangle 17">
            <a:extLst>
              <a:ext uri="{FF2B5EF4-FFF2-40B4-BE49-F238E27FC236}">
                <a16:creationId xmlns:a16="http://schemas.microsoft.com/office/drawing/2014/main" id="{53B29ED0-B3F9-447C-944B-273882CB92A1}"/>
              </a:ext>
            </a:extLst>
          </p:cNvPr>
          <p:cNvSpPr/>
          <p:nvPr/>
        </p:nvSpPr>
        <p:spPr>
          <a:xfrm>
            <a:off x="206599" y="5842404"/>
            <a:ext cx="11679013" cy="37361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99" b="1">
                <a:solidFill>
                  <a:srgbClr val="4A4A4A"/>
                </a:solidFill>
                <a:latin typeface="Roboto Condensed Light" panose="02000000000000000000" pitchFamily="2" charset="0"/>
              </a:rPr>
              <a:t>Once </a:t>
            </a:r>
            <a:r>
              <a:rPr lang="en-US" sz="1599" b="1" dirty="0">
                <a:solidFill>
                  <a:srgbClr val="4A4A4A"/>
                </a:solidFill>
                <a:latin typeface="Roboto Condensed Light" panose="02000000000000000000" pitchFamily="2" charset="0"/>
              </a:rPr>
              <a:t>you have completed your inputs on this tab, hit “Refresh Data” in the Data Ribbon bar.</a:t>
            </a:r>
            <a:endParaRPr lang="en-CA" sz="1599" b="1" dirty="0">
              <a:solidFill>
                <a:srgbClr val="4A4A4A"/>
              </a:solidFill>
              <a:latin typeface="Roboto Condensed Light" panose="02000000000000000000" pitchFamily="2" charset="0"/>
            </a:endParaRPr>
          </a:p>
        </p:txBody>
      </p:sp>
    </p:spTree>
    <p:extLst>
      <p:ext uri="{BB962C8B-B14F-4D97-AF65-F5344CB8AC3E}">
        <p14:creationId xmlns:p14="http://schemas.microsoft.com/office/powerpoint/2010/main" val="2083808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dirty="0"/>
              <a:t>Determine recommendations</a:t>
            </a:r>
          </a:p>
        </p:txBody>
      </p:sp>
      <p:sp>
        <p:nvSpPr>
          <p:cNvPr id="3" name="Text Placeholder 2">
            <a:extLst>
              <a:ext uri="{FF2B5EF4-FFF2-40B4-BE49-F238E27FC236}">
                <a16:creationId xmlns:a16="http://schemas.microsoft.com/office/drawing/2014/main" id="{3FD76469-F4E8-5F45-BC9C-F1CB6CBCD6BD}"/>
              </a:ext>
            </a:extLst>
          </p:cNvPr>
          <p:cNvSpPr>
            <a:spLocks noGrp="1"/>
          </p:cNvSpPr>
          <p:nvPr>
            <p:ph type="body" sz="quarter" idx="33"/>
          </p:nvPr>
        </p:nvSpPr>
        <p:spPr>
          <a:xfrm>
            <a:off x="353968" y="1752284"/>
            <a:ext cx="5846618" cy="1371804"/>
          </a:xfrm>
        </p:spPr>
        <p:txBody>
          <a:bodyPr anchor="t"/>
          <a:lstStyle/>
          <a:p>
            <a:pPr marL="0" indent="0">
              <a:buNone/>
            </a:pPr>
            <a:r>
              <a:rPr lang="en-CA" sz="1400" dirty="0">
                <a:solidFill>
                  <a:schemeClr val="tx1"/>
                </a:solidFill>
              </a:rPr>
              <a:t>Use the interactive reports in the Decision Support Dashboard on tab 3 to help the client determine final recommendations. </a:t>
            </a:r>
          </a:p>
          <a:p>
            <a:pPr marL="0" indent="0">
              <a:buNone/>
            </a:pPr>
            <a:r>
              <a:rPr lang="en-CA" sz="1400" dirty="0">
                <a:solidFill>
                  <a:schemeClr val="tx1"/>
                </a:solidFill>
              </a:rPr>
              <a:t>Everything is included in the final recommendation tabs (tabs 4 to 6) by default. The Decision Support Dashboard should help to determine items that need to be removed from the final reports (see “Force exclude items” two slides from now).</a:t>
            </a:r>
          </a:p>
          <a:p>
            <a:pPr marL="0" indent="0">
              <a:buNone/>
            </a:pPr>
            <a:endParaRPr lang="en-US" sz="1600" dirty="0">
              <a:solidFill>
                <a:schemeClr val="tx1"/>
              </a:solidFill>
            </a:endParaRPr>
          </a:p>
        </p:txBody>
      </p:sp>
      <p:pic>
        <p:nvPicPr>
          <p:cNvPr id="4" name="Picture 3">
            <a:extLst>
              <a:ext uri="{FF2B5EF4-FFF2-40B4-BE49-F238E27FC236}">
                <a16:creationId xmlns:a16="http://schemas.microsoft.com/office/drawing/2014/main" id="{F2F02984-838D-4668-8D74-7E317952EA3E}"/>
              </a:ext>
            </a:extLst>
          </p:cNvPr>
          <p:cNvPicPr>
            <a:picLocks noChangeAspect="1"/>
          </p:cNvPicPr>
          <p:nvPr/>
        </p:nvPicPr>
        <p:blipFill>
          <a:blip r:embed="rId2"/>
          <a:stretch>
            <a:fillRect/>
          </a:stretch>
        </p:blipFill>
        <p:spPr>
          <a:xfrm>
            <a:off x="8228012" y="1490765"/>
            <a:ext cx="3657600" cy="1633323"/>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0" name="Speech Bubble: Rectangle 19">
            <a:extLst>
              <a:ext uri="{FF2B5EF4-FFF2-40B4-BE49-F238E27FC236}">
                <a16:creationId xmlns:a16="http://schemas.microsoft.com/office/drawing/2014/main" id="{846D013D-E892-47B9-AC12-1C8959788461}"/>
              </a:ext>
            </a:extLst>
          </p:cNvPr>
          <p:cNvSpPr/>
          <p:nvPr/>
        </p:nvSpPr>
        <p:spPr>
          <a:xfrm>
            <a:off x="6551612" y="1752284"/>
            <a:ext cx="1530650" cy="1110283"/>
          </a:xfrm>
          <a:prstGeom prst="wedgeRectCallout">
            <a:avLst>
              <a:gd name="adj1" fmla="val 69977"/>
              <a:gd name="adj2" fmla="val 21093"/>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400" dirty="0">
                <a:solidFill>
                  <a:srgbClr val="000000"/>
                </a:solidFill>
                <a:latin typeface="Roboto Condensed Light" panose="02000000000000000000" pitchFamily="2" charset="0"/>
                <a:ea typeface="Roboto Condensed Light" panose="02000000000000000000" pitchFamily="2" charset="0"/>
              </a:rPr>
              <a:t>The targets set on tab 1b will appear on the dashboard from on tab 3, columns F6:K12. </a:t>
            </a:r>
          </a:p>
        </p:txBody>
      </p:sp>
      <p:pic>
        <p:nvPicPr>
          <p:cNvPr id="5" name="Picture 4">
            <a:extLst>
              <a:ext uri="{FF2B5EF4-FFF2-40B4-BE49-F238E27FC236}">
                <a16:creationId xmlns:a16="http://schemas.microsoft.com/office/drawing/2014/main" id="{BBE41F5B-9C0A-4AA0-9126-E590FBD34196}"/>
              </a:ext>
            </a:extLst>
          </p:cNvPr>
          <p:cNvPicPr>
            <a:picLocks noChangeAspect="1"/>
          </p:cNvPicPr>
          <p:nvPr/>
        </p:nvPicPr>
        <p:blipFill>
          <a:blip r:embed="rId3"/>
          <a:stretch>
            <a:fillRect/>
          </a:stretch>
        </p:blipFill>
        <p:spPr>
          <a:xfrm>
            <a:off x="6323012" y="3400631"/>
            <a:ext cx="5562600" cy="265859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1" name="Speech Bubble: Rectangle 20">
            <a:extLst>
              <a:ext uri="{FF2B5EF4-FFF2-40B4-BE49-F238E27FC236}">
                <a16:creationId xmlns:a16="http://schemas.microsoft.com/office/drawing/2014/main" id="{22B9EB01-5578-4EBD-8345-E8A41C6AC78A}"/>
              </a:ext>
            </a:extLst>
          </p:cNvPr>
          <p:cNvSpPr/>
          <p:nvPr/>
        </p:nvSpPr>
        <p:spPr>
          <a:xfrm>
            <a:off x="406756" y="3462237"/>
            <a:ext cx="2616244" cy="2763602"/>
          </a:xfrm>
          <a:prstGeom prst="wedgeRectCallout">
            <a:avLst>
              <a:gd name="adj1" fmla="val 60866"/>
              <a:gd name="adj2" fmla="val 22225"/>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400" dirty="0">
                <a:solidFill>
                  <a:srgbClr val="000000"/>
                </a:solidFill>
                <a:latin typeface="Roboto Condensed Light" panose="02000000000000000000" pitchFamily="2" charset="0"/>
                <a:ea typeface="Roboto Condensed Light" panose="02000000000000000000" pitchFamily="2" charset="0"/>
              </a:rPr>
              <a:t>Use the slicers in columns B and E to manipulate the data in the rest of the charts. </a:t>
            </a:r>
          </a:p>
          <a:p>
            <a:endParaRPr lang="en-CA" sz="1400" dirty="0">
              <a:solidFill>
                <a:srgbClr val="000000"/>
              </a:solidFill>
              <a:latin typeface="Roboto Condensed Light" panose="02000000000000000000" pitchFamily="2" charset="0"/>
              <a:ea typeface="Roboto Condensed Light" panose="02000000000000000000" pitchFamily="2" charset="0"/>
            </a:endParaRPr>
          </a:p>
          <a:p>
            <a:r>
              <a:rPr lang="en-CA" sz="1400" dirty="0">
                <a:solidFill>
                  <a:srgbClr val="000000"/>
                </a:solidFill>
                <a:latin typeface="Roboto Condensed Light" panose="02000000000000000000" pitchFamily="2" charset="0"/>
                <a:ea typeface="Roboto Condensed Light" panose="02000000000000000000" pitchFamily="2" charset="0"/>
              </a:rPr>
              <a:t>The table in columns C and D will reflect the slicers and let you know, among other things, how close to hitting the targets in F6:K12 you are.</a:t>
            </a:r>
          </a:p>
          <a:p>
            <a:endParaRPr lang="en-CA" sz="1400" dirty="0">
              <a:solidFill>
                <a:srgbClr val="000000"/>
              </a:solidFill>
              <a:latin typeface="Roboto Condensed Light" panose="02000000000000000000" pitchFamily="2" charset="0"/>
              <a:ea typeface="Roboto Condensed Light" panose="02000000000000000000" pitchFamily="2" charset="0"/>
            </a:endParaRPr>
          </a:p>
          <a:p>
            <a:r>
              <a:rPr lang="en-CA" sz="1400" dirty="0">
                <a:solidFill>
                  <a:srgbClr val="000000"/>
                </a:solidFill>
                <a:latin typeface="Roboto Condensed Light" panose="02000000000000000000" pitchFamily="2" charset="0"/>
                <a:ea typeface="Roboto Condensed Light" panose="02000000000000000000" pitchFamily="2" charset="0"/>
              </a:rPr>
              <a:t>The 2X2 quadrant that starts in column E will also respond to the slicers. </a:t>
            </a:r>
          </a:p>
        </p:txBody>
      </p:sp>
      <p:grpSp>
        <p:nvGrpSpPr>
          <p:cNvPr id="10" name="Group 9">
            <a:extLst>
              <a:ext uri="{FF2B5EF4-FFF2-40B4-BE49-F238E27FC236}">
                <a16:creationId xmlns:a16="http://schemas.microsoft.com/office/drawing/2014/main" id="{C03C2368-0D43-4E9A-88A0-319F2F258481}"/>
              </a:ext>
            </a:extLst>
          </p:cNvPr>
          <p:cNvGrpSpPr/>
          <p:nvPr/>
        </p:nvGrpSpPr>
        <p:grpSpPr>
          <a:xfrm>
            <a:off x="3238369" y="3231716"/>
            <a:ext cx="2962216" cy="2991257"/>
            <a:chOff x="3223537" y="3575088"/>
            <a:chExt cx="2962216" cy="2991257"/>
          </a:xfrm>
        </p:grpSpPr>
        <p:pic>
          <p:nvPicPr>
            <p:cNvPr id="7" name="Picture 6">
              <a:extLst>
                <a:ext uri="{FF2B5EF4-FFF2-40B4-BE49-F238E27FC236}">
                  <a16:creationId xmlns:a16="http://schemas.microsoft.com/office/drawing/2014/main" id="{29404D89-BA89-4C04-965F-39AB40C5DFAC}"/>
                </a:ext>
              </a:extLst>
            </p:cNvPr>
            <p:cNvPicPr>
              <a:picLocks noChangeAspect="1"/>
            </p:cNvPicPr>
            <p:nvPr/>
          </p:nvPicPr>
          <p:blipFill>
            <a:blip r:embed="rId4"/>
            <a:stretch>
              <a:fillRect/>
            </a:stretch>
          </p:blipFill>
          <p:spPr>
            <a:xfrm>
              <a:off x="3223537" y="3580258"/>
              <a:ext cx="1452291" cy="298608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BCAB327-2768-4E41-A16A-64E56DB654EE}"/>
                </a:ext>
              </a:extLst>
            </p:cNvPr>
            <p:cNvPicPr>
              <a:picLocks noChangeAspect="1"/>
            </p:cNvPicPr>
            <p:nvPr/>
          </p:nvPicPr>
          <p:blipFill>
            <a:blip r:embed="rId5"/>
            <a:stretch>
              <a:fillRect/>
            </a:stretch>
          </p:blipFill>
          <p:spPr>
            <a:xfrm>
              <a:off x="4646612" y="3575088"/>
              <a:ext cx="1539141" cy="2557462"/>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sp>
        <p:nvSpPr>
          <p:cNvPr id="22" name="Speech Bubble: Rectangle 21">
            <a:extLst>
              <a:ext uri="{FF2B5EF4-FFF2-40B4-BE49-F238E27FC236}">
                <a16:creationId xmlns:a16="http://schemas.microsoft.com/office/drawing/2014/main" id="{07FAE785-AB42-4D99-A9D6-F01841279DDF}"/>
              </a:ext>
            </a:extLst>
          </p:cNvPr>
          <p:cNvSpPr/>
          <p:nvPr/>
        </p:nvSpPr>
        <p:spPr>
          <a:xfrm>
            <a:off x="6348987" y="904726"/>
            <a:ext cx="5461584" cy="466874"/>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3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920909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4689F0DE-26EC-41B8-B10D-6FA3337E4782}"/>
              </a:ext>
            </a:extLst>
          </p:cNvPr>
          <p:cNvSpPr txBox="1">
            <a:spLocks/>
          </p:cNvSpPr>
          <p:nvPr/>
        </p:nvSpPr>
        <p:spPr>
          <a:xfrm>
            <a:off x="396810" y="531154"/>
            <a:ext cx="11488857" cy="641303"/>
          </a:xfrm>
          <a:prstGeom prst="rect">
            <a:avLst/>
          </a:prstGeom>
        </p:spPr>
        <p:txBody>
          <a:bodyPr vert="horz" lIns="90000" tIns="46800" rIns="90000" bIns="46800" rtlCol="0" anchor="t" anchorCtr="0">
            <a:noAutofit/>
          </a:bodyPr>
          <a:lstStyle>
            <a:lvl1pPr algn="l" defTabSz="914034" rtl="0" eaLnBrk="1" latinLnBrk="0" hangingPunct="1">
              <a:lnSpc>
                <a:spcPts val="3998"/>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ts val="3998"/>
              </a:lnSpc>
              <a:spcBef>
                <a:spcPct val="0"/>
              </a:spcBef>
              <a:spcAft>
                <a:spcPts val="0"/>
              </a:spcAft>
              <a:buClrTx/>
              <a:buSzTx/>
              <a:buFontTx/>
              <a:buNone/>
              <a:tabLst/>
              <a:defRPr/>
            </a:pPr>
            <a:r>
              <a:rPr kumimoji="0" lang="en-US" sz="3998" b="0" i="1" u="none" strike="noStrike" kern="1200" cap="none" spc="0" normalizeH="0" baseline="0" noProof="0" dirty="0">
                <a:ln>
                  <a:noFill/>
                </a:ln>
                <a:solidFill>
                  <a:srgbClr val="2576B7"/>
                </a:solidFill>
                <a:effectLst/>
                <a:uLnTx/>
                <a:uFillTx/>
                <a:latin typeface="Montserrat SemiBold" pitchFamily="2" charset="77"/>
                <a:ea typeface="+mj-ea"/>
                <a:cs typeface="Arial" panose="020B0604020202020204" pitchFamily="34" charset="0"/>
              </a:rPr>
              <a:t>Determine recommendations continued</a:t>
            </a:r>
            <a:endParaRPr kumimoji="0" lang="en-US"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9" name="Rectangle 8">
            <a:extLst>
              <a:ext uri="{FF2B5EF4-FFF2-40B4-BE49-F238E27FC236}">
                <a16:creationId xmlns:a16="http://schemas.microsoft.com/office/drawing/2014/main" id="{B2DC2E97-4E3A-4407-9031-FFCCAB3274E6}"/>
              </a:ext>
            </a:extLst>
          </p:cNvPr>
          <p:cNvSpPr/>
          <p:nvPr/>
        </p:nvSpPr>
        <p:spPr>
          <a:xfrm flipV="1">
            <a:off x="354105" y="1219200"/>
            <a:ext cx="11536206" cy="83864"/>
          </a:xfrm>
          <a:prstGeom prst="rect">
            <a:avLst/>
          </a:prstGeom>
          <a:solidFill>
            <a:srgbClr val="2576B7"/>
          </a:solidFill>
          <a:ln w="12700" cap="flat" cmpd="sng" algn="ctr">
            <a:noFill/>
            <a:prstDash val="solid"/>
            <a:miter lim="800000"/>
          </a:ln>
          <a:effectLst/>
        </p:spPr>
        <p:txBody>
          <a:bodyPr rtlCol="0" anchor="ctr">
            <a:noAutofit/>
          </a:bodyP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0" cap="none" spc="0" normalizeH="0" baseline="0" noProof="0">
              <a:ln>
                <a:noFill/>
              </a:ln>
              <a:solidFill>
                <a:srgbClr val="FFFFFF"/>
              </a:solidFill>
              <a:effectLst/>
              <a:uLnTx/>
              <a:uFillTx/>
              <a:latin typeface="Roboto Condensed Light" panose="02000000000000000000" pitchFamily="2" charset="0"/>
              <a:ea typeface="+mn-ea"/>
              <a:cs typeface="+mn-cs"/>
            </a:endParaRPr>
          </a:p>
        </p:txBody>
      </p:sp>
      <p:sp>
        <p:nvSpPr>
          <p:cNvPr id="15" name="Speech Bubble: Rectangle 14">
            <a:extLst>
              <a:ext uri="{FF2B5EF4-FFF2-40B4-BE49-F238E27FC236}">
                <a16:creationId xmlns:a16="http://schemas.microsoft.com/office/drawing/2014/main" id="{D763DE98-F286-4FFB-9E48-496D9E1101AF}"/>
              </a:ext>
            </a:extLst>
          </p:cNvPr>
          <p:cNvSpPr/>
          <p:nvPr/>
        </p:nvSpPr>
        <p:spPr>
          <a:xfrm>
            <a:off x="349461" y="1426869"/>
            <a:ext cx="1477751" cy="93308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 from tab 3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pic>
        <p:nvPicPr>
          <p:cNvPr id="2" name="Picture 1">
            <a:extLst>
              <a:ext uri="{FF2B5EF4-FFF2-40B4-BE49-F238E27FC236}">
                <a16:creationId xmlns:a16="http://schemas.microsoft.com/office/drawing/2014/main" id="{FA6091E8-D152-44C5-BF46-1DB5DC433D50}"/>
              </a:ext>
            </a:extLst>
          </p:cNvPr>
          <p:cNvPicPr>
            <a:picLocks noChangeAspect="1"/>
          </p:cNvPicPr>
          <p:nvPr/>
        </p:nvPicPr>
        <p:blipFill>
          <a:blip r:embed="rId2"/>
          <a:stretch>
            <a:fillRect/>
          </a:stretch>
        </p:blipFill>
        <p:spPr>
          <a:xfrm>
            <a:off x="2024510" y="1426869"/>
            <a:ext cx="8195395" cy="489256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4" name="Speech Bubble: Rectangle 23">
            <a:extLst>
              <a:ext uri="{FF2B5EF4-FFF2-40B4-BE49-F238E27FC236}">
                <a16:creationId xmlns:a16="http://schemas.microsoft.com/office/drawing/2014/main" id="{8BD9DA36-28F0-462F-A862-32043B71DE00}"/>
              </a:ext>
            </a:extLst>
          </p:cNvPr>
          <p:cNvSpPr/>
          <p:nvPr/>
        </p:nvSpPr>
        <p:spPr>
          <a:xfrm>
            <a:off x="9904412" y="1524000"/>
            <a:ext cx="1981255" cy="2057400"/>
          </a:xfrm>
          <a:prstGeom prst="wedgeRectCallout">
            <a:avLst>
              <a:gd name="adj1" fmla="val -77292"/>
              <a:gd name="adj2" fmla="val 27334"/>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200" b="1" dirty="0">
                <a:solidFill>
                  <a:srgbClr val="000000"/>
                </a:solidFill>
                <a:latin typeface="Roboto Condensed Light" panose="02000000000000000000" pitchFamily="2" charset="0"/>
                <a:ea typeface="Roboto Condensed Light" panose="02000000000000000000" pitchFamily="2" charset="0"/>
              </a:rPr>
              <a:t>1. Start here: </a:t>
            </a:r>
            <a:r>
              <a:rPr lang="en-CA" sz="1200" dirty="0">
                <a:solidFill>
                  <a:srgbClr val="000000"/>
                </a:solidFill>
                <a:latin typeface="Roboto Condensed Light" panose="02000000000000000000" pitchFamily="2" charset="0"/>
                <a:ea typeface="Roboto Condensed Light" panose="02000000000000000000" pitchFamily="2" charset="0"/>
              </a:rPr>
              <a:t>Items in the upper right quadrant are cost saving actions that will be relatively easy to implement and pose low risk to business recovery and IT performance. </a:t>
            </a:r>
          </a:p>
          <a:p>
            <a:endParaRPr lang="en-CA" sz="1200" dirty="0">
              <a:solidFill>
                <a:srgbClr val="000000"/>
              </a:solidFill>
              <a:latin typeface="Roboto Condensed Light" panose="02000000000000000000" pitchFamily="2" charset="0"/>
              <a:ea typeface="Roboto Condensed Light" panose="02000000000000000000" pitchFamily="2" charset="0"/>
            </a:endParaRPr>
          </a:p>
          <a:p>
            <a:r>
              <a:rPr lang="en-CA" sz="1200" dirty="0">
                <a:solidFill>
                  <a:srgbClr val="000000"/>
                </a:solidFill>
                <a:latin typeface="Roboto Condensed Light" panose="02000000000000000000" pitchFamily="2" charset="0"/>
                <a:ea typeface="Roboto Condensed Light" panose="02000000000000000000" pitchFamily="2" charset="0"/>
              </a:rPr>
              <a:t>These savings should be included in recommendations. </a:t>
            </a:r>
          </a:p>
        </p:txBody>
      </p:sp>
      <p:sp>
        <p:nvSpPr>
          <p:cNvPr id="25" name="Speech Bubble: Rectangle 24">
            <a:extLst>
              <a:ext uri="{FF2B5EF4-FFF2-40B4-BE49-F238E27FC236}">
                <a16:creationId xmlns:a16="http://schemas.microsoft.com/office/drawing/2014/main" id="{6BC42D04-EF10-4EC8-9292-DB96A92D0874}"/>
              </a:ext>
            </a:extLst>
          </p:cNvPr>
          <p:cNvSpPr/>
          <p:nvPr/>
        </p:nvSpPr>
        <p:spPr>
          <a:xfrm>
            <a:off x="9599612" y="4191000"/>
            <a:ext cx="2290699" cy="2057400"/>
          </a:xfrm>
          <a:prstGeom prst="wedgeRectCallout">
            <a:avLst>
              <a:gd name="adj1" fmla="val -74697"/>
              <a:gd name="adj2" fmla="val 11613"/>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200" b="1" dirty="0">
                <a:solidFill>
                  <a:srgbClr val="000000"/>
                </a:solidFill>
                <a:latin typeface="Roboto Condensed Light" panose="02000000000000000000" pitchFamily="2" charset="0"/>
                <a:ea typeface="Roboto Condensed Light" panose="02000000000000000000" pitchFamily="2" charset="0"/>
              </a:rPr>
              <a:t>3. Over here next. </a:t>
            </a:r>
            <a:r>
              <a:rPr lang="en-CA" sz="1200" dirty="0">
                <a:solidFill>
                  <a:srgbClr val="000000"/>
                </a:solidFill>
                <a:latin typeface="Roboto Condensed Light" panose="02000000000000000000" pitchFamily="2" charset="0"/>
                <a:ea typeface="Roboto Condensed Light" panose="02000000000000000000" pitchFamily="2" charset="0"/>
              </a:rPr>
              <a:t>Items in the lower right quadrant are cost saving actions that will be relatively easy to implement but pose high risk to business recovery and IT performance. </a:t>
            </a:r>
          </a:p>
          <a:p>
            <a:endParaRPr lang="en-CA" sz="1200" dirty="0">
              <a:solidFill>
                <a:srgbClr val="000000"/>
              </a:solidFill>
              <a:latin typeface="Roboto Condensed Light" panose="02000000000000000000" pitchFamily="2" charset="0"/>
              <a:ea typeface="Roboto Condensed Light" panose="02000000000000000000" pitchFamily="2" charset="0"/>
            </a:endParaRPr>
          </a:p>
          <a:p>
            <a:r>
              <a:rPr lang="en-CA" sz="1200" dirty="0">
                <a:solidFill>
                  <a:srgbClr val="000000"/>
                </a:solidFill>
                <a:latin typeface="Roboto Condensed Light" panose="02000000000000000000" pitchFamily="2" charset="0"/>
                <a:ea typeface="Roboto Condensed Light" panose="02000000000000000000" pitchFamily="2" charset="0"/>
              </a:rPr>
              <a:t>Deliberate on these. Avoid recommending high-risk items if possible.</a:t>
            </a:r>
          </a:p>
        </p:txBody>
      </p:sp>
      <p:sp>
        <p:nvSpPr>
          <p:cNvPr id="26" name="Speech Bubble: Rectangle 25">
            <a:extLst>
              <a:ext uri="{FF2B5EF4-FFF2-40B4-BE49-F238E27FC236}">
                <a16:creationId xmlns:a16="http://schemas.microsoft.com/office/drawing/2014/main" id="{158846FC-A09C-403E-BB11-B06E87916FFB}"/>
              </a:ext>
            </a:extLst>
          </p:cNvPr>
          <p:cNvSpPr/>
          <p:nvPr/>
        </p:nvSpPr>
        <p:spPr>
          <a:xfrm>
            <a:off x="305032" y="4401580"/>
            <a:ext cx="2743254" cy="1636240"/>
          </a:xfrm>
          <a:prstGeom prst="wedgeRectCallout">
            <a:avLst>
              <a:gd name="adj1" fmla="val 67413"/>
              <a:gd name="adj2" fmla="val 9764"/>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200" b="1" dirty="0">
                <a:solidFill>
                  <a:srgbClr val="000000"/>
                </a:solidFill>
                <a:latin typeface="Roboto Condensed Light" panose="02000000000000000000" pitchFamily="2" charset="0"/>
                <a:ea typeface="Roboto Condensed Light" panose="02000000000000000000" pitchFamily="2" charset="0"/>
              </a:rPr>
              <a:t>4. Here last. </a:t>
            </a:r>
            <a:r>
              <a:rPr lang="en-CA" sz="1200" dirty="0">
                <a:solidFill>
                  <a:srgbClr val="000000"/>
                </a:solidFill>
                <a:latin typeface="Roboto Condensed Light" panose="02000000000000000000" pitchFamily="2" charset="0"/>
                <a:ea typeface="Roboto Condensed Light" panose="02000000000000000000" pitchFamily="2" charset="0"/>
              </a:rPr>
              <a:t>Items in the lower left quadrant are cost saving actions that will be relatively hard to implement and pose high risk to the business and IT. </a:t>
            </a:r>
          </a:p>
          <a:p>
            <a:endParaRPr lang="en-CA" sz="1200" dirty="0">
              <a:solidFill>
                <a:srgbClr val="000000"/>
              </a:solidFill>
              <a:latin typeface="Roboto Condensed Light" panose="02000000000000000000" pitchFamily="2" charset="0"/>
              <a:ea typeface="Roboto Condensed Light" panose="02000000000000000000" pitchFamily="2" charset="0"/>
            </a:endParaRPr>
          </a:p>
          <a:p>
            <a:r>
              <a:rPr lang="en-CA" sz="1200" dirty="0">
                <a:solidFill>
                  <a:srgbClr val="000000"/>
                </a:solidFill>
                <a:latin typeface="Roboto Condensed Light" panose="02000000000000000000" pitchFamily="2" charset="0"/>
                <a:ea typeface="Roboto Condensed Light" panose="02000000000000000000" pitchFamily="2" charset="0"/>
              </a:rPr>
              <a:t>Deliberate on these but avoid recommending if possible. </a:t>
            </a:r>
          </a:p>
        </p:txBody>
      </p:sp>
      <p:sp>
        <p:nvSpPr>
          <p:cNvPr id="27" name="Speech Bubble: Rectangle 26">
            <a:extLst>
              <a:ext uri="{FF2B5EF4-FFF2-40B4-BE49-F238E27FC236}">
                <a16:creationId xmlns:a16="http://schemas.microsoft.com/office/drawing/2014/main" id="{EF48F9C2-2691-441F-955E-084FBCAAF4C0}"/>
              </a:ext>
            </a:extLst>
          </p:cNvPr>
          <p:cNvSpPr/>
          <p:nvPr/>
        </p:nvSpPr>
        <p:spPr>
          <a:xfrm>
            <a:off x="308054" y="2532434"/>
            <a:ext cx="3424158" cy="1048966"/>
          </a:xfrm>
          <a:prstGeom prst="wedgeRectCallout">
            <a:avLst>
              <a:gd name="adj1" fmla="val 76996"/>
              <a:gd name="adj2" fmla="val -19184"/>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CA" sz="1200" b="1" dirty="0">
                <a:solidFill>
                  <a:srgbClr val="000000"/>
                </a:solidFill>
                <a:latin typeface="Roboto Condensed Light" panose="02000000000000000000" pitchFamily="2" charset="0"/>
                <a:ea typeface="Roboto Condensed Light" panose="02000000000000000000" pitchFamily="2" charset="0"/>
              </a:rPr>
              <a:t>2. Then move here: </a:t>
            </a:r>
            <a:r>
              <a:rPr lang="en-CA" sz="1200" dirty="0">
                <a:solidFill>
                  <a:srgbClr val="000000"/>
                </a:solidFill>
                <a:latin typeface="Roboto Condensed Light" panose="02000000000000000000" pitchFamily="2" charset="0"/>
                <a:ea typeface="Roboto Condensed Light" panose="02000000000000000000" pitchFamily="2" charset="0"/>
              </a:rPr>
              <a:t>Items in the upper left quadrant are cost saving actions that will be relatively hard to implement but pose lower risk to the business and IT.</a:t>
            </a:r>
          </a:p>
          <a:p>
            <a:endParaRPr lang="en-CA" sz="1200" dirty="0">
              <a:solidFill>
                <a:srgbClr val="000000"/>
              </a:solidFill>
              <a:latin typeface="Roboto Condensed Light" panose="02000000000000000000" pitchFamily="2" charset="0"/>
              <a:ea typeface="Roboto Condensed Light" panose="02000000000000000000" pitchFamily="2" charset="0"/>
            </a:endParaRPr>
          </a:p>
          <a:p>
            <a:r>
              <a:rPr lang="en-CA" sz="1200" dirty="0">
                <a:solidFill>
                  <a:srgbClr val="000000"/>
                </a:solidFill>
                <a:latin typeface="Roboto Condensed Light" panose="02000000000000000000" pitchFamily="2" charset="0"/>
                <a:ea typeface="Roboto Condensed Light" panose="02000000000000000000" pitchFamily="2" charset="0"/>
              </a:rPr>
              <a:t>Deliberate on these. </a:t>
            </a:r>
          </a:p>
        </p:txBody>
      </p:sp>
    </p:spTree>
    <p:extLst>
      <p:ext uri="{BB962C8B-B14F-4D97-AF65-F5344CB8AC3E}">
        <p14:creationId xmlns:p14="http://schemas.microsoft.com/office/powerpoint/2010/main" val="1305446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dirty="0"/>
              <a:t>Force exclude items</a:t>
            </a:r>
          </a:p>
        </p:txBody>
      </p:sp>
      <p:sp>
        <p:nvSpPr>
          <p:cNvPr id="22" name="Speech Bubble: Rectangle 21">
            <a:extLst>
              <a:ext uri="{FF2B5EF4-FFF2-40B4-BE49-F238E27FC236}">
                <a16:creationId xmlns:a16="http://schemas.microsoft.com/office/drawing/2014/main" id="{07FAE785-AB42-4D99-A9D6-F01841279DDF}"/>
              </a:ext>
            </a:extLst>
          </p:cNvPr>
          <p:cNvSpPr/>
          <p:nvPr/>
        </p:nvSpPr>
        <p:spPr>
          <a:xfrm>
            <a:off x="6173662" y="807091"/>
            <a:ext cx="5377417" cy="576048"/>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 of columns B and Q from tab 2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5" name="Text Placeholder 2">
            <a:extLst>
              <a:ext uri="{FF2B5EF4-FFF2-40B4-BE49-F238E27FC236}">
                <a16:creationId xmlns:a16="http://schemas.microsoft.com/office/drawing/2014/main" id="{13025158-910D-494C-8DF0-831974915651}"/>
              </a:ext>
            </a:extLst>
          </p:cNvPr>
          <p:cNvSpPr txBox="1">
            <a:spLocks/>
          </p:cNvSpPr>
          <p:nvPr/>
        </p:nvSpPr>
        <p:spPr>
          <a:xfrm>
            <a:off x="353968" y="2629077"/>
            <a:ext cx="4826044" cy="1371804"/>
          </a:xfrm>
          <a:prstGeom prst="rect">
            <a:avLst/>
          </a:prstGeom>
        </p:spPr>
        <p:txBody>
          <a:bodyPr lIns="0" tIns="0" rIns="0" bIns="0" numCol="1" spcCol="292608" anchor="t"/>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CA" sz="1400" dirty="0">
                <a:solidFill>
                  <a:schemeClr val="tx1"/>
                </a:solidFill>
              </a:rPr>
              <a:t>As noted, by default everything is included in the final recommendation tabs (tabs 4 to 6). </a:t>
            </a:r>
          </a:p>
          <a:p>
            <a:r>
              <a:rPr lang="en-CA" sz="1400" dirty="0">
                <a:solidFill>
                  <a:schemeClr val="tx1"/>
                </a:solidFill>
              </a:rPr>
              <a:t>The Decision Support Dashboard should help to determine items that need to be removed from the final recommendations and report. </a:t>
            </a:r>
          </a:p>
          <a:p>
            <a:r>
              <a:rPr lang="en-CA" sz="1400" dirty="0">
                <a:solidFill>
                  <a:schemeClr val="tx1"/>
                </a:solidFill>
              </a:rPr>
              <a:t>Once those considerations have been analyzed </a:t>
            </a:r>
            <a:r>
              <a:rPr lang="en-CA" sz="1400">
                <a:solidFill>
                  <a:schemeClr val="tx1"/>
                </a:solidFill>
              </a:rPr>
              <a:t>and discussed </a:t>
            </a:r>
            <a:r>
              <a:rPr lang="en-CA" sz="1400" dirty="0">
                <a:solidFill>
                  <a:schemeClr val="tx1"/>
                </a:solidFill>
              </a:rPr>
              <a:t>and final decisions have been made, you’ll need to go back to tab 2 to force exclude items not being recommended in the final report. </a:t>
            </a:r>
            <a:endParaRPr lang="en-US" sz="1400" dirty="0">
              <a:solidFill>
                <a:schemeClr val="tx1"/>
              </a:solidFill>
            </a:endParaRPr>
          </a:p>
          <a:p>
            <a:pPr marL="0" indent="0">
              <a:buNone/>
            </a:pPr>
            <a:r>
              <a:rPr lang="en-US" sz="1400" b="1" i="1" dirty="0">
                <a:solidFill>
                  <a:schemeClr val="tx1"/>
                </a:solidFill>
              </a:rPr>
              <a:t>Steps for force excluding items and finalizing final report tabs:</a:t>
            </a:r>
          </a:p>
          <a:p>
            <a:r>
              <a:rPr lang="en-US" sz="1400" dirty="0">
                <a:solidFill>
                  <a:schemeClr val="tx1"/>
                </a:solidFill>
              </a:rPr>
              <a:t>On the relevant rows on tab 2, toggle the dropdown in column Q to “Yes.” </a:t>
            </a:r>
          </a:p>
          <a:p>
            <a:r>
              <a:rPr lang="en-US" sz="1400" dirty="0">
                <a:solidFill>
                  <a:schemeClr val="tx1"/>
                </a:solidFill>
              </a:rPr>
              <a:t>Hit “Refresh Data” in the data ribbon. </a:t>
            </a:r>
            <a:endParaRPr lang="en-CA" sz="1400" dirty="0">
              <a:solidFill>
                <a:schemeClr val="tx1"/>
              </a:solidFill>
            </a:endParaRPr>
          </a:p>
        </p:txBody>
      </p:sp>
      <p:sp>
        <p:nvSpPr>
          <p:cNvPr id="16" name="Speech Bubble: Rectangle 15">
            <a:extLst>
              <a:ext uri="{FF2B5EF4-FFF2-40B4-BE49-F238E27FC236}">
                <a16:creationId xmlns:a16="http://schemas.microsoft.com/office/drawing/2014/main" id="{DDD4C61F-CCF7-419A-9EBA-B2D103648F70}"/>
              </a:ext>
            </a:extLst>
          </p:cNvPr>
          <p:cNvSpPr/>
          <p:nvPr/>
        </p:nvSpPr>
        <p:spPr>
          <a:xfrm>
            <a:off x="5942012" y="4399010"/>
            <a:ext cx="5943600" cy="1773190"/>
          </a:xfrm>
          <a:prstGeom prst="wedgeRectCallout">
            <a:avLst>
              <a:gd name="adj1" fmla="val 20372"/>
              <a:gd name="adj2" fmla="val -39108"/>
            </a:avLst>
          </a:prstGeom>
          <a:solidFill>
            <a:srgbClr val="FFFFFF">
              <a:lumMod val="95000"/>
              <a:alpha val="54000"/>
            </a:srgbClr>
          </a:solidFill>
          <a:ln w="25400" cap="flat" cmpd="sng" algn="ctr">
            <a:solidFill>
              <a:schemeClr val="accent5"/>
            </a:solidFill>
            <a:prstDash val="solid"/>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00" dirty="0">
                <a:solidFill>
                  <a:srgbClr val="000000"/>
                </a:solidFill>
                <a:latin typeface="Roboto Condensed Light" panose="02000000000000000000" pitchFamily="2" charset="0"/>
                <a:ea typeface="Roboto Condensed Light" panose="02000000000000000000" pitchFamily="2" charset="0"/>
              </a:rPr>
              <a:t>Your working session is now complete. </a:t>
            </a:r>
          </a:p>
          <a:p>
            <a:endParaRPr lang="en-US" sz="1400" dirty="0">
              <a:solidFill>
                <a:srgbClr val="000000"/>
              </a:solidFill>
              <a:latin typeface="Roboto Condensed Light" panose="02000000000000000000" pitchFamily="2" charset="0"/>
              <a:ea typeface="Roboto Condensed Light" panose="02000000000000000000" pitchFamily="2" charset="0"/>
            </a:endParaRPr>
          </a:p>
          <a:p>
            <a:pPr marL="285750" indent="-285750">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Before hopping off the line, and time permitting, you may wish to review the final graphs and charts in tabs 4, 5, and 6. </a:t>
            </a:r>
          </a:p>
          <a:p>
            <a:pPr marL="285750" indent="-285750">
              <a:buFont typeface="Arial" panose="020B0604020202020204" pitchFamily="34" charset="0"/>
              <a:buChar char="•"/>
            </a:pPr>
            <a:endParaRPr lang="en-US" sz="1400" dirty="0">
              <a:solidFill>
                <a:srgbClr val="000000"/>
              </a:solidFill>
              <a:latin typeface="Roboto Condensed Light" panose="02000000000000000000" pitchFamily="2" charset="0"/>
              <a:ea typeface="Roboto Condensed Light" panose="02000000000000000000" pitchFamily="2" charset="0"/>
            </a:endParaRPr>
          </a:p>
          <a:p>
            <a:pPr marL="285750" indent="-285750">
              <a:buFont typeface="Arial" panose="020B0604020202020204" pitchFamily="34" charset="0"/>
              <a:buChar char="•"/>
            </a:pPr>
            <a:r>
              <a:rPr lang="en-US" sz="1400" dirty="0">
                <a:solidFill>
                  <a:srgbClr val="000000"/>
                </a:solidFill>
                <a:latin typeface="Roboto Condensed Light" panose="02000000000000000000" pitchFamily="2" charset="0"/>
                <a:ea typeface="Roboto Condensed Light" panose="02000000000000000000" pitchFamily="2" charset="0"/>
              </a:rPr>
              <a:t>Most importantly, you should set expectations with the client for delivery of their </a:t>
            </a:r>
            <a:r>
              <a:rPr lang="en-US" sz="1400" i="1" dirty="0">
                <a:solidFill>
                  <a:srgbClr val="000000"/>
                </a:solidFill>
                <a:latin typeface="Roboto Condensed Light" panose="02000000000000000000" pitchFamily="2" charset="0"/>
                <a:ea typeface="Roboto Condensed Light" panose="02000000000000000000" pitchFamily="2" charset="0"/>
              </a:rPr>
              <a:t>Cost Optimization Recommendations </a:t>
            </a:r>
            <a:r>
              <a:rPr lang="en-US" sz="1400" dirty="0">
                <a:solidFill>
                  <a:srgbClr val="000000"/>
                </a:solidFill>
                <a:latin typeface="Roboto Condensed Light" panose="02000000000000000000" pitchFamily="2" charset="0"/>
                <a:ea typeface="Roboto Condensed Light" panose="02000000000000000000" pitchFamily="2" charset="0"/>
              </a:rPr>
              <a:t>report. </a:t>
            </a:r>
          </a:p>
          <a:p>
            <a:pPr marL="285750" indent="-285750">
              <a:buFont typeface="Arial" panose="020B0604020202020204" pitchFamily="34" charset="0"/>
              <a:buChar char="•"/>
            </a:pPr>
            <a:endParaRPr lang="en-CA" sz="1400" dirty="0">
              <a:solidFill>
                <a:srgbClr val="000000"/>
              </a:solidFill>
              <a:latin typeface="Roboto Condensed Light" panose="02000000000000000000" pitchFamily="2" charset="0"/>
              <a:ea typeface="Roboto Condensed Light" panose="02000000000000000000" pitchFamily="2" charset="0"/>
            </a:endParaRPr>
          </a:p>
        </p:txBody>
      </p:sp>
      <p:pic>
        <p:nvPicPr>
          <p:cNvPr id="11" name="Picture 10">
            <a:extLst>
              <a:ext uri="{FF2B5EF4-FFF2-40B4-BE49-F238E27FC236}">
                <a16:creationId xmlns:a16="http://schemas.microsoft.com/office/drawing/2014/main" id="{FA1966BB-A1B5-49B2-BA05-763D1E2A5169}"/>
              </a:ext>
            </a:extLst>
          </p:cNvPr>
          <p:cNvPicPr>
            <a:picLocks noChangeAspect="1"/>
          </p:cNvPicPr>
          <p:nvPr/>
        </p:nvPicPr>
        <p:blipFill>
          <a:blip r:embed="rId2"/>
          <a:stretch>
            <a:fillRect/>
          </a:stretch>
        </p:blipFill>
        <p:spPr>
          <a:xfrm>
            <a:off x="6631888" y="1667112"/>
            <a:ext cx="4524375" cy="244792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8" name="Text Placeholder 5">
            <a:extLst>
              <a:ext uri="{FF2B5EF4-FFF2-40B4-BE49-F238E27FC236}">
                <a16:creationId xmlns:a16="http://schemas.microsoft.com/office/drawing/2014/main" id="{FFD5EE38-06DD-4C10-A061-DAF8FEA0B701}"/>
              </a:ext>
            </a:extLst>
          </p:cNvPr>
          <p:cNvSpPr txBox="1">
            <a:spLocks/>
          </p:cNvSpPr>
          <p:nvPr/>
        </p:nvSpPr>
        <p:spPr>
          <a:xfrm>
            <a:off x="353968" y="1882277"/>
            <a:ext cx="5440825" cy="638752"/>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Font typeface="Arial" panose="020B0604020202020204" pitchFamily="34" charset="0"/>
              <a:buNone/>
            </a:pPr>
            <a:r>
              <a:rPr lang="en-CA" sz="1599" dirty="0">
                <a:solidFill>
                  <a:srgbClr val="2576B7"/>
                </a:solidFill>
                <a:latin typeface="Exo" panose="02000503000000000000" pitchFamily="2" charset="77"/>
                <a:ea typeface="+mn-ea"/>
                <a:cs typeface="Arial" panose="020B0604020202020204" pitchFamily="34" charset="0"/>
              </a:rPr>
              <a:t>End the working session by having the client make force exclude decisions.</a:t>
            </a:r>
            <a:endParaRPr lang="en-CA" sz="1400" dirty="0">
              <a:solidFill>
                <a:schemeClr val="tx1"/>
              </a:solidFill>
            </a:endParaRPr>
          </a:p>
          <a:p>
            <a:pPr marL="0" indent="0">
              <a:buNone/>
            </a:pPr>
            <a:endParaRPr lang="en-CA" sz="1400" dirty="0"/>
          </a:p>
        </p:txBody>
      </p:sp>
    </p:spTree>
    <p:extLst>
      <p:ext uri="{BB962C8B-B14F-4D97-AF65-F5344CB8AC3E}">
        <p14:creationId xmlns:p14="http://schemas.microsoft.com/office/powerpoint/2010/main" val="110077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Report Creation Overview</a:t>
            </a:r>
          </a:p>
        </p:txBody>
      </p:sp>
    </p:spTree>
    <p:extLst>
      <p:ext uri="{BB962C8B-B14F-4D97-AF65-F5344CB8AC3E}">
        <p14:creationId xmlns:p14="http://schemas.microsoft.com/office/powerpoint/2010/main" val="745115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3200" dirty="0"/>
              <a:t>Report creation overview</a:t>
            </a:r>
            <a:endParaRPr lang="en-CA" sz="3200" i="1" dirty="0"/>
          </a:p>
        </p:txBody>
      </p:sp>
      <p:graphicFrame>
        <p:nvGraphicFramePr>
          <p:cNvPr id="7" name="Table 5">
            <a:extLst>
              <a:ext uri="{FF2B5EF4-FFF2-40B4-BE49-F238E27FC236}">
                <a16:creationId xmlns:a16="http://schemas.microsoft.com/office/drawing/2014/main" id="{F800C975-CB62-494C-A69F-7D816DD1BED2}"/>
              </a:ext>
            </a:extLst>
          </p:cNvPr>
          <p:cNvGraphicFramePr>
            <a:graphicFrameLocks noGrp="1"/>
          </p:cNvGraphicFramePr>
          <p:nvPr>
            <p:extLst>
              <p:ext uri="{D42A27DB-BD31-4B8C-83A1-F6EECF244321}">
                <p14:modId xmlns:p14="http://schemas.microsoft.com/office/powerpoint/2010/main" val="1866939093"/>
              </p:ext>
            </p:extLst>
          </p:nvPr>
        </p:nvGraphicFramePr>
        <p:xfrm>
          <a:off x="3427412" y="304802"/>
          <a:ext cx="8305800" cy="2438397"/>
        </p:xfrm>
        <a:graphic>
          <a:graphicData uri="http://schemas.openxmlformats.org/drawingml/2006/table">
            <a:tbl>
              <a:tblPr firstCol="1" bandRow="1">
                <a:tableStyleId>{5C22544A-7EE6-4342-B048-85BDC9FD1C3A}</a:tableStyleId>
              </a:tblPr>
              <a:tblGrid>
                <a:gridCol w="2439382">
                  <a:extLst>
                    <a:ext uri="{9D8B030D-6E8A-4147-A177-3AD203B41FA5}">
                      <a16:colId xmlns:a16="http://schemas.microsoft.com/office/drawing/2014/main" val="3795664767"/>
                    </a:ext>
                  </a:extLst>
                </a:gridCol>
                <a:gridCol w="5866418">
                  <a:extLst>
                    <a:ext uri="{9D8B030D-6E8A-4147-A177-3AD203B41FA5}">
                      <a16:colId xmlns:a16="http://schemas.microsoft.com/office/drawing/2014/main" val="1459360636"/>
                    </a:ext>
                  </a:extLst>
                </a:gridCol>
              </a:tblGrid>
              <a:tr h="983798">
                <a:tc>
                  <a:txBody>
                    <a:bodyPr/>
                    <a:lstStyle/>
                    <a:p>
                      <a:r>
                        <a:rPr lang="en-US" sz="1600" kern="1200" dirty="0">
                          <a:solidFill>
                            <a:schemeClr val="bg1"/>
                          </a:solidFill>
                          <a:latin typeface="Montserrat SemiBold" panose="00000700000000000000" pitchFamily="2" charset="0"/>
                          <a:ea typeface="+mn-ea"/>
                          <a:cs typeface="+mn-cs"/>
                        </a:rPr>
                        <a:t>Goal</a:t>
                      </a:r>
                    </a:p>
                  </a:txBody>
                  <a:tcPr anchor="ctr"/>
                </a:tc>
                <a:tc>
                  <a:txBody>
                    <a:bodyPr/>
                    <a:lstStyle/>
                    <a:p>
                      <a:pPr marL="285750" indent="-285750">
                        <a:buFont typeface="Arial" panose="020B0604020202020204" pitchFamily="34" charset="0"/>
                        <a:buChar char="•"/>
                      </a:pPr>
                      <a:r>
                        <a:rPr lang="en-US" sz="1400" dirty="0">
                          <a:latin typeface="Roboto Condensed Light" panose="02000000000000000000" pitchFamily="2" charset="0"/>
                          <a:ea typeface="Roboto Condensed Light" panose="02000000000000000000" pitchFamily="2" charset="0"/>
                        </a:rPr>
                        <a:t>Prepare final report for client using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 and the </a:t>
                      </a:r>
                      <a:r>
                        <a:rPr lang="en-US" sz="1400" dirty="0">
                          <a:latin typeface="Roboto Condensed Light" panose="02000000000000000000" pitchFamily="2" charset="0"/>
                          <a:ea typeface="Roboto Condensed Light" panose="02000000000000000000" pitchFamily="2" charset="0"/>
                        </a:rPr>
                        <a:t>chart gallery in the output tabs of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a:t>
                      </a:r>
                      <a:r>
                        <a:rPr lang="en-US" sz="1400" i="1">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Analysis Tool. </a:t>
                      </a:r>
                      <a:endParaRPr lang="en-CA" sz="140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634877089"/>
                  </a:ext>
                </a:extLst>
              </a:tr>
              <a:tr h="450906">
                <a:tc>
                  <a:txBody>
                    <a:bodyPr/>
                    <a:lstStyle/>
                    <a:p>
                      <a:r>
                        <a:rPr lang="en-US" sz="1600" kern="1200" dirty="0">
                          <a:solidFill>
                            <a:schemeClr val="bg1"/>
                          </a:solidFill>
                          <a:latin typeface="Montserrat SemiBold" panose="00000700000000000000" pitchFamily="2" charset="0"/>
                          <a:ea typeface="+mn-ea"/>
                          <a:cs typeface="+mn-cs"/>
                        </a:rPr>
                        <a:t>Inputs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Working session with results of </a:t>
                      </a:r>
                      <a:r>
                        <a:rPr kumimoji="0" lang="en-US"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Cost Optimization </a:t>
                      </a:r>
                      <a:r>
                        <a:rPr kumimoji="0" lang="en-US" sz="1400" b="0" i="1" u="none" strike="noStrike" kern="1200" cap="none" spc="0" normalizeH="0" baseline="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Analysis Tool.</a:t>
                      </a:r>
                      <a:endParaRPr kumimoji="0" lang="en-CA"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txBody>
                  <a:tcPr anchor="ctr"/>
                </a:tc>
                <a:extLst>
                  <a:ext uri="{0D108BD9-81ED-4DB2-BD59-A6C34878D82A}">
                    <a16:rowId xmlns:a16="http://schemas.microsoft.com/office/drawing/2014/main" val="1982959188"/>
                  </a:ext>
                </a:extLst>
              </a:tr>
              <a:tr h="552787">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600" kern="1200" dirty="0">
                          <a:solidFill>
                            <a:schemeClr val="bg1"/>
                          </a:solidFill>
                          <a:latin typeface="Montserrat SemiBold" panose="00000700000000000000" pitchFamily="2" charset="0"/>
                          <a:ea typeface="+mn-ea"/>
                          <a:cs typeface="+mn-cs"/>
                        </a:rPr>
                        <a:t>Tools/Templates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 </a:t>
                      </a:r>
                    </a:p>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Cost Optimization Analysis Tool </a:t>
                      </a:r>
                      <a:r>
                        <a:rPr kumimoji="0" lang="en-US" sz="1400" b="0" i="0"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(tabs 4, 5, and 6)</a:t>
                      </a:r>
                      <a:endParaRPr kumimoji="0" lang="en-CA" sz="1400" b="0" i="1"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txBody>
                  <a:tcPr anchor="ctr"/>
                </a:tc>
                <a:extLst>
                  <a:ext uri="{0D108BD9-81ED-4DB2-BD59-A6C34878D82A}">
                    <a16:rowId xmlns:a16="http://schemas.microsoft.com/office/drawing/2014/main" val="1097953580"/>
                  </a:ext>
                </a:extLst>
              </a:tr>
              <a:tr h="450906">
                <a:tc>
                  <a:txBody>
                    <a:bodyPr/>
                    <a:lstStyle/>
                    <a:p>
                      <a:r>
                        <a:rPr lang="en-US" sz="1600" kern="1200" dirty="0">
                          <a:solidFill>
                            <a:schemeClr val="bg1"/>
                          </a:solidFill>
                          <a:latin typeface="Montserrat SemiBold" panose="00000700000000000000" pitchFamily="2" charset="0"/>
                          <a:ea typeface="+mn-ea"/>
                          <a:cs typeface="+mn-cs"/>
                        </a:rPr>
                        <a:t>Outputs</a:t>
                      </a:r>
                      <a:endParaRPr lang="en-CA" sz="1600" kern="1200" dirty="0">
                        <a:solidFill>
                          <a:schemeClr val="bg1"/>
                        </a:solidFill>
                        <a:latin typeface="Montserrat SemiBold" panose="00000700000000000000" pitchFamily="2" charset="0"/>
                        <a:ea typeface="+mn-ea"/>
                        <a:cs typeface="+mn-cs"/>
                      </a:endParaRPr>
                    </a:p>
                  </a:txBody>
                  <a:tcPr anchor="ctr"/>
                </a:tc>
                <a:tc>
                  <a:txBody>
                    <a:bodyPr/>
                    <a:lstStyle/>
                    <a:p>
                      <a:pPr marL="285750" marR="0" lvl="0" indent="-2857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Final report ready to send to client.  </a:t>
                      </a:r>
                      <a:endParaRPr kumimoji="0" lang="en-CA" sz="1400" b="0" i="0" u="none" strike="noStrike" kern="1200" cap="none" spc="0" normalizeH="0" baseline="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txBody>
                  <a:tcPr anchor="ctr"/>
                </a:tc>
                <a:extLst>
                  <a:ext uri="{0D108BD9-81ED-4DB2-BD59-A6C34878D82A}">
                    <a16:rowId xmlns:a16="http://schemas.microsoft.com/office/drawing/2014/main" val="2742628411"/>
                  </a:ext>
                </a:extLst>
              </a:tr>
            </a:tbl>
          </a:graphicData>
        </a:graphic>
      </p:graphicFrame>
      <p:graphicFrame>
        <p:nvGraphicFramePr>
          <p:cNvPr id="8" name="Table 2">
            <a:extLst>
              <a:ext uri="{FF2B5EF4-FFF2-40B4-BE49-F238E27FC236}">
                <a16:creationId xmlns:a16="http://schemas.microsoft.com/office/drawing/2014/main" id="{5E700419-E062-4599-B4AF-DC940CC8BAFF}"/>
              </a:ext>
            </a:extLst>
          </p:cNvPr>
          <p:cNvGraphicFramePr>
            <a:graphicFrameLocks noGrp="1"/>
          </p:cNvGraphicFramePr>
          <p:nvPr>
            <p:extLst>
              <p:ext uri="{D42A27DB-BD31-4B8C-83A1-F6EECF244321}">
                <p14:modId xmlns:p14="http://schemas.microsoft.com/office/powerpoint/2010/main" val="4154104432"/>
              </p:ext>
            </p:extLst>
          </p:nvPr>
        </p:nvGraphicFramePr>
        <p:xfrm>
          <a:off x="3427412" y="2788918"/>
          <a:ext cx="8305801" cy="3764280"/>
        </p:xfrm>
        <a:graphic>
          <a:graphicData uri="http://schemas.openxmlformats.org/drawingml/2006/table">
            <a:tbl>
              <a:tblPr firstCol="1" bandRow="1">
                <a:tableStyleId>{5C22544A-7EE6-4342-B048-85BDC9FD1C3A}</a:tableStyleId>
              </a:tblPr>
              <a:tblGrid>
                <a:gridCol w="457200">
                  <a:extLst>
                    <a:ext uri="{9D8B030D-6E8A-4147-A177-3AD203B41FA5}">
                      <a16:colId xmlns:a16="http://schemas.microsoft.com/office/drawing/2014/main" val="3359101869"/>
                    </a:ext>
                  </a:extLst>
                </a:gridCol>
                <a:gridCol w="1447800">
                  <a:extLst>
                    <a:ext uri="{9D8B030D-6E8A-4147-A177-3AD203B41FA5}">
                      <a16:colId xmlns:a16="http://schemas.microsoft.com/office/drawing/2014/main" val="3629194390"/>
                    </a:ext>
                  </a:extLst>
                </a:gridCol>
                <a:gridCol w="5596900">
                  <a:extLst>
                    <a:ext uri="{9D8B030D-6E8A-4147-A177-3AD203B41FA5}">
                      <a16:colId xmlns:a16="http://schemas.microsoft.com/office/drawing/2014/main" val="2186035774"/>
                    </a:ext>
                  </a:extLst>
                </a:gridCol>
                <a:gridCol w="803901">
                  <a:extLst>
                    <a:ext uri="{9D8B030D-6E8A-4147-A177-3AD203B41FA5}">
                      <a16:colId xmlns:a16="http://schemas.microsoft.com/office/drawing/2014/main" val="3653779605"/>
                    </a:ext>
                  </a:extLst>
                </a:gridCol>
              </a:tblGrid>
              <a:tr h="594361">
                <a:tc>
                  <a:txBody>
                    <a:bodyPr/>
                    <a:lstStyle/>
                    <a:p>
                      <a:pPr algn="ct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Agenda Item</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600" dirty="0">
                          <a:solidFill>
                            <a:schemeClr val="bg1"/>
                          </a:solidFill>
                          <a:latin typeface="Montserrat SemiBold" panose="00000700000000000000" pitchFamily="2" charset="0"/>
                        </a:rPr>
                        <a:t>Comments</a:t>
                      </a:r>
                      <a:endParaRPr lang="en-CA" sz="1600" dirty="0">
                        <a:solidFill>
                          <a:schemeClr val="bg1"/>
                        </a:solidFill>
                        <a:latin typeface="Montserrat SemiBold" panose="00000700000000000000" pitchFamily="2" charset="0"/>
                      </a:endParaRPr>
                    </a:p>
                  </a:txBody>
                  <a:tcPr anchor="ctr">
                    <a:solidFill>
                      <a:schemeClr val="accent1"/>
                    </a:solidFill>
                  </a:tcPr>
                </a:tc>
                <a:tc>
                  <a:txBody>
                    <a:bodyPr/>
                    <a:lstStyle/>
                    <a:p>
                      <a:pPr algn="ctr"/>
                      <a:r>
                        <a:rPr lang="en-US" sz="1100" dirty="0">
                          <a:solidFill>
                            <a:schemeClr val="bg1"/>
                          </a:solidFill>
                          <a:latin typeface="Montserrat SemiBold" panose="00000700000000000000" pitchFamily="2" charset="0"/>
                        </a:rPr>
                        <a:t>Time Allocation</a:t>
                      </a:r>
                      <a:endParaRPr lang="en-CA" sz="1100" dirty="0">
                        <a:solidFill>
                          <a:schemeClr val="bg1"/>
                        </a:solidFill>
                        <a:latin typeface="Montserrat SemiBold" panose="00000700000000000000" pitchFamily="2" charset="0"/>
                      </a:endParaRPr>
                    </a:p>
                  </a:txBody>
                  <a:tcPr anchor="ctr">
                    <a:solidFill>
                      <a:schemeClr val="accent1"/>
                    </a:solidFill>
                  </a:tcPr>
                </a:tc>
                <a:extLst>
                  <a:ext uri="{0D108BD9-81ED-4DB2-BD59-A6C34878D82A}">
                    <a16:rowId xmlns:a16="http://schemas.microsoft.com/office/drawing/2014/main" val="565610868"/>
                  </a:ext>
                </a:extLst>
              </a:tr>
              <a:tr h="1371599">
                <a:tc>
                  <a:txBody>
                    <a:bodyPr/>
                    <a:lstStyle/>
                    <a:p>
                      <a:pPr algn="ctr"/>
                      <a:r>
                        <a:rPr lang="en-US" sz="1400" b="1" dirty="0">
                          <a:latin typeface="Roboto Condensed Light" panose="02000000000000000000" pitchFamily="2" charset="0"/>
                          <a:ea typeface="Roboto Condensed Light" panose="02000000000000000000" pitchFamily="2" charset="0"/>
                        </a:rPr>
                        <a:t>1</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Transfer charts from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Analysis Tool </a:t>
                      </a:r>
                      <a:r>
                        <a:rPr lang="en-US" sz="1400" b="0" dirty="0">
                          <a:latin typeface="Roboto Condensed Light" panose="02000000000000000000" pitchFamily="2" charset="0"/>
                          <a:ea typeface="Roboto Condensed Light" panose="02000000000000000000" pitchFamily="2" charset="0"/>
                        </a:rPr>
                        <a:t>to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l"/>
                      <a:r>
                        <a:rPr lang="en-US" sz="1400" b="0" dirty="0">
                          <a:latin typeface="Roboto Condensed Light" panose="02000000000000000000" pitchFamily="2" charset="0"/>
                          <a:ea typeface="Roboto Condensed Light" panose="02000000000000000000" pitchFamily="2" charset="0"/>
                        </a:rPr>
                        <a:t>Each of the slides within the Recommendations Template contains call-outs explaining what data/graphs to use from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Analysis Tool </a:t>
                      </a:r>
                      <a:r>
                        <a:rPr lang="en-US" sz="1400" i="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and where this data can be found within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Tool. </a:t>
                      </a:r>
                    </a:p>
                    <a:p>
                      <a:pPr algn="l"/>
                      <a:endParaRPr lang="en-US" sz="1400" b="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algn="l"/>
                      <a:r>
                        <a:rPr lang="en-US" sz="1400" b="0" i="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Similarly, tabs 4, 5, and 6 of the </a:t>
                      </a:r>
                      <a:r>
                        <a:rPr lang="en-US" sz="1400" b="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Tool</a:t>
                      </a:r>
                      <a:r>
                        <a:rPr lang="en-US" sz="1400" b="0" i="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 also contain directions on what slide within the </a:t>
                      </a:r>
                      <a:r>
                        <a:rPr lang="en-US" sz="1400" b="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Template </a:t>
                      </a:r>
                      <a:r>
                        <a:rPr lang="en-US" sz="1400" b="0" i="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 data/charts should be placed.</a:t>
                      </a:r>
                      <a:endParaRPr lang="en-CA" sz="1400" b="0" i="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20 to 30 minutes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1463326766"/>
                  </a:ext>
                </a:extLst>
              </a:tr>
              <a:tr h="1371599">
                <a:tc>
                  <a:txBody>
                    <a:bodyPr/>
                    <a:lstStyle/>
                    <a:p>
                      <a:pPr algn="ctr"/>
                      <a:r>
                        <a:rPr lang="en-US" sz="1400" b="1" dirty="0">
                          <a:latin typeface="Roboto Condensed Light" panose="02000000000000000000" pitchFamily="2" charset="0"/>
                          <a:ea typeface="Roboto Condensed Light" panose="02000000000000000000" pitchFamily="2" charset="0"/>
                        </a:rPr>
                        <a:t>2</a:t>
                      </a:r>
                      <a:endParaRPr lang="en-CA" sz="1400" b="1"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Update text on slides to reflect </a:t>
                      </a:r>
                      <a:r>
                        <a:rPr lang="en-US" sz="1400" b="0">
                          <a:latin typeface="Roboto Condensed Light" panose="02000000000000000000" pitchFamily="2" charset="0"/>
                          <a:ea typeface="Roboto Condensed Light" panose="02000000000000000000" pitchFamily="2" charset="0"/>
                        </a:rPr>
                        <a:t>client’s outcomes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r>
                        <a:rPr lang="en-US" sz="1400" b="0" dirty="0">
                          <a:latin typeface="Roboto Condensed Light" panose="02000000000000000000" pitchFamily="2" charset="0"/>
                          <a:ea typeface="Roboto Condensed Light" panose="02000000000000000000" pitchFamily="2" charset="0"/>
                        </a:rPr>
                        <a:t>Once the charts have been transferred, the analyst should update the analysis on each relevant slide to reflect the client’s outcomes. </a:t>
                      </a:r>
                    </a:p>
                    <a:p>
                      <a:endParaRPr lang="en-US" sz="1400" b="0" dirty="0">
                        <a:latin typeface="Roboto Condensed Light" panose="02000000000000000000" pitchFamily="2" charset="0"/>
                        <a:ea typeface="Roboto Condensed Light" panose="02000000000000000000" pitchFamily="2" charset="0"/>
                      </a:endParaRPr>
                    </a:p>
                    <a:p>
                      <a:r>
                        <a:rPr lang="en-US" sz="1400" b="0" dirty="0">
                          <a:latin typeface="Roboto Condensed Light" panose="02000000000000000000" pitchFamily="2" charset="0"/>
                          <a:ea typeface="Roboto Condensed Light" panose="02000000000000000000" pitchFamily="2" charset="0"/>
                        </a:rPr>
                        <a:t>Use the sample text that is on each slide as inspiration, and lean on the numbers coming from the charts and graphs to drive the analysis as much as possible. </a:t>
                      </a:r>
                      <a:endParaRPr lang="en-CA" sz="1400" b="0" dirty="0">
                        <a:latin typeface="Roboto Condensed Light" panose="02000000000000000000" pitchFamily="2" charset="0"/>
                        <a:ea typeface="Roboto Condensed Light" panose="02000000000000000000" pitchFamily="2" charset="0"/>
                      </a:endParaRPr>
                    </a:p>
                  </a:txBody>
                  <a:tcPr anchor="ctr"/>
                </a:tc>
                <a:tc>
                  <a:txBody>
                    <a:bodyPr/>
                    <a:lstStyle/>
                    <a:p>
                      <a:pPr algn="ctr"/>
                      <a:r>
                        <a:rPr lang="en-US" sz="1400" b="0" dirty="0">
                          <a:latin typeface="Roboto Condensed Light" panose="02000000000000000000" pitchFamily="2" charset="0"/>
                          <a:ea typeface="Roboto Condensed Light" panose="02000000000000000000" pitchFamily="2" charset="0"/>
                        </a:rPr>
                        <a:t>45 to 60 minutes</a:t>
                      </a:r>
                      <a:endParaRPr lang="en-CA" sz="1400" b="0" dirty="0">
                        <a:latin typeface="Roboto Condensed Light" panose="02000000000000000000" pitchFamily="2" charset="0"/>
                        <a:ea typeface="Roboto Condensed Light" panose="02000000000000000000" pitchFamily="2" charset="0"/>
                      </a:endParaRPr>
                    </a:p>
                  </a:txBody>
                  <a:tcPr anchor="ctr"/>
                </a:tc>
                <a:extLst>
                  <a:ext uri="{0D108BD9-81ED-4DB2-BD59-A6C34878D82A}">
                    <a16:rowId xmlns:a16="http://schemas.microsoft.com/office/drawing/2014/main" val="2124766435"/>
                  </a:ext>
                </a:extLst>
              </a:tr>
            </a:tbl>
          </a:graphicData>
        </a:graphic>
      </p:graphicFrame>
    </p:spTree>
    <p:extLst>
      <p:ext uri="{BB962C8B-B14F-4D97-AF65-F5344CB8AC3E}">
        <p14:creationId xmlns:p14="http://schemas.microsoft.com/office/powerpoint/2010/main" val="3198172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39E9EFD8-E19B-41E8-80A7-D906E8A9F614}"/>
              </a:ext>
            </a:extLst>
          </p:cNvPr>
          <p:cNvSpPr txBox="1">
            <a:spLocks/>
          </p:cNvSpPr>
          <p:nvPr/>
        </p:nvSpPr>
        <p:spPr>
          <a:xfrm>
            <a:off x="353967" y="531153"/>
            <a:ext cx="11353986" cy="1129747"/>
          </a:xfrm>
          <a:prstGeom prst="rect">
            <a:avLst/>
          </a:prstGeom>
        </p:spPr>
        <p:txBody>
          <a:bodyPr/>
          <a:lstStyle>
            <a:lvl1pPr algn="l" defTabSz="914034" rtl="0" eaLnBrk="1" latinLnBrk="0" hangingPunct="1">
              <a:lnSpc>
                <a:spcPct val="90000"/>
              </a:lnSpc>
              <a:spcBef>
                <a:spcPct val="0"/>
              </a:spcBef>
              <a:buNone/>
              <a:defRPr sz="3998" b="0" i="0" kern="1200">
                <a:solidFill>
                  <a:srgbClr val="717171"/>
                </a:solidFill>
                <a:latin typeface="Montserrat SemiBold" pitchFamily="2" charset="77"/>
                <a:ea typeface="+mj-ea"/>
                <a:cs typeface="Arial" panose="020B0604020202020204" pitchFamily="34" charset="0"/>
              </a:defRPr>
            </a:lvl1pPr>
          </a:lstStyle>
          <a:p>
            <a:pPr marL="0" marR="0" lvl="0" indent="0" algn="l" defTabSz="914034" rtl="0" eaLnBrk="1" fontAlgn="auto" latinLnBrk="0" hangingPunct="1">
              <a:lnSpc>
                <a:spcPct val="90000"/>
              </a:lnSpc>
              <a:spcBef>
                <a:spcPct val="0"/>
              </a:spcBef>
              <a:spcAft>
                <a:spcPts val="0"/>
              </a:spcAft>
              <a:buClrTx/>
              <a:buSzTx/>
              <a:buFontTx/>
              <a:buNone/>
              <a:tabLst/>
              <a:defRPr/>
            </a:pPr>
            <a:r>
              <a:rPr kumimoji="0" lang="en-US" sz="3998" b="0" i="0"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rPr>
              <a:t>Cost Optimization Recommendations Template</a:t>
            </a:r>
            <a:endParaRPr kumimoji="0" lang="en-CA" sz="3998" b="0" i="1" u="none" strike="noStrike" kern="1200" cap="none" spc="0" normalizeH="0" baseline="0" noProof="0" dirty="0">
              <a:ln>
                <a:noFill/>
              </a:ln>
              <a:solidFill>
                <a:srgbClr val="717171"/>
              </a:solidFill>
              <a:effectLst/>
              <a:uLnTx/>
              <a:uFillTx/>
              <a:latin typeface="Montserrat SemiBold" pitchFamily="2" charset="77"/>
              <a:ea typeface="+mj-ea"/>
              <a:cs typeface="Arial" panose="020B0604020202020204" pitchFamily="34" charset="0"/>
            </a:endParaRPr>
          </a:p>
        </p:txBody>
      </p:sp>
      <p:sp>
        <p:nvSpPr>
          <p:cNvPr id="16" name="Text Placeholder 3">
            <a:extLst>
              <a:ext uri="{FF2B5EF4-FFF2-40B4-BE49-F238E27FC236}">
                <a16:creationId xmlns:a16="http://schemas.microsoft.com/office/drawing/2014/main" id="{4E00D638-3E29-492A-B2E6-9556F6C3ABD0}"/>
              </a:ext>
            </a:extLst>
          </p:cNvPr>
          <p:cNvSpPr txBox="1">
            <a:spLocks/>
          </p:cNvSpPr>
          <p:nvPr/>
        </p:nvSpPr>
        <p:spPr>
          <a:xfrm>
            <a:off x="371330" y="1801139"/>
            <a:ext cx="5074788" cy="669716"/>
          </a:xfrm>
          <a:prstGeom prst="rect">
            <a:avLst/>
          </a:prstGeom>
        </p:spPr>
        <p:txBody>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You should now be ready to complete the main deliverable of the service.</a:t>
            </a:r>
          </a:p>
        </p:txBody>
      </p:sp>
      <p:sp>
        <p:nvSpPr>
          <p:cNvPr id="17" name="Text Placeholder 4">
            <a:extLst>
              <a:ext uri="{FF2B5EF4-FFF2-40B4-BE49-F238E27FC236}">
                <a16:creationId xmlns:a16="http://schemas.microsoft.com/office/drawing/2014/main" id="{4A9B45EA-8899-48D2-AF88-66DA670522C8}"/>
              </a:ext>
            </a:extLst>
          </p:cNvPr>
          <p:cNvSpPr txBox="1">
            <a:spLocks/>
          </p:cNvSpPr>
          <p:nvPr/>
        </p:nvSpPr>
        <p:spPr>
          <a:xfrm>
            <a:off x="371330" y="2619301"/>
            <a:ext cx="4656282" cy="2803027"/>
          </a:xfrm>
          <a:prstGeom prst="rect">
            <a:avLst/>
          </a:prstGeom>
        </p:spPr>
        <p:txBody>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1" u="none" strike="noStrike" kern="1200" cap="none" spc="0" normalizeH="0" baseline="0" noProof="0" dirty="0">
                <a:ln>
                  <a:noFill/>
                </a:ln>
                <a:effectLst/>
                <a:uLnTx/>
                <a:uFillTx/>
                <a:latin typeface="Roboto Condensed Light" panose="02000000000000000000" pitchFamily="2" charset="0"/>
                <a:ea typeface="Roboto Condensed Light" panose="02000000000000000000" pitchFamily="2" charset="0"/>
              </a:rPr>
              <a:t>Document details:</a:t>
            </a:r>
          </a:p>
          <a:p>
            <a:pPr defTabSz="554215">
              <a:spcAft>
                <a:spcPts val="800"/>
              </a:spcAft>
            </a:pPr>
            <a:r>
              <a:rPr lang="en-US" sz="1600" dirty="0">
                <a:latin typeface="Roboto Condensed Light" panose="02000000000000000000" pitchFamily="2" charset="0"/>
                <a:ea typeface="Roboto Condensed Light" panose="02000000000000000000" pitchFamily="2" charset="0"/>
              </a:rPr>
              <a:t>This is the main deliverable that is sent to the client at the end of the service.  </a:t>
            </a:r>
          </a:p>
          <a:p>
            <a:pPr defTabSz="554215">
              <a:spcAft>
                <a:spcPts val="800"/>
              </a:spcAft>
            </a:pPr>
            <a:r>
              <a:rPr lang="en-US" sz="1600" dirty="0">
                <a:latin typeface="Roboto Condensed Light" panose="02000000000000000000" pitchFamily="2" charset="0"/>
                <a:ea typeface="Roboto Condensed Light" panose="02000000000000000000" pitchFamily="2" charset="0"/>
              </a:rPr>
              <a:t>It is a 17 slide PPT template containing cost-optimization recommendations agreed upon during the working session.</a:t>
            </a:r>
          </a:p>
          <a:p>
            <a:pPr defTabSz="554215">
              <a:spcAft>
                <a:spcPts val="800"/>
              </a:spcAft>
            </a:pPr>
            <a:r>
              <a:rPr lang="en-US" sz="1600" dirty="0">
                <a:latin typeface="Roboto Condensed Light" panose="02000000000000000000" pitchFamily="2" charset="0"/>
                <a:ea typeface="Roboto Condensed Light" panose="02000000000000000000" pitchFamily="2" charset="0"/>
              </a:rPr>
              <a:t>It is completed by the analyst post-working session using the outputs of the </a:t>
            </a:r>
            <a:r>
              <a:rPr lang="en-US" sz="1600" i="1" dirty="0">
                <a:latin typeface="Roboto Condensed Light" panose="02000000000000000000" pitchFamily="2" charset="0"/>
                <a:ea typeface="Roboto Condensed Light" panose="02000000000000000000" pitchFamily="2" charset="0"/>
              </a:rPr>
              <a:t>Cost Optimization Analysis Tool</a:t>
            </a:r>
            <a:r>
              <a:rPr lang="en-US" sz="1600" dirty="0">
                <a:latin typeface="Roboto Condensed Light" panose="02000000000000000000" pitchFamily="2" charset="0"/>
                <a:ea typeface="Roboto Condensed Light" panose="02000000000000000000" pitchFamily="2" charset="0"/>
              </a:rPr>
              <a:t>. </a:t>
            </a:r>
            <a:endParaRPr lang="en-CA" sz="1600" dirty="0">
              <a:latin typeface="Roboto Condensed Light" panose="02000000000000000000" pitchFamily="2" charset="0"/>
              <a:ea typeface="Roboto Condensed Light" panose="02000000000000000000" pitchFamily="2" charset="0"/>
            </a:endParaRPr>
          </a:p>
        </p:txBody>
      </p:sp>
      <p:grpSp>
        <p:nvGrpSpPr>
          <p:cNvPr id="18" name="Group 17">
            <a:extLst>
              <a:ext uri="{FF2B5EF4-FFF2-40B4-BE49-F238E27FC236}">
                <a16:creationId xmlns:a16="http://schemas.microsoft.com/office/drawing/2014/main" id="{E36AA780-7A21-4542-8545-B548D4791A7D}"/>
              </a:ext>
            </a:extLst>
          </p:cNvPr>
          <p:cNvGrpSpPr/>
          <p:nvPr/>
        </p:nvGrpSpPr>
        <p:grpSpPr>
          <a:xfrm>
            <a:off x="5728753" y="1906192"/>
            <a:ext cx="5979200" cy="467817"/>
            <a:chOff x="2179926" y="2709431"/>
            <a:chExt cx="5981536" cy="468000"/>
          </a:xfrm>
        </p:grpSpPr>
        <p:grpSp>
          <p:nvGrpSpPr>
            <p:cNvPr id="19" name="Group 18">
              <a:extLst>
                <a:ext uri="{FF2B5EF4-FFF2-40B4-BE49-F238E27FC236}">
                  <a16:creationId xmlns:a16="http://schemas.microsoft.com/office/drawing/2014/main" id="{DCCD8139-6F49-4A5A-96CA-C4139224CEB8}"/>
                </a:ext>
              </a:extLst>
            </p:cNvPr>
            <p:cNvGrpSpPr/>
            <p:nvPr/>
          </p:nvGrpSpPr>
          <p:grpSpPr>
            <a:xfrm>
              <a:off x="2179926" y="2709431"/>
              <a:ext cx="5981536" cy="468000"/>
              <a:chOff x="2179926" y="2709431"/>
              <a:chExt cx="5981536" cy="468000"/>
            </a:xfrm>
          </p:grpSpPr>
          <p:sp>
            <p:nvSpPr>
              <p:cNvPr id="21" name="Rectangle 20">
                <a:extLst>
                  <a:ext uri="{FF2B5EF4-FFF2-40B4-BE49-F238E27FC236}">
                    <a16:creationId xmlns:a16="http://schemas.microsoft.com/office/drawing/2014/main" id="{87824BC7-1829-4726-B86F-45B7AF75F4B9}"/>
                  </a:ext>
                </a:extLst>
              </p:cNvPr>
              <p:cNvSpPr/>
              <p:nvPr/>
            </p:nvSpPr>
            <p:spPr>
              <a:xfrm>
                <a:off x="2649126" y="2709431"/>
                <a:ext cx="5512336" cy="46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xo" panose="02000503000000000000" pitchFamily="2" charset="77"/>
                    <a:ea typeface="+mn-ea"/>
                    <a:cs typeface="+mn-cs"/>
                  </a:rPr>
                  <a:t>Download the </a:t>
                </a:r>
                <a:r>
                  <a:rPr kumimoji="0" lang="en-US" sz="1200" b="0" i="1" u="none" strike="noStrike" kern="1200" cap="none" spc="0" normalizeH="0" baseline="0" noProof="0" dirty="0">
                    <a:ln>
                      <a:noFill/>
                    </a:ln>
                    <a:solidFill>
                      <a:srgbClr val="FFFFFF"/>
                    </a:solidFill>
                    <a:effectLst/>
                    <a:uLnTx/>
                    <a:uFillTx/>
                    <a:latin typeface="Exo" panose="02000503000000000000" pitchFamily="2" charset="77"/>
                    <a:ea typeface="+mn-ea"/>
                    <a:cs typeface="+mn-cs"/>
                  </a:rPr>
                  <a:t>Cost Optimization Recommendations Template</a:t>
                </a:r>
              </a:p>
            </p:txBody>
          </p:sp>
          <p:sp>
            <p:nvSpPr>
              <p:cNvPr id="22" name="Rectangle 21">
                <a:extLst>
                  <a:ext uri="{FF2B5EF4-FFF2-40B4-BE49-F238E27FC236}">
                    <a16:creationId xmlns:a16="http://schemas.microsoft.com/office/drawing/2014/main" id="{8E501B0A-AEC9-4782-8B52-9391C9CC35C1}"/>
                  </a:ext>
                </a:extLst>
              </p:cNvPr>
              <p:cNvSpPr>
                <a:spLocks noChangeAspect="1"/>
              </p:cNvSpPr>
              <p:nvPr/>
            </p:nvSpPr>
            <p:spPr>
              <a:xfrm>
                <a:off x="2179926" y="2709431"/>
                <a:ext cx="468000" cy="468000"/>
              </a:xfrm>
              <a:prstGeom prst="rect">
                <a:avLst/>
              </a:prstGeom>
              <a:solidFill>
                <a:srgbClr val="1E5E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270" rtl="0" eaLnBrk="1" fontAlgn="auto" latinLnBrk="0" hangingPunct="1">
                  <a:lnSpc>
                    <a:spcPct val="100000"/>
                  </a:lnSpc>
                  <a:spcBef>
                    <a:spcPts val="0"/>
                  </a:spcBef>
                  <a:spcAft>
                    <a:spcPts val="0"/>
                  </a:spcAft>
                  <a:buClrTx/>
                  <a:buSzTx/>
                  <a:buFontTx/>
                  <a:buNone/>
                  <a:tabLst/>
                  <a:defRPr/>
                </a:pPr>
                <a:endParaRPr kumimoji="0" lang="en-US" sz="1599" b="0" i="0" u="none" strike="noStrike" kern="1200" cap="none" spc="0" normalizeH="0" baseline="0" noProof="0">
                  <a:ln>
                    <a:noFill/>
                  </a:ln>
                  <a:solidFill>
                    <a:srgbClr val="FFFFFF"/>
                  </a:solidFill>
                  <a:effectLst/>
                  <a:uLnTx/>
                  <a:uFillTx/>
                  <a:latin typeface="Exo" panose="02000503000000000000" pitchFamily="2" charset="77"/>
                  <a:ea typeface="+mn-ea"/>
                  <a:cs typeface="+mn-cs"/>
                </a:endParaRPr>
              </a:p>
            </p:txBody>
          </p:sp>
        </p:grpSp>
        <p:pic>
          <p:nvPicPr>
            <p:cNvPr id="20" name="Picture 19">
              <a:extLst>
                <a:ext uri="{FF2B5EF4-FFF2-40B4-BE49-F238E27FC236}">
                  <a16:creationId xmlns:a16="http://schemas.microsoft.com/office/drawing/2014/main" id="{D5BF7049-9EF1-4E6F-AD7D-5554838366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283485" y="2813700"/>
              <a:ext cx="260883" cy="260884"/>
            </a:xfrm>
            <a:prstGeom prst="rect">
              <a:avLst/>
            </a:prstGeom>
          </p:spPr>
        </p:pic>
      </p:grpSp>
      <p:pic>
        <p:nvPicPr>
          <p:cNvPr id="13" name="Picture 12">
            <a:extLst>
              <a:ext uri="{FF2B5EF4-FFF2-40B4-BE49-F238E27FC236}">
                <a16:creationId xmlns:a16="http://schemas.microsoft.com/office/drawing/2014/main" id="{F416A31B-9F7F-40D7-93E7-DB2FFC78267C}"/>
              </a:ext>
            </a:extLst>
          </p:cNvPr>
          <p:cNvPicPr>
            <a:picLocks noChangeAspect="1"/>
          </p:cNvPicPr>
          <p:nvPr/>
        </p:nvPicPr>
        <p:blipFill>
          <a:blip r:embed="rId3"/>
          <a:stretch>
            <a:fillRect/>
          </a:stretch>
        </p:blipFill>
        <p:spPr>
          <a:xfrm>
            <a:off x="5728752" y="2619301"/>
            <a:ext cx="5979201" cy="33633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443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3600" dirty="0"/>
              <a:t>Concierge Service: </a:t>
            </a:r>
            <a:r>
              <a:rPr lang="en-US" sz="2400" i="1" dirty="0"/>
              <a:t>Cost Optimization Analysis Service</a:t>
            </a:r>
            <a:endParaRPr lang="en-CA" sz="3600" i="1" dirty="0"/>
          </a:p>
        </p:txBody>
      </p:sp>
      <p:sp>
        <p:nvSpPr>
          <p:cNvPr id="5" name="Rectangle 4">
            <a:extLst>
              <a:ext uri="{FF2B5EF4-FFF2-40B4-BE49-F238E27FC236}">
                <a16:creationId xmlns:a16="http://schemas.microsoft.com/office/drawing/2014/main" id="{812C37A7-0FF5-439F-ACFC-1BDE9DFB601C}"/>
              </a:ext>
            </a:extLst>
          </p:cNvPr>
          <p:cNvSpPr/>
          <p:nvPr/>
        </p:nvSpPr>
        <p:spPr>
          <a:xfrm>
            <a:off x="3427412" y="234742"/>
            <a:ext cx="8407445" cy="6172200"/>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spcBef>
                <a:spcPts val="800"/>
              </a:spcBef>
            </a:pPr>
            <a:r>
              <a:rPr lang="en-US" sz="1400" b="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This document applies this high-level process detailed on the previous two slides to the Cost Optimization Analysis Service. </a:t>
            </a:r>
          </a:p>
          <a:p>
            <a:pPr>
              <a:spcBef>
                <a:spcPts val="800"/>
              </a:spcBef>
            </a:pP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This document covers what the analysts, executive advisors, and others delivering this service will need to do prepare for each step along the way, and what they will need to communicate to their members. </a:t>
            </a:r>
          </a:p>
          <a:p>
            <a:pPr>
              <a:spcBef>
                <a:spcPts val="800"/>
              </a:spcBef>
            </a:pP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In addition, this document also equips those delivering this service with the content, the tools (and an understanding of those tools), and the other materials they will need to successfully facilitate each step.</a:t>
            </a:r>
          </a:p>
          <a:p>
            <a:pPr>
              <a:spcBef>
                <a:spcPts val="800"/>
              </a:spcBef>
            </a:pPr>
            <a:r>
              <a:rPr lang="en-US" sz="1400" b="1"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 Analyst’s Role:</a:t>
            </a:r>
          </a:p>
          <a:p>
            <a:pPr marL="285750" indent="-285750">
              <a:spcBef>
                <a:spcPts val="800"/>
              </a:spcBef>
              <a:buFont typeface="Arial" panose="020B0604020202020204" pitchFamily="34" charset="0"/>
              <a:buChar char="•"/>
            </a:pP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This service requires member inputs and participation to make it a success. The analyst’s primary role is to facilitate a brainstorming session with the client and apply Info-Tech’s methodology to the client’s situation during that session to help drive decisions. </a:t>
            </a:r>
          </a:p>
          <a:p>
            <a:pPr marL="285750" indent="-285750">
              <a:spcBef>
                <a:spcPts val="800"/>
              </a:spcBef>
              <a:buFont typeface="Arial" panose="020B0604020202020204" pitchFamily="34" charset="0"/>
              <a:buChar char="•"/>
            </a:pPr>
            <a:r>
              <a:rPr lang="en-US" sz="1400" dirty="0">
                <a:solidFill>
                  <a:srgbClr val="494949"/>
                </a:solidFill>
                <a:latin typeface="Roboto Condensed Light"/>
                <a:ea typeface="Roboto Condensed Light"/>
                <a:cs typeface="Times New Roman"/>
              </a:rPr>
              <a:t>Once decisions have been made, the analyst will then take those away and prepare the final deliverable for this service, the </a:t>
            </a:r>
            <a:r>
              <a:rPr lang="en-US" sz="1400" i="1" dirty="0">
                <a:solidFill>
                  <a:srgbClr val="494949"/>
                </a:solidFill>
                <a:latin typeface="Roboto Condensed Light"/>
                <a:ea typeface="Roboto Condensed Light"/>
                <a:cs typeface="Times New Roman"/>
              </a:rPr>
              <a:t>Cost Optimization Recommendations Template. </a:t>
            </a:r>
            <a:r>
              <a:rPr lang="en-US" sz="1400" dirty="0">
                <a:solidFill>
                  <a:srgbClr val="494949"/>
                </a:solidFill>
                <a:latin typeface="Roboto Condensed Light"/>
                <a:ea typeface="Roboto Condensed Light"/>
                <a:cs typeface="Times New Roman"/>
              </a:rPr>
              <a:t>This is a 17-slide template that can be completed with moderate ease using the outputs of the </a:t>
            </a:r>
            <a:r>
              <a:rPr lang="en-US" sz="1400" i="1" dirty="0">
                <a:solidFill>
                  <a:srgbClr val="494949"/>
                </a:solidFill>
                <a:latin typeface="Roboto Condensed Light"/>
                <a:ea typeface="Roboto Condensed Light"/>
                <a:cs typeface="Times New Roman"/>
              </a:rPr>
              <a:t>Cost Optimization Analysis Tool</a:t>
            </a:r>
            <a:r>
              <a:rPr lang="en-US" sz="1400" dirty="0">
                <a:solidFill>
                  <a:srgbClr val="494949"/>
                </a:solidFill>
                <a:latin typeface="Roboto Condensed Light"/>
                <a:ea typeface="Roboto Condensed Light"/>
                <a:cs typeface="Times New Roman"/>
              </a:rPr>
              <a:t>—an Excel tool that should be used during the main brainstorming session with the client to help structure the analysis and drive the decision-making process. </a:t>
            </a:r>
            <a:endPar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a:p>
            <a:pPr marL="894715" lvl="1" indent="-285750">
              <a:spcBef>
                <a:spcPts val="800"/>
              </a:spcBef>
              <a:buFont typeface="Courier New" panose="020B0604020202020204" pitchFamily="34" charset="0"/>
              <a:buChar char="o"/>
            </a:pP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This document will explain how to use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 and </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 Cost Optimization Analysis Tool </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in detail.</a:t>
            </a:r>
          </a:p>
          <a:p>
            <a:pPr>
              <a:spcBef>
                <a:spcPts val="800"/>
              </a:spcBef>
            </a:pPr>
            <a:r>
              <a:rPr lang="en-US" sz="1400" b="1"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Timing Expectations</a:t>
            </a:r>
          </a:p>
          <a:p>
            <a:pPr marL="285750" indent="-285750">
              <a:spcBef>
                <a:spcPts val="800"/>
              </a:spcBef>
              <a:buFont typeface="Arial" panose="020B0604020202020204" pitchFamily="34" charset="0"/>
              <a:buChar char="•"/>
            </a:pPr>
            <a:r>
              <a:rPr lang="en-US" sz="1400" dirty="0">
                <a:solidFill>
                  <a:srgbClr val="494949"/>
                </a:solidFill>
                <a:latin typeface="Roboto Condensed Light"/>
                <a:ea typeface="Roboto Condensed Light"/>
                <a:cs typeface="Times New Roman"/>
              </a:rPr>
              <a:t>In total, it is estimated this engagement will consume no more than eight hours of analyst time, from the kick-off call to report delivery.</a:t>
            </a:r>
          </a:p>
          <a:p>
            <a:pPr marL="285750" indent="-285750">
              <a:spcBef>
                <a:spcPts val="800"/>
              </a:spcBef>
              <a:buFont typeface="Arial" panose="020B0604020202020204" pitchFamily="34" charset="0"/>
              <a:buChar char="•"/>
            </a:pPr>
            <a:r>
              <a:rPr lang="en-US" sz="1400" dirty="0">
                <a:solidFill>
                  <a:srgbClr val="494949"/>
                </a:solidFill>
                <a:latin typeface="Roboto Condensed Light"/>
                <a:ea typeface="Roboto Condensed Light"/>
                <a:cs typeface="Times New Roman"/>
              </a:rPr>
              <a:t>Depending on how the client would like to proceed, these eight hours may be condensed within a single day or spread out over a period. This will be determined during the initial call with Engage and/or during initial scoping call with analyst.</a:t>
            </a:r>
          </a:p>
          <a:p>
            <a:pPr marL="285750" indent="-285750">
              <a:spcBef>
                <a:spcPts val="800"/>
              </a:spcBef>
              <a:buFont typeface="Arial" panose="020B0604020202020204" pitchFamily="34" charset="0"/>
              <a:buChar char="•"/>
            </a:pPr>
            <a:r>
              <a:rPr lang="en-US" sz="1400" dirty="0">
                <a:solidFill>
                  <a:srgbClr val="494949"/>
                </a:solidFill>
                <a:latin typeface="Roboto Condensed Light"/>
                <a:ea typeface="Roboto Condensed Light"/>
                <a:cs typeface="Times New Roman"/>
              </a:rPr>
              <a:t>Not all eight hours will be spent with the client. Time has been budgeted for the analyst to do solitary data analysis and report creation. See slide 6 for more details. </a:t>
            </a:r>
            <a:endPar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781285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B89F841-B542-4BBC-8A60-0BCD45363241}"/>
              </a:ext>
            </a:extLst>
          </p:cNvPr>
          <p:cNvPicPr>
            <a:picLocks noChangeAspect="1"/>
          </p:cNvPicPr>
          <p:nvPr/>
        </p:nvPicPr>
        <p:blipFill>
          <a:blip r:embed="rId2"/>
          <a:stretch>
            <a:fillRect/>
          </a:stretch>
        </p:blipFill>
        <p:spPr>
          <a:xfrm>
            <a:off x="7237412" y="3699545"/>
            <a:ext cx="4531298" cy="2548855"/>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A7EA9C25-EFB5-46E2-AA2D-1454650E35D6}"/>
              </a:ext>
            </a:extLst>
          </p:cNvPr>
          <p:cNvPicPr>
            <a:picLocks noChangeAspect="1"/>
          </p:cNvPicPr>
          <p:nvPr/>
        </p:nvPicPr>
        <p:blipFill>
          <a:blip r:embed="rId3"/>
          <a:stretch>
            <a:fillRect/>
          </a:stretch>
        </p:blipFill>
        <p:spPr>
          <a:xfrm>
            <a:off x="7237412" y="947718"/>
            <a:ext cx="4531297" cy="263368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3" name="Arrow: Down 22">
            <a:extLst>
              <a:ext uri="{FF2B5EF4-FFF2-40B4-BE49-F238E27FC236}">
                <a16:creationId xmlns:a16="http://schemas.microsoft.com/office/drawing/2014/main" id="{EBBC9D8A-BF80-4064-9420-C9329C8DA3DB}"/>
              </a:ext>
            </a:extLst>
          </p:cNvPr>
          <p:cNvSpPr/>
          <p:nvPr/>
        </p:nvSpPr>
        <p:spPr>
          <a:xfrm rot="16200000">
            <a:off x="5690682" y="4582480"/>
            <a:ext cx="575320" cy="2830200"/>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Arrow: Down 13">
            <a:extLst>
              <a:ext uri="{FF2B5EF4-FFF2-40B4-BE49-F238E27FC236}">
                <a16:creationId xmlns:a16="http://schemas.microsoft.com/office/drawing/2014/main" id="{96317C31-B465-4CBD-BC07-95B1DCA45CC0}"/>
              </a:ext>
            </a:extLst>
          </p:cNvPr>
          <p:cNvSpPr/>
          <p:nvPr/>
        </p:nvSpPr>
        <p:spPr>
          <a:xfrm rot="16200000">
            <a:off x="5806752" y="1062360"/>
            <a:ext cx="575320" cy="2598059"/>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p:txBody>
          <a:bodyPr/>
          <a:lstStyle/>
          <a:p>
            <a:r>
              <a:rPr lang="en-US" dirty="0"/>
              <a:t>Transfer data and charts</a:t>
            </a:r>
          </a:p>
        </p:txBody>
      </p:sp>
      <p:sp>
        <p:nvSpPr>
          <p:cNvPr id="22" name="Speech Bubble: Rectangle 21">
            <a:extLst>
              <a:ext uri="{FF2B5EF4-FFF2-40B4-BE49-F238E27FC236}">
                <a16:creationId xmlns:a16="http://schemas.microsoft.com/office/drawing/2014/main" id="{07FAE785-AB42-4D99-A9D6-F01841279DDF}"/>
              </a:ext>
            </a:extLst>
          </p:cNvPr>
          <p:cNvSpPr/>
          <p:nvPr/>
        </p:nvSpPr>
        <p:spPr>
          <a:xfrm>
            <a:off x="288206" y="1740634"/>
            <a:ext cx="5183545" cy="33309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from tab 4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5" name="Speech Bubble: Rectangle 14">
            <a:extLst>
              <a:ext uri="{FF2B5EF4-FFF2-40B4-BE49-F238E27FC236}">
                <a16:creationId xmlns:a16="http://schemas.microsoft.com/office/drawing/2014/main" id="{8644E187-463F-45EE-9E1C-335D372D6783}"/>
              </a:ext>
            </a:extLst>
          </p:cNvPr>
          <p:cNvSpPr/>
          <p:nvPr/>
        </p:nvSpPr>
        <p:spPr>
          <a:xfrm>
            <a:off x="7090900" y="500184"/>
            <a:ext cx="4695474" cy="33309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Screenshots of slides 9 and 14 of the </a:t>
            </a:r>
            <a:r>
              <a:rPr lang="en-US" sz="1399" b="1" i="1" kern="0" dirty="0">
                <a:solidFill>
                  <a:srgbClr val="494949"/>
                </a:solidFill>
                <a:latin typeface="Roboto Condensed Light" panose="02000000000000000000" pitchFamily="2" charset="0"/>
              </a:rPr>
              <a:t>Recommendations Template</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pic>
        <p:nvPicPr>
          <p:cNvPr id="13" name="Picture 12">
            <a:extLst>
              <a:ext uri="{FF2B5EF4-FFF2-40B4-BE49-F238E27FC236}">
                <a16:creationId xmlns:a16="http://schemas.microsoft.com/office/drawing/2014/main" id="{A11080A3-F777-466D-A83A-636ADD86B28D}"/>
              </a:ext>
            </a:extLst>
          </p:cNvPr>
          <p:cNvPicPr>
            <a:picLocks noChangeAspect="1"/>
          </p:cNvPicPr>
          <p:nvPr/>
        </p:nvPicPr>
        <p:blipFill>
          <a:blip r:embed="rId4"/>
          <a:stretch>
            <a:fillRect/>
          </a:stretch>
        </p:blipFill>
        <p:spPr>
          <a:xfrm>
            <a:off x="731178" y="2154154"/>
            <a:ext cx="4297600" cy="307483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BDA2AAB1-2D82-4F5C-BA58-33DD2E18A05F}"/>
              </a:ext>
            </a:extLst>
          </p:cNvPr>
          <p:cNvPicPr>
            <a:picLocks noChangeAspect="1"/>
          </p:cNvPicPr>
          <p:nvPr/>
        </p:nvPicPr>
        <p:blipFill>
          <a:blip r:embed="rId5"/>
          <a:stretch>
            <a:fillRect/>
          </a:stretch>
        </p:blipFill>
        <p:spPr>
          <a:xfrm>
            <a:off x="288206" y="4375246"/>
            <a:ext cx="5183544" cy="1873154"/>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25" name="Freeform: Shape 24">
            <a:extLst>
              <a:ext uri="{FF2B5EF4-FFF2-40B4-BE49-F238E27FC236}">
                <a16:creationId xmlns:a16="http://schemas.microsoft.com/office/drawing/2014/main" id="{8A7D1C75-AD8A-4A2E-B046-BE7039C0A332}"/>
              </a:ext>
            </a:extLst>
          </p:cNvPr>
          <p:cNvSpPr/>
          <p:nvPr/>
        </p:nvSpPr>
        <p:spPr>
          <a:xfrm>
            <a:off x="4585156" y="2875555"/>
            <a:ext cx="4572016" cy="1005746"/>
          </a:xfrm>
          <a:custGeom>
            <a:avLst/>
            <a:gdLst>
              <a:gd name="connsiteX0" fmla="*/ 4572016 w 4572016"/>
              <a:gd name="connsiteY0" fmla="*/ 0 h 1005746"/>
              <a:gd name="connsiteX1" fmla="*/ 2652256 w 4572016"/>
              <a:gd name="connsiteY1" fmla="*/ 433705 h 1005746"/>
              <a:gd name="connsiteX2" fmla="*/ 2652256 w 4572016"/>
              <a:gd name="connsiteY2" fmla="*/ 1005746 h 1005746"/>
              <a:gd name="connsiteX3" fmla="*/ 2309356 w 4572016"/>
              <a:gd name="connsiteY3" fmla="*/ 1005746 h 1005746"/>
              <a:gd name="connsiteX4" fmla="*/ 1795006 w 4572016"/>
              <a:gd name="connsiteY4" fmla="*/ 1005746 h 1005746"/>
              <a:gd name="connsiteX5" fmla="*/ 1452106 w 4572016"/>
              <a:gd name="connsiteY5" fmla="*/ 1005746 h 1005746"/>
              <a:gd name="connsiteX6" fmla="*/ 937756 w 4572016"/>
              <a:gd name="connsiteY6" fmla="*/ 1005746 h 1005746"/>
              <a:gd name="connsiteX7" fmla="*/ 594856 w 4572016"/>
              <a:gd name="connsiteY7" fmla="*/ 1005746 h 1005746"/>
              <a:gd name="connsiteX8" fmla="*/ 594856 w 4572016"/>
              <a:gd name="connsiteY8" fmla="*/ 433705 h 1005746"/>
              <a:gd name="connsiteX9" fmla="*/ 0 w 4572016"/>
              <a:gd name="connsiteY9" fmla="*/ 447476 h 1005746"/>
              <a:gd name="connsiteX10" fmla="*/ 594856 w 4572016"/>
              <a:gd name="connsiteY10" fmla="*/ 188544 h 1005746"/>
              <a:gd name="connsiteX11" fmla="*/ 594856 w 4572016"/>
              <a:gd name="connsiteY11" fmla="*/ 25104 h 1005746"/>
              <a:gd name="connsiteX12" fmla="*/ 937756 w 4572016"/>
              <a:gd name="connsiteY12" fmla="*/ 25104 h 1005746"/>
              <a:gd name="connsiteX13" fmla="*/ 1452106 w 4572016"/>
              <a:gd name="connsiteY13" fmla="*/ 25104 h 1005746"/>
              <a:gd name="connsiteX14" fmla="*/ 1795006 w 4572016"/>
              <a:gd name="connsiteY14" fmla="*/ 25104 h 1005746"/>
              <a:gd name="connsiteX15" fmla="*/ 2309356 w 4572016"/>
              <a:gd name="connsiteY15" fmla="*/ 25104 h 1005746"/>
              <a:gd name="connsiteX16" fmla="*/ 2652256 w 4572016"/>
              <a:gd name="connsiteY16" fmla="*/ 25104 h 1005746"/>
              <a:gd name="connsiteX17" fmla="*/ 2652256 w 4572016"/>
              <a:gd name="connsiteY17" fmla="*/ 188544 h 100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16" h="1005746">
                <a:moveTo>
                  <a:pt x="4572016" y="0"/>
                </a:moveTo>
                <a:lnTo>
                  <a:pt x="2652256" y="433705"/>
                </a:lnTo>
                <a:lnTo>
                  <a:pt x="2652256" y="1005746"/>
                </a:lnTo>
                <a:lnTo>
                  <a:pt x="2309356" y="1005746"/>
                </a:lnTo>
                <a:lnTo>
                  <a:pt x="1795006" y="1005746"/>
                </a:lnTo>
                <a:lnTo>
                  <a:pt x="1452106" y="1005746"/>
                </a:lnTo>
                <a:lnTo>
                  <a:pt x="937756" y="1005746"/>
                </a:lnTo>
                <a:lnTo>
                  <a:pt x="594856" y="1005746"/>
                </a:lnTo>
                <a:lnTo>
                  <a:pt x="594856" y="433705"/>
                </a:lnTo>
                <a:lnTo>
                  <a:pt x="0" y="447476"/>
                </a:lnTo>
                <a:lnTo>
                  <a:pt x="594856" y="188544"/>
                </a:lnTo>
                <a:lnTo>
                  <a:pt x="594856" y="25104"/>
                </a:lnTo>
                <a:lnTo>
                  <a:pt x="937756" y="25104"/>
                </a:lnTo>
                <a:lnTo>
                  <a:pt x="1452106" y="25104"/>
                </a:lnTo>
                <a:lnTo>
                  <a:pt x="1795006" y="25104"/>
                </a:lnTo>
                <a:lnTo>
                  <a:pt x="2309356" y="25104"/>
                </a:lnTo>
                <a:lnTo>
                  <a:pt x="2652256" y="25104"/>
                </a:lnTo>
                <a:lnTo>
                  <a:pt x="2652256" y="188544"/>
                </a:lnTo>
                <a:close/>
              </a:path>
            </a:pathLst>
          </a:custGeom>
          <a:solidFill>
            <a:srgbClr val="FFFFFF">
              <a:lumMod val="95000"/>
            </a:srgbClr>
          </a:solidFill>
          <a:ln w="25400" cap="flat" cmpd="sng" algn="ctr">
            <a:solidFill>
              <a:srgbClr val="2476B7"/>
            </a:solidFill>
            <a:prstDash val="lgDash"/>
            <a:miter lim="800000"/>
          </a:ln>
          <a:effectLst/>
        </p:spPr>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dirty="0">
              <a:solidFill>
                <a:schemeClr val="dk1"/>
              </a:solidFill>
              <a:latin typeface="Roboto Condensed Light" panose="02000000000000000000" pitchFamily="2" charset="0"/>
              <a:ea typeface="Roboto Condensed Light" panose="02000000000000000000" pitchFamily="2" charset="0"/>
            </a:endParaRPr>
          </a:p>
        </p:txBody>
      </p:sp>
      <p:sp>
        <p:nvSpPr>
          <p:cNvPr id="21" name="Speech Bubble: Rectangle 20">
            <a:extLst>
              <a:ext uri="{FF2B5EF4-FFF2-40B4-BE49-F238E27FC236}">
                <a16:creationId xmlns:a16="http://schemas.microsoft.com/office/drawing/2014/main" id="{B4766CDE-3E81-415C-9215-9C3D248C1086}"/>
              </a:ext>
            </a:extLst>
          </p:cNvPr>
          <p:cNvSpPr/>
          <p:nvPr/>
        </p:nvSpPr>
        <p:spPr>
          <a:xfrm>
            <a:off x="5207002" y="2994882"/>
            <a:ext cx="1980036" cy="780180"/>
          </a:xfrm>
          <a:prstGeom prst="wedgeRectCallout">
            <a:avLst>
              <a:gd name="adj1" fmla="val -46514"/>
              <a:gd name="adj2" fmla="val -16849"/>
            </a:avLst>
          </a:prstGeom>
          <a:noFill/>
          <a:ln w="25400" cap="flat" cmpd="sng" algn="ctr">
            <a:no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200" dirty="0">
                <a:solidFill>
                  <a:schemeClr val="dk1"/>
                </a:solidFill>
                <a:latin typeface="Roboto Condensed Light" panose="02000000000000000000" pitchFamily="2" charset="0"/>
                <a:ea typeface="Roboto Condensed Light" panose="02000000000000000000" pitchFamily="2" charset="0"/>
              </a:rPr>
              <a:t>Graphs on tab 4 are sized to fit well into the slide design with hopefully minimal adjustments. </a:t>
            </a:r>
          </a:p>
        </p:txBody>
      </p:sp>
      <p:sp>
        <p:nvSpPr>
          <p:cNvPr id="28" name="Freeform: Shape 27">
            <a:extLst>
              <a:ext uri="{FF2B5EF4-FFF2-40B4-BE49-F238E27FC236}">
                <a16:creationId xmlns:a16="http://schemas.microsoft.com/office/drawing/2014/main" id="{9ACEFB0E-A135-42A3-B260-9114183FC9DC}"/>
              </a:ext>
            </a:extLst>
          </p:cNvPr>
          <p:cNvSpPr/>
          <p:nvPr/>
        </p:nvSpPr>
        <p:spPr>
          <a:xfrm>
            <a:off x="3544304" y="4238962"/>
            <a:ext cx="6653719" cy="1434117"/>
          </a:xfrm>
          <a:custGeom>
            <a:avLst/>
            <a:gdLst>
              <a:gd name="connsiteX0" fmla="*/ 2119724 w 6653719"/>
              <a:gd name="connsiteY0" fmla="*/ 0 h 913174"/>
              <a:gd name="connsiteX1" fmla="*/ 2967709 w 6653719"/>
              <a:gd name="connsiteY1" fmla="*/ 0 h 913174"/>
              <a:gd name="connsiteX2" fmla="*/ 3331131 w 6653719"/>
              <a:gd name="connsiteY2" fmla="*/ 0 h 913174"/>
              <a:gd name="connsiteX3" fmla="*/ 3573412 w 6653719"/>
              <a:gd name="connsiteY3" fmla="*/ 0 h 913174"/>
              <a:gd name="connsiteX4" fmla="*/ 3573412 w 6653719"/>
              <a:gd name="connsiteY4" fmla="*/ 1 h 913174"/>
              <a:gd name="connsiteX5" fmla="*/ 3573412 w 6653719"/>
              <a:gd name="connsiteY5" fmla="*/ 152196 h 913174"/>
              <a:gd name="connsiteX6" fmla="*/ 6653719 w 6653719"/>
              <a:gd name="connsiteY6" fmla="*/ 212441 h 913174"/>
              <a:gd name="connsiteX7" fmla="*/ 3573412 w 6653719"/>
              <a:gd name="connsiteY7" fmla="*/ 380489 h 913174"/>
              <a:gd name="connsiteX8" fmla="*/ 3573412 w 6653719"/>
              <a:gd name="connsiteY8" fmla="*/ 380490 h 913174"/>
              <a:gd name="connsiteX9" fmla="*/ 3573412 w 6653719"/>
              <a:gd name="connsiteY9" fmla="*/ 913173 h 913174"/>
              <a:gd name="connsiteX10" fmla="*/ 3573412 w 6653719"/>
              <a:gd name="connsiteY10" fmla="*/ 913174 h 913174"/>
              <a:gd name="connsiteX11" fmla="*/ 2725427 w 6653719"/>
              <a:gd name="connsiteY11" fmla="*/ 913174 h 913174"/>
              <a:gd name="connsiteX12" fmla="*/ 2362005 w 6653719"/>
              <a:gd name="connsiteY12" fmla="*/ 913174 h 913174"/>
              <a:gd name="connsiteX13" fmla="*/ 2119724 w 6653719"/>
              <a:gd name="connsiteY13" fmla="*/ 913174 h 913174"/>
              <a:gd name="connsiteX14" fmla="*/ 2119724 w 6653719"/>
              <a:gd name="connsiteY14" fmla="*/ 913173 h 913174"/>
              <a:gd name="connsiteX15" fmla="*/ 2119724 w 6653719"/>
              <a:gd name="connsiteY15" fmla="*/ 380490 h 913174"/>
              <a:gd name="connsiteX16" fmla="*/ 0 w 6653719"/>
              <a:gd name="connsiteY16" fmla="*/ 192982 h 913174"/>
              <a:gd name="connsiteX17" fmla="*/ 2119724 w 6653719"/>
              <a:gd name="connsiteY17" fmla="*/ 152197 h 913174"/>
              <a:gd name="connsiteX18" fmla="*/ 2119724 w 6653719"/>
              <a:gd name="connsiteY18" fmla="*/ 152196 h 913174"/>
              <a:gd name="connsiteX19" fmla="*/ 2119724 w 6653719"/>
              <a:gd name="connsiteY19" fmla="*/ 1 h 9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53719" h="913174">
                <a:moveTo>
                  <a:pt x="2119724" y="0"/>
                </a:moveTo>
                <a:lnTo>
                  <a:pt x="2967709" y="0"/>
                </a:lnTo>
                <a:lnTo>
                  <a:pt x="3331131" y="0"/>
                </a:lnTo>
                <a:lnTo>
                  <a:pt x="3573412" y="0"/>
                </a:lnTo>
                <a:lnTo>
                  <a:pt x="3573412" y="1"/>
                </a:lnTo>
                <a:lnTo>
                  <a:pt x="3573412" y="152196"/>
                </a:lnTo>
                <a:lnTo>
                  <a:pt x="6653719" y="212441"/>
                </a:lnTo>
                <a:lnTo>
                  <a:pt x="3573412" y="380489"/>
                </a:lnTo>
                <a:lnTo>
                  <a:pt x="3573412" y="380490"/>
                </a:lnTo>
                <a:lnTo>
                  <a:pt x="3573412" y="913173"/>
                </a:lnTo>
                <a:lnTo>
                  <a:pt x="3573412" y="913174"/>
                </a:lnTo>
                <a:lnTo>
                  <a:pt x="2725427" y="913174"/>
                </a:lnTo>
                <a:lnTo>
                  <a:pt x="2362005" y="913174"/>
                </a:lnTo>
                <a:lnTo>
                  <a:pt x="2119724" y="913174"/>
                </a:lnTo>
                <a:lnTo>
                  <a:pt x="2119724" y="913173"/>
                </a:lnTo>
                <a:lnTo>
                  <a:pt x="2119724" y="380490"/>
                </a:lnTo>
                <a:lnTo>
                  <a:pt x="0" y="192982"/>
                </a:lnTo>
                <a:lnTo>
                  <a:pt x="2119724" y="152197"/>
                </a:lnTo>
                <a:lnTo>
                  <a:pt x="2119724" y="152196"/>
                </a:lnTo>
                <a:lnTo>
                  <a:pt x="2119724" y="1"/>
                </a:lnTo>
                <a:close/>
              </a:path>
            </a:pathLst>
          </a:custGeom>
          <a:solidFill>
            <a:srgbClr val="FFFFFF">
              <a:lumMod val="95000"/>
            </a:srgbClr>
          </a:solidFill>
          <a:ln w="25400" cap="flat" cmpd="sng" algn="ctr">
            <a:solidFill>
              <a:srgbClr val="2476B7"/>
            </a:solidFill>
            <a:prstDash val="lgDash"/>
            <a:miter lim="800000"/>
          </a:ln>
          <a:effectLst/>
        </p:spPr>
        <p:txBody>
          <a:bodyPr wrap="square"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CA" sz="1200" dirty="0">
              <a:solidFill>
                <a:srgbClr val="000000"/>
              </a:solidFill>
              <a:latin typeface="Roboto Condensed Light" panose="02000000000000000000" pitchFamily="2" charset="0"/>
              <a:ea typeface="Roboto Condensed Light" panose="02000000000000000000" pitchFamily="2" charset="0"/>
            </a:endParaRPr>
          </a:p>
        </p:txBody>
      </p:sp>
      <p:sp>
        <p:nvSpPr>
          <p:cNvPr id="29" name="Speech Bubble: Rectangle 28">
            <a:extLst>
              <a:ext uri="{FF2B5EF4-FFF2-40B4-BE49-F238E27FC236}">
                <a16:creationId xmlns:a16="http://schemas.microsoft.com/office/drawing/2014/main" id="{FA137F7D-C78D-4783-85C8-A949D9D9C90D}"/>
              </a:ext>
            </a:extLst>
          </p:cNvPr>
          <p:cNvSpPr/>
          <p:nvPr/>
        </p:nvSpPr>
        <p:spPr>
          <a:xfrm>
            <a:off x="5661894" y="4854807"/>
            <a:ext cx="1450991" cy="202426"/>
          </a:xfrm>
          <a:prstGeom prst="wedgeRectCallout">
            <a:avLst>
              <a:gd name="adj1" fmla="val -46514"/>
              <a:gd name="adj2" fmla="val -16849"/>
            </a:avLst>
          </a:prstGeom>
          <a:noFill/>
          <a:ln w="25400" cap="flat" cmpd="sng" algn="ctr">
            <a:no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200" dirty="0">
                <a:solidFill>
                  <a:schemeClr val="dk1"/>
                </a:solidFill>
                <a:latin typeface="Roboto Condensed Light" panose="02000000000000000000" pitchFamily="2" charset="0"/>
                <a:ea typeface="Roboto Condensed Light" panose="02000000000000000000" pitchFamily="2" charset="0"/>
              </a:rPr>
              <a:t>Rows above charts on tab 4 inform of relevant slide location.  Call-outs on slides inform of relevant charts to use. </a:t>
            </a:r>
          </a:p>
        </p:txBody>
      </p:sp>
    </p:spTree>
    <p:extLst>
      <p:ext uri="{BB962C8B-B14F-4D97-AF65-F5344CB8AC3E}">
        <p14:creationId xmlns:p14="http://schemas.microsoft.com/office/powerpoint/2010/main" val="97997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3FF75E-2089-4989-9444-C7AB9CED0F67}"/>
              </a:ext>
            </a:extLst>
          </p:cNvPr>
          <p:cNvPicPr>
            <a:picLocks noChangeAspect="1"/>
          </p:cNvPicPr>
          <p:nvPr/>
        </p:nvPicPr>
        <p:blipFill>
          <a:blip r:embed="rId2"/>
          <a:stretch>
            <a:fillRect/>
          </a:stretch>
        </p:blipFill>
        <p:spPr>
          <a:xfrm>
            <a:off x="7153565" y="3502549"/>
            <a:ext cx="4531297" cy="254885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96317C31-B465-4CBD-BC07-95B1DCA45CC0}"/>
              </a:ext>
            </a:extLst>
          </p:cNvPr>
          <p:cNvSpPr/>
          <p:nvPr/>
        </p:nvSpPr>
        <p:spPr>
          <a:xfrm rot="16200000">
            <a:off x="5713466" y="2491180"/>
            <a:ext cx="575320" cy="2598059"/>
          </a:xfrm>
          <a:prstGeom prst="downArrow">
            <a:avLst>
              <a:gd name="adj1" fmla="val 50000"/>
              <a:gd name="adj2" fmla="val 50543"/>
            </a:avLst>
          </a:prstGeom>
          <a:solidFill>
            <a:srgbClr val="29475F"/>
          </a:solidFill>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0021"/>
            <a:ext cx="7112044" cy="1130188"/>
          </a:xfrm>
        </p:spPr>
        <p:txBody>
          <a:bodyPr/>
          <a:lstStyle/>
          <a:p>
            <a:r>
              <a:rPr lang="en-US" dirty="0"/>
              <a:t>Update recommendations analysis</a:t>
            </a:r>
          </a:p>
        </p:txBody>
      </p:sp>
      <p:sp>
        <p:nvSpPr>
          <p:cNvPr id="22" name="Speech Bubble: Rectangle 21">
            <a:extLst>
              <a:ext uri="{FF2B5EF4-FFF2-40B4-BE49-F238E27FC236}">
                <a16:creationId xmlns:a16="http://schemas.microsoft.com/office/drawing/2014/main" id="{07FAE785-AB42-4D99-A9D6-F01841279DDF}"/>
              </a:ext>
            </a:extLst>
          </p:cNvPr>
          <p:cNvSpPr/>
          <p:nvPr/>
        </p:nvSpPr>
        <p:spPr>
          <a:xfrm>
            <a:off x="353968" y="2971800"/>
            <a:ext cx="4965101" cy="33309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 from tab 4 of the </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Cost Optimization Analysis Tool.</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pic>
        <p:nvPicPr>
          <p:cNvPr id="2" name="Picture 1">
            <a:extLst>
              <a:ext uri="{FF2B5EF4-FFF2-40B4-BE49-F238E27FC236}">
                <a16:creationId xmlns:a16="http://schemas.microsoft.com/office/drawing/2014/main" id="{75A21B2C-3640-4886-A75E-20788A8DBCCA}"/>
              </a:ext>
            </a:extLst>
          </p:cNvPr>
          <p:cNvPicPr>
            <a:picLocks noChangeAspect="1"/>
          </p:cNvPicPr>
          <p:nvPr/>
        </p:nvPicPr>
        <p:blipFill>
          <a:blip r:embed="rId3"/>
          <a:stretch>
            <a:fillRect/>
          </a:stretch>
        </p:blipFill>
        <p:spPr>
          <a:xfrm>
            <a:off x="964485" y="3617375"/>
            <a:ext cx="3744063" cy="2434029"/>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5" name="Speech Bubble: Rectangle 14">
            <a:extLst>
              <a:ext uri="{FF2B5EF4-FFF2-40B4-BE49-F238E27FC236}">
                <a16:creationId xmlns:a16="http://schemas.microsoft.com/office/drawing/2014/main" id="{8644E187-463F-45EE-9E1C-335D372D6783}"/>
              </a:ext>
            </a:extLst>
          </p:cNvPr>
          <p:cNvSpPr/>
          <p:nvPr/>
        </p:nvSpPr>
        <p:spPr>
          <a:xfrm>
            <a:off x="6885793" y="2971800"/>
            <a:ext cx="4965101" cy="33309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 of slide 2 of the </a:t>
            </a:r>
            <a:r>
              <a:rPr lang="en-US" sz="1399" b="1" i="1" kern="0" dirty="0">
                <a:solidFill>
                  <a:srgbClr val="494949"/>
                </a:solidFill>
                <a:latin typeface="Roboto Condensed Light" panose="02000000000000000000" pitchFamily="2" charset="0"/>
              </a:rPr>
              <a:t>Recommendations Template</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25" name="Speech Bubble: Rectangle 24">
            <a:extLst>
              <a:ext uri="{FF2B5EF4-FFF2-40B4-BE49-F238E27FC236}">
                <a16:creationId xmlns:a16="http://schemas.microsoft.com/office/drawing/2014/main" id="{DA35A30F-CD89-4271-8C93-3C1E1C607820}"/>
              </a:ext>
            </a:extLst>
          </p:cNvPr>
          <p:cNvSpPr/>
          <p:nvPr/>
        </p:nvSpPr>
        <p:spPr>
          <a:xfrm>
            <a:off x="5116458" y="4102189"/>
            <a:ext cx="1769335" cy="1754418"/>
          </a:xfrm>
          <a:prstGeom prst="wedgeRectCallout">
            <a:avLst>
              <a:gd name="adj1" fmla="val 71842"/>
              <a:gd name="adj2" fmla="val -18591"/>
            </a:avLst>
          </a:prstGeom>
          <a:solidFill>
            <a:srgbClr val="FFFFFF">
              <a:lumMod val="95000"/>
            </a:srgbClr>
          </a:solidFill>
          <a:ln w="25400" cap="flat" cmpd="sng" algn="ctr">
            <a:solidFill>
              <a:srgbClr val="2476B7"/>
            </a:solidFill>
            <a:prstDash val="lgDash"/>
            <a:miter lim="800000"/>
          </a:ln>
          <a:effectLst/>
        </p:spPr>
        <p:txBody>
          <a:bodyPr rtlCol="0" anchor="ctr">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CA" sz="1400" dirty="0">
                <a:solidFill>
                  <a:schemeClr val="dk1"/>
                </a:solidFill>
                <a:latin typeface="Roboto Condensed Light" panose="02000000000000000000" pitchFamily="2" charset="0"/>
                <a:ea typeface="Roboto Condensed Light" panose="02000000000000000000" pitchFamily="2" charset="0"/>
              </a:rPr>
              <a:t>Use the data points provided on tab 4 to help flesh out your analysis on the slides in the </a:t>
            </a:r>
            <a:r>
              <a:rPr lang="en-CA" sz="1400" i="1" dirty="0">
                <a:solidFill>
                  <a:schemeClr val="dk1"/>
                </a:solidFill>
                <a:latin typeface="Roboto Condensed Light" panose="02000000000000000000" pitchFamily="2" charset="0"/>
                <a:ea typeface="Roboto Condensed Light" panose="02000000000000000000" pitchFamily="2" charset="0"/>
              </a:rPr>
              <a:t>Recommendations Template</a:t>
            </a:r>
            <a:r>
              <a:rPr lang="en-CA" sz="1400" dirty="0">
                <a:solidFill>
                  <a:schemeClr val="dk1"/>
                </a:solidFill>
                <a:latin typeface="Roboto Condensed Light" panose="02000000000000000000" pitchFamily="2" charset="0"/>
                <a:ea typeface="Roboto Condensed Light" panose="02000000000000000000" pitchFamily="2" charset="0"/>
              </a:rPr>
              <a:t>. </a:t>
            </a:r>
          </a:p>
        </p:txBody>
      </p:sp>
      <p:sp>
        <p:nvSpPr>
          <p:cNvPr id="17" name="Text Placeholder 2">
            <a:extLst>
              <a:ext uri="{FF2B5EF4-FFF2-40B4-BE49-F238E27FC236}">
                <a16:creationId xmlns:a16="http://schemas.microsoft.com/office/drawing/2014/main" id="{4FA96ED6-9F91-4681-9412-51067FDBB0F2}"/>
              </a:ext>
            </a:extLst>
          </p:cNvPr>
          <p:cNvSpPr txBox="1">
            <a:spLocks/>
          </p:cNvSpPr>
          <p:nvPr/>
        </p:nvSpPr>
        <p:spPr>
          <a:xfrm>
            <a:off x="337930" y="1766543"/>
            <a:ext cx="11512963" cy="1371804"/>
          </a:xfrm>
          <a:prstGeom prst="rect">
            <a:avLst/>
          </a:prstGeom>
        </p:spPr>
        <p:txBody>
          <a:bodyPr lIns="0" tIns="0" rIns="0" bIns="0" numCol="1" spcCol="292608" anchor="t"/>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00000"/>
              </a:lnSpc>
              <a:spcBef>
                <a:spcPts val="0"/>
              </a:spcBef>
              <a:spcAft>
                <a:spcPts val="0"/>
              </a:spcAft>
              <a:buClrTx/>
              <a:buSzTx/>
              <a:buNone/>
              <a:tabLst/>
              <a:defRPr/>
            </a:pP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Slides within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 </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have been designed to let the graphs do the work. That said, some customized </a:t>
            </a:r>
            <a:r>
              <a:rPr lang="en-US" sz="140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analyst recommendations </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are required on some of the slides. Analysts should budget about an hour to update the recommendations text. </a:t>
            </a:r>
          </a:p>
          <a:p>
            <a:pPr marL="0" marR="0" lvl="0" indent="0" algn="l" defTabSz="914034" rtl="0" eaLnBrk="1" fontAlgn="auto" latinLnBrk="0" hangingPunct="1">
              <a:lnSpc>
                <a:spcPct val="100000"/>
              </a:lnSpc>
              <a:spcBef>
                <a:spcPts val="0"/>
              </a:spcBef>
              <a:spcAft>
                <a:spcPts val="0"/>
              </a:spcAft>
              <a:buClrTx/>
              <a:buSzTx/>
              <a:buNone/>
              <a:tabLst/>
              <a:defRPr/>
            </a:pPr>
            <a:endParaRPr lang="en-US" sz="1400" dirty="0">
              <a:solidFill>
                <a:srgbClr val="494949"/>
              </a:solidFill>
              <a:cs typeface="Times New Roman" panose="02020603050405020304" pitchFamily="18" charset="0"/>
            </a:endParaRPr>
          </a:p>
          <a:p>
            <a:pPr marL="0" marR="0" lvl="0" indent="0" algn="l" defTabSz="914034" rtl="0" eaLnBrk="1" fontAlgn="auto" latinLnBrk="0" hangingPunct="1">
              <a:lnSpc>
                <a:spcPct val="100000"/>
              </a:lnSpc>
              <a:spcBef>
                <a:spcPts val="0"/>
              </a:spcBef>
              <a:spcAft>
                <a:spcPts val="0"/>
              </a:spcAft>
              <a:buClrTx/>
              <a:buSzTx/>
              <a:buNone/>
              <a:tabLst/>
              <a:defRPr/>
            </a:pP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To help ease the work of analysts, tab 4 of in the </a:t>
            </a:r>
            <a:r>
              <a:rPr lang="en-US" sz="14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Analysis Tool </a:t>
            </a:r>
            <a:r>
              <a:rPr lang="en-US" sz="140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contains various data points that the analyst can use in his/her recommendations to quicken the process of completing this document. </a:t>
            </a:r>
          </a:p>
        </p:txBody>
      </p:sp>
    </p:spTree>
    <p:extLst>
      <p:ext uri="{BB962C8B-B14F-4D97-AF65-F5344CB8AC3E}">
        <p14:creationId xmlns:p14="http://schemas.microsoft.com/office/powerpoint/2010/main" val="3573384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0021"/>
            <a:ext cx="5435644" cy="1130188"/>
          </a:xfrm>
        </p:spPr>
        <p:txBody>
          <a:bodyPr/>
          <a:lstStyle/>
          <a:p>
            <a:r>
              <a:rPr lang="en-US"/>
              <a:t>Send the report to the </a:t>
            </a:r>
            <a:r>
              <a:rPr lang="en-US" dirty="0"/>
              <a:t>client!</a:t>
            </a:r>
          </a:p>
        </p:txBody>
      </p:sp>
      <p:sp>
        <p:nvSpPr>
          <p:cNvPr id="15" name="Speech Bubble: Rectangle 14">
            <a:extLst>
              <a:ext uri="{FF2B5EF4-FFF2-40B4-BE49-F238E27FC236}">
                <a16:creationId xmlns:a16="http://schemas.microsoft.com/office/drawing/2014/main" id="{8644E187-463F-45EE-9E1C-335D372D6783}"/>
              </a:ext>
            </a:extLst>
          </p:cNvPr>
          <p:cNvSpPr/>
          <p:nvPr/>
        </p:nvSpPr>
        <p:spPr>
          <a:xfrm>
            <a:off x="5770190" y="2184223"/>
            <a:ext cx="6080704" cy="333095"/>
          </a:xfrm>
          <a:prstGeom prst="wedgeRectCallout">
            <a:avLst>
              <a:gd name="adj1" fmla="val 19282"/>
              <a:gd name="adj2" fmla="val 27523"/>
            </a:avLst>
          </a:prstGeom>
          <a:solidFill>
            <a:srgbClr val="FFFFFF">
              <a:lumMod val="95000"/>
            </a:srgbClr>
          </a:solidFill>
          <a:ln w="25400" cap="flat" cmpd="sng" algn="ctr">
            <a:solidFill>
              <a:srgbClr val="B3242E"/>
            </a:solidFill>
            <a:prstDash val="solid"/>
            <a:miter lim="800000"/>
          </a:ln>
          <a:effectLst>
            <a:outerShdw blurRad="254000" sx="105000" sy="105000" algn="ctr" rotWithShape="0">
              <a:prstClr val="black">
                <a:alpha val="10000"/>
              </a:prstClr>
            </a:outerShdw>
          </a:effectLst>
        </p:spPr>
        <p:txBody>
          <a:bodyPr rtlCol="0" anchor="ctr">
            <a:noAutofit/>
          </a:bodyPr>
          <a:lstStyle/>
          <a:p>
            <a:pPr marL="0" marR="0" lvl="0" indent="0" algn="ctr" defTabSz="554270" rtl="0" eaLnBrk="1" fontAlgn="auto" latinLnBrk="0" hangingPunct="1">
              <a:lnSpc>
                <a:spcPct val="100000"/>
              </a:lnSpc>
              <a:spcBef>
                <a:spcPts val="0"/>
              </a:spcBef>
              <a:spcAft>
                <a:spcPts val="0"/>
              </a:spcAft>
              <a:buClrTx/>
              <a:buSzTx/>
              <a:buFontTx/>
              <a:buNone/>
              <a:tabLst/>
              <a:defRPr/>
            </a:pPr>
            <a:r>
              <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Screenshot of slide 16 of the </a:t>
            </a:r>
            <a:r>
              <a:rPr lang="en-US" sz="1399" b="1" i="1" kern="0" dirty="0">
                <a:solidFill>
                  <a:srgbClr val="494949"/>
                </a:solidFill>
                <a:latin typeface="Roboto Condensed Light" panose="02000000000000000000" pitchFamily="2" charset="0"/>
              </a:rPr>
              <a:t>Recommendations Template</a:t>
            </a:r>
            <a:r>
              <a:rPr kumimoji="0" lang="en-US" sz="1399" b="1" i="1"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rPr>
              <a:t>.</a:t>
            </a:r>
            <a:endParaRPr kumimoji="0" lang="en-US" sz="1399" b="1" i="0" u="none" strike="noStrike" kern="0" cap="none" spc="0" normalizeH="0" baseline="0" noProof="0" dirty="0">
              <a:ln>
                <a:noFill/>
              </a:ln>
              <a:solidFill>
                <a:srgbClr val="494949"/>
              </a:solidFill>
              <a:effectLst/>
              <a:uLnTx/>
              <a:uFillTx/>
              <a:latin typeface="Roboto Condensed Light" panose="02000000000000000000" pitchFamily="2" charset="0"/>
              <a:ea typeface="+mn-ea"/>
              <a:cs typeface="+mn-cs"/>
            </a:endParaRPr>
          </a:p>
        </p:txBody>
      </p:sp>
      <p:sp>
        <p:nvSpPr>
          <p:cNvPr id="17" name="Text Placeholder 2">
            <a:extLst>
              <a:ext uri="{FF2B5EF4-FFF2-40B4-BE49-F238E27FC236}">
                <a16:creationId xmlns:a16="http://schemas.microsoft.com/office/drawing/2014/main" id="{4FA96ED6-9F91-4681-9412-51067FDBB0F2}"/>
              </a:ext>
            </a:extLst>
          </p:cNvPr>
          <p:cNvSpPr txBox="1">
            <a:spLocks/>
          </p:cNvSpPr>
          <p:nvPr/>
        </p:nvSpPr>
        <p:spPr>
          <a:xfrm>
            <a:off x="353968" y="2743199"/>
            <a:ext cx="5130845" cy="3276897"/>
          </a:xfrm>
          <a:prstGeom prst="rect">
            <a:avLst/>
          </a:prstGeom>
        </p:spPr>
        <p:txBody>
          <a:bodyPr lIns="0" tIns="0" rIns="0" bIns="0" numCol="1" spcCol="292608" anchor="t"/>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60363" indent="-360363"/>
            <a:r>
              <a:rPr lang="en-US" sz="1600" dirty="0">
                <a:latin typeface="Roboto Condensed Light" panose="02000000000000000000" pitchFamily="2" charset="0"/>
                <a:ea typeface="Roboto Condensed Light" panose="02000000000000000000" pitchFamily="2" charset="0"/>
              </a:rPr>
              <a:t>Depending on what the client wants</a:t>
            </a:r>
            <a:r>
              <a:rPr lang="en-US" sz="1600">
                <a:latin typeface="Roboto Condensed Light" panose="02000000000000000000" pitchFamily="2" charset="0"/>
                <a:ea typeface="Roboto Condensed Light" panose="02000000000000000000" pitchFamily="2" charset="0"/>
              </a:rPr>
              <a:t>, the deliverable </a:t>
            </a:r>
            <a:r>
              <a:rPr lang="en-US" sz="1600" dirty="0">
                <a:latin typeface="Roboto Condensed Light" panose="02000000000000000000" pitchFamily="2" charset="0"/>
                <a:ea typeface="Roboto Condensed Light" panose="02000000000000000000" pitchFamily="2" charset="0"/>
              </a:rPr>
              <a:t>handoff may simply be an email, or it may be an email and a short call to walk the client through the deliverable. This should be determined at the end of the working session. </a:t>
            </a:r>
          </a:p>
          <a:p>
            <a:pPr marL="360363" indent="-360363"/>
            <a:r>
              <a:rPr lang="en-US" sz="1600" dirty="0">
                <a:latin typeface="Roboto Condensed Light" panose="02000000000000000000" pitchFamily="2" charset="0"/>
                <a:ea typeface="Roboto Condensed Light" panose="02000000000000000000" pitchFamily="2" charset="0"/>
              </a:rPr>
              <a:t>The last slide of the </a:t>
            </a:r>
            <a:r>
              <a:rPr lang="en-US" sz="1600" i="1" dirty="0">
                <a:latin typeface="Roboto Condensed Light" panose="02000000000000000000" pitchFamily="2" charset="0"/>
                <a:ea typeface="Roboto Condensed Light" panose="02000000000000000000" pitchFamily="2" charset="0"/>
              </a:rPr>
              <a:t>Template</a:t>
            </a:r>
            <a:r>
              <a:rPr lang="en-US" sz="1600" dirty="0">
                <a:latin typeface="Roboto Condensed Light" panose="02000000000000000000" pitchFamily="2" charset="0"/>
                <a:ea typeface="Roboto Condensed Light" panose="02000000000000000000" pitchFamily="2" charset="0"/>
              </a:rPr>
              <a:t> contains some clear next steps and recommendations. In your deliverable handoff, you should offer to help facilitate some of these next steps by offering to set-up a GI on Phase 3 of the </a:t>
            </a:r>
            <a:r>
              <a:rPr lang="en-US" sz="1600" i="1" dirty="0">
                <a:latin typeface="Roboto Condensed Light" panose="02000000000000000000" pitchFamily="2" charset="0"/>
                <a:ea typeface="Roboto Condensed Light" panose="02000000000000000000" pitchFamily="2" charset="0"/>
              </a:rPr>
              <a:t>Building and Communicating Your IT Cost-Cutting Strategy for the COVID-19 Recession </a:t>
            </a:r>
            <a:r>
              <a:rPr lang="en-US" sz="1600" dirty="0">
                <a:latin typeface="Roboto Condensed Light" panose="02000000000000000000" pitchFamily="2" charset="0"/>
                <a:ea typeface="Roboto Condensed Light" panose="02000000000000000000" pitchFamily="2" charset="0"/>
              </a:rPr>
              <a:t>blueprint. </a:t>
            </a:r>
          </a:p>
          <a:p>
            <a:pPr marL="360363" indent="-360363"/>
            <a:r>
              <a:rPr lang="en-US" sz="1600" dirty="0">
                <a:latin typeface="Roboto Condensed Light" panose="02000000000000000000" pitchFamily="2" charset="0"/>
                <a:ea typeface="Roboto Condensed Light" panose="02000000000000000000" pitchFamily="2" charset="0"/>
              </a:rPr>
              <a:t>After deliverable handoff you should close the SFDC case and send MV to the client. </a:t>
            </a:r>
            <a:endParaRPr lang="en-CA" sz="1600" dirty="0">
              <a:latin typeface="Roboto Condensed Light" panose="02000000000000000000" pitchFamily="2" charset="0"/>
              <a:ea typeface="Roboto Condensed Light" panose="02000000000000000000" pitchFamily="2" charset="0"/>
            </a:endParaRPr>
          </a:p>
          <a:p>
            <a:pPr marL="0" indent="0">
              <a:buNone/>
            </a:pPr>
            <a:endParaRPr lang="en-CA" sz="1400" dirty="0">
              <a:latin typeface="Roboto Condensed Light" panose="02000000000000000000" pitchFamily="2" charset="0"/>
              <a:ea typeface="Roboto Condensed Light" panose="02000000000000000000" pitchFamily="2" charset="0"/>
            </a:endParaRPr>
          </a:p>
        </p:txBody>
      </p:sp>
      <p:pic>
        <p:nvPicPr>
          <p:cNvPr id="3" name="Picture 2">
            <a:extLst>
              <a:ext uri="{FF2B5EF4-FFF2-40B4-BE49-F238E27FC236}">
                <a16:creationId xmlns:a16="http://schemas.microsoft.com/office/drawing/2014/main" id="{85792BB6-59CA-4CD1-979B-48B096F5F5CF}"/>
              </a:ext>
            </a:extLst>
          </p:cNvPr>
          <p:cNvPicPr>
            <a:picLocks noChangeAspect="1"/>
          </p:cNvPicPr>
          <p:nvPr/>
        </p:nvPicPr>
        <p:blipFill>
          <a:blip r:embed="rId2"/>
          <a:stretch>
            <a:fillRect/>
          </a:stretch>
        </p:blipFill>
        <p:spPr>
          <a:xfrm>
            <a:off x="5754366" y="2667000"/>
            <a:ext cx="6096528" cy="3429297"/>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1" name="Text Placeholder 3">
            <a:extLst>
              <a:ext uri="{FF2B5EF4-FFF2-40B4-BE49-F238E27FC236}">
                <a16:creationId xmlns:a16="http://schemas.microsoft.com/office/drawing/2014/main" id="{3918630F-E948-4F60-9345-1E54BC1AB6FF}"/>
              </a:ext>
            </a:extLst>
          </p:cNvPr>
          <p:cNvSpPr txBox="1">
            <a:spLocks/>
          </p:cNvSpPr>
          <p:nvPr/>
        </p:nvSpPr>
        <p:spPr>
          <a:xfrm>
            <a:off x="303212" y="1708616"/>
            <a:ext cx="5029201" cy="669716"/>
          </a:xfrm>
          <a:prstGeom prst="rect">
            <a:avLst/>
          </a:prstGeom>
        </p:spPr>
        <p:txBody>
          <a:bodyPr/>
          <a:lst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576B7"/>
                </a:solidFill>
                <a:effectLst/>
                <a:uLnTx/>
                <a:uFillTx/>
                <a:latin typeface="Montserrat" pitchFamily="2" charset="77"/>
                <a:ea typeface="+mn-ea"/>
                <a:cs typeface="Arial" panose="020B0604020202020204" pitchFamily="34" charset="0"/>
              </a:rPr>
              <a:t>You’re now ready to send the final deliverable and complete the engagement.</a:t>
            </a:r>
          </a:p>
        </p:txBody>
      </p:sp>
    </p:spTree>
    <p:extLst>
      <p:ext uri="{BB962C8B-B14F-4D97-AF65-F5344CB8AC3E}">
        <p14:creationId xmlns:p14="http://schemas.microsoft.com/office/powerpoint/2010/main" val="3494233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Work Session Delivery Slides</a:t>
            </a:r>
          </a:p>
        </p:txBody>
      </p:sp>
    </p:spTree>
    <p:extLst>
      <p:ext uri="{BB962C8B-B14F-4D97-AF65-F5344CB8AC3E}">
        <p14:creationId xmlns:p14="http://schemas.microsoft.com/office/powerpoint/2010/main" val="460780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8A6DB4-673D-4A36-B861-09557212B015}"/>
              </a:ext>
            </a:extLst>
          </p:cNvPr>
          <p:cNvPicPr>
            <a:picLocks noChangeAspect="1"/>
          </p:cNvPicPr>
          <p:nvPr/>
        </p:nvPicPr>
        <p:blipFill>
          <a:blip r:embed="rId3"/>
          <a:stretch>
            <a:fillRect/>
          </a:stretch>
        </p:blipFill>
        <p:spPr>
          <a:xfrm>
            <a:off x="760412" y="2133600"/>
            <a:ext cx="8297333" cy="3189040"/>
          </a:xfrm>
          <a:prstGeom prst="rect">
            <a:avLst/>
          </a:prstGeom>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1153"/>
            <a:ext cx="11539582" cy="774495"/>
          </a:xfrm>
        </p:spPr>
        <p:txBody>
          <a:bodyPr/>
          <a:lstStyle/>
          <a:p>
            <a:r>
              <a:rPr lang="en-US" sz="3600" dirty="0"/>
              <a:t>Info-Tech’s Business Cycle Framework </a:t>
            </a:r>
          </a:p>
        </p:txBody>
      </p:sp>
      <p:graphicFrame>
        <p:nvGraphicFramePr>
          <p:cNvPr id="11" name="Table 11">
            <a:extLst>
              <a:ext uri="{FF2B5EF4-FFF2-40B4-BE49-F238E27FC236}">
                <a16:creationId xmlns:a16="http://schemas.microsoft.com/office/drawing/2014/main" id="{3AB16BD2-532E-4096-8C1A-6B6FED7E9588}"/>
              </a:ext>
            </a:extLst>
          </p:cNvPr>
          <p:cNvGraphicFramePr>
            <a:graphicFrameLocks noGrp="1"/>
          </p:cNvGraphicFramePr>
          <p:nvPr>
            <p:extLst>
              <p:ext uri="{D42A27DB-BD31-4B8C-83A1-F6EECF244321}">
                <p14:modId xmlns:p14="http://schemas.microsoft.com/office/powerpoint/2010/main" val="1152256253"/>
              </p:ext>
            </p:extLst>
          </p:nvPr>
        </p:nvGraphicFramePr>
        <p:xfrm>
          <a:off x="9135864" y="1795824"/>
          <a:ext cx="2786062" cy="1249680"/>
        </p:xfrm>
        <a:graphic>
          <a:graphicData uri="http://schemas.openxmlformats.org/drawingml/2006/table">
            <a:tbl>
              <a:tblPr bandRow="1">
                <a:tableStyleId>{5C22544A-7EE6-4342-B048-85BDC9FD1C3A}</a:tableStyleId>
              </a:tblPr>
              <a:tblGrid>
                <a:gridCol w="2786062">
                  <a:extLst>
                    <a:ext uri="{9D8B030D-6E8A-4147-A177-3AD203B41FA5}">
                      <a16:colId xmlns:a16="http://schemas.microsoft.com/office/drawing/2014/main" val="3764676155"/>
                    </a:ext>
                  </a:extLst>
                </a:gridCol>
              </a:tblGrid>
              <a:tr h="0">
                <a:tc>
                  <a:txBody>
                    <a:bodyPr/>
                    <a:lstStyle/>
                    <a:p>
                      <a:pPr algn="ctr"/>
                      <a:r>
                        <a:rPr lang="en-US" sz="14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Reactive (&lt;3 months)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rgbClr val="2576B7"/>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Identify the most-effective and least-disruptive cost-cutting measures in response to changing economic conditions.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rgbClr val="E8ECF3"/>
                    </a:solidFill>
                  </a:tcPr>
                </a:tc>
                <a:extLst>
                  <a:ext uri="{0D108BD9-81ED-4DB2-BD59-A6C34878D82A}">
                    <a16:rowId xmlns:a16="http://schemas.microsoft.com/office/drawing/2014/main" val="3606535207"/>
                  </a:ext>
                </a:extLst>
              </a:tr>
            </a:tbl>
          </a:graphicData>
        </a:graphic>
      </p:graphicFrame>
      <p:graphicFrame>
        <p:nvGraphicFramePr>
          <p:cNvPr id="66" name="Table 11">
            <a:extLst>
              <a:ext uri="{FF2B5EF4-FFF2-40B4-BE49-F238E27FC236}">
                <a16:creationId xmlns:a16="http://schemas.microsoft.com/office/drawing/2014/main" id="{F42EA553-9ADB-4FDE-833F-77D9B176667E}"/>
              </a:ext>
            </a:extLst>
          </p:cNvPr>
          <p:cNvGraphicFramePr>
            <a:graphicFrameLocks noGrp="1"/>
          </p:cNvGraphicFramePr>
          <p:nvPr>
            <p:extLst>
              <p:ext uri="{D42A27DB-BD31-4B8C-83A1-F6EECF244321}">
                <p14:modId xmlns:p14="http://schemas.microsoft.com/office/powerpoint/2010/main" val="506863380"/>
              </p:ext>
            </p:extLst>
          </p:nvPr>
        </p:nvGraphicFramePr>
        <p:xfrm>
          <a:off x="9135864" y="3157177"/>
          <a:ext cx="2786062" cy="1249680"/>
        </p:xfrm>
        <a:graphic>
          <a:graphicData uri="http://schemas.openxmlformats.org/drawingml/2006/table">
            <a:tbl>
              <a:tblPr bandRow="1">
                <a:tableStyleId>{5C22544A-7EE6-4342-B048-85BDC9FD1C3A}</a:tableStyleId>
              </a:tblPr>
              <a:tblGrid>
                <a:gridCol w="2786062">
                  <a:extLst>
                    <a:ext uri="{9D8B030D-6E8A-4147-A177-3AD203B41FA5}">
                      <a16:colId xmlns:a16="http://schemas.microsoft.com/office/drawing/2014/main" val="3764676155"/>
                    </a:ext>
                  </a:extLst>
                </a:gridCol>
              </a:tblGrid>
              <a:tr h="0">
                <a:tc>
                  <a:txBody>
                    <a:bodyPr/>
                    <a:lstStyle/>
                    <a:p>
                      <a:pPr algn="ctr"/>
                      <a:r>
                        <a:rPr lang="en-US" sz="14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Proactive  (3-12 months</a:t>
                      </a:r>
                      <a:r>
                        <a:rPr lang="en-US" sz="12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a:t>
                      </a:r>
                      <a:endParaRPr lang="en-CA" sz="12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Enable the organization to respond appropriately to different types and magnitudes of a slowdown in a planned manner.</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tc>
                <a:extLst>
                  <a:ext uri="{0D108BD9-81ED-4DB2-BD59-A6C34878D82A}">
                    <a16:rowId xmlns:a16="http://schemas.microsoft.com/office/drawing/2014/main" val="3606535207"/>
                  </a:ext>
                </a:extLst>
              </a:tr>
            </a:tbl>
          </a:graphicData>
        </a:graphic>
      </p:graphicFrame>
      <p:graphicFrame>
        <p:nvGraphicFramePr>
          <p:cNvPr id="67" name="Table 11">
            <a:extLst>
              <a:ext uri="{FF2B5EF4-FFF2-40B4-BE49-F238E27FC236}">
                <a16:creationId xmlns:a16="http://schemas.microsoft.com/office/drawing/2014/main" id="{83F05358-B3B2-42F9-9065-43E6FE279E99}"/>
              </a:ext>
            </a:extLst>
          </p:cNvPr>
          <p:cNvGraphicFramePr>
            <a:graphicFrameLocks noGrp="1"/>
          </p:cNvGraphicFramePr>
          <p:nvPr/>
        </p:nvGraphicFramePr>
        <p:xfrm>
          <a:off x="9135864" y="4488050"/>
          <a:ext cx="2780689" cy="1676400"/>
        </p:xfrm>
        <a:graphic>
          <a:graphicData uri="http://schemas.openxmlformats.org/drawingml/2006/table">
            <a:tbl>
              <a:tblPr bandRow="1">
                <a:tableStyleId>{5C22544A-7EE6-4342-B048-85BDC9FD1C3A}</a:tableStyleId>
              </a:tblPr>
              <a:tblGrid>
                <a:gridCol w="2780689">
                  <a:extLst>
                    <a:ext uri="{9D8B030D-6E8A-4147-A177-3AD203B41FA5}">
                      <a16:colId xmlns:a16="http://schemas.microsoft.com/office/drawing/2014/main" val="3764676155"/>
                    </a:ext>
                  </a:extLst>
                </a:gridCol>
              </a:tblGrid>
              <a:tr h="0">
                <a:tc>
                  <a:txBody>
                    <a:bodyPr/>
                    <a:lstStyle/>
                    <a:p>
                      <a:pPr algn="ctr"/>
                      <a:r>
                        <a:rPr lang="en-US" sz="14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Strategic  (&gt;12 months)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1"/>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Establish budget and cost management efficiency and agility across all stages of the business cycle, ensuring that the IT strategy is sustainable regardless of changing economic conditions.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tc>
                <a:extLst>
                  <a:ext uri="{0D108BD9-81ED-4DB2-BD59-A6C34878D82A}">
                    <a16:rowId xmlns:a16="http://schemas.microsoft.com/office/drawing/2014/main" val="3606535207"/>
                  </a:ext>
                </a:extLst>
              </a:tr>
            </a:tbl>
          </a:graphicData>
        </a:graphic>
      </p:graphicFrame>
      <p:cxnSp>
        <p:nvCxnSpPr>
          <p:cNvPr id="3" name="Straight Connector 2">
            <a:extLst>
              <a:ext uri="{FF2B5EF4-FFF2-40B4-BE49-F238E27FC236}">
                <a16:creationId xmlns:a16="http://schemas.microsoft.com/office/drawing/2014/main" id="{92861919-5BF5-4AB8-B78C-996EBDD14768}"/>
              </a:ext>
            </a:extLst>
          </p:cNvPr>
          <p:cNvCxnSpPr>
            <a:cxnSpLocks/>
          </p:cNvCxnSpPr>
          <p:nvPr/>
        </p:nvCxnSpPr>
        <p:spPr>
          <a:xfrm>
            <a:off x="3427412" y="2056086"/>
            <a:ext cx="0" cy="3262674"/>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AC5D17-5A6B-41BC-9A07-53B9A02CDED6}"/>
              </a:ext>
            </a:extLst>
          </p:cNvPr>
          <p:cNvCxnSpPr>
            <a:cxnSpLocks/>
          </p:cNvCxnSpPr>
          <p:nvPr/>
        </p:nvCxnSpPr>
        <p:spPr>
          <a:xfrm>
            <a:off x="4875212" y="2045300"/>
            <a:ext cx="0" cy="3262674"/>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2" name="Speech Bubble: Rectangle 11">
            <a:extLst>
              <a:ext uri="{FF2B5EF4-FFF2-40B4-BE49-F238E27FC236}">
                <a16:creationId xmlns:a16="http://schemas.microsoft.com/office/drawing/2014/main" id="{91F286C4-4132-406B-BEC4-52DDDDB8EFD7}"/>
              </a:ext>
            </a:extLst>
          </p:cNvPr>
          <p:cNvSpPr/>
          <p:nvPr/>
        </p:nvSpPr>
        <p:spPr>
          <a:xfrm>
            <a:off x="353967" y="1368783"/>
            <a:ext cx="5207041" cy="575086"/>
          </a:xfrm>
          <a:prstGeom prst="wedgeRectCallout">
            <a:avLst>
              <a:gd name="adj1" fmla="val -1154"/>
              <a:gd name="adj2" fmla="val -36596"/>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300"/>
              </a:spcAft>
              <a:buClrTx/>
              <a:buSzTx/>
              <a:buFontTx/>
              <a:buNone/>
              <a:tabLst/>
              <a:defRPr/>
            </a:pPr>
            <a:r>
              <a:rPr kumimoji="0" lang="en-US" sz="1600" b="0" i="0" u="none" strike="noStrike" kern="1200" cap="none" spc="0" normalizeH="0" baseline="0" noProof="0" dirty="0">
                <a:ln>
                  <a:noFill/>
                </a:ln>
                <a:solidFill>
                  <a:srgbClr val="494949"/>
                </a:solidFill>
                <a:effectLst/>
                <a:uLnTx/>
                <a:uFillTx/>
                <a:latin typeface="Montserrat SemiBold" pitchFamily="2" charset="77"/>
                <a:ea typeface="+mn-ea"/>
                <a:cs typeface="Arial" panose="020B0604020202020204" pitchFamily="34" charset="0"/>
              </a:rPr>
              <a:t>Our framework contains 3 phases:</a:t>
            </a:r>
            <a:endPar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70816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8A6DB4-673D-4A36-B861-09557212B015}"/>
              </a:ext>
            </a:extLst>
          </p:cNvPr>
          <p:cNvPicPr>
            <a:picLocks noChangeAspect="1"/>
          </p:cNvPicPr>
          <p:nvPr/>
        </p:nvPicPr>
        <p:blipFill>
          <a:blip r:embed="rId3"/>
          <a:stretch>
            <a:fillRect/>
          </a:stretch>
        </p:blipFill>
        <p:spPr>
          <a:xfrm>
            <a:off x="760412" y="2133600"/>
            <a:ext cx="8297333" cy="3189040"/>
          </a:xfrm>
          <a:prstGeom prst="rect">
            <a:avLst/>
          </a:prstGeom>
        </p:spPr>
      </p:pic>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8" y="531153"/>
            <a:ext cx="11539582" cy="774495"/>
          </a:xfrm>
        </p:spPr>
        <p:txBody>
          <a:bodyPr/>
          <a:lstStyle/>
          <a:p>
            <a:r>
              <a:rPr lang="en-US" sz="3600" dirty="0"/>
              <a:t>COVID-19 has forced organizations into reactive modes of cost management </a:t>
            </a:r>
          </a:p>
        </p:txBody>
      </p:sp>
      <p:graphicFrame>
        <p:nvGraphicFramePr>
          <p:cNvPr id="11" name="Table 11">
            <a:extLst>
              <a:ext uri="{FF2B5EF4-FFF2-40B4-BE49-F238E27FC236}">
                <a16:creationId xmlns:a16="http://schemas.microsoft.com/office/drawing/2014/main" id="{3AB16BD2-532E-4096-8C1A-6B6FED7E9588}"/>
              </a:ext>
            </a:extLst>
          </p:cNvPr>
          <p:cNvGraphicFramePr>
            <a:graphicFrameLocks noGrp="1"/>
          </p:cNvGraphicFramePr>
          <p:nvPr/>
        </p:nvGraphicFramePr>
        <p:xfrm>
          <a:off x="9135864" y="1795824"/>
          <a:ext cx="2786062" cy="1280160"/>
        </p:xfrm>
        <a:graphic>
          <a:graphicData uri="http://schemas.openxmlformats.org/drawingml/2006/table">
            <a:tbl>
              <a:tblPr bandRow="1">
                <a:tableStyleId>{5C22544A-7EE6-4342-B048-85BDC9FD1C3A}</a:tableStyleId>
              </a:tblPr>
              <a:tblGrid>
                <a:gridCol w="2786062">
                  <a:extLst>
                    <a:ext uri="{9D8B030D-6E8A-4147-A177-3AD203B41FA5}">
                      <a16:colId xmlns:a16="http://schemas.microsoft.com/office/drawing/2014/main" val="3764676155"/>
                    </a:ext>
                  </a:extLst>
                </a:gridCol>
              </a:tblGrid>
              <a:tr h="0">
                <a:tc>
                  <a:txBody>
                    <a:bodyPr/>
                    <a:lstStyle/>
                    <a:p>
                      <a:pPr algn="ctr"/>
                      <a:r>
                        <a:rPr lang="en-US" sz="1600" b="1" i="0" kern="1200" dirty="0">
                          <a:solidFill>
                            <a:schemeClr val="bg1"/>
                          </a:solidFill>
                          <a:latin typeface="Roboto Condensed Light" panose="02000000000000000000" pitchFamily="2" charset="0"/>
                          <a:ea typeface="Roboto Condensed Light" panose="02000000000000000000" pitchFamily="2" charset="0"/>
                          <a:cs typeface="Times New Roman" panose="02020603050405020304" pitchFamily="18" charset="0"/>
                        </a:rPr>
                        <a:t>Reactive (&lt;3 months)</a:t>
                      </a:r>
                      <a:endParaRPr lang="en-CA" sz="16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5"/>
                    </a:solidFill>
                  </a:tcPr>
                </a:tc>
                <a:extLst>
                  <a:ext uri="{0D108BD9-81ED-4DB2-BD59-A6C34878D82A}">
                    <a16:rowId xmlns:a16="http://schemas.microsoft.com/office/drawing/2014/main" val="2055916463"/>
                  </a:ext>
                </a:extLst>
              </a:tr>
              <a:tr h="654627">
                <a:tc>
                  <a:txBody>
                    <a:bodyPr/>
                    <a:lstStyle/>
                    <a:p>
                      <a:r>
                        <a:rPr lang="en-US"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rPr>
                        <a:t>Identify the most-effective and least-disruptive cost-cutting measures in response to changing economic conditions.</a:t>
                      </a:r>
                      <a:endParaRPr lang="en-CA" sz="1400" b="0" i="0" kern="1200" dirty="0">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606535207"/>
                  </a:ext>
                </a:extLst>
              </a:tr>
            </a:tbl>
          </a:graphicData>
        </a:graphic>
      </p:graphicFrame>
      <p:cxnSp>
        <p:nvCxnSpPr>
          <p:cNvPr id="3" name="Straight Connector 2">
            <a:extLst>
              <a:ext uri="{FF2B5EF4-FFF2-40B4-BE49-F238E27FC236}">
                <a16:creationId xmlns:a16="http://schemas.microsoft.com/office/drawing/2014/main" id="{92861919-5BF5-4AB8-B78C-996EBDD14768}"/>
              </a:ext>
            </a:extLst>
          </p:cNvPr>
          <p:cNvCxnSpPr>
            <a:cxnSpLocks/>
          </p:cNvCxnSpPr>
          <p:nvPr/>
        </p:nvCxnSpPr>
        <p:spPr>
          <a:xfrm>
            <a:off x="3427412" y="2056086"/>
            <a:ext cx="0" cy="3262674"/>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AC5D17-5A6B-41BC-9A07-53B9A02CDED6}"/>
              </a:ext>
            </a:extLst>
          </p:cNvPr>
          <p:cNvCxnSpPr>
            <a:cxnSpLocks/>
          </p:cNvCxnSpPr>
          <p:nvPr/>
        </p:nvCxnSpPr>
        <p:spPr>
          <a:xfrm>
            <a:off x="4875212" y="2045300"/>
            <a:ext cx="0" cy="3262674"/>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5" name="Speech Bubble: Rectangle 14">
            <a:extLst>
              <a:ext uri="{FF2B5EF4-FFF2-40B4-BE49-F238E27FC236}">
                <a16:creationId xmlns:a16="http://schemas.microsoft.com/office/drawing/2014/main" id="{E132ECEF-BA93-431C-BECF-A4C6728D83B6}"/>
              </a:ext>
            </a:extLst>
          </p:cNvPr>
          <p:cNvSpPr/>
          <p:nvPr/>
        </p:nvSpPr>
        <p:spPr>
          <a:xfrm>
            <a:off x="3091530" y="1847295"/>
            <a:ext cx="2164682" cy="417581"/>
          </a:xfrm>
          <a:prstGeom prst="wedgeRectCallout">
            <a:avLst>
              <a:gd name="adj1" fmla="val 22795"/>
              <a:gd name="adj2" fmla="val -30533"/>
            </a:avLst>
          </a:prstGeom>
          <a:solidFill>
            <a:schemeClr val="bg1"/>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100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You are here</a:t>
            </a:r>
            <a:endParaRPr kumimoji="0" lang="en-CA" sz="1800" b="0" i="0" u="none" strike="noStrike" kern="1200" cap="none" spc="0" normalizeH="0" baseline="0" noProof="0" dirty="0">
              <a:ln>
                <a:noFill/>
              </a:ln>
              <a:solidFill>
                <a:srgbClr val="FF0000"/>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7" name="Arrow: Down 6">
            <a:extLst>
              <a:ext uri="{FF2B5EF4-FFF2-40B4-BE49-F238E27FC236}">
                <a16:creationId xmlns:a16="http://schemas.microsoft.com/office/drawing/2014/main" id="{C61741BA-FCF7-432A-A0EC-0600906BED3C}"/>
              </a:ext>
            </a:extLst>
          </p:cNvPr>
          <p:cNvSpPr/>
          <p:nvPr/>
        </p:nvSpPr>
        <p:spPr>
          <a:xfrm>
            <a:off x="4007211" y="2243959"/>
            <a:ext cx="334602" cy="562564"/>
          </a:xfrm>
          <a:prstGeom prst="downArrow">
            <a:avLst/>
          </a:prstGeom>
          <a:solidFill>
            <a:schemeClr val="accent5"/>
          </a:soli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22E9A820-1B81-4D91-B418-D134F5FB1ADA}"/>
              </a:ext>
            </a:extLst>
          </p:cNvPr>
          <p:cNvSpPr/>
          <p:nvPr/>
        </p:nvSpPr>
        <p:spPr>
          <a:xfrm>
            <a:off x="3396189" y="3364914"/>
            <a:ext cx="1464400" cy="484923"/>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rPr>
              <a:t>Reactive</a:t>
            </a:r>
            <a:endParaRPr kumimoji="0" lang="en-CA" sz="1600" b="0" i="0" u="none" strike="noStrike" kern="1200" cap="none" spc="0" normalizeH="0" baseline="0" noProof="0" dirty="0">
              <a:ln>
                <a:noFill/>
              </a:ln>
              <a:solidFill>
                <a:srgbClr val="FFFFFF"/>
              </a:solidFill>
              <a:effectLst/>
              <a:uLnTx/>
              <a:uFillTx/>
              <a:latin typeface="Roboto Condensed" panose="02000000000000000000" pitchFamily="2" charset="0"/>
              <a:ea typeface="Roboto Condensed" panose="02000000000000000000" pitchFamily="2" charset="0"/>
              <a:cs typeface="+mn-cs"/>
            </a:endParaRPr>
          </a:p>
        </p:txBody>
      </p:sp>
      <p:sp>
        <p:nvSpPr>
          <p:cNvPr id="12" name="Speech Bubble: Rectangle 11">
            <a:extLst>
              <a:ext uri="{FF2B5EF4-FFF2-40B4-BE49-F238E27FC236}">
                <a16:creationId xmlns:a16="http://schemas.microsoft.com/office/drawing/2014/main" id="{91F286C4-4132-406B-BEC4-52DDDDB8EFD7}"/>
              </a:ext>
            </a:extLst>
          </p:cNvPr>
          <p:cNvSpPr/>
          <p:nvPr/>
        </p:nvSpPr>
        <p:spPr>
          <a:xfrm>
            <a:off x="347997" y="4751292"/>
            <a:ext cx="2911474" cy="575086"/>
          </a:xfrm>
          <a:prstGeom prst="wedgeRectCallout">
            <a:avLst>
              <a:gd name="adj1" fmla="val -1154"/>
              <a:gd name="adj2" fmla="val -36596"/>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300"/>
              </a:spcAft>
              <a:buClrTx/>
              <a:buSzTx/>
              <a:buFontTx/>
              <a:buNone/>
              <a:tabLst/>
              <a:defRPr/>
            </a:pPr>
            <a:r>
              <a:rPr kumimoji="0" lang="en-US" sz="1600" b="0" i="0" u="none" strike="noStrike" kern="1200" cap="none" spc="0" normalizeH="0" baseline="0" noProof="0" dirty="0">
                <a:ln>
                  <a:noFill/>
                </a:ln>
                <a:solidFill>
                  <a:srgbClr val="494949"/>
                </a:solidFill>
                <a:effectLst/>
                <a:uLnTx/>
                <a:uFillTx/>
                <a:latin typeface="Montserrat SemiBold" pitchFamily="2" charset="77"/>
                <a:ea typeface="+mn-ea"/>
                <a:cs typeface="Arial" panose="020B0604020202020204" pitchFamily="34" charset="0"/>
              </a:rPr>
              <a:t>Info-Tech’s Business Cycle Framework</a:t>
            </a:r>
            <a:r>
              <a:rPr kumimoji="0" lang="en-CA" sz="1400" b="1"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29" name="TextBox 28">
            <a:extLst>
              <a:ext uri="{FF2B5EF4-FFF2-40B4-BE49-F238E27FC236}">
                <a16:creationId xmlns:a16="http://schemas.microsoft.com/office/drawing/2014/main" id="{072836FF-23F7-4B92-B02D-B8C8C55B28F6}"/>
              </a:ext>
            </a:extLst>
          </p:cNvPr>
          <p:cNvSpPr txBox="1">
            <a:spLocks/>
          </p:cNvSpPr>
          <p:nvPr/>
        </p:nvSpPr>
        <p:spPr>
          <a:xfrm>
            <a:off x="5180020" y="2009089"/>
            <a:ext cx="3811580" cy="1347103"/>
          </a:xfrm>
          <a:custGeom>
            <a:avLst/>
            <a:gdLst>
              <a:gd name="connsiteX0" fmla="*/ 4143339 w 4143339"/>
              <a:gd name="connsiteY0" fmla="*/ 0 h 1269088"/>
              <a:gd name="connsiteX1" fmla="*/ 2727241 w 4143339"/>
              <a:gd name="connsiteY1" fmla="*/ 392640 h 1269088"/>
              <a:gd name="connsiteX2" fmla="*/ 3205609 w 4143339"/>
              <a:gd name="connsiteY2" fmla="*/ 392640 h 1269088"/>
              <a:gd name="connsiteX3" fmla="*/ 3213545 w 4143339"/>
              <a:gd name="connsiteY3" fmla="*/ 392640 h 1269088"/>
              <a:gd name="connsiteX4" fmla="*/ 3213545 w 4143339"/>
              <a:gd name="connsiteY4" fmla="*/ 538715 h 1269088"/>
              <a:gd name="connsiteX5" fmla="*/ 3213545 w 4143339"/>
              <a:gd name="connsiteY5" fmla="*/ 757827 h 1269088"/>
              <a:gd name="connsiteX6" fmla="*/ 3213545 w 4143339"/>
              <a:gd name="connsiteY6" fmla="*/ 1269088 h 1269088"/>
              <a:gd name="connsiteX7" fmla="*/ 3205609 w 4143339"/>
              <a:gd name="connsiteY7" fmla="*/ 1269088 h 1269088"/>
              <a:gd name="connsiteX8" fmla="*/ 2727241 w 4143339"/>
              <a:gd name="connsiteY8" fmla="*/ 1269088 h 1269088"/>
              <a:gd name="connsiteX9" fmla="*/ 1997785 w 4143339"/>
              <a:gd name="connsiteY9" fmla="*/ 1269088 h 1269088"/>
              <a:gd name="connsiteX10" fmla="*/ 1503545 w 4143339"/>
              <a:gd name="connsiteY10" fmla="*/ 1269088 h 1269088"/>
              <a:gd name="connsiteX11" fmla="*/ 774089 w 4143339"/>
              <a:gd name="connsiteY11" fmla="*/ 1269088 h 1269088"/>
              <a:gd name="connsiteX12" fmla="*/ 295721 w 4143339"/>
              <a:gd name="connsiteY12" fmla="*/ 1269088 h 1269088"/>
              <a:gd name="connsiteX13" fmla="*/ 287785 w 4143339"/>
              <a:gd name="connsiteY13" fmla="*/ 1269088 h 1269088"/>
              <a:gd name="connsiteX14" fmla="*/ 287785 w 4143339"/>
              <a:gd name="connsiteY14" fmla="*/ 757827 h 1269088"/>
              <a:gd name="connsiteX15" fmla="*/ 0 w 4143339"/>
              <a:gd name="connsiteY15" fmla="*/ 782598 h 1269088"/>
              <a:gd name="connsiteX16" fmla="*/ 287785 w 4143339"/>
              <a:gd name="connsiteY16" fmla="*/ 538715 h 1269088"/>
              <a:gd name="connsiteX17" fmla="*/ 287785 w 4143339"/>
              <a:gd name="connsiteY17" fmla="*/ 392640 h 1269088"/>
              <a:gd name="connsiteX18" fmla="*/ 295721 w 4143339"/>
              <a:gd name="connsiteY18" fmla="*/ 392640 h 1269088"/>
              <a:gd name="connsiteX19" fmla="*/ 774089 w 4143339"/>
              <a:gd name="connsiteY19" fmla="*/ 392640 h 1269088"/>
              <a:gd name="connsiteX20" fmla="*/ 1503545 w 4143339"/>
              <a:gd name="connsiteY20" fmla="*/ 392640 h 1269088"/>
              <a:gd name="connsiteX21" fmla="*/ 1997785 w 4143339"/>
              <a:gd name="connsiteY21" fmla="*/ 392640 h 126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43339" h="1269088">
                <a:moveTo>
                  <a:pt x="4143339" y="0"/>
                </a:moveTo>
                <a:lnTo>
                  <a:pt x="2727241" y="392640"/>
                </a:lnTo>
                <a:lnTo>
                  <a:pt x="3205609" y="392640"/>
                </a:lnTo>
                <a:lnTo>
                  <a:pt x="3213545" y="392640"/>
                </a:lnTo>
                <a:lnTo>
                  <a:pt x="3213545" y="538715"/>
                </a:lnTo>
                <a:lnTo>
                  <a:pt x="3213545" y="757827"/>
                </a:lnTo>
                <a:lnTo>
                  <a:pt x="3213545" y="1269088"/>
                </a:lnTo>
                <a:lnTo>
                  <a:pt x="3205609" y="1269088"/>
                </a:lnTo>
                <a:lnTo>
                  <a:pt x="2727241" y="1269088"/>
                </a:lnTo>
                <a:lnTo>
                  <a:pt x="1997785" y="1269088"/>
                </a:lnTo>
                <a:lnTo>
                  <a:pt x="1503545" y="1269088"/>
                </a:lnTo>
                <a:lnTo>
                  <a:pt x="774089" y="1269088"/>
                </a:lnTo>
                <a:lnTo>
                  <a:pt x="295721" y="1269088"/>
                </a:lnTo>
                <a:lnTo>
                  <a:pt x="287785" y="1269088"/>
                </a:lnTo>
                <a:lnTo>
                  <a:pt x="287785" y="757827"/>
                </a:lnTo>
                <a:lnTo>
                  <a:pt x="0" y="782598"/>
                </a:lnTo>
                <a:lnTo>
                  <a:pt x="287785" y="538715"/>
                </a:lnTo>
                <a:lnTo>
                  <a:pt x="287785" y="392640"/>
                </a:lnTo>
                <a:lnTo>
                  <a:pt x="295721" y="392640"/>
                </a:lnTo>
                <a:lnTo>
                  <a:pt x="774089" y="392640"/>
                </a:lnTo>
                <a:lnTo>
                  <a:pt x="1503545" y="392640"/>
                </a:lnTo>
                <a:lnTo>
                  <a:pt x="1997785" y="392640"/>
                </a:lnTo>
                <a:close/>
              </a:path>
            </a:pathLst>
          </a:cu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defTabSz="914400">
              <a:spcBef>
                <a:spcPts val="1000"/>
              </a:spcBef>
              <a:defRPr sz="1200" b="1">
                <a:solidFill>
                  <a:prstClr val="black"/>
                </a:solidFill>
                <a:latin typeface="Roboto Condensed Light" panose="02000000000000000000" pitchFamily="2" charset="0"/>
                <a:ea typeface="Roboto Condensed Light" panose="02000000000000000000" pitchFamily="2"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1218987" rtl="0" eaLnBrk="1" fontAlgn="auto" latinLnBrk="0" hangingPunct="1">
              <a:lnSpc>
                <a:spcPct val="100000"/>
              </a:lnSpc>
              <a:spcBef>
                <a:spcPts val="800"/>
              </a:spcBef>
              <a:spcAft>
                <a:spcPts val="0"/>
              </a:spcAft>
              <a:buClrTx/>
              <a:buSzTx/>
              <a:buFontTx/>
              <a:buNone/>
              <a:tabLst/>
              <a:defRPr/>
            </a:pPr>
            <a:endPar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30" name="Rectangle 29">
            <a:extLst>
              <a:ext uri="{FF2B5EF4-FFF2-40B4-BE49-F238E27FC236}">
                <a16:creationId xmlns:a16="http://schemas.microsoft.com/office/drawing/2014/main" id="{0B01A5D5-E55E-4BEB-B670-708A32ECBD0A}"/>
              </a:ext>
            </a:extLst>
          </p:cNvPr>
          <p:cNvSpPr/>
          <p:nvPr/>
        </p:nvSpPr>
        <p:spPr>
          <a:xfrm>
            <a:off x="5520396" y="2491162"/>
            <a:ext cx="2701069" cy="738664"/>
          </a:xfrm>
          <a:prstGeom prst="rect">
            <a:avLst/>
          </a:prstGeom>
        </p:spPr>
        <p:txBody>
          <a:bodyPr wrap="square">
            <a:spAutoFit/>
          </a:bodyPr>
          <a:lstStyle/>
          <a:p>
            <a:pPr marL="0" marR="0" lvl="0" indent="0" algn="l" defTabSz="1218987" rtl="0" eaLnBrk="1" fontAlgn="auto" latinLnBrk="0" hangingPunct="1">
              <a:lnSpc>
                <a:spcPct val="100000"/>
              </a:lnSpc>
              <a:spcBef>
                <a:spcPts val="80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The COVID-19 Recession </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forces you into </a:t>
            </a:r>
            <a:r>
              <a:rPr kumimoji="0" lang="en-US" sz="1400" b="1" i="0" u="none" strike="noStrike" kern="1200" cap="none" spc="0" normalizeH="0" baseline="0" noProof="0" dirty="0">
                <a:ln>
                  <a:noFill/>
                </a:ln>
                <a:solidFill>
                  <a:srgbClr val="FF0000"/>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reactive</a:t>
            </a:r>
            <a:r>
              <a:rPr kumimoji="0" lang="en-US"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 modes of budget and cost planning.</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18" name="Rectangle 17">
            <a:extLst>
              <a:ext uri="{FF2B5EF4-FFF2-40B4-BE49-F238E27FC236}">
                <a16:creationId xmlns:a16="http://schemas.microsoft.com/office/drawing/2014/main" id="{49AA3027-B7EA-4CCE-811E-26FA7732E68F}"/>
              </a:ext>
            </a:extLst>
          </p:cNvPr>
          <p:cNvSpPr/>
          <p:nvPr/>
        </p:nvSpPr>
        <p:spPr>
          <a:xfrm>
            <a:off x="352629" y="5418626"/>
            <a:ext cx="816403" cy="717300"/>
          </a:xfrm>
          <a:prstGeom prst="rect">
            <a:avLst/>
          </a:prstGeom>
          <a:solidFill>
            <a:schemeClr val="accent5"/>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800"/>
              </a:spcBef>
              <a:spcAft>
                <a:spcPts val="0"/>
              </a:spcAft>
              <a:buClrTx/>
              <a:buSzTx/>
              <a:buFontTx/>
              <a:buNone/>
              <a:tabLst/>
              <a:defRPr/>
            </a:pPr>
            <a:endParaRPr kumimoji="0" lang="en-US" sz="15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pic>
        <p:nvPicPr>
          <p:cNvPr id="19" name="Picture 18">
            <a:extLst>
              <a:ext uri="{FF2B5EF4-FFF2-40B4-BE49-F238E27FC236}">
                <a16:creationId xmlns:a16="http://schemas.microsoft.com/office/drawing/2014/main" id="{EEBE6DC7-72D3-4C9D-9920-C1AB98E795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330" y="5459776"/>
            <a:ext cx="635000" cy="635000"/>
          </a:xfrm>
          <a:prstGeom prst="rect">
            <a:avLst/>
          </a:prstGeom>
        </p:spPr>
      </p:pic>
      <p:sp>
        <p:nvSpPr>
          <p:cNvPr id="20" name="Rectangle 19">
            <a:extLst>
              <a:ext uri="{FF2B5EF4-FFF2-40B4-BE49-F238E27FC236}">
                <a16:creationId xmlns:a16="http://schemas.microsoft.com/office/drawing/2014/main" id="{911C5904-A6A7-4488-835D-5E3D2B60C6E5}"/>
              </a:ext>
            </a:extLst>
          </p:cNvPr>
          <p:cNvSpPr/>
          <p:nvPr/>
        </p:nvSpPr>
        <p:spPr>
          <a:xfrm>
            <a:off x="1169031" y="5418626"/>
            <a:ext cx="7822569" cy="717300"/>
          </a:xfrm>
          <a:prstGeom prst="rect">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800"/>
              </a:spcBef>
              <a:spcAft>
                <a:spcPts val="0"/>
              </a:spcAft>
              <a:buClrTx/>
              <a:buSzTx/>
              <a:buFontTx/>
              <a:buNone/>
              <a:tabLst/>
              <a:defRPr/>
            </a:pPr>
            <a:r>
              <a:rPr kumimoji="0" lang="en-US" sz="15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rPr>
              <a:t>We have turned our focus to Reactive Mode, as that is where most organizations are due to COVID-19.</a:t>
            </a:r>
            <a:endParaRPr kumimoji="0" lang="en-US" sz="15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Times New Roman" panose="02020603050405020304" pitchFamily="18" charset="0"/>
            </a:endParaRPr>
          </a:p>
        </p:txBody>
      </p:sp>
      <p:sp>
        <p:nvSpPr>
          <p:cNvPr id="21" name="Text Placeholder 7">
            <a:extLst>
              <a:ext uri="{FF2B5EF4-FFF2-40B4-BE49-F238E27FC236}">
                <a16:creationId xmlns:a16="http://schemas.microsoft.com/office/drawing/2014/main" id="{490A1842-AB2C-407F-8267-B6D160867D81}"/>
              </a:ext>
            </a:extLst>
          </p:cNvPr>
          <p:cNvSpPr txBox="1">
            <a:spLocks/>
          </p:cNvSpPr>
          <p:nvPr/>
        </p:nvSpPr>
        <p:spPr>
          <a:xfrm>
            <a:off x="9135864" y="3173012"/>
            <a:ext cx="2757686" cy="2618188"/>
          </a:xfrm>
          <a:prstGeom prst="wedgeRectCallout">
            <a:avLst>
              <a:gd name="adj1" fmla="val -22579"/>
              <a:gd name="adj2" fmla="val 40951"/>
            </a:avLst>
          </a:prstGeom>
          <a:solidFill>
            <a:schemeClr val="bg1">
              <a:lumMod val="95000"/>
            </a:schemeClr>
          </a:solidFill>
          <a:ln w="25400">
            <a:solidFill>
              <a:schemeClr val="accent5"/>
            </a:solidFill>
          </a:ln>
        </p:spPr>
        <p:txBody>
          <a:bodyPr lIns="89965" tIns="0" rIns="89965" bIns="0" numCol="1" spcCol="360000" anchor="ctr">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a:pPr>
            <a:r>
              <a:rPr kumimoji="0" lang="en-CA" b="0" i="0" u="none" strike="noStrike" kern="1200" cap="none" spc="0" normalizeH="0" baseline="0" noProof="0" dirty="0">
                <a:ln>
                  <a:noFill/>
                </a:ln>
                <a:solidFill>
                  <a:srgbClr val="494949">
                    <a:lumMod val="75000"/>
                  </a:srgbClr>
                </a:solidFill>
                <a:effectLst/>
                <a:uLnTx/>
                <a:uFillTx/>
                <a:latin typeface="Roboto Condensed Light" panose="02000000000000000000" pitchFamily="2" charset="0"/>
                <a:ea typeface="+mn-ea"/>
              </a:rPr>
              <a:t>While choosing the mode of response has been done for us, this is not to  preclude consideration of activities in the other two response modes. The difference between reactive and proactive is </a:t>
            </a:r>
            <a:r>
              <a:rPr kumimoji="0" lang="en-CA" b="1" i="0" u="none" strike="noStrike" kern="1200" cap="none" spc="0" normalizeH="0" baseline="0" noProof="0" dirty="0">
                <a:ln>
                  <a:noFill/>
                </a:ln>
                <a:solidFill>
                  <a:srgbClr val="494949">
                    <a:lumMod val="75000"/>
                  </a:srgbClr>
                </a:solidFill>
                <a:effectLst/>
                <a:uLnTx/>
                <a:uFillTx/>
                <a:latin typeface="Roboto Condensed Light" panose="02000000000000000000" pitchFamily="2" charset="0"/>
                <a:ea typeface="+mn-ea"/>
              </a:rPr>
              <a:t>time</a:t>
            </a:r>
            <a:r>
              <a:rPr kumimoji="0" lang="en-CA" b="0" i="0" u="none" strike="noStrike" kern="1200" cap="none" spc="0" normalizeH="0" baseline="0" noProof="0" dirty="0">
                <a:ln>
                  <a:noFill/>
                </a:ln>
                <a:solidFill>
                  <a:srgbClr val="494949">
                    <a:lumMod val="75000"/>
                  </a:srgbClr>
                </a:solidFill>
                <a:effectLst/>
                <a:uLnTx/>
                <a:uFillTx/>
                <a:latin typeface="Roboto Condensed Light" panose="02000000000000000000" pitchFamily="2" charset="0"/>
                <a:ea typeface="+mn-ea"/>
              </a:rPr>
              <a:t>, so both may have relevance.</a:t>
            </a:r>
          </a:p>
          <a:p>
            <a:pPr marL="0" marR="0" lvl="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a:pPr>
            <a:r>
              <a:rPr kumimoji="0" lang="en-CA" b="0" i="0" u="none" strike="noStrike" kern="1200" cap="none" spc="0" normalizeH="0" baseline="0" noProof="0" dirty="0">
                <a:ln>
                  <a:noFill/>
                </a:ln>
                <a:solidFill>
                  <a:srgbClr val="494949">
                    <a:lumMod val="75000"/>
                  </a:srgbClr>
                </a:solidFill>
                <a:effectLst/>
                <a:uLnTx/>
                <a:uFillTx/>
                <a:latin typeface="Roboto Condensed Light" panose="02000000000000000000" pitchFamily="2" charset="0"/>
                <a:ea typeface="+mn-ea"/>
              </a:rPr>
              <a:t>We must be cognizant of the timeline as we move through the stages of the pandemic and economic fallout.</a:t>
            </a:r>
          </a:p>
        </p:txBody>
      </p:sp>
    </p:spTree>
    <p:extLst>
      <p:ext uri="{BB962C8B-B14F-4D97-AF65-F5344CB8AC3E}">
        <p14:creationId xmlns:p14="http://schemas.microsoft.com/office/powerpoint/2010/main" val="2722616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6E1541-09D9-4996-9633-8561EDB3BF79}"/>
              </a:ext>
            </a:extLst>
          </p:cNvPr>
          <p:cNvSpPr/>
          <p:nvPr/>
        </p:nvSpPr>
        <p:spPr>
          <a:xfrm>
            <a:off x="227012" y="1524000"/>
            <a:ext cx="6933499"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Our four focus areas to consider in reactive mode:</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228600" marR="0" lvl="0" indent="-228600" algn="l" defTabSz="1218987" rtl="0" eaLnBrk="1" fontAlgn="auto" latinLnBrk="0" hangingPunct="1">
              <a:lnSpc>
                <a:spcPct val="100000"/>
              </a:lnSpc>
              <a:spcBef>
                <a:spcPts val="0"/>
              </a:spcBef>
              <a:spcAft>
                <a:spcPts val="0"/>
              </a:spcAft>
              <a:buClrTx/>
              <a:buSzTx/>
              <a:buFont typeface="+mj-lt"/>
              <a:buAutoNum type="arabicPeriod"/>
              <a:tabLst/>
              <a:defRPr/>
            </a:pPr>
            <a:r>
              <a:rPr kumimoji="0" lang="en-CA"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Asset Optimization: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(Hardware and Software) Get rid of redundancy, stop paying for underutilized or unused software, eliminate multiple versions, and consolidate or virtualize servers.</a:t>
            </a:r>
          </a:p>
          <a:p>
            <a:pPr marL="228600" marR="0" lvl="0" indent="-228600" algn="l" defTabSz="1218987" rtl="0" eaLnBrk="1" fontAlgn="auto" latinLnBrk="0" hangingPunct="1">
              <a:lnSpc>
                <a:spcPct val="100000"/>
              </a:lnSpc>
              <a:spcBef>
                <a:spcPts val="0"/>
              </a:spcBef>
              <a:spcAft>
                <a:spcPts val="0"/>
              </a:spcAft>
              <a:buClrTx/>
              <a:buSzTx/>
              <a:buFont typeface="+mj-lt"/>
              <a:buAutoNum type="arabicPeriod"/>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228600" marR="0" lvl="0" indent="-228600" algn="l" defTabSz="1218987" rtl="0" eaLnBrk="1" fontAlgn="auto" latinLnBrk="0" hangingPunct="1">
              <a:lnSpc>
                <a:spcPct val="100000"/>
              </a:lnSpc>
              <a:spcBef>
                <a:spcPts val="0"/>
              </a:spcBef>
              <a:spcAft>
                <a:spcPts val="0"/>
              </a:spcAft>
              <a:buClrTx/>
              <a:buSzTx/>
              <a:buFont typeface="+mj-lt"/>
              <a:buAutoNum type="arabicPeriod"/>
              <a:tabLst/>
              <a:defRPr/>
            </a:pPr>
            <a:r>
              <a:rPr kumimoji="0" lang="en-CA"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Project Prioritization:</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Business must drive decisions about which projects can be delayed or rescoped and which can be accelerated to enhance business value and reduce business cost, increase business revenues, or maintain competitive advantage – this is also core to the entire effort.</a:t>
            </a:r>
            <a:b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b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228600" marR="0" lvl="0" indent="-228600" algn="l" defTabSz="1218987" rtl="0" eaLnBrk="1" fontAlgn="auto" latinLnBrk="0" hangingPunct="1">
              <a:lnSpc>
                <a:spcPct val="100000"/>
              </a:lnSpc>
              <a:spcBef>
                <a:spcPts val="0"/>
              </a:spcBef>
              <a:spcAft>
                <a:spcPts val="0"/>
              </a:spcAft>
              <a:buClrTx/>
              <a:buSzTx/>
              <a:buFont typeface="+mj-lt"/>
              <a:buAutoNum type="arabicPeriod"/>
              <a:tabLst/>
              <a:defRPr/>
            </a:pPr>
            <a:r>
              <a:rPr kumimoji="0" lang="en-CA"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Vendor Management: </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Prioritize vendors by value to the organization; do not eliminate value-add service providers or strategic partners that can assist you across any of the four focus areas. Renegotiate existing service levels to avoid penalties by agreeing to renewed contract term. Defer or postpone negotiation on non-critical vendor contracts. </a:t>
            </a:r>
            <a:b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b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228600" marR="0" lvl="0" indent="-228600" algn="l" defTabSz="1218987" rtl="0" eaLnBrk="1" fontAlgn="auto" latinLnBrk="0" hangingPunct="1">
              <a:lnSpc>
                <a:spcPct val="100000"/>
              </a:lnSpc>
              <a:spcBef>
                <a:spcPts val="0"/>
              </a:spcBef>
              <a:spcAft>
                <a:spcPts val="0"/>
              </a:spcAft>
              <a:buClrTx/>
              <a:buSzTx/>
              <a:buFont typeface="+mj-lt"/>
              <a:buAutoNum type="arabicPeriod"/>
              <a:tabLst/>
              <a:defRPr/>
            </a:pPr>
            <a:r>
              <a:rPr kumimoji="0" lang="en-CA" sz="14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Workforce Optimization:</a:t>
            </a:r>
            <a:r>
              <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This is not just reducing staff but also reassigning staff, cutting staff-related expenses and perks, and improving staff productivity.</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494949">
                    <a:lumMod val="75000"/>
                  </a:srgbClr>
                </a:solidFill>
                <a:effectLst/>
                <a:uLnTx/>
                <a:uFillTx/>
                <a:latin typeface="Roboto Condensed Light" panose="02000000000000000000" pitchFamily="2" charset="0"/>
                <a:ea typeface="Roboto Condensed Light" panose="02000000000000000000" pitchFamily="2" charset="0"/>
                <a:cs typeface="+mn-cs"/>
              </a:rPr>
              <a:t>To identify the initiatives for cost management, we need to identify specific inputs for each focus area. These inputs provide context for deciding what initiatives should be proposed to the board.</a:t>
            </a:r>
            <a:endParaRPr kumimoji="0" lang="en-CA" sz="1600" b="0" i="0" u="none" strike="noStrike" kern="1200" cap="none" spc="0" normalizeH="0" baseline="0" noProof="0" dirty="0">
              <a:ln>
                <a:noFill/>
              </a:ln>
              <a:solidFill>
                <a:srgbClr val="494949"/>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idx="4294967295"/>
          </p:nvPr>
        </p:nvSpPr>
        <p:spPr>
          <a:xfrm>
            <a:off x="419101" y="349250"/>
            <a:ext cx="9790112" cy="522288"/>
          </a:xfrm>
        </p:spPr>
        <p:txBody>
          <a:bodyPr/>
          <a:lstStyle/>
          <a:p>
            <a:pPr defTabSz="914126"/>
            <a:r>
              <a:rPr lang="en-US" sz="3600" dirty="0"/>
              <a:t>Info-Tech’s Four Focus Areas for Cost Optimization </a:t>
            </a:r>
          </a:p>
        </p:txBody>
      </p:sp>
      <p:sp>
        <p:nvSpPr>
          <p:cNvPr id="2" name="Rectangle 1">
            <a:extLst>
              <a:ext uri="{FF2B5EF4-FFF2-40B4-BE49-F238E27FC236}">
                <a16:creationId xmlns:a16="http://schemas.microsoft.com/office/drawing/2014/main" id="{14231E99-13F2-4FF7-8D8A-BE99FDD75DCD}"/>
              </a:ext>
            </a:extLst>
          </p:cNvPr>
          <p:cNvSpPr/>
          <p:nvPr/>
        </p:nvSpPr>
        <p:spPr>
          <a:xfrm>
            <a:off x="7847012" y="1727267"/>
            <a:ext cx="3503424" cy="523220"/>
          </a:xfrm>
          <a:prstGeom prst="rect">
            <a:avLst/>
          </a:prstGeom>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94949"/>
                </a:solidFill>
                <a:effectLst/>
                <a:uLnTx/>
                <a:uFillTx/>
                <a:latin typeface="Montserrat SemiBold" pitchFamily="2" charset="77"/>
                <a:ea typeface="+mn-ea"/>
                <a:cs typeface="+mn-cs"/>
              </a:rPr>
              <a:t>Info-Tech’s Budget &amp; Cost Center Management Framework:</a:t>
            </a:r>
            <a:endParaRPr kumimoji="0" lang="en-CA" sz="1400" b="0" i="0" u="none" strike="noStrike" kern="1200" cap="none" spc="0" normalizeH="0" baseline="0" noProof="0" dirty="0">
              <a:ln>
                <a:noFill/>
              </a:ln>
              <a:solidFill>
                <a:srgbClr val="494949"/>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CA590607-A83E-4E22-AC3F-5105C4495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2287776"/>
            <a:ext cx="3808224" cy="380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055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3EC-9575-46E6-8CAA-CE22059B41C6}"/>
              </a:ext>
            </a:extLst>
          </p:cNvPr>
          <p:cNvSpPr>
            <a:spLocks noGrp="1"/>
          </p:cNvSpPr>
          <p:nvPr>
            <p:ph type="title"/>
          </p:nvPr>
        </p:nvSpPr>
        <p:spPr>
          <a:xfrm>
            <a:off x="301173" y="940446"/>
            <a:ext cx="2643038" cy="1163598"/>
          </a:xfrm>
        </p:spPr>
        <p:txBody>
          <a:bodyPr/>
          <a:lstStyle/>
          <a:p>
            <a:r>
              <a:rPr lang="en-US" sz="2800" dirty="0"/>
              <a:t>Top insights to manage asset reduction and spending</a:t>
            </a:r>
            <a:br>
              <a:rPr lang="en-US" sz="2800" dirty="0"/>
            </a:br>
            <a:br>
              <a:rPr lang="en-US" sz="2800" dirty="0"/>
            </a:br>
            <a:br>
              <a:rPr lang="en-US" sz="2800" dirty="0"/>
            </a:br>
            <a:br>
              <a:rPr lang="en-US" dirty="0"/>
            </a:br>
            <a:endParaRPr lang="en-CA" dirty="0"/>
          </a:p>
        </p:txBody>
      </p:sp>
      <p:sp>
        <p:nvSpPr>
          <p:cNvPr id="3" name="Text Placeholder 19">
            <a:extLst>
              <a:ext uri="{FF2B5EF4-FFF2-40B4-BE49-F238E27FC236}">
                <a16:creationId xmlns:a16="http://schemas.microsoft.com/office/drawing/2014/main" id="{8F003BC5-5010-4AA3-BF62-DD40E85E9B48}"/>
              </a:ext>
            </a:extLst>
          </p:cNvPr>
          <p:cNvSpPr>
            <a:spLocks noGrp="1"/>
          </p:cNvSpPr>
          <p:nvPr>
            <p:ph type="body" sz="quarter" idx="13"/>
          </p:nvPr>
        </p:nvSpPr>
        <p:spPr>
          <a:xfrm>
            <a:off x="3604890" y="228600"/>
            <a:ext cx="1363156" cy="1456325"/>
          </a:xfrm>
        </p:spPr>
        <p:txBody>
          <a:bodyPr/>
          <a:lstStyle/>
          <a:p>
            <a:r>
              <a:rPr lang="en-US" sz="2400" dirty="0"/>
              <a:t>Insight 1</a:t>
            </a:r>
          </a:p>
        </p:txBody>
      </p:sp>
      <p:sp>
        <p:nvSpPr>
          <p:cNvPr id="4" name="Text Placeholder 21">
            <a:extLst>
              <a:ext uri="{FF2B5EF4-FFF2-40B4-BE49-F238E27FC236}">
                <a16:creationId xmlns:a16="http://schemas.microsoft.com/office/drawing/2014/main" id="{7E38B4A4-93C0-4D10-956D-C7B977D54682}"/>
              </a:ext>
            </a:extLst>
          </p:cNvPr>
          <p:cNvSpPr>
            <a:spLocks noGrp="1"/>
          </p:cNvSpPr>
          <p:nvPr>
            <p:ph type="body" sz="quarter" idx="15"/>
          </p:nvPr>
        </p:nvSpPr>
        <p:spPr>
          <a:xfrm>
            <a:off x="3604890" y="1828800"/>
            <a:ext cx="1363156" cy="1456325"/>
          </a:xfrm>
        </p:spPr>
        <p:txBody>
          <a:bodyPr/>
          <a:lstStyle/>
          <a:p>
            <a:r>
              <a:rPr lang="en-US" sz="2400" dirty="0"/>
              <a:t>Insight 2</a:t>
            </a:r>
          </a:p>
        </p:txBody>
      </p:sp>
      <p:sp>
        <p:nvSpPr>
          <p:cNvPr id="6" name="Text Placeholder 18">
            <a:extLst>
              <a:ext uri="{FF2B5EF4-FFF2-40B4-BE49-F238E27FC236}">
                <a16:creationId xmlns:a16="http://schemas.microsoft.com/office/drawing/2014/main" id="{8101E172-A6BE-4C76-9DF7-94F245FA5601}"/>
              </a:ext>
            </a:extLst>
          </p:cNvPr>
          <p:cNvSpPr txBox="1">
            <a:spLocks/>
          </p:cNvSpPr>
          <p:nvPr/>
        </p:nvSpPr>
        <p:spPr>
          <a:xfrm>
            <a:off x="5180012" y="228600"/>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Declare a Spending Freeze</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Communicating clearly to staff that your organization is implementing a short-term spending freeze is very effective. </a:t>
            </a:r>
            <a:r>
              <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Most staff will understand that spending freezes during this crisis. Keeping that concept at the front of people’s minds is effective at curbing discretionary spending. A few clear, specific rules are better than complicated processes.</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7" name="Text Placeholder 20">
            <a:extLst>
              <a:ext uri="{FF2B5EF4-FFF2-40B4-BE49-F238E27FC236}">
                <a16:creationId xmlns:a16="http://schemas.microsoft.com/office/drawing/2014/main" id="{0E85DC35-EAC5-43D9-BF5E-3BBC3431D8B1}"/>
              </a:ext>
            </a:extLst>
          </p:cNvPr>
          <p:cNvSpPr txBox="1">
            <a:spLocks/>
          </p:cNvSpPr>
          <p:nvPr/>
        </p:nvSpPr>
        <p:spPr>
          <a:xfrm>
            <a:off x="5180012" y="1831520"/>
            <a:ext cx="6258949" cy="1597479"/>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Skip Adding Approval Levels</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Adding more approvals to curb spending is not an effective strategy.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Requiring higher levels of approval for spending may curb spend but it adds needless bureaucracy, transfers responsibility too high in the management chain, and can discourage new ideas. Making your organization less efficient to reduce spending is not a good idea. Instead, use the control structures you have and provide clear, concise instructions.</a:t>
            </a: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9" name="Text Placeholder 2">
            <a:extLst>
              <a:ext uri="{FF2B5EF4-FFF2-40B4-BE49-F238E27FC236}">
                <a16:creationId xmlns:a16="http://schemas.microsoft.com/office/drawing/2014/main" id="{FEC7A2F2-2307-4854-800A-1BC156510E96}"/>
              </a:ext>
            </a:extLst>
          </p:cNvPr>
          <p:cNvSpPr txBox="1">
            <a:spLocks/>
          </p:cNvSpPr>
          <p:nvPr/>
        </p:nvSpPr>
        <p:spPr>
          <a:xfrm>
            <a:off x="332635" y="228600"/>
            <a:ext cx="2629493" cy="1209332"/>
          </a:xfrm>
          <a:prstGeom prst="rect">
            <a:avLst/>
          </a:prstGeom>
        </p:spPr>
        <p:txBody>
          <a:bodyPr lIns="0" tIns="0" rIns="0" bIns="0">
            <a:noAutofit/>
          </a:bodyPr>
          <a:lstStyle>
            <a:lvl1pPr marL="0" indent="0" algn="l" defTabSz="914034" rtl="0" eaLnBrk="1" latinLnBrk="0" hangingPunct="1">
              <a:lnSpc>
                <a:spcPct val="110000"/>
              </a:lnSpc>
              <a:spcBef>
                <a:spcPts val="1000"/>
              </a:spcBef>
              <a:buFont typeface="Arial" panose="020B0604020202020204" pitchFamily="34" charset="0"/>
              <a:buNone/>
              <a:defRPr sz="1999" b="0" i="0" kern="1200" spc="0">
                <a:solidFill>
                  <a:schemeClr val="bg1"/>
                </a:solidFill>
                <a:latin typeface="Montserrat" pitchFamily="2" charset="77"/>
                <a:ea typeface="+mn-ea"/>
                <a:cs typeface="Arial" panose="020B0604020202020204" pitchFamily="34" charset="0"/>
              </a:defRPr>
            </a:lvl1pPr>
            <a:lvl2pPr marL="457017"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rPr>
              <a:t>1. Asset Management</a:t>
            </a: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p:txBody>
      </p:sp>
      <p:sp>
        <p:nvSpPr>
          <p:cNvPr id="10" name="Text Placeholder 19">
            <a:extLst>
              <a:ext uri="{FF2B5EF4-FFF2-40B4-BE49-F238E27FC236}">
                <a16:creationId xmlns:a16="http://schemas.microsoft.com/office/drawing/2014/main" id="{16CC0939-38A2-4639-B9B2-B210A7AE1D58}"/>
              </a:ext>
            </a:extLst>
          </p:cNvPr>
          <p:cNvSpPr txBox="1">
            <a:spLocks/>
          </p:cNvSpPr>
          <p:nvPr/>
        </p:nvSpPr>
        <p:spPr>
          <a:xfrm>
            <a:off x="3590115" y="3657600"/>
            <a:ext cx="1363156" cy="1456325"/>
          </a:xfrm>
          <a:prstGeom prst="rect">
            <a:avLst/>
          </a:prstGeom>
        </p:spPr>
        <p:txBody>
          <a:bodyPr lIns="0" tIns="0" rIns="0" bIns="0">
            <a:noAutofit/>
          </a:bodyPr>
          <a:lstStyle>
            <a:lvl1pPr marL="0" indent="0" algn="r" defTabSz="914034" rtl="0" eaLnBrk="1" latinLnBrk="0" hangingPunct="1">
              <a:lnSpc>
                <a:spcPct val="90000"/>
              </a:lnSpc>
              <a:spcBef>
                <a:spcPts val="1000"/>
              </a:spcBef>
              <a:buFont typeface="Arial" panose="020B0604020202020204" pitchFamily="34" charset="0"/>
              <a:buNone/>
              <a:defRPr sz="1799" b="0" i="0" kern="1200">
                <a:solidFill>
                  <a:srgbClr val="2576B7"/>
                </a:solidFill>
                <a:latin typeface="Exo" panose="02000503000000000000" pitchFamily="2" charset="77"/>
                <a:ea typeface="+mn-ea"/>
                <a:cs typeface="Arial" panose="020B0604020202020204" pitchFamily="34" charset="0"/>
              </a:defRPr>
            </a:lvl1pPr>
            <a:lvl2pPr marL="457017" indent="0" algn="l" defTabSz="914034" rtl="0" eaLnBrk="1" latinLnBrk="0" hangingPunct="1">
              <a:lnSpc>
                <a:spcPct val="90000"/>
              </a:lnSpc>
              <a:spcBef>
                <a:spcPts val="500"/>
              </a:spcBef>
              <a:buFont typeface="Arial" panose="020B0604020202020204" pitchFamily="34" charset="0"/>
              <a:buNone/>
              <a:defRPr sz="2399" kern="1200">
                <a:solidFill>
                  <a:schemeClr val="tx1"/>
                </a:solidFill>
                <a:latin typeface="+mn-lt"/>
                <a:ea typeface="+mn-ea"/>
                <a:cs typeface="+mn-cs"/>
              </a:defRPr>
            </a:lvl2pPr>
            <a:lvl3pPr marL="914034" indent="0" algn="l" defTabSz="914034"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3pPr>
            <a:lvl4pPr marL="1371051"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4pPr>
            <a:lvl5pPr marL="1828068"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r"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mn-ea"/>
                <a:cs typeface="Arial" panose="020B0604020202020204" pitchFamily="34" charset="0"/>
              </a:rPr>
              <a:t>Insight 3</a:t>
            </a:r>
          </a:p>
        </p:txBody>
      </p:sp>
      <p:sp>
        <p:nvSpPr>
          <p:cNvPr id="11" name="Text Placeholder 18">
            <a:extLst>
              <a:ext uri="{FF2B5EF4-FFF2-40B4-BE49-F238E27FC236}">
                <a16:creationId xmlns:a16="http://schemas.microsoft.com/office/drawing/2014/main" id="{D6B3EC30-3AF9-4779-87A5-5A2EE7A43367}"/>
              </a:ext>
            </a:extLst>
          </p:cNvPr>
          <p:cNvSpPr txBox="1">
            <a:spLocks/>
          </p:cNvSpPr>
          <p:nvPr/>
        </p:nvSpPr>
        <p:spPr>
          <a:xfrm>
            <a:off x="5180012" y="3657600"/>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Reduce “Acceptable” Waste</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Now is the time to enact a War on Waste. </a:t>
            </a:r>
            <a:r>
              <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Almost all organizations have some wasteful spending habits that, because of other priorities, either have avoided detection or haven’t been audited on an ongoing basis. Now is the time to look at all asset usage and prioritize reduction of wasteful spend.  </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12" name="Text Placeholder 21">
            <a:extLst>
              <a:ext uri="{FF2B5EF4-FFF2-40B4-BE49-F238E27FC236}">
                <a16:creationId xmlns:a16="http://schemas.microsoft.com/office/drawing/2014/main" id="{95FC4499-176C-49A7-B5DB-9DF6F4AFF714}"/>
              </a:ext>
            </a:extLst>
          </p:cNvPr>
          <p:cNvSpPr txBox="1">
            <a:spLocks/>
          </p:cNvSpPr>
          <p:nvPr/>
        </p:nvSpPr>
        <p:spPr>
          <a:xfrm>
            <a:off x="3590115" y="5096875"/>
            <a:ext cx="1363156" cy="1456325"/>
          </a:xfrm>
          <a:prstGeom prst="rect">
            <a:avLst/>
          </a:prstGeom>
        </p:spPr>
        <p:txBody>
          <a:bodyPr lIns="0" tIns="0" rIns="0" bIns="0">
            <a:noAutofit/>
          </a:bodyPr>
          <a:lstStyle>
            <a:lvl1pPr marL="0" indent="0" algn="r" defTabSz="914034" rtl="0" eaLnBrk="1" latinLnBrk="0" hangingPunct="1">
              <a:lnSpc>
                <a:spcPct val="90000"/>
              </a:lnSpc>
              <a:spcBef>
                <a:spcPts val="1000"/>
              </a:spcBef>
              <a:buFont typeface="Arial" panose="020B0604020202020204" pitchFamily="34" charset="0"/>
              <a:buNone/>
              <a:defRPr sz="1799" b="0" i="0" kern="1200">
                <a:solidFill>
                  <a:srgbClr val="2576B7"/>
                </a:solidFill>
                <a:latin typeface="Exo" panose="02000503000000000000" pitchFamily="2" charset="77"/>
                <a:ea typeface="+mn-ea"/>
                <a:cs typeface="Arial" panose="020B0604020202020204" pitchFamily="34" charset="0"/>
              </a:defRPr>
            </a:lvl1pPr>
            <a:lvl2pPr marL="457017" indent="0" algn="l" defTabSz="914034" rtl="0" eaLnBrk="1" latinLnBrk="0" hangingPunct="1">
              <a:lnSpc>
                <a:spcPct val="90000"/>
              </a:lnSpc>
              <a:spcBef>
                <a:spcPts val="500"/>
              </a:spcBef>
              <a:buFont typeface="Arial" panose="020B0604020202020204" pitchFamily="34" charset="0"/>
              <a:buNone/>
              <a:defRPr sz="2399" kern="1200">
                <a:solidFill>
                  <a:schemeClr val="tx1"/>
                </a:solidFill>
                <a:latin typeface="+mn-lt"/>
                <a:ea typeface="+mn-ea"/>
                <a:cs typeface="+mn-cs"/>
              </a:defRPr>
            </a:lvl2pPr>
            <a:lvl3pPr marL="914034" indent="0" algn="l" defTabSz="914034"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3pPr>
            <a:lvl4pPr marL="1371051"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4pPr>
            <a:lvl5pPr marL="1828068"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r"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mn-ea"/>
                <a:cs typeface="Arial" panose="020B0604020202020204" pitchFamily="34" charset="0"/>
              </a:rPr>
              <a:t>Insight 4</a:t>
            </a:r>
          </a:p>
        </p:txBody>
      </p:sp>
      <p:sp>
        <p:nvSpPr>
          <p:cNvPr id="13" name="Text Placeholder 20">
            <a:extLst>
              <a:ext uri="{FF2B5EF4-FFF2-40B4-BE49-F238E27FC236}">
                <a16:creationId xmlns:a16="http://schemas.microsoft.com/office/drawing/2014/main" id="{9697D891-7DD3-4832-A4C0-E78C9A6CD452}"/>
              </a:ext>
            </a:extLst>
          </p:cNvPr>
          <p:cNvSpPr txBox="1">
            <a:spLocks/>
          </p:cNvSpPr>
          <p:nvPr/>
        </p:nvSpPr>
        <p:spPr>
          <a:xfrm>
            <a:off x="5186307" y="5096875"/>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Plan for the “New Normal”</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Crises pass and you need to consider how to recover from short-term cost-cutting measures.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You must consider how you will recover and succeed in the long term but at the same time take advantage of the “new normal.” For example, travel cuts may finally stick due to proven digital meeting technology.</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1171399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3968" y="544769"/>
            <a:ext cx="10464844" cy="1130188"/>
          </a:xfrm>
        </p:spPr>
        <p:txBody>
          <a:bodyPr/>
          <a:lstStyle/>
          <a:p>
            <a:r>
              <a:rPr lang="en-US" sz="3600" dirty="0"/>
              <a:t>Identify asset optimization initiatives</a:t>
            </a:r>
          </a:p>
        </p:txBody>
      </p:sp>
      <p:sp>
        <p:nvSpPr>
          <p:cNvPr id="6" name="Text Placeholder 5">
            <a:extLst>
              <a:ext uri="{FF2B5EF4-FFF2-40B4-BE49-F238E27FC236}">
                <a16:creationId xmlns:a16="http://schemas.microsoft.com/office/drawing/2014/main" id="{CAED7DB0-4145-44CA-BB7E-87677370D121}"/>
              </a:ext>
            </a:extLst>
          </p:cNvPr>
          <p:cNvSpPr>
            <a:spLocks noGrp="1"/>
          </p:cNvSpPr>
          <p:nvPr>
            <p:ph type="body" sz="quarter" idx="33"/>
          </p:nvPr>
        </p:nvSpPr>
        <p:spPr>
          <a:xfrm>
            <a:off x="322666" y="1418648"/>
            <a:ext cx="5687377" cy="2999350"/>
          </a:xfrm>
        </p:spPr>
        <p:txBody>
          <a:bodyPr/>
          <a:lstStyle/>
          <a:p>
            <a:pPr marL="0" indent="0">
              <a:buFont typeface="Arial" panose="020B0604020202020204" pitchFamily="34" charset="0"/>
              <a:buNone/>
            </a:pPr>
            <a:r>
              <a:rPr lang="en-CA" sz="1599" dirty="0">
                <a:solidFill>
                  <a:srgbClr val="2576B7"/>
                </a:solidFill>
                <a:latin typeface="Exo" panose="02000503000000000000" pitchFamily="2" charset="77"/>
                <a:ea typeface="+mn-ea"/>
                <a:cs typeface="Arial" panose="020B0604020202020204" pitchFamily="34" charset="0"/>
              </a:rPr>
              <a:t>Have any other considerations materialized up since you produced your initial list of actions for this focus area? </a:t>
            </a:r>
            <a:endParaRPr lang="en-CA" sz="1400" dirty="0">
              <a:solidFill>
                <a:schemeClr val="tx1"/>
              </a:solidFill>
            </a:endParaRPr>
          </a:p>
          <a:p>
            <a:pPr marL="0" indent="0">
              <a:buNone/>
            </a:pPr>
            <a:r>
              <a:rPr lang="en-CA" sz="1400" dirty="0">
                <a:solidFill>
                  <a:schemeClr val="tx1"/>
                </a:solidFill>
              </a:rPr>
              <a:t>Analyze utilization data of hardware and software assets to identify opportunities for consolidation.</a:t>
            </a:r>
            <a:br>
              <a:rPr lang="en-CA" sz="1400" dirty="0">
                <a:solidFill>
                  <a:schemeClr val="tx1"/>
                </a:solidFill>
              </a:rPr>
            </a:br>
            <a:r>
              <a:rPr lang="en-CA" sz="1400" dirty="0">
                <a:solidFill>
                  <a:schemeClr val="tx1"/>
                </a:solidFill>
              </a:rPr>
              <a:t>Identify opportunities to reduce costs of hardware and software. </a:t>
            </a:r>
          </a:p>
          <a:p>
            <a:pPr marL="0" indent="0">
              <a:buNone/>
            </a:pPr>
            <a:r>
              <a:rPr lang="en-CA" sz="1400" b="1" dirty="0">
                <a:solidFill>
                  <a:schemeClr val="tx1"/>
                </a:solidFill>
              </a:rPr>
              <a:t>Examples:</a:t>
            </a:r>
          </a:p>
          <a:p>
            <a:pPr>
              <a:lnSpc>
                <a:spcPct val="100000"/>
              </a:lnSpc>
              <a:spcBef>
                <a:spcPts val="300"/>
              </a:spcBef>
            </a:pPr>
            <a:r>
              <a:rPr lang="en-CA" sz="1400" dirty="0">
                <a:solidFill>
                  <a:schemeClr val="tx1"/>
                </a:solidFill>
              </a:rPr>
              <a:t>Consolidate hardware: server consolidation or virtualization</a:t>
            </a:r>
          </a:p>
          <a:p>
            <a:pPr>
              <a:lnSpc>
                <a:spcPct val="100000"/>
              </a:lnSpc>
              <a:spcBef>
                <a:spcPts val="300"/>
              </a:spcBef>
            </a:pPr>
            <a:r>
              <a:rPr lang="en-CA" sz="1400" dirty="0">
                <a:solidFill>
                  <a:schemeClr val="tx1"/>
                </a:solidFill>
              </a:rPr>
              <a:t>Eliminate license costs of unused legacy software</a:t>
            </a:r>
          </a:p>
          <a:p>
            <a:pPr>
              <a:lnSpc>
                <a:spcPct val="100000"/>
              </a:lnSpc>
              <a:spcBef>
                <a:spcPts val="300"/>
              </a:spcBef>
            </a:pPr>
            <a:r>
              <a:rPr lang="en-CA" sz="1400" dirty="0">
                <a:solidFill>
                  <a:schemeClr val="tx1"/>
                </a:solidFill>
              </a:rPr>
              <a:t>Eliminate multiple software versions </a:t>
            </a:r>
          </a:p>
          <a:p>
            <a:pPr>
              <a:lnSpc>
                <a:spcPct val="100000"/>
              </a:lnSpc>
              <a:spcBef>
                <a:spcPts val="300"/>
              </a:spcBef>
            </a:pPr>
            <a:r>
              <a:rPr lang="en-CA" sz="1400" dirty="0">
                <a:solidFill>
                  <a:schemeClr val="tx1"/>
                </a:solidFill>
              </a:rPr>
              <a:t>Delay hardware/software refresh/upgrades</a:t>
            </a:r>
          </a:p>
          <a:p>
            <a:pPr>
              <a:lnSpc>
                <a:spcPct val="100000"/>
              </a:lnSpc>
              <a:spcBef>
                <a:spcPts val="300"/>
              </a:spcBef>
            </a:pPr>
            <a:r>
              <a:rPr lang="en-CA" sz="1400" dirty="0">
                <a:solidFill>
                  <a:schemeClr val="tx1"/>
                </a:solidFill>
              </a:rPr>
              <a:t>Accelerate existing, or identify new, opportunities to enhance business value, e.g. virtual desktop for remote work </a:t>
            </a:r>
          </a:p>
          <a:p>
            <a:pPr marL="0" indent="0">
              <a:lnSpc>
                <a:spcPct val="100000"/>
              </a:lnSpc>
              <a:spcBef>
                <a:spcPts val="600"/>
              </a:spcBef>
              <a:buNone/>
            </a:pPr>
            <a:r>
              <a:rPr lang="en-CA" sz="1400" dirty="0">
                <a:solidFill>
                  <a:schemeClr val="tx1"/>
                </a:solidFill>
              </a:rPr>
              <a:t>Identify initiatives that impact project prioritization, vendor management, or workforce optimization.</a:t>
            </a:r>
            <a:endParaRPr lang="en-CA" sz="1400" i="1" dirty="0">
              <a:solidFill>
                <a:schemeClr val="tx1"/>
              </a:solidFill>
            </a:endParaRPr>
          </a:p>
          <a:p>
            <a:endParaRPr lang="en-CA" sz="1400" dirty="0"/>
          </a:p>
        </p:txBody>
      </p:sp>
      <p:sp>
        <p:nvSpPr>
          <p:cNvPr id="14" name="Rectangle 13">
            <a:extLst>
              <a:ext uri="{FF2B5EF4-FFF2-40B4-BE49-F238E27FC236}">
                <a16:creationId xmlns:a16="http://schemas.microsoft.com/office/drawing/2014/main" id="{149A975C-88F6-490A-B878-DA53614A721A}"/>
              </a:ext>
            </a:extLst>
          </p:cNvPr>
          <p:cNvSpPr/>
          <p:nvPr/>
        </p:nvSpPr>
        <p:spPr>
          <a:xfrm>
            <a:off x="295159" y="5430696"/>
            <a:ext cx="11671289" cy="7497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Crisis management lens</a:t>
            </a: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Consider moving to cloud services like Office 365 and redeploying support staff to address more value-added initiatives such as virtual desktop for work-from-home capabilities.</a:t>
            </a:r>
          </a:p>
        </p:txBody>
      </p:sp>
      <p:graphicFrame>
        <p:nvGraphicFramePr>
          <p:cNvPr id="15" name="Table 14">
            <a:extLst>
              <a:ext uri="{FF2B5EF4-FFF2-40B4-BE49-F238E27FC236}">
                <a16:creationId xmlns:a16="http://schemas.microsoft.com/office/drawing/2014/main" id="{C29B5746-5ED9-49D1-9571-954DEBABD95B}"/>
              </a:ext>
            </a:extLst>
          </p:cNvPr>
          <p:cNvGraphicFramePr>
            <a:graphicFrameLocks noGrp="1"/>
          </p:cNvGraphicFramePr>
          <p:nvPr/>
        </p:nvGraphicFramePr>
        <p:xfrm>
          <a:off x="6487759" y="1524000"/>
          <a:ext cx="5378400" cy="2674324"/>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941930784"/>
                    </a:ext>
                  </a:extLst>
                </a:gridCol>
                <a:gridCol w="2221200">
                  <a:extLst>
                    <a:ext uri="{9D8B030D-6E8A-4147-A177-3AD203B41FA5}">
                      <a16:colId xmlns:a16="http://schemas.microsoft.com/office/drawing/2014/main" val="4170622902"/>
                    </a:ext>
                  </a:extLst>
                </a:gridCol>
                <a:gridCol w="2221200">
                  <a:extLst>
                    <a:ext uri="{9D8B030D-6E8A-4147-A177-3AD203B41FA5}">
                      <a16:colId xmlns:a16="http://schemas.microsoft.com/office/drawing/2014/main" val="2598124843"/>
                    </a:ext>
                  </a:extLst>
                </a:gridCol>
              </a:tblGrid>
              <a:tr h="668581">
                <a:tc>
                  <a:txBody>
                    <a:bodyPr/>
                    <a:lstStyle/>
                    <a:p>
                      <a:pPr algn="ctr">
                        <a:spcAft>
                          <a:spcPts val="0"/>
                        </a:spcAft>
                      </a:pPr>
                      <a:r>
                        <a:rPr lang="en-US" sz="1100" dirty="0">
                          <a:effectLst/>
                        </a:rPr>
                        <a:t>Focus Area</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100" dirty="0">
                          <a:effectLst/>
                        </a:rPr>
                        <a:t>Inputs Required </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23791"/>
                  </a:ext>
                </a:extLst>
              </a:tr>
              <a:tr h="668581">
                <a:tc rowSpan="3">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CA" sz="1100" dirty="0">
                          <a:solidFill>
                            <a:schemeClr val="bg1"/>
                          </a:solidFill>
                          <a:effectLst/>
                        </a:rPr>
                        <a:t>Asset Optimization</a:t>
                      </a:r>
                      <a:endParaRPr lang="en-CA" sz="11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Software/hardware licenses by version per application</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Software license distribution</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77041462"/>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lang="en-US" sz="1100" dirty="0">
                          <a:effectLst/>
                          <a:latin typeface="Roboto Condensed Light" panose="02000000000000000000" pitchFamily="2" charset="0"/>
                          <a:ea typeface="Roboto Condensed Light" panose="02000000000000000000" pitchFamily="2" charset="0"/>
                        </a:rPr>
                        <a:t>Hardware assets by asset type</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4030271123"/>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Utilization data for hardware assets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1956156786"/>
                  </a:ext>
                </a:extLst>
              </a:tr>
            </a:tbl>
          </a:graphicData>
        </a:graphic>
      </p:graphicFrame>
      <p:sp>
        <p:nvSpPr>
          <p:cNvPr id="17" name="Speech Bubble: Rectangle 16">
            <a:extLst>
              <a:ext uri="{FF2B5EF4-FFF2-40B4-BE49-F238E27FC236}">
                <a16:creationId xmlns:a16="http://schemas.microsoft.com/office/drawing/2014/main" id="{5AD21B3D-E5FB-411C-9313-39FDE84B680C}"/>
              </a:ext>
            </a:extLst>
          </p:cNvPr>
          <p:cNvSpPr/>
          <p:nvPr/>
        </p:nvSpPr>
        <p:spPr>
          <a:xfrm>
            <a:off x="6487759" y="4414614"/>
            <a:ext cx="5321655" cy="749724"/>
          </a:xfrm>
          <a:prstGeom prst="wedgeRectCallout">
            <a:avLst>
              <a:gd name="adj1" fmla="val 11251"/>
              <a:gd name="adj2" fmla="val -72963"/>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Are there any additional inputs for your organization that might help uncover more cost saving opportunities?</a:t>
            </a:r>
            <a:endParaRPr kumimoji="0" lang="en-CA"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1101062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3EC-9575-46E6-8CAA-CE22059B41C6}"/>
              </a:ext>
            </a:extLst>
          </p:cNvPr>
          <p:cNvSpPr>
            <a:spLocks noGrp="1"/>
          </p:cNvSpPr>
          <p:nvPr>
            <p:ph type="title"/>
          </p:nvPr>
        </p:nvSpPr>
        <p:spPr>
          <a:xfrm>
            <a:off x="332635" y="1105446"/>
            <a:ext cx="2713777" cy="1163598"/>
          </a:xfrm>
        </p:spPr>
        <p:txBody>
          <a:bodyPr/>
          <a:lstStyle/>
          <a:p>
            <a:r>
              <a:rPr lang="en-US" sz="2800" dirty="0"/>
              <a:t>Top insights to manage projects in reactive cost-cutting mode</a:t>
            </a:r>
            <a:endParaRPr lang="en-CA" dirty="0"/>
          </a:p>
        </p:txBody>
      </p:sp>
      <p:sp>
        <p:nvSpPr>
          <p:cNvPr id="13" name="Text Placeholder 19">
            <a:extLst>
              <a:ext uri="{FF2B5EF4-FFF2-40B4-BE49-F238E27FC236}">
                <a16:creationId xmlns:a16="http://schemas.microsoft.com/office/drawing/2014/main" id="{880596E8-7718-438D-A5A6-598EE8AB6376}"/>
              </a:ext>
            </a:extLst>
          </p:cNvPr>
          <p:cNvSpPr>
            <a:spLocks noGrp="1"/>
          </p:cNvSpPr>
          <p:nvPr>
            <p:ph type="body" sz="quarter" idx="13"/>
          </p:nvPr>
        </p:nvSpPr>
        <p:spPr>
          <a:xfrm>
            <a:off x="3746824" y="313080"/>
            <a:ext cx="1363156" cy="1456325"/>
          </a:xfrm>
        </p:spPr>
        <p:txBody>
          <a:bodyPr/>
          <a:lstStyle/>
          <a:p>
            <a:r>
              <a:rPr lang="en-US" sz="2400" dirty="0"/>
              <a:t>Insight 1</a:t>
            </a:r>
          </a:p>
        </p:txBody>
      </p:sp>
      <p:sp>
        <p:nvSpPr>
          <p:cNvPr id="14" name="Text Placeholder 21">
            <a:extLst>
              <a:ext uri="{FF2B5EF4-FFF2-40B4-BE49-F238E27FC236}">
                <a16:creationId xmlns:a16="http://schemas.microsoft.com/office/drawing/2014/main" id="{83E58540-BA02-42A2-8087-1A84EDB5F5B3}"/>
              </a:ext>
            </a:extLst>
          </p:cNvPr>
          <p:cNvSpPr>
            <a:spLocks noGrp="1"/>
          </p:cNvSpPr>
          <p:nvPr>
            <p:ph type="body" sz="quarter" idx="15"/>
          </p:nvPr>
        </p:nvSpPr>
        <p:spPr>
          <a:xfrm>
            <a:off x="3670612" y="1810191"/>
            <a:ext cx="1363156" cy="1456325"/>
          </a:xfrm>
        </p:spPr>
        <p:txBody>
          <a:bodyPr/>
          <a:lstStyle/>
          <a:p>
            <a:r>
              <a:rPr lang="en-US" sz="2400" dirty="0"/>
              <a:t>Insight 2</a:t>
            </a:r>
          </a:p>
        </p:txBody>
      </p:sp>
      <p:sp>
        <p:nvSpPr>
          <p:cNvPr id="15" name="Text Placeholder 23">
            <a:extLst>
              <a:ext uri="{FF2B5EF4-FFF2-40B4-BE49-F238E27FC236}">
                <a16:creationId xmlns:a16="http://schemas.microsoft.com/office/drawing/2014/main" id="{3703EA4B-587D-4BA7-B60F-9EA1820F2D44}"/>
              </a:ext>
            </a:extLst>
          </p:cNvPr>
          <p:cNvSpPr>
            <a:spLocks noGrp="1"/>
          </p:cNvSpPr>
          <p:nvPr>
            <p:ph type="body" sz="quarter" idx="17"/>
          </p:nvPr>
        </p:nvSpPr>
        <p:spPr>
          <a:xfrm>
            <a:off x="3681078" y="3276749"/>
            <a:ext cx="1363156" cy="1456325"/>
          </a:xfrm>
        </p:spPr>
        <p:txBody>
          <a:bodyPr/>
          <a:lstStyle/>
          <a:p>
            <a:r>
              <a:rPr lang="en-US" sz="2400" dirty="0"/>
              <a:t>Insight 3</a:t>
            </a:r>
          </a:p>
        </p:txBody>
      </p:sp>
      <p:sp>
        <p:nvSpPr>
          <p:cNvPr id="16" name="Text Placeholder 18">
            <a:extLst>
              <a:ext uri="{FF2B5EF4-FFF2-40B4-BE49-F238E27FC236}">
                <a16:creationId xmlns:a16="http://schemas.microsoft.com/office/drawing/2014/main" id="{C197F9FF-F6AD-4C47-ACFD-2E9EB8AB0512}"/>
              </a:ext>
            </a:extLst>
          </p:cNvPr>
          <p:cNvSpPr txBox="1">
            <a:spLocks/>
          </p:cNvSpPr>
          <p:nvPr/>
        </p:nvSpPr>
        <p:spPr>
          <a:xfrm>
            <a:off x="5332412" y="304800"/>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Everything Is on the Table</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This is about survival and everything is on the table. </a:t>
            </a:r>
            <a:r>
              <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The COVID-19 pandemic forced governments to enact measures that most would never have conceived of supporting. Follow their example. Organizations and businesses need to make deep cuts that previously would have seemed impossible.</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17" name="Text Placeholder 20">
            <a:extLst>
              <a:ext uri="{FF2B5EF4-FFF2-40B4-BE49-F238E27FC236}">
                <a16:creationId xmlns:a16="http://schemas.microsoft.com/office/drawing/2014/main" id="{A379D670-B378-45CF-B0F2-83DEBD307744}"/>
              </a:ext>
            </a:extLst>
          </p:cNvPr>
          <p:cNvSpPr txBox="1">
            <a:spLocks/>
          </p:cNvSpPr>
          <p:nvPr/>
        </p:nvSpPr>
        <p:spPr>
          <a:xfrm>
            <a:off x="5256200" y="1810191"/>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Make Decisions With Limited Information</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Perfect is the enemy of good, and decisions with limited information are required.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Timelines are crunched and higher-risk decisions are required. You will make mistakes, and you’ll need to adjust as you go.  </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18" name="Text Placeholder 22">
            <a:extLst>
              <a:ext uri="{FF2B5EF4-FFF2-40B4-BE49-F238E27FC236}">
                <a16:creationId xmlns:a16="http://schemas.microsoft.com/office/drawing/2014/main" id="{5CC229A5-26E5-439E-878F-F191DAFC519A}"/>
              </a:ext>
            </a:extLst>
          </p:cNvPr>
          <p:cNvSpPr txBox="1">
            <a:spLocks/>
          </p:cNvSpPr>
          <p:nvPr/>
        </p:nvSpPr>
        <p:spPr>
          <a:xfrm>
            <a:off x="5256200" y="3276749"/>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Don’t Give Up on Long-Term Objectives</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While you need to survive in the short term, that’s not good enough.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While short-term survival is the prime focus, you still need to thrive in the long term. As much as possible, match every short-term decision with an associated long-term risk assessment. Again, all assessments must be done quickly and efficiently.</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9" name="Text Placeholder 22">
            <a:extLst>
              <a:ext uri="{FF2B5EF4-FFF2-40B4-BE49-F238E27FC236}">
                <a16:creationId xmlns:a16="http://schemas.microsoft.com/office/drawing/2014/main" id="{C6C2E7E3-E4A9-45A2-9115-05329F1AA80F}"/>
              </a:ext>
            </a:extLst>
          </p:cNvPr>
          <p:cNvSpPr txBox="1">
            <a:spLocks/>
          </p:cNvSpPr>
          <p:nvPr/>
        </p:nvSpPr>
        <p:spPr>
          <a:xfrm>
            <a:off x="5256200" y="4986609"/>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Focus on Value-Creation Projects</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Always think of IT as a value creator rather than a cost center.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It is tempting to quickly make short-term reductions, especially when under great pressure to cut significant costs. However, keep projects that generate revenue or affect customer experience. These may be more important than a short-term cost-cutting exercise.</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10" name="Text Placeholder 23">
            <a:extLst>
              <a:ext uri="{FF2B5EF4-FFF2-40B4-BE49-F238E27FC236}">
                <a16:creationId xmlns:a16="http://schemas.microsoft.com/office/drawing/2014/main" id="{804E9AAF-F7D4-4B7C-B19D-65C57EE59C0E}"/>
              </a:ext>
            </a:extLst>
          </p:cNvPr>
          <p:cNvSpPr txBox="1">
            <a:spLocks/>
          </p:cNvSpPr>
          <p:nvPr/>
        </p:nvSpPr>
        <p:spPr>
          <a:xfrm>
            <a:off x="3670613" y="4986609"/>
            <a:ext cx="1363156" cy="1456325"/>
          </a:xfrm>
          <a:prstGeom prst="rect">
            <a:avLst/>
          </a:prstGeom>
        </p:spPr>
        <p:txBody>
          <a:bodyPr lIns="0" tIns="0" rIns="0" bIns="0">
            <a:noAutofit/>
          </a:bodyPr>
          <a:lstStyle>
            <a:lvl1pPr marL="0" indent="0" algn="r" defTabSz="914034" rtl="0" eaLnBrk="1" latinLnBrk="0" hangingPunct="1">
              <a:lnSpc>
                <a:spcPct val="90000"/>
              </a:lnSpc>
              <a:spcBef>
                <a:spcPts val="1000"/>
              </a:spcBef>
              <a:buFont typeface="Arial" panose="020B0604020202020204" pitchFamily="34" charset="0"/>
              <a:buNone/>
              <a:defRPr sz="1799" b="0" i="0" kern="1200">
                <a:solidFill>
                  <a:srgbClr val="2576B7"/>
                </a:solidFill>
                <a:latin typeface="Exo" panose="02000503000000000000" pitchFamily="2" charset="77"/>
                <a:ea typeface="+mn-ea"/>
                <a:cs typeface="Arial" panose="020B0604020202020204" pitchFamily="34" charset="0"/>
              </a:defRPr>
            </a:lvl1pPr>
            <a:lvl2pPr marL="457017" indent="0" algn="l" defTabSz="914034" rtl="0" eaLnBrk="1" latinLnBrk="0" hangingPunct="1">
              <a:lnSpc>
                <a:spcPct val="90000"/>
              </a:lnSpc>
              <a:spcBef>
                <a:spcPts val="500"/>
              </a:spcBef>
              <a:buFont typeface="Arial" panose="020B0604020202020204" pitchFamily="34" charset="0"/>
              <a:buNone/>
              <a:defRPr sz="2399" kern="1200">
                <a:solidFill>
                  <a:schemeClr val="tx1"/>
                </a:solidFill>
                <a:latin typeface="+mn-lt"/>
                <a:ea typeface="+mn-ea"/>
                <a:cs typeface="+mn-cs"/>
              </a:defRPr>
            </a:lvl2pPr>
            <a:lvl3pPr marL="914034" indent="0" algn="l" defTabSz="914034"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3pPr>
            <a:lvl4pPr marL="1371051"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4pPr>
            <a:lvl5pPr marL="1828068"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r"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mn-ea"/>
                <a:cs typeface="Arial" panose="020B0604020202020204" pitchFamily="34" charset="0"/>
              </a:rPr>
              <a:t>Insight 4</a:t>
            </a:r>
          </a:p>
        </p:txBody>
      </p:sp>
      <p:sp>
        <p:nvSpPr>
          <p:cNvPr id="11" name="Text Placeholder 2">
            <a:extLst>
              <a:ext uri="{FF2B5EF4-FFF2-40B4-BE49-F238E27FC236}">
                <a16:creationId xmlns:a16="http://schemas.microsoft.com/office/drawing/2014/main" id="{93D14E31-34F4-42F4-B168-E31A552005A7}"/>
              </a:ext>
            </a:extLst>
          </p:cNvPr>
          <p:cNvSpPr txBox="1">
            <a:spLocks/>
          </p:cNvSpPr>
          <p:nvPr/>
        </p:nvSpPr>
        <p:spPr>
          <a:xfrm>
            <a:off x="332635" y="228600"/>
            <a:ext cx="2629493" cy="1209332"/>
          </a:xfrm>
          <a:prstGeom prst="rect">
            <a:avLst/>
          </a:prstGeom>
        </p:spPr>
        <p:txBody>
          <a:bodyPr lIns="0" tIns="0" rIns="0" bIns="0">
            <a:noAutofit/>
          </a:bodyPr>
          <a:lstStyle>
            <a:lvl1pPr marL="0" indent="0" algn="l" defTabSz="914034" rtl="0" eaLnBrk="1" latinLnBrk="0" hangingPunct="1">
              <a:lnSpc>
                <a:spcPct val="110000"/>
              </a:lnSpc>
              <a:spcBef>
                <a:spcPts val="1000"/>
              </a:spcBef>
              <a:buFont typeface="Arial" panose="020B0604020202020204" pitchFamily="34" charset="0"/>
              <a:buNone/>
              <a:defRPr sz="1999" b="0" i="0" kern="1200" spc="0">
                <a:solidFill>
                  <a:schemeClr val="bg1"/>
                </a:solidFill>
                <a:latin typeface="Montserrat" pitchFamily="2" charset="77"/>
                <a:ea typeface="+mn-ea"/>
                <a:cs typeface="Arial" panose="020B0604020202020204" pitchFamily="34" charset="0"/>
              </a:defRPr>
            </a:lvl1pPr>
            <a:lvl2pPr marL="457017"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rPr>
              <a:t>2. Project Prioritization</a:t>
            </a: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p:txBody>
      </p:sp>
    </p:spTree>
    <p:extLst>
      <p:ext uri="{BB962C8B-B14F-4D97-AF65-F5344CB8AC3E}">
        <p14:creationId xmlns:p14="http://schemas.microsoft.com/office/powerpoint/2010/main" val="393201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2400" i="1" dirty="0"/>
              <a:t>Cost Optimization Analysis High-Level Service Workflow</a:t>
            </a:r>
            <a:endParaRPr lang="en-CA" sz="2400" i="1" dirty="0"/>
          </a:p>
        </p:txBody>
      </p:sp>
      <p:pic>
        <p:nvPicPr>
          <p:cNvPr id="3" name="Picture 2">
            <a:extLst>
              <a:ext uri="{FF2B5EF4-FFF2-40B4-BE49-F238E27FC236}">
                <a16:creationId xmlns:a16="http://schemas.microsoft.com/office/drawing/2014/main" id="{0336E02A-4CD4-4288-92EA-F550DF299875}"/>
              </a:ext>
            </a:extLst>
          </p:cNvPr>
          <p:cNvPicPr>
            <a:picLocks noChangeAspect="1"/>
          </p:cNvPicPr>
          <p:nvPr/>
        </p:nvPicPr>
        <p:blipFill>
          <a:blip r:embed="rId2"/>
          <a:stretch>
            <a:fillRect/>
          </a:stretch>
        </p:blipFill>
        <p:spPr>
          <a:xfrm>
            <a:off x="3427412" y="1524000"/>
            <a:ext cx="8527792" cy="3969517"/>
          </a:xfrm>
          <a:prstGeom prst="rect">
            <a:avLst/>
          </a:prstGeom>
        </p:spPr>
      </p:pic>
    </p:spTree>
    <p:extLst>
      <p:ext uri="{BB962C8B-B14F-4D97-AF65-F5344CB8AC3E}">
        <p14:creationId xmlns:p14="http://schemas.microsoft.com/office/powerpoint/2010/main" val="2418091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3968" y="544769"/>
            <a:ext cx="11467343" cy="1130188"/>
          </a:xfrm>
        </p:spPr>
        <p:txBody>
          <a:bodyPr/>
          <a:lstStyle/>
          <a:p>
            <a:r>
              <a:rPr lang="en-US" sz="3600" dirty="0"/>
              <a:t>Identify project prioritization initiatives</a:t>
            </a:r>
          </a:p>
        </p:txBody>
      </p:sp>
      <p:sp>
        <p:nvSpPr>
          <p:cNvPr id="6" name="Text Placeholder 5">
            <a:extLst>
              <a:ext uri="{FF2B5EF4-FFF2-40B4-BE49-F238E27FC236}">
                <a16:creationId xmlns:a16="http://schemas.microsoft.com/office/drawing/2014/main" id="{CAED7DB0-4145-44CA-BB7E-87677370D121}"/>
              </a:ext>
            </a:extLst>
          </p:cNvPr>
          <p:cNvSpPr>
            <a:spLocks noGrp="1"/>
          </p:cNvSpPr>
          <p:nvPr>
            <p:ph type="body" sz="quarter" idx="33"/>
          </p:nvPr>
        </p:nvSpPr>
        <p:spPr>
          <a:xfrm>
            <a:off x="379411" y="1436966"/>
            <a:ext cx="5803097" cy="2999350"/>
          </a:xfrm>
        </p:spPr>
        <p:txBody>
          <a:bodyPr lIns="0" tIns="0" rIns="0" bIns="0" numCol="1" spcCol="292608" anchor="t"/>
          <a:lstStyle/>
          <a:p>
            <a:pPr marL="0" indent="0">
              <a:buNone/>
            </a:pPr>
            <a:r>
              <a:rPr lang="en-CA" sz="1550" dirty="0">
                <a:solidFill>
                  <a:srgbClr val="2576B7"/>
                </a:solidFill>
                <a:latin typeface="Exo"/>
                <a:ea typeface="+mn-ea"/>
                <a:cs typeface="Arial"/>
              </a:rPr>
              <a:t>Have any other considerations materialized since you produced your initial list of actions for this focus area? </a:t>
            </a:r>
            <a:endParaRPr lang="en-CA" sz="1400" dirty="0">
              <a:solidFill>
                <a:schemeClr val="tx1"/>
              </a:solidFill>
            </a:endParaRPr>
          </a:p>
          <a:p>
            <a:pPr marL="0" indent="0">
              <a:buNone/>
            </a:pPr>
            <a:r>
              <a:rPr lang="en-CA" sz="1400" dirty="0"/>
              <a:t>For each project in your portfolio, identify a proposed cost management initiative. Examples of initiatives might include:</a:t>
            </a:r>
          </a:p>
          <a:p>
            <a:pPr marL="179070" indent="-179070">
              <a:lnSpc>
                <a:spcPct val="100000"/>
              </a:lnSpc>
              <a:spcBef>
                <a:spcPts val="300"/>
              </a:spcBef>
              <a:spcAft>
                <a:spcPts val="600"/>
              </a:spcAft>
            </a:pPr>
            <a:r>
              <a:rPr lang="en-CA" sz="1400" dirty="0"/>
              <a:t>Rescope existing projects that are underway.</a:t>
            </a:r>
            <a:endParaRPr lang="en-CA" sz="1400" dirty="0">
              <a:cs typeface="Roboto Condensed Light" panose="02000000000000000000" pitchFamily="2" charset="0"/>
            </a:endParaRPr>
          </a:p>
          <a:p>
            <a:pPr marL="179070" indent="-179070">
              <a:lnSpc>
                <a:spcPct val="100000"/>
              </a:lnSpc>
              <a:spcBef>
                <a:spcPts val="300"/>
              </a:spcBef>
              <a:spcAft>
                <a:spcPts val="600"/>
              </a:spcAft>
            </a:pPr>
            <a:r>
              <a:rPr lang="en-CA" sz="1400" dirty="0"/>
              <a:t>Accelerate planned or existing projects that enable business cost savings or competitive advantage and revenue growth.</a:t>
            </a:r>
            <a:endParaRPr lang="en-CA" sz="1400" dirty="0">
              <a:cs typeface="Roboto Condensed Light" panose="02000000000000000000" pitchFamily="2" charset="0"/>
            </a:endParaRPr>
          </a:p>
          <a:p>
            <a:pPr marL="179070" indent="-179070">
              <a:lnSpc>
                <a:spcPct val="100000"/>
              </a:lnSpc>
              <a:spcBef>
                <a:spcPts val="300"/>
              </a:spcBef>
              <a:spcAft>
                <a:spcPts val="600"/>
              </a:spcAft>
            </a:pPr>
            <a:r>
              <a:rPr lang="en-CA" sz="1400" dirty="0">
                <a:latin typeface="Roboto Condensed Light"/>
                <a:ea typeface="Roboto Condensed Light"/>
                <a:cs typeface="Roboto Condensed Light"/>
              </a:rPr>
              <a:t>Cancel or postpone existing projects that are underway.</a:t>
            </a:r>
          </a:p>
          <a:p>
            <a:pPr marL="179070" indent="-179070">
              <a:lnSpc>
                <a:spcPct val="100000"/>
              </a:lnSpc>
              <a:spcBef>
                <a:spcPts val="300"/>
              </a:spcBef>
              <a:spcAft>
                <a:spcPts val="600"/>
              </a:spcAft>
            </a:pPr>
            <a:r>
              <a:rPr lang="en-CA" sz="1400" dirty="0">
                <a:latin typeface="Roboto Condensed Light"/>
                <a:ea typeface="Roboto Condensed Light"/>
                <a:cs typeface="Roboto Condensed Light"/>
              </a:rPr>
              <a:t>Cancel or postpone planned projects  that haven’t started.</a:t>
            </a:r>
          </a:p>
          <a:p>
            <a:pPr marL="179070" indent="-179070">
              <a:lnSpc>
                <a:spcPct val="100000"/>
              </a:lnSpc>
              <a:spcBef>
                <a:spcPts val="300"/>
              </a:spcBef>
              <a:spcAft>
                <a:spcPts val="600"/>
              </a:spcAft>
            </a:pPr>
            <a:r>
              <a:rPr lang="en-CA" sz="1400" dirty="0"/>
              <a:t>Identify net-new opportunities to provide business value: enhance business capabilities or save business costs.</a:t>
            </a:r>
            <a:endParaRPr lang="en-CA" sz="1400" dirty="0">
              <a:cs typeface="Roboto Condensed Light" panose="02000000000000000000" pitchFamily="2" charset="0"/>
            </a:endParaRPr>
          </a:p>
          <a:p>
            <a:pPr marL="179070" indent="-179070">
              <a:lnSpc>
                <a:spcPct val="100000"/>
              </a:lnSpc>
              <a:spcBef>
                <a:spcPts val="300"/>
              </a:spcBef>
              <a:spcAft>
                <a:spcPts val="600"/>
              </a:spcAft>
            </a:pPr>
            <a:r>
              <a:rPr lang="en-CA" sz="1400" dirty="0"/>
              <a:t>Identify initiatives that impact asset optimization, vendor management, or workforce optimization.</a:t>
            </a:r>
            <a:endParaRPr lang="en-CA" sz="1400" dirty="0">
              <a:cs typeface="Roboto Condensed Light" panose="02000000000000000000" pitchFamily="2" charset="0"/>
            </a:endParaRPr>
          </a:p>
        </p:txBody>
      </p:sp>
      <p:sp>
        <p:nvSpPr>
          <p:cNvPr id="14" name="Rectangle 13">
            <a:extLst>
              <a:ext uri="{FF2B5EF4-FFF2-40B4-BE49-F238E27FC236}">
                <a16:creationId xmlns:a16="http://schemas.microsoft.com/office/drawing/2014/main" id="{149A975C-88F6-490A-B878-DA53614A721A}"/>
              </a:ext>
            </a:extLst>
          </p:cNvPr>
          <p:cNvSpPr/>
          <p:nvPr/>
        </p:nvSpPr>
        <p:spPr>
          <a:xfrm>
            <a:off x="417512" y="5273981"/>
            <a:ext cx="11467343" cy="929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Crisis management lens:</a:t>
            </a: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Some projects may be related to enabling the business to reduce costs or save money through business process efficiency; position them to improve competitive advantage, provide superior customer experience in tough times, generate new revenue streams, etc. Info-Tech can help with best practices on </a:t>
            </a:r>
            <a:r>
              <a:rPr kumimoji="0" lang="en-US" sz="1200" b="1" i="1"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hlinkClick r:id="rId3"/>
              </a:rPr>
              <a:t>Preparing Your Project for </a:t>
            </a:r>
            <a:r>
              <a:rPr kumimoji="0" lang="en-US" sz="1200" b="1" i="1" u="none" strike="noStrike" kern="1200" cap="none" spc="0" normalizeH="0" baseline="0" noProof="0">
                <a:ln>
                  <a:noFill/>
                </a:ln>
                <a:solidFill>
                  <a:srgbClr val="494949"/>
                </a:solidFill>
                <a:effectLst/>
                <a:uLnTx/>
                <a:uFillTx/>
                <a:latin typeface="Roboto Condensed Light" panose="02000000000000000000" pitchFamily="2" charset="0"/>
                <a:ea typeface="Roboto Condensed Light" panose="02000000000000000000" pitchFamily="2" charset="0"/>
                <a:cs typeface="+mn-cs"/>
                <a:hlinkClick r:id="rId3"/>
              </a:rPr>
              <a:t>Post-Pandemic Pressure</a:t>
            </a:r>
            <a:r>
              <a:rPr lang="en-US" sz="1200" i="1" dirty="0">
                <a:solidFill>
                  <a:srgbClr val="494949"/>
                </a:solidFill>
                <a:latin typeface="Roboto Condensed Light" panose="02000000000000000000" pitchFamily="2" charset="0"/>
                <a:ea typeface="Roboto Condensed Light" panose="02000000000000000000" pitchFamily="2" charset="0"/>
              </a:rPr>
              <a:t>.</a:t>
            </a:r>
            <a:endParaRPr kumimoji="0" lang="en-US" sz="1200" b="0" i="1"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p:txBody>
      </p:sp>
      <p:graphicFrame>
        <p:nvGraphicFramePr>
          <p:cNvPr id="12" name="Table 11">
            <a:extLst>
              <a:ext uri="{FF2B5EF4-FFF2-40B4-BE49-F238E27FC236}">
                <a16:creationId xmlns:a16="http://schemas.microsoft.com/office/drawing/2014/main" id="{C1E77080-4BB1-4584-BDC6-04D1D469A156}"/>
              </a:ext>
            </a:extLst>
          </p:cNvPr>
          <p:cNvGraphicFramePr>
            <a:graphicFrameLocks noGrp="1"/>
          </p:cNvGraphicFramePr>
          <p:nvPr>
            <p:extLst>
              <p:ext uri="{D42A27DB-BD31-4B8C-83A1-F6EECF244321}">
                <p14:modId xmlns:p14="http://schemas.microsoft.com/office/powerpoint/2010/main" val="1004156554"/>
              </p:ext>
            </p:extLst>
          </p:nvPr>
        </p:nvGraphicFramePr>
        <p:xfrm>
          <a:off x="6487759" y="1524000"/>
          <a:ext cx="5378400" cy="2674324"/>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941930784"/>
                    </a:ext>
                  </a:extLst>
                </a:gridCol>
                <a:gridCol w="2221200">
                  <a:extLst>
                    <a:ext uri="{9D8B030D-6E8A-4147-A177-3AD203B41FA5}">
                      <a16:colId xmlns:a16="http://schemas.microsoft.com/office/drawing/2014/main" val="4170622902"/>
                    </a:ext>
                  </a:extLst>
                </a:gridCol>
                <a:gridCol w="2221200">
                  <a:extLst>
                    <a:ext uri="{9D8B030D-6E8A-4147-A177-3AD203B41FA5}">
                      <a16:colId xmlns:a16="http://schemas.microsoft.com/office/drawing/2014/main" val="2598124843"/>
                    </a:ext>
                  </a:extLst>
                </a:gridCol>
              </a:tblGrid>
              <a:tr h="668581">
                <a:tc>
                  <a:txBody>
                    <a:bodyPr/>
                    <a:lstStyle/>
                    <a:p>
                      <a:pPr algn="ctr">
                        <a:spcAft>
                          <a:spcPts val="0"/>
                        </a:spcAft>
                      </a:pPr>
                      <a:r>
                        <a:rPr lang="en-US" sz="1100" dirty="0">
                          <a:effectLst/>
                        </a:rPr>
                        <a:t>Focus Area</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100" dirty="0">
                          <a:effectLst/>
                        </a:rPr>
                        <a:t>Inputs Required </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23791"/>
                  </a:ext>
                </a:extLst>
              </a:tr>
              <a:tr h="668581">
                <a:tc rowSpan="3">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CA" sz="1100" dirty="0">
                          <a:solidFill>
                            <a:schemeClr val="bg1"/>
                          </a:solidFill>
                          <a:effectLst/>
                        </a:rPr>
                        <a:t>Project Prioritization</a:t>
                      </a:r>
                      <a:endParaRPr lang="en-CA" sz="11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CA" sz="1100" dirty="0">
                          <a:effectLst/>
                          <a:latin typeface="Roboto Condensed Light" panose="02000000000000000000" pitchFamily="2" charset="0"/>
                          <a:ea typeface="Roboto Condensed Light" panose="02000000000000000000" pitchFamily="2" charset="0"/>
                        </a:rPr>
                        <a:t>List </a:t>
                      </a:r>
                      <a:r>
                        <a:rPr lang="en-CA" sz="1100">
                          <a:effectLst/>
                          <a:latin typeface="Roboto Condensed Light" panose="02000000000000000000" pitchFamily="2" charset="0"/>
                          <a:ea typeface="Roboto Condensed Light" panose="02000000000000000000" pitchFamily="2" charset="0"/>
                        </a:rPr>
                        <a:t>of current and planned </a:t>
                      </a:r>
                      <a:r>
                        <a:rPr lang="en-CA" sz="1100" dirty="0">
                          <a:effectLst/>
                          <a:latin typeface="Roboto Condensed Light" panose="02000000000000000000" pitchFamily="2" charset="0"/>
                          <a:ea typeface="Roboto Condensed Light" panose="02000000000000000000" pitchFamily="2" charset="0"/>
                        </a:rPr>
                        <a:t>p</a:t>
                      </a:r>
                      <a:r>
                        <a:rPr lang="en-CA" sz="1100">
                          <a:effectLst/>
                          <a:latin typeface="Roboto Condensed Light" panose="02000000000000000000" pitchFamily="2" charset="0"/>
                          <a:ea typeface="Roboto Condensed Light" panose="02000000000000000000" pitchFamily="2" charset="0"/>
                        </a:rPr>
                        <a:t>rojects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77041462"/>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Strategic roadmaps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4030271123"/>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1956156786"/>
                  </a:ext>
                </a:extLst>
              </a:tr>
            </a:tbl>
          </a:graphicData>
        </a:graphic>
      </p:graphicFrame>
      <p:sp>
        <p:nvSpPr>
          <p:cNvPr id="13" name="Speech Bubble: Rectangle 12">
            <a:extLst>
              <a:ext uri="{FF2B5EF4-FFF2-40B4-BE49-F238E27FC236}">
                <a16:creationId xmlns:a16="http://schemas.microsoft.com/office/drawing/2014/main" id="{74248CDD-3A4F-4204-82FA-604783A0870E}"/>
              </a:ext>
            </a:extLst>
          </p:cNvPr>
          <p:cNvSpPr/>
          <p:nvPr/>
        </p:nvSpPr>
        <p:spPr>
          <a:xfrm>
            <a:off x="6487759" y="4414614"/>
            <a:ext cx="5321655" cy="749724"/>
          </a:xfrm>
          <a:prstGeom prst="wedgeRectCallout">
            <a:avLst>
              <a:gd name="adj1" fmla="val 11251"/>
              <a:gd name="adj2" fmla="val -72963"/>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Are there any additional inputs for your organization that might help uncover </a:t>
            </a:r>
            <a:r>
              <a:rPr kumimoji="0" lang="en-US" sz="1399" b="0"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more cost-saving </a:t>
            </a:r>
            <a:r>
              <a:rPr kumimoji="0" lang="en-US"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opportunities?</a:t>
            </a:r>
            <a:endParaRPr kumimoji="0" lang="en-CA"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2164470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3EC-9575-46E6-8CAA-CE22059B41C6}"/>
              </a:ext>
            </a:extLst>
          </p:cNvPr>
          <p:cNvSpPr>
            <a:spLocks noGrp="1"/>
          </p:cNvSpPr>
          <p:nvPr>
            <p:ph type="title"/>
          </p:nvPr>
        </p:nvSpPr>
        <p:spPr>
          <a:xfrm>
            <a:off x="319090" y="863202"/>
            <a:ext cx="2643038" cy="1163598"/>
          </a:xfrm>
        </p:spPr>
        <p:txBody>
          <a:bodyPr/>
          <a:lstStyle/>
          <a:p>
            <a:r>
              <a:rPr lang="en-US" sz="2800" dirty="0"/>
              <a:t>Top insights to effectively manage vendors during drastic and reactive cost cutting</a:t>
            </a:r>
            <a:br>
              <a:rPr lang="en-US" dirty="0"/>
            </a:br>
            <a:br>
              <a:rPr lang="en-US" dirty="0"/>
            </a:br>
            <a:br>
              <a:rPr lang="en-US" dirty="0"/>
            </a:br>
            <a:endParaRPr lang="en-CA" dirty="0"/>
          </a:p>
        </p:txBody>
      </p:sp>
      <p:sp>
        <p:nvSpPr>
          <p:cNvPr id="13" name="Text Placeholder 19">
            <a:extLst>
              <a:ext uri="{FF2B5EF4-FFF2-40B4-BE49-F238E27FC236}">
                <a16:creationId xmlns:a16="http://schemas.microsoft.com/office/drawing/2014/main" id="{C210296A-975F-4ABC-95D4-F84A8FFE1C6E}"/>
              </a:ext>
            </a:extLst>
          </p:cNvPr>
          <p:cNvSpPr>
            <a:spLocks noGrp="1"/>
          </p:cNvSpPr>
          <p:nvPr>
            <p:ph type="body" sz="quarter" idx="13"/>
          </p:nvPr>
        </p:nvSpPr>
        <p:spPr>
          <a:xfrm>
            <a:off x="3640459" y="533400"/>
            <a:ext cx="1363156" cy="1456325"/>
          </a:xfrm>
        </p:spPr>
        <p:txBody>
          <a:bodyPr/>
          <a:lstStyle/>
          <a:p>
            <a:r>
              <a:rPr lang="en-US" sz="2400" dirty="0"/>
              <a:t>Insight 1</a:t>
            </a:r>
          </a:p>
        </p:txBody>
      </p:sp>
      <p:sp>
        <p:nvSpPr>
          <p:cNvPr id="15" name="Text Placeholder 23">
            <a:extLst>
              <a:ext uri="{FF2B5EF4-FFF2-40B4-BE49-F238E27FC236}">
                <a16:creationId xmlns:a16="http://schemas.microsoft.com/office/drawing/2014/main" id="{6EEE6423-CC7E-4459-B9EF-908307E33772}"/>
              </a:ext>
            </a:extLst>
          </p:cNvPr>
          <p:cNvSpPr>
            <a:spLocks noGrp="1"/>
          </p:cNvSpPr>
          <p:nvPr>
            <p:ph type="body" sz="quarter" idx="17"/>
          </p:nvPr>
        </p:nvSpPr>
        <p:spPr>
          <a:xfrm>
            <a:off x="3644967" y="3822192"/>
            <a:ext cx="1363156" cy="1456325"/>
          </a:xfrm>
        </p:spPr>
        <p:txBody>
          <a:bodyPr/>
          <a:lstStyle/>
          <a:p>
            <a:r>
              <a:rPr lang="en-US" sz="2400" dirty="0"/>
              <a:t>Insight 3</a:t>
            </a:r>
          </a:p>
        </p:txBody>
      </p:sp>
      <p:sp>
        <p:nvSpPr>
          <p:cNvPr id="16" name="Text Placeholder 18">
            <a:extLst>
              <a:ext uri="{FF2B5EF4-FFF2-40B4-BE49-F238E27FC236}">
                <a16:creationId xmlns:a16="http://schemas.microsoft.com/office/drawing/2014/main" id="{4FB3AE32-A942-4BF0-833A-365C467B71F2}"/>
              </a:ext>
            </a:extLst>
          </p:cNvPr>
          <p:cNvSpPr txBox="1">
            <a:spLocks/>
          </p:cNvSpPr>
          <p:nvPr/>
        </p:nvSpPr>
        <p:spPr>
          <a:xfrm>
            <a:off x="5230356" y="533400"/>
            <a:ext cx="6426656"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121898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Negotiate Collaboratively With Your Vendors</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If you are too demanding or take unnecessary advantage of the situation, there is a strong chance the vendor will treat you the same when conditions change to their favor. </a:t>
            </a:r>
            <a:r>
              <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Vendors are experiencing the same cash flow challenges as you.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Key partnerships providing long-term essential services may be more willing to negotiate than short-term contractors who are facing the same cutbacks you are. </a:t>
            </a: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9" name="Text Placeholder 2">
            <a:extLst>
              <a:ext uri="{FF2B5EF4-FFF2-40B4-BE49-F238E27FC236}">
                <a16:creationId xmlns:a16="http://schemas.microsoft.com/office/drawing/2014/main" id="{192FD1B3-4057-4D5B-9D6E-E9B99F225981}"/>
              </a:ext>
            </a:extLst>
          </p:cNvPr>
          <p:cNvSpPr txBox="1">
            <a:spLocks/>
          </p:cNvSpPr>
          <p:nvPr/>
        </p:nvSpPr>
        <p:spPr>
          <a:xfrm>
            <a:off x="319090" y="183285"/>
            <a:ext cx="2955922" cy="1209332"/>
          </a:xfrm>
          <a:prstGeom prst="rect">
            <a:avLst/>
          </a:prstGeom>
        </p:spPr>
        <p:txBody>
          <a:bodyPr lIns="0" tIns="0" rIns="0" bIns="0">
            <a:noAutofit/>
          </a:bodyPr>
          <a:lstStyle>
            <a:lvl1pPr marL="0" indent="0" algn="l" defTabSz="914034" rtl="0" eaLnBrk="1" latinLnBrk="0" hangingPunct="1">
              <a:lnSpc>
                <a:spcPct val="110000"/>
              </a:lnSpc>
              <a:spcBef>
                <a:spcPts val="1000"/>
              </a:spcBef>
              <a:buFont typeface="Arial" panose="020B0604020202020204" pitchFamily="34" charset="0"/>
              <a:buNone/>
              <a:defRPr sz="1999" b="0" i="0" kern="1200" spc="0">
                <a:solidFill>
                  <a:schemeClr val="bg1"/>
                </a:solidFill>
                <a:latin typeface="Montserrat" pitchFamily="2" charset="77"/>
                <a:ea typeface="+mn-ea"/>
                <a:cs typeface="Arial" panose="020B0604020202020204" pitchFamily="34" charset="0"/>
              </a:defRPr>
            </a:lvl1pPr>
            <a:lvl2pPr marL="457017"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rPr>
              <a:t>3. Vendor Management</a:t>
            </a: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p:txBody>
      </p:sp>
      <p:sp>
        <p:nvSpPr>
          <p:cNvPr id="20" name="Text Placeholder 22">
            <a:extLst>
              <a:ext uri="{FF2B5EF4-FFF2-40B4-BE49-F238E27FC236}">
                <a16:creationId xmlns:a16="http://schemas.microsoft.com/office/drawing/2014/main" id="{4994CC6E-5016-452A-9F78-C169628EB8B3}"/>
              </a:ext>
            </a:extLst>
          </p:cNvPr>
          <p:cNvSpPr txBox="1">
            <a:spLocks/>
          </p:cNvSpPr>
          <p:nvPr/>
        </p:nvSpPr>
        <p:spPr>
          <a:xfrm>
            <a:off x="5219890" y="3810000"/>
            <a:ext cx="6437122" cy="1393290"/>
          </a:xfrm>
          <a:prstGeom prst="rect">
            <a:avLst/>
          </a:prstGeom>
        </p:spPr>
        <p:txBody>
          <a:bodyPr lIns="0" tIns="0" rIns="0" bIns="0" numCol="1" spcCol="292608" anchor="t"/>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a:ea typeface="Roboto Condensed Light" panose="02000000000000000000" pitchFamily="2" charset="0"/>
                <a:cs typeface="Arial"/>
              </a:rPr>
              <a:t>Be Creative</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50" b="1" i="0" u="none" strike="noStrike" kern="1200" cap="none" spc="0" normalizeH="0" baseline="0" noProof="0" dirty="0">
                <a:ln>
                  <a:noFill/>
                </a:ln>
                <a:solidFill>
                  <a:srgbClr val="494949">
                    <a:lumMod val="50000"/>
                  </a:srgbClr>
                </a:solidFill>
                <a:effectLst/>
                <a:uLnTx/>
                <a:uFillTx/>
                <a:latin typeface="Roboto Condensed Light"/>
                <a:ea typeface="Roboto Condensed Light" panose="02000000000000000000" pitchFamily="2" charset="0"/>
                <a:cs typeface="+mn-cs"/>
              </a:rPr>
              <a:t>Negotiations (when required) will be atypical for both parties.  </a:t>
            </a:r>
            <a:r>
              <a:rPr kumimoji="0" lang="en-US" sz="1350" b="0" i="0" u="none" strike="noStrike" kern="1200" cap="none" spc="0" normalizeH="0" baseline="0" noProof="0" dirty="0">
                <a:ln>
                  <a:noFill/>
                </a:ln>
                <a:solidFill>
                  <a:srgbClr val="494949">
                    <a:lumMod val="50000"/>
                  </a:srgbClr>
                </a:solidFill>
                <a:effectLst/>
                <a:uLnTx/>
                <a:uFillTx/>
                <a:latin typeface="Roboto Condensed Light"/>
                <a:ea typeface="Roboto Condensed Light" panose="02000000000000000000" pitchFamily="2" charset="0"/>
                <a:cs typeface="+mn-cs"/>
              </a:rPr>
              <a:t>New solutions should be considered and worked through with partners. Be patient and don't be afraid to put forward unusual ideas.</a:t>
            </a:r>
            <a:endPar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 </a:t>
            </a: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12" name="Text Placeholder 21">
            <a:extLst>
              <a:ext uri="{FF2B5EF4-FFF2-40B4-BE49-F238E27FC236}">
                <a16:creationId xmlns:a16="http://schemas.microsoft.com/office/drawing/2014/main" id="{5BAE9AF2-AD31-418F-9539-3EA26B5FDBF6}"/>
              </a:ext>
            </a:extLst>
          </p:cNvPr>
          <p:cNvSpPr>
            <a:spLocks noGrp="1"/>
          </p:cNvSpPr>
          <p:nvPr>
            <p:ph type="body" sz="quarter" idx="15"/>
          </p:nvPr>
        </p:nvSpPr>
        <p:spPr>
          <a:xfrm>
            <a:off x="3644768" y="2362200"/>
            <a:ext cx="1363156" cy="1456325"/>
          </a:xfrm>
        </p:spPr>
        <p:txBody>
          <a:bodyPr/>
          <a:lstStyle/>
          <a:p>
            <a:r>
              <a:rPr lang="en-US" sz="2400" dirty="0"/>
              <a:t>Insight 2</a:t>
            </a:r>
          </a:p>
        </p:txBody>
      </p:sp>
      <p:sp>
        <p:nvSpPr>
          <p:cNvPr id="17" name="Text Placeholder 22">
            <a:extLst>
              <a:ext uri="{FF2B5EF4-FFF2-40B4-BE49-F238E27FC236}">
                <a16:creationId xmlns:a16="http://schemas.microsoft.com/office/drawing/2014/main" id="{46FDAF83-F76D-484A-BC3F-6E7F5ECAD096}"/>
              </a:ext>
            </a:extLst>
          </p:cNvPr>
          <p:cNvSpPr txBox="1">
            <a:spLocks/>
          </p:cNvSpPr>
          <p:nvPr/>
        </p:nvSpPr>
        <p:spPr>
          <a:xfrm>
            <a:off x="5230356" y="2362200"/>
            <a:ext cx="6437123" cy="1393290"/>
          </a:xfrm>
          <a:prstGeom prst="rect">
            <a:avLst/>
          </a:prstGeom>
        </p:spPr>
        <p:txBody>
          <a:bodyPr lIns="0" tIns="0" rIns="0" bIns="0" numCol="1" spcCol="292608" anchor="t"/>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a:ea typeface="Roboto Condensed Light" panose="02000000000000000000" pitchFamily="2" charset="0"/>
                <a:cs typeface="Arial"/>
              </a:rPr>
              <a:t>Assess the Current Situation</a:t>
            </a: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50" b="1" i="0" u="none" strike="noStrike" kern="1200" cap="none" spc="0" normalizeH="0" baseline="0" noProof="0" dirty="0">
                <a:ln>
                  <a:noFill/>
                </a:ln>
                <a:solidFill>
                  <a:srgbClr val="252525"/>
                </a:solidFill>
                <a:effectLst/>
                <a:uLnTx/>
                <a:uFillTx/>
                <a:latin typeface="Roboto Condensed Light"/>
                <a:ea typeface="Roboto Condensed Light" panose="02000000000000000000" pitchFamily="2" charset="0"/>
                <a:cs typeface="Arial"/>
              </a:rPr>
              <a:t>Don't rush in blindly and go into slash-and-burn mode unnecessarily.  </a:t>
            </a:r>
            <a:r>
              <a:rPr kumimoji="0" lang="en-CA" sz="1350" b="0" i="0" u="none" strike="noStrike" kern="1200" cap="none" spc="0" normalizeH="0" baseline="0" noProof="0" dirty="0">
                <a:ln>
                  <a:noFill/>
                </a:ln>
                <a:solidFill>
                  <a:srgbClr val="252525"/>
                </a:solidFill>
                <a:effectLst/>
                <a:uLnTx/>
                <a:uFillTx/>
                <a:latin typeface="Roboto Condensed Light"/>
                <a:ea typeface="Roboto Condensed Light" panose="02000000000000000000" pitchFamily="2" charset="0"/>
                <a:cs typeface="Arial"/>
              </a:rPr>
              <a:t>While time is of the essence, there are always long-term considerations and relationships. How you treat your vendors now will shape your relationship in the long run.</a:t>
            </a:r>
            <a:endParaRPr kumimoji="0" lang="en-CA" sz="1350" b="0" i="0" u="none" strike="noStrike" kern="1200" cap="none" spc="0" normalizeH="0" baseline="0" noProof="0" dirty="0">
              <a:ln>
                <a:noFill/>
              </a:ln>
              <a:solidFill>
                <a:srgbClr val="494949">
                  <a:lumMod val="50000"/>
                </a:srgbClr>
              </a:solidFill>
              <a:effectLst/>
              <a:uLnTx/>
              <a:uFillTx/>
              <a:latin typeface="Roboto Condensed Light"/>
              <a:ea typeface="Roboto Condensed Light" panose="02000000000000000000" pitchFamily="2" charset="0"/>
              <a:cs typeface="+mn-cs"/>
            </a:endParaRPr>
          </a:p>
        </p:txBody>
      </p:sp>
    </p:spTree>
    <p:extLst>
      <p:ext uri="{BB962C8B-B14F-4D97-AF65-F5344CB8AC3E}">
        <p14:creationId xmlns:p14="http://schemas.microsoft.com/office/powerpoint/2010/main" val="3793211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3967" y="544769"/>
            <a:ext cx="11230731" cy="1130188"/>
          </a:xfrm>
        </p:spPr>
        <p:txBody>
          <a:bodyPr/>
          <a:lstStyle/>
          <a:p>
            <a:r>
              <a:rPr lang="en-US" sz="3600" dirty="0"/>
              <a:t>Identify vendor management initiatives</a:t>
            </a:r>
          </a:p>
        </p:txBody>
      </p:sp>
      <p:sp>
        <p:nvSpPr>
          <p:cNvPr id="12" name="Rectangle 11">
            <a:extLst>
              <a:ext uri="{FF2B5EF4-FFF2-40B4-BE49-F238E27FC236}">
                <a16:creationId xmlns:a16="http://schemas.microsoft.com/office/drawing/2014/main" id="{7BD6FBB6-792F-4F5D-8201-9AA5161DC3A2}"/>
              </a:ext>
            </a:extLst>
          </p:cNvPr>
          <p:cNvSpPr/>
          <p:nvPr/>
        </p:nvSpPr>
        <p:spPr>
          <a:xfrm>
            <a:off x="353968" y="5380628"/>
            <a:ext cx="11607844" cy="9116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Crisis management lens:</a:t>
            </a: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Have open conversations with your vendors to work with you through the crisis. Approach this collaboratively as vendors are likely also facing economic issues. Be transparent and respectful in negotiations and look for new solutions, as this is an unusual situation for both parties. Do not be afraid to ask for concessions. Info-Tech analysts can walk you through a methodology for reducing current vendor costs, and you can refer to </a:t>
            </a:r>
            <a:r>
              <a:rPr kumimoji="0" lang="en-US" sz="1200" b="1" i="1" u="none" strike="noStrike" kern="1200" cap="none" spc="0" normalizeH="0" baseline="0" noProof="0" dirty="0">
                <a:ln>
                  <a:noFill/>
                </a:ln>
                <a:solidFill>
                  <a:srgbClr val="FFFFFF"/>
                </a:solidFill>
                <a:effectLst/>
                <a:uLnTx/>
                <a:uFillTx/>
                <a:latin typeface="Roboto Condensed Light" panose="02000000000000000000" pitchFamily="2" charset="0"/>
                <a:ea typeface="Roboto Condensed Light" panose="02000000000000000000" pitchFamily="2" charset="0"/>
                <a:cs typeface="+mn-cs"/>
                <a:hlinkClick r:id="rId3"/>
              </a:rPr>
              <a:t>Cost-Reduction Planning for IT Vendors</a:t>
            </a:r>
            <a:r>
              <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a:t>
            </a:r>
          </a:p>
        </p:txBody>
      </p:sp>
      <p:graphicFrame>
        <p:nvGraphicFramePr>
          <p:cNvPr id="13" name="Table 12">
            <a:extLst>
              <a:ext uri="{FF2B5EF4-FFF2-40B4-BE49-F238E27FC236}">
                <a16:creationId xmlns:a16="http://schemas.microsoft.com/office/drawing/2014/main" id="{FB84B182-3438-40BB-BCB4-A0A4791B6306}"/>
              </a:ext>
            </a:extLst>
          </p:cNvPr>
          <p:cNvGraphicFramePr>
            <a:graphicFrameLocks noGrp="1"/>
          </p:cNvGraphicFramePr>
          <p:nvPr/>
        </p:nvGraphicFramePr>
        <p:xfrm>
          <a:off x="6487759" y="1524000"/>
          <a:ext cx="5378400" cy="2674324"/>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941930784"/>
                    </a:ext>
                  </a:extLst>
                </a:gridCol>
                <a:gridCol w="2221200">
                  <a:extLst>
                    <a:ext uri="{9D8B030D-6E8A-4147-A177-3AD203B41FA5}">
                      <a16:colId xmlns:a16="http://schemas.microsoft.com/office/drawing/2014/main" val="4170622902"/>
                    </a:ext>
                  </a:extLst>
                </a:gridCol>
                <a:gridCol w="2221200">
                  <a:extLst>
                    <a:ext uri="{9D8B030D-6E8A-4147-A177-3AD203B41FA5}">
                      <a16:colId xmlns:a16="http://schemas.microsoft.com/office/drawing/2014/main" val="2598124843"/>
                    </a:ext>
                  </a:extLst>
                </a:gridCol>
              </a:tblGrid>
              <a:tr h="668581">
                <a:tc>
                  <a:txBody>
                    <a:bodyPr/>
                    <a:lstStyle/>
                    <a:p>
                      <a:pPr algn="ctr">
                        <a:spcAft>
                          <a:spcPts val="0"/>
                        </a:spcAft>
                      </a:pPr>
                      <a:r>
                        <a:rPr lang="en-US" sz="1100" dirty="0">
                          <a:effectLst/>
                        </a:rPr>
                        <a:t>Focus Area</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100" dirty="0">
                          <a:effectLst/>
                        </a:rPr>
                        <a:t>Inputs Required </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23791"/>
                  </a:ext>
                </a:extLst>
              </a:tr>
              <a:tr h="668581">
                <a:tc rowSpan="3">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CA" sz="1100" dirty="0">
                          <a:solidFill>
                            <a:schemeClr val="bg1"/>
                          </a:solidFill>
                          <a:effectLst/>
                        </a:rPr>
                        <a:t>Vendor Management</a:t>
                      </a:r>
                      <a:endParaRPr lang="en-CA" sz="11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rPr>
                        <a:t>Current Vendor Contracts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77041462"/>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Proposed or pending contracts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4030271123"/>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1956156786"/>
                  </a:ext>
                </a:extLst>
              </a:tr>
            </a:tbl>
          </a:graphicData>
        </a:graphic>
      </p:graphicFrame>
      <p:sp>
        <p:nvSpPr>
          <p:cNvPr id="14" name="Speech Bubble: Rectangle 13">
            <a:extLst>
              <a:ext uri="{FF2B5EF4-FFF2-40B4-BE49-F238E27FC236}">
                <a16:creationId xmlns:a16="http://schemas.microsoft.com/office/drawing/2014/main" id="{BAE887C8-6D17-41FF-BF33-2BA2EC54BFAD}"/>
              </a:ext>
            </a:extLst>
          </p:cNvPr>
          <p:cNvSpPr/>
          <p:nvPr/>
        </p:nvSpPr>
        <p:spPr>
          <a:xfrm>
            <a:off x="6487759" y="4414614"/>
            <a:ext cx="5321655" cy="749724"/>
          </a:xfrm>
          <a:prstGeom prst="wedgeRectCallout">
            <a:avLst>
              <a:gd name="adj1" fmla="val 11251"/>
              <a:gd name="adj2" fmla="val -72963"/>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Are there any additional inputs for your organization that might help uncover </a:t>
            </a:r>
            <a:r>
              <a:rPr kumimoji="0" lang="en-US" sz="1399" b="0" i="0" u="none" strike="noStrike" kern="1200" cap="none" spc="0" normalizeH="0" baseline="0" noProof="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more cost-saving </a:t>
            </a:r>
            <a:r>
              <a:rPr kumimoji="0" lang="en-US"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opportunities?</a:t>
            </a:r>
            <a:endParaRPr kumimoji="0" lang="en-CA"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Text Placeholder 5">
            <a:extLst>
              <a:ext uri="{FF2B5EF4-FFF2-40B4-BE49-F238E27FC236}">
                <a16:creationId xmlns:a16="http://schemas.microsoft.com/office/drawing/2014/main" id="{54254B1A-7E12-4E9D-8004-AB51BCFBE61A}"/>
              </a:ext>
            </a:extLst>
          </p:cNvPr>
          <p:cNvSpPr txBox="1">
            <a:spLocks/>
          </p:cNvSpPr>
          <p:nvPr/>
        </p:nvSpPr>
        <p:spPr>
          <a:xfrm>
            <a:off x="322666" y="1418648"/>
            <a:ext cx="5440825" cy="638752"/>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CA" sz="1599"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Have any other considerations materialized up since you produced your initial list of actions for this focus area? </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17" name="Text Placeholder 18">
            <a:extLst>
              <a:ext uri="{FF2B5EF4-FFF2-40B4-BE49-F238E27FC236}">
                <a16:creationId xmlns:a16="http://schemas.microsoft.com/office/drawing/2014/main" id="{623A1C52-66A3-4F14-A3B6-0D178C5E77E2}"/>
              </a:ext>
            </a:extLst>
          </p:cNvPr>
          <p:cNvSpPr txBox="1">
            <a:spLocks noGrp="1"/>
          </p:cNvSpPr>
          <p:nvPr>
            <p:ph type="body" sz="quarter" idx="33"/>
          </p:nvPr>
        </p:nvSpPr>
        <p:spPr>
          <a:xfrm>
            <a:off x="265112" y="2165350"/>
            <a:ext cx="5753099" cy="2998788"/>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CA" sz="1400" b="1" dirty="0"/>
              <a:t>Example actions: </a:t>
            </a:r>
          </a:p>
          <a:p>
            <a:r>
              <a:rPr lang="en-CA" sz="1400" dirty="0"/>
              <a:t>Renegotiate existing contracts or service levels</a:t>
            </a:r>
          </a:p>
          <a:p>
            <a:r>
              <a:rPr lang="en-CA" sz="1400" dirty="0"/>
              <a:t>Cancel existing contracts</a:t>
            </a:r>
          </a:p>
          <a:p>
            <a:r>
              <a:rPr lang="en-CA" sz="1400" dirty="0"/>
              <a:t>Postpone pending contract negotiation.</a:t>
            </a:r>
          </a:p>
          <a:p>
            <a:pPr marL="0" indent="0">
              <a:buNone/>
            </a:pPr>
            <a:r>
              <a:rPr lang="en-US" b="1" dirty="0"/>
              <a:t>Advice: </a:t>
            </a:r>
            <a:r>
              <a:rPr lang="en-US" dirty="0"/>
              <a:t>Prioritize contracts based on necessity. </a:t>
            </a:r>
            <a:r>
              <a:rPr lang="en-CA" dirty="0"/>
              <a:t>Vendors are experiencing the same cutbacks as you are, and most will be willing to negotiate. Prioritize your key partnerships/largest contracts and work with them first. Postpone any new contracts but communicate a clear “re-evaluate” date.</a:t>
            </a:r>
          </a:p>
          <a:p>
            <a:pPr marL="0" indent="0">
              <a:lnSpc>
                <a:spcPct val="100000"/>
              </a:lnSpc>
              <a:buNone/>
            </a:pPr>
            <a:endParaRPr lang="en-US" dirty="0"/>
          </a:p>
        </p:txBody>
      </p:sp>
    </p:spTree>
    <p:extLst>
      <p:ext uri="{BB962C8B-B14F-4D97-AF65-F5344CB8AC3E}">
        <p14:creationId xmlns:p14="http://schemas.microsoft.com/office/powerpoint/2010/main" val="1746255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3EC-9575-46E6-8CAA-CE22059B41C6}"/>
              </a:ext>
            </a:extLst>
          </p:cNvPr>
          <p:cNvSpPr>
            <a:spLocks noGrp="1"/>
          </p:cNvSpPr>
          <p:nvPr>
            <p:ph type="title"/>
          </p:nvPr>
        </p:nvSpPr>
        <p:spPr>
          <a:xfrm>
            <a:off x="355540" y="973747"/>
            <a:ext cx="2514600" cy="1163598"/>
          </a:xfrm>
        </p:spPr>
        <p:txBody>
          <a:bodyPr/>
          <a:lstStyle/>
          <a:p>
            <a:r>
              <a:rPr lang="en-US" sz="2800" dirty="0"/>
              <a:t>Top insights to manage IT employees during cost-cutting</a:t>
            </a:r>
            <a:br>
              <a:rPr lang="en-US" sz="2800" dirty="0"/>
            </a:br>
            <a:br>
              <a:rPr lang="en-US" sz="2800" dirty="0"/>
            </a:br>
            <a:br>
              <a:rPr lang="en-US" dirty="0"/>
            </a:br>
            <a:endParaRPr lang="en-CA" dirty="0"/>
          </a:p>
        </p:txBody>
      </p:sp>
      <p:sp>
        <p:nvSpPr>
          <p:cNvPr id="3" name="Text Placeholder 19">
            <a:extLst>
              <a:ext uri="{FF2B5EF4-FFF2-40B4-BE49-F238E27FC236}">
                <a16:creationId xmlns:a16="http://schemas.microsoft.com/office/drawing/2014/main" id="{6F6A188F-2307-4808-B3DF-75D7E0178B1E}"/>
              </a:ext>
            </a:extLst>
          </p:cNvPr>
          <p:cNvSpPr>
            <a:spLocks noGrp="1"/>
          </p:cNvSpPr>
          <p:nvPr>
            <p:ph type="body" sz="quarter" idx="13"/>
          </p:nvPr>
        </p:nvSpPr>
        <p:spPr>
          <a:xfrm>
            <a:off x="3357788" y="2618130"/>
            <a:ext cx="1346013" cy="1456325"/>
          </a:xfrm>
        </p:spPr>
        <p:txBody>
          <a:bodyPr/>
          <a:lstStyle/>
          <a:p>
            <a:r>
              <a:rPr lang="en-US" sz="2400" dirty="0"/>
              <a:t>Insight 2</a:t>
            </a:r>
          </a:p>
        </p:txBody>
      </p:sp>
      <p:sp>
        <p:nvSpPr>
          <p:cNvPr id="4" name="Text Placeholder 21">
            <a:extLst>
              <a:ext uri="{FF2B5EF4-FFF2-40B4-BE49-F238E27FC236}">
                <a16:creationId xmlns:a16="http://schemas.microsoft.com/office/drawing/2014/main" id="{443F940E-0966-46F9-8A73-E61DF1014E61}"/>
              </a:ext>
            </a:extLst>
          </p:cNvPr>
          <p:cNvSpPr>
            <a:spLocks noGrp="1"/>
          </p:cNvSpPr>
          <p:nvPr>
            <p:ph type="body" sz="quarter" idx="15"/>
          </p:nvPr>
        </p:nvSpPr>
        <p:spPr>
          <a:xfrm>
            <a:off x="3351212" y="4258675"/>
            <a:ext cx="1346013" cy="1456325"/>
          </a:xfrm>
        </p:spPr>
        <p:txBody>
          <a:bodyPr/>
          <a:lstStyle/>
          <a:p>
            <a:r>
              <a:rPr lang="en-US" sz="2400" dirty="0"/>
              <a:t>Insight 3</a:t>
            </a:r>
          </a:p>
        </p:txBody>
      </p:sp>
      <p:sp>
        <p:nvSpPr>
          <p:cNvPr id="6" name="Text Placeholder 18">
            <a:extLst>
              <a:ext uri="{FF2B5EF4-FFF2-40B4-BE49-F238E27FC236}">
                <a16:creationId xmlns:a16="http://schemas.microsoft.com/office/drawing/2014/main" id="{3138DA78-632B-490E-B075-758978E871DD}"/>
              </a:ext>
            </a:extLst>
          </p:cNvPr>
          <p:cNvSpPr txBox="1">
            <a:spLocks/>
          </p:cNvSpPr>
          <p:nvPr/>
        </p:nvSpPr>
        <p:spPr>
          <a:xfrm>
            <a:off x="4943377" y="2590800"/>
            <a:ext cx="6789835"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Leave Layoffs Until Last</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Other short-term cost-cutting measures should be considered before enacting short-term layoffs. </a:t>
            </a:r>
            <a:r>
              <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Layoffs appear to be the low-hanging fruit. However, if you intend for those laid off to return, you will see a long-term negative impact on engagement and productivity if other more obvious measures are not taken first. </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7" name="Text Placeholder 20">
            <a:extLst>
              <a:ext uri="{FF2B5EF4-FFF2-40B4-BE49-F238E27FC236}">
                <a16:creationId xmlns:a16="http://schemas.microsoft.com/office/drawing/2014/main" id="{53BEC328-BA85-4C90-A5AE-9F3FDE93E6C4}"/>
              </a:ext>
            </a:extLst>
          </p:cNvPr>
          <p:cNvSpPr txBox="1">
            <a:spLocks/>
          </p:cNvSpPr>
          <p:nvPr/>
        </p:nvSpPr>
        <p:spPr>
          <a:xfrm>
            <a:off x="4936801" y="4258675"/>
            <a:ext cx="6796411"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Engage and Thank Remaining Staff</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Clear, empathetic, and honest communication is required when dealing with any staff reductions.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It is important to be thankful to remaining staff and recognize the extra effort the entire organization will need to make to return to a more normal state. The right tone must be communicated. Neither an overly rosy nor an overly bleak message will be appreciated. </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9" name="Text Placeholder 2">
            <a:extLst>
              <a:ext uri="{FF2B5EF4-FFF2-40B4-BE49-F238E27FC236}">
                <a16:creationId xmlns:a16="http://schemas.microsoft.com/office/drawing/2014/main" id="{D89CCF3C-F3F4-433D-98A6-09D41074964A}"/>
              </a:ext>
            </a:extLst>
          </p:cNvPr>
          <p:cNvSpPr txBox="1">
            <a:spLocks/>
          </p:cNvSpPr>
          <p:nvPr/>
        </p:nvSpPr>
        <p:spPr>
          <a:xfrm>
            <a:off x="332635" y="228600"/>
            <a:ext cx="3094777" cy="1209332"/>
          </a:xfrm>
          <a:prstGeom prst="rect">
            <a:avLst/>
          </a:prstGeom>
        </p:spPr>
        <p:txBody>
          <a:bodyPr lIns="0" tIns="0" rIns="0" bIns="0">
            <a:noAutofit/>
          </a:bodyPr>
          <a:lstStyle>
            <a:lvl1pPr marL="0" indent="0" algn="l" defTabSz="914034" rtl="0" eaLnBrk="1" latinLnBrk="0" hangingPunct="1">
              <a:lnSpc>
                <a:spcPct val="110000"/>
              </a:lnSpc>
              <a:spcBef>
                <a:spcPts val="1000"/>
              </a:spcBef>
              <a:buFont typeface="Arial" panose="020B0604020202020204" pitchFamily="34" charset="0"/>
              <a:buNone/>
              <a:defRPr sz="1999" b="0" i="0" kern="1200" spc="0">
                <a:solidFill>
                  <a:schemeClr val="bg1"/>
                </a:solidFill>
                <a:latin typeface="Montserrat" pitchFamily="2" charset="77"/>
                <a:ea typeface="+mn-ea"/>
                <a:cs typeface="Arial" panose="020B0604020202020204" pitchFamily="34" charset="0"/>
              </a:defRPr>
            </a:lvl1pPr>
            <a:lvl2pPr marL="457017"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rPr>
              <a:t>4. Workforce Optimization</a:t>
            </a: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p:txBody>
      </p:sp>
      <p:sp>
        <p:nvSpPr>
          <p:cNvPr id="10" name="Text Placeholder 21">
            <a:extLst>
              <a:ext uri="{FF2B5EF4-FFF2-40B4-BE49-F238E27FC236}">
                <a16:creationId xmlns:a16="http://schemas.microsoft.com/office/drawing/2014/main" id="{3A754E55-0703-4200-BB57-7F2218AD2F49}"/>
              </a:ext>
            </a:extLst>
          </p:cNvPr>
          <p:cNvSpPr txBox="1">
            <a:spLocks/>
          </p:cNvSpPr>
          <p:nvPr/>
        </p:nvSpPr>
        <p:spPr>
          <a:xfrm>
            <a:off x="3360737" y="762000"/>
            <a:ext cx="1346013" cy="1456325"/>
          </a:xfrm>
          <a:prstGeom prst="rect">
            <a:avLst/>
          </a:prstGeom>
        </p:spPr>
        <p:txBody>
          <a:bodyPr lIns="0" tIns="0" rIns="0" bIns="0">
            <a:noAutofit/>
          </a:bodyPr>
          <a:lstStyle>
            <a:lvl1pPr marL="0" indent="0" algn="r" defTabSz="914034" rtl="0" eaLnBrk="1" latinLnBrk="0" hangingPunct="1">
              <a:lnSpc>
                <a:spcPct val="90000"/>
              </a:lnSpc>
              <a:spcBef>
                <a:spcPts val="1000"/>
              </a:spcBef>
              <a:buFont typeface="Arial" panose="020B0604020202020204" pitchFamily="34" charset="0"/>
              <a:buNone/>
              <a:defRPr sz="1799" b="0" i="0" kern="1200">
                <a:solidFill>
                  <a:srgbClr val="2576B7"/>
                </a:solidFill>
                <a:latin typeface="Exo" panose="02000503000000000000" pitchFamily="2" charset="77"/>
                <a:ea typeface="+mn-ea"/>
                <a:cs typeface="Arial" panose="020B0604020202020204" pitchFamily="34" charset="0"/>
              </a:defRPr>
            </a:lvl1pPr>
            <a:lvl2pPr marL="457017" indent="0" algn="l" defTabSz="914034" rtl="0" eaLnBrk="1" latinLnBrk="0" hangingPunct="1">
              <a:lnSpc>
                <a:spcPct val="90000"/>
              </a:lnSpc>
              <a:spcBef>
                <a:spcPts val="500"/>
              </a:spcBef>
              <a:buFont typeface="Arial" panose="020B0604020202020204" pitchFamily="34" charset="0"/>
              <a:buNone/>
              <a:defRPr sz="2399" kern="1200">
                <a:solidFill>
                  <a:schemeClr val="tx1"/>
                </a:solidFill>
                <a:latin typeface="+mn-lt"/>
                <a:ea typeface="+mn-ea"/>
                <a:cs typeface="+mn-cs"/>
              </a:defRPr>
            </a:lvl2pPr>
            <a:lvl3pPr marL="914034" indent="0" algn="l" defTabSz="914034"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3pPr>
            <a:lvl4pPr marL="1371051"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4pPr>
            <a:lvl5pPr marL="1828068"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r"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mn-ea"/>
                <a:cs typeface="Arial" panose="020B0604020202020204" pitchFamily="34" charset="0"/>
              </a:rPr>
              <a:t>Insight 1</a:t>
            </a:r>
          </a:p>
        </p:txBody>
      </p:sp>
      <p:sp>
        <p:nvSpPr>
          <p:cNvPr id="11" name="Text Placeholder 20">
            <a:extLst>
              <a:ext uri="{FF2B5EF4-FFF2-40B4-BE49-F238E27FC236}">
                <a16:creationId xmlns:a16="http://schemas.microsoft.com/office/drawing/2014/main" id="{8D50B650-C27C-44ED-93F5-1444B1F3B389}"/>
              </a:ext>
            </a:extLst>
          </p:cNvPr>
          <p:cNvSpPr txBox="1">
            <a:spLocks/>
          </p:cNvSpPr>
          <p:nvPr/>
        </p:nvSpPr>
        <p:spPr>
          <a:xfrm>
            <a:off x="4969003" y="730785"/>
            <a:ext cx="6764209" cy="1393290"/>
          </a:xfrm>
          <a:prstGeom prst="rect">
            <a:avLst/>
          </a:prstGeom>
        </p:spPr>
        <p:txBody>
          <a:bodyPr lIns="0" tIns="0" rIns="0" bIns="0" numCol="1" spcCol="292608" anchor="t"/>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Deal With Low Performers Now</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50" b="1" i="0" u="none" strike="noStrike" kern="1200" cap="none" spc="0" normalizeH="0" baseline="0" noProof="0" dirty="0">
                <a:ln>
                  <a:noFill/>
                </a:ln>
                <a:solidFill>
                  <a:srgbClr val="494949">
                    <a:lumMod val="50000"/>
                  </a:srgbClr>
                </a:solidFill>
                <a:effectLst/>
                <a:uLnTx/>
                <a:uFillTx/>
                <a:latin typeface="Roboto Condensed Light"/>
                <a:ea typeface="Roboto Condensed Light" panose="02000000000000000000" pitchFamily="2" charset="0"/>
                <a:cs typeface="+mn-cs"/>
              </a:rPr>
              <a:t>This is an opportunity to expedite dealing with low performance. </a:t>
            </a:r>
            <a:r>
              <a:rPr kumimoji="0" lang="en-CA" sz="1350" b="0" i="0" u="none" strike="noStrike" kern="1200" cap="none" spc="0" normalizeH="0" baseline="0" noProof="0" dirty="0">
                <a:ln>
                  <a:noFill/>
                </a:ln>
                <a:solidFill>
                  <a:srgbClr val="494949">
                    <a:lumMod val="50000"/>
                  </a:srgbClr>
                </a:solidFill>
                <a:effectLst/>
                <a:uLnTx/>
                <a:uFillTx/>
                <a:latin typeface="Roboto Condensed Light"/>
                <a:ea typeface="Roboto Condensed Light" panose="02000000000000000000" pitchFamily="2" charset="0"/>
                <a:cs typeface="+mn-cs"/>
              </a:rPr>
              <a:t>It may sound insensitive, but in times where cost cutting is required, you may have the opportunity to quickly and decisively address low performance with targeted staff reductions. This option is not open to every organization due to union regulations or political circumstances. However, at the very least up your performance management tactics. Many low performers leave of their own volition when faced with clear, fair, and exacting performance expectations.</a:t>
            </a:r>
            <a:endParaRPr kumimoji="0" lang="en-US" sz="1350" b="1" i="0" u="none" strike="noStrike" kern="1200" cap="none" spc="0" normalizeH="0" baseline="0" noProof="0" dirty="0">
              <a:ln>
                <a:noFill/>
              </a:ln>
              <a:solidFill>
                <a:srgbClr val="494949">
                  <a:lumMod val="50000"/>
                </a:srgbClr>
              </a:solidFill>
              <a:effectLst/>
              <a:uLnTx/>
              <a:uFillTx/>
              <a:latin typeface="Roboto Condensed Light"/>
              <a:ea typeface="Roboto Condensed Light" panose="02000000000000000000" pitchFamily="2" charset="0"/>
              <a:cs typeface="+mn-cs"/>
            </a:endParaRPr>
          </a:p>
        </p:txBody>
      </p:sp>
    </p:spTree>
    <p:extLst>
      <p:ext uri="{BB962C8B-B14F-4D97-AF65-F5344CB8AC3E}">
        <p14:creationId xmlns:p14="http://schemas.microsoft.com/office/powerpoint/2010/main" val="306722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3EC-9575-46E6-8CAA-CE22059B41C6}"/>
              </a:ext>
            </a:extLst>
          </p:cNvPr>
          <p:cNvSpPr>
            <a:spLocks noGrp="1"/>
          </p:cNvSpPr>
          <p:nvPr>
            <p:ph type="title"/>
          </p:nvPr>
        </p:nvSpPr>
        <p:spPr>
          <a:xfrm>
            <a:off x="355540" y="973747"/>
            <a:ext cx="2514600" cy="1163598"/>
          </a:xfrm>
        </p:spPr>
        <p:txBody>
          <a:bodyPr/>
          <a:lstStyle/>
          <a:p>
            <a:r>
              <a:rPr lang="en-US" sz="2800" dirty="0"/>
              <a:t>Top insights to manage IT employees during cost-cutting (continued)</a:t>
            </a:r>
            <a:br>
              <a:rPr lang="en-US" sz="2800" dirty="0"/>
            </a:br>
            <a:br>
              <a:rPr lang="en-US" sz="2800" dirty="0"/>
            </a:br>
            <a:br>
              <a:rPr lang="en-US" dirty="0"/>
            </a:br>
            <a:endParaRPr lang="en-CA" dirty="0"/>
          </a:p>
        </p:txBody>
      </p:sp>
      <p:sp>
        <p:nvSpPr>
          <p:cNvPr id="5" name="Text Placeholder 23">
            <a:extLst>
              <a:ext uri="{FF2B5EF4-FFF2-40B4-BE49-F238E27FC236}">
                <a16:creationId xmlns:a16="http://schemas.microsoft.com/office/drawing/2014/main" id="{4D729CC7-3100-4E31-91FE-3B1C487E093B}"/>
              </a:ext>
            </a:extLst>
          </p:cNvPr>
          <p:cNvSpPr>
            <a:spLocks noGrp="1"/>
          </p:cNvSpPr>
          <p:nvPr>
            <p:ph type="body" sz="quarter" idx="17"/>
          </p:nvPr>
        </p:nvSpPr>
        <p:spPr>
          <a:xfrm>
            <a:off x="3376290" y="1143000"/>
            <a:ext cx="1346013" cy="1456325"/>
          </a:xfrm>
        </p:spPr>
        <p:txBody>
          <a:bodyPr/>
          <a:lstStyle/>
          <a:p>
            <a:r>
              <a:rPr lang="en-US" sz="2400" dirty="0"/>
              <a:t>Insight 4</a:t>
            </a:r>
          </a:p>
        </p:txBody>
      </p:sp>
      <p:sp>
        <p:nvSpPr>
          <p:cNvPr id="8" name="Text Placeholder 22">
            <a:extLst>
              <a:ext uri="{FF2B5EF4-FFF2-40B4-BE49-F238E27FC236}">
                <a16:creationId xmlns:a16="http://schemas.microsoft.com/office/drawing/2014/main" id="{A82BEB33-152B-4FF7-9663-E19C469B00C4}"/>
              </a:ext>
            </a:extLst>
          </p:cNvPr>
          <p:cNvSpPr txBox="1">
            <a:spLocks/>
          </p:cNvSpPr>
          <p:nvPr/>
        </p:nvSpPr>
        <p:spPr>
          <a:xfrm>
            <a:off x="4951413" y="1143000"/>
            <a:ext cx="6629400"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Check In Regularly With Staff on Layoff</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Maintain support for affected employees.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Check in regularly with staff who have been laid off and update them on developments and outlook. Ask if there are ways that the organization  can help. Avoid the risk of return-to-work disengagement.</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9" name="Text Placeholder 2">
            <a:extLst>
              <a:ext uri="{FF2B5EF4-FFF2-40B4-BE49-F238E27FC236}">
                <a16:creationId xmlns:a16="http://schemas.microsoft.com/office/drawing/2014/main" id="{D89CCF3C-F3F4-433D-98A6-09D41074964A}"/>
              </a:ext>
            </a:extLst>
          </p:cNvPr>
          <p:cNvSpPr txBox="1">
            <a:spLocks/>
          </p:cNvSpPr>
          <p:nvPr/>
        </p:nvSpPr>
        <p:spPr>
          <a:xfrm>
            <a:off x="332635" y="228600"/>
            <a:ext cx="3043655" cy="1209332"/>
          </a:xfrm>
          <a:prstGeom prst="rect">
            <a:avLst/>
          </a:prstGeom>
        </p:spPr>
        <p:txBody>
          <a:bodyPr lIns="0" tIns="0" rIns="0" bIns="0">
            <a:noAutofit/>
          </a:bodyPr>
          <a:lstStyle>
            <a:lvl1pPr marL="0" indent="0" algn="l" defTabSz="914034" rtl="0" eaLnBrk="1" latinLnBrk="0" hangingPunct="1">
              <a:lnSpc>
                <a:spcPct val="110000"/>
              </a:lnSpc>
              <a:spcBef>
                <a:spcPts val="1000"/>
              </a:spcBef>
              <a:buFont typeface="Arial" panose="020B0604020202020204" pitchFamily="34" charset="0"/>
              <a:buNone/>
              <a:defRPr sz="1999" b="0" i="0" kern="1200" spc="0">
                <a:solidFill>
                  <a:schemeClr val="bg1"/>
                </a:solidFill>
                <a:latin typeface="Montserrat" pitchFamily="2" charset="77"/>
                <a:ea typeface="+mn-ea"/>
                <a:cs typeface="Arial" panose="020B0604020202020204" pitchFamily="34" charset="0"/>
              </a:defRPr>
            </a:lvl1pPr>
            <a:lvl2pPr marL="457017"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2399"/>
              </a:lnSpc>
              <a:spcBef>
                <a:spcPts val="500"/>
              </a:spcBef>
              <a:buFont typeface="Arial" panose="020B0604020202020204" pitchFamily="34" charset="0"/>
              <a:buNone/>
              <a:defRPr sz="1999" kern="1200">
                <a:solidFill>
                  <a:srgbClr val="848585"/>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rPr>
              <a:t>4. Workforce Optimization</a:t>
            </a: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1999" b="0" i="0" u="none" strike="noStrike" kern="1200" cap="none" spc="0" normalizeH="0" baseline="0" noProof="0" dirty="0">
              <a:ln>
                <a:noFill/>
              </a:ln>
              <a:solidFill>
                <a:srgbClr val="FFFFFF"/>
              </a:solidFill>
              <a:effectLst/>
              <a:uLnTx/>
              <a:uFillTx/>
              <a:latin typeface="Montserrat" pitchFamily="2" charset="77"/>
              <a:ea typeface="+mn-ea"/>
              <a:cs typeface="Arial" panose="020B0604020202020204" pitchFamily="34" charset="0"/>
            </a:endParaRPr>
          </a:p>
        </p:txBody>
      </p:sp>
      <p:sp>
        <p:nvSpPr>
          <p:cNvPr id="12" name="Text Placeholder 23">
            <a:extLst>
              <a:ext uri="{FF2B5EF4-FFF2-40B4-BE49-F238E27FC236}">
                <a16:creationId xmlns:a16="http://schemas.microsoft.com/office/drawing/2014/main" id="{D9943E65-9A76-4D93-9D36-4298DE8639F5}"/>
              </a:ext>
            </a:extLst>
          </p:cNvPr>
          <p:cNvSpPr txBox="1">
            <a:spLocks/>
          </p:cNvSpPr>
          <p:nvPr/>
        </p:nvSpPr>
        <p:spPr>
          <a:xfrm>
            <a:off x="3300090" y="2654189"/>
            <a:ext cx="1363156" cy="1456325"/>
          </a:xfrm>
          <a:prstGeom prst="rect">
            <a:avLst/>
          </a:prstGeom>
        </p:spPr>
        <p:txBody>
          <a:bodyPr lIns="0" tIns="0" rIns="0" bIns="0">
            <a:noAutofit/>
          </a:bodyPr>
          <a:lstStyle>
            <a:lvl1pPr marL="0" indent="0" algn="r" defTabSz="914034" rtl="0" eaLnBrk="1" latinLnBrk="0" hangingPunct="1">
              <a:lnSpc>
                <a:spcPct val="90000"/>
              </a:lnSpc>
              <a:spcBef>
                <a:spcPts val="1000"/>
              </a:spcBef>
              <a:buFont typeface="Arial" panose="020B0604020202020204" pitchFamily="34" charset="0"/>
              <a:buNone/>
              <a:defRPr sz="1799" b="0" i="0" kern="1200">
                <a:solidFill>
                  <a:srgbClr val="2576B7"/>
                </a:solidFill>
                <a:latin typeface="Exo" panose="02000503000000000000" pitchFamily="2" charset="77"/>
                <a:ea typeface="+mn-ea"/>
                <a:cs typeface="Arial" panose="020B0604020202020204" pitchFamily="34" charset="0"/>
              </a:defRPr>
            </a:lvl1pPr>
            <a:lvl2pPr marL="457017" indent="0" algn="l" defTabSz="914034" rtl="0" eaLnBrk="1" latinLnBrk="0" hangingPunct="1">
              <a:lnSpc>
                <a:spcPct val="90000"/>
              </a:lnSpc>
              <a:spcBef>
                <a:spcPts val="500"/>
              </a:spcBef>
              <a:buFont typeface="Arial" panose="020B0604020202020204" pitchFamily="34" charset="0"/>
              <a:buNone/>
              <a:defRPr sz="2399" kern="1200">
                <a:solidFill>
                  <a:schemeClr val="tx1"/>
                </a:solidFill>
                <a:latin typeface="+mn-lt"/>
                <a:ea typeface="+mn-ea"/>
                <a:cs typeface="+mn-cs"/>
              </a:defRPr>
            </a:lvl2pPr>
            <a:lvl3pPr marL="914034" indent="0" algn="l" defTabSz="914034" rtl="0" eaLnBrk="1" latinLnBrk="0" hangingPunct="1">
              <a:lnSpc>
                <a:spcPct val="90000"/>
              </a:lnSpc>
              <a:spcBef>
                <a:spcPts val="500"/>
              </a:spcBef>
              <a:buFont typeface="Arial" panose="020B0604020202020204" pitchFamily="34" charset="0"/>
              <a:buNone/>
              <a:defRPr sz="1999" kern="1200">
                <a:solidFill>
                  <a:schemeClr val="tx1"/>
                </a:solidFill>
                <a:latin typeface="+mn-lt"/>
                <a:ea typeface="+mn-ea"/>
                <a:cs typeface="+mn-cs"/>
              </a:defRPr>
            </a:lvl3pPr>
            <a:lvl4pPr marL="1371051"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4pPr>
            <a:lvl5pPr marL="1828068" indent="0" algn="l" defTabSz="914034" rtl="0" eaLnBrk="1" latinLnBrk="0" hangingPunct="1">
              <a:lnSpc>
                <a:spcPct val="90000"/>
              </a:lnSpc>
              <a:spcBef>
                <a:spcPts val="500"/>
              </a:spcBef>
              <a:buFont typeface="Arial" panose="020B0604020202020204" pitchFamily="34" charset="0"/>
              <a:buNone/>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r"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mn-ea"/>
                <a:cs typeface="Arial" panose="020B0604020202020204" pitchFamily="34" charset="0"/>
              </a:rPr>
              <a:t>Insight 5</a:t>
            </a:r>
          </a:p>
        </p:txBody>
      </p:sp>
      <p:sp>
        <p:nvSpPr>
          <p:cNvPr id="13" name="Text Placeholder 22">
            <a:extLst>
              <a:ext uri="{FF2B5EF4-FFF2-40B4-BE49-F238E27FC236}">
                <a16:creationId xmlns:a16="http://schemas.microsoft.com/office/drawing/2014/main" id="{66DE2572-5516-4F5B-B14B-5720C3935B96}"/>
              </a:ext>
            </a:extLst>
          </p:cNvPr>
          <p:cNvSpPr txBox="1">
            <a:spLocks/>
          </p:cNvSpPr>
          <p:nvPr/>
        </p:nvSpPr>
        <p:spPr>
          <a:xfrm>
            <a:off x="4875212" y="2654189"/>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Continue to Hire Great People</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A spending freeze does not have to mean a hiring freeze. </a:t>
            </a:r>
            <a:r>
              <a:rPr kumimoji="0" lang="en-CA"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 Don’t miss an opportunity to add  great people to your company. Keep looking to staff your organization for future needs and be prepared to advocate for the right targeted hires even through a spending freeze.  </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
        <p:nvSpPr>
          <p:cNvPr id="10" name="Text Placeholder 19">
            <a:extLst>
              <a:ext uri="{FF2B5EF4-FFF2-40B4-BE49-F238E27FC236}">
                <a16:creationId xmlns:a16="http://schemas.microsoft.com/office/drawing/2014/main" id="{1A86F6B8-C036-45DA-A205-246817DF42A0}"/>
              </a:ext>
            </a:extLst>
          </p:cNvPr>
          <p:cNvSpPr>
            <a:spLocks noGrp="1"/>
          </p:cNvSpPr>
          <p:nvPr>
            <p:ph type="body" sz="quarter" idx="13"/>
          </p:nvPr>
        </p:nvSpPr>
        <p:spPr>
          <a:xfrm>
            <a:off x="3289624" y="4337079"/>
            <a:ext cx="1363156" cy="1456325"/>
          </a:xfrm>
        </p:spPr>
        <p:txBody>
          <a:bodyPr/>
          <a:lstStyle/>
          <a:p>
            <a:r>
              <a:rPr lang="en-US" sz="2400" dirty="0"/>
              <a:t>Insight 6</a:t>
            </a:r>
          </a:p>
        </p:txBody>
      </p:sp>
      <p:sp>
        <p:nvSpPr>
          <p:cNvPr id="11" name="Text Placeholder 18">
            <a:extLst>
              <a:ext uri="{FF2B5EF4-FFF2-40B4-BE49-F238E27FC236}">
                <a16:creationId xmlns:a16="http://schemas.microsoft.com/office/drawing/2014/main" id="{6B975DC5-7151-4331-91C1-FD07E43FE9F2}"/>
              </a:ext>
            </a:extLst>
          </p:cNvPr>
          <p:cNvSpPr txBox="1">
            <a:spLocks/>
          </p:cNvSpPr>
          <p:nvPr/>
        </p:nvSpPr>
        <p:spPr>
          <a:xfrm>
            <a:off x="4875212" y="4328799"/>
            <a:ext cx="6258949" cy="1393290"/>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chemeClr val="tx1">
                    <a:lumMod val="50000"/>
                  </a:schemeClr>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Cutting Staff Is Hard, but Probably Necessary</a:t>
            </a:r>
          </a:p>
          <a:p>
            <a:pPr marL="0" marR="0" lvl="0" indent="0" algn="l" defTabSz="91403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No aspect of cost reduction is more emotional and difficult than staff reductions. </a:t>
            </a:r>
            <a:r>
              <a:rPr kumimoji="0" lang="en-US" sz="1399" b="0"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rPr>
              <a:t>If cost management initiatives involve staff reductions, then significant time must be spent on planning, communicating, treating affected staff with respect, and ensuring that remaining staff stay engaged. Before enacting staff reductions, careful consideration should be given to redeployment of existing resources from longer-term initiatives to short-term ones.</a:t>
            </a:r>
            <a:endParaRPr kumimoji="0" lang="en-US" sz="1399" b="1" i="0" u="none" strike="noStrike" kern="1200" cap="none" spc="0" normalizeH="0" baseline="0" noProof="0" dirty="0">
              <a:ln>
                <a:noFill/>
              </a:ln>
              <a:solidFill>
                <a:srgbClr val="494949">
                  <a:lumMod val="50000"/>
                </a:srgbClr>
              </a:solidFill>
              <a:effectLst/>
              <a:uLnTx/>
              <a:uFillTx/>
              <a:latin typeface="Roboto Condensed Light" panose="02000000000000000000" pitchFamily="2" charset="0"/>
              <a:ea typeface="Roboto Condensed Light" panose="02000000000000000000" pitchFamily="2" charset="0"/>
              <a:cs typeface="+mn-cs"/>
            </a:endParaRPr>
          </a:p>
        </p:txBody>
      </p:sp>
    </p:spTree>
    <p:extLst>
      <p:ext uri="{BB962C8B-B14F-4D97-AF65-F5344CB8AC3E}">
        <p14:creationId xmlns:p14="http://schemas.microsoft.com/office/powerpoint/2010/main" val="3573601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5BB4F-3BD6-3E47-844A-0D1C1B77ED32}"/>
              </a:ext>
            </a:extLst>
          </p:cNvPr>
          <p:cNvSpPr>
            <a:spLocks noGrp="1"/>
          </p:cNvSpPr>
          <p:nvPr>
            <p:ph type="title"/>
          </p:nvPr>
        </p:nvSpPr>
        <p:spPr>
          <a:xfrm>
            <a:off x="353968" y="544769"/>
            <a:ext cx="11239328" cy="1130188"/>
          </a:xfrm>
        </p:spPr>
        <p:txBody>
          <a:bodyPr/>
          <a:lstStyle/>
          <a:p>
            <a:r>
              <a:rPr lang="en-US" sz="3600" dirty="0"/>
              <a:t>Identify workforce optimization initiatives</a:t>
            </a:r>
          </a:p>
        </p:txBody>
      </p:sp>
      <p:sp>
        <p:nvSpPr>
          <p:cNvPr id="12" name="Rectangle 11">
            <a:extLst>
              <a:ext uri="{FF2B5EF4-FFF2-40B4-BE49-F238E27FC236}">
                <a16:creationId xmlns:a16="http://schemas.microsoft.com/office/drawing/2014/main" id="{ED099C21-3D20-439F-9672-F46241269810}"/>
              </a:ext>
            </a:extLst>
          </p:cNvPr>
          <p:cNvSpPr/>
          <p:nvPr/>
        </p:nvSpPr>
        <p:spPr>
          <a:xfrm>
            <a:off x="372935" y="5234478"/>
            <a:ext cx="11531644" cy="8212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Crisis management lens:</a:t>
            </a:r>
            <a:r>
              <a:rPr kumimoji="0" lang="en-US"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 </a:t>
            </a:r>
            <a:r>
              <a:rPr kumimoji="0" lang="en-CA" sz="12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rPr>
              <a:t>There is no aspect of cost cutting that is more painful for an organization than staff reduction. Reductions have a long-term effect on the morale and long-term future of your organization. It is important to understand your organization’s overall approach to this topic. It is extremely important that organizations consider recovery following the specific crisis or downturn.   </a:t>
            </a:r>
          </a:p>
        </p:txBody>
      </p:sp>
      <p:graphicFrame>
        <p:nvGraphicFramePr>
          <p:cNvPr id="14" name="Table 13">
            <a:extLst>
              <a:ext uri="{FF2B5EF4-FFF2-40B4-BE49-F238E27FC236}">
                <a16:creationId xmlns:a16="http://schemas.microsoft.com/office/drawing/2014/main" id="{E0EC8DC5-EB4F-4E69-854E-D3F76E1A7804}"/>
              </a:ext>
            </a:extLst>
          </p:cNvPr>
          <p:cNvGraphicFramePr>
            <a:graphicFrameLocks noGrp="1"/>
          </p:cNvGraphicFramePr>
          <p:nvPr/>
        </p:nvGraphicFramePr>
        <p:xfrm>
          <a:off x="6487759" y="1524000"/>
          <a:ext cx="5378400" cy="2674324"/>
        </p:xfrm>
        <a:graphic>
          <a:graphicData uri="http://schemas.openxmlformats.org/drawingml/2006/table">
            <a:tbl>
              <a:tblPr firstRow="1" firstCol="1" bandRow="1">
                <a:tableStyleId>{5C22544A-7EE6-4342-B048-85BDC9FD1C3A}</a:tableStyleId>
              </a:tblPr>
              <a:tblGrid>
                <a:gridCol w="936000">
                  <a:extLst>
                    <a:ext uri="{9D8B030D-6E8A-4147-A177-3AD203B41FA5}">
                      <a16:colId xmlns:a16="http://schemas.microsoft.com/office/drawing/2014/main" val="941930784"/>
                    </a:ext>
                  </a:extLst>
                </a:gridCol>
                <a:gridCol w="2221200">
                  <a:extLst>
                    <a:ext uri="{9D8B030D-6E8A-4147-A177-3AD203B41FA5}">
                      <a16:colId xmlns:a16="http://schemas.microsoft.com/office/drawing/2014/main" val="4170622902"/>
                    </a:ext>
                  </a:extLst>
                </a:gridCol>
                <a:gridCol w="2221200">
                  <a:extLst>
                    <a:ext uri="{9D8B030D-6E8A-4147-A177-3AD203B41FA5}">
                      <a16:colId xmlns:a16="http://schemas.microsoft.com/office/drawing/2014/main" val="2598124843"/>
                    </a:ext>
                  </a:extLst>
                </a:gridCol>
              </a:tblGrid>
              <a:tr h="668581">
                <a:tc>
                  <a:txBody>
                    <a:bodyPr/>
                    <a:lstStyle/>
                    <a:p>
                      <a:pPr algn="ctr">
                        <a:spcAft>
                          <a:spcPts val="0"/>
                        </a:spcAft>
                      </a:pPr>
                      <a:r>
                        <a:rPr lang="en-US" sz="1100" dirty="0">
                          <a:effectLst/>
                        </a:rPr>
                        <a:t>Focus Area</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100" dirty="0">
                          <a:effectLst/>
                        </a:rPr>
                        <a:t>Inputs Required </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23791"/>
                  </a:ext>
                </a:extLst>
              </a:tr>
              <a:tr h="668581">
                <a:tc rowSpan="3">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CA" sz="1100" dirty="0">
                          <a:solidFill>
                            <a:schemeClr val="bg1"/>
                          </a:solidFill>
                          <a:effectLst/>
                        </a:rPr>
                        <a:t>Workforce Optimization</a:t>
                      </a:r>
                      <a:endParaRPr lang="en-CA" sz="110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rPr>
                        <a:t>Current staffing lists/levels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Travel budgets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77041462"/>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Workload analysis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4030271123"/>
                  </a:ext>
                </a:extLst>
              </a:tr>
              <a:tr h="668581">
                <a:tc v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Training program details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1956156786"/>
                  </a:ext>
                </a:extLst>
              </a:tr>
            </a:tbl>
          </a:graphicData>
        </a:graphic>
      </p:graphicFrame>
      <p:sp>
        <p:nvSpPr>
          <p:cNvPr id="15" name="Text Placeholder 5">
            <a:extLst>
              <a:ext uri="{FF2B5EF4-FFF2-40B4-BE49-F238E27FC236}">
                <a16:creationId xmlns:a16="http://schemas.microsoft.com/office/drawing/2014/main" id="{71A588DE-9BBB-4156-95BD-85E583891EE2}"/>
              </a:ext>
            </a:extLst>
          </p:cNvPr>
          <p:cNvSpPr txBox="1">
            <a:spLocks/>
          </p:cNvSpPr>
          <p:nvPr/>
        </p:nvSpPr>
        <p:spPr>
          <a:xfrm>
            <a:off x="322666" y="1418648"/>
            <a:ext cx="5440825" cy="638752"/>
          </a:xfrm>
          <a:prstGeom prst="rect">
            <a:avLst/>
          </a:prstGeom>
        </p:spPr>
        <p:txBody>
          <a:bodyPr lIns="0" tIns="0" rIns="0" bIns="0" numCol="1" spcCol="292608"/>
          <a:lstStyle>
            <a:lvl1pPr marL="179316" indent="-179316" algn="l" defTabSz="914034" rtl="0" eaLnBrk="1" latinLnBrk="0" hangingPunct="1">
              <a:lnSpc>
                <a:spcPct val="110000"/>
              </a:lnSpc>
              <a:spcBef>
                <a:spcPts val="10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1pPr>
            <a:lvl2pPr marL="628399"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2pPr>
            <a:lvl3pPr marL="1088589" indent="-174555"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3pPr>
            <a:lvl4pPr marL="1548780" indent="-177729"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4pPr>
            <a:lvl5pPr marL="1999450" indent="-171381" algn="l" defTabSz="914034" rtl="0" eaLnBrk="1" latinLnBrk="0" hangingPunct="1">
              <a:lnSpc>
                <a:spcPct val="110000"/>
              </a:lnSpc>
              <a:spcBef>
                <a:spcPts val="500"/>
              </a:spcBef>
              <a:buFont typeface="Arial" panose="020B0604020202020204" pitchFamily="34" charset="0"/>
              <a:buChar char="•"/>
              <a:tabLst/>
              <a:defRPr sz="1399" kern="1200">
                <a:solidFill>
                  <a:srgbClr val="000000"/>
                </a:solidFill>
                <a:latin typeface="Roboto Condensed Light" panose="02000000000000000000" pitchFamily="2" charset="0"/>
                <a:ea typeface="Roboto Condensed Light" panose="02000000000000000000" pitchFamily="2" charset="0"/>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CA" sz="1599"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Have any other considerations </a:t>
            </a:r>
            <a:r>
              <a:rPr kumimoji="0" lang="en-CA" sz="1599" b="0" i="0" u="none" strike="noStrike" kern="1200" cap="none" spc="0" normalizeH="0" baseline="0" noProof="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materialized since </a:t>
            </a:r>
            <a:r>
              <a:rPr kumimoji="0" lang="en-CA" sz="1599" b="0" i="0" u="none" strike="noStrike" kern="1200" cap="none" spc="0" normalizeH="0" baseline="0" noProof="0" dirty="0">
                <a:ln>
                  <a:noFill/>
                </a:ln>
                <a:solidFill>
                  <a:srgbClr val="2576B7"/>
                </a:solidFill>
                <a:effectLst/>
                <a:uLnTx/>
                <a:uFillTx/>
                <a:latin typeface="Exo" panose="02000503000000000000" pitchFamily="2" charset="77"/>
                <a:ea typeface="Roboto Condensed Light" panose="02000000000000000000" pitchFamily="2" charset="0"/>
                <a:cs typeface="Arial" panose="020B0604020202020204" pitchFamily="34" charset="0"/>
              </a:rPr>
              <a:t>you produced your initial list of actions for this focus area? </a:t>
            </a:r>
            <a:endParaRPr kumimoji="0" lang="en-CA" sz="1400" b="0" i="0" u="none" strike="noStrike" kern="1200" cap="none" spc="0" normalizeH="0" baseline="0" noProof="0" dirty="0">
              <a:ln>
                <a:noFill/>
              </a:ln>
              <a:solidFill>
                <a:srgbClr val="494949"/>
              </a:solidFill>
              <a:effectLst/>
              <a:uLnTx/>
              <a:uFillTx/>
              <a:latin typeface="Roboto Condensed Light" panose="02000000000000000000" pitchFamily="2" charset="0"/>
              <a:ea typeface="Roboto Condensed Light" panose="02000000000000000000" pitchFamily="2" charset="0"/>
              <a:cs typeface="+mn-cs"/>
            </a:endParaRPr>
          </a:p>
          <a:p>
            <a:pPr marL="0" marR="0" lvl="0" indent="0" algn="l" defTabSz="914034"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CA" sz="1400"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sp>
        <p:nvSpPr>
          <p:cNvPr id="16" name="Speech Bubble: Rectangle 15">
            <a:extLst>
              <a:ext uri="{FF2B5EF4-FFF2-40B4-BE49-F238E27FC236}">
                <a16:creationId xmlns:a16="http://schemas.microsoft.com/office/drawing/2014/main" id="{D290363A-4C87-41CD-A78B-3A5A81131577}"/>
              </a:ext>
            </a:extLst>
          </p:cNvPr>
          <p:cNvSpPr/>
          <p:nvPr/>
        </p:nvSpPr>
        <p:spPr>
          <a:xfrm>
            <a:off x="6487759" y="4414614"/>
            <a:ext cx="5321655" cy="749724"/>
          </a:xfrm>
          <a:prstGeom prst="wedgeRectCallout">
            <a:avLst>
              <a:gd name="adj1" fmla="val 11251"/>
              <a:gd name="adj2" fmla="val -72963"/>
            </a:avLst>
          </a:prstGeom>
          <a:solidFill>
            <a:srgbClr val="FFFFFF">
              <a:lumMod val="95000"/>
              <a:alpha val="54000"/>
            </a:srgbClr>
          </a:solidFill>
          <a:ln w="25400" cap="flat" cmpd="sng" algn="ctr">
            <a:solidFill>
              <a:srgbClr val="2476B7"/>
            </a:solidFill>
            <a:prstDash val="lgDash"/>
            <a:miter lim="800000"/>
          </a:ln>
          <a:effectLst/>
        </p:spPr>
        <p:txBody>
          <a:bodyPr rtlCol="0" anchor="ctr">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rPr>
              <a:t>Copy asset optimization inputs determined via the slide above if it makes working through this slide easier. </a:t>
            </a:r>
            <a:endParaRPr kumimoji="0" lang="en-CA" sz="1399" b="0" i="0" u="none" strike="noStrike" kern="1200" cap="none" spc="0" normalizeH="0" baseline="0" noProof="0" dirty="0">
              <a:ln>
                <a:noFill/>
              </a:ln>
              <a:solidFill>
                <a:srgbClr val="000000"/>
              </a:solidFill>
              <a:effectLst/>
              <a:uLnTx/>
              <a:uFillTx/>
              <a:latin typeface="Roboto Condensed Light" panose="02000000000000000000" pitchFamily="2" charset="0"/>
              <a:ea typeface="Roboto Condensed Light" panose="02000000000000000000" pitchFamily="2" charset="0"/>
              <a:cs typeface="+mn-cs"/>
            </a:endParaRPr>
          </a:p>
        </p:txBody>
      </p:sp>
      <p:graphicFrame>
        <p:nvGraphicFramePr>
          <p:cNvPr id="19" name="Table 18">
            <a:extLst>
              <a:ext uri="{FF2B5EF4-FFF2-40B4-BE49-F238E27FC236}">
                <a16:creationId xmlns:a16="http://schemas.microsoft.com/office/drawing/2014/main" id="{9F9C8C98-6A6B-49C7-9422-4CD27790EB59}"/>
              </a:ext>
            </a:extLst>
          </p:cNvPr>
          <p:cNvGraphicFramePr>
            <a:graphicFrameLocks noGrp="1"/>
          </p:cNvGraphicFramePr>
          <p:nvPr>
            <p:extLst>
              <p:ext uri="{D42A27DB-BD31-4B8C-83A1-F6EECF244321}">
                <p14:modId xmlns:p14="http://schemas.microsoft.com/office/powerpoint/2010/main" val="1185560338"/>
              </p:ext>
            </p:extLst>
          </p:nvPr>
        </p:nvGraphicFramePr>
        <p:xfrm>
          <a:off x="319129" y="2127540"/>
          <a:ext cx="5440826" cy="2757916"/>
        </p:xfrm>
        <a:graphic>
          <a:graphicData uri="http://schemas.openxmlformats.org/drawingml/2006/table">
            <a:tbl>
              <a:tblPr firstRow="1" bandRow="1">
                <a:tableStyleId>{5C22544A-7EE6-4342-B048-85BDC9FD1C3A}</a:tableStyleId>
              </a:tblPr>
              <a:tblGrid>
                <a:gridCol w="2720413">
                  <a:extLst>
                    <a:ext uri="{9D8B030D-6E8A-4147-A177-3AD203B41FA5}">
                      <a16:colId xmlns:a16="http://schemas.microsoft.com/office/drawing/2014/main" val="4170622902"/>
                    </a:ext>
                  </a:extLst>
                </a:gridCol>
                <a:gridCol w="2720413">
                  <a:extLst>
                    <a:ext uri="{9D8B030D-6E8A-4147-A177-3AD203B41FA5}">
                      <a16:colId xmlns:a16="http://schemas.microsoft.com/office/drawing/2014/main" val="2598124843"/>
                    </a:ext>
                  </a:extLst>
                </a:gridCol>
              </a:tblGrid>
              <a:tr h="349996">
                <a:tc gridSpan="2">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100" dirty="0">
                          <a:effectLst/>
                        </a:rPr>
                        <a:t>Additional </a:t>
                      </a:r>
                      <a:r>
                        <a:rPr lang="en-US" sz="1100">
                          <a:effectLst/>
                        </a:rPr>
                        <a:t>workforce cost-cutting </a:t>
                      </a:r>
                      <a:r>
                        <a:rPr lang="en-US" sz="1100" dirty="0">
                          <a:effectLst/>
                        </a:rPr>
                        <a:t>actions that could be considered:</a:t>
                      </a: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tc hMerge="1">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CA" sz="11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tc>
                <a:extLst>
                  <a:ext uri="{0D108BD9-81ED-4DB2-BD59-A6C34878D82A}">
                    <a16:rowId xmlns:a16="http://schemas.microsoft.com/office/drawing/2014/main" val="56223791"/>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rPr>
                        <a:t>Reduce service levels</a:t>
                      </a: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Eliminate all discretionary spending </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77041462"/>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Shift work to more efficient locations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Freeze hiring</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4030271123"/>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Overdue terminations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Reduce or remove employer contributions/matching to savings plans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1956156786"/>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Raise employee contributions to benefits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Outsourcing</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531639615"/>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Unpaid leave of absence</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Voluntary burnout offers/early retirement</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2088196936"/>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Cut temporary staff/contractors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Reduce work hours/days with commensurate wage reduction</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3550941753"/>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Job sharing</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Local/federal government programs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2770070274"/>
                  </a:ext>
                </a:extLst>
              </a:tr>
              <a:tr h="226010">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Freeze salaries, delay raises, eliminate bonuses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tc>
                  <a:txBody>
                    <a:bodyPr/>
                    <a:lstStyle/>
                    <a:p>
                      <a:pPr algn="l">
                        <a:spcAft>
                          <a:spcPts val="0"/>
                        </a:spcAft>
                      </a:pPr>
                      <a:r>
                        <a:rPr lang="en-US" sz="1100" dirty="0">
                          <a:effectLst/>
                          <a:latin typeface="Roboto Condensed Light" panose="02000000000000000000" pitchFamily="2" charset="0"/>
                          <a:ea typeface="Roboto Condensed Light" panose="02000000000000000000" pitchFamily="2" charset="0"/>
                          <a:cs typeface="Times New Roman" panose="02020603050405020304" pitchFamily="18" charset="0"/>
                        </a:rPr>
                        <a:t>Cut salaries</a:t>
                      </a:r>
                      <a:endParaRPr lang="en-CA" sz="1100" dirty="0">
                        <a:effectLst/>
                        <a:latin typeface="Roboto Condensed Light" panose="02000000000000000000" pitchFamily="2" charset="0"/>
                        <a:ea typeface="Roboto Condensed Light" panose="02000000000000000000" pitchFamily="2" charset="0"/>
                        <a:cs typeface="Times New Roman" panose="02020603050405020304" pitchFamily="18" charset="0"/>
                      </a:endParaRPr>
                    </a:p>
                  </a:txBody>
                  <a:tcPr marL="45720" marR="45720" anchor="ctr"/>
                </a:tc>
                <a:extLst>
                  <a:ext uri="{0D108BD9-81ED-4DB2-BD59-A6C34878D82A}">
                    <a16:rowId xmlns:a16="http://schemas.microsoft.com/office/drawing/2014/main" val="4065971010"/>
                  </a:ext>
                </a:extLst>
              </a:tr>
            </a:tbl>
          </a:graphicData>
        </a:graphic>
      </p:graphicFrame>
    </p:spTree>
    <p:extLst>
      <p:ext uri="{BB962C8B-B14F-4D97-AF65-F5344CB8AC3E}">
        <p14:creationId xmlns:p14="http://schemas.microsoft.com/office/powerpoint/2010/main" val="28779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99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D1AD52-AB5C-2240-88DB-C3B03CE6B282}"/>
              </a:ext>
            </a:extLst>
          </p:cNvPr>
          <p:cNvSpPr/>
          <p:nvPr/>
        </p:nvSpPr>
        <p:spPr>
          <a:xfrm>
            <a:off x="-1" y="1339"/>
            <a:ext cx="12188825" cy="1328219"/>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defRPr/>
            </a:pPr>
            <a:endParaRPr lang="en-US" sz="1092">
              <a:solidFill>
                <a:srgbClr val="1E5E92"/>
              </a:solidFill>
              <a:latin typeface="Calibri" panose="020F0502020204030204"/>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3967" y="531153"/>
            <a:ext cx="11463301" cy="1129747"/>
          </a:xfrm>
        </p:spPr>
        <p:txBody>
          <a:bodyPr/>
          <a:lstStyle/>
          <a:p>
            <a:r>
              <a:rPr lang="en-US" sz="3200" dirty="0">
                <a:solidFill>
                  <a:schemeClr val="bg1"/>
                </a:solidFill>
              </a:rPr>
              <a:t>Cost Optimization Analysis Service Process Overview</a:t>
            </a:r>
          </a:p>
        </p:txBody>
      </p:sp>
      <p:graphicFrame>
        <p:nvGraphicFramePr>
          <p:cNvPr id="7" name="Table 2">
            <a:extLst>
              <a:ext uri="{FF2B5EF4-FFF2-40B4-BE49-F238E27FC236}">
                <a16:creationId xmlns:a16="http://schemas.microsoft.com/office/drawing/2014/main" id="{52CC55FB-F7EF-4798-903A-94054A1E230D}"/>
              </a:ext>
            </a:extLst>
          </p:cNvPr>
          <p:cNvGraphicFramePr>
            <a:graphicFrameLocks noGrp="1"/>
          </p:cNvGraphicFramePr>
          <p:nvPr>
            <p:extLst>
              <p:ext uri="{D42A27DB-BD31-4B8C-83A1-F6EECF244321}">
                <p14:modId xmlns:p14="http://schemas.microsoft.com/office/powerpoint/2010/main" val="768259425"/>
              </p:ext>
            </p:extLst>
          </p:nvPr>
        </p:nvGraphicFramePr>
        <p:xfrm>
          <a:off x="172411" y="1386840"/>
          <a:ext cx="11844000" cy="4876800"/>
        </p:xfrm>
        <a:graphic>
          <a:graphicData uri="http://schemas.openxmlformats.org/drawingml/2006/table">
            <a:tbl>
              <a:tblPr bandRow="1">
                <a:tableStyleId>{5C22544A-7EE6-4342-B048-85BDC9FD1C3A}</a:tableStyleId>
              </a:tblPr>
              <a:tblGrid>
                <a:gridCol w="972000">
                  <a:extLst>
                    <a:ext uri="{9D8B030D-6E8A-4147-A177-3AD203B41FA5}">
                      <a16:colId xmlns:a16="http://schemas.microsoft.com/office/drawing/2014/main" val="3629194390"/>
                    </a:ext>
                  </a:extLst>
                </a:gridCol>
                <a:gridCol w="5220000">
                  <a:extLst>
                    <a:ext uri="{9D8B030D-6E8A-4147-A177-3AD203B41FA5}">
                      <a16:colId xmlns:a16="http://schemas.microsoft.com/office/drawing/2014/main" val="2186035774"/>
                    </a:ext>
                  </a:extLst>
                </a:gridCol>
                <a:gridCol w="1584000">
                  <a:extLst>
                    <a:ext uri="{9D8B030D-6E8A-4147-A177-3AD203B41FA5}">
                      <a16:colId xmlns:a16="http://schemas.microsoft.com/office/drawing/2014/main" val="1896180621"/>
                    </a:ext>
                  </a:extLst>
                </a:gridCol>
                <a:gridCol w="1656000">
                  <a:extLst>
                    <a:ext uri="{9D8B030D-6E8A-4147-A177-3AD203B41FA5}">
                      <a16:colId xmlns:a16="http://schemas.microsoft.com/office/drawing/2014/main" val="154756904"/>
                    </a:ext>
                  </a:extLst>
                </a:gridCol>
                <a:gridCol w="792000">
                  <a:extLst>
                    <a:ext uri="{9D8B030D-6E8A-4147-A177-3AD203B41FA5}">
                      <a16:colId xmlns:a16="http://schemas.microsoft.com/office/drawing/2014/main" val="4083908275"/>
                    </a:ext>
                  </a:extLst>
                </a:gridCol>
                <a:gridCol w="792000">
                  <a:extLst>
                    <a:ext uri="{9D8B030D-6E8A-4147-A177-3AD203B41FA5}">
                      <a16:colId xmlns:a16="http://schemas.microsoft.com/office/drawing/2014/main" val="2376809043"/>
                    </a:ext>
                  </a:extLst>
                </a:gridCol>
                <a:gridCol w="828000">
                  <a:extLst>
                    <a:ext uri="{9D8B030D-6E8A-4147-A177-3AD203B41FA5}">
                      <a16:colId xmlns:a16="http://schemas.microsoft.com/office/drawing/2014/main" val="3653779605"/>
                    </a:ext>
                  </a:extLst>
                </a:gridCol>
              </a:tblGrid>
              <a:tr h="0">
                <a:tc rowSpan="2">
                  <a:txBody>
                    <a:bodyPr/>
                    <a:lstStyle/>
                    <a:p>
                      <a:pPr algn="ctr"/>
                      <a:r>
                        <a:rPr lang="en-US" sz="1600" dirty="0">
                          <a:solidFill>
                            <a:schemeClr val="bg1"/>
                          </a:solidFill>
                          <a:latin typeface="Montserrat SemiBold" panose="00000700000000000000" pitchFamily="2" charset="0"/>
                        </a:rPr>
                        <a:t>Step</a:t>
                      </a:r>
                      <a:endParaRPr lang="en-CA" sz="1600" dirty="0">
                        <a:solidFill>
                          <a:schemeClr val="bg1"/>
                        </a:solidFill>
                        <a:latin typeface="Montserrat SemiBold" panose="00000700000000000000" pitchFamily="2" charset="0"/>
                      </a:endParaRPr>
                    </a:p>
                  </a:txBody>
                  <a:tcPr marL="45720" marR="45720" anchor="ctr">
                    <a:solidFill>
                      <a:schemeClr val="accent1"/>
                    </a:solidFill>
                  </a:tcPr>
                </a:tc>
                <a:tc rowSpan="2">
                  <a:txBody>
                    <a:bodyPr/>
                    <a:lstStyle/>
                    <a:p>
                      <a:pPr algn="ctr"/>
                      <a:r>
                        <a:rPr lang="en-US" sz="1600" dirty="0">
                          <a:solidFill>
                            <a:schemeClr val="bg1"/>
                          </a:solidFill>
                          <a:latin typeface="Montserrat SemiBold" panose="00000700000000000000" pitchFamily="2" charset="0"/>
                        </a:rPr>
                        <a:t>Details</a:t>
                      </a:r>
                      <a:endParaRPr lang="en-CA" sz="1600" dirty="0">
                        <a:solidFill>
                          <a:schemeClr val="bg1"/>
                        </a:solidFill>
                        <a:latin typeface="Montserrat SemiBold" panose="00000700000000000000" pitchFamily="2" charset="0"/>
                      </a:endParaRPr>
                    </a:p>
                  </a:txBody>
                  <a:tcPr marL="45720" marR="45720" anchor="ctr">
                    <a:solidFill>
                      <a:schemeClr val="accent1"/>
                    </a:solidFill>
                  </a:tcPr>
                </a:tc>
                <a:tc rowSpan="2">
                  <a:txBody>
                    <a:bodyPr/>
                    <a:lstStyle/>
                    <a:p>
                      <a:pPr algn="ctr"/>
                      <a:r>
                        <a:rPr lang="en-US" sz="1600" dirty="0">
                          <a:solidFill>
                            <a:schemeClr val="bg1"/>
                          </a:solidFill>
                          <a:latin typeface="Montserrat SemiBold" panose="00000700000000000000" pitchFamily="2" charset="0"/>
                        </a:rPr>
                        <a:t>Inputs</a:t>
                      </a:r>
                      <a:endParaRPr lang="en-CA" sz="1600" dirty="0">
                        <a:solidFill>
                          <a:schemeClr val="bg1"/>
                        </a:solidFill>
                        <a:latin typeface="Montserrat SemiBold" panose="00000700000000000000" pitchFamily="2" charset="0"/>
                      </a:endParaRPr>
                    </a:p>
                  </a:txBody>
                  <a:tcPr marL="45720" marR="45720" anchor="ctr">
                    <a:solidFill>
                      <a:schemeClr val="accent1"/>
                    </a:solidFill>
                  </a:tcPr>
                </a:tc>
                <a:tc rowSpan="2">
                  <a:txBody>
                    <a:bodyPr/>
                    <a:lstStyle/>
                    <a:p>
                      <a:pPr algn="ctr"/>
                      <a:r>
                        <a:rPr lang="en-US" sz="1600" dirty="0">
                          <a:solidFill>
                            <a:schemeClr val="bg1"/>
                          </a:solidFill>
                          <a:latin typeface="Montserrat SemiBold" panose="00000700000000000000" pitchFamily="2" charset="0"/>
                        </a:rPr>
                        <a:t>Outputs</a:t>
                      </a:r>
                      <a:endParaRPr lang="en-CA" sz="1600" dirty="0">
                        <a:solidFill>
                          <a:schemeClr val="bg1"/>
                        </a:solidFill>
                        <a:latin typeface="Montserrat SemiBold" panose="00000700000000000000" pitchFamily="2" charset="0"/>
                      </a:endParaRPr>
                    </a:p>
                  </a:txBody>
                  <a:tcPr marL="45720" marR="45720" anchor="ctr">
                    <a:solidFill>
                      <a:schemeClr val="accent1"/>
                    </a:solidFill>
                  </a:tcPr>
                </a:tc>
                <a:tc gridSpan="2">
                  <a:txBody>
                    <a:bodyPr/>
                    <a:lstStyle/>
                    <a:p>
                      <a:pPr algn="ctr"/>
                      <a:r>
                        <a:rPr lang="en-US" sz="1400" dirty="0">
                          <a:solidFill>
                            <a:schemeClr val="bg1"/>
                          </a:solidFill>
                          <a:latin typeface="Montserrat SemiBold" panose="00000700000000000000" pitchFamily="2" charset="0"/>
                        </a:rPr>
                        <a:t>Participation</a:t>
                      </a:r>
                      <a:endParaRPr lang="en-CA" sz="1400" dirty="0">
                        <a:solidFill>
                          <a:schemeClr val="bg1"/>
                        </a:solidFill>
                        <a:latin typeface="Montserrat SemiBold" panose="00000700000000000000" pitchFamily="2" charset="0"/>
                      </a:endParaRPr>
                    </a:p>
                  </a:txBody>
                  <a:tcPr marL="45720" marR="45720" anchor="ctr">
                    <a:solidFill>
                      <a:schemeClr val="accent1"/>
                    </a:solidFill>
                  </a:tcPr>
                </a:tc>
                <a:tc hMerge="1">
                  <a:txBody>
                    <a:bodyPr/>
                    <a:lstStyle/>
                    <a:p>
                      <a:endParaRPr lang="en-CA" dirty="0"/>
                    </a:p>
                  </a:txBody>
                  <a:tcPr/>
                </a:tc>
                <a:tc rowSpan="2">
                  <a:txBody>
                    <a:bodyPr/>
                    <a:lstStyle/>
                    <a:p>
                      <a:pPr algn="ctr"/>
                      <a:r>
                        <a:rPr lang="en-US" sz="1100" dirty="0">
                          <a:solidFill>
                            <a:schemeClr val="bg1"/>
                          </a:solidFill>
                          <a:latin typeface="Montserrat SemiBold" panose="00000700000000000000" pitchFamily="2" charset="0"/>
                        </a:rPr>
                        <a:t>Analyst Time Estimate</a:t>
                      </a:r>
                      <a:endParaRPr lang="en-CA" sz="1100" dirty="0">
                        <a:solidFill>
                          <a:schemeClr val="bg1"/>
                        </a:solidFill>
                        <a:latin typeface="Montserrat SemiBold" panose="00000700000000000000" pitchFamily="2" charset="0"/>
                      </a:endParaRPr>
                    </a:p>
                  </a:txBody>
                  <a:tcPr marL="45720" marR="45720" anchor="ctr">
                    <a:solidFill>
                      <a:schemeClr val="accent1"/>
                    </a:solidFill>
                  </a:tcPr>
                </a:tc>
                <a:extLst>
                  <a:ext uri="{0D108BD9-81ED-4DB2-BD59-A6C34878D82A}">
                    <a16:rowId xmlns:a16="http://schemas.microsoft.com/office/drawing/2014/main" val="565610868"/>
                  </a:ext>
                </a:extLst>
              </a:tr>
              <a:tr h="0">
                <a:tc vMerge="1">
                  <a:txBody>
                    <a:bodyPr/>
                    <a:lstStyle/>
                    <a:p>
                      <a:endParaRPr lang="en-CA" dirty="0"/>
                    </a:p>
                  </a:txBody>
                  <a:tcPr/>
                </a:tc>
                <a:tc vMerge="1">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endParaRPr lang="en-CA" sz="1600" dirty="0">
                        <a:solidFill>
                          <a:schemeClr val="bg1"/>
                        </a:solidFill>
                        <a:latin typeface="Montserrat SemiBold" panose="00000700000000000000" pitchFamily="2" charset="0"/>
                      </a:endParaRPr>
                    </a:p>
                  </a:txBody>
                  <a:tcPr anchor="ctr">
                    <a:solidFill>
                      <a:schemeClr val="accent1"/>
                    </a:solidFill>
                  </a:tcPr>
                </a:tc>
                <a:tc vMerge="1">
                  <a:txBody>
                    <a:bodyPr/>
                    <a:lstStyle/>
                    <a:p>
                      <a:endParaRPr lang="en-CA"/>
                    </a:p>
                  </a:txBody>
                  <a:tcPr/>
                </a:tc>
                <a:tc vMerge="1">
                  <a:txBody>
                    <a:bodyPr/>
                    <a:lstStyle/>
                    <a:p>
                      <a:endParaRPr lang="en-CA"/>
                    </a:p>
                  </a:txBody>
                  <a:tcPr/>
                </a:tc>
                <a:tc>
                  <a:txBody>
                    <a:bodyPr/>
                    <a:lstStyle/>
                    <a:p>
                      <a:pPr marL="0" marR="0" lvl="0" indent="0" algn="ctr" defTabSz="914034" rtl="0" eaLnBrk="1" fontAlgn="auto" latinLnBrk="0" hangingPunct="1">
                        <a:lnSpc>
                          <a:spcPct val="100000"/>
                        </a:lnSpc>
                        <a:spcBef>
                          <a:spcPts val="0"/>
                        </a:spcBef>
                        <a:spcAft>
                          <a:spcPts val="0"/>
                        </a:spcAft>
                        <a:buClrTx/>
                        <a:buSzTx/>
                        <a:buFontTx/>
                        <a:buNone/>
                        <a:tabLst/>
                        <a:defRPr/>
                      </a:pPr>
                      <a:r>
                        <a:rPr lang="en-US" sz="1100" i="1" dirty="0">
                          <a:solidFill>
                            <a:schemeClr val="bg1"/>
                          </a:solidFill>
                          <a:latin typeface="Montserrat SemiBold" panose="00000700000000000000" pitchFamily="2" charset="0"/>
                        </a:rPr>
                        <a:t>Member</a:t>
                      </a:r>
                      <a:endParaRPr lang="en-CA" sz="1100" i="1" dirty="0">
                        <a:solidFill>
                          <a:schemeClr val="bg1"/>
                        </a:solidFill>
                        <a:latin typeface="Montserrat SemiBold" panose="00000700000000000000" pitchFamily="2" charset="0"/>
                      </a:endParaRPr>
                    </a:p>
                  </a:txBody>
                  <a:tcPr marL="45720" marR="45720" anchor="ctr">
                    <a:solidFill>
                      <a:schemeClr val="accent1"/>
                    </a:solidFill>
                  </a:tcPr>
                </a:tc>
                <a:tc>
                  <a:txBody>
                    <a:bodyPr/>
                    <a:lstStyle/>
                    <a:p>
                      <a:pPr algn="ctr"/>
                      <a:r>
                        <a:rPr lang="en-US" sz="1100" i="1" dirty="0">
                          <a:solidFill>
                            <a:schemeClr val="bg1"/>
                          </a:solidFill>
                          <a:latin typeface="Montserrat SemiBold" panose="00000700000000000000" pitchFamily="2" charset="0"/>
                        </a:rPr>
                        <a:t>Analyst</a:t>
                      </a:r>
                      <a:endParaRPr lang="en-CA" sz="1100" i="1" dirty="0">
                        <a:solidFill>
                          <a:schemeClr val="bg1"/>
                        </a:solidFill>
                        <a:latin typeface="Montserrat SemiBold" panose="00000700000000000000" pitchFamily="2" charset="0"/>
                      </a:endParaRPr>
                    </a:p>
                  </a:txBody>
                  <a:tcPr marL="45720" marR="45720" anchor="ctr">
                    <a:solidFill>
                      <a:schemeClr val="accent1"/>
                    </a:solidFill>
                  </a:tcPr>
                </a:tc>
                <a:tc vMerge="1">
                  <a:txBody>
                    <a:bodyPr/>
                    <a:lstStyle/>
                    <a:p>
                      <a:endParaRPr lang="en-CA" dirty="0"/>
                    </a:p>
                  </a:txBody>
                  <a:tcPr/>
                </a:tc>
                <a:extLst>
                  <a:ext uri="{0D108BD9-81ED-4DB2-BD59-A6C34878D82A}">
                    <a16:rowId xmlns:a16="http://schemas.microsoft.com/office/drawing/2014/main" val="859570366"/>
                  </a:ext>
                </a:extLst>
              </a:tr>
              <a:tr h="506647">
                <a:tc>
                  <a:txBody>
                    <a:bodyPr/>
                    <a:lstStyle/>
                    <a:p>
                      <a:pPr algn="ctr"/>
                      <a:r>
                        <a:rPr lang="en-US" sz="1400" b="1" dirty="0">
                          <a:latin typeface="Roboto Condensed Light" panose="02000000000000000000" pitchFamily="2" charset="0"/>
                          <a:ea typeface="Roboto Condensed Light" panose="02000000000000000000" pitchFamily="2" charset="0"/>
                        </a:rPr>
                        <a:t>Scoping Call</a:t>
                      </a:r>
                      <a:endParaRPr lang="en-CA" sz="1400" b="1"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l"/>
                      <a:r>
                        <a:rPr lang="en-US" sz="1200" dirty="0">
                          <a:latin typeface="Roboto Condensed Light"/>
                          <a:ea typeface="Roboto Condensed Light"/>
                        </a:rPr>
                        <a:t>This session will be booked by Engage unless EA/analyst initiated. The purpose of this call is for the analyst to understand the member situation and provide a fly-by of the service. In addition, the call should focus on logistical details: a service timeframe that suits the client's needs, member understandings of inputs for next call(s).</a:t>
                      </a:r>
                      <a:endParaRPr lang="en-CA" sz="1200" dirty="0">
                        <a:latin typeface="Roboto Condensed Light"/>
                        <a:ea typeface="Roboto Condensed Light"/>
                      </a:endParaRPr>
                    </a:p>
                  </a:txBody>
                  <a:tcPr marL="45720" marR="45720" anchor="ctr"/>
                </a:tc>
                <a:tc>
                  <a:txBody>
                    <a:bodyPr/>
                    <a:lstStyle/>
                    <a:p>
                      <a:pPr marL="171450" indent="-171450" algn="l">
                        <a:buFont typeface="Arial" panose="020B0604020202020204" pitchFamily="34" charset="0"/>
                        <a:buChar char="•"/>
                      </a:pPr>
                      <a:r>
                        <a:rPr lang="en-US" sz="1100" dirty="0">
                          <a:latin typeface="Roboto Condensed Light" panose="02000000000000000000" pitchFamily="2" charset="0"/>
                          <a:ea typeface="Roboto Condensed Light" panose="02000000000000000000" pitchFamily="2" charset="0"/>
                        </a:rPr>
                        <a:t>SFDC case</a:t>
                      </a:r>
                      <a:endParaRPr lang="en-CA" sz="11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marL="171450" indent="-171450" algn="l">
                        <a:buFont typeface="Arial" panose="020B0604020202020204" pitchFamily="34" charset="0"/>
                        <a:buChar char="•"/>
                      </a:pPr>
                      <a:r>
                        <a:rPr lang="en-US" sz="1100" dirty="0">
                          <a:latin typeface="Roboto Condensed Light" panose="02000000000000000000" pitchFamily="2" charset="0"/>
                          <a:ea typeface="Roboto Condensed Light" panose="02000000000000000000" pitchFamily="2" charset="0"/>
                        </a:rPr>
                        <a:t>Working session call(s) scheduled. </a:t>
                      </a:r>
                    </a:p>
                    <a:p>
                      <a:pPr marL="171450" indent="-171450">
                        <a:buFont typeface="Arial" panose="020B0604020202020204" pitchFamily="34" charset="0"/>
                        <a:buChar char="•"/>
                      </a:pPr>
                      <a:r>
                        <a:rPr lang="en-US" sz="1100" i="1" dirty="0">
                          <a:latin typeface="Roboto Condensed Light" panose="02000000000000000000" pitchFamily="2" charset="0"/>
                          <a:ea typeface="Roboto Condensed Light" panose="02000000000000000000" pitchFamily="2" charset="0"/>
                        </a:rPr>
                        <a:t>Pre-Engagement Worksheet </a:t>
                      </a:r>
                      <a:r>
                        <a:rPr lang="en-US" sz="1100" dirty="0">
                          <a:latin typeface="Roboto Condensed Light" panose="02000000000000000000" pitchFamily="2" charset="0"/>
                          <a:ea typeface="Roboto Condensed Light" panose="02000000000000000000" pitchFamily="2" charset="0"/>
                        </a:rPr>
                        <a:t>sent to client. </a:t>
                      </a:r>
                      <a:endParaRPr lang="en-CA" sz="11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60 mins</a:t>
                      </a:r>
                      <a:endParaRPr lang="en-CA" sz="1200" dirty="0">
                        <a:latin typeface="Roboto Condensed Light" panose="02000000000000000000" pitchFamily="2" charset="0"/>
                        <a:ea typeface="Roboto Condensed Light" panose="02000000000000000000" pitchFamily="2" charset="0"/>
                      </a:endParaRPr>
                    </a:p>
                  </a:txBody>
                  <a:tcPr marL="45720" marR="45720" anchor="ctr"/>
                </a:tc>
                <a:extLst>
                  <a:ext uri="{0D108BD9-81ED-4DB2-BD59-A6C34878D82A}">
                    <a16:rowId xmlns:a16="http://schemas.microsoft.com/office/drawing/2014/main" val="1463326766"/>
                  </a:ext>
                </a:extLst>
              </a:tr>
              <a:tr h="348839">
                <a:tc>
                  <a:txBody>
                    <a:bodyPr/>
                    <a:lstStyle/>
                    <a:p>
                      <a:pPr algn="ctr"/>
                      <a:r>
                        <a:rPr lang="en-US" sz="1400" b="1" dirty="0">
                          <a:latin typeface="Roboto Condensed Light" panose="02000000000000000000" pitchFamily="2" charset="0"/>
                          <a:ea typeface="Roboto Condensed Light" panose="02000000000000000000" pitchFamily="2" charset="0"/>
                        </a:rPr>
                        <a:t>Gather Inputs</a:t>
                      </a:r>
                      <a:endParaRPr lang="en-CA" sz="1400" b="1" dirty="0">
                        <a:latin typeface="Roboto Condensed Light" panose="02000000000000000000" pitchFamily="2" charset="0"/>
                        <a:ea typeface="Roboto Condensed Light" panose="02000000000000000000" pitchFamily="2" charset="0"/>
                      </a:endParaRPr>
                    </a:p>
                  </a:txBody>
                  <a:tcPr marL="45720" marR="45720" anchor="ctr"/>
                </a:tc>
                <a:tc>
                  <a:txBody>
                    <a:bodyPr/>
                    <a:lstStyle/>
                    <a:p>
                      <a:r>
                        <a:rPr lang="en-US" sz="1200" kern="1200" dirty="0">
                          <a:solidFill>
                            <a:schemeClr val="dk1"/>
                          </a:solidFill>
                          <a:latin typeface="Roboto Condensed Light"/>
                          <a:ea typeface="Roboto Condensed Light"/>
                          <a:cs typeface="+mn-cs"/>
                        </a:rPr>
                        <a:t>Client compiles an initial proposed cost-cutting initiatives list, as well as other relevant budget information, and sends to the analyst prior to the working session call – no later than two working days in advance of the session.</a:t>
                      </a:r>
                      <a:endParaRPr lang="en-CA" sz="1200"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marL="171450" indent="-171450">
                        <a:buFont typeface="Arial" panose="020B0604020202020204" pitchFamily="34" charset="0"/>
                        <a:buChar char="•"/>
                      </a:pPr>
                      <a:r>
                        <a:rPr lang="en-US" sz="1100" i="1" dirty="0">
                          <a:latin typeface="Roboto Condensed Light" panose="02000000000000000000" pitchFamily="2" charset="0"/>
                          <a:ea typeface="Roboto Condensed Light" panose="02000000000000000000" pitchFamily="2" charset="0"/>
                        </a:rPr>
                        <a:t>Pre-Engagement Worksheet</a:t>
                      </a:r>
                      <a:endParaRPr lang="en-CA" sz="1100" i="1"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marL="171450" indent="-171450">
                        <a:buFont typeface="Arial" panose="020B0604020202020204" pitchFamily="34" charset="0"/>
                        <a:buChar char="•"/>
                      </a:pPr>
                      <a:r>
                        <a:rPr lang="en-US" sz="1100" i="0" kern="1200" dirty="0">
                          <a:solidFill>
                            <a:schemeClr val="dk1"/>
                          </a:solidFill>
                          <a:latin typeface="Roboto Condensed Light" panose="02000000000000000000" pitchFamily="2" charset="0"/>
                          <a:ea typeface="Roboto Condensed Light" panose="02000000000000000000" pitchFamily="2" charset="0"/>
                          <a:cs typeface="+mn-cs"/>
                        </a:rPr>
                        <a:t>Completed </a:t>
                      </a:r>
                      <a:r>
                        <a:rPr lang="en-US" sz="1100" i="1" kern="1200" dirty="0">
                          <a:solidFill>
                            <a:schemeClr val="dk1"/>
                          </a:solidFill>
                          <a:latin typeface="Roboto Condensed Light" panose="02000000000000000000" pitchFamily="2" charset="0"/>
                          <a:ea typeface="Roboto Condensed Light" panose="02000000000000000000" pitchFamily="2" charset="0"/>
                          <a:cs typeface="+mn-cs"/>
                        </a:rPr>
                        <a:t>Pre-Engagement Worksheet</a:t>
                      </a:r>
                      <a:endParaRPr lang="en-CA" sz="1100" i="1"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No</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endParaRPr lang="en-CA" sz="1200" dirty="0">
                        <a:latin typeface="Roboto Condensed Light" panose="02000000000000000000" pitchFamily="2" charset="0"/>
                        <a:ea typeface="Roboto Condensed Light" panose="02000000000000000000" pitchFamily="2" charset="0"/>
                      </a:endParaRPr>
                    </a:p>
                  </a:txBody>
                  <a:tcPr marL="45720" marR="45720" anchor="ctr"/>
                </a:tc>
                <a:extLst>
                  <a:ext uri="{0D108BD9-81ED-4DB2-BD59-A6C34878D82A}">
                    <a16:rowId xmlns:a16="http://schemas.microsoft.com/office/drawing/2014/main" val="2124766435"/>
                  </a:ext>
                </a:extLst>
              </a:tr>
              <a:tr h="282393">
                <a:tc>
                  <a:txBody>
                    <a:bodyPr/>
                    <a:lstStyle/>
                    <a:p>
                      <a:pPr algn="ctr"/>
                      <a:r>
                        <a:rPr lang="en-US" sz="1400" b="1" dirty="0">
                          <a:latin typeface="Roboto Condensed Light" panose="02000000000000000000" pitchFamily="2" charset="0"/>
                          <a:ea typeface="Roboto Condensed Light" panose="02000000000000000000" pitchFamily="2" charset="0"/>
                        </a:rPr>
                        <a:t>Working Session Prep</a:t>
                      </a:r>
                      <a:endParaRPr lang="en-CA" sz="1400" b="1" dirty="0">
                        <a:latin typeface="Roboto Condensed Light" panose="02000000000000000000" pitchFamily="2" charset="0"/>
                        <a:ea typeface="Roboto Condensed Light" panose="02000000000000000000" pitchFamily="2" charset="0"/>
                      </a:endParaRPr>
                    </a:p>
                  </a:txBody>
                  <a:tcPr marL="45720" marR="45720" anchor="ctr"/>
                </a:tc>
                <a:tc>
                  <a:txBody>
                    <a:bodyPr/>
                    <a:lstStyle/>
                    <a:p>
                      <a:r>
                        <a:rPr lang="en-US" sz="1200" dirty="0">
                          <a:latin typeface="Roboto Condensed Light" panose="02000000000000000000" pitchFamily="2" charset="0"/>
                          <a:ea typeface="Roboto Condensed Light" panose="02000000000000000000" pitchFamily="2" charset="0"/>
                        </a:rPr>
                        <a:t>Analyst reviews and analyzes client docs (e.g., </a:t>
                      </a:r>
                      <a:r>
                        <a:rPr lang="en-US" sz="1200" i="1" dirty="0">
                          <a:latin typeface="Roboto Condensed Light" panose="02000000000000000000" pitchFamily="2" charset="0"/>
                          <a:ea typeface="Roboto Condensed Light" panose="02000000000000000000" pitchFamily="2" charset="0"/>
                        </a:rPr>
                        <a:t>Worksheet</a:t>
                      </a:r>
                      <a:r>
                        <a:rPr lang="en-US" sz="1200" dirty="0">
                          <a:latin typeface="Roboto Condensed Light" panose="02000000000000000000" pitchFamily="2" charset="0"/>
                          <a:ea typeface="Roboto Condensed Light" panose="02000000000000000000" pitchFamily="2" charset="0"/>
                        </a:rPr>
                        <a:t>, budget docs, project lists) at a high level. Also copies and pastes proposed initiatives list into the </a:t>
                      </a:r>
                      <a:r>
                        <a:rPr lang="en-US" sz="12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Analysis Tool.</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latin typeface="Roboto Condensed Light" panose="02000000000000000000" pitchFamily="2" charset="0"/>
                          <a:ea typeface="Roboto Condensed Light" panose="02000000000000000000" pitchFamily="2" charset="0"/>
                        </a:rPr>
                        <a:t>Completed </a:t>
                      </a:r>
                      <a:r>
                        <a:rPr lang="en-US" sz="1100" i="1" dirty="0">
                          <a:latin typeface="Roboto Condensed Light" panose="02000000000000000000" pitchFamily="2" charset="0"/>
                          <a:ea typeface="Roboto Condensed Light" panose="02000000000000000000" pitchFamily="2" charset="0"/>
                        </a:rPr>
                        <a:t>Pre-Engagement Worksheet </a:t>
                      </a:r>
                      <a:endParaRPr lang="en-CA" sz="1100" i="1"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marL="171450" indent="-171450" algn="l" defTabSz="914034" rtl="0" eaLnBrk="1" latinLnBrk="0" hangingPunct="1">
                        <a:buFont typeface="Arial" panose="020B0604020202020204" pitchFamily="34" charset="0"/>
                        <a:buChar char="•"/>
                      </a:pPr>
                      <a:r>
                        <a:rPr lang="en-US" sz="1100" i="0" kern="1200" dirty="0">
                          <a:solidFill>
                            <a:schemeClr val="dk1"/>
                          </a:solidFill>
                          <a:latin typeface="Roboto Condensed Light" panose="02000000000000000000" pitchFamily="2" charset="0"/>
                          <a:ea typeface="Roboto Condensed Light" panose="02000000000000000000" pitchFamily="2" charset="0"/>
                          <a:cs typeface="+mn-cs"/>
                        </a:rPr>
                        <a:t>Preliminary set up of</a:t>
                      </a:r>
                      <a:r>
                        <a:rPr lang="en-US" sz="1100" i="1" kern="1200" dirty="0">
                          <a:solidFill>
                            <a:schemeClr val="dk1"/>
                          </a:solidFill>
                          <a:latin typeface="Roboto Condensed Light" panose="02000000000000000000" pitchFamily="2" charset="0"/>
                          <a:ea typeface="Roboto Condensed Light" panose="02000000000000000000" pitchFamily="2" charset="0"/>
                          <a:cs typeface="+mn-cs"/>
                        </a:rPr>
                        <a:t> Cost Optimization Analysis Tool</a:t>
                      </a:r>
                      <a:endParaRPr lang="en-CA" sz="1100" i="1"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No</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30 to 60 mins</a:t>
                      </a:r>
                      <a:endParaRPr lang="en-CA" sz="1200" dirty="0">
                        <a:latin typeface="Roboto Condensed Light" panose="02000000000000000000" pitchFamily="2" charset="0"/>
                        <a:ea typeface="Roboto Condensed Light" panose="02000000000000000000" pitchFamily="2" charset="0"/>
                      </a:endParaRPr>
                    </a:p>
                  </a:txBody>
                  <a:tcPr marL="45720" marR="45720" anchor="ctr"/>
                </a:tc>
                <a:extLst>
                  <a:ext uri="{0D108BD9-81ED-4DB2-BD59-A6C34878D82A}">
                    <a16:rowId xmlns:a16="http://schemas.microsoft.com/office/drawing/2014/main" val="3598205542"/>
                  </a:ext>
                </a:extLst>
              </a:tr>
              <a:tr h="448507">
                <a:tc>
                  <a:txBody>
                    <a:bodyPr/>
                    <a:lstStyle/>
                    <a:p>
                      <a:pPr algn="ctr"/>
                      <a:r>
                        <a:rPr lang="en-US" sz="1400" b="1" dirty="0">
                          <a:latin typeface="Roboto Condensed Light" panose="02000000000000000000" pitchFamily="2" charset="0"/>
                          <a:ea typeface="Roboto Condensed Light" panose="02000000000000000000" pitchFamily="2" charset="0"/>
                        </a:rPr>
                        <a:t>Working Session Call(s)</a:t>
                      </a:r>
                      <a:endParaRPr lang="en-CA" sz="1400" b="1" dirty="0">
                        <a:latin typeface="Roboto Condensed Light" panose="02000000000000000000" pitchFamily="2" charset="0"/>
                        <a:ea typeface="Roboto Condensed Light" panose="02000000000000000000" pitchFamily="2" charset="0"/>
                      </a:endParaRPr>
                    </a:p>
                  </a:txBody>
                  <a:tcPr marL="45720" marR="45720" anchor="ctr"/>
                </a:tc>
                <a:tc>
                  <a:txBody>
                    <a:bodyPr/>
                    <a:lstStyle/>
                    <a:p>
                      <a:r>
                        <a:rPr lang="en-US" sz="1200" dirty="0">
                          <a:latin typeface="Roboto Condensed Light"/>
                          <a:ea typeface="Roboto Condensed Light"/>
                        </a:rPr>
                        <a:t>Using the methodology and tools covered in this document,</a:t>
                      </a:r>
                      <a:r>
                        <a:rPr lang="en-US" sz="1200" i="1" dirty="0">
                          <a:solidFill>
                            <a:srgbClr val="494949"/>
                          </a:solidFill>
                          <a:latin typeface="Roboto Condensed Light"/>
                          <a:ea typeface="Roboto Condensed Light"/>
                          <a:cs typeface="Times New Roman"/>
                        </a:rPr>
                        <a:t> </a:t>
                      </a:r>
                      <a:r>
                        <a:rPr lang="en-US" sz="1200" i="0" dirty="0">
                          <a:solidFill>
                            <a:srgbClr val="494949"/>
                          </a:solidFill>
                          <a:latin typeface="Roboto Condensed Light"/>
                          <a:ea typeface="Roboto Condensed Light"/>
                          <a:cs typeface="Times New Roman"/>
                        </a:rPr>
                        <a:t>the analyst facilitates an extended brainstorming session with the member to analyze potential cost-optimization actions and determine cost-cutting recommendations.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Roboto Condensed Light" panose="02000000000000000000" pitchFamily="2" charset="0"/>
                          <a:ea typeface="Roboto Condensed Light" panose="02000000000000000000" pitchFamily="2" charset="0"/>
                          <a:cs typeface="+mn-cs"/>
                        </a:rPr>
                        <a:t>Documents from client</a:t>
                      </a:r>
                    </a:p>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Roboto Condensed Light" panose="02000000000000000000" pitchFamily="2" charset="0"/>
                          <a:ea typeface="Roboto Condensed Light" panose="02000000000000000000" pitchFamily="2" charset="0"/>
                          <a:cs typeface="+mn-cs"/>
                        </a:rPr>
                        <a:t>Cost Optimization Analysis Tool</a:t>
                      </a:r>
                      <a:endParaRPr lang="en-US" sz="1100"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marL="171450" indent="-171450">
                        <a:buFont typeface="Arial" panose="020B0604020202020204" pitchFamily="34" charset="0"/>
                        <a:buChar char="•"/>
                      </a:pPr>
                      <a:r>
                        <a:rPr lang="en-US" sz="1100" dirty="0">
                          <a:latin typeface="Roboto Condensed Light" panose="02000000000000000000" pitchFamily="2" charset="0"/>
                          <a:ea typeface="Roboto Condensed Light" panose="02000000000000000000" pitchFamily="2" charset="0"/>
                        </a:rPr>
                        <a:t>Decisions on cost cutting recommendations</a:t>
                      </a:r>
                      <a:endParaRPr lang="en-CA" sz="11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1.5 to 3 hours</a:t>
                      </a:r>
                      <a:endParaRPr lang="en-CA" sz="1200" dirty="0">
                        <a:latin typeface="Roboto Condensed Light" panose="02000000000000000000" pitchFamily="2" charset="0"/>
                        <a:ea typeface="Roboto Condensed Light" panose="02000000000000000000" pitchFamily="2" charset="0"/>
                      </a:endParaRPr>
                    </a:p>
                  </a:txBody>
                  <a:tcPr marL="45720" marR="45720" anchor="ctr"/>
                </a:tc>
                <a:extLst>
                  <a:ext uri="{0D108BD9-81ED-4DB2-BD59-A6C34878D82A}">
                    <a16:rowId xmlns:a16="http://schemas.microsoft.com/office/drawing/2014/main" val="1300100461"/>
                  </a:ext>
                </a:extLst>
              </a:tr>
              <a:tr h="415284">
                <a:tc>
                  <a:txBody>
                    <a:bodyPr/>
                    <a:lstStyle/>
                    <a:p>
                      <a:pPr algn="ctr"/>
                      <a:r>
                        <a:rPr lang="en-US" sz="1400" b="1" dirty="0">
                          <a:latin typeface="Roboto Condensed Light" panose="02000000000000000000" pitchFamily="2" charset="0"/>
                          <a:ea typeface="Roboto Condensed Light" panose="02000000000000000000" pitchFamily="2" charset="0"/>
                        </a:rPr>
                        <a:t>Report Creation</a:t>
                      </a:r>
                      <a:endParaRPr lang="en-CA" sz="1400" b="1" dirty="0">
                        <a:latin typeface="Roboto Condensed Light" panose="02000000000000000000" pitchFamily="2" charset="0"/>
                        <a:ea typeface="Roboto Condensed Light" panose="02000000000000000000" pitchFamily="2" charset="0"/>
                      </a:endParaRPr>
                    </a:p>
                  </a:txBody>
                  <a:tcPr marL="45720" marR="45720" anchor="ctr"/>
                </a:tc>
                <a:tc>
                  <a:txBody>
                    <a:bodyPr/>
                    <a:lstStyle/>
                    <a:p>
                      <a:r>
                        <a:rPr lang="en-US" sz="1200" dirty="0">
                          <a:latin typeface="Roboto Condensed Light" panose="02000000000000000000" pitchFamily="2" charset="0"/>
                          <a:ea typeface="Roboto Condensed Light" panose="02000000000000000000" pitchFamily="2" charset="0"/>
                        </a:rPr>
                        <a:t>Using the chart gallery in the output tabs of the </a:t>
                      </a:r>
                      <a:r>
                        <a:rPr lang="en-US" sz="12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Analysis Tool </a:t>
                      </a:r>
                      <a:r>
                        <a:rPr lang="en-US" sz="1200" i="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the analyst updates the </a:t>
                      </a:r>
                      <a:r>
                        <a:rPr lang="en-US" sz="1200" i="1"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Cost Optimization Recommendations Template </a:t>
                      </a:r>
                      <a:r>
                        <a:rPr lang="en-US" sz="1200" i="0" dirty="0">
                          <a:solidFill>
                            <a:srgbClr val="494949"/>
                          </a:solidFill>
                          <a:latin typeface="Roboto Condensed Light" panose="02000000000000000000" pitchFamily="2" charset="0"/>
                          <a:ea typeface="Roboto Condensed Light" panose="02000000000000000000" pitchFamily="2" charset="0"/>
                          <a:cs typeface="Times New Roman" panose="02020603050405020304" pitchFamily="18" charset="0"/>
                        </a:rPr>
                        <a:t>with the member’s data. The slide required analysis are updated to reflect the client’s situation. </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dk1"/>
                          </a:solidFill>
                          <a:latin typeface="Roboto Condensed Light" panose="02000000000000000000" pitchFamily="2" charset="0"/>
                          <a:ea typeface="Roboto Condensed Light" panose="02000000000000000000" pitchFamily="2" charset="0"/>
                          <a:cs typeface="+mn-cs"/>
                        </a:rPr>
                        <a:t>Decisions on cost cutting recommendations</a:t>
                      </a:r>
                      <a:endParaRPr lang="en-CA" sz="1100"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marL="171450" indent="-171450" algn="l" defTabSz="914034" rtl="0" eaLnBrk="1" latinLnBrk="0" hangingPunct="1">
                        <a:buFont typeface="Arial" panose="020B0604020202020204" pitchFamily="34" charset="0"/>
                        <a:buChar char="•"/>
                      </a:pPr>
                      <a:r>
                        <a:rPr lang="en-US" sz="1100" i="0" kern="1200" dirty="0">
                          <a:solidFill>
                            <a:schemeClr val="dk1"/>
                          </a:solidFill>
                          <a:latin typeface="Roboto Condensed Light" panose="02000000000000000000" pitchFamily="2" charset="0"/>
                          <a:ea typeface="Roboto Condensed Light" panose="02000000000000000000" pitchFamily="2" charset="0"/>
                          <a:cs typeface="+mn-cs"/>
                        </a:rPr>
                        <a:t>Completed </a:t>
                      </a:r>
                      <a:r>
                        <a:rPr lang="en-US" sz="1100" i="1" kern="1200" dirty="0">
                          <a:solidFill>
                            <a:schemeClr val="dk1"/>
                          </a:solidFill>
                          <a:latin typeface="Roboto Condensed Light" panose="02000000000000000000" pitchFamily="2" charset="0"/>
                          <a:ea typeface="Roboto Condensed Light" panose="02000000000000000000" pitchFamily="2" charset="0"/>
                          <a:cs typeface="+mn-cs"/>
                        </a:rPr>
                        <a:t>Cost Optimization Recommendations Template</a:t>
                      </a:r>
                      <a:endParaRPr lang="en-CA" sz="1100" i="1"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No</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1 to 2 hours</a:t>
                      </a:r>
                      <a:endParaRPr lang="en-CA" sz="1200" dirty="0">
                        <a:latin typeface="Roboto Condensed Light" panose="02000000000000000000" pitchFamily="2" charset="0"/>
                        <a:ea typeface="Roboto Condensed Light" panose="02000000000000000000" pitchFamily="2" charset="0"/>
                      </a:endParaRPr>
                    </a:p>
                  </a:txBody>
                  <a:tcPr marL="45720" marR="45720" anchor="ctr"/>
                </a:tc>
                <a:extLst>
                  <a:ext uri="{0D108BD9-81ED-4DB2-BD59-A6C34878D82A}">
                    <a16:rowId xmlns:a16="http://schemas.microsoft.com/office/drawing/2014/main" val="4032979513"/>
                  </a:ext>
                </a:extLst>
              </a:tr>
              <a:tr h="323922">
                <a:tc>
                  <a:txBody>
                    <a:bodyPr/>
                    <a:lstStyle/>
                    <a:p>
                      <a:pPr algn="ctr"/>
                      <a:r>
                        <a:rPr lang="en-US" sz="1400" b="1" dirty="0">
                          <a:latin typeface="Roboto Condensed Light" panose="02000000000000000000" pitchFamily="2" charset="0"/>
                          <a:ea typeface="Roboto Condensed Light" panose="02000000000000000000" pitchFamily="2" charset="0"/>
                        </a:rPr>
                        <a:t>Deliverable Handoff</a:t>
                      </a:r>
                      <a:endParaRPr lang="en-CA" sz="1400" b="1" dirty="0">
                        <a:latin typeface="Roboto Condensed Light" panose="02000000000000000000" pitchFamily="2" charset="0"/>
                        <a:ea typeface="Roboto Condensed Light" panose="02000000000000000000" pitchFamily="2" charset="0"/>
                      </a:endParaRPr>
                    </a:p>
                  </a:txBody>
                  <a:tcPr marL="45720" marR="45720" anchor="ctr"/>
                </a:tc>
                <a:tc>
                  <a:txBody>
                    <a:bodyPr/>
                    <a:lstStyle/>
                    <a:p>
                      <a:r>
                        <a:rPr lang="en-US" sz="1200" dirty="0">
                          <a:latin typeface="Roboto Condensed Light" panose="02000000000000000000" pitchFamily="2" charset="0"/>
                          <a:ea typeface="Roboto Condensed Light" panose="02000000000000000000" pitchFamily="2" charset="0"/>
                        </a:rPr>
                        <a:t>Send final deliverable to client. Depending on what the client wants, this may simply be an email or it may also require a call to walk the client through the deliverable.</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marL="171450" marR="0" lvl="0" indent="-171450" algn="l" defTabSz="9140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1" kern="1200" dirty="0">
                          <a:solidFill>
                            <a:schemeClr val="dk1"/>
                          </a:solidFill>
                          <a:latin typeface="Roboto Condensed Light" panose="02000000000000000000" pitchFamily="2" charset="0"/>
                          <a:ea typeface="Roboto Condensed Light" panose="02000000000000000000" pitchFamily="2" charset="0"/>
                          <a:cs typeface="+mn-cs"/>
                        </a:rPr>
                        <a:t>Cost Optimization Recommendations Template</a:t>
                      </a:r>
                      <a:endParaRPr lang="en-CA" sz="1100" i="1" kern="1200" dirty="0">
                        <a:solidFill>
                          <a:schemeClr val="dk1"/>
                        </a:solidFill>
                        <a:latin typeface="Roboto Condensed Light" panose="02000000000000000000" pitchFamily="2" charset="0"/>
                        <a:ea typeface="Roboto Condensed Light" panose="02000000000000000000" pitchFamily="2" charset="0"/>
                        <a:cs typeface="+mn-cs"/>
                      </a:endParaRPr>
                    </a:p>
                  </a:txBody>
                  <a:tcPr marL="45720" marR="45720" anchor="ctr"/>
                </a:tc>
                <a:tc>
                  <a:txBody>
                    <a:bodyPr/>
                    <a:lstStyle/>
                    <a:p>
                      <a:pPr marL="171450" indent="-171450">
                        <a:buFont typeface="Arial" panose="020B0604020202020204" pitchFamily="34" charset="0"/>
                        <a:buChar char="•"/>
                      </a:pPr>
                      <a:r>
                        <a:rPr lang="en-US" sz="1100" dirty="0">
                          <a:latin typeface="Roboto Condensed Light" panose="02000000000000000000" pitchFamily="2" charset="0"/>
                          <a:ea typeface="Roboto Condensed Light" panose="02000000000000000000" pitchFamily="2" charset="0"/>
                        </a:rPr>
                        <a:t>Close SFDC case and send MV</a:t>
                      </a:r>
                      <a:endParaRPr lang="en-CA" sz="11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Yes</a:t>
                      </a:r>
                      <a:endParaRPr lang="en-CA" sz="1200" dirty="0">
                        <a:latin typeface="Roboto Condensed Light" panose="02000000000000000000" pitchFamily="2" charset="0"/>
                        <a:ea typeface="Roboto Condensed Light" panose="02000000000000000000" pitchFamily="2" charset="0"/>
                      </a:endParaRPr>
                    </a:p>
                  </a:txBody>
                  <a:tcPr marL="45720" marR="45720" anchor="ctr"/>
                </a:tc>
                <a:tc>
                  <a:txBody>
                    <a:bodyPr/>
                    <a:lstStyle/>
                    <a:p>
                      <a:pPr algn="ctr"/>
                      <a:r>
                        <a:rPr lang="en-US" sz="1200" dirty="0">
                          <a:latin typeface="Roboto Condensed Light" panose="02000000000000000000" pitchFamily="2" charset="0"/>
                          <a:ea typeface="Roboto Condensed Light" panose="02000000000000000000" pitchFamily="2" charset="0"/>
                        </a:rPr>
                        <a:t>5 to 30 mins</a:t>
                      </a:r>
                      <a:endParaRPr lang="en-CA" sz="1200" dirty="0">
                        <a:latin typeface="Roboto Condensed Light" panose="02000000000000000000" pitchFamily="2" charset="0"/>
                        <a:ea typeface="Roboto Condensed Light" panose="02000000000000000000" pitchFamily="2" charset="0"/>
                      </a:endParaRPr>
                    </a:p>
                  </a:txBody>
                  <a:tcPr marL="45720" marR="45720" anchor="ctr"/>
                </a:tc>
                <a:extLst>
                  <a:ext uri="{0D108BD9-81ED-4DB2-BD59-A6C34878D82A}">
                    <a16:rowId xmlns:a16="http://schemas.microsoft.com/office/drawing/2014/main" val="1841940994"/>
                  </a:ext>
                </a:extLst>
              </a:tr>
            </a:tbl>
          </a:graphicData>
        </a:graphic>
      </p:graphicFrame>
    </p:spTree>
    <p:extLst>
      <p:ext uri="{BB962C8B-B14F-4D97-AF65-F5344CB8AC3E}">
        <p14:creationId xmlns:p14="http://schemas.microsoft.com/office/powerpoint/2010/main" val="107062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6BB3CB-E573-174B-83BB-8EEF9C3E5BF1}"/>
              </a:ext>
            </a:extLst>
          </p:cNvPr>
          <p:cNvSpPr/>
          <p:nvPr/>
        </p:nvSpPr>
        <p:spPr>
          <a:xfrm>
            <a:off x="-1" y="1340"/>
            <a:ext cx="4259186" cy="6855321"/>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defRPr/>
            </a:pPr>
            <a:endParaRPr lang="en-US" sz="1092">
              <a:solidFill>
                <a:srgbClr val="1E5E92"/>
              </a:solidFill>
              <a:latin typeface="Calibri" panose="020F0502020204030204"/>
            </a:endParaRPr>
          </a:p>
        </p:txBody>
      </p:sp>
      <p:sp>
        <p:nvSpPr>
          <p:cNvPr id="4" name="Title 3">
            <a:extLst>
              <a:ext uri="{FF2B5EF4-FFF2-40B4-BE49-F238E27FC236}">
                <a16:creationId xmlns:a16="http://schemas.microsoft.com/office/drawing/2014/main" id="{58FD480F-D98C-5C4A-9642-E63AD86D3330}"/>
              </a:ext>
            </a:extLst>
          </p:cNvPr>
          <p:cNvSpPr>
            <a:spLocks noGrp="1"/>
          </p:cNvSpPr>
          <p:nvPr>
            <p:ph type="title"/>
          </p:nvPr>
        </p:nvSpPr>
        <p:spPr>
          <a:xfrm>
            <a:off x="4470824" y="475592"/>
            <a:ext cx="7346616" cy="1130188"/>
          </a:xfrm>
        </p:spPr>
        <p:txBody>
          <a:bodyPr/>
          <a:lstStyle/>
          <a:p>
            <a:r>
              <a:rPr lang="en-CA" dirty="0"/>
              <a:t>Supporting tools and templates</a:t>
            </a:r>
            <a:endParaRPr lang="en-US" dirty="0"/>
          </a:p>
        </p:txBody>
      </p:sp>
      <p:sp>
        <p:nvSpPr>
          <p:cNvPr id="10" name="Text Placeholder 6">
            <a:extLst>
              <a:ext uri="{FF2B5EF4-FFF2-40B4-BE49-F238E27FC236}">
                <a16:creationId xmlns:a16="http://schemas.microsoft.com/office/drawing/2014/main" id="{082B9CCD-7DA0-4B2D-BFEC-F2E76798C491}"/>
              </a:ext>
            </a:extLst>
          </p:cNvPr>
          <p:cNvSpPr txBox="1">
            <a:spLocks/>
          </p:cNvSpPr>
          <p:nvPr/>
        </p:nvSpPr>
        <p:spPr>
          <a:xfrm>
            <a:off x="352964" y="812457"/>
            <a:ext cx="2723159" cy="456459"/>
          </a:xfrm>
          <a:prstGeom prst="rect">
            <a:avLst/>
          </a:prstGeom>
        </p:spPr>
        <p:txBody>
          <a:bodyPr lIns="0" tIns="0" rIns="0" bIns="0">
            <a:noAutofit/>
          </a:bodyPr>
          <a:lstStyle>
            <a:lvl1pPr marL="0" indent="0" algn="l" defTabSz="914400" rtl="0" eaLnBrk="1" latinLnBrk="0" hangingPunct="1">
              <a:lnSpc>
                <a:spcPct val="1100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034"/>
            <a:r>
              <a:rPr lang="en-US" sz="2399" dirty="0">
                <a:solidFill>
                  <a:srgbClr val="FFFFFF"/>
                </a:solidFill>
              </a:rPr>
              <a:t>Main deliverable</a:t>
            </a:r>
            <a:r>
              <a:rPr lang="en-US" sz="1999" dirty="0">
                <a:solidFill>
                  <a:srgbClr val="FFFFFF"/>
                </a:solidFill>
              </a:rPr>
              <a:t>:</a:t>
            </a:r>
          </a:p>
        </p:txBody>
      </p:sp>
      <p:sp>
        <p:nvSpPr>
          <p:cNvPr id="27" name="TextBox 26">
            <a:extLst>
              <a:ext uri="{FF2B5EF4-FFF2-40B4-BE49-F238E27FC236}">
                <a16:creationId xmlns:a16="http://schemas.microsoft.com/office/drawing/2014/main" id="{452E91F2-C3D3-491F-9B7F-D9C5CECEEB8E}"/>
              </a:ext>
            </a:extLst>
          </p:cNvPr>
          <p:cNvSpPr txBox="1"/>
          <p:nvPr/>
        </p:nvSpPr>
        <p:spPr>
          <a:xfrm>
            <a:off x="8474417" y="2420711"/>
            <a:ext cx="2644102" cy="492443"/>
          </a:xfrm>
          <a:prstGeom prst="rect">
            <a:avLst/>
          </a:prstGeom>
        </p:spPr>
        <p:txBody>
          <a:bodyPr vert="horz" wrap="square" lIns="0" tIns="0" rIns="0" bIns="0" rtlCol="0">
            <a:spAutoFit/>
          </a:bodyPr>
          <a:lstStyle/>
          <a:p>
            <a:pPr marL="289801" marR="242854" lvl="1" algn="ctr" defTabSz="554215">
              <a:spcBef>
                <a:spcPts val="55"/>
              </a:spcBef>
            </a:pPr>
            <a:r>
              <a:rPr lang="en-US" sz="1600" spc="-30" dirty="0">
                <a:solidFill>
                  <a:srgbClr val="2576B7"/>
                </a:solidFill>
                <a:latin typeface="Montserrat" pitchFamily="2" charset="77"/>
              </a:rPr>
              <a:t>Cost Optimization Analysis </a:t>
            </a:r>
            <a:r>
              <a:rPr lang="en-US" sz="1600" spc="-30" dirty="0">
                <a:solidFill>
                  <a:srgbClr val="2576B7"/>
                </a:solidFill>
                <a:latin typeface="Montserrat" pitchFamily="2" charset="77"/>
                <a:cs typeface="Arial Narrow"/>
              </a:rPr>
              <a:t>Tool</a:t>
            </a:r>
            <a:endParaRPr lang="en-US" sz="1600" spc="-30" dirty="0">
              <a:solidFill>
                <a:srgbClr val="2576B7"/>
              </a:solidFill>
              <a:latin typeface="Montserrat" pitchFamily="2" charset="77"/>
            </a:endParaRPr>
          </a:p>
        </p:txBody>
      </p:sp>
      <p:sp>
        <p:nvSpPr>
          <p:cNvPr id="28" name="Text Placeholder 7">
            <a:extLst>
              <a:ext uri="{FF2B5EF4-FFF2-40B4-BE49-F238E27FC236}">
                <a16:creationId xmlns:a16="http://schemas.microsoft.com/office/drawing/2014/main" id="{19E9F9A3-3A7C-4D60-83CF-B5632F469E31}"/>
              </a:ext>
            </a:extLst>
          </p:cNvPr>
          <p:cNvSpPr txBox="1">
            <a:spLocks/>
          </p:cNvSpPr>
          <p:nvPr/>
        </p:nvSpPr>
        <p:spPr>
          <a:xfrm>
            <a:off x="8012124" y="3032308"/>
            <a:ext cx="3568688" cy="577387"/>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spcAft>
                <a:spcPts val="600"/>
              </a:spcAft>
            </a:pPr>
            <a:r>
              <a:rPr lang="en-CA" sz="1200" dirty="0">
                <a:ea typeface="Roboto Condensed Light" panose="02000000000000000000" pitchFamily="2" charset="0"/>
              </a:rPr>
              <a:t>This tool is the focal point for the working session. Most of that session will focus on tool inputs, which then drive a dashboard tab that can help drive final decisions.</a:t>
            </a:r>
          </a:p>
          <a:p>
            <a:pPr algn="ctr" defTabSz="914034">
              <a:lnSpc>
                <a:spcPct val="100000"/>
              </a:lnSpc>
              <a:spcBef>
                <a:spcPts val="0"/>
              </a:spcBef>
            </a:pPr>
            <a:r>
              <a:rPr lang="en-CA" sz="1200" dirty="0">
                <a:ea typeface="Roboto Condensed Light" panose="02000000000000000000" pitchFamily="2" charset="0"/>
              </a:rPr>
              <a:t>Once final decisions have been made, additional output tabs in the tool are used by the analyst post-working session to complete the </a:t>
            </a:r>
            <a:r>
              <a:rPr lang="en-CA" sz="1200" i="1" dirty="0">
                <a:ea typeface="Roboto Condensed Light" panose="02000000000000000000" pitchFamily="2" charset="0"/>
              </a:rPr>
              <a:t>Cost Optimization Recommendations Template</a:t>
            </a:r>
            <a:r>
              <a:rPr lang="en-CA" sz="1200" dirty="0">
                <a:ea typeface="Roboto Condensed Light" panose="02000000000000000000" pitchFamily="2" charset="0"/>
              </a:rPr>
              <a:t>. </a:t>
            </a:r>
          </a:p>
        </p:txBody>
      </p:sp>
      <p:pic>
        <p:nvPicPr>
          <p:cNvPr id="26" name="Picture 25">
            <a:extLst>
              <a:ext uri="{FF2B5EF4-FFF2-40B4-BE49-F238E27FC236}">
                <a16:creationId xmlns:a16="http://schemas.microsoft.com/office/drawing/2014/main" id="{F3EF4C0D-37A3-4190-A441-861D960D22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9133" y="1692220"/>
            <a:ext cx="634671" cy="634670"/>
          </a:xfrm>
          <a:prstGeom prst="rect">
            <a:avLst/>
          </a:prstGeom>
        </p:spPr>
      </p:pic>
      <p:sp>
        <p:nvSpPr>
          <p:cNvPr id="29" name="Rectangle 28">
            <a:extLst>
              <a:ext uri="{FF2B5EF4-FFF2-40B4-BE49-F238E27FC236}">
                <a16:creationId xmlns:a16="http://schemas.microsoft.com/office/drawing/2014/main" id="{EF584645-5E2C-4554-AC9F-77DC7EE720BE}"/>
              </a:ext>
            </a:extLst>
          </p:cNvPr>
          <p:cNvSpPr/>
          <p:nvPr/>
        </p:nvSpPr>
        <p:spPr>
          <a:xfrm>
            <a:off x="360697" y="2403426"/>
            <a:ext cx="3528463" cy="1774845"/>
          </a:xfrm>
          <a:prstGeom prst="rect">
            <a:avLst/>
          </a:prstGeom>
        </p:spPr>
        <p:txBody>
          <a:bodyPr wrap="square">
            <a:spAutoFit/>
          </a:bodyPr>
          <a:lstStyle/>
          <a:p>
            <a:pPr defTabSz="554215">
              <a:spcAft>
                <a:spcPts val="800"/>
              </a:spcAft>
            </a:pPr>
            <a:r>
              <a:rPr lang="en-US" sz="1200" dirty="0">
                <a:solidFill>
                  <a:srgbClr val="FFFFFF"/>
                </a:solidFill>
                <a:latin typeface="Montserrat" panose="00000500000000000000" pitchFamily="2" charset="0"/>
              </a:rPr>
              <a:t>This is the main deliverables that is sent to the client at the end of the service.  </a:t>
            </a:r>
          </a:p>
          <a:p>
            <a:pPr defTabSz="554215">
              <a:spcAft>
                <a:spcPts val="800"/>
              </a:spcAft>
            </a:pPr>
            <a:r>
              <a:rPr lang="en-US" sz="1200" dirty="0">
                <a:solidFill>
                  <a:srgbClr val="FFFFFF"/>
                </a:solidFill>
                <a:latin typeface="Montserrat" panose="00000500000000000000" pitchFamily="2" charset="0"/>
              </a:rPr>
              <a:t>It is a 17 slide PPT template containing cost-optimization recommendations agreed upon during the working session.</a:t>
            </a:r>
          </a:p>
          <a:p>
            <a:pPr defTabSz="554215">
              <a:spcAft>
                <a:spcPts val="800"/>
              </a:spcAft>
            </a:pPr>
            <a:r>
              <a:rPr lang="en-US" sz="1200" dirty="0">
                <a:solidFill>
                  <a:srgbClr val="FFFFFF"/>
                </a:solidFill>
                <a:latin typeface="Montserrat" panose="00000500000000000000" pitchFamily="2" charset="0"/>
              </a:rPr>
              <a:t>It is completed by the analyst post-working session using the outputs of the </a:t>
            </a:r>
            <a:r>
              <a:rPr lang="en-US" sz="1200" i="1" dirty="0">
                <a:solidFill>
                  <a:srgbClr val="FFFFFF"/>
                </a:solidFill>
                <a:latin typeface="Montserrat" panose="00000500000000000000" pitchFamily="2" charset="0"/>
              </a:rPr>
              <a:t>Cost Optimization Analysis Tool</a:t>
            </a:r>
            <a:r>
              <a:rPr lang="en-US" sz="1200" dirty="0">
                <a:solidFill>
                  <a:srgbClr val="FFFFFF"/>
                </a:solidFill>
                <a:latin typeface="Montserrat" panose="00000500000000000000" pitchFamily="2" charset="0"/>
              </a:rPr>
              <a:t>. </a:t>
            </a:r>
            <a:endParaRPr lang="en-CA" sz="1200" dirty="0">
              <a:solidFill>
                <a:srgbClr val="FFFFFF"/>
              </a:solidFill>
              <a:latin typeface="Montserrat" panose="00000500000000000000" pitchFamily="2" charset="0"/>
            </a:endParaRPr>
          </a:p>
        </p:txBody>
      </p:sp>
      <p:pic>
        <p:nvPicPr>
          <p:cNvPr id="30" name="Picture 29">
            <a:extLst>
              <a:ext uri="{FF2B5EF4-FFF2-40B4-BE49-F238E27FC236}">
                <a16:creationId xmlns:a16="http://schemas.microsoft.com/office/drawing/2014/main" id="{3030017B-7D60-48A7-95E8-B8132DA2DE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4666" y="1226941"/>
            <a:ext cx="634669" cy="634669"/>
          </a:xfrm>
          <a:prstGeom prst="rect">
            <a:avLst/>
          </a:prstGeom>
        </p:spPr>
      </p:pic>
      <p:sp>
        <p:nvSpPr>
          <p:cNvPr id="31" name="TextBox 30">
            <a:extLst>
              <a:ext uri="{FF2B5EF4-FFF2-40B4-BE49-F238E27FC236}">
                <a16:creationId xmlns:a16="http://schemas.microsoft.com/office/drawing/2014/main" id="{5891C79E-7977-4273-B86A-623CEC9EC3AC}"/>
              </a:ext>
            </a:extLst>
          </p:cNvPr>
          <p:cNvSpPr txBox="1"/>
          <p:nvPr/>
        </p:nvSpPr>
        <p:spPr>
          <a:xfrm>
            <a:off x="370024" y="1855113"/>
            <a:ext cx="3519136" cy="430887"/>
          </a:xfrm>
          <a:prstGeom prst="rect">
            <a:avLst/>
          </a:prstGeom>
        </p:spPr>
        <p:txBody>
          <a:bodyPr vert="horz" wrap="square" lIns="0" tIns="0" rIns="0" bIns="0" rtlCol="0">
            <a:spAutoFit/>
          </a:bodyPr>
          <a:lstStyle/>
          <a:p>
            <a:pPr marL="289801" marR="242854" lvl="1" algn="ctr" defTabSz="554215">
              <a:spcBef>
                <a:spcPts val="55"/>
              </a:spcBef>
            </a:pPr>
            <a:r>
              <a:rPr lang="en-US" sz="1400" b="1" spc="-30" dirty="0">
                <a:solidFill>
                  <a:srgbClr val="FFFFFF"/>
                </a:solidFill>
                <a:latin typeface="Montserrat" pitchFamily="2" charset="77"/>
                <a:cs typeface="Arial Narrow"/>
              </a:rPr>
              <a:t>Cost Optimization Recommendations Template</a:t>
            </a:r>
          </a:p>
        </p:txBody>
      </p:sp>
      <p:pic>
        <p:nvPicPr>
          <p:cNvPr id="5" name="Picture 4">
            <a:extLst>
              <a:ext uri="{FF2B5EF4-FFF2-40B4-BE49-F238E27FC236}">
                <a16:creationId xmlns:a16="http://schemas.microsoft.com/office/drawing/2014/main" id="{A477977A-B989-4BE5-8933-7D0C7106A4B0}"/>
              </a:ext>
            </a:extLst>
          </p:cNvPr>
          <p:cNvPicPr>
            <a:picLocks noChangeAspect="1"/>
          </p:cNvPicPr>
          <p:nvPr/>
        </p:nvPicPr>
        <p:blipFill>
          <a:blip r:embed="rId4"/>
          <a:stretch>
            <a:fillRect/>
          </a:stretch>
        </p:blipFill>
        <p:spPr>
          <a:xfrm>
            <a:off x="427056" y="4244091"/>
            <a:ext cx="3369888" cy="1895562"/>
          </a:xfrm>
          <a:prstGeom prst="rect">
            <a:avLst/>
          </a:prstGeom>
          <a:effectLst>
            <a:outerShdw blurRad="50800" dist="38100" dir="2700000" algn="tl" rotWithShape="0">
              <a:prstClr val="black">
                <a:alpha val="40000"/>
              </a:prstClr>
            </a:outerShdw>
          </a:effectLst>
        </p:spPr>
      </p:pic>
      <p:sp>
        <p:nvSpPr>
          <p:cNvPr id="47" name="TextBox 46">
            <a:extLst>
              <a:ext uri="{FF2B5EF4-FFF2-40B4-BE49-F238E27FC236}">
                <a16:creationId xmlns:a16="http://schemas.microsoft.com/office/drawing/2014/main" id="{EABCB74E-B0D1-4104-BDF5-9E1D7DA2768B}"/>
              </a:ext>
            </a:extLst>
          </p:cNvPr>
          <p:cNvSpPr txBox="1"/>
          <p:nvPr/>
        </p:nvSpPr>
        <p:spPr>
          <a:xfrm>
            <a:off x="4470824" y="2420711"/>
            <a:ext cx="3083221" cy="492443"/>
          </a:xfrm>
          <a:prstGeom prst="rect">
            <a:avLst/>
          </a:prstGeom>
        </p:spPr>
        <p:txBody>
          <a:bodyPr vert="horz" wrap="square" lIns="0" tIns="0" rIns="0" bIns="0" rtlCol="0">
            <a:spAutoFit/>
          </a:bodyPr>
          <a:lstStyle/>
          <a:p>
            <a:pPr marL="289801" marR="242854" lvl="1" algn="ctr" defTabSz="554215">
              <a:spcBef>
                <a:spcPts val="55"/>
              </a:spcBef>
            </a:pPr>
            <a:r>
              <a:rPr lang="en-US" sz="1600" spc="-30" dirty="0">
                <a:solidFill>
                  <a:srgbClr val="2576B7"/>
                </a:solidFill>
                <a:latin typeface="Montserrat" pitchFamily="2" charset="77"/>
              </a:rPr>
              <a:t>Pre-Engagement Worksheet </a:t>
            </a:r>
          </a:p>
        </p:txBody>
      </p:sp>
      <p:sp>
        <p:nvSpPr>
          <p:cNvPr id="48" name="Text Placeholder 7">
            <a:extLst>
              <a:ext uri="{FF2B5EF4-FFF2-40B4-BE49-F238E27FC236}">
                <a16:creationId xmlns:a16="http://schemas.microsoft.com/office/drawing/2014/main" id="{287BB916-4C5F-45D5-8CD0-A15FC089ACDF}"/>
              </a:ext>
            </a:extLst>
          </p:cNvPr>
          <p:cNvSpPr txBox="1">
            <a:spLocks/>
          </p:cNvSpPr>
          <p:nvPr/>
        </p:nvSpPr>
        <p:spPr>
          <a:xfrm>
            <a:off x="4618008" y="3032308"/>
            <a:ext cx="2788852" cy="1354239"/>
          </a:xfrm>
          <a:prstGeom prst="rect">
            <a:avLst/>
          </a:prstGeom>
        </p:spPr>
        <p:txBody>
          <a:bodyPr lIns="0" tIns="0" rIns="0" bIns="0" numCol="1" spcCol="360000">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914034">
              <a:lnSpc>
                <a:spcPct val="100000"/>
              </a:lnSpc>
              <a:spcBef>
                <a:spcPts val="0"/>
              </a:spcBef>
              <a:spcAft>
                <a:spcPts val="600"/>
              </a:spcAft>
            </a:pPr>
            <a:r>
              <a:rPr lang="en-CA" sz="1200" dirty="0">
                <a:ea typeface="Roboto Condensed Light" panose="02000000000000000000" pitchFamily="2" charset="0"/>
              </a:rPr>
              <a:t>This is an Excel workbook that should be sent to the client after the scoping call. </a:t>
            </a:r>
          </a:p>
          <a:p>
            <a:pPr algn="ctr" defTabSz="914034">
              <a:lnSpc>
                <a:spcPct val="100000"/>
              </a:lnSpc>
              <a:spcBef>
                <a:spcPts val="0"/>
              </a:spcBef>
            </a:pPr>
            <a:r>
              <a:rPr lang="en-CA" sz="1200" dirty="0">
                <a:ea typeface="Roboto Condensed Light" panose="02000000000000000000" pitchFamily="2" charset="0"/>
              </a:rPr>
              <a:t>Prior to the working session, the client should use this tool to capture required inputs and a preliminary list of cost saving actions. These will serve as inputs into the </a:t>
            </a:r>
            <a:r>
              <a:rPr lang="en-CA" sz="1200" i="1" dirty="0">
                <a:ea typeface="Roboto Condensed Light" panose="02000000000000000000" pitchFamily="2" charset="0"/>
              </a:rPr>
              <a:t>Cost Optimization Analysis Tool.</a:t>
            </a:r>
          </a:p>
        </p:txBody>
      </p:sp>
      <p:pic>
        <p:nvPicPr>
          <p:cNvPr id="46" name="Picture 45">
            <a:extLst>
              <a:ext uri="{FF2B5EF4-FFF2-40B4-BE49-F238E27FC236}">
                <a16:creationId xmlns:a16="http://schemas.microsoft.com/office/drawing/2014/main" id="{3AD76371-A673-4B26-AB8A-CFBAE16412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5099" y="1692220"/>
            <a:ext cx="634671" cy="634670"/>
          </a:xfrm>
          <a:prstGeom prst="rect">
            <a:avLst/>
          </a:prstGeom>
        </p:spPr>
      </p:pic>
      <p:pic>
        <p:nvPicPr>
          <p:cNvPr id="14" name="Picture 13">
            <a:extLst>
              <a:ext uri="{FF2B5EF4-FFF2-40B4-BE49-F238E27FC236}">
                <a16:creationId xmlns:a16="http://schemas.microsoft.com/office/drawing/2014/main" id="{BA778B47-307A-4601-81E4-C40936F4946B}"/>
              </a:ext>
            </a:extLst>
          </p:cNvPr>
          <p:cNvPicPr>
            <a:picLocks noChangeAspect="1"/>
          </p:cNvPicPr>
          <p:nvPr/>
        </p:nvPicPr>
        <p:blipFill>
          <a:blip r:embed="rId5"/>
          <a:stretch>
            <a:fillRect/>
          </a:stretch>
        </p:blipFill>
        <p:spPr>
          <a:xfrm>
            <a:off x="4618008" y="4733480"/>
            <a:ext cx="2788852" cy="1189632"/>
          </a:xfrm>
          <a:prstGeom prst="rect">
            <a:avLst/>
          </a:prstGeom>
          <a:effectLst>
            <a:outerShdw blurRad="50800" dist="38100" dir="2700000" algn="tl" rotWithShape="0">
              <a:prstClr val="black">
                <a:alpha val="40000"/>
              </a:prstClr>
            </a:outerShdw>
          </a:effectLst>
        </p:spPr>
      </p:pic>
      <p:pic>
        <p:nvPicPr>
          <p:cNvPr id="51" name="Picture 50">
            <a:extLst>
              <a:ext uri="{FF2B5EF4-FFF2-40B4-BE49-F238E27FC236}">
                <a16:creationId xmlns:a16="http://schemas.microsoft.com/office/drawing/2014/main" id="{CF99AF44-1CE4-4559-8818-58A02F2D6F7E}"/>
              </a:ext>
            </a:extLst>
          </p:cNvPr>
          <p:cNvPicPr>
            <a:picLocks noChangeAspect="1"/>
          </p:cNvPicPr>
          <p:nvPr/>
        </p:nvPicPr>
        <p:blipFill>
          <a:blip r:embed="rId6"/>
          <a:stretch>
            <a:fillRect/>
          </a:stretch>
        </p:blipFill>
        <p:spPr>
          <a:xfrm>
            <a:off x="8381150" y="4319451"/>
            <a:ext cx="2830636" cy="17448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5419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9C3FF-0F58-4A48-84FC-A05BB10CFD65}"/>
              </a:ext>
            </a:extLst>
          </p:cNvPr>
          <p:cNvSpPr>
            <a:spLocks noGrp="1"/>
          </p:cNvSpPr>
          <p:nvPr>
            <p:ph type="body" sz="quarter" idx="10"/>
          </p:nvPr>
        </p:nvSpPr>
        <p:spPr/>
        <p:txBody>
          <a:bodyPr/>
          <a:lstStyle/>
          <a:p>
            <a:r>
              <a:rPr lang="en-US" dirty="0"/>
              <a:t>Cost Optimization Analysis Service</a:t>
            </a:r>
          </a:p>
        </p:txBody>
      </p:sp>
      <p:sp>
        <p:nvSpPr>
          <p:cNvPr id="3" name="Text Placeholder 2">
            <a:extLst>
              <a:ext uri="{FF2B5EF4-FFF2-40B4-BE49-F238E27FC236}">
                <a16:creationId xmlns:a16="http://schemas.microsoft.com/office/drawing/2014/main" id="{EFBA34AA-2EB2-1E42-97DB-64CD0D684467}"/>
              </a:ext>
            </a:extLst>
          </p:cNvPr>
          <p:cNvSpPr>
            <a:spLocks noGrp="1"/>
          </p:cNvSpPr>
          <p:nvPr>
            <p:ph type="body" sz="quarter" idx="11"/>
          </p:nvPr>
        </p:nvSpPr>
        <p:spPr>
          <a:xfrm>
            <a:off x="650620" y="2813784"/>
            <a:ext cx="6587323" cy="2139216"/>
          </a:xfrm>
        </p:spPr>
        <p:txBody>
          <a:bodyPr/>
          <a:lstStyle/>
          <a:p>
            <a:r>
              <a:rPr lang="en-US" dirty="0"/>
              <a:t>Cost Optimization Methodology Overview</a:t>
            </a:r>
          </a:p>
        </p:txBody>
      </p:sp>
    </p:spTree>
    <p:extLst>
      <p:ext uri="{BB962C8B-B14F-4D97-AF65-F5344CB8AC3E}">
        <p14:creationId xmlns:p14="http://schemas.microsoft.com/office/powerpoint/2010/main" val="26380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DA498D-E5CC-4DD0-93CD-D7DF78A56799}"/>
              </a:ext>
            </a:extLst>
          </p:cNvPr>
          <p:cNvSpPr>
            <a:spLocks noGrp="1"/>
          </p:cNvSpPr>
          <p:nvPr>
            <p:ph type="title"/>
          </p:nvPr>
        </p:nvSpPr>
        <p:spPr/>
        <p:txBody>
          <a:bodyPr/>
          <a:lstStyle/>
          <a:p>
            <a:r>
              <a:rPr lang="en-US" sz="3600" dirty="0"/>
              <a:t>Our Approach </a:t>
            </a:r>
            <a:endParaRPr lang="en-CA" sz="3600" i="1" dirty="0"/>
          </a:p>
        </p:txBody>
      </p:sp>
      <p:pic>
        <p:nvPicPr>
          <p:cNvPr id="5" name="Picture 2">
            <a:extLst>
              <a:ext uri="{FF2B5EF4-FFF2-40B4-BE49-F238E27FC236}">
                <a16:creationId xmlns:a16="http://schemas.microsoft.com/office/drawing/2014/main" id="{0FBF10CD-3E82-44E9-B1BD-8214D3307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1045" y="1631017"/>
            <a:ext cx="3595966" cy="359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entagon 7">
            <a:extLst>
              <a:ext uri="{FF2B5EF4-FFF2-40B4-BE49-F238E27FC236}">
                <a16:creationId xmlns:a16="http://schemas.microsoft.com/office/drawing/2014/main" id="{4298CEB1-3B3F-43F0-A76F-7B03C9EC0E84}"/>
              </a:ext>
            </a:extLst>
          </p:cNvPr>
          <p:cNvSpPr/>
          <p:nvPr/>
        </p:nvSpPr>
        <p:spPr>
          <a:xfrm>
            <a:off x="8061046" y="673115"/>
            <a:ext cx="3595966" cy="87740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270"/>
            <a:r>
              <a:rPr lang="en-US" sz="1799" b="1" dirty="0">
                <a:solidFill>
                  <a:srgbClr val="494949"/>
                </a:solidFill>
                <a:latin typeface="Montserrat SemiBold" pitchFamily="2" charset="77"/>
              </a:rPr>
              <a:t>Info-Tech’s Budget &amp; Cost Center Management Framework:</a:t>
            </a:r>
            <a:endParaRPr lang="en-CA" sz="1799" dirty="0">
              <a:solidFill>
                <a:srgbClr val="494949"/>
              </a:solidFill>
              <a:latin typeface="Calibri" panose="020F0502020204030204"/>
            </a:endParaRPr>
          </a:p>
        </p:txBody>
      </p:sp>
      <p:sp>
        <p:nvSpPr>
          <p:cNvPr id="8" name="Text Placeholder 19">
            <a:extLst>
              <a:ext uri="{FF2B5EF4-FFF2-40B4-BE49-F238E27FC236}">
                <a16:creationId xmlns:a16="http://schemas.microsoft.com/office/drawing/2014/main" id="{BD7C51C3-350D-4299-8B33-F2C62B13DD18}"/>
              </a:ext>
            </a:extLst>
          </p:cNvPr>
          <p:cNvSpPr txBox="1">
            <a:spLocks/>
          </p:cNvSpPr>
          <p:nvPr/>
        </p:nvSpPr>
        <p:spPr>
          <a:xfrm>
            <a:off x="3503611" y="749872"/>
            <a:ext cx="4114801" cy="2679128"/>
          </a:xfrm>
          <a:prstGeom prst="wedgeRectCallout">
            <a:avLst>
              <a:gd name="adj1" fmla="val -19472"/>
              <a:gd name="adj2" fmla="val 39514"/>
            </a:avLst>
          </a:prstGeom>
          <a:noFill/>
          <a:ln w="38100">
            <a:noFill/>
          </a:ln>
        </p:spPr>
        <p:txBody>
          <a:bodyPr lIns="0" tIns="0" rIns="0" bIns="0" numCol="1" spcCol="360000">
            <a:noAutofit/>
          </a:bodyPr>
          <a:lstStyle>
            <a:lvl1pPr marL="0" indent="0" algn="l" defTabSz="914034" rtl="0" eaLnBrk="1" latinLnBrk="0" hangingPunct="1">
              <a:lnSpc>
                <a:spcPts val="1799"/>
              </a:lnSpc>
              <a:spcBef>
                <a:spcPts val="1000"/>
              </a:spcBef>
              <a:buFont typeface="Arial" panose="020B0604020202020204" pitchFamily="34" charset="0"/>
              <a:buNone/>
              <a:defRPr sz="1399" b="0" i="0" kern="1200">
                <a:solidFill>
                  <a:srgbClr val="4A4A4A"/>
                </a:solidFill>
                <a:latin typeface="Roboto Condensed Light" panose="02000000000000000000" pitchFamily="2" charset="0"/>
                <a:ea typeface="+mn-ea"/>
                <a:cs typeface="Arial Narrow" panose="020B0604020202020204" pitchFamily="34" charset="0"/>
              </a:defRPr>
            </a:lvl1pPr>
            <a:lvl2pPr marL="457017"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ts val="1699"/>
              </a:lnSpc>
              <a:spcBef>
                <a:spcPts val="500"/>
              </a:spcBef>
              <a:buFont typeface="Arial" panose="020B0604020202020204" pitchFamily="34" charset="0"/>
              <a:buNone/>
              <a:defRPr sz="1399" kern="1200">
                <a:solidFill>
                  <a:srgbClr val="4B4B4B"/>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034" rtl="0" eaLnBrk="1" fontAlgn="auto" latinLnBrk="0" hangingPunct="1">
              <a:lnSpc>
                <a:spcPts val="1799"/>
              </a:lnSpc>
              <a:spcBef>
                <a:spcPts val="1000"/>
              </a:spcBef>
              <a:spcAft>
                <a:spcPts val="0"/>
              </a:spcAft>
              <a:buClrTx/>
              <a:buSzTx/>
              <a:buFont typeface="Arial" panose="020B0604020202020204" pitchFamily="34" charset="0"/>
              <a:buNone/>
              <a:tabLst/>
              <a:defRPr/>
            </a:pPr>
            <a:r>
              <a:rPr lang="en-US" sz="1600" dirty="0">
                <a:solidFill>
                  <a:schemeClr val="tx1"/>
                </a:solidFill>
              </a:rPr>
              <a:t>The purpose of this service is to help clients identify potential cost cutting actions and prepare recommendations for organizational stakeholders that meet organizational budget goals. </a:t>
            </a:r>
          </a:p>
          <a:p>
            <a:pPr marL="0" marR="0" lvl="0" indent="0" algn="l" defTabSz="914034" rtl="0" eaLnBrk="1" fontAlgn="auto" latinLnBrk="0" hangingPunct="1">
              <a:lnSpc>
                <a:spcPts val="1799"/>
              </a:lnSpc>
              <a:spcBef>
                <a:spcPts val="1000"/>
              </a:spcBef>
              <a:spcAft>
                <a:spcPts val="600"/>
              </a:spcAft>
              <a:buClrTx/>
              <a:buSzTx/>
              <a:buFont typeface="Arial" panose="020B0604020202020204" pitchFamily="34" charset="0"/>
              <a:buNone/>
              <a:tabLst/>
              <a:defRPr/>
            </a:pPr>
            <a:r>
              <a:rPr lang="en-US" sz="1600" dirty="0">
                <a:solidFill>
                  <a:schemeClr val="tx1"/>
                </a:solidFill>
              </a:rPr>
              <a:t>To help identify potential cost savings, the content for this service encourages members to consider the four focus areas within Info-Tech’s Budget and Cost Management Framework. These focus areas should help to thoroughly assess all potential options: </a:t>
            </a:r>
          </a:p>
          <a:p>
            <a:pPr marL="791666" marR="0" lvl="1" indent="-342763" algn="l" defTabSz="914034" rtl="0" eaLnBrk="1" fontAlgn="auto" latinLnBrk="0" hangingPunct="1">
              <a:lnSpc>
                <a:spcPts val="1699"/>
              </a:lnSpc>
              <a:spcBef>
                <a:spcPts val="500"/>
              </a:spcBef>
              <a:spcAft>
                <a:spcPts val="0"/>
              </a:spcAft>
              <a:buClrTx/>
              <a:buSzTx/>
              <a:buFont typeface="+mj-lt"/>
              <a:buAutoNum type="arabicPeriod"/>
              <a:tabLst/>
              <a:defRPr/>
            </a:pPr>
            <a:r>
              <a:rPr kumimoji="0" lang="en-CA" sz="1600" b="0" i="1" u="none" strike="noStrike" kern="1200" cap="none" spc="0" normalizeH="0" baseline="0" noProof="0" dirty="0">
                <a:ln>
                  <a:noFill/>
                </a:ln>
                <a:solidFill>
                  <a:schemeClr val="tx1"/>
                </a:solidFill>
                <a:effectLst/>
                <a:uLnTx/>
                <a:uFillTx/>
                <a:latin typeface="Roboto Condensed Light" panose="02000000000000000000" pitchFamily="2" charset="0"/>
                <a:ea typeface="+mn-ea"/>
                <a:cs typeface="Arial" panose="020B0604020202020204" pitchFamily="34" charset="0"/>
              </a:rPr>
              <a:t>Workforce optimization</a:t>
            </a:r>
          </a:p>
          <a:p>
            <a:pPr marL="791666" marR="0" lvl="1" indent="-342763" algn="l" defTabSz="914034" rtl="0" eaLnBrk="1" fontAlgn="auto" latinLnBrk="0" hangingPunct="1">
              <a:lnSpc>
                <a:spcPts val="1699"/>
              </a:lnSpc>
              <a:spcBef>
                <a:spcPts val="500"/>
              </a:spcBef>
              <a:spcAft>
                <a:spcPts val="0"/>
              </a:spcAft>
              <a:buClrTx/>
              <a:buSzTx/>
              <a:buFont typeface="+mj-lt"/>
              <a:buAutoNum type="arabicPeriod"/>
              <a:tabLst/>
              <a:defRPr/>
            </a:pPr>
            <a:r>
              <a:rPr kumimoji="0" lang="en-CA" sz="1600" b="0" i="1" u="none" strike="noStrike" kern="1200" cap="none" spc="0" normalizeH="0" baseline="0" noProof="0" dirty="0">
                <a:ln>
                  <a:noFill/>
                </a:ln>
                <a:solidFill>
                  <a:schemeClr val="tx1"/>
                </a:solidFill>
                <a:effectLst/>
                <a:uLnTx/>
                <a:uFillTx/>
                <a:latin typeface="Roboto Condensed Light" panose="02000000000000000000" pitchFamily="2" charset="0"/>
                <a:ea typeface="+mn-ea"/>
                <a:cs typeface="Arial" panose="020B0604020202020204" pitchFamily="34" charset="0"/>
              </a:rPr>
              <a:t>Asset optimization</a:t>
            </a:r>
          </a:p>
          <a:p>
            <a:pPr marL="791666" marR="0" lvl="1" indent="-342763" algn="l" defTabSz="914034" rtl="0" eaLnBrk="1" fontAlgn="auto" latinLnBrk="0" hangingPunct="1">
              <a:lnSpc>
                <a:spcPts val="1699"/>
              </a:lnSpc>
              <a:spcBef>
                <a:spcPts val="500"/>
              </a:spcBef>
              <a:spcAft>
                <a:spcPts val="0"/>
              </a:spcAft>
              <a:buClrTx/>
              <a:buSzTx/>
              <a:buFont typeface="+mj-lt"/>
              <a:buAutoNum type="arabicPeriod"/>
              <a:tabLst/>
              <a:defRPr/>
            </a:pPr>
            <a:r>
              <a:rPr kumimoji="0" lang="en-CA" sz="1600" b="0" i="1" u="none" strike="noStrike" kern="1200" cap="none" spc="0" normalizeH="0" baseline="0" noProof="0" dirty="0">
                <a:ln>
                  <a:noFill/>
                </a:ln>
                <a:solidFill>
                  <a:schemeClr val="tx1"/>
                </a:solidFill>
                <a:effectLst/>
                <a:uLnTx/>
                <a:uFillTx/>
                <a:latin typeface="Roboto Condensed Light" panose="02000000000000000000" pitchFamily="2" charset="0"/>
                <a:ea typeface="+mn-ea"/>
                <a:cs typeface="Arial" panose="020B0604020202020204" pitchFamily="34" charset="0"/>
              </a:rPr>
              <a:t>Vendor management</a:t>
            </a:r>
          </a:p>
          <a:p>
            <a:pPr marL="791666" marR="0" lvl="1" indent="-342763" algn="l" defTabSz="914034" rtl="0" eaLnBrk="1" fontAlgn="auto" latinLnBrk="0" hangingPunct="1">
              <a:lnSpc>
                <a:spcPts val="1699"/>
              </a:lnSpc>
              <a:spcBef>
                <a:spcPts val="500"/>
              </a:spcBef>
              <a:spcAft>
                <a:spcPts val="600"/>
              </a:spcAft>
              <a:buClrTx/>
              <a:buSzTx/>
              <a:buFont typeface="+mj-lt"/>
              <a:buAutoNum type="arabicPeriod"/>
              <a:tabLst/>
              <a:defRPr/>
            </a:pPr>
            <a:r>
              <a:rPr kumimoji="0" lang="en-CA" sz="1600" b="0" i="1" u="none" strike="noStrike" kern="1200" cap="none" spc="0" normalizeH="0" baseline="0" noProof="0" dirty="0">
                <a:ln>
                  <a:noFill/>
                </a:ln>
                <a:solidFill>
                  <a:schemeClr val="tx1"/>
                </a:solidFill>
                <a:effectLst/>
                <a:uLnTx/>
                <a:uFillTx/>
                <a:latin typeface="Roboto Condensed Light" panose="02000000000000000000" pitchFamily="2" charset="0"/>
                <a:ea typeface="+mn-ea"/>
                <a:cs typeface="Arial" panose="020B0604020202020204" pitchFamily="34" charset="0"/>
              </a:rPr>
              <a:t>Project prioritization</a:t>
            </a:r>
          </a:p>
          <a:p>
            <a:pPr marL="0" marR="0" lvl="1" algn="l" defTabSz="914034" rtl="0" eaLnBrk="1" fontAlgn="auto" latinLnBrk="0" hangingPunct="1">
              <a:lnSpc>
                <a:spcPts val="1699"/>
              </a:lnSpc>
              <a:spcBef>
                <a:spcPts val="500"/>
              </a:spcBef>
              <a:spcAft>
                <a:spcPts val="0"/>
              </a:spcAft>
              <a:buClrTx/>
              <a:buSzTx/>
              <a:tabLst/>
              <a:defRPr/>
            </a:pPr>
            <a:r>
              <a:rPr lang="en-CA" sz="1600" dirty="0">
                <a:solidFill>
                  <a:schemeClr val="tx1"/>
                </a:solidFill>
                <a:latin typeface="Roboto Condensed Light" panose="02000000000000000000" pitchFamily="2" charset="0"/>
              </a:rPr>
              <a:t>In normal times, Info-Tech recommends avoiding costly mistakes by executing cost management and budgeting with a three-pronged approach: Strategic Cost Management, Proactive Cost Management, and Reactive Cost Management. However, as covered on the next two slides, given the current global situation, this service will focus on Reactive Cost Management for the near-term. </a:t>
            </a:r>
          </a:p>
        </p:txBody>
      </p:sp>
    </p:spTree>
    <p:extLst>
      <p:ext uri="{BB962C8B-B14F-4D97-AF65-F5344CB8AC3E}">
        <p14:creationId xmlns:p14="http://schemas.microsoft.com/office/powerpoint/2010/main" val="4247890657"/>
      </p:ext>
    </p:extLst>
  </p:cSld>
  <p:clrMapOvr>
    <a:masterClrMapping/>
  </p:clrMapOvr>
</p:sld>
</file>

<file path=ppt/theme/theme1.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ver-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ckCovers&amp;Dividers-Dark">
  <a:themeElements>
    <a:clrScheme name="Info-Tech-ResearchDeck">
      <a:dk1>
        <a:srgbClr val="494A4A"/>
      </a:dk1>
      <a:lt1>
        <a:srgbClr val="FFFFFF"/>
      </a:lt1>
      <a:dk2>
        <a:srgbClr val="494A4A"/>
      </a:dk2>
      <a:lt2>
        <a:srgbClr val="FFFFFF"/>
      </a:lt2>
      <a:accent1>
        <a:srgbClr val="2576B6"/>
      </a:accent1>
      <a:accent2>
        <a:srgbClr val="5D3291"/>
      </a:accent2>
      <a:accent3>
        <a:srgbClr val="F7C435"/>
      </a:accent3>
      <a:accent4>
        <a:srgbClr val="299C47"/>
      </a:accent4>
      <a:accent5>
        <a:srgbClr val="B3252E"/>
      </a:accent5>
      <a:accent6>
        <a:srgbClr val="F07925"/>
      </a:accent6>
      <a:hlink>
        <a:srgbClr val="2576B6"/>
      </a:hlink>
      <a:folHlink>
        <a:srgbClr val="16476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theme>
</file>

<file path=ppt/theme/theme7.xml><?xml version="1.0" encoding="utf-8"?>
<a:theme xmlns:a="http://schemas.openxmlformats.org/drawingml/2006/main" name="2_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8483</Words>
  <Application>Microsoft Office PowerPoint</Application>
  <PresentationFormat>Custom</PresentationFormat>
  <Paragraphs>697</Paragraphs>
  <Slides>56</Slides>
  <Notes>15</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56</vt:i4>
      </vt:variant>
    </vt:vector>
  </HeadingPairs>
  <TitlesOfParts>
    <vt:vector size="75" baseType="lpstr">
      <vt:lpstr>Arial</vt:lpstr>
      <vt:lpstr>Calibri</vt:lpstr>
      <vt:lpstr>Courier New</vt:lpstr>
      <vt:lpstr>Exo</vt:lpstr>
      <vt:lpstr>Exo Light</vt:lpstr>
      <vt:lpstr>Montserrat</vt:lpstr>
      <vt:lpstr>Montserrat Light</vt:lpstr>
      <vt:lpstr>Montserrat SemiBold</vt:lpstr>
      <vt:lpstr>Roboto</vt:lpstr>
      <vt:lpstr>Roboto Condensed</vt:lpstr>
      <vt:lpstr>Roboto Condensed Light</vt:lpstr>
      <vt:lpstr>Roboto Light</vt:lpstr>
      <vt:lpstr>Slide-Generic</vt:lpstr>
      <vt:lpstr>Cover-Dark</vt:lpstr>
      <vt:lpstr>1_Cover-Dark</vt:lpstr>
      <vt:lpstr>3_Slide-Generic</vt:lpstr>
      <vt:lpstr>1_Slide-Generic</vt:lpstr>
      <vt:lpstr>BackCovers&amp;Dividers-Dark</vt:lpstr>
      <vt:lpstr>2_Slide-Generic</vt:lpstr>
      <vt:lpstr>PowerPoint Presentation</vt:lpstr>
      <vt:lpstr>Table of Contents</vt:lpstr>
      <vt:lpstr>PowerPoint Presentation</vt:lpstr>
      <vt:lpstr>Concierge Service: Cost Optimization Analysis Service</vt:lpstr>
      <vt:lpstr>Cost Optimization Analysis High-Level Service Workflow</vt:lpstr>
      <vt:lpstr>Cost Optimization Analysis Service Process Overview</vt:lpstr>
      <vt:lpstr>Supporting tools and templates</vt:lpstr>
      <vt:lpstr>PowerPoint Presentation</vt:lpstr>
      <vt:lpstr>Our Approach </vt:lpstr>
      <vt:lpstr>COVID-19 has forced organizations into reactive modes of cost management </vt:lpstr>
      <vt:lpstr>Info-Tech’s four focus areas for budget and cost management</vt:lpstr>
      <vt:lpstr>AdditionalCOVID-19  resource on this topic</vt:lpstr>
      <vt:lpstr>Tier 1 of IT Cost Model</vt:lpstr>
      <vt:lpstr>PowerPoint Presentation</vt:lpstr>
      <vt:lpstr>Scoping call overview</vt:lpstr>
      <vt:lpstr>PowerPoint Presentation</vt:lpstr>
      <vt:lpstr>PowerPoint Presentation</vt:lpstr>
      <vt:lpstr>PowerPoint Presentation</vt:lpstr>
      <vt:lpstr>PowerPoint Presentation</vt:lpstr>
      <vt:lpstr>Working session prep overview</vt:lpstr>
      <vt:lpstr>PowerPoint Presentation</vt:lpstr>
      <vt:lpstr>PowerPoint Presentation</vt:lpstr>
      <vt:lpstr>PowerPoint Presentation</vt:lpstr>
      <vt:lpstr>PowerPoint Presentation</vt:lpstr>
      <vt:lpstr>PowerPoint Presentation</vt:lpstr>
      <vt:lpstr>Other configurations</vt:lpstr>
      <vt:lpstr>PowerPoint Presentation</vt:lpstr>
      <vt:lpstr>Working session overview</vt:lpstr>
      <vt:lpstr>Confirm tool set-up (1 of 2)</vt:lpstr>
      <vt:lpstr>Confirm tool set-up (2 of 2)</vt:lpstr>
      <vt:lpstr>Brainstorm additional cost saving actions</vt:lpstr>
      <vt:lpstr>Use tab 2 to help brainstorm cost-cutting actions</vt:lpstr>
      <vt:lpstr>Complete tab 2</vt:lpstr>
      <vt:lpstr>Determine recommendations</vt:lpstr>
      <vt:lpstr>PowerPoint Presentation</vt:lpstr>
      <vt:lpstr>Force exclude items</vt:lpstr>
      <vt:lpstr>PowerPoint Presentation</vt:lpstr>
      <vt:lpstr>Report creation overview</vt:lpstr>
      <vt:lpstr>PowerPoint Presentation</vt:lpstr>
      <vt:lpstr>Transfer data and charts</vt:lpstr>
      <vt:lpstr>Update recommendations analysis</vt:lpstr>
      <vt:lpstr>Send the report to the client!</vt:lpstr>
      <vt:lpstr>PowerPoint Presentation</vt:lpstr>
      <vt:lpstr>Info-Tech’s Business Cycle Framework </vt:lpstr>
      <vt:lpstr>COVID-19 has forced organizations into reactive modes of cost management </vt:lpstr>
      <vt:lpstr>Info-Tech’s Four Focus Areas for Cost Optimization </vt:lpstr>
      <vt:lpstr>Top insights to manage asset reduction and spending    </vt:lpstr>
      <vt:lpstr>Identify asset optimization initiatives</vt:lpstr>
      <vt:lpstr>Top insights to manage projects in reactive cost-cutting mode</vt:lpstr>
      <vt:lpstr>Identify project prioritization initiatives</vt:lpstr>
      <vt:lpstr>Top insights to effectively manage vendors during drastic and reactive cost cutting   </vt:lpstr>
      <vt:lpstr>Identify vendor management initiatives</vt:lpstr>
      <vt:lpstr>Top insights to manage IT employees during cost-cutting   </vt:lpstr>
      <vt:lpstr>Top insights to manage IT employees during cost-cutting (continued)   </vt:lpstr>
      <vt:lpstr>Identify workforce optimization initiatives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2023-01-13T13:31:26Z</dcterms:created>
  <dcterms:modified xsi:type="dcterms:W3CDTF">2023-01-13T13:32:14Z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2023-01-13T13:31:32Z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fa2ad627-dce7-47da-b25d-2d10422bc64f</vt:lpwstr>
  </property>
  <property fmtid="{D5CDD505-2E9C-101B-9397-08002B2CF9AE}" pid="8" name="MSIP_Label_7d24214e-5322-4789-8422-cbe411bc3a74_ContentBits">
    <vt:lpwstr>0</vt:lpwstr>
  </property>
</Properties>
</file>